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5" r:id="rId2"/>
    <p:sldId id="304" r:id="rId3"/>
    <p:sldId id="301" r:id="rId4"/>
    <p:sldId id="256" r:id="rId5"/>
    <p:sldId id="266" r:id="rId6"/>
    <p:sldId id="258" r:id="rId7"/>
    <p:sldId id="267" r:id="rId8"/>
    <p:sldId id="259" r:id="rId9"/>
    <p:sldId id="260" r:id="rId10"/>
    <p:sldId id="261" r:id="rId11"/>
    <p:sldId id="271" r:id="rId12"/>
    <p:sldId id="272" r:id="rId13"/>
    <p:sldId id="262" r:id="rId14"/>
    <p:sldId id="299" r:id="rId15"/>
    <p:sldId id="273" r:id="rId16"/>
    <p:sldId id="300" r:id="rId17"/>
    <p:sldId id="275" r:id="rId18"/>
    <p:sldId id="274" r:id="rId19"/>
    <p:sldId id="263" r:id="rId20"/>
    <p:sldId id="264" r:id="rId21"/>
    <p:sldId id="257" r:id="rId22"/>
    <p:sldId id="302" r:id="rId23"/>
    <p:sldId id="30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62"/>
    <p:restoredTop sz="96197"/>
  </p:normalViewPr>
  <p:slideViewPr>
    <p:cSldViewPr snapToGrid="0">
      <p:cViewPr varScale="1">
        <p:scale>
          <a:sx n="122" d="100"/>
          <a:sy n="122" d="100"/>
        </p:scale>
        <p:origin x="680"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Macintosh%20HD:Users:cbjones:Library:Caches:TemporaryItems:Outlook%20Temp:SSDIF%20&amp;%20ISIM%20Fallout%20Analysis%20Database.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Macintosh%20HD:Users:cbjones:Desktop:My%20Documents:SDIF%20&amp;%20ISIM%20OTIS%20TENT%20Fallout%20data%20(version%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a:lstStyle/>
          <a:p>
            <a:pPr>
              <a:defRPr/>
            </a:pPr>
            <a:r>
              <a:rPr lang="en-US" dirty="0"/>
              <a:t>OTIS Tent Acoustic Dry-Run #1, May 2016</a:t>
            </a:r>
          </a:p>
        </c:rich>
      </c:tx>
      <c:layout>
        <c:manualLayout>
          <c:xMode val="edge"/>
          <c:yMode val="edge"/>
          <c:x val="0.2650238944188581"/>
          <c:y val="3.4482758620689606E-2"/>
        </c:manualLayout>
      </c:layout>
      <c:overlay val="0"/>
    </c:title>
    <c:autoTitleDeleted val="0"/>
    <c:plotArea>
      <c:layout>
        <c:manualLayout>
          <c:layoutTarget val="inner"/>
          <c:xMode val="edge"/>
          <c:yMode val="edge"/>
          <c:x val="7.2778754218222733E-2"/>
          <c:y val="3.2756727863325216E-2"/>
          <c:w val="0.78697368744266183"/>
          <c:h val="0.75399715660542443"/>
        </c:manualLayout>
      </c:layout>
      <c:barChart>
        <c:barDir val="col"/>
        <c:grouping val="clustered"/>
        <c:varyColors val="0"/>
        <c:ser>
          <c:idx val="0"/>
          <c:order val="0"/>
          <c:tx>
            <c:strRef>
              <c:f>'OTIS Tent Acoustic Dry-Run'!$E$2</c:f>
              <c:strCache>
                <c:ptCount val="1"/>
                <c:pt idx="0">
                  <c:v>PAC</c:v>
                </c:pt>
              </c:strCache>
            </c:strRef>
          </c:tx>
          <c:invertIfNegative val="0"/>
          <c:cat>
            <c:strRef>
              <c:f>'OTIS Tent Acoustic Dry-Run'!$D$3:$D$21</c:f>
              <c:strCache>
                <c:ptCount val="19"/>
                <c:pt idx="0">
                  <c:v>OTIS Tent, Loc 15</c:v>
                </c:pt>
                <c:pt idx="1">
                  <c:v>OTIS Tent, Loc 11</c:v>
                </c:pt>
                <c:pt idx="2">
                  <c:v>OTIS Tent, Loc 20</c:v>
                </c:pt>
                <c:pt idx="3">
                  <c:v>OTIS Tent, Loc 06</c:v>
                </c:pt>
                <c:pt idx="4">
                  <c:v>OTIS Tent, Loc 14</c:v>
                </c:pt>
                <c:pt idx="5">
                  <c:v>OTIS Tent, Loc 04</c:v>
                </c:pt>
                <c:pt idx="6">
                  <c:v>OTIS Tent, Loc 02</c:v>
                </c:pt>
                <c:pt idx="7">
                  <c:v>OTIS Tent, Loc 01</c:v>
                </c:pt>
                <c:pt idx="8">
                  <c:v>OTIS Tent, Loc 07</c:v>
                </c:pt>
                <c:pt idx="9">
                  <c:v>OTIS Tent, Loc 19</c:v>
                </c:pt>
                <c:pt idx="10">
                  <c:v>OTIS Tent, Loc 13</c:v>
                </c:pt>
                <c:pt idx="11">
                  <c:v>OTIS Tent, Loc 17</c:v>
                </c:pt>
                <c:pt idx="12">
                  <c:v>OTIS Tent, Loc 18</c:v>
                </c:pt>
                <c:pt idx="13">
                  <c:v>OTIS Tent, Loc 08</c:v>
                </c:pt>
                <c:pt idx="14">
                  <c:v>OTIS Tent, Loc 10</c:v>
                </c:pt>
                <c:pt idx="15">
                  <c:v>OTIS Tent, Loc 03</c:v>
                </c:pt>
                <c:pt idx="16">
                  <c:v>OTIS Tent, Loc 16</c:v>
                </c:pt>
                <c:pt idx="17">
                  <c:v>OTIS Tent, Loc 09</c:v>
                </c:pt>
                <c:pt idx="18">
                  <c:v>OTIS Tent, Loc 05</c:v>
                </c:pt>
              </c:strCache>
            </c:strRef>
          </c:cat>
          <c:val>
            <c:numRef>
              <c:f>'OTIS Tent Acoustic Dry-Run'!$E$3:$E$21</c:f>
              <c:numCache>
                <c:formatCode>0.0000</c:formatCode>
                <c:ptCount val="19"/>
                <c:pt idx="0">
                  <c:v>6.5000000000000016E-2</c:v>
                </c:pt>
                <c:pt idx="1">
                  <c:v>8.1600000000000034E-2</c:v>
                </c:pt>
                <c:pt idx="2">
                  <c:v>7.4600000000000027E-2</c:v>
                </c:pt>
                <c:pt idx="3">
                  <c:v>0.10510000000000003</c:v>
                </c:pt>
                <c:pt idx="4">
                  <c:v>6.3900000000000012E-2</c:v>
                </c:pt>
                <c:pt idx="5">
                  <c:v>5.170000000000001E-2</c:v>
                </c:pt>
                <c:pt idx="6">
                  <c:v>5.850000000000001E-2</c:v>
                </c:pt>
                <c:pt idx="7">
                  <c:v>9.0000000000000038E-2</c:v>
                </c:pt>
                <c:pt idx="8">
                  <c:v>7.0100000000000023E-2</c:v>
                </c:pt>
                <c:pt idx="9">
                  <c:v>6.5200000000000022E-2</c:v>
                </c:pt>
                <c:pt idx="10">
                  <c:v>7.8000000000000028E-2</c:v>
                </c:pt>
                <c:pt idx="11">
                  <c:v>6.6000000000000003E-2</c:v>
                </c:pt>
                <c:pt idx="12">
                  <c:v>5.0200000000000009E-2</c:v>
                </c:pt>
                <c:pt idx="13">
                  <c:v>2.5000000000000008E-2</c:v>
                </c:pt>
                <c:pt idx="14">
                  <c:v>8.7100000000000025E-2</c:v>
                </c:pt>
                <c:pt idx="15">
                  <c:v>5.0900000000000008E-2</c:v>
                </c:pt>
                <c:pt idx="16">
                  <c:v>7.8100000000000031E-2</c:v>
                </c:pt>
                <c:pt idx="17">
                  <c:v>7.1500000000000022E-2</c:v>
                </c:pt>
                <c:pt idx="18">
                  <c:v>7.7400000000000024E-2</c:v>
                </c:pt>
              </c:numCache>
            </c:numRef>
          </c:val>
          <c:extLst>
            <c:ext xmlns:c16="http://schemas.microsoft.com/office/drawing/2014/chart" uri="{C3380CC4-5D6E-409C-BE32-E72D297353CC}">
              <c16:uniqueId val="{00000000-E17E-344F-83FA-4278B28C3D2D}"/>
            </c:ext>
          </c:extLst>
        </c:ser>
        <c:dLbls>
          <c:showLegendKey val="0"/>
          <c:showVal val="0"/>
          <c:showCatName val="0"/>
          <c:showSerName val="0"/>
          <c:showPercent val="0"/>
          <c:showBubbleSize val="0"/>
        </c:dLbls>
        <c:gapWidth val="150"/>
        <c:axId val="97587200"/>
        <c:axId val="97589888"/>
      </c:barChart>
      <c:catAx>
        <c:axId val="97587200"/>
        <c:scaling>
          <c:orientation val="minMax"/>
        </c:scaling>
        <c:delete val="0"/>
        <c:axPos val="b"/>
        <c:majorGridlines/>
        <c:numFmt formatCode="General" sourceLinked="0"/>
        <c:majorTickMark val="out"/>
        <c:minorTickMark val="none"/>
        <c:tickLblPos val="nextTo"/>
        <c:crossAx val="97589888"/>
        <c:crosses val="autoZero"/>
        <c:auto val="1"/>
        <c:lblAlgn val="ctr"/>
        <c:lblOffset val="100"/>
        <c:noMultiLvlLbl val="0"/>
      </c:catAx>
      <c:valAx>
        <c:axId val="97589888"/>
        <c:scaling>
          <c:orientation val="minMax"/>
        </c:scaling>
        <c:delete val="0"/>
        <c:axPos val="l"/>
        <c:majorGridlines/>
        <c:numFmt formatCode="#,##0.00000" sourceLinked="0"/>
        <c:majorTickMark val="out"/>
        <c:minorTickMark val="none"/>
        <c:tickLblPos val="nextTo"/>
        <c:crossAx val="97587200"/>
        <c:crosses val="autoZero"/>
        <c:crossBetween val="between"/>
        <c:majorUnit val="1.0000000000000004E-2"/>
      </c:valAx>
      <c:dTable>
        <c:showHorzBorder val="1"/>
        <c:showVertBorder val="1"/>
        <c:showOutline val="1"/>
        <c:showKeys val="0"/>
      </c:dTable>
    </c:plotArea>
    <c:legend>
      <c:legendPos val="r"/>
      <c:layout>
        <c:manualLayout>
          <c:xMode val="edge"/>
          <c:yMode val="edge"/>
          <c:x val="0.86750210468974398"/>
          <c:y val="0.4662600687845051"/>
          <c:w val="5.5453870153023319E-2"/>
          <c:h val="5.7709521223640127E-2"/>
        </c:manualLayout>
      </c:layout>
      <c:overlay val="0"/>
    </c:legend>
    <c:plotVisOnly val="1"/>
    <c:dispBlanksAs val="gap"/>
    <c:showDLblsOverMax val="0"/>
  </c:chart>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a:pPr>
            <a:r>
              <a:rPr lang="en-US" dirty="0"/>
              <a:t>OTIS Tent Acoustic Dry-Run #2, September 2016</a:t>
            </a:r>
          </a:p>
        </c:rich>
      </c:tx>
      <c:layout>
        <c:manualLayout>
          <c:xMode val="edge"/>
          <c:yMode val="edge"/>
          <c:x val="0.20251842317787211"/>
          <c:y val="0.13815727841712105"/>
        </c:manualLayout>
      </c:layout>
      <c:overlay val="0"/>
    </c:title>
    <c:autoTitleDeleted val="0"/>
    <c:plotArea>
      <c:layout>
        <c:manualLayout>
          <c:layoutTarget val="inner"/>
          <c:xMode val="edge"/>
          <c:yMode val="edge"/>
          <c:x val="6.7881109807974793E-2"/>
          <c:y val="0.11895501640122202"/>
          <c:w val="0.8650352143482064"/>
          <c:h val="0.75340461657453861"/>
        </c:manualLayout>
      </c:layout>
      <c:barChart>
        <c:barDir val="col"/>
        <c:grouping val="clustered"/>
        <c:varyColors val="0"/>
        <c:ser>
          <c:idx val="0"/>
          <c:order val="0"/>
          <c:tx>
            <c:strRef>
              <c:f>'OTIS Tent Acoustic Dry-Run #2'!$E$2</c:f>
              <c:strCache>
                <c:ptCount val="1"/>
                <c:pt idx="0">
                  <c:v>PAC</c:v>
                </c:pt>
              </c:strCache>
            </c:strRef>
          </c:tx>
          <c:invertIfNegative val="0"/>
          <c:cat>
            <c:strRef>
              <c:f>'OTIS Tent Acoustic Dry-Run #2'!$D$3:$D$22</c:f>
              <c:strCache>
                <c:ptCount val="20"/>
                <c:pt idx="0">
                  <c:v>OTIS Tent, Loc 14</c:v>
                </c:pt>
                <c:pt idx="1">
                  <c:v>OTIS Tent, Loc 16</c:v>
                </c:pt>
                <c:pt idx="2">
                  <c:v>OTIS Tent, Loc 04</c:v>
                </c:pt>
                <c:pt idx="3">
                  <c:v>OTIS Tent, Loc 12</c:v>
                </c:pt>
                <c:pt idx="4">
                  <c:v>OTIS Tent, Loc 01</c:v>
                </c:pt>
                <c:pt idx="5">
                  <c:v>OTIS Tent, Loc 05</c:v>
                </c:pt>
                <c:pt idx="6">
                  <c:v>OTIS Tent, Loc 17</c:v>
                </c:pt>
                <c:pt idx="7">
                  <c:v>OTIS Tent, Loc 10</c:v>
                </c:pt>
                <c:pt idx="8">
                  <c:v>OTIS Tent, Loc 19</c:v>
                </c:pt>
                <c:pt idx="9">
                  <c:v>OTIS Tent, Loc 18</c:v>
                </c:pt>
                <c:pt idx="10">
                  <c:v>OTIS Tent, Loc 08</c:v>
                </c:pt>
                <c:pt idx="11">
                  <c:v>OTIS Tent, Loc 07</c:v>
                </c:pt>
                <c:pt idx="12">
                  <c:v>OTIS Tent, Loc 11</c:v>
                </c:pt>
                <c:pt idx="13">
                  <c:v>OTIS Tent, Loc 13</c:v>
                </c:pt>
                <c:pt idx="14">
                  <c:v>OTIS Tent, Loc 20</c:v>
                </c:pt>
                <c:pt idx="15">
                  <c:v>OTIS Tent, Loc 02</c:v>
                </c:pt>
                <c:pt idx="16">
                  <c:v>OTIS Tent, Loc 03</c:v>
                </c:pt>
                <c:pt idx="17">
                  <c:v>OTIS Tent, Loc 09</c:v>
                </c:pt>
                <c:pt idx="18">
                  <c:v>OTIS Tent, Loc 06</c:v>
                </c:pt>
                <c:pt idx="19">
                  <c:v>OTIS Tent, Loc 10</c:v>
                </c:pt>
              </c:strCache>
            </c:strRef>
          </c:cat>
          <c:val>
            <c:numRef>
              <c:f>'OTIS Tent Acoustic Dry-Run #2'!$E$3:$E$22</c:f>
              <c:numCache>
                <c:formatCode>0.0000</c:formatCode>
                <c:ptCount val="20"/>
                <c:pt idx="0">
                  <c:v>1.3800000000000005E-2</c:v>
                </c:pt>
                <c:pt idx="1">
                  <c:v>1.6000000000000007E-2</c:v>
                </c:pt>
                <c:pt idx="2">
                  <c:v>1.0100000000000001E-2</c:v>
                </c:pt>
                <c:pt idx="3">
                  <c:v>1.6900000000000009E-2</c:v>
                </c:pt>
                <c:pt idx="4">
                  <c:v>2.3200000000000002E-2</c:v>
                </c:pt>
                <c:pt idx="5">
                  <c:v>1.4400000000000001E-2</c:v>
                </c:pt>
                <c:pt idx="6">
                  <c:v>1.4000000000000002E-2</c:v>
                </c:pt>
                <c:pt idx="7">
                  <c:v>1.5100000000000004E-2</c:v>
                </c:pt>
                <c:pt idx="8">
                  <c:v>2.2000000000000009E-2</c:v>
                </c:pt>
                <c:pt idx="9">
                  <c:v>1.5100000000000004E-2</c:v>
                </c:pt>
                <c:pt idx="10">
                  <c:v>1.1400000000000004E-2</c:v>
                </c:pt>
                <c:pt idx="11">
                  <c:v>1.0700000000000005E-2</c:v>
                </c:pt>
                <c:pt idx="12">
                  <c:v>1.4900000000000004E-2</c:v>
                </c:pt>
                <c:pt idx="13">
                  <c:v>1.3300000000000005E-2</c:v>
                </c:pt>
                <c:pt idx="14">
                  <c:v>1.5300000000000005E-2</c:v>
                </c:pt>
                <c:pt idx="15">
                  <c:v>1.3300000000000005E-2</c:v>
                </c:pt>
                <c:pt idx="16">
                  <c:v>1.1700000000000007E-2</c:v>
                </c:pt>
                <c:pt idx="17">
                  <c:v>1.3500000000000005E-2</c:v>
                </c:pt>
                <c:pt idx="18">
                  <c:v>1.7500000000000005E-2</c:v>
                </c:pt>
                <c:pt idx="19">
                  <c:v>1.2800000000000004E-2</c:v>
                </c:pt>
              </c:numCache>
            </c:numRef>
          </c:val>
          <c:extLst>
            <c:ext xmlns:c16="http://schemas.microsoft.com/office/drawing/2014/chart" uri="{C3380CC4-5D6E-409C-BE32-E72D297353CC}">
              <c16:uniqueId val="{00000000-F822-0649-BA97-64FA6959B2E6}"/>
            </c:ext>
          </c:extLst>
        </c:ser>
        <c:dLbls>
          <c:showLegendKey val="0"/>
          <c:showVal val="0"/>
          <c:showCatName val="0"/>
          <c:showSerName val="0"/>
          <c:showPercent val="0"/>
          <c:showBubbleSize val="0"/>
        </c:dLbls>
        <c:gapWidth val="150"/>
        <c:axId val="57240192"/>
        <c:axId val="57250176"/>
      </c:barChart>
      <c:catAx>
        <c:axId val="57240192"/>
        <c:scaling>
          <c:orientation val="minMax"/>
        </c:scaling>
        <c:delete val="0"/>
        <c:axPos val="b"/>
        <c:majorGridlines/>
        <c:numFmt formatCode="General" sourceLinked="0"/>
        <c:majorTickMark val="out"/>
        <c:minorTickMark val="none"/>
        <c:tickLblPos val="nextTo"/>
        <c:crossAx val="57250176"/>
        <c:crosses val="autoZero"/>
        <c:auto val="1"/>
        <c:lblAlgn val="ctr"/>
        <c:lblOffset val="100"/>
        <c:noMultiLvlLbl val="0"/>
      </c:catAx>
      <c:valAx>
        <c:axId val="57250176"/>
        <c:scaling>
          <c:orientation val="minMax"/>
          <c:max val="9.0000000000000024E-2"/>
        </c:scaling>
        <c:delete val="0"/>
        <c:axPos val="l"/>
        <c:majorGridlines/>
        <c:numFmt formatCode="#,##0.00000" sourceLinked="0"/>
        <c:majorTickMark val="out"/>
        <c:minorTickMark val="none"/>
        <c:tickLblPos val="nextTo"/>
        <c:crossAx val="57240192"/>
        <c:crosses val="autoZero"/>
        <c:crossBetween val="between"/>
        <c:majorUnit val="1.0000000000000004E-2"/>
      </c:valAx>
      <c:dTable>
        <c:showHorzBorder val="1"/>
        <c:showVertBorder val="1"/>
        <c:showOutline val="1"/>
        <c:showKeys val="0"/>
      </c:dTable>
    </c:plotArea>
    <c:legend>
      <c:legendPos val="r"/>
      <c:layout>
        <c:manualLayout>
          <c:xMode val="edge"/>
          <c:yMode val="edge"/>
          <c:x val="0.93999015748031522"/>
          <c:y val="0.56812860892388439"/>
          <c:w val="5.3937664041994723E-2"/>
          <c:h val="4.3474494694264905E-2"/>
        </c:manualLayout>
      </c:layout>
      <c:overlay val="0"/>
    </c:legend>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0.06917</cdr:x>
      <cdr:y>0.58333</cdr:y>
    </cdr:from>
    <cdr:to>
      <cdr:x>0.85549</cdr:x>
      <cdr:y>0.58564</cdr:y>
    </cdr:to>
    <cdr:cxnSp macro="">
      <cdr:nvCxnSpPr>
        <cdr:cNvPr id="3" name="Straight Connector 2">
          <a:extLst xmlns:a="http://schemas.openxmlformats.org/drawingml/2006/main">
            <a:ext uri="{FF2B5EF4-FFF2-40B4-BE49-F238E27FC236}">
              <a16:creationId xmlns:a16="http://schemas.microsoft.com/office/drawing/2014/main" id="{378C34BF-2B43-7CC2-2D09-E9276FEBBF4F}"/>
            </a:ext>
          </a:extLst>
        </cdr:cNvPr>
        <cdr:cNvCxnSpPr/>
      </cdr:nvCxnSpPr>
      <cdr:spPr>
        <a:xfrm xmlns:a="http://schemas.openxmlformats.org/drawingml/2006/main">
          <a:off x="609600" y="2667000"/>
          <a:ext cx="6930182" cy="10562"/>
        </a:xfrm>
        <a:prstGeom xmlns:a="http://schemas.openxmlformats.org/drawingml/2006/main" prst="line">
          <a:avLst/>
        </a:prstGeom>
        <a:ln xmlns:a="http://schemas.openxmlformats.org/drawingml/2006/main" w="25400">
          <a:solidFill>
            <a:schemeClr val="tx1">
              <a:lumMod val="65000"/>
              <a:lumOff val="35000"/>
            </a:schemeClr>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0.40636</cdr:x>
      <cdr:y>0.51667</cdr:y>
    </cdr:from>
    <cdr:to>
      <cdr:x>0.6385</cdr:x>
      <cdr:y>0.5693</cdr:y>
    </cdr:to>
    <cdr:sp macro="" textlink="">
      <cdr:nvSpPr>
        <cdr:cNvPr id="7" name="TextBox 8"/>
        <cdr:cNvSpPr txBox="1"/>
      </cdr:nvSpPr>
      <cdr:spPr>
        <a:xfrm xmlns:a="http://schemas.openxmlformats.org/drawingml/2006/main">
          <a:off x="3581400" y="2362200"/>
          <a:ext cx="2045976" cy="240631"/>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200" b="1" dirty="0"/>
            <a:t>Acoustic</a:t>
          </a:r>
          <a:r>
            <a:rPr lang="en-US" sz="1200" b="1" baseline="0" dirty="0"/>
            <a:t> Test </a:t>
          </a:r>
          <a:r>
            <a:rPr lang="en-US" sz="1200" b="1" dirty="0"/>
            <a:t> Budget</a:t>
          </a:r>
        </a:p>
      </cdr:txBody>
    </cdr:sp>
  </cdr:relSizeAnchor>
</c:userShapes>
</file>

<file path=ppt/drawings/drawing2.xml><?xml version="1.0" encoding="utf-8"?>
<c:userShapes xmlns:c="http://schemas.openxmlformats.org/drawingml/2006/chart">
  <cdr:relSizeAnchor xmlns:cdr="http://schemas.openxmlformats.org/drawingml/2006/chartDrawing">
    <cdr:from>
      <cdr:x>0.06731</cdr:x>
      <cdr:y>0.58462</cdr:y>
    </cdr:from>
    <cdr:to>
      <cdr:x>0.92703</cdr:x>
      <cdr:y>0.58692</cdr:y>
    </cdr:to>
    <cdr:cxnSp macro="">
      <cdr:nvCxnSpPr>
        <cdr:cNvPr id="3" name="Straight Connector 2">
          <a:extLst xmlns:a="http://schemas.openxmlformats.org/drawingml/2006/main">
            <a:ext uri="{FF2B5EF4-FFF2-40B4-BE49-F238E27FC236}">
              <a16:creationId xmlns:a16="http://schemas.microsoft.com/office/drawing/2014/main" id="{6E592171-FCE8-35CC-8780-5ABD30A98025}"/>
            </a:ext>
          </a:extLst>
        </cdr:cNvPr>
        <cdr:cNvCxnSpPr/>
      </cdr:nvCxnSpPr>
      <cdr:spPr>
        <a:xfrm xmlns:a="http://schemas.openxmlformats.org/drawingml/2006/main" flipV="1">
          <a:off x="533400" y="2895600"/>
          <a:ext cx="6813109" cy="11392"/>
        </a:xfrm>
        <a:prstGeom xmlns:a="http://schemas.openxmlformats.org/drawingml/2006/main" prst="line">
          <a:avLst/>
        </a:prstGeom>
        <a:ln xmlns:a="http://schemas.openxmlformats.org/drawingml/2006/main" w="25400">
          <a:solidFill>
            <a:schemeClr val="tx1">
              <a:lumMod val="65000"/>
              <a:lumOff val="35000"/>
            </a:schemeClr>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0.39423</cdr:x>
      <cdr:y>0.52308</cdr:y>
    </cdr:from>
    <cdr:to>
      <cdr:x>0.63309</cdr:x>
      <cdr:y>0.56923</cdr:y>
    </cdr:to>
    <cdr:sp macro="" textlink="">
      <cdr:nvSpPr>
        <cdr:cNvPr id="7" name="TextBox 8"/>
        <cdr:cNvSpPr txBox="1"/>
      </cdr:nvSpPr>
      <cdr:spPr>
        <a:xfrm xmlns:a="http://schemas.openxmlformats.org/drawingml/2006/main">
          <a:off x="3124200" y="2590800"/>
          <a:ext cx="1892930" cy="228600"/>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100" dirty="0"/>
            <a:t>Acoustic</a:t>
          </a:r>
          <a:r>
            <a:rPr lang="en-US" sz="1100" baseline="0" dirty="0"/>
            <a:t> Test </a:t>
          </a:r>
          <a:r>
            <a:rPr lang="en-US" sz="1100" dirty="0"/>
            <a:t> Budget</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0D290-0536-C805-035B-CF8A76EF51E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35C123D-76B1-1CAF-8741-1760D51FC7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F3B253E-6991-9A60-5DFD-4F29F16750EC}"/>
              </a:ext>
            </a:extLst>
          </p:cNvPr>
          <p:cNvSpPr>
            <a:spLocks noGrp="1"/>
          </p:cNvSpPr>
          <p:nvPr>
            <p:ph type="dt" sz="half" idx="10"/>
          </p:nvPr>
        </p:nvSpPr>
        <p:spPr/>
        <p:txBody>
          <a:bodyPr/>
          <a:lstStyle/>
          <a:p>
            <a:fld id="{406EA34C-6016-904E-990C-259DAAC28E08}" type="datetimeFigureOut">
              <a:rPr lang="en-US" smtClean="0"/>
              <a:t>8/15/22</a:t>
            </a:fld>
            <a:endParaRPr lang="en-US" dirty="0"/>
          </a:p>
        </p:txBody>
      </p:sp>
      <p:sp>
        <p:nvSpPr>
          <p:cNvPr id="5" name="Footer Placeholder 4">
            <a:extLst>
              <a:ext uri="{FF2B5EF4-FFF2-40B4-BE49-F238E27FC236}">
                <a16:creationId xmlns:a16="http://schemas.microsoft.com/office/drawing/2014/main" id="{C4AC1581-044A-DBD5-BB12-4613C7A5FA2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D10EA18-4B10-EB64-E5D8-882A25CE7AF6}"/>
              </a:ext>
            </a:extLst>
          </p:cNvPr>
          <p:cNvSpPr>
            <a:spLocks noGrp="1"/>
          </p:cNvSpPr>
          <p:nvPr>
            <p:ph type="sldNum" sz="quarter" idx="12"/>
          </p:nvPr>
        </p:nvSpPr>
        <p:spPr/>
        <p:txBody>
          <a:bodyPr/>
          <a:lstStyle/>
          <a:p>
            <a:fld id="{043CA9C0-177D-2742-A1C7-7FE5F4F19F31}" type="slidenum">
              <a:rPr lang="en-US" smtClean="0"/>
              <a:t>‹#›</a:t>
            </a:fld>
            <a:endParaRPr lang="en-US" dirty="0"/>
          </a:p>
        </p:txBody>
      </p:sp>
    </p:spTree>
    <p:extLst>
      <p:ext uri="{BB962C8B-B14F-4D97-AF65-F5344CB8AC3E}">
        <p14:creationId xmlns:p14="http://schemas.microsoft.com/office/powerpoint/2010/main" val="4095232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F51D5-C082-91C4-904E-6535E0D952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27C4E6-DE18-F7A6-D654-AF65B5F5B4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4A887A-1E6B-5FE5-B992-D8FE039D201C}"/>
              </a:ext>
            </a:extLst>
          </p:cNvPr>
          <p:cNvSpPr>
            <a:spLocks noGrp="1"/>
          </p:cNvSpPr>
          <p:nvPr>
            <p:ph type="dt" sz="half" idx="10"/>
          </p:nvPr>
        </p:nvSpPr>
        <p:spPr/>
        <p:txBody>
          <a:bodyPr/>
          <a:lstStyle/>
          <a:p>
            <a:fld id="{406EA34C-6016-904E-990C-259DAAC28E08}" type="datetimeFigureOut">
              <a:rPr lang="en-US" smtClean="0"/>
              <a:t>8/15/22</a:t>
            </a:fld>
            <a:endParaRPr lang="en-US" dirty="0"/>
          </a:p>
        </p:txBody>
      </p:sp>
      <p:sp>
        <p:nvSpPr>
          <p:cNvPr id="5" name="Footer Placeholder 4">
            <a:extLst>
              <a:ext uri="{FF2B5EF4-FFF2-40B4-BE49-F238E27FC236}">
                <a16:creationId xmlns:a16="http://schemas.microsoft.com/office/drawing/2014/main" id="{86C5C930-5D3D-548A-F48B-3D1A40ACCCC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0BDAC9F-A9E4-C8D6-882D-3784C761BC31}"/>
              </a:ext>
            </a:extLst>
          </p:cNvPr>
          <p:cNvSpPr>
            <a:spLocks noGrp="1"/>
          </p:cNvSpPr>
          <p:nvPr>
            <p:ph type="sldNum" sz="quarter" idx="12"/>
          </p:nvPr>
        </p:nvSpPr>
        <p:spPr/>
        <p:txBody>
          <a:bodyPr/>
          <a:lstStyle/>
          <a:p>
            <a:fld id="{043CA9C0-177D-2742-A1C7-7FE5F4F19F31}" type="slidenum">
              <a:rPr lang="en-US" smtClean="0"/>
              <a:t>‹#›</a:t>
            </a:fld>
            <a:endParaRPr lang="en-US" dirty="0"/>
          </a:p>
        </p:txBody>
      </p:sp>
    </p:spTree>
    <p:extLst>
      <p:ext uri="{BB962C8B-B14F-4D97-AF65-F5344CB8AC3E}">
        <p14:creationId xmlns:p14="http://schemas.microsoft.com/office/powerpoint/2010/main" val="2812200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378B3-A2FA-6761-7F6C-CE75382FDB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47370C-CFEA-699C-E9BD-524493E887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814F43-C794-5668-BBBE-401F4BDBD0F3}"/>
              </a:ext>
            </a:extLst>
          </p:cNvPr>
          <p:cNvSpPr>
            <a:spLocks noGrp="1"/>
          </p:cNvSpPr>
          <p:nvPr>
            <p:ph type="dt" sz="half" idx="10"/>
          </p:nvPr>
        </p:nvSpPr>
        <p:spPr/>
        <p:txBody>
          <a:bodyPr/>
          <a:lstStyle/>
          <a:p>
            <a:fld id="{406EA34C-6016-904E-990C-259DAAC28E08}" type="datetimeFigureOut">
              <a:rPr lang="en-US" smtClean="0"/>
              <a:t>8/15/22</a:t>
            </a:fld>
            <a:endParaRPr lang="en-US" dirty="0"/>
          </a:p>
        </p:txBody>
      </p:sp>
      <p:sp>
        <p:nvSpPr>
          <p:cNvPr id="5" name="Footer Placeholder 4">
            <a:extLst>
              <a:ext uri="{FF2B5EF4-FFF2-40B4-BE49-F238E27FC236}">
                <a16:creationId xmlns:a16="http://schemas.microsoft.com/office/drawing/2014/main" id="{7A33679C-EFC7-7B29-1F12-3F089C7A3A4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35555AD-E56C-987D-520C-4FB0AF214F08}"/>
              </a:ext>
            </a:extLst>
          </p:cNvPr>
          <p:cNvSpPr>
            <a:spLocks noGrp="1"/>
          </p:cNvSpPr>
          <p:nvPr>
            <p:ph type="sldNum" sz="quarter" idx="12"/>
          </p:nvPr>
        </p:nvSpPr>
        <p:spPr/>
        <p:txBody>
          <a:bodyPr/>
          <a:lstStyle/>
          <a:p>
            <a:fld id="{043CA9C0-177D-2742-A1C7-7FE5F4F19F31}" type="slidenum">
              <a:rPr lang="en-US" smtClean="0"/>
              <a:t>‹#›</a:t>
            </a:fld>
            <a:endParaRPr lang="en-US" dirty="0"/>
          </a:p>
        </p:txBody>
      </p:sp>
    </p:spTree>
    <p:extLst>
      <p:ext uri="{BB962C8B-B14F-4D97-AF65-F5344CB8AC3E}">
        <p14:creationId xmlns:p14="http://schemas.microsoft.com/office/powerpoint/2010/main" val="132343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2FCC7-DFD7-90E2-9F75-7407EB14FE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03700A-EF48-B660-42FC-DE993B3701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0AA596-41A9-E265-4FFA-59AD114ED9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E03A5D-B60D-4E98-D9C1-E2542C7BA92B}"/>
              </a:ext>
            </a:extLst>
          </p:cNvPr>
          <p:cNvSpPr>
            <a:spLocks noGrp="1"/>
          </p:cNvSpPr>
          <p:nvPr>
            <p:ph type="dt" sz="half" idx="10"/>
          </p:nvPr>
        </p:nvSpPr>
        <p:spPr/>
        <p:txBody>
          <a:bodyPr/>
          <a:lstStyle/>
          <a:p>
            <a:fld id="{406EA34C-6016-904E-990C-259DAAC28E08}" type="datetimeFigureOut">
              <a:rPr lang="en-US" smtClean="0"/>
              <a:t>8/15/22</a:t>
            </a:fld>
            <a:endParaRPr lang="en-US" dirty="0"/>
          </a:p>
        </p:txBody>
      </p:sp>
      <p:sp>
        <p:nvSpPr>
          <p:cNvPr id="6" name="Footer Placeholder 5">
            <a:extLst>
              <a:ext uri="{FF2B5EF4-FFF2-40B4-BE49-F238E27FC236}">
                <a16:creationId xmlns:a16="http://schemas.microsoft.com/office/drawing/2014/main" id="{5D31BE4D-C9B1-9AE4-7652-BEAA5E0BFF4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7891D16-F58A-EE48-4D59-2140C2C8C304}"/>
              </a:ext>
            </a:extLst>
          </p:cNvPr>
          <p:cNvSpPr>
            <a:spLocks noGrp="1"/>
          </p:cNvSpPr>
          <p:nvPr>
            <p:ph type="sldNum" sz="quarter" idx="12"/>
          </p:nvPr>
        </p:nvSpPr>
        <p:spPr/>
        <p:txBody>
          <a:bodyPr/>
          <a:lstStyle/>
          <a:p>
            <a:fld id="{043CA9C0-177D-2742-A1C7-7FE5F4F19F31}" type="slidenum">
              <a:rPr lang="en-US" smtClean="0"/>
              <a:t>‹#›</a:t>
            </a:fld>
            <a:endParaRPr lang="en-US" dirty="0"/>
          </a:p>
        </p:txBody>
      </p:sp>
    </p:spTree>
    <p:extLst>
      <p:ext uri="{BB962C8B-B14F-4D97-AF65-F5344CB8AC3E}">
        <p14:creationId xmlns:p14="http://schemas.microsoft.com/office/powerpoint/2010/main" val="1240510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F90A5-D240-9AF8-15A0-E3E686BD4E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4924D12-2F6E-A160-B9B6-9FD14F24C8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9C3BA4-5E09-4E38-D7E6-206D419DC7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93AC39B-23D9-B5B9-E506-45FDD35A54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76E007-0A9C-EA67-7668-52E91FAEF3A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D88186D-E028-1C5F-E9DD-3AFEA6FB99B4}"/>
              </a:ext>
            </a:extLst>
          </p:cNvPr>
          <p:cNvSpPr>
            <a:spLocks noGrp="1"/>
          </p:cNvSpPr>
          <p:nvPr>
            <p:ph type="dt" sz="half" idx="10"/>
          </p:nvPr>
        </p:nvSpPr>
        <p:spPr/>
        <p:txBody>
          <a:bodyPr/>
          <a:lstStyle/>
          <a:p>
            <a:fld id="{406EA34C-6016-904E-990C-259DAAC28E08}" type="datetimeFigureOut">
              <a:rPr lang="en-US" smtClean="0"/>
              <a:t>8/15/22</a:t>
            </a:fld>
            <a:endParaRPr lang="en-US" dirty="0"/>
          </a:p>
        </p:txBody>
      </p:sp>
      <p:sp>
        <p:nvSpPr>
          <p:cNvPr id="8" name="Footer Placeholder 7">
            <a:extLst>
              <a:ext uri="{FF2B5EF4-FFF2-40B4-BE49-F238E27FC236}">
                <a16:creationId xmlns:a16="http://schemas.microsoft.com/office/drawing/2014/main" id="{23071CFE-9E79-652A-728D-A985AD2546F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706C605-B35E-FF63-5AA6-FA6E6B78C888}"/>
              </a:ext>
            </a:extLst>
          </p:cNvPr>
          <p:cNvSpPr>
            <a:spLocks noGrp="1"/>
          </p:cNvSpPr>
          <p:nvPr>
            <p:ph type="sldNum" sz="quarter" idx="12"/>
          </p:nvPr>
        </p:nvSpPr>
        <p:spPr/>
        <p:txBody>
          <a:bodyPr/>
          <a:lstStyle/>
          <a:p>
            <a:fld id="{043CA9C0-177D-2742-A1C7-7FE5F4F19F31}" type="slidenum">
              <a:rPr lang="en-US" smtClean="0"/>
              <a:t>‹#›</a:t>
            </a:fld>
            <a:endParaRPr lang="en-US" dirty="0"/>
          </a:p>
        </p:txBody>
      </p:sp>
    </p:spTree>
    <p:extLst>
      <p:ext uri="{BB962C8B-B14F-4D97-AF65-F5344CB8AC3E}">
        <p14:creationId xmlns:p14="http://schemas.microsoft.com/office/powerpoint/2010/main" val="2210282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005C4-4C1E-AF6C-7909-F424F1A6170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8F943EB-0C69-31ED-C7FC-F8A065259103}"/>
              </a:ext>
            </a:extLst>
          </p:cNvPr>
          <p:cNvSpPr>
            <a:spLocks noGrp="1"/>
          </p:cNvSpPr>
          <p:nvPr>
            <p:ph type="dt" sz="half" idx="10"/>
          </p:nvPr>
        </p:nvSpPr>
        <p:spPr/>
        <p:txBody>
          <a:bodyPr/>
          <a:lstStyle/>
          <a:p>
            <a:fld id="{406EA34C-6016-904E-990C-259DAAC28E08}" type="datetimeFigureOut">
              <a:rPr lang="en-US" smtClean="0"/>
              <a:t>8/15/22</a:t>
            </a:fld>
            <a:endParaRPr lang="en-US" dirty="0"/>
          </a:p>
        </p:txBody>
      </p:sp>
      <p:sp>
        <p:nvSpPr>
          <p:cNvPr id="4" name="Footer Placeholder 3">
            <a:extLst>
              <a:ext uri="{FF2B5EF4-FFF2-40B4-BE49-F238E27FC236}">
                <a16:creationId xmlns:a16="http://schemas.microsoft.com/office/drawing/2014/main" id="{7B5BFE49-C964-2E49-1CF3-FEE82261096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4CF0A0B-BDD3-0349-F84D-C22FAD850951}"/>
              </a:ext>
            </a:extLst>
          </p:cNvPr>
          <p:cNvSpPr>
            <a:spLocks noGrp="1"/>
          </p:cNvSpPr>
          <p:nvPr>
            <p:ph type="sldNum" sz="quarter" idx="12"/>
          </p:nvPr>
        </p:nvSpPr>
        <p:spPr/>
        <p:txBody>
          <a:bodyPr/>
          <a:lstStyle/>
          <a:p>
            <a:fld id="{043CA9C0-177D-2742-A1C7-7FE5F4F19F31}" type="slidenum">
              <a:rPr lang="en-US" smtClean="0"/>
              <a:t>‹#›</a:t>
            </a:fld>
            <a:endParaRPr lang="en-US" dirty="0"/>
          </a:p>
        </p:txBody>
      </p:sp>
    </p:spTree>
    <p:extLst>
      <p:ext uri="{BB962C8B-B14F-4D97-AF65-F5344CB8AC3E}">
        <p14:creationId xmlns:p14="http://schemas.microsoft.com/office/powerpoint/2010/main" val="1181599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87789E-ACA5-5DAF-38CB-9B5BA59D2E8F}"/>
              </a:ext>
            </a:extLst>
          </p:cNvPr>
          <p:cNvSpPr>
            <a:spLocks noGrp="1"/>
          </p:cNvSpPr>
          <p:nvPr>
            <p:ph type="dt" sz="half" idx="10"/>
          </p:nvPr>
        </p:nvSpPr>
        <p:spPr/>
        <p:txBody>
          <a:bodyPr/>
          <a:lstStyle/>
          <a:p>
            <a:fld id="{406EA34C-6016-904E-990C-259DAAC28E08}" type="datetimeFigureOut">
              <a:rPr lang="en-US" smtClean="0"/>
              <a:t>8/15/22</a:t>
            </a:fld>
            <a:endParaRPr lang="en-US" dirty="0"/>
          </a:p>
        </p:txBody>
      </p:sp>
      <p:sp>
        <p:nvSpPr>
          <p:cNvPr id="3" name="Footer Placeholder 2">
            <a:extLst>
              <a:ext uri="{FF2B5EF4-FFF2-40B4-BE49-F238E27FC236}">
                <a16:creationId xmlns:a16="http://schemas.microsoft.com/office/drawing/2014/main" id="{2D39F900-C4B4-21E2-85FB-356E34E0867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FA8B516-C39C-174A-185D-375E73CC87FC}"/>
              </a:ext>
            </a:extLst>
          </p:cNvPr>
          <p:cNvSpPr>
            <a:spLocks noGrp="1"/>
          </p:cNvSpPr>
          <p:nvPr>
            <p:ph type="sldNum" sz="quarter" idx="12"/>
          </p:nvPr>
        </p:nvSpPr>
        <p:spPr/>
        <p:txBody>
          <a:bodyPr/>
          <a:lstStyle/>
          <a:p>
            <a:fld id="{043CA9C0-177D-2742-A1C7-7FE5F4F19F31}" type="slidenum">
              <a:rPr lang="en-US" smtClean="0"/>
              <a:t>‹#›</a:t>
            </a:fld>
            <a:endParaRPr lang="en-US" dirty="0"/>
          </a:p>
        </p:txBody>
      </p:sp>
    </p:spTree>
    <p:extLst>
      <p:ext uri="{BB962C8B-B14F-4D97-AF65-F5344CB8AC3E}">
        <p14:creationId xmlns:p14="http://schemas.microsoft.com/office/powerpoint/2010/main" val="2823269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94B3E-6457-070B-6FE2-780474AFC5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EDBE138-0AA2-2447-C4B6-5E0CD140B7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118DAE-13D3-9428-7DA3-9B531C2041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3C32B0-90FB-2F9A-5A57-C8FC3B4825C5}"/>
              </a:ext>
            </a:extLst>
          </p:cNvPr>
          <p:cNvSpPr>
            <a:spLocks noGrp="1"/>
          </p:cNvSpPr>
          <p:nvPr>
            <p:ph type="dt" sz="half" idx="10"/>
          </p:nvPr>
        </p:nvSpPr>
        <p:spPr/>
        <p:txBody>
          <a:bodyPr/>
          <a:lstStyle/>
          <a:p>
            <a:fld id="{406EA34C-6016-904E-990C-259DAAC28E08}" type="datetimeFigureOut">
              <a:rPr lang="en-US" smtClean="0"/>
              <a:t>8/15/22</a:t>
            </a:fld>
            <a:endParaRPr lang="en-US" dirty="0"/>
          </a:p>
        </p:txBody>
      </p:sp>
      <p:sp>
        <p:nvSpPr>
          <p:cNvPr id="6" name="Footer Placeholder 5">
            <a:extLst>
              <a:ext uri="{FF2B5EF4-FFF2-40B4-BE49-F238E27FC236}">
                <a16:creationId xmlns:a16="http://schemas.microsoft.com/office/drawing/2014/main" id="{B9A090F6-E777-E4D5-7359-38624260F7C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729A754-1247-E49F-110B-76C4AEFD0C10}"/>
              </a:ext>
            </a:extLst>
          </p:cNvPr>
          <p:cNvSpPr>
            <a:spLocks noGrp="1"/>
          </p:cNvSpPr>
          <p:nvPr>
            <p:ph type="sldNum" sz="quarter" idx="12"/>
          </p:nvPr>
        </p:nvSpPr>
        <p:spPr/>
        <p:txBody>
          <a:bodyPr/>
          <a:lstStyle/>
          <a:p>
            <a:fld id="{043CA9C0-177D-2742-A1C7-7FE5F4F19F31}" type="slidenum">
              <a:rPr lang="en-US" smtClean="0"/>
              <a:t>‹#›</a:t>
            </a:fld>
            <a:endParaRPr lang="en-US" dirty="0"/>
          </a:p>
        </p:txBody>
      </p:sp>
    </p:spTree>
    <p:extLst>
      <p:ext uri="{BB962C8B-B14F-4D97-AF65-F5344CB8AC3E}">
        <p14:creationId xmlns:p14="http://schemas.microsoft.com/office/powerpoint/2010/main" val="293307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48F62-C9EE-AE06-09F0-E5A601A91C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B638D66-0031-3A8D-69EF-1E7EA9A112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4CE51BB-B3AB-F37E-DBD7-01C4C22133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46A375-68F0-0416-4EAF-7FBF5BF6C580}"/>
              </a:ext>
            </a:extLst>
          </p:cNvPr>
          <p:cNvSpPr>
            <a:spLocks noGrp="1"/>
          </p:cNvSpPr>
          <p:nvPr>
            <p:ph type="dt" sz="half" idx="10"/>
          </p:nvPr>
        </p:nvSpPr>
        <p:spPr/>
        <p:txBody>
          <a:bodyPr/>
          <a:lstStyle/>
          <a:p>
            <a:fld id="{406EA34C-6016-904E-990C-259DAAC28E08}" type="datetimeFigureOut">
              <a:rPr lang="en-US" smtClean="0"/>
              <a:t>8/15/22</a:t>
            </a:fld>
            <a:endParaRPr lang="en-US" dirty="0"/>
          </a:p>
        </p:txBody>
      </p:sp>
      <p:sp>
        <p:nvSpPr>
          <p:cNvPr id="6" name="Footer Placeholder 5">
            <a:extLst>
              <a:ext uri="{FF2B5EF4-FFF2-40B4-BE49-F238E27FC236}">
                <a16:creationId xmlns:a16="http://schemas.microsoft.com/office/drawing/2014/main" id="{416451B1-4F39-D702-6774-39236B1FC13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4BCE546-9B4D-FA40-3695-FD4F64EC1162}"/>
              </a:ext>
            </a:extLst>
          </p:cNvPr>
          <p:cNvSpPr>
            <a:spLocks noGrp="1"/>
          </p:cNvSpPr>
          <p:nvPr>
            <p:ph type="sldNum" sz="quarter" idx="12"/>
          </p:nvPr>
        </p:nvSpPr>
        <p:spPr/>
        <p:txBody>
          <a:bodyPr/>
          <a:lstStyle/>
          <a:p>
            <a:fld id="{043CA9C0-177D-2742-A1C7-7FE5F4F19F31}" type="slidenum">
              <a:rPr lang="en-US" smtClean="0"/>
              <a:t>‹#›</a:t>
            </a:fld>
            <a:endParaRPr lang="en-US" dirty="0"/>
          </a:p>
        </p:txBody>
      </p:sp>
    </p:spTree>
    <p:extLst>
      <p:ext uri="{BB962C8B-B14F-4D97-AF65-F5344CB8AC3E}">
        <p14:creationId xmlns:p14="http://schemas.microsoft.com/office/powerpoint/2010/main" val="2733533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DC8A8-C7DE-A94F-843D-8E2EDD988F9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B122AE-B6D7-A6E2-D0B0-9F2A21B467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F7879C-08E8-0685-B049-B5528DFD7B29}"/>
              </a:ext>
            </a:extLst>
          </p:cNvPr>
          <p:cNvSpPr>
            <a:spLocks noGrp="1"/>
          </p:cNvSpPr>
          <p:nvPr>
            <p:ph type="dt" sz="half" idx="10"/>
          </p:nvPr>
        </p:nvSpPr>
        <p:spPr/>
        <p:txBody>
          <a:bodyPr/>
          <a:lstStyle/>
          <a:p>
            <a:fld id="{406EA34C-6016-904E-990C-259DAAC28E08}" type="datetimeFigureOut">
              <a:rPr lang="en-US" smtClean="0"/>
              <a:t>8/15/22</a:t>
            </a:fld>
            <a:endParaRPr lang="en-US" dirty="0"/>
          </a:p>
        </p:txBody>
      </p:sp>
      <p:sp>
        <p:nvSpPr>
          <p:cNvPr id="5" name="Footer Placeholder 4">
            <a:extLst>
              <a:ext uri="{FF2B5EF4-FFF2-40B4-BE49-F238E27FC236}">
                <a16:creationId xmlns:a16="http://schemas.microsoft.com/office/drawing/2014/main" id="{C7F5BC64-F4A4-0311-3BB9-A66DD775A0C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11AF3A2-2077-5F51-22EF-FB54847A258A}"/>
              </a:ext>
            </a:extLst>
          </p:cNvPr>
          <p:cNvSpPr>
            <a:spLocks noGrp="1"/>
          </p:cNvSpPr>
          <p:nvPr>
            <p:ph type="sldNum" sz="quarter" idx="12"/>
          </p:nvPr>
        </p:nvSpPr>
        <p:spPr/>
        <p:txBody>
          <a:bodyPr/>
          <a:lstStyle/>
          <a:p>
            <a:fld id="{043CA9C0-177D-2742-A1C7-7FE5F4F19F31}" type="slidenum">
              <a:rPr lang="en-US" smtClean="0"/>
              <a:t>‹#›</a:t>
            </a:fld>
            <a:endParaRPr lang="en-US" dirty="0"/>
          </a:p>
        </p:txBody>
      </p:sp>
    </p:spTree>
    <p:extLst>
      <p:ext uri="{BB962C8B-B14F-4D97-AF65-F5344CB8AC3E}">
        <p14:creationId xmlns:p14="http://schemas.microsoft.com/office/powerpoint/2010/main" val="2869067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C9CF88-E6FC-3DDB-2972-AC746B16222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5F9C8B-50C5-6529-5989-6742D0A01D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115FB3-0729-FF38-98BD-04FC91520033}"/>
              </a:ext>
            </a:extLst>
          </p:cNvPr>
          <p:cNvSpPr>
            <a:spLocks noGrp="1"/>
          </p:cNvSpPr>
          <p:nvPr>
            <p:ph type="dt" sz="half" idx="10"/>
          </p:nvPr>
        </p:nvSpPr>
        <p:spPr/>
        <p:txBody>
          <a:bodyPr/>
          <a:lstStyle/>
          <a:p>
            <a:fld id="{406EA34C-6016-904E-990C-259DAAC28E08}" type="datetimeFigureOut">
              <a:rPr lang="en-US" smtClean="0"/>
              <a:t>8/15/22</a:t>
            </a:fld>
            <a:endParaRPr lang="en-US" dirty="0"/>
          </a:p>
        </p:txBody>
      </p:sp>
      <p:sp>
        <p:nvSpPr>
          <p:cNvPr id="5" name="Footer Placeholder 4">
            <a:extLst>
              <a:ext uri="{FF2B5EF4-FFF2-40B4-BE49-F238E27FC236}">
                <a16:creationId xmlns:a16="http://schemas.microsoft.com/office/drawing/2014/main" id="{A4AB23F8-15BA-FD7F-1271-2F8697FF50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383A2D7-DBC1-02A0-FB92-D937EABEE884}"/>
              </a:ext>
            </a:extLst>
          </p:cNvPr>
          <p:cNvSpPr>
            <a:spLocks noGrp="1"/>
          </p:cNvSpPr>
          <p:nvPr>
            <p:ph type="sldNum" sz="quarter" idx="12"/>
          </p:nvPr>
        </p:nvSpPr>
        <p:spPr/>
        <p:txBody>
          <a:bodyPr/>
          <a:lstStyle/>
          <a:p>
            <a:fld id="{043CA9C0-177D-2742-A1C7-7FE5F4F19F31}" type="slidenum">
              <a:rPr lang="en-US" smtClean="0"/>
              <a:t>‹#›</a:t>
            </a:fld>
            <a:endParaRPr lang="en-US" dirty="0"/>
          </a:p>
        </p:txBody>
      </p:sp>
    </p:spTree>
    <p:extLst>
      <p:ext uri="{BB962C8B-B14F-4D97-AF65-F5344CB8AC3E}">
        <p14:creationId xmlns:p14="http://schemas.microsoft.com/office/powerpoint/2010/main" val="1428181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61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65BF3F-76FE-00A9-CA62-4B17753BD5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673D25-E3BE-BD04-8B18-2BDE494073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26FED3-75C8-3B2A-4471-A8EF274951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6EA34C-6016-904E-990C-259DAAC28E08}" type="datetimeFigureOut">
              <a:rPr lang="en-US" smtClean="0"/>
              <a:t>8/15/22</a:t>
            </a:fld>
            <a:endParaRPr lang="en-US" dirty="0"/>
          </a:p>
        </p:txBody>
      </p:sp>
      <p:sp>
        <p:nvSpPr>
          <p:cNvPr id="5" name="Footer Placeholder 4">
            <a:extLst>
              <a:ext uri="{FF2B5EF4-FFF2-40B4-BE49-F238E27FC236}">
                <a16:creationId xmlns:a16="http://schemas.microsoft.com/office/drawing/2014/main" id="{EBBF02E6-D3C2-B21C-585A-6153BF7794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5E25125-1E7D-393C-573F-AB28EA6835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3CA9C0-177D-2742-A1C7-7FE5F4F19F31}" type="slidenum">
              <a:rPr lang="en-US" smtClean="0"/>
              <a:t>‹#›</a:t>
            </a:fld>
            <a:endParaRPr lang="en-US" dirty="0"/>
          </a:p>
        </p:txBody>
      </p:sp>
    </p:spTree>
    <p:extLst>
      <p:ext uri="{BB962C8B-B14F-4D97-AF65-F5344CB8AC3E}">
        <p14:creationId xmlns:p14="http://schemas.microsoft.com/office/powerpoint/2010/main" val="2045115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To3yo2AqB64?feature=oembed"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1A184-8BB7-508C-C9C8-80B40EAA0F83}"/>
              </a:ext>
            </a:extLst>
          </p:cNvPr>
          <p:cNvSpPr>
            <a:spLocks noGrp="1"/>
          </p:cNvSpPr>
          <p:nvPr>
            <p:ph type="title"/>
          </p:nvPr>
        </p:nvSpPr>
        <p:spPr/>
        <p:txBody>
          <a:bodyPr>
            <a:noAutofit/>
          </a:bodyPr>
          <a:lstStyle/>
          <a:p>
            <a:pPr algn="ctr"/>
            <a:r>
              <a:rPr lang="en-US" sz="3300" b="1" dirty="0">
                <a:latin typeface="+mn-lt"/>
              </a:rPr>
              <a:t>Environmental testing contamination sensitive instruments and optics in non-cleanliness-controlled facilities</a:t>
            </a:r>
          </a:p>
        </p:txBody>
      </p:sp>
      <p:sp>
        <p:nvSpPr>
          <p:cNvPr id="4" name="TextBox 3">
            <a:extLst>
              <a:ext uri="{FF2B5EF4-FFF2-40B4-BE49-F238E27FC236}">
                <a16:creationId xmlns:a16="http://schemas.microsoft.com/office/drawing/2014/main" id="{84443A5A-E264-9750-AE37-2C0BFF1611E4}"/>
              </a:ext>
            </a:extLst>
          </p:cNvPr>
          <p:cNvSpPr txBox="1"/>
          <p:nvPr/>
        </p:nvSpPr>
        <p:spPr>
          <a:xfrm>
            <a:off x="4521200" y="3312754"/>
            <a:ext cx="3340100" cy="830997"/>
          </a:xfrm>
          <a:prstGeom prst="rect">
            <a:avLst/>
          </a:prstGeom>
          <a:noFill/>
        </p:spPr>
        <p:txBody>
          <a:bodyPr wrap="square" rtlCol="0">
            <a:spAutoFit/>
          </a:bodyPr>
          <a:lstStyle/>
          <a:p>
            <a:pPr algn="ctr"/>
            <a:r>
              <a:rPr lang="en-US" sz="2400" b="1" dirty="0"/>
              <a:t>Craig Jones</a:t>
            </a:r>
          </a:p>
          <a:p>
            <a:pPr algn="ctr"/>
            <a:r>
              <a:rPr lang="en-US" sz="2400" b="1" dirty="0"/>
              <a:t>KBR</a:t>
            </a:r>
          </a:p>
        </p:txBody>
      </p:sp>
      <p:sp>
        <p:nvSpPr>
          <p:cNvPr id="5" name="TextBox 4">
            <a:extLst>
              <a:ext uri="{FF2B5EF4-FFF2-40B4-BE49-F238E27FC236}">
                <a16:creationId xmlns:a16="http://schemas.microsoft.com/office/drawing/2014/main" id="{C031071D-23A3-4583-CF2C-F2ADD98AA759}"/>
              </a:ext>
            </a:extLst>
          </p:cNvPr>
          <p:cNvSpPr txBox="1"/>
          <p:nvPr/>
        </p:nvSpPr>
        <p:spPr>
          <a:xfrm>
            <a:off x="4015945" y="2070100"/>
            <a:ext cx="5115697" cy="954107"/>
          </a:xfrm>
          <a:prstGeom prst="rect">
            <a:avLst/>
          </a:prstGeom>
          <a:noFill/>
        </p:spPr>
        <p:txBody>
          <a:bodyPr wrap="square" rtlCol="0">
            <a:spAutoFit/>
          </a:bodyPr>
          <a:lstStyle/>
          <a:p>
            <a:pPr algn="ctr"/>
            <a:r>
              <a:rPr lang="en-US" sz="2800" b="1" dirty="0"/>
              <a:t>SPIE OPTICS + PHOTONICS 2022</a:t>
            </a:r>
          </a:p>
          <a:p>
            <a:pPr algn="ctr"/>
            <a:r>
              <a:rPr lang="en-US" sz="2800" b="1" dirty="0"/>
              <a:t>21-25 August 2022</a:t>
            </a:r>
          </a:p>
        </p:txBody>
      </p:sp>
    </p:spTree>
    <p:extLst>
      <p:ext uri="{BB962C8B-B14F-4D97-AF65-F5344CB8AC3E}">
        <p14:creationId xmlns:p14="http://schemas.microsoft.com/office/powerpoint/2010/main" val="3722673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descr="Shaking a Nearly 9 Billion Dollar Space Telescope - JWST Vibration Test Video">
            <a:hlinkClick r:id="" action="ppaction://media"/>
            <a:extLst>
              <a:ext uri="{FF2B5EF4-FFF2-40B4-BE49-F238E27FC236}">
                <a16:creationId xmlns:a16="http://schemas.microsoft.com/office/drawing/2014/main" id="{B5561879-D40C-BC85-8926-2ACE8FC976D7}"/>
              </a:ext>
            </a:extLst>
          </p:cNvPr>
          <p:cNvPicPr>
            <a:picLocks noGrp="1" noRot="1" noChangeAspect="1"/>
          </p:cNvPicPr>
          <p:nvPr>
            <p:ph idx="1"/>
            <a:videoFile r:link="rId1"/>
          </p:nvPr>
        </p:nvPicPr>
        <p:blipFill>
          <a:blip r:embed="rId3"/>
          <a:stretch>
            <a:fillRect/>
          </a:stretch>
        </p:blipFill>
        <p:spPr>
          <a:xfrm>
            <a:off x="99536" y="0"/>
            <a:ext cx="11992928" cy="6776463"/>
          </a:xfrm>
          <a:prstGeom prst="rect">
            <a:avLst/>
          </a:prstGeom>
        </p:spPr>
      </p:pic>
      <p:sp>
        <p:nvSpPr>
          <p:cNvPr id="3" name="TextBox 2">
            <a:extLst>
              <a:ext uri="{FF2B5EF4-FFF2-40B4-BE49-F238E27FC236}">
                <a16:creationId xmlns:a16="http://schemas.microsoft.com/office/drawing/2014/main" id="{DC8024FD-3E8B-20BB-495F-DFAF878D189E}"/>
              </a:ext>
            </a:extLst>
          </p:cNvPr>
          <p:cNvSpPr txBox="1"/>
          <p:nvPr/>
        </p:nvSpPr>
        <p:spPr>
          <a:xfrm>
            <a:off x="99536" y="81537"/>
            <a:ext cx="6096000" cy="369332"/>
          </a:xfrm>
          <a:prstGeom prst="rect">
            <a:avLst/>
          </a:prstGeom>
          <a:noFill/>
        </p:spPr>
        <p:txBody>
          <a:bodyPr wrap="square">
            <a:spAutoFit/>
          </a:bodyPr>
          <a:lstStyle/>
          <a:p>
            <a:r>
              <a:rPr lang="en-US" b="1" i="0" dirty="0">
                <a:solidFill>
                  <a:srgbClr val="FFFF00"/>
                </a:solidFill>
                <a:effectLst/>
                <a:latin typeface="Roboto" panose="020F0502020204030204" pitchFamily="34" charset="0"/>
              </a:rPr>
              <a:t>Credit: NASA Goddard Space Flight Center</a:t>
            </a:r>
            <a:endParaRPr lang="en-US" b="1" dirty="0">
              <a:solidFill>
                <a:srgbClr val="FFFF00"/>
              </a:solidFill>
            </a:endParaRPr>
          </a:p>
        </p:txBody>
      </p:sp>
    </p:spTree>
    <p:extLst>
      <p:ext uri="{BB962C8B-B14F-4D97-AF65-F5344CB8AC3E}">
        <p14:creationId xmlns:p14="http://schemas.microsoft.com/office/powerpoint/2010/main" val="270239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699"/>
            <a:lum/>
          </a:blip>
          <a:srcRect/>
          <a:stretch>
            <a:fillRect t="-17000" b="-17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7F138D2-95C9-04CC-718F-43DC2BF495DB}"/>
              </a:ext>
            </a:extLst>
          </p:cNvPr>
          <p:cNvSpPr txBox="1"/>
          <p:nvPr/>
        </p:nvSpPr>
        <p:spPr>
          <a:xfrm>
            <a:off x="1659835" y="735496"/>
            <a:ext cx="7484165" cy="5909310"/>
          </a:xfrm>
          <a:prstGeom prst="rect">
            <a:avLst/>
          </a:prstGeom>
          <a:noFill/>
        </p:spPr>
        <p:txBody>
          <a:bodyPr wrap="square" rtlCol="0">
            <a:spAutoFit/>
          </a:bodyPr>
          <a:lstStyle/>
          <a:p>
            <a:pPr algn="ctr"/>
            <a:r>
              <a:rPr lang="en-US" sz="4400" b="1" dirty="0"/>
              <a:t>Co- Authors</a:t>
            </a:r>
          </a:p>
          <a:p>
            <a:pPr algn="ctr"/>
            <a:endParaRPr lang="en-US" sz="1400" b="1" dirty="0"/>
          </a:p>
          <a:p>
            <a:pPr algn="ctr"/>
            <a:endParaRPr lang="en-US" sz="1400" b="1" dirty="0"/>
          </a:p>
          <a:p>
            <a:pPr algn="ctr"/>
            <a:r>
              <a:rPr lang="en-US" sz="3600" dirty="0"/>
              <a:t>Eve Wooldridge </a:t>
            </a:r>
          </a:p>
          <a:p>
            <a:pPr algn="ctr"/>
            <a:r>
              <a:rPr lang="en-US" sz="3600" i="1" dirty="0"/>
              <a:t>NASA</a:t>
            </a:r>
          </a:p>
          <a:p>
            <a:pPr algn="ctr"/>
            <a:endParaRPr lang="en-US" sz="3600" dirty="0"/>
          </a:p>
          <a:p>
            <a:pPr algn="ctr"/>
            <a:r>
              <a:rPr lang="en-US" sz="3600" dirty="0"/>
              <a:t>Alan </a:t>
            </a:r>
            <a:r>
              <a:rPr lang="en-US" sz="3600" dirty="0" err="1"/>
              <a:t>Abeel</a:t>
            </a:r>
            <a:r>
              <a:rPr lang="en-US" sz="3600" dirty="0"/>
              <a:t> </a:t>
            </a:r>
          </a:p>
          <a:p>
            <a:pPr algn="ctr"/>
            <a:r>
              <a:rPr lang="en-US" sz="3600" i="1" dirty="0"/>
              <a:t>NASA </a:t>
            </a:r>
          </a:p>
          <a:p>
            <a:pPr algn="ctr"/>
            <a:endParaRPr lang="en-US" sz="3600" i="1" dirty="0"/>
          </a:p>
          <a:p>
            <a:pPr algn="ctr"/>
            <a:r>
              <a:rPr lang="en-US" sz="3600" i="1" dirty="0"/>
              <a:t>Colette Lepage </a:t>
            </a:r>
          </a:p>
          <a:p>
            <a:pPr algn="ctr"/>
            <a:r>
              <a:rPr lang="en-US" sz="3600" i="1" dirty="0" err="1"/>
              <a:t>Peraton</a:t>
            </a:r>
            <a:endParaRPr lang="en-US" sz="3600" i="1" dirty="0"/>
          </a:p>
          <a:p>
            <a:endParaRPr lang="en-US" dirty="0"/>
          </a:p>
        </p:txBody>
      </p:sp>
    </p:spTree>
    <p:extLst>
      <p:ext uri="{BB962C8B-B14F-4D97-AF65-F5344CB8AC3E}">
        <p14:creationId xmlns:p14="http://schemas.microsoft.com/office/powerpoint/2010/main" val="2551343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659"/>
            <a:lum/>
          </a:blip>
          <a:srcRect/>
          <a:stretch>
            <a:fillRect t="-17000" b="-17000"/>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9DC4064-3C8A-BEF2-EC1E-9DED0326255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50100" y="1181100"/>
            <a:ext cx="3441700" cy="519054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TextBox 6">
            <a:extLst>
              <a:ext uri="{FF2B5EF4-FFF2-40B4-BE49-F238E27FC236}">
                <a16:creationId xmlns:a16="http://schemas.microsoft.com/office/drawing/2014/main" id="{B92EBD12-92E9-3372-BD8E-9E851B1BC905}"/>
              </a:ext>
            </a:extLst>
          </p:cNvPr>
          <p:cNvSpPr txBox="1"/>
          <p:nvPr/>
        </p:nvSpPr>
        <p:spPr>
          <a:xfrm>
            <a:off x="4286250" y="431800"/>
            <a:ext cx="3619500" cy="646331"/>
          </a:xfrm>
          <a:prstGeom prst="rect">
            <a:avLst/>
          </a:prstGeom>
          <a:noFill/>
        </p:spPr>
        <p:txBody>
          <a:bodyPr wrap="square" rtlCol="0">
            <a:spAutoFit/>
          </a:bodyPr>
          <a:lstStyle/>
          <a:p>
            <a:pPr algn="ctr"/>
            <a:r>
              <a:rPr lang="en-US" sz="3600" b="1" dirty="0"/>
              <a:t>OTIS Tent</a:t>
            </a:r>
          </a:p>
        </p:txBody>
      </p:sp>
      <p:sp>
        <p:nvSpPr>
          <p:cNvPr id="8" name="TextBox 7">
            <a:extLst>
              <a:ext uri="{FF2B5EF4-FFF2-40B4-BE49-F238E27FC236}">
                <a16:creationId xmlns:a16="http://schemas.microsoft.com/office/drawing/2014/main" id="{94734790-44E5-8AB6-C38A-253B3B083CA5}"/>
              </a:ext>
            </a:extLst>
          </p:cNvPr>
          <p:cNvSpPr txBox="1"/>
          <p:nvPr/>
        </p:nvSpPr>
        <p:spPr>
          <a:xfrm>
            <a:off x="1195990" y="1078131"/>
            <a:ext cx="3619500" cy="5601533"/>
          </a:xfrm>
          <a:prstGeom prst="rect">
            <a:avLst/>
          </a:prstGeom>
          <a:noFill/>
        </p:spPr>
        <p:txBody>
          <a:bodyPr wrap="square" rtlCol="0">
            <a:spAutoFit/>
          </a:bodyPr>
          <a:lstStyle/>
          <a:p>
            <a:pPr marL="285750" indent="-285750">
              <a:buFont typeface="Arial" panose="020B0604020202020204" pitchFamily="34" charset="0"/>
              <a:buChar char="•"/>
            </a:pPr>
            <a:r>
              <a:rPr lang="en-US" sz="2000" dirty="0"/>
              <a:t>The purpose for this enclosure was to keep contamination control requirements intact during environmental testing at Goddard Space Flight center.</a:t>
            </a:r>
          </a:p>
          <a:p>
            <a:pPr marL="285750" indent="-285750">
              <a:buFont typeface="Arial" panose="020B0604020202020204" pitchFamily="34" charset="0"/>
              <a:buChar char="•"/>
            </a:pPr>
            <a:r>
              <a:rPr lang="en-US" sz="2000" dirty="0"/>
              <a:t>Our core design team for  this enclosure included Contamination, Mechanical, and structural analysis engineers.</a:t>
            </a:r>
          </a:p>
          <a:p>
            <a:pPr marL="285750" indent="-285750">
              <a:buFont typeface="Arial" panose="020B0604020202020204" pitchFamily="34" charset="0"/>
              <a:buChar char="•"/>
            </a:pPr>
            <a:r>
              <a:rPr lang="en-US" sz="2000" dirty="0"/>
              <a:t>Included in the design are three levels. On levels two and three allow clean entry access into enclosure.</a:t>
            </a:r>
          </a:p>
          <a:p>
            <a:pPr marL="285750" indent="-285750">
              <a:buFont typeface="Arial" panose="020B0604020202020204" pitchFamily="34" charset="0"/>
              <a:buChar char="•"/>
            </a:pPr>
            <a:r>
              <a:rPr lang="en-US" sz="2000" dirty="0"/>
              <a:t>Enclosure dimensions are 17.90’W X 15.58’L X 30.81’H</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032288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389357-EC80-C49D-CC54-00AE32F47339}"/>
              </a:ext>
            </a:extLst>
          </p:cNvPr>
          <p:cNvSpPr txBox="1"/>
          <p:nvPr/>
        </p:nvSpPr>
        <p:spPr>
          <a:xfrm>
            <a:off x="1054100" y="1536700"/>
            <a:ext cx="10261600" cy="4370427"/>
          </a:xfrm>
          <a:prstGeom prst="rect">
            <a:avLst/>
          </a:prstGeom>
          <a:noFill/>
        </p:spPr>
        <p:txBody>
          <a:bodyPr wrap="square" rtlCol="0">
            <a:spAutoFit/>
          </a:bodyPr>
          <a:lstStyle/>
          <a:p>
            <a:r>
              <a:rPr lang="en-US" sz="3600" b="1" dirty="0"/>
              <a:t>Construction of the OTIS enclosure consisted of:</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Five bolted on ladders, removable for acoustic and vibration testing</a:t>
            </a:r>
          </a:p>
          <a:p>
            <a:pPr marL="285750" indent="-285750">
              <a:buFont typeface="Arial" panose="020B0604020202020204" pitchFamily="34" charset="0"/>
              <a:buChar char="•"/>
            </a:pPr>
            <a:r>
              <a:rPr lang="en-US" sz="2800" dirty="0"/>
              <a:t>Six 2’ X 4’ HEPA filter modules in the celling.</a:t>
            </a:r>
          </a:p>
          <a:p>
            <a:pPr marL="285750" indent="-285750">
              <a:buFont typeface="Arial" panose="020B0604020202020204" pitchFamily="34" charset="0"/>
              <a:buChar char="•"/>
            </a:pPr>
            <a:r>
              <a:rPr lang="en-US" sz="2800" dirty="0"/>
              <a:t>Handrailing on top for lifting operations and HEPA filter installation.</a:t>
            </a:r>
          </a:p>
          <a:p>
            <a:pPr marL="285750" indent="-285750">
              <a:buFont typeface="Arial" panose="020B0604020202020204" pitchFamily="34" charset="0"/>
              <a:buChar char="•"/>
            </a:pPr>
            <a:r>
              <a:rPr lang="en-US" sz="2800" dirty="0"/>
              <a:t>Two platforms on level 3 for access to lifting points and contamination sample placement for OTIS.</a:t>
            </a:r>
          </a:p>
          <a:p>
            <a:pPr marL="285750" indent="-285750">
              <a:buFont typeface="Arial" panose="020B0604020202020204" pitchFamily="34" charset="0"/>
              <a:buChar char="•"/>
            </a:pPr>
            <a:r>
              <a:rPr lang="en-US" sz="2800" dirty="0"/>
              <a:t>Two small platforms on level 2 for access to lifting points and contamination sample placement for OTIS.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692421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B3E2065-6103-04A8-64E0-1F129A97D85D}"/>
              </a:ext>
            </a:extLst>
          </p:cNvPr>
          <p:cNvSpPr txBox="1"/>
          <p:nvPr/>
        </p:nvSpPr>
        <p:spPr>
          <a:xfrm>
            <a:off x="1689100" y="943788"/>
            <a:ext cx="9080500" cy="646331"/>
          </a:xfrm>
          <a:prstGeom prst="rect">
            <a:avLst/>
          </a:prstGeom>
          <a:noFill/>
        </p:spPr>
        <p:txBody>
          <a:bodyPr wrap="square" rtlCol="0">
            <a:spAutoFit/>
          </a:bodyPr>
          <a:lstStyle/>
          <a:p>
            <a:r>
              <a:rPr lang="en-US" sz="3600" b="1" dirty="0"/>
              <a:t>Enclosure material used for protection of OTIS </a:t>
            </a:r>
          </a:p>
        </p:txBody>
      </p:sp>
      <p:sp>
        <p:nvSpPr>
          <p:cNvPr id="5" name="TextBox 4">
            <a:extLst>
              <a:ext uri="{FF2B5EF4-FFF2-40B4-BE49-F238E27FC236}">
                <a16:creationId xmlns:a16="http://schemas.microsoft.com/office/drawing/2014/main" id="{C0841FB0-0BCE-674E-9EE4-011CFB58055A}"/>
              </a:ext>
            </a:extLst>
          </p:cNvPr>
          <p:cNvSpPr txBox="1"/>
          <p:nvPr/>
        </p:nvSpPr>
        <p:spPr>
          <a:xfrm>
            <a:off x="2006600" y="2565400"/>
            <a:ext cx="9486900" cy="2092881"/>
          </a:xfrm>
          <a:prstGeom prst="rect">
            <a:avLst/>
          </a:prstGeom>
          <a:noFill/>
        </p:spPr>
        <p:txBody>
          <a:bodyPr wrap="square" rtlCol="0">
            <a:spAutoFit/>
          </a:bodyPr>
          <a:lstStyle/>
          <a:p>
            <a:pPr marL="285750" indent="-285750">
              <a:buFont typeface="Arial" panose="020B0604020202020204" pitchFamily="34" charset="0"/>
              <a:buChar char="•"/>
            </a:pPr>
            <a:r>
              <a:rPr lang="en-US" sz="2800" dirty="0"/>
              <a:t>Cleanroom approved polyurethane material for the most outer layer</a:t>
            </a:r>
          </a:p>
          <a:p>
            <a:pPr marL="285750" indent="-285750">
              <a:buFont typeface="Arial" panose="020B0604020202020204" pitchFamily="34" charset="0"/>
              <a:buChar char="•"/>
            </a:pPr>
            <a:r>
              <a:rPr lang="en-US" sz="2800" dirty="0"/>
              <a:t>Dunshield bagging material</a:t>
            </a:r>
          </a:p>
          <a:p>
            <a:pPr marL="285750" indent="-285750">
              <a:buFont typeface="Arial" panose="020B0604020202020204" pitchFamily="34" charset="0"/>
              <a:buChar char="•"/>
            </a:pPr>
            <a:r>
              <a:rPr lang="en-US" sz="2800" dirty="0"/>
              <a:t>Melinex for clear visibility during lifting operations</a:t>
            </a:r>
          </a:p>
          <a:p>
            <a:endParaRPr lang="en-US" dirty="0"/>
          </a:p>
        </p:txBody>
      </p:sp>
    </p:spTree>
    <p:extLst>
      <p:ext uri="{BB962C8B-B14F-4D97-AF65-F5344CB8AC3E}">
        <p14:creationId xmlns:p14="http://schemas.microsoft.com/office/powerpoint/2010/main" val="3406469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728B545-319B-BA81-016E-B223EDE5C87D}"/>
              </a:ext>
            </a:extLst>
          </p:cNvPr>
          <p:cNvSpPr txBox="1"/>
          <p:nvPr/>
        </p:nvSpPr>
        <p:spPr>
          <a:xfrm>
            <a:off x="2438400" y="178255"/>
            <a:ext cx="8013700" cy="584775"/>
          </a:xfrm>
          <a:prstGeom prst="rect">
            <a:avLst/>
          </a:prstGeom>
          <a:noFill/>
        </p:spPr>
        <p:txBody>
          <a:bodyPr wrap="square" rtlCol="0">
            <a:spAutoFit/>
          </a:bodyPr>
          <a:lstStyle/>
          <a:p>
            <a:r>
              <a:rPr lang="en-US" sz="3200" b="1" dirty="0"/>
              <a:t>Enclosure material used for protection of OTIS</a:t>
            </a:r>
          </a:p>
        </p:txBody>
      </p:sp>
      <p:pic>
        <p:nvPicPr>
          <p:cNvPr id="4" name="Picture 3">
            <a:extLst>
              <a:ext uri="{FF2B5EF4-FFF2-40B4-BE49-F238E27FC236}">
                <a16:creationId xmlns:a16="http://schemas.microsoft.com/office/drawing/2014/main" id="{AD81E663-3EB7-FD6E-8304-D775307755E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841967" y="1828698"/>
            <a:ext cx="1302033" cy="1366242"/>
          </a:xfrm>
          <a:prstGeom prst="rect">
            <a:avLst/>
          </a:prstGeom>
        </p:spPr>
      </p:pic>
      <p:pic>
        <p:nvPicPr>
          <p:cNvPr id="5" name="Picture 4">
            <a:extLst>
              <a:ext uri="{FF2B5EF4-FFF2-40B4-BE49-F238E27FC236}">
                <a16:creationId xmlns:a16="http://schemas.microsoft.com/office/drawing/2014/main" id="{230B874B-97AF-D2A2-A803-2F745D99D9F6}"/>
              </a:ext>
            </a:extLst>
          </p:cNvPr>
          <p:cNvPicPr>
            <a:picLocks noChangeAspect="1"/>
          </p:cNvPicPr>
          <p:nvPr/>
        </p:nvPicPr>
        <p:blipFill rotWithShape="1">
          <a:blip r:embed="rId3" cstate="email">
            <a:clrChange>
              <a:clrFrom>
                <a:srgbClr val="FEFCFF"/>
              </a:clrFrom>
              <a:clrTo>
                <a:srgbClr val="FEFCFF">
                  <a:alpha val="0"/>
                </a:srgbClr>
              </a:clrTo>
            </a:clrChange>
            <a:extLst>
              <a:ext uri="{28A0092B-C50C-407E-A947-70E740481C1C}">
                <a14:useLocalDpi xmlns:a14="http://schemas.microsoft.com/office/drawing/2010/main"/>
              </a:ext>
            </a:extLst>
          </a:blip>
          <a:srcRect/>
          <a:stretch/>
        </p:blipFill>
        <p:spPr>
          <a:xfrm>
            <a:off x="1004225" y="1638850"/>
            <a:ext cx="8282840" cy="5267703"/>
          </a:xfrm>
          <a:prstGeom prst="rect">
            <a:avLst/>
          </a:prstGeom>
        </p:spPr>
      </p:pic>
      <p:sp>
        <p:nvSpPr>
          <p:cNvPr id="6" name="Parallelogram 5">
            <a:extLst>
              <a:ext uri="{FF2B5EF4-FFF2-40B4-BE49-F238E27FC236}">
                <a16:creationId xmlns:a16="http://schemas.microsoft.com/office/drawing/2014/main" id="{D8380E21-EABA-725E-7FDE-9405564E933A}"/>
              </a:ext>
            </a:extLst>
          </p:cNvPr>
          <p:cNvSpPr/>
          <p:nvPr/>
        </p:nvSpPr>
        <p:spPr>
          <a:xfrm rot="16200000">
            <a:off x="7024775" y="2019305"/>
            <a:ext cx="838200" cy="759098"/>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36234A76-AF14-6264-508B-CCCA6EE1EE75}"/>
              </a:ext>
            </a:extLst>
          </p:cNvPr>
          <p:cNvSpPr txBox="1"/>
          <p:nvPr/>
        </p:nvSpPr>
        <p:spPr>
          <a:xfrm>
            <a:off x="9820818" y="3460911"/>
            <a:ext cx="1447800" cy="646331"/>
          </a:xfrm>
          <a:prstGeom prst="rect">
            <a:avLst/>
          </a:prstGeom>
          <a:noFill/>
        </p:spPr>
        <p:txBody>
          <a:bodyPr wrap="square" rtlCol="0">
            <a:spAutoFit/>
          </a:bodyPr>
          <a:lstStyle/>
          <a:p>
            <a:r>
              <a:rPr lang="en-US" dirty="0"/>
              <a:t>Poly Layer Bagging</a:t>
            </a:r>
          </a:p>
        </p:txBody>
      </p:sp>
      <p:cxnSp>
        <p:nvCxnSpPr>
          <p:cNvPr id="8" name="Straight Arrow Connector 7">
            <a:extLst>
              <a:ext uri="{FF2B5EF4-FFF2-40B4-BE49-F238E27FC236}">
                <a16:creationId xmlns:a16="http://schemas.microsoft.com/office/drawing/2014/main" id="{A45950D1-B572-5DAF-994B-B9DCFC15A219}"/>
              </a:ext>
            </a:extLst>
          </p:cNvPr>
          <p:cNvCxnSpPr>
            <a:cxnSpLocks/>
          </p:cNvCxnSpPr>
          <p:nvPr/>
        </p:nvCxnSpPr>
        <p:spPr>
          <a:xfrm>
            <a:off x="1978154" y="3415153"/>
            <a:ext cx="107651" cy="4710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9" name="Straight Arrow Connector 8">
            <a:extLst>
              <a:ext uri="{FF2B5EF4-FFF2-40B4-BE49-F238E27FC236}">
                <a16:creationId xmlns:a16="http://schemas.microsoft.com/office/drawing/2014/main" id="{5AE509FD-90A3-7F3E-4888-3BFCD25A300E}"/>
              </a:ext>
            </a:extLst>
          </p:cNvPr>
          <p:cNvCxnSpPr>
            <a:cxnSpLocks/>
          </p:cNvCxnSpPr>
          <p:nvPr/>
        </p:nvCxnSpPr>
        <p:spPr>
          <a:xfrm flipH="1">
            <a:off x="9144000" y="3779746"/>
            <a:ext cx="676818" cy="49295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 name="Straight Arrow Connector 9">
            <a:extLst>
              <a:ext uri="{FF2B5EF4-FFF2-40B4-BE49-F238E27FC236}">
                <a16:creationId xmlns:a16="http://schemas.microsoft.com/office/drawing/2014/main" id="{7A1E8EDE-2C65-3542-37D9-B9ABEBA10D30}"/>
              </a:ext>
            </a:extLst>
          </p:cNvPr>
          <p:cNvCxnSpPr>
            <a:cxnSpLocks/>
          </p:cNvCxnSpPr>
          <p:nvPr/>
        </p:nvCxnSpPr>
        <p:spPr>
          <a:xfrm flipH="1" flipV="1">
            <a:off x="2971800" y="5029200"/>
            <a:ext cx="582270" cy="129881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FC7D4E81-4097-28F0-1A99-1BA266B67D0C}"/>
              </a:ext>
            </a:extLst>
          </p:cNvPr>
          <p:cNvCxnSpPr/>
          <p:nvPr/>
        </p:nvCxnSpPr>
        <p:spPr>
          <a:xfrm flipH="1" flipV="1">
            <a:off x="5105400" y="4343400"/>
            <a:ext cx="533400" cy="1524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378623A7-8B45-071D-6CD6-6E14A0847A21}"/>
              </a:ext>
            </a:extLst>
          </p:cNvPr>
          <p:cNvCxnSpPr>
            <a:cxnSpLocks/>
          </p:cNvCxnSpPr>
          <p:nvPr/>
        </p:nvCxnSpPr>
        <p:spPr>
          <a:xfrm flipH="1">
            <a:off x="5059804" y="1195498"/>
            <a:ext cx="45596" cy="40086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4" name="Straight Arrow Connector 13">
            <a:extLst>
              <a:ext uri="{FF2B5EF4-FFF2-40B4-BE49-F238E27FC236}">
                <a16:creationId xmlns:a16="http://schemas.microsoft.com/office/drawing/2014/main" id="{2D3E1A20-2973-ABC8-944A-C72731AA3D19}"/>
              </a:ext>
            </a:extLst>
          </p:cNvPr>
          <p:cNvCxnSpPr>
            <a:cxnSpLocks/>
          </p:cNvCxnSpPr>
          <p:nvPr/>
        </p:nvCxnSpPr>
        <p:spPr>
          <a:xfrm>
            <a:off x="2227385" y="3204494"/>
            <a:ext cx="1717890" cy="46142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5" name="TextBox 14">
            <a:extLst>
              <a:ext uri="{FF2B5EF4-FFF2-40B4-BE49-F238E27FC236}">
                <a16:creationId xmlns:a16="http://schemas.microsoft.com/office/drawing/2014/main" id="{79C0148F-234F-CCD4-F306-93766774A167}"/>
              </a:ext>
            </a:extLst>
          </p:cNvPr>
          <p:cNvSpPr txBox="1"/>
          <p:nvPr/>
        </p:nvSpPr>
        <p:spPr>
          <a:xfrm>
            <a:off x="4530741" y="826166"/>
            <a:ext cx="1980222" cy="369332"/>
          </a:xfrm>
          <a:prstGeom prst="rect">
            <a:avLst/>
          </a:prstGeom>
          <a:noFill/>
        </p:spPr>
        <p:txBody>
          <a:bodyPr wrap="square" rtlCol="0">
            <a:spAutoFit/>
          </a:bodyPr>
          <a:lstStyle/>
          <a:p>
            <a:r>
              <a:rPr lang="en-US" dirty="0"/>
              <a:t>Yarmulke Bagging</a:t>
            </a:r>
          </a:p>
        </p:txBody>
      </p:sp>
      <p:sp>
        <p:nvSpPr>
          <p:cNvPr id="16" name="Parallelogram 15">
            <a:extLst>
              <a:ext uri="{FF2B5EF4-FFF2-40B4-BE49-F238E27FC236}">
                <a16:creationId xmlns:a16="http://schemas.microsoft.com/office/drawing/2014/main" id="{70D5EDDF-BEBB-94EE-04A9-4EEDF02B1C4C}"/>
              </a:ext>
            </a:extLst>
          </p:cNvPr>
          <p:cNvSpPr/>
          <p:nvPr/>
        </p:nvSpPr>
        <p:spPr>
          <a:xfrm rot="16200000">
            <a:off x="6646542" y="2234407"/>
            <a:ext cx="808312" cy="759098"/>
          </a:xfrm>
          <a:prstGeom prst="parallelogram">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Parallelogram 16">
            <a:extLst>
              <a:ext uri="{FF2B5EF4-FFF2-40B4-BE49-F238E27FC236}">
                <a16:creationId xmlns:a16="http://schemas.microsoft.com/office/drawing/2014/main" id="{A996DC7A-2629-14B0-A4E8-BCE51CF23D29}"/>
              </a:ext>
            </a:extLst>
          </p:cNvPr>
          <p:cNvSpPr/>
          <p:nvPr/>
        </p:nvSpPr>
        <p:spPr>
          <a:xfrm rot="16200000">
            <a:off x="6176072" y="2437662"/>
            <a:ext cx="757623" cy="759098"/>
          </a:xfrm>
          <a:prstGeom prst="parallelogram">
            <a:avLst/>
          </a:prstGeom>
          <a:solidFill>
            <a:srgbClr val="D27A7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B0A2B832-78A4-38F6-6AB1-01504A98E8A2}"/>
              </a:ext>
            </a:extLst>
          </p:cNvPr>
          <p:cNvSpPr txBox="1"/>
          <p:nvPr/>
        </p:nvSpPr>
        <p:spPr>
          <a:xfrm>
            <a:off x="6324600" y="1371600"/>
            <a:ext cx="2453132" cy="369332"/>
          </a:xfrm>
          <a:prstGeom prst="rect">
            <a:avLst/>
          </a:prstGeom>
          <a:noFill/>
        </p:spPr>
        <p:txBody>
          <a:bodyPr wrap="square" rtlCol="0">
            <a:spAutoFit/>
          </a:bodyPr>
          <a:lstStyle/>
          <a:p>
            <a:r>
              <a:rPr lang="en-US" dirty="0"/>
              <a:t>Bagging Layer Stack up</a:t>
            </a:r>
          </a:p>
        </p:txBody>
      </p:sp>
      <p:sp>
        <p:nvSpPr>
          <p:cNvPr id="19" name="TextBox 18">
            <a:extLst>
              <a:ext uri="{FF2B5EF4-FFF2-40B4-BE49-F238E27FC236}">
                <a16:creationId xmlns:a16="http://schemas.microsoft.com/office/drawing/2014/main" id="{438543E5-2F05-7E40-6B70-AC180F5F3999}"/>
              </a:ext>
            </a:extLst>
          </p:cNvPr>
          <p:cNvSpPr txBox="1"/>
          <p:nvPr/>
        </p:nvSpPr>
        <p:spPr>
          <a:xfrm>
            <a:off x="6325496" y="2537249"/>
            <a:ext cx="447687" cy="461665"/>
          </a:xfrm>
          <a:prstGeom prst="rect">
            <a:avLst/>
          </a:prstGeom>
          <a:noFill/>
        </p:spPr>
        <p:txBody>
          <a:bodyPr wrap="none" rtlCol="0">
            <a:spAutoFit/>
          </a:bodyPr>
          <a:lstStyle/>
          <a:p>
            <a:r>
              <a:rPr lang="en-US" sz="1200" dirty="0"/>
              <a:t>Poly</a:t>
            </a:r>
          </a:p>
          <a:p>
            <a:r>
              <a:rPr lang="en-US" sz="1200" dirty="0"/>
              <a:t> (1)</a:t>
            </a:r>
          </a:p>
        </p:txBody>
      </p:sp>
      <p:sp>
        <p:nvSpPr>
          <p:cNvPr id="20" name="TextBox 19">
            <a:extLst>
              <a:ext uri="{FF2B5EF4-FFF2-40B4-BE49-F238E27FC236}">
                <a16:creationId xmlns:a16="http://schemas.microsoft.com/office/drawing/2014/main" id="{41BAA0CF-50A4-1907-0FA3-C8A8668BB7DA}"/>
              </a:ext>
            </a:extLst>
          </p:cNvPr>
          <p:cNvSpPr txBox="1"/>
          <p:nvPr/>
        </p:nvSpPr>
        <p:spPr>
          <a:xfrm>
            <a:off x="6649686" y="2343834"/>
            <a:ext cx="808235" cy="646331"/>
          </a:xfrm>
          <a:prstGeom prst="rect">
            <a:avLst/>
          </a:prstGeom>
          <a:noFill/>
        </p:spPr>
        <p:txBody>
          <a:bodyPr wrap="none" rtlCol="0">
            <a:spAutoFit/>
          </a:bodyPr>
          <a:lstStyle/>
          <a:p>
            <a:r>
              <a:rPr lang="en-US" sz="1200" dirty="0"/>
              <a:t>Dunshield</a:t>
            </a:r>
          </a:p>
          <a:p>
            <a:r>
              <a:rPr lang="en-US" sz="1200" dirty="0"/>
              <a:t>       (2)</a:t>
            </a:r>
          </a:p>
          <a:p>
            <a:endParaRPr lang="en-US" sz="1200" dirty="0"/>
          </a:p>
        </p:txBody>
      </p:sp>
      <p:sp>
        <p:nvSpPr>
          <p:cNvPr id="21" name="TextBox 20">
            <a:extLst>
              <a:ext uri="{FF2B5EF4-FFF2-40B4-BE49-F238E27FC236}">
                <a16:creationId xmlns:a16="http://schemas.microsoft.com/office/drawing/2014/main" id="{49E69D69-13F9-85A2-675B-035D4D481D16}"/>
              </a:ext>
            </a:extLst>
          </p:cNvPr>
          <p:cNvSpPr txBox="1"/>
          <p:nvPr/>
        </p:nvSpPr>
        <p:spPr>
          <a:xfrm>
            <a:off x="7095741" y="2084141"/>
            <a:ext cx="685701" cy="646331"/>
          </a:xfrm>
          <a:prstGeom prst="rect">
            <a:avLst/>
          </a:prstGeom>
          <a:noFill/>
        </p:spPr>
        <p:txBody>
          <a:bodyPr wrap="none" rtlCol="0">
            <a:spAutoFit/>
          </a:bodyPr>
          <a:lstStyle/>
          <a:p>
            <a:r>
              <a:rPr lang="en-US" sz="1200" dirty="0"/>
              <a:t>Melinex</a:t>
            </a:r>
          </a:p>
          <a:p>
            <a:r>
              <a:rPr lang="en-US" sz="1200" dirty="0"/>
              <a:t>         (3)</a:t>
            </a:r>
          </a:p>
          <a:p>
            <a:endParaRPr lang="en-US" sz="1200" dirty="0"/>
          </a:p>
        </p:txBody>
      </p:sp>
      <p:cxnSp>
        <p:nvCxnSpPr>
          <p:cNvPr id="22" name="Straight Arrow Connector 21">
            <a:extLst>
              <a:ext uri="{FF2B5EF4-FFF2-40B4-BE49-F238E27FC236}">
                <a16:creationId xmlns:a16="http://schemas.microsoft.com/office/drawing/2014/main" id="{71FB53BE-7E26-B978-13FF-320881FDE6D2}"/>
              </a:ext>
            </a:extLst>
          </p:cNvPr>
          <p:cNvCxnSpPr/>
          <p:nvPr/>
        </p:nvCxnSpPr>
        <p:spPr>
          <a:xfrm flipV="1">
            <a:off x="6962624" y="2772001"/>
            <a:ext cx="191013" cy="1245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F633E8CC-1667-60B1-8464-5B03E1B3AC5B}"/>
              </a:ext>
            </a:extLst>
          </p:cNvPr>
          <p:cNvCxnSpPr/>
          <p:nvPr/>
        </p:nvCxnSpPr>
        <p:spPr>
          <a:xfrm flipV="1">
            <a:off x="7489370" y="2551254"/>
            <a:ext cx="191013" cy="1245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B392A17-4606-B790-9CAC-A250AC3DF68F}"/>
              </a:ext>
            </a:extLst>
          </p:cNvPr>
          <p:cNvCxnSpPr/>
          <p:nvPr/>
        </p:nvCxnSpPr>
        <p:spPr>
          <a:xfrm flipV="1">
            <a:off x="7872296" y="2357822"/>
            <a:ext cx="191013" cy="1245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B3E8866-9468-AA1C-EBE1-27526BD2A910}"/>
              </a:ext>
            </a:extLst>
          </p:cNvPr>
          <p:cNvSpPr txBox="1"/>
          <p:nvPr/>
        </p:nvSpPr>
        <p:spPr>
          <a:xfrm>
            <a:off x="8198663" y="2034325"/>
            <a:ext cx="579069" cy="461665"/>
          </a:xfrm>
          <a:prstGeom prst="rect">
            <a:avLst/>
          </a:prstGeom>
          <a:noFill/>
        </p:spPr>
        <p:txBody>
          <a:bodyPr wrap="none" rtlCol="0">
            <a:spAutoFit/>
          </a:bodyPr>
          <a:lstStyle/>
          <a:p>
            <a:r>
              <a:rPr lang="en-US" sz="1200" dirty="0"/>
              <a:t>Tent</a:t>
            </a:r>
          </a:p>
          <a:p>
            <a:r>
              <a:rPr lang="en-US" sz="1200" dirty="0"/>
              <a:t>Frame</a:t>
            </a:r>
          </a:p>
        </p:txBody>
      </p:sp>
      <p:cxnSp>
        <p:nvCxnSpPr>
          <p:cNvPr id="26" name="Straight Arrow Connector 25">
            <a:extLst>
              <a:ext uri="{FF2B5EF4-FFF2-40B4-BE49-F238E27FC236}">
                <a16:creationId xmlns:a16="http://schemas.microsoft.com/office/drawing/2014/main" id="{F0232A10-595F-EF3F-C065-B3B585B87493}"/>
              </a:ext>
            </a:extLst>
          </p:cNvPr>
          <p:cNvCxnSpPr>
            <a:cxnSpLocks/>
          </p:cNvCxnSpPr>
          <p:nvPr/>
        </p:nvCxnSpPr>
        <p:spPr>
          <a:xfrm flipH="1" flipV="1">
            <a:off x="2363365" y="5894258"/>
            <a:ext cx="1083140" cy="59816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7" name="Straight Arrow Connector 26">
            <a:extLst>
              <a:ext uri="{FF2B5EF4-FFF2-40B4-BE49-F238E27FC236}">
                <a16:creationId xmlns:a16="http://schemas.microsoft.com/office/drawing/2014/main" id="{759D9709-B2F1-9FAF-ACF0-303AAD63DD4C}"/>
              </a:ext>
            </a:extLst>
          </p:cNvPr>
          <p:cNvCxnSpPr>
            <a:cxnSpLocks/>
            <a:stCxn id="28" idx="2"/>
          </p:cNvCxnSpPr>
          <p:nvPr/>
        </p:nvCxnSpPr>
        <p:spPr>
          <a:xfrm>
            <a:off x="1937029" y="2051032"/>
            <a:ext cx="2287425" cy="108350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8" name="TextBox 27">
            <a:extLst>
              <a:ext uri="{FF2B5EF4-FFF2-40B4-BE49-F238E27FC236}">
                <a16:creationId xmlns:a16="http://schemas.microsoft.com/office/drawing/2014/main" id="{065869BE-E31F-BCBE-7744-5004135392D5}"/>
              </a:ext>
            </a:extLst>
          </p:cNvPr>
          <p:cNvSpPr txBox="1"/>
          <p:nvPr/>
        </p:nvSpPr>
        <p:spPr>
          <a:xfrm>
            <a:off x="1153260" y="1404701"/>
            <a:ext cx="1567537" cy="646331"/>
          </a:xfrm>
          <a:prstGeom prst="rect">
            <a:avLst/>
          </a:prstGeom>
          <a:noFill/>
        </p:spPr>
        <p:txBody>
          <a:bodyPr wrap="square" rtlCol="0">
            <a:spAutoFit/>
          </a:bodyPr>
          <a:lstStyle/>
          <a:p>
            <a:r>
              <a:rPr lang="en-US" dirty="0"/>
              <a:t>HEPA/charcoal</a:t>
            </a:r>
          </a:p>
          <a:p>
            <a:pPr algn="ctr"/>
            <a:r>
              <a:rPr lang="en-US" dirty="0"/>
              <a:t>filters</a:t>
            </a:r>
          </a:p>
        </p:txBody>
      </p:sp>
      <p:cxnSp>
        <p:nvCxnSpPr>
          <p:cNvPr id="29" name="Straight Arrow Connector 28">
            <a:extLst>
              <a:ext uri="{FF2B5EF4-FFF2-40B4-BE49-F238E27FC236}">
                <a16:creationId xmlns:a16="http://schemas.microsoft.com/office/drawing/2014/main" id="{000BB3A3-8095-26F4-29F7-0038BCC84CD3}"/>
              </a:ext>
            </a:extLst>
          </p:cNvPr>
          <p:cNvCxnSpPr>
            <a:cxnSpLocks/>
          </p:cNvCxnSpPr>
          <p:nvPr/>
        </p:nvCxnSpPr>
        <p:spPr>
          <a:xfrm>
            <a:off x="1907776" y="2038874"/>
            <a:ext cx="3440606" cy="124493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1" name="TextBox 30">
            <a:extLst>
              <a:ext uri="{FF2B5EF4-FFF2-40B4-BE49-F238E27FC236}">
                <a16:creationId xmlns:a16="http://schemas.microsoft.com/office/drawing/2014/main" id="{B47410BC-FCED-F63A-A408-AD0A2DD59D46}"/>
              </a:ext>
            </a:extLst>
          </p:cNvPr>
          <p:cNvSpPr txBox="1"/>
          <p:nvPr/>
        </p:nvSpPr>
        <p:spPr>
          <a:xfrm>
            <a:off x="289527" y="2792312"/>
            <a:ext cx="2362200" cy="646331"/>
          </a:xfrm>
          <a:prstGeom prst="rect">
            <a:avLst/>
          </a:prstGeom>
          <a:noFill/>
        </p:spPr>
        <p:txBody>
          <a:bodyPr wrap="square" rtlCol="0">
            <a:spAutoFit/>
          </a:bodyPr>
          <a:lstStyle/>
          <a:p>
            <a:pPr algn="ctr"/>
            <a:r>
              <a:rPr lang="en-US" dirty="0"/>
              <a:t>Dunshield &amp; Melinex </a:t>
            </a:r>
          </a:p>
          <a:p>
            <a:pPr algn="ctr"/>
            <a:r>
              <a:rPr lang="en-US" dirty="0"/>
              <a:t>Layer Bagging</a:t>
            </a:r>
          </a:p>
        </p:txBody>
      </p:sp>
      <p:sp>
        <p:nvSpPr>
          <p:cNvPr id="33" name="TextBox 32">
            <a:extLst>
              <a:ext uri="{FF2B5EF4-FFF2-40B4-BE49-F238E27FC236}">
                <a16:creationId xmlns:a16="http://schemas.microsoft.com/office/drawing/2014/main" id="{3BBA5428-A3B8-FB74-1400-786D15446135}"/>
              </a:ext>
            </a:extLst>
          </p:cNvPr>
          <p:cNvSpPr txBox="1"/>
          <p:nvPr/>
        </p:nvSpPr>
        <p:spPr>
          <a:xfrm>
            <a:off x="3427754" y="6310413"/>
            <a:ext cx="1920627" cy="369332"/>
          </a:xfrm>
          <a:prstGeom prst="rect">
            <a:avLst/>
          </a:prstGeom>
          <a:noFill/>
        </p:spPr>
        <p:txBody>
          <a:bodyPr wrap="square" rtlCol="0">
            <a:spAutoFit/>
          </a:bodyPr>
          <a:lstStyle/>
          <a:p>
            <a:r>
              <a:rPr lang="en-US" dirty="0"/>
              <a:t>Melinex Windows</a:t>
            </a:r>
          </a:p>
        </p:txBody>
      </p:sp>
    </p:spTree>
    <p:extLst>
      <p:ext uri="{BB962C8B-B14F-4D97-AF65-F5344CB8AC3E}">
        <p14:creationId xmlns:p14="http://schemas.microsoft.com/office/powerpoint/2010/main" val="2812591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4" name="Content Placeholder 5" descr="IMG_8162.jpg">
            <a:extLst>
              <a:ext uri="{FF2B5EF4-FFF2-40B4-BE49-F238E27FC236}">
                <a16:creationId xmlns:a16="http://schemas.microsoft.com/office/drawing/2014/main" id="{57091A5D-D1A9-8FD9-80C3-B83B01C00D7D}"/>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t="2156" b="9970"/>
          <a:stretch/>
        </p:blipFill>
        <p:spPr>
          <a:xfrm>
            <a:off x="20" y="1282"/>
            <a:ext cx="12194260" cy="6858000"/>
          </a:xfrm>
          <a:prstGeom prst="rect">
            <a:avLst/>
          </a:prstGeom>
        </p:spPr>
      </p:pic>
      <p:sp>
        <p:nvSpPr>
          <p:cNvPr id="10" name="TextBox 9">
            <a:extLst>
              <a:ext uri="{FF2B5EF4-FFF2-40B4-BE49-F238E27FC236}">
                <a16:creationId xmlns:a16="http://schemas.microsoft.com/office/drawing/2014/main" id="{0512D7D6-53E5-4662-CC84-1004D349C875}"/>
              </a:ext>
            </a:extLst>
          </p:cNvPr>
          <p:cNvSpPr txBox="1"/>
          <p:nvPr/>
        </p:nvSpPr>
        <p:spPr>
          <a:xfrm>
            <a:off x="723900" y="5765800"/>
            <a:ext cx="821059" cy="369332"/>
          </a:xfrm>
          <a:prstGeom prst="rect">
            <a:avLst/>
          </a:prstGeom>
          <a:ln/>
        </p:spPr>
        <p:style>
          <a:lnRef idx="2">
            <a:schemeClr val="dk1"/>
          </a:lnRef>
          <a:fillRef idx="1">
            <a:schemeClr val="lt1"/>
          </a:fillRef>
          <a:effectRef idx="0">
            <a:schemeClr val="dk1"/>
          </a:effectRef>
          <a:fontRef idx="minor">
            <a:schemeClr val="dk1"/>
          </a:fontRef>
        </p:style>
        <p:txBody>
          <a:bodyPr wrap="none" rtlCol="0">
            <a:spAutoFit/>
          </a:bodyPr>
          <a:lstStyle/>
          <a:p>
            <a:r>
              <a:rPr lang="en-US" b="1" dirty="0">
                <a:solidFill>
                  <a:schemeClr val="accent6">
                    <a:lumMod val="75000"/>
                  </a:schemeClr>
                </a:solidFill>
              </a:rPr>
              <a:t>Diaper</a:t>
            </a:r>
          </a:p>
        </p:txBody>
      </p:sp>
      <p:cxnSp>
        <p:nvCxnSpPr>
          <p:cNvPr id="12" name="Straight Connector 11">
            <a:extLst>
              <a:ext uri="{FF2B5EF4-FFF2-40B4-BE49-F238E27FC236}">
                <a16:creationId xmlns:a16="http://schemas.microsoft.com/office/drawing/2014/main" id="{95023763-7018-5197-8CCD-8A3C73C6F393}"/>
              </a:ext>
            </a:extLst>
          </p:cNvPr>
          <p:cNvCxnSpPr>
            <a:cxnSpLocks/>
          </p:cNvCxnSpPr>
          <p:nvPr/>
        </p:nvCxnSpPr>
        <p:spPr>
          <a:xfrm flipV="1">
            <a:off x="1544959" y="4953000"/>
            <a:ext cx="1172841" cy="812800"/>
          </a:xfrm>
          <a:prstGeom prst="line">
            <a:avLst/>
          </a:prstGeom>
          <a:ln>
            <a:tailEnd type="triangle" w="lg"/>
          </a:ln>
        </p:spPr>
        <p:style>
          <a:lnRef idx="3">
            <a:schemeClr val="accent6"/>
          </a:lnRef>
          <a:fillRef idx="0">
            <a:schemeClr val="accent6"/>
          </a:fillRef>
          <a:effectRef idx="2">
            <a:schemeClr val="accent6"/>
          </a:effectRef>
          <a:fontRef idx="minor">
            <a:schemeClr val="tx1"/>
          </a:fontRef>
        </p:style>
      </p:cxnSp>
      <p:sp>
        <p:nvSpPr>
          <p:cNvPr id="5" name="TextBox 4">
            <a:extLst>
              <a:ext uri="{FF2B5EF4-FFF2-40B4-BE49-F238E27FC236}">
                <a16:creationId xmlns:a16="http://schemas.microsoft.com/office/drawing/2014/main" id="{01E41D80-0C39-FDB6-BAF5-BABD2C7E1A6A}"/>
              </a:ext>
            </a:extLst>
          </p:cNvPr>
          <p:cNvSpPr txBox="1"/>
          <p:nvPr/>
        </p:nvSpPr>
        <p:spPr>
          <a:xfrm>
            <a:off x="0" y="0"/>
            <a:ext cx="6180082" cy="369332"/>
          </a:xfrm>
          <a:prstGeom prst="rect">
            <a:avLst/>
          </a:prstGeom>
          <a:noFill/>
        </p:spPr>
        <p:txBody>
          <a:bodyPr wrap="square">
            <a:spAutoFit/>
          </a:bodyPr>
          <a:lstStyle/>
          <a:p>
            <a:r>
              <a:rPr lang="en-US" b="1" dirty="0">
                <a:solidFill>
                  <a:srgbClr val="FFFF00"/>
                </a:solidFill>
              </a:rPr>
              <a:t>Credit: Chris Gunn photo/image</a:t>
            </a:r>
          </a:p>
        </p:txBody>
      </p:sp>
    </p:spTree>
    <p:extLst>
      <p:ext uri="{BB962C8B-B14F-4D97-AF65-F5344CB8AC3E}">
        <p14:creationId xmlns:p14="http://schemas.microsoft.com/office/powerpoint/2010/main" val="3559836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A0282E7-7E1E-3E89-24F7-20C242F11B8C}"/>
              </a:ext>
            </a:extLst>
          </p:cNvPr>
          <p:cNvSpPr txBox="1"/>
          <p:nvPr/>
        </p:nvSpPr>
        <p:spPr>
          <a:xfrm>
            <a:off x="2374900" y="2782669"/>
            <a:ext cx="9385300" cy="707886"/>
          </a:xfrm>
          <a:prstGeom prst="rect">
            <a:avLst/>
          </a:prstGeom>
          <a:noFill/>
        </p:spPr>
        <p:txBody>
          <a:bodyPr wrap="square" rtlCol="0">
            <a:spAutoFit/>
          </a:bodyPr>
          <a:lstStyle/>
          <a:p>
            <a:r>
              <a:rPr lang="en-US" sz="4000" b="1" dirty="0"/>
              <a:t>Contamination monitoring and sampling</a:t>
            </a:r>
          </a:p>
        </p:txBody>
      </p:sp>
    </p:spTree>
    <p:extLst>
      <p:ext uri="{BB962C8B-B14F-4D97-AF65-F5344CB8AC3E}">
        <p14:creationId xmlns:p14="http://schemas.microsoft.com/office/powerpoint/2010/main" val="1987958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C9019C-383F-85A0-D4AF-843A22B25B9E}"/>
              </a:ext>
            </a:extLst>
          </p:cNvPr>
          <p:cNvSpPr txBox="1"/>
          <p:nvPr/>
        </p:nvSpPr>
        <p:spPr>
          <a:xfrm>
            <a:off x="2612345" y="953688"/>
            <a:ext cx="6586151" cy="707886"/>
          </a:xfrm>
          <a:prstGeom prst="rect">
            <a:avLst/>
          </a:prstGeom>
          <a:noFill/>
        </p:spPr>
        <p:txBody>
          <a:bodyPr wrap="square" rtlCol="0">
            <a:spAutoFit/>
          </a:bodyPr>
          <a:lstStyle/>
          <a:p>
            <a:pPr algn="ctr"/>
            <a:r>
              <a:rPr lang="en-US" sz="4000" b="1" dirty="0"/>
              <a:t>HEPA filter evaluation process</a:t>
            </a:r>
          </a:p>
        </p:txBody>
      </p:sp>
      <p:sp>
        <p:nvSpPr>
          <p:cNvPr id="4" name="TextBox 3">
            <a:extLst>
              <a:ext uri="{FF2B5EF4-FFF2-40B4-BE49-F238E27FC236}">
                <a16:creationId xmlns:a16="http://schemas.microsoft.com/office/drawing/2014/main" id="{822AC4BB-8474-D99C-CED0-103A18791D7C}"/>
              </a:ext>
            </a:extLst>
          </p:cNvPr>
          <p:cNvSpPr txBox="1"/>
          <p:nvPr/>
        </p:nvSpPr>
        <p:spPr>
          <a:xfrm>
            <a:off x="822541" y="2981147"/>
            <a:ext cx="11853566" cy="1815882"/>
          </a:xfrm>
          <a:prstGeom prst="rect">
            <a:avLst/>
          </a:prstGeom>
          <a:noFill/>
        </p:spPr>
        <p:txBody>
          <a:bodyPr wrap="none" rtlCol="0">
            <a:spAutoFit/>
          </a:bodyPr>
          <a:lstStyle/>
          <a:p>
            <a:pPr marL="285750" indent="-285750">
              <a:buFont typeface="Arial" panose="020B0604020202020204" pitchFamily="34" charset="0"/>
              <a:buChar char="•"/>
            </a:pPr>
            <a:r>
              <a:rPr lang="en-US" sz="2800" dirty="0"/>
              <a:t>Checking for leaks, physical damage of the HEPA filter itself.</a:t>
            </a:r>
          </a:p>
          <a:p>
            <a:pPr marL="285750" indent="-285750">
              <a:buFont typeface="Arial" panose="020B0604020202020204" pitchFamily="34" charset="0"/>
              <a:buChar char="•"/>
            </a:pPr>
            <a:r>
              <a:rPr lang="en-US" sz="2800" dirty="0"/>
              <a:t>Checking to see if the HEPA filter seated properly in place.</a:t>
            </a:r>
          </a:p>
          <a:p>
            <a:pPr marL="285750" indent="-285750">
              <a:buFont typeface="Arial" panose="020B0604020202020204" pitchFamily="34" charset="0"/>
              <a:buChar char="•"/>
            </a:pPr>
            <a:r>
              <a:rPr lang="en-US" sz="2800" dirty="0"/>
              <a:t>Checking particle counts using an “in specification” calibrated particle counter.</a:t>
            </a:r>
          </a:p>
          <a:p>
            <a:pPr marL="285750" indent="-285750">
              <a:buFont typeface="Arial" panose="020B0604020202020204" pitchFamily="34" charset="0"/>
              <a:buChar char="•"/>
            </a:pPr>
            <a:r>
              <a:rPr lang="en-US" sz="2800" dirty="0"/>
              <a:t>Checking the velocity of the clean air from the HEPA filter units.</a:t>
            </a:r>
          </a:p>
        </p:txBody>
      </p:sp>
    </p:spTree>
    <p:extLst>
      <p:ext uri="{BB962C8B-B14F-4D97-AF65-F5344CB8AC3E}">
        <p14:creationId xmlns:p14="http://schemas.microsoft.com/office/powerpoint/2010/main" val="2898335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76400" y="914400"/>
            <a:ext cx="8686800" cy="5689014"/>
          </a:xfrm>
        </p:spPr>
        <p:txBody>
          <a:bodyPr>
            <a:normAutofit/>
          </a:bodyPr>
          <a:lstStyle/>
          <a:p>
            <a:pPr marL="285750" indent="0">
              <a:spcBef>
                <a:spcPts val="0"/>
              </a:spcBef>
              <a:buNone/>
            </a:pPr>
            <a:endParaRPr lang="en-US" sz="1600" dirty="0"/>
          </a:p>
          <a:p>
            <a:pPr marL="285750" indent="0">
              <a:spcBef>
                <a:spcPts val="0"/>
              </a:spcBef>
              <a:buNone/>
            </a:pPr>
            <a:endParaRPr lang="en-US" sz="1600" dirty="0"/>
          </a:p>
        </p:txBody>
      </p:sp>
      <p:grpSp>
        <p:nvGrpSpPr>
          <p:cNvPr id="6" name="Group 5"/>
          <p:cNvGrpSpPr/>
          <p:nvPr/>
        </p:nvGrpSpPr>
        <p:grpSpPr>
          <a:xfrm>
            <a:off x="1597504" y="1312984"/>
            <a:ext cx="5644193" cy="4465938"/>
            <a:chOff x="-183440" y="144241"/>
            <a:chExt cx="8590929" cy="6303548"/>
          </a:xfrm>
        </p:grpSpPr>
        <p:sp>
          <p:nvSpPr>
            <p:cNvPr id="7" name="Rectangle 6"/>
            <p:cNvSpPr/>
            <p:nvPr/>
          </p:nvSpPr>
          <p:spPr>
            <a:xfrm>
              <a:off x="-183440" y="988129"/>
              <a:ext cx="7677510" cy="5459660"/>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dirty="0"/>
            </a:p>
          </p:txBody>
        </p:sp>
        <p:sp>
          <p:nvSpPr>
            <p:cNvPr id="8" name="Rectangle 7"/>
            <p:cNvSpPr/>
            <p:nvPr/>
          </p:nvSpPr>
          <p:spPr>
            <a:xfrm>
              <a:off x="357108" y="1212990"/>
              <a:ext cx="1410418" cy="157000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dirty="0"/>
            </a:p>
          </p:txBody>
        </p:sp>
        <p:sp>
          <p:nvSpPr>
            <p:cNvPr id="9" name="Rectangle 8"/>
            <p:cNvSpPr/>
            <p:nvPr/>
          </p:nvSpPr>
          <p:spPr>
            <a:xfrm>
              <a:off x="335892" y="2956438"/>
              <a:ext cx="1410418" cy="157000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dirty="0"/>
            </a:p>
          </p:txBody>
        </p:sp>
        <p:sp>
          <p:nvSpPr>
            <p:cNvPr id="10" name="Rectangle 9"/>
            <p:cNvSpPr/>
            <p:nvPr/>
          </p:nvSpPr>
          <p:spPr>
            <a:xfrm>
              <a:off x="335892" y="4673764"/>
              <a:ext cx="1410418" cy="157000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dirty="0"/>
            </a:p>
          </p:txBody>
        </p:sp>
        <p:sp>
          <p:nvSpPr>
            <p:cNvPr id="11" name="Rectangle 10"/>
            <p:cNvSpPr/>
            <p:nvPr/>
          </p:nvSpPr>
          <p:spPr>
            <a:xfrm>
              <a:off x="5585432" y="1181853"/>
              <a:ext cx="1410418" cy="157000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dirty="0"/>
            </a:p>
          </p:txBody>
        </p:sp>
        <p:sp>
          <p:nvSpPr>
            <p:cNvPr id="12" name="Rectangle 11"/>
            <p:cNvSpPr/>
            <p:nvPr/>
          </p:nvSpPr>
          <p:spPr>
            <a:xfrm>
              <a:off x="5630501" y="2876086"/>
              <a:ext cx="1410418" cy="164433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dirty="0"/>
            </a:p>
          </p:txBody>
        </p:sp>
        <p:sp>
          <p:nvSpPr>
            <p:cNvPr id="13" name="Rectangle 12"/>
            <p:cNvSpPr/>
            <p:nvPr/>
          </p:nvSpPr>
          <p:spPr>
            <a:xfrm>
              <a:off x="5585432" y="4681562"/>
              <a:ext cx="1410418" cy="157000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dirty="0"/>
            </a:p>
          </p:txBody>
        </p:sp>
        <p:sp>
          <p:nvSpPr>
            <p:cNvPr id="14" name="TextBox 13"/>
            <p:cNvSpPr txBox="1"/>
            <p:nvPr/>
          </p:nvSpPr>
          <p:spPr>
            <a:xfrm>
              <a:off x="3177427" y="144241"/>
              <a:ext cx="1017622" cy="651627"/>
            </a:xfrm>
            <a:prstGeom prst="rect">
              <a:avLst/>
            </a:prstGeom>
            <a:noFill/>
          </p:spPr>
          <p:txBody>
            <a:bodyPr wrap="none" rtlCol="0">
              <a:spAutoFit/>
            </a:bodyPr>
            <a:lstStyle/>
            <a:p>
              <a:r>
                <a:rPr lang="en-US" sz="2400" dirty="0">
                  <a:solidFill>
                    <a:schemeClr val="accent2"/>
                  </a:solidFill>
                </a:rPr>
                <a:t>+V1</a:t>
              </a:r>
            </a:p>
          </p:txBody>
        </p:sp>
        <p:sp>
          <p:nvSpPr>
            <p:cNvPr id="15" name="TextBox 14"/>
            <p:cNvSpPr txBox="1"/>
            <p:nvPr/>
          </p:nvSpPr>
          <p:spPr>
            <a:xfrm>
              <a:off x="7479761" y="3322164"/>
              <a:ext cx="927728" cy="651627"/>
            </a:xfrm>
            <a:prstGeom prst="rect">
              <a:avLst/>
            </a:prstGeom>
            <a:noFill/>
          </p:spPr>
          <p:txBody>
            <a:bodyPr wrap="none" rtlCol="0">
              <a:spAutoFit/>
            </a:bodyPr>
            <a:lstStyle/>
            <a:p>
              <a:r>
                <a:rPr lang="en-US" sz="2400" dirty="0">
                  <a:solidFill>
                    <a:schemeClr val="accent2"/>
                  </a:solidFill>
                </a:rPr>
                <a:t>-V2</a:t>
              </a:r>
            </a:p>
          </p:txBody>
        </p:sp>
        <p:sp>
          <p:nvSpPr>
            <p:cNvPr id="16" name="Rectangle 15"/>
            <p:cNvSpPr/>
            <p:nvPr/>
          </p:nvSpPr>
          <p:spPr>
            <a:xfrm>
              <a:off x="-156883" y="4949855"/>
              <a:ext cx="7577846" cy="3307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dirty="0"/>
                <a:t>BEAM</a:t>
              </a:r>
            </a:p>
          </p:txBody>
        </p:sp>
        <p:sp>
          <p:nvSpPr>
            <p:cNvPr id="17" name="Rectangle 16"/>
            <p:cNvSpPr/>
            <p:nvPr/>
          </p:nvSpPr>
          <p:spPr>
            <a:xfrm>
              <a:off x="-63110" y="3249613"/>
              <a:ext cx="7677511" cy="349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dirty="0"/>
                <a:t>BEAM</a:t>
              </a:r>
            </a:p>
          </p:txBody>
        </p:sp>
        <p:sp>
          <p:nvSpPr>
            <p:cNvPr id="19" name="TextBox 18"/>
            <p:cNvSpPr txBox="1"/>
            <p:nvPr/>
          </p:nvSpPr>
          <p:spPr>
            <a:xfrm>
              <a:off x="542798" y="1724290"/>
              <a:ext cx="1198481" cy="434419"/>
            </a:xfrm>
            <a:prstGeom prst="rect">
              <a:avLst/>
            </a:prstGeom>
            <a:noFill/>
          </p:spPr>
          <p:txBody>
            <a:bodyPr wrap="none" rtlCol="0">
              <a:spAutoFit/>
            </a:bodyPr>
            <a:lstStyle/>
            <a:p>
              <a:r>
                <a:rPr lang="en-US" sz="1400" dirty="0"/>
                <a:t>Filter #3</a:t>
              </a:r>
            </a:p>
          </p:txBody>
        </p:sp>
        <p:sp>
          <p:nvSpPr>
            <p:cNvPr id="20" name="TextBox 19"/>
            <p:cNvSpPr txBox="1"/>
            <p:nvPr/>
          </p:nvSpPr>
          <p:spPr>
            <a:xfrm>
              <a:off x="379196" y="2876086"/>
              <a:ext cx="1322115" cy="434419"/>
            </a:xfrm>
            <a:prstGeom prst="rect">
              <a:avLst/>
            </a:prstGeom>
            <a:noFill/>
          </p:spPr>
          <p:txBody>
            <a:bodyPr wrap="none" rtlCol="0">
              <a:spAutoFit/>
            </a:bodyPr>
            <a:lstStyle/>
            <a:p>
              <a:r>
                <a:rPr lang="en-US" sz="1400" dirty="0"/>
                <a:t>Filter #2a</a:t>
              </a:r>
            </a:p>
          </p:txBody>
        </p:sp>
        <p:sp>
          <p:nvSpPr>
            <p:cNvPr id="21" name="TextBox 20"/>
            <p:cNvSpPr txBox="1"/>
            <p:nvPr/>
          </p:nvSpPr>
          <p:spPr>
            <a:xfrm>
              <a:off x="396474" y="4016192"/>
              <a:ext cx="1198481" cy="434419"/>
            </a:xfrm>
            <a:prstGeom prst="rect">
              <a:avLst/>
            </a:prstGeom>
            <a:noFill/>
          </p:spPr>
          <p:txBody>
            <a:bodyPr wrap="none" rtlCol="0">
              <a:spAutoFit/>
            </a:bodyPr>
            <a:lstStyle/>
            <a:p>
              <a:r>
                <a:rPr lang="en-US" sz="1400" dirty="0"/>
                <a:t>Filter #2</a:t>
              </a:r>
            </a:p>
          </p:txBody>
        </p:sp>
        <p:sp>
          <p:nvSpPr>
            <p:cNvPr id="22" name="TextBox 21"/>
            <p:cNvSpPr txBox="1"/>
            <p:nvPr/>
          </p:nvSpPr>
          <p:spPr>
            <a:xfrm>
              <a:off x="379196" y="4555637"/>
              <a:ext cx="1322115" cy="434419"/>
            </a:xfrm>
            <a:prstGeom prst="rect">
              <a:avLst/>
            </a:prstGeom>
            <a:noFill/>
          </p:spPr>
          <p:txBody>
            <a:bodyPr wrap="none" rtlCol="0">
              <a:spAutoFit/>
            </a:bodyPr>
            <a:lstStyle/>
            <a:p>
              <a:r>
                <a:rPr lang="en-US" sz="1400" dirty="0"/>
                <a:t>Filter #1a</a:t>
              </a:r>
            </a:p>
          </p:txBody>
        </p:sp>
        <p:sp>
          <p:nvSpPr>
            <p:cNvPr id="23" name="TextBox 22"/>
            <p:cNvSpPr txBox="1"/>
            <p:nvPr/>
          </p:nvSpPr>
          <p:spPr>
            <a:xfrm>
              <a:off x="396474" y="5629505"/>
              <a:ext cx="1191219" cy="434419"/>
            </a:xfrm>
            <a:prstGeom prst="rect">
              <a:avLst/>
            </a:prstGeom>
            <a:noFill/>
          </p:spPr>
          <p:txBody>
            <a:bodyPr wrap="none" rtlCol="0">
              <a:spAutoFit/>
            </a:bodyPr>
            <a:lstStyle/>
            <a:p>
              <a:r>
                <a:rPr lang="en-US" sz="1400" dirty="0"/>
                <a:t>Filter #1</a:t>
              </a:r>
            </a:p>
          </p:txBody>
        </p:sp>
        <p:sp>
          <p:nvSpPr>
            <p:cNvPr id="24" name="TextBox 23"/>
            <p:cNvSpPr txBox="1"/>
            <p:nvPr/>
          </p:nvSpPr>
          <p:spPr>
            <a:xfrm>
              <a:off x="5731679" y="4016192"/>
              <a:ext cx="1191219" cy="434419"/>
            </a:xfrm>
            <a:prstGeom prst="rect">
              <a:avLst/>
            </a:prstGeom>
            <a:noFill/>
          </p:spPr>
          <p:txBody>
            <a:bodyPr wrap="none" rtlCol="0">
              <a:spAutoFit/>
            </a:bodyPr>
            <a:lstStyle/>
            <a:p>
              <a:r>
                <a:rPr lang="en-US" sz="1400" dirty="0"/>
                <a:t>Filter #5</a:t>
              </a:r>
            </a:p>
          </p:txBody>
        </p:sp>
        <p:sp>
          <p:nvSpPr>
            <p:cNvPr id="25" name="TextBox 24"/>
            <p:cNvSpPr txBox="1"/>
            <p:nvPr/>
          </p:nvSpPr>
          <p:spPr>
            <a:xfrm>
              <a:off x="5630501" y="4555637"/>
              <a:ext cx="1322115" cy="434419"/>
            </a:xfrm>
            <a:prstGeom prst="rect">
              <a:avLst/>
            </a:prstGeom>
            <a:noFill/>
          </p:spPr>
          <p:txBody>
            <a:bodyPr wrap="none" rtlCol="0">
              <a:spAutoFit/>
            </a:bodyPr>
            <a:lstStyle/>
            <a:p>
              <a:r>
                <a:rPr lang="en-US" sz="1400" dirty="0"/>
                <a:t>Filter #4a</a:t>
              </a:r>
            </a:p>
          </p:txBody>
        </p:sp>
        <p:sp>
          <p:nvSpPr>
            <p:cNvPr id="26" name="TextBox 25"/>
            <p:cNvSpPr txBox="1"/>
            <p:nvPr/>
          </p:nvSpPr>
          <p:spPr>
            <a:xfrm>
              <a:off x="5731679" y="5629505"/>
              <a:ext cx="1198481" cy="434419"/>
            </a:xfrm>
            <a:prstGeom prst="rect">
              <a:avLst/>
            </a:prstGeom>
            <a:noFill/>
          </p:spPr>
          <p:txBody>
            <a:bodyPr wrap="none" rtlCol="0">
              <a:spAutoFit/>
            </a:bodyPr>
            <a:lstStyle/>
            <a:p>
              <a:r>
                <a:rPr lang="en-US" sz="1400" dirty="0"/>
                <a:t>Filter #4</a:t>
              </a:r>
            </a:p>
          </p:txBody>
        </p:sp>
        <p:sp>
          <p:nvSpPr>
            <p:cNvPr id="27" name="TextBox 26"/>
            <p:cNvSpPr txBox="1"/>
            <p:nvPr/>
          </p:nvSpPr>
          <p:spPr>
            <a:xfrm>
              <a:off x="5731679" y="1757554"/>
              <a:ext cx="1198481" cy="434419"/>
            </a:xfrm>
            <a:prstGeom prst="rect">
              <a:avLst/>
            </a:prstGeom>
            <a:noFill/>
          </p:spPr>
          <p:txBody>
            <a:bodyPr wrap="none" rtlCol="0">
              <a:spAutoFit/>
            </a:bodyPr>
            <a:lstStyle/>
            <a:p>
              <a:r>
                <a:rPr lang="en-US" sz="1400" dirty="0"/>
                <a:t>Filter #6</a:t>
              </a:r>
            </a:p>
          </p:txBody>
        </p:sp>
        <p:sp>
          <p:nvSpPr>
            <p:cNvPr id="28" name="TextBox 27"/>
            <p:cNvSpPr txBox="1"/>
            <p:nvPr/>
          </p:nvSpPr>
          <p:spPr>
            <a:xfrm>
              <a:off x="5685374" y="2876086"/>
              <a:ext cx="1322115" cy="434419"/>
            </a:xfrm>
            <a:prstGeom prst="rect">
              <a:avLst/>
            </a:prstGeom>
            <a:noFill/>
          </p:spPr>
          <p:txBody>
            <a:bodyPr wrap="none" rtlCol="0">
              <a:spAutoFit/>
            </a:bodyPr>
            <a:lstStyle/>
            <a:p>
              <a:r>
                <a:rPr lang="en-US" sz="1400" dirty="0"/>
                <a:t>Filter #5a</a:t>
              </a:r>
            </a:p>
          </p:txBody>
        </p:sp>
        <p:cxnSp>
          <p:nvCxnSpPr>
            <p:cNvPr id="30" name="Straight Arrow Connector 29"/>
            <p:cNvCxnSpPr/>
            <p:nvPr/>
          </p:nvCxnSpPr>
          <p:spPr>
            <a:xfrm flipH="1" flipV="1">
              <a:off x="2040650" y="1232866"/>
              <a:ext cx="19455" cy="76349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5261945" y="1254371"/>
              <a:ext cx="19455" cy="76349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960945" y="1939735"/>
              <a:ext cx="3441849" cy="738511"/>
            </a:xfrm>
            <a:prstGeom prst="rect">
              <a:avLst/>
            </a:prstGeom>
            <a:noFill/>
          </p:spPr>
          <p:txBody>
            <a:bodyPr wrap="square" rtlCol="0">
              <a:spAutoFit/>
            </a:bodyPr>
            <a:lstStyle/>
            <a:p>
              <a:r>
                <a:rPr lang="en-US" sz="1400" b="1" dirty="0"/>
                <a:t>No access to filter #3 and #6 from this point</a:t>
              </a:r>
            </a:p>
          </p:txBody>
        </p:sp>
        <p:sp>
          <p:nvSpPr>
            <p:cNvPr id="33" name="TextBox 32"/>
            <p:cNvSpPr txBox="1"/>
            <p:nvPr/>
          </p:nvSpPr>
          <p:spPr>
            <a:xfrm>
              <a:off x="239434" y="3628125"/>
              <a:ext cx="1084901" cy="434419"/>
            </a:xfrm>
            <a:prstGeom prst="rect">
              <a:avLst/>
            </a:prstGeom>
            <a:noFill/>
          </p:spPr>
          <p:txBody>
            <a:bodyPr wrap="square" rtlCol="0">
              <a:spAutoFit/>
            </a:bodyPr>
            <a:lstStyle/>
            <a:p>
              <a:r>
                <a:rPr lang="en-US" sz="1400" dirty="0">
                  <a:solidFill>
                    <a:srgbClr val="FF0000"/>
                  </a:solidFill>
                </a:rPr>
                <a:t>Spike</a:t>
              </a:r>
            </a:p>
          </p:txBody>
        </p:sp>
      </p:grpSp>
      <p:graphicFrame>
        <p:nvGraphicFramePr>
          <p:cNvPr id="37" name="Table 36"/>
          <p:cNvGraphicFramePr>
            <a:graphicFrameLocks noGrp="1"/>
          </p:cNvGraphicFramePr>
          <p:nvPr>
            <p:extLst>
              <p:ext uri="{D42A27DB-BD31-4B8C-83A1-F6EECF244321}">
                <p14:modId xmlns:p14="http://schemas.microsoft.com/office/powerpoint/2010/main" val="1930919840"/>
              </p:ext>
            </p:extLst>
          </p:nvPr>
        </p:nvGraphicFramePr>
        <p:xfrm>
          <a:off x="7772400" y="1160586"/>
          <a:ext cx="3270738" cy="5327115"/>
        </p:xfrm>
        <a:graphic>
          <a:graphicData uri="http://schemas.openxmlformats.org/drawingml/2006/table">
            <a:tbl>
              <a:tblPr>
                <a:tableStyleId>{93296810-A885-4BE3-A3E7-6D5BEEA58F35}</a:tableStyleId>
              </a:tblPr>
              <a:tblGrid>
                <a:gridCol w="1771650">
                  <a:extLst>
                    <a:ext uri="{9D8B030D-6E8A-4147-A177-3AD203B41FA5}">
                      <a16:colId xmlns:a16="http://schemas.microsoft.com/office/drawing/2014/main" val="20000"/>
                    </a:ext>
                  </a:extLst>
                </a:gridCol>
                <a:gridCol w="1499088">
                  <a:extLst>
                    <a:ext uri="{9D8B030D-6E8A-4147-A177-3AD203B41FA5}">
                      <a16:colId xmlns:a16="http://schemas.microsoft.com/office/drawing/2014/main" val="20001"/>
                    </a:ext>
                  </a:extLst>
                </a:gridCol>
              </a:tblGrid>
              <a:tr h="365258">
                <a:tc>
                  <a:txBody>
                    <a:bodyPr/>
                    <a:lstStyle/>
                    <a:p>
                      <a:pPr algn="ctr" fontAlgn="b"/>
                      <a:r>
                        <a:rPr lang="en-US" sz="1100" u="none" strike="noStrike" dirty="0">
                          <a:effectLst/>
                        </a:rPr>
                        <a:t>Measurement Location</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u="none" strike="noStrike" dirty="0">
                          <a:effectLst/>
                        </a:rPr>
                        <a:t>Air velocity (ft/min)</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extLst>
                  <a:ext uri="{0D108BD9-81ED-4DB2-BD59-A6C34878D82A}">
                    <a16:rowId xmlns:a16="http://schemas.microsoft.com/office/drawing/2014/main" val="10000"/>
                  </a:ext>
                </a:extLst>
              </a:tr>
              <a:tr h="210503">
                <a:tc>
                  <a:txBody>
                    <a:bodyPr/>
                    <a:lstStyle/>
                    <a:p>
                      <a:pPr algn="l" fontAlgn="b"/>
                      <a:r>
                        <a:rPr lang="en-US" sz="1100" u="none" strike="noStrike" dirty="0">
                          <a:effectLst/>
                        </a:rPr>
                        <a:t> </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l" fontAlgn="b"/>
                      <a:r>
                        <a:rPr lang="en-US" sz="1100" u="none" strike="noStrike" dirty="0">
                          <a:effectLst/>
                        </a:rPr>
                        <a:t> </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extLst>
                  <a:ext uri="{0D108BD9-81ED-4DB2-BD59-A6C34878D82A}">
                    <a16:rowId xmlns:a16="http://schemas.microsoft.com/office/drawing/2014/main" val="10001"/>
                  </a:ext>
                </a:extLst>
              </a:tr>
              <a:tr h="210503">
                <a:tc>
                  <a:txBody>
                    <a:bodyPr/>
                    <a:lstStyle/>
                    <a:p>
                      <a:pPr algn="ctr" fontAlgn="b"/>
                      <a:r>
                        <a:rPr lang="en-US" sz="1100" u="none" strike="noStrike" dirty="0">
                          <a:effectLst/>
                        </a:rPr>
                        <a:t>Filter #1  west</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u="none" strike="noStrike" dirty="0">
                          <a:effectLst/>
                        </a:rPr>
                        <a:t>128</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extLst>
                  <a:ext uri="{0D108BD9-81ED-4DB2-BD59-A6C34878D82A}">
                    <a16:rowId xmlns:a16="http://schemas.microsoft.com/office/drawing/2014/main" val="10002"/>
                  </a:ext>
                </a:extLst>
              </a:tr>
              <a:tr h="210503">
                <a:tc>
                  <a:txBody>
                    <a:bodyPr/>
                    <a:lstStyle/>
                    <a:p>
                      <a:pPr algn="ctr" fontAlgn="b"/>
                      <a:r>
                        <a:rPr lang="en-US" sz="1100" u="none" strike="noStrike" dirty="0">
                          <a:effectLst/>
                        </a:rPr>
                        <a:t>Filter #1 center</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u="none" strike="noStrike" dirty="0">
                          <a:effectLst/>
                        </a:rPr>
                        <a:t>170</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extLst>
                  <a:ext uri="{0D108BD9-81ED-4DB2-BD59-A6C34878D82A}">
                    <a16:rowId xmlns:a16="http://schemas.microsoft.com/office/drawing/2014/main" val="10003"/>
                  </a:ext>
                </a:extLst>
              </a:tr>
              <a:tr h="210503">
                <a:tc>
                  <a:txBody>
                    <a:bodyPr/>
                    <a:lstStyle/>
                    <a:p>
                      <a:pPr algn="ctr" fontAlgn="b"/>
                      <a:r>
                        <a:rPr lang="en-US" sz="1100" u="none" strike="noStrike" dirty="0">
                          <a:effectLst/>
                        </a:rPr>
                        <a:t>Filter #1a </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u="none" strike="noStrike" dirty="0">
                          <a:effectLst/>
                        </a:rPr>
                        <a:t>41</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extLst>
                  <a:ext uri="{0D108BD9-81ED-4DB2-BD59-A6C34878D82A}">
                    <a16:rowId xmlns:a16="http://schemas.microsoft.com/office/drawing/2014/main" val="10004"/>
                  </a:ext>
                </a:extLst>
              </a:tr>
              <a:tr h="210503">
                <a:tc>
                  <a:txBody>
                    <a:bodyPr/>
                    <a:lstStyle/>
                    <a:p>
                      <a:pPr algn="ctr" fontAlgn="b"/>
                      <a:r>
                        <a:rPr lang="en-US" sz="1100" u="none" strike="noStrike" dirty="0">
                          <a:effectLst/>
                        </a:rPr>
                        <a:t> </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u="none" strike="noStrike" dirty="0">
                          <a:effectLst/>
                        </a:rPr>
                        <a:t> </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extLst>
                  <a:ext uri="{0D108BD9-81ED-4DB2-BD59-A6C34878D82A}">
                    <a16:rowId xmlns:a16="http://schemas.microsoft.com/office/drawing/2014/main" val="10005"/>
                  </a:ext>
                </a:extLst>
              </a:tr>
              <a:tr h="210503">
                <a:tc>
                  <a:txBody>
                    <a:bodyPr/>
                    <a:lstStyle/>
                    <a:p>
                      <a:pPr algn="ctr" fontAlgn="b"/>
                      <a:r>
                        <a:rPr lang="en-US" sz="1100" u="none" strike="noStrike" dirty="0">
                          <a:effectLst/>
                        </a:rPr>
                        <a:t>Filter #2 west</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b="0" i="0" u="none" strike="noStrike" dirty="0">
                          <a:solidFill>
                            <a:schemeClr val="tx1"/>
                          </a:solidFill>
                          <a:effectLst/>
                          <a:latin typeface="Calibri" panose="020F0502020204030204" pitchFamily="34" charset="0"/>
                        </a:rPr>
                        <a:t>87</a:t>
                      </a:r>
                    </a:p>
                  </a:txBody>
                  <a:tcPr marL="3795" marR="3795" marT="5060" marB="0" anchor="b">
                    <a:solidFill>
                      <a:schemeClr val="bg1">
                        <a:lumMod val="75000"/>
                      </a:schemeClr>
                    </a:solidFill>
                  </a:tcPr>
                </a:tc>
                <a:extLst>
                  <a:ext uri="{0D108BD9-81ED-4DB2-BD59-A6C34878D82A}">
                    <a16:rowId xmlns:a16="http://schemas.microsoft.com/office/drawing/2014/main" val="10006"/>
                  </a:ext>
                </a:extLst>
              </a:tr>
              <a:tr h="210503">
                <a:tc>
                  <a:txBody>
                    <a:bodyPr/>
                    <a:lstStyle/>
                    <a:p>
                      <a:pPr algn="ctr" fontAlgn="b"/>
                      <a:r>
                        <a:rPr lang="en-US" sz="1100" u="none" strike="noStrike" dirty="0">
                          <a:effectLst/>
                        </a:rPr>
                        <a:t>Filter #2 center</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b="0" i="0" u="none" strike="noStrike" dirty="0">
                          <a:solidFill>
                            <a:schemeClr val="tx1"/>
                          </a:solidFill>
                          <a:effectLst/>
                          <a:latin typeface="Calibri" panose="020F0502020204030204" pitchFamily="34" charset="0"/>
                        </a:rPr>
                        <a:t>101</a:t>
                      </a:r>
                    </a:p>
                  </a:txBody>
                  <a:tcPr marL="3795" marR="3795" marT="5060" marB="0" anchor="b">
                    <a:solidFill>
                      <a:schemeClr val="bg1">
                        <a:lumMod val="75000"/>
                      </a:schemeClr>
                    </a:solidFill>
                  </a:tcPr>
                </a:tc>
                <a:extLst>
                  <a:ext uri="{0D108BD9-81ED-4DB2-BD59-A6C34878D82A}">
                    <a16:rowId xmlns:a16="http://schemas.microsoft.com/office/drawing/2014/main" val="10007"/>
                  </a:ext>
                </a:extLst>
              </a:tr>
              <a:tr h="210503">
                <a:tc>
                  <a:txBody>
                    <a:bodyPr/>
                    <a:lstStyle/>
                    <a:p>
                      <a:pPr algn="ctr" fontAlgn="b"/>
                      <a:r>
                        <a:rPr lang="en-US" sz="1100" u="none" strike="noStrike" dirty="0">
                          <a:effectLst/>
                        </a:rPr>
                        <a:t>Filter #2a</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u="none" strike="noStrike" dirty="0">
                          <a:effectLst/>
                        </a:rPr>
                        <a:t>37</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extLst>
                  <a:ext uri="{0D108BD9-81ED-4DB2-BD59-A6C34878D82A}">
                    <a16:rowId xmlns:a16="http://schemas.microsoft.com/office/drawing/2014/main" val="10008"/>
                  </a:ext>
                </a:extLst>
              </a:tr>
              <a:tr h="210503">
                <a:tc>
                  <a:txBody>
                    <a:bodyPr/>
                    <a:lstStyle/>
                    <a:p>
                      <a:pPr algn="ctr" fontAlgn="b"/>
                      <a:r>
                        <a:rPr lang="en-US" sz="1100" u="none" strike="noStrike" dirty="0">
                          <a:effectLst/>
                        </a:rPr>
                        <a:t> </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u="none" strike="noStrike" dirty="0">
                          <a:effectLst/>
                        </a:rPr>
                        <a:t> </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extLst>
                  <a:ext uri="{0D108BD9-81ED-4DB2-BD59-A6C34878D82A}">
                    <a16:rowId xmlns:a16="http://schemas.microsoft.com/office/drawing/2014/main" val="10009"/>
                  </a:ext>
                </a:extLst>
              </a:tr>
              <a:tr h="210503">
                <a:tc>
                  <a:txBody>
                    <a:bodyPr/>
                    <a:lstStyle/>
                    <a:p>
                      <a:pPr algn="ctr" fontAlgn="b"/>
                      <a:r>
                        <a:rPr lang="en-US" sz="1100" u="none" strike="noStrike" dirty="0">
                          <a:effectLst/>
                        </a:rPr>
                        <a:t>Filter #3 west</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b="0" i="0" u="none" strike="noStrike" dirty="0">
                          <a:solidFill>
                            <a:schemeClr val="tx1"/>
                          </a:solidFill>
                          <a:effectLst/>
                          <a:latin typeface="Calibri" panose="020F0502020204030204" pitchFamily="34" charset="0"/>
                        </a:rPr>
                        <a:t>83</a:t>
                      </a:r>
                    </a:p>
                  </a:txBody>
                  <a:tcPr marL="3795" marR="3795" marT="5060" marB="0" anchor="b">
                    <a:solidFill>
                      <a:schemeClr val="bg1">
                        <a:lumMod val="75000"/>
                      </a:schemeClr>
                    </a:solidFill>
                  </a:tcPr>
                </a:tc>
                <a:extLst>
                  <a:ext uri="{0D108BD9-81ED-4DB2-BD59-A6C34878D82A}">
                    <a16:rowId xmlns:a16="http://schemas.microsoft.com/office/drawing/2014/main" val="10010"/>
                  </a:ext>
                </a:extLst>
              </a:tr>
              <a:tr h="210503">
                <a:tc>
                  <a:txBody>
                    <a:bodyPr/>
                    <a:lstStyle/>
                    <a:p>
                      <a:pPr algn="ctr" fontAlgn="b"/>
                      <a:r>
                        <a:rPr lang="en-US" sz="1100" u="none" strike="noStrike" dirty="0">
                          <a:effectLst/>
                        </a:rPr>
                        <a:t>Filter #3 center</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b="0" i="0" u="none" strike="noStrike" dirty="0">
                          <a:solidFill>
                            <a:schemeClr val="tx1"/>
                          </a:solidFill>
                          <a:effectLst/>
                          <a:latin typeface="Calibri" panose="020F0502020204030204" pitchFamily="34" charset="0"/>
                        </a:rPr>
                        <a:t>54</a:t>
                      </a:r>
                    </a:p>
                  </a:txBody>
                  <a:tcPr marL="3795" marR="3795" marT="5060" marB="0" anchor="b">
                    <a:solidFill>
                      <a:schemeClr val="bg1">
                        <a:lumMod val="75000"/>
                      </a:schemeClr>
                    </a:solidFill>
                  </a:tcPr>
                </a:tc>
                <a:extLst>
                  <a:ext uri="{0D108BD9-81ED-4DB2-BD59-A6C34878D82A}">
                    <a16:rowId xmlns:a16="http://schemas.microsoft.com/office/drawing/2014/main" val="10011"/>
                  </a:ext>
                </a:extLst>
              </a:tr>
              <a:tr h="210503">
                <a:tc>
                  <a:txBody>
                    <a:bodyPr/>
                    <a:lstStyle/>
                    <a:p>
                      <a:pPr algn="ctr" fontAlgn="b"/>
                      <a:r>
                        <a:rPr lang="en-US" sz="1100" u="none" strike="noStrike" dirty="0">
                          <a:effectLst/>
                        </a:rPr>
                        <a:t> </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u="none" strike="noStrike" dirty="0">
                          <a:effectLst/>
                        </a:rPr>
                        <a:t> </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extLst>
                  <a:ext uri="{0D108BD9-81ED-4DB2-BD59-A6C34878D82A}">
                    <a16:rowId xmlns:a16="http://schemas.microsoft.com/office/drawing/2014/main" val="10012"/>
                  </a:ext>
                </a:extLst>
              </a:tr>
              <a:tr h="210503">
                <a:tc>
                  <a:txBody>
                    <a:bodyPr/>
                    <a:lstStyle/>
                    <a:p>
                      <a:pPr algn="ctr" fontAlgn="b"/>
                      <a:r>
                        <a:rPr lang="en-US" sz="1100" u="none" strike="noStrike" dirty="0">
                          <a:effectLst/>
                        </a:rPr>
                        <a:t>Filter #4 west</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u="none" strike="noStrike" dirty="0">
                          <a:effectLst/>
                        </a:rPr>
                        <a:t>120</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extLst>
                  <a:ext uri="{0D108BD9-81ED-4DB2-BD59-A6C34878D82A}">
                    <a16:rowId xmlns:a16="http://schemas.microsoft.com/office/drawing/2014/main" val="10013"/>
                  </a:ext>
                </a:extLst>
              </a:tr>
              <a:tr h="210503">
                <a:tc>
                  <a:txBody>
                    <a:bodyPr/>
                    <a:lstStyle/>
                    <a:p>
                      <a:pPr algn="ctr" fontAlgn="b"/>
                      <a:r>
                        <a:rPr lang="en-US" sz="1100" u="none" strike="noStrike" dirty="0">
                          <a:effectLst/>
                        </a:rPr>
                        <a:t>Filter #4 center</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b="0" i="0" u="none" strike="noStrike" dirty="0">
                          <a:solidFill>
                            <a:schemeClr val="tx1"/>
                          </a:solidFill>
                          <a:effectLst/>
                          <a:latin typeface="Calibri" panose="020F0502020204030204" pitchFamily="34" charset="0"/>
                        </a:rPr>
                        <a:t>325</a:t>
                      </a:r>
                    </a:p>
                  </a:txBody>
                  <a:tcPr marL="3795" marR="3795" marT="5060" marB="0" anchor="b">
                    <a:solidFill>
                      <a:schemeClr val="bg1">
                        <a:lumMod val="75000"/>
                      </a:schemeClr>
                    </a:solidFill>
                  </a:tcPr>
                </a:tc>
                <a:extLst>
                  <a:ext uri="{0D108BD9-81ED-4DB2-BD59-A6C34878D82A}">
                    <a16:rowId xmlns:a16="http://schemas.microsoft.com/office/drawing/2014/main" val="10014"/>
                  </a:ext>
                </a:extLst>
              </a:tr>
              <a:tr h="210503">
                <a:tc>
                  <a:txBody>
                    <a:bodyPr/>
                    <a:lstStyle/>
                    <a:p>
                      <a:pPr algn="ctr" fontAlgn="b"/>
                      <a:r>
                        <a:rPr lang="en-US" sz="1100" u="none" strike="noStrike" dirty="0">
                          <a:effectLst/>
                        </a:rPr>
                        <a:t>Filter #4a</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b="0" i="0" u="none" strike="noStrike" dirty="0">
                          <a:solidFill>
                            <a:schemeClr val="tx1"/>
                          </a:solidFill>
                          <a:effectLst/>
                          <a:latin typeface="Calibri" panose="020F0502020204030204" pitchFamily="34" charset="0"/>
                        </a:rPr>
                        <a:t>25</a:t>
                      </a:r>
                    </a:p>
                  </a:txBody>
                  <a:tcPr marL="3795" marR="3795" marT="5060" marB="0" anchor="b">
                    <a:solidFill>
                      <a:schemeClr val="bg1">
                        <a:lumMod val="75000"/>
                      </a:schemeClr>
                    </a:solidFill>
                  </a:tcPr>
                </a:tc>
                <a:extLst>
                  <a:ext uri="{0D108BD9-81ED-4DB2-BD59-A6C34878D82A}">
                    <a16:rowId xmlns:a16="http://schemas.microsoft.com/office/drawing/2014/main" val="10015"/>
                  </a:ext>
                </a:extLst>
              </a:tr>
              <a:tr h="210503">
                <a:tc>
                  <a:txBody>
                    <a:bodyPr/>
                    <a:lstStyle/>
                    <a:p>
                      <a:pPr algn="ctr" fontAlgn="b"/>
                      <a:r>
                        <a:rPr lang="en-US" sz="1100" u="none" strike="noStrike" dirty="0">
                          <a:effectLst/>
                        </a:rPr>
                        <a:t> </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u="none" strike="noStrike" dirty="0">
                          <a:effectLst/>
                        </a:rPr>
                        <a:t> </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extLst>
                  <a:ext uri="{0D108BD9-81ED-4DB2-BD59-A6C34878D82A}">
                    <a16:rowId xmlns:a16="http://schemas.microsoft.com/office/drawing/2014/main" val="10016"/>
                  </a:ext>
                </a:extLst>
              </a:tr>
              <a:tr h="210503">
                <a:tc>
                  <a:txBody>
                    <a:bodyPr/>
                    <a:lstStyle/>
                    <a:p>
                      <a:pPr algn="ctr" fontAlgn="b"/>
                      <a:r>
                        <a:rPr lang="en-US" sz="1100" u="none" strike="noStrike" dirty="0">
                          <a:effectLst/>
                        </a:rPr>
                        <a:t>Filter #5 west</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u="none" strike="noStrike" dirty="0">
                          <a:effectLst/>
                        </a:rPr>
                        <a:t>80</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extLst>
                  <a:ext uri="{0D108BD9-81ED-4DB2-BD59-A6C34878D82A}">
                    <a16:rowId xmlns:a16="http://schemas.microsoft.com/office/drawing/2014/main" val="10017"/>
                  </a:ext>
                </a:extLst>
              </a:tr>
              <a:tr h="210503">
                <a:tc>
                  <a:txBody>
                    <a:bodyPr/>
                    <a:lstStyle/>
                    <a:p>
                      <a:pPr algn="ctr" fontAlgn="b"/>
                      <a:r>
                        <a:rPr lang="en-US" sz="1100" u="none" strike="noStrike" dirty="0">
                          <a:effectLst/>
                        </a:rPr>
                        <a:t>Filter #5 center</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b="0" i="0" u="none" strike="noStrike" dirty="0">
                          <a:solidFill>
                            <a:schemeClr val="tx1"/>
                          </a:solidFill>
                          <a:effectLst/>
                          <a:latin typeface="Calibri" panose="020F0502020204030204" pitchFamily="34" charset="0"/>
                        </a:rPr>
                        <a:t>260</a:t>
                      </a:r>
                    </a:p>
                  </a:txBody>
                  <a:tcPr marL="3795" marR="3795" marT="5060" marB="0" anchor="b">
                    <a:solidFill>
                      <a:schemeClr val="bg1">
                        <a:lumMod val="75000"/>
                      </a:schemeClr>
                    </a:solidFill>
                  </a:tcPr>
                </a:tc>
                <a:extLst>
                  <a:ext uri="{0D108BD9-81ED-4DB2-BD59-A6C34878D82A}">
                    <a16:rowId xmlns:a16="http://schemas.microsoft.com/office/drawing/2014/main" val="10018"/>
                  </a:ext>
                </a:extLst>
              </a:tr>
              <a:tr h="210503">
                <a:tc>
                  <a:txBody>
                    <a:bodyPr/>
                    <a:lstStyle/>
                    <a:p>
                      <a:pPr algn="ctr" fontAlgn="b"/>
                      <a:r>
                        <a:rPr lang="en-US" sz="1100" u="none" strike="noStrike" dirty="0">
                          <a:effectLst/>
                        </a:rPr>
                        <a:t>Filter #5a </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b="0" i="0" u="none" strike="noStrike" dirty="0">
                          <a:solidFill>
                            <a:schemeClr val="tx1"/>
                          </a:solidFill>
                          <a:effectLst/>
                          <a:latin typeface="Calibri" panose="020F0502020204030204" pitchFamily="34" charset="0"/>
                        </a:rPr>
                        <a:t>29</a:t>
                      </a:r>
                    </a:p>
                  </a:txBody>
                  <a:tcPr marL="3795" marR="3795" marT="5060" marB="0" anchor="b">
                    <a:solidFill>
                      <a:schemeClr val="bg1">
                        <a:lumMod val="75000"/>
                      </a:schemeClr>
                    </a:solidFill>
                  </a:tcPr>
                </a:tc>
                <a:extLst>
                  <a:ext uri="{0D108BD9-81ED-4DB2-BD59-A6C34878D82A}">
                    <a16:rowId xmlns:a16="http://schemas.microsoft.com/office/drawing/2014/main" val="10019"/>
                  </a:ext>
                </a:extLst>
              </a:tr>
              <a:tr h="210503">
                <a:tc>
                  <a:txBody>
                    <a:bodyPr/>
                    <a:lstStyle/>
                    <a:p>
                      <a:pPr algn="ctr" fontAlgn="b"/>
                      <a:r>
                        <a:rPr lang="en-US" sz="1100" u="none" strike="noStrike" dirty="0">
                          <a:effectLst/>
                        </a:rPr>
                        <a:t> </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u="none" strike="noStrike" dirty="0">
                          <a:effectLst/>
                        </a:rPr>
                        <a:t> </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extLst>
                  <a:ext uri="{0D108BD9-81ED-4DB2-BD59-A6C34878D82A}">
                    <a16:rowId xmlns:a16="http://schemas.microsoft.com/office/drawing/2014/main" val="10020"/>
                  </a:ext>
                </a:extLst>
              </a:tr>
              <a:tr h="210503">
                <a:tc>
                  <a:txBody>
                    <a:bodyPr/>
                    <a:lstStyle/>
                    <a:p>
                      <a:pPr algn="ctr" fontAlgn="b"/>
                      <a:r>
                        <a:rPr lang="en-US" sz="1100" u="none" strike="noStrike" dirty="0">
                          <a:effectLst/>
                        </a:rPr>
                        <a:t>Filter #6 west</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b="0" i="0" u="none" strike="noStrike" dirty="0">
                          <a:solidFill>
                            <a:schemeClr val="tx1"/>
                          </a:solidFill>
                          <a:effectLst/>
                          <a:latin typeface="Calibri" panose="020F0502020204030204" pitchFamily="34" charset="0"/>
                        </a:rPr>
                        <a:t>101</a:t>
                      </a:r>
                    </a:p>
                  </a:txBody>
                  <a:tcPr marL="3795" marR="3795" marT="5060" marB="0" anchor="b">
                    <a:solidFill>
                      <a:schemeClr val="bg1">
                        <a:lumMod val="75000"/>
                      </a:schemeClr>
                    </a:solidFill>
                  </a:tcPr>
                </a:tc>
                <a:extLst>
                  <a:ext uri="{0D108BD9-81ED-4DB2-BD59-A6C34878D82A}">
                    <a16:rowId xmlns:a16="http://schemas.microsoft.com/office/drawing/2014/main" val="10021"/>
                  </a:ext>
                </a:extLst>
              </a:tr>
              <a:tr h="216518">
                <a:tc>
                  <a:txBody>
                    <a:bodyPr/>
                    <a:lstStyle/>
                    <a:p>
                      <a:pPr algn="ctr" fontAlgn="b"/>
                      <a:r>
                        <a:rPr lang="en-US" sz="1100" u="none" strike="noStrike" dirty="0">
                          <a:effectLst/>
                        </a:rPr>
                        <a:t>Filter #6 center</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ctr" fontAlgn="b"/>
                      <a:r>
                        <a:rPr lang="en-US" sz="1100" u="none" strike="noStrike" dirty="0">
                          <a:effectLst/>
                        </a:rPr>
                        <a:t>45</a:t>
                      </a:r>
                      <a:endParaRPr lang="en-US" sz="11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extLst>
                  <a:ext uri="{0D108BD9-81ED-4DB2-BD59-A6C34878D82A}">
                    <a16:rowId xmlns:a16="http://schemas.microsoft.com/office/drawing/2014/main" val="10022"/>
                  </a:ext>
                </a:extLst>
              </a:tr>
              <a:tr h="144345">
                <a:tc>
                  <a:txBody>
                    <a:bodyPr/>
                    <a:lstStyle/>
                    <a:p>
                      <a:pPr algn="l" fontAlgn="b"/>
                      <a:endParaRPr lang="en-US" sz="7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l" fontAlgn="b"/>
                      <a:endParaRPr lang="en-US" sz="7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extLst>
                  <a:ext uri="{0D108BD9-81ED-4DB2-BD59-A6C34878D82A}">
                    <a16:rowId xmlns:a16="http://schemas.microsoft.com/office/drawing/2014/main" val="10023"/>
                  </a:ext>
                </a:extLst>
              </a:tr>
              <a:tr h="180431">
                <a:tc>
                  <a:txBody>
                    <a:bodyPr/>
                    <a:lstStyle/>
                    <a:p>
                      <a:pPr algn="l" fontAlgn="b"/>
                      <a:endParaRPr lang="en-US" sz="9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tc>
                  <a:txBody>
                    <a:bodyPr/>
                    <a:lstStyle/>
                    <a:p>
                      <a:pPr algn="l" fontAlgn="b"/>
                      <a:endParaRPr lang="en-US" sz="700" b="0" i="0" u="none" strike="noStrike" dirty="0">
                        <a:solidFill>
                          <a:schemeClr val="tx1"/>
                        </a:solidFill>
                        <a:effectLst/>
                        <a:latin typeface="Calibri" panose="020F0502020204030204" pitchFamily="34" charset="0"/>
                      </a:endParaRPr>
                    </a:p>
                  </a:txBody>
                  <a:tcPr marL="3795" marR="3795" marT="5060" marB="0" anchor="b">
                    <a:solidFill>
                      <a:schemeClr val="bg1">
                        <a:lumMod val="75000"/>
                      </a:schemeClr>
                    </a:solidFill>
                  </a:tcPr>
                </a:tc>
                <a:extLst>
                  <a:ext uri="{0D108BD9-81ED-4DB2-BD59-A6C34878D82A}">
                    <a16:rowId xmlns:a16="http://schemas.microsoft.com/office/drawing/2014/main" val="10024"/>
                  </a:ext>
                </a:extLst>
              </a:tr>
            </a:tbl>
          </a:graphicData>
        </a:graphic>
      </p:graphicFrame>
      <p:sp>
        <p:nvSpPr>
          <p:cNvPr id="3" name="TextBox 2">
            <a:extLst>
              <a:ext uri="{FF2B5EF4-FFF2-40B4-BE49-F238E27FC236}">
                <a16:creationId xmlns:a16="http://schemas.microsoft.com/office/drawing/2014/main" id="{186C271F-171F-05DE-8E9A-D97A7073690B}"/>
              </a:ext>
            </a:extLst>
          </p:cNvPr>
          <p:cNvSpPr txBox="1"/>
          <p:nvPr/>
        </p:nvSpPr>
        <p:spPr>
          <a:xfrm>
            <a:off x="2604052" y="417443"/>
            <a:ext cx="6181949" cy="646331"/>
          </a:xfrm>
          <a:prstGeom prst="rect">
            <a:avLst/>
          </a:prstGeom>
          <a:noFill/>
        </p:spPr>
        <p:txBody>
          <a:bodyPr wrap="none" rtlCol="0">
            <a:spAutoFit/>
          </a:bodyPr>
          <a:lstStyle/>
          <a:p>
            <a:r>
              <a:rPr lang="en-US" sz="3600" b="1" dirty="0"/>
              <a:t>OTIS enclosure air velocity data</a:t>
            </a:r>
          </a:p>
        </p:txBody>
      </p:sp>
    </p:spTree>
    <p:extLst>
      <p:ext uri="{BB962C8B-B14F-4D97-AF65-F5344CB8AC3E}">
        <p14:creationId xmlns:p14="http://schemas.microsoft.com/office/powerpoint/2010/main" val="3854723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748268" y="0"/>
            <a:ext cx="6535764" cy="584775"/>
          </a:xfrm>
          <a:prstGeom prst="rect">
            <a:avLst/>
          </a:prstGeom>
          <a:noFill/>
        </p:spPr>
        <p:txBody>
          <a:bodyPr wrap="none" rtlCol="0">
            <a:spAutoFit/>
          </a:bodyPr>
          <a:lstStyle/>
          <a:p>
            <a:r>
              <a:rPr lang="en-US" sz="3200" b="1" dirty="0"/>
              <a:t>OTIS enclosure air particle count data</a:t>
            </a:r>
          </a:p>
        </p:txBody>
      </p:sp>
      <p:sp>
        <p:nvSpPr>
          <p:cNvPr id="10" name="TextBox 9"/>
          <p:cNvSpPr txBox="1"/>
          <p:nvPr/>
        </p:nvSpPr>
        <p:spPr>
          <a:xfrm>
            <a:off x="1773274" y="838201"/>
            <a:ext cx="8894618" cy="1323439"/>
          </a:xfrm>
          <a:prstGeom prst="rect">
            <a:avLst/>
          </a:prstGeom>
          <a:noFill/>
        </p:spPr>
        <p:txBody>
          <a:bodyPr wrap="square" rtlCol="0">
            <a:spAutoFit/>
          </a:bodyPr>
          <a:lstStyle/>
          <a:p>
            <a:pPr marL="285750" indent="-285750">
              <a:buFont typeface="Arial" panose="020B0604020202020204" pitchFamily="34" charset="0"/>
              <a:buChar char="•"/>
            </a:pPr>
            <a:r>
              <a:rPr lang="en-US" sz="1600" dirty="0"/>
              <a:t>All air particle counts are better than Class 500.</a:t>
            </a:r>
          </a:p>
          <a:p>
            <a:pPr marL="285750" indent="-285750">
              <a:buFont typeface="Arial" panose="020B0604020202020204" pitchFamily="34" charset="0"/>
              <a:buChar char="•"/>
            </a:pPr>
            <a:r>
              <a:rPr lang="en-US" sz="1600" dirty="0"/>
              <a:t>An unrepairable spike on Filter #2 remained, however, the particle counts were lower compared to the first leak check, and the spike is on the edge behind the mirrors – </a:t>
            </a:r>
            <a:r>
              <a:rPr lang="en-US" sz="1600" u="sng" dirty="0"/>
              <a:t>therefore acceptable</a:t>
            </a:r>
            <a:r>
              <a:rPr lang="en-US" sz="1600" dirty="0"/>
              <a:t>.</a:t>
            </a:r>
          </a:p>
          <a:p>
            <a:pPr marL="285750" indent="-285750">
              <a:buFont typeface="Arial" panose="020B0604020202020204" pitchFamily="34" charset="0"/>
              <a:buChar char="•"/>
            </a:pPr>
            <a:r>
              <a:rPr lang="en-US" sz="1600" dirty="0"/>
              <a:t>The spike that appeared on Filter #6 during the first leak check is no longer apparent.</a:t>
            </a:r>
          </a:p>
          <a:p>
            <a:pPr marL="285750" indent="-285750">
              <a:buFont typeface="Arial" panose="020B0604020202020204" pitchFamily="34" charset="0"/>
              <a:buChar char="•"/>
            </a:pPr>
            <a:r>
              <a:rPr lang="en-US" sz="1600" dirty="0"/>
              <a:t>Overall, counts were consistently lower compared to the last leak check.</a:t>
            </a:r>
          </a:p>
        </p:txBody>
      </p:sp>
      <p:graphicFrame>
        <p:nvGraphicFramePr>
          <p:cNvPr id="4" name="Table 3"/>
          <p:cNvGraphicFramePr>
            <a:graphicFrameLocks noGrp="1"/>
          </p:cNvGraphicFramePr>
          <p:nvPr>
            <p:extLst>
              <p:ext uri="{D42A27DB-BD31-4B8C-83A1-F6EECF244321}">
                <p14:modId xmlns:p14="http://schemas.microsoft.com/office/powerpoint/2010/main" val="3195066135"/>
              </p:ext>
            </p:extLst>
          </p:nvPr>
        </p:nvGraphicFramePr>
        <p:xfrm>
          <a:off x="1222513" y="2438471"/>
          <a:ext cx="4651514" cy="3757391"/>
        </p:xfrm>
        <a:graphic>
          <a:graphicData uri="http://schemas.openxmlformats.org/drawingml/2006/table">
            <a:tbl>
              <a:tblPr>
                <a:tableStyleId>{5C22544A-7EE6-4342-B048-85BDC9FD1C3A}</a:tableStyleId>
              </a:tblPr>
              <a:tblGrid>
                <a:gridCol w="2089607">
                  <a:extLst>
                    <a:ext uri="{9D8B030D-6E8A-4147-A177-3AD203B41FA5}">
                      <a16:colId xmlns:a16="http://schemas.microsoft.com/office/drawing/2014/main" val="20000"/>
                    </a:ext>
                  </a:extLst>
                </a:gridCol>
                <a:gridCol w="750349">
                  <a:extLst>
                    <a:ext uri="{9D8B030D-6E8A-4147-A177-3AD203B41FA5}">
                      <a16:colId xmlns:a16="http://schemas.microsoft.com/office/drawing/2014/main" val="20001"/>
                    </a:ext>
                  </a:extLst>
                </a:gridCol>
                <a:gridCol w="668557">
                  <a:extLst>
                    <a:ext uri="{9D8B030D-6E8A-4147-A177-3AD203B41FA5}">
                      <a16:colId xmlns:a16="http://schemas.microsoft.com/office/drawing/2014/main" val="20002"/>
                    </a:ext>
                  </a:extLst>
                </a:gridCol>
                <a:gridCol w="557241">
                  <a:extLst>
                    <a:ext uri="{9D8B030D-6E8A-4147-A177-3AD203B41FA5}">
                      <a16:colId xmlns:a16="http://schemas.microsoft.com/office/drawing/2014/main" val="20003"/>
                    </a:ext>
                  </a:extLst>
                </a:gridCol>
                <a:gridCol w="585760">
                  <a:extLst>
                    <a:ext uri="{9D8B030D-6E8A-4147-A177-3AD203B41FA5}">
                      <a16:colId xmlns:a16="http://schemas.microsoft.com/office/drawing/2014/main" val="20004"/>
                    </a:ext>
                  </a:extLst>
                </a:gridCol>
              </a:tblGrid>
              <a:tr h="326874">
                <a:tc>
                  <a:txBody>
                    <a:bodyPr/>
                    <a:lstStyle/>
                    <a:p>
                      <a:pPr algn="l" fontAlgn="b"/>
                      <a:r>
                        <a:rPr lang="en-US" sz="1100" b="1" u="none" strike="noStrike" dirty="0">
                          <a:effectLst/>
                        </a:rPr>
                        <a:t>Particle Count Location</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0.3 µm/ft³</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0.5 µm/ft³</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1 µm/ft³</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5 µm/ft³</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extLst>
                  <a:ext uri="{0D108BD9-81ED-4DB2-BD59-A6C34878D82A}">
                    <a16:rowId xmlns:a16="http://schemas.microsoft.com/office/drawing/2014/main" val="10000"/>
                  </a:ext>
                </a:extLst>
              </a:tr>
              <a:tr h="263965">
                <a:tc>
                  <a:txBody>
                    <a:bodyPr/>
                    <a:lstStyle/>
                    <a:p>
                      <a:pPr algn="l" fontAlgn="b"/>
                      <a:endParaRPr lang="en-US" sz="14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l" fontAlgn="b"/>
                      <a:endParaRPr lang="en-US" sz="14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l" fontAlgn="b"/>
                      <a:endParaRPr lang="en-US" sz="14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l" fontAlgn="b"/>
                      <a:endParaRPr lang="en-US" sz="14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l" fontAlgn="b"/>
                      <a:endParaRPr lang="en-US" sz="14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extLst>
                  <a:ext uri="{0D108BD9-81ED-4DB2-BD59-A6C34878D82A}">
                    <a16:rowId xmlns:a16="http://schemas.microsoft.com/office/drawing/2014/main" val="10001"/>
                  </a:ext>
                </a:extLst>
              </a:tr>
              <a:tr h="167314">
                <a:tc>
                  <a:txBody>
                    <a:bodyPr/>
                    <a:lstStyle/>
                    <a:p>
                      <a:pPr algn="l" fontAlgn="b"/>
                      <a:r>
                        <a:rPr lang="en-US" sz="1100" b="1" u="none" strike="noStrike" dirty="0">
                          <a:effectLst/>
                        </a:rPr>
                        <a:t>Filter #1</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45</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21</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9</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1</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extLst>
                  <a:ext uri="{0D108BD9-81ED-4DB2-BD59-A6C34878D82A}">
                    <a16:rowId xmlns:a16="http://schemas.microsoft.com/office/drawing/2014/main" val="10002"/>
                  </a:ext>
                </a:extLst>
              </a:tr>
              <a:tr h="167045">
                <a:tc>
                  <a:txBody>
                    <a:bodyPr/>
                    <a:lstStyle/>
                    <a:p>
                      <a:pPr algn="l" fontAlgn="b"/>
                      <a:r>
                        <a:rPr lang="en-US" sz="1100" b="1" u="none" strike="noStrike" dirty="0">
                          <a:effectLst/>
                        </a:rPr>
                        <a:t>Filter #1 near cross beam</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69</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19</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5</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0</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extLst>
                  <a:ext uri="{0D108BD9-81ED-4DB2-BD59-A6C34878D82A}">
                    <a16:rowId xmlns:a16="http://schemas.microsoft.com/office/drawing/2014/main" val="10003"/>
                  </a:ext>
                </a:extLst>
              </a:tr>
              <a:tr h="167584">
                <a:tc>
                  <a:txBody>
                    <a:bodyPr/>
                    <a:lstStyle/>
                    <a:p>
                      <a:pPr algn="l" fontAlgn="b"/>
                      <a:r>
                        <a:rPr lang="en-US" sz="1100" b="1" u="none" strike="noStrike" dirty="0">
                          <a:effectLst/>
                        </a:rPr>
                        <a:t>Filter #1a</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167</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54</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19</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0</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extLst>
                  <a:ext uri="{0D108BD9-81ED-4DB2-BD59-A6C34878D82A}">
                    <a16:rowId xmlns:a16="http://schemas.microsoft.com/office/drawing/2014/main" val="10004"/>
                  </a:ext>
                </a:extLst>
              </a:tr>
              <a:tr h="167045">
                <a:tc>
                  <a:txBody>
                    <a:bodyPr/>
                    <a:lstStyle/>
                    <a:p>
                      <a:pPr algn="l" fontAlgn="b"/>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extLst>
                  <a:ext uri="{0D108BD9-81ED-4DB2-BD59-A6C34878D82A}">
                    <a16:rowId xmlns:a16="http://schemas.microsoft.com/office/drawing/2014/main" val="10005"/>
                  </a:ext>
                </a:extLst>
              </a:tr>
              <a:tr h="167045">
                <a:tc>
                  <a:txBody>
                    <a:bodyPr/>
                    <a:lstStyle/>
                    <a:p>
                      <a:pPr algn="l" fontAlgn="b"/>
                      <a:r>
                        <a:rPr lang="en-US" sz="1100" b="1" u="none" strike="noStrike" dirty="0">
                          <a:effectLst/>
                        </a:rPr>
                        <a:t>Filter #2</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78</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6</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0</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0</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extLst>
                  <a:ext uri="{0D108BD9-81ED-4DB2-BD59-A6C34878D82A}">
                    <a16:rowId xmlns:a16="http://schemas.microsoft.com/office/drawing/2014/main" val="10006"/>
                  </a:ext>
                </a:extLst>
              </a:tr>
              <a:tr h="176660">
                <a:tc>
                  <a:txBody>
                    <a:bodyPr/>
                    <a:lstStyle/>
                    <a:p>
                      <a:pPr algn="l" fontAlgn="b"/>
                      <a:r>
                        <a:rPr lang="en-US" sz="1100" b="1" u="none" strike="noStrike" dirty="0">
                          <a:effectLst/>
                        </a:rPr>
                        <a:t>Filter #2 SPIKE</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1893</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135</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25</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0</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extLst>
                  <a:ext uri="{0D108BD9-81ED-4DB2-BD59-A6C34878D82A}">
                    <a16:rowId xmlns:a16="http://schemas.microsoft.com/office/drawing/2014/main" val="10007"/>
                  </a:ext>
                </a:extLst>
              </a:tr>
              <a:tr h="184926">
                <a:tc>
                  <a:txBody>
                    <a:bodyPr/>
                    <a:lstStyle/>
                    <a:p>
                      <a:pPr algn="l" fontAlgn="b"/>
                      <a:r>
                        <a:rPr lang="en-US" sz="1100" b="1" u="none" strike="noStrike" dirty="0">
                          <a:effectLst/>
                        </a:rPr>
                        <a:t>Filter #2 SPIKE</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3609</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247</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45</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0</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extLst>
                  <a:ext uri="{0D108BD9-81ED-4DB2-BD59-A6C34878D82A}">
                    <a16:rowId xmlns:a16="http://schemas.microsoft.com/office/drawing/2014/main" val="10008"/>
                  </a:ext>
                </a:extLst>
              </a:tr>
              <a:tr h="167531">
                <a:tc>
                  <a:txBody>
                    <a:bodyPr/>
                    <a:lstStyle/>
                    <a:p>
                      <a:pPr algn="l" fontAlgn="b"/>
                      <a:r>
                        <a:rPr lang="en-US" sz="1100" b="1" u="none" strike="noStrike" dirty="0">
                          <a:effectLst/>
                        </a:rPr>
                        <a:t>Filter #2 SPIKE</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4464</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380</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85</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0</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extLst>
                  <a:ext uri="{0D108BD9-81ED-4DB2-BD59-A6C34878D82A}">
                    <a16:rowId xmlns:a16="http://schemas.microsoft.com/office/drawing/2014/main" val="10009"/>
                  </a:ext>
                </a:extLst>
              </a:tr>
              <a:tr h="167314">
                <a:tc>
                  <a:txBody>
                    <a:bodyPr/>
                    <a:lstStyle/>
                    <a:p>
                      <a:pPr algn="l" fontAlgn="b"/>
                      <a:r>
                        <a:rPr lang="en-US" sz="1100" b="1" u="none" strike="noStrike" dirty="0">
                          <a:effectLst/>
                        </a:rPr>
                        <a:t>Filter #2 near cross beam</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50</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3</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1</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1</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extLst>
                  <a:ext uri="{0D108BD9-81ED-4DB2-BD59-A6C34878D82A}">
                    <a16:rowId xmlns:a16="http://schemas.microsoft.com/office/drawing/2014/main" val="10010"/>
                  </a:ext>
                </a:extLst>
              </a:tr>
              <a:tr h="167045">
                <a:tc>
                  <a:txBody>
                    <a:bodyPr/>
                    <a:lstStyle/>
                    <a:p>
                      <a:pPr algn="l" fontAlgn="b"/>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extLst>
                  <a:ext uri="{0D108BD9-81ED-4DB2-BD59-A6C34878D82A}">
                    <a16:rowId xmlns:a16="http://schemas.microsoft.com/office/drawing/2014/main" val="10011"/>
                  </a:ext>
                </a:extLst>
              </a:tr>
              <a:tr h="167045">
                <a:tc>
                  <a:txBody>
                    <a:bodyPr/>
                    <a:lstStyle/>
                    <a:p>
                      <a:pPr algn="l" fontAlgn="b"/>
                      <a:r>
                        <a:rPr lang="en-US" sz="1100" b="1" u="none" strike="noStrike" dirty="0">
                          <a:effectLst/>
                        </a:rPr>
                        <a:t>Platform door opened</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104</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22</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6</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0</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extLst>
                  <a:ext uri="{0D108BD9-81ED-4DB2-BD59-A6C34878D82A}">
                    <a16:rowId xmlns:a16="http://schemas.microsoft.com/office/drawing/2014/main" val="10012"/>
                  </a:ext>
                </a:extLst>
              </a:tr>
              <a:tr h="326874">
                <a:tc>
                  <a:txBody>
                    <a:bodyPr/>
                    <a:lstStyle/>
                    <a:p>
                      <a:pPr algn="l" fontAlgn="b"/>
                      <a:r>
                        <a:rPr lang="en-US" sz="1100" b="1" u="none" strike="noStrike" dirty="0">
                          <a:effectLst/>
                        </a:rPr>
                        <a:t>Platform door closed but cracked slightly open at bottom</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453</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51</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16</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1</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extLst>
                  <a:ext uri="{0D108BD9-81ED-4DB2-BD59-A6C34878D82A}">
                    <a16:rowId xmlns:a16="http://schemas.microsoft.com/office/drawing/2014/main" val="10013"/>
                  </a:ext>
                </a:extLst>
              </a:tr>
              <a:tr h="184414">
                <a:tc>
                  <a:txBody>
                    <a:bodyPr/>
                    <a:lstStyle/>
                    <a:p>
                      <a:pPr algn="l" fontAlgn="b"/>
                      <a:r>
                        <a:rPr lang="en-US" sz="1100" b="1" u="none" strike="noStrike" dirty="0">
                          <a:effectLst/>
                        </a:rPr>
                        <a:t>Middle of tent on platform</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127</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38</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18</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1</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extLst>
                  <a:ext uri="{0D108BD9-81ED-4DB2-BD59-A6C34878D82A}">
                    <a16:rowId xmlns:a16="http://schemas.microsoft.com/office/drawing/2014/main" val="10014"/>
                  </a:ext>
                </a:extLst>
              </a:tr>
              <a:tr h="167045">
                <a:tc>
                  <a:txBody>
                    <a:bodyPr/>
                    <a:lstStyle/>
                    <a:p>
                      <a:pPr algn="l" fontAlgn="b"/>
                      <a:r>
                        <a:rPr lang="en-US" sz="1100" b="1" u="none" strike="noStrike" dirty="0">
                          <a:effectLst/>
                        </a:rPr>
                        <a:t>Middle of tent on platform </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75</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12</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5</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0</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extLst>
                  <a:ext uri="{0D108BD9-81ED-4DB2-BD59-A6C34878D82A}">
                    <a16:rowId xmlns:a16="http://schemas.microsoft.com/office/drawing/2014/main" val="10015"/>
                  </a:ext>
                </a:extLst>
              </a:tr>
              <a:tr h="167314">
                <a:tc>
                  <a:txBody>
                    <a:bodyPr/>
                    <a:lstStyle/>
                    <a:p>
                      <a:pPr algn="l" fontAlgn="b"/>
                      <a:r>
                        <a:rPr lang="en-US" sz="1100" b="1" u="none" strike="noStrike" dirty="0">
                          <a:effectLst/>
                        </a:rPr>
                        <a:t>Middle of tent on platform </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59</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7</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2</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0</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extLst>
                  <a:ext uri="{0D108BD9-81ED-4DB2-BD59-A6C34878D82A}">
                    <a16:rowId xmlns:a16="http://schemas.microsoft.com/office/drawing/2014/main" val="10016"/>
                  </a:ext>
                </a:extLst>
              </a:tr>
              <a:tr h="167045">
                <a:tc>
                  <a:txBody>
                    <a:bodyPr/>
                    <a:lstStyle/>
                    <a:p>
                      <a:pPr algn="l" fontAlgn="b"/>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l" fontAlgn="b"/>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extLst>
                  <a:ext uri="{0D108BD9-81ED-4DB2-BD59-A6C34878D82A}">
                    <a16:rowId xmlns:a16="http://schemas.microsoft.com/office/drawing/2014/main" val="10017"/>
                  </a:ext>
                </a:extLst>
              </a:tr>
              <a:tr h="167045">
                <a:tc>
                  <a:txBody>
                    <a:bodyPr/>
                    <a:lstStyle/>
                    <a:p>
                      <a:pPr algn="l" fontAlgn="b"/>
                      <a:r>
                        <a:rPr lang="en-US" sz="1100" b="1" u="none" strike="noStrike" dirty="0">
                          <a:effectLst/>
                        </a:rPr>
                        <a:t>Filter #3 only half</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8</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1</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0</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tc>
                  <a:txBody>
                    <a:bodyPr/>
                    <a:lstStyle/>
                    <a:p>
                      <a:pPr algn="r" fontAlgn="b"/>
                      <a:r>
                        <a:rPr lang="en-US" sz="1100" b="1" u="none" strike="noStrike" dirty="0">
                          <a:effectLst/>
                        </a:rPr>
                        <a:t>0</a:t>
                      </a:r>
                      <a:endParaRPr lang="en-US" sz="1100" b="1" i="0" u="none" strike="noStrike" dirty="0">
                        <a:solidFill>
                          <a:srgbClr val="000000"/>
                        </a:solidFill>
                        <a:effectLst/>
                        <a:latin typeface="Calibri" panose="020F0502020204030204" pitchFamily="34" charset="0"/>
                      </a:endParaRPr>
                    </a:p>
                  </a:txBody>
                  <a:tcPr marL="5676" marR="5676" marT="7568" marB="0" anchor="b">
                    <a:solidFill>
                      <a:schemeClr val="bg1">
                        <a:lumMod val="75000"/>
                      </a:schemeClr>
                    </a:solidFill>
                  </a:tcPr>
                </a:tc>
                <a:extLst>
                  <a:ext uri="{0D108BD9-81ED-4DB2-BD59-A6C34878D82A}">
                    <a16:rowId xmlns:a16="http://schemas.microsoft.com/office/drawing/2014/main" val="10018"/>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688063261"/>
              </p:ext>
            </p:extLst>
          </p:nvPr>
        </p:nvGraphicFramePr>
        <p:xfrm>
          <a:off x="6317975" y="2263168"/>
          <a:ext cx="4893364" cy="4431020"/>
        </p:xfrm>
        <a:graphic>
          <a:graphicData uri="http://schemas.openxmlformats.org/drawingml/2006/table">
            <a:tbl>
              <a:tblPr>
                <a:tableStyleId>{5C22544A-7EE6-4342-B048-85BDC9FD1C3A}</a:tableStyleId>
              </a:tblPr>
              <a:tblGrid>
                <a:gridCol w="2451114">
                  <a:extLst>
                    <a:ext uri="{9D8B030D-6E8A-4147-A177-3AD203B41FA5}">
                      <a16:colId xmlns:a16="http://schemas.microsoft.com/office/drawing/2014/main" val="20000"/>
                    </a:ext>
                  </a:extLst>
                </a:gridCol>
                <a:gridCol w="623389">
                  <a:extLst>
                    <a:ext uri="{9D8B030D-6E8A-4147-A177-3AD203B41FA5}">
                      <a16:colId xmlns:a16="http://schemas.microsoft.com/office/drawing/2014/main" val="20001"/>
                    </a:ext>
                  </a:extLst>
                </a:gridCol>
                <a:gridCol w="646044">
                  <a:extLst>
                    <a:ext uri="{9D8B030D-6E8A-4147-A177-3AD203B41FA5}">
                      <a16:colId xmlns:a16="http://schemas.microsoft.com/office/drawing/2014/main" val="20002"/>
                    </a:ext>
                  </a:extLst>
                </a:gridCol>
                <a:gridCol w="606287">
                  <a:extLst>
                    <a:ext uri="{9D8B030D-6E8A-4147-A177-3AD203B41FA5}">
                      <a16:colId xmlns:a16="http://schemas.microsoft.com/office/drawing/2014/main" val="20003"/>
                    </a:ext>
                  </a:extLst>
                </a:gridCol>
                <a:gridCol w="566530">
                  <a:extLst>
                    <a:ext uri="{9D8B030D-6E8A-4147-A177-3AD203B41FA5}">
                      <a16:colId xmlns:a16="http://schemas.microsoft.com/office/drawing/2014/main" val="20004"/>
                    </a:ext>
                  </a:extLst>
                </a:gridCol>
              </a:tblGrid>
              <a:tr h="298931">
                <a:tc>
                  <a:txBody>
                    <a:bodyPr/>
                    <a:lstStyle/>
                    <a:p>
                      <a:pPr algn="l" fontAlgn="b"/>
                      <a:r>
                        <a:rPr lang="en-US" sz="1000" b="1" u="none" strike="noStrike" dirty="0">
                          <a:effectLst/>
                        </a:rPr>
                        <a:t>Particle Count Location</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0.3 µm/ft³</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0.5 µm/ft³</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1 µm/ft³</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5 µm/ft³</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00"/>
                  </a:ext>
                </a:extLst>
              </a:tr>
              <a:tr h="317772">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01"/>
                  </a:ext>
                </a:extLst>
              </a:tr>
              <a:tr h="158886">
                <a:tc>
                  <a:txBody>
                    <a:bodyPr/>
                    <a:lstStyle/>
                    <a:p>
                      <a:pPr algn="l" fontAlgn="b"/>
                      <a:r>
                        <a:rPr lang="en-US" sz="1000" b="1" u="none" strike="noStrike" dirty="0">
                          <a:effectLst/>
                        </a:rPr>
                        <a:t>Filter #4 near cross beam</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95</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22</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9</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02"/>
                  </a:ext>
                </a:extLst>
              </a:tr>
              <a:tr h="167368">
                <a:tc>
                  <a:txBody>
                    <a:bodyPr/>
                    <a:lstStyle/>
                    <a:p>
                      <a:pPr algn="l" fontAlgn="b"/>
                      <a:r>
                        <a:rPr lang="en-US" sz="1000" b="1" u="none" strike="noStrike" dirty="0">
                          <a:effectLst/>
                        </a:rPr>
                        <a:t>Filter #4 </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20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3</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03"/>
                  </a:ext>
                </a:extLst>
              </a:tr>
              <a:tr h="158886">
                <a:tc>
                  <a:txBody>
                    <a:bodyPr/>
                    <a:lstStyle/>
                    <a:p>
                      <a:pPr algn="l" fontAlgn="b"/>
                      <a:r>
                        <a:rPr lang="en-US" sz="1000" b="1" u="none" strike="noStrike" dirty="0">
                          <a:effectLst/>
                        </a:rPr>
                        <a:t>Filter #4 near cross beam</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102</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37</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13</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04"/>
                  </a:ext>
                </a:extLst>
              </a:tr>
              <a:tr h="158886">
                <a:tc>
                  <a:txBody>
                    <a:bodyPr/>
                    <a:lstStyle/>
                    <a:p>
                      <a:pPr algn="l" fontAlgn="b"/>
                      <a:r>
                        <a:rPr lang="en-US" sz="1000" b="1" u="none" strike="noStrike" dirty="0">
                          <a:effectLst/>
                        </a:rPr>
                        <a:t>Filter #4 A</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289</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126</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63</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05"/>
                  </a:ext>
                </a:extLst>
              </a:tr>
              <a:tr h="158886">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06"/>
                  </a:ext>
                </a:extLst>
              </a:tr>
              <a:tr h="158886">
                <a:tc>
                  <a:txBody>
                    <a:bodyPr/>
                    <a:lstStyle/>
                    <a:p>
                      <a:pPr algn="l" fontAlgn="b"/>
                      <a:r>
                        <a:rPr lang="en-US" sz="1000" b="1" u="none" strike="noStrike" dirty="0">
                          <a:effectLst/>
                        </a:rPr>
                        <a:t>Filter #5</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22</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6</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3</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07"/>
                  </a:ext>
                </a:extLst>
              </a:tr>
              <a:tr h="158886">
                <a:tc>
                  <a:txBody>
                    <a:bodyPr/>
                    <a:lstStyle/>
                    <a:p>
                      <a:pPr algn="l" fontAlgn="b"/>
                      <a:r>
                        <a:rPr lang="en-US" sz="1000" b="1" u="none" strike="noStrike" dirty="0">
                          <a:effectLst/>
                        </a:rPr>
                        <a:t>Filter #5</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1039</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60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16</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08"/>
                  </a:ext>
                </a:extLst>
              </a:tr>
              <a:tr h="158886">
                <a:tc>
                  <a:txBody>
                    <a:bodyPr/>
                    <a:lstStyle/>
                    <a:p>
                      <a:pPr algn="l" fontAlgn="b"/>
                      <a:r>
                        <a:rPr lang="en-US" sz="1000" b="1" u="none" strike="noStrike" dirty="0">
                          <a:effectLst/>
                        </a:rPr>
                        <a:t>Filter #5 near cross beam</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195</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8</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09"/>
                  </a:ext>
                </a:extLst>
              </a:tr>
              <a:tr h="158886">
                <a:tc>
                  <a:txBody>
                    <a:bodyPr/>
                    <a:lstStyle/>
                    <a:p>
                      <a:pPr algn="l" fontAlgn="b"/>
                      <a:r>
                        <a:rPr lang="en-US" sz="1000" b="1" u="none" strike="noStrike" dirty="0">
                          <a:effectLst/>
                        </a:rPr>
                        <a:t>Filter #5A</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99</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15</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5</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10"/>
                  </a:ext>
                </a:extLst>
              </a:tr>
              <a:tr h="158886">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11"/>
                  </a:ext>
                </a:extLst>
              </a:tr>
              <a:tr h="158886">
                <a:tc>
                  <a:txBody>
                    <a:bodyPr/>
                    <a:lstStyle/>
                    <a:p>
                      <a:pPr algn="l" fontAlgn="b"/>
                      <a:r>
                        <a:rPr lang="en-US" sz="1000" b="1" u="none" strike="noStrike" dirty="0">
                          <a:effectLst/>
                        </a:rPr>
                        <a:t>Filter #6</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41</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1</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1</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12"/>
                  </a:ext>
                </a:extLst>
              </a:tr>
              <a:tr h="158886">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13"/>
                  </a:ext>
                </a:extLst>
              </a:tr>
              <a:tr h="158886">
                <a:tc>
                  <a:txBody>
                    <a:bodyPr/>
                    <a:lstStyle/>
                    <a:p>
                      <a:pPr algn="l" fontAlgn="b"/>
                      <a:r>
                        <a:rPr lang="en-US" sz="1000" b="1" u="none" strike="noStrike" dirty="0">
                          <a:effectLst/>
                        </a:rPr>
                        <a:t>Platform door opened</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90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12</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4</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14"/>
                  </a:ext>
                </a:extLst>
              </a:tr>
              <a:tr h="298931">
                <a:tc>
                  <a:txBody>
                    <a:bodyPr/>
                    <a:lstStyle/>
                    <a:p>
                      <a:pPr algn="l" fontAlgn="b"/>
                      <a:r>
                        <a:rPr lang="en-US" sz="1000" b="1" u="none" strike="noStrike" dirty="0">
                          <a:effectLst/>
                        </a:rPr>
                        <a:t>Platform door closed but cracked slightly open at bottom</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146</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21</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8</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15"/>
                  </a:ext>
                </a:extLst>
              </a:tr>
              <a:tr h="158886">
                <a:tc>
                  <a:txBody>
                    <a:bodyPr/>
                    <a:lstStyle/>
                    <a:p>
                      <a:pPr algn="l" fontAlgn="b"/>
                      <a:r>
                        <a:rPr lang="en-US" sz="1000" b="1" u="none" strike="noStrike" dirty="0">
                          <a:effectLst/>
                        </a:rPr>
                        <a:t>Middle of tent on platform </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74</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13</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6</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16"/>
                  </a:ext>
                </a:extLst>
              </a:tr>
              <a:tr h="158886">
                <a:tc>
                  <a:txBody>
                    <a:bodyPr/>
                    <a:lstStyle/>
                    <a:p>
                      <a:pPr algn="l" fontAlgn="b"/>
                      <a:r>
                        <a:rPr lang="en-US" sz="1000" b="1" u="none" strike="noStrike" dirty="0">
                          <a:effectLst/>
                        </a:rPr>
                        <a:t>Middle of tent on platform </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72</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13</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2</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17"/>
                  </a:ext>
                </a:extLst>
              </a:tr>
              <a:tr h="158886">
                <a:tc>
                  <a:txBody>
                    <a:bodyPr/>
                    <a:lstStyle/>
                    <a:p>
                      <a:pPr algn="l" fontAlgn="b"/>
                      <a:r>
                        <a:rPr lang="en-US" sz="1000" b="1" u="none" strike="noStrike" dirty="0">
                          <a:effectLst/>
                        </a:rPr>
                        <a:t>Middle of tent on platform </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81</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8</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3</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18"/>
                  </a:ext>
                </a:extLst>
              </a:tr>
              <a:tr h="158886">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l" fontAlgn="b"/>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19"/>
                  </a:ext>
                </a:extLst>
              </a:tr>
              <a:tr h="158886">
                <a:tc>
                  <a:txBody>
                    <a:bodyPr/>
                    <a:lstStyle/>
                    <a:p>
                      <a:pPr algn="l" fontAlgn="b"/>
                      <a:r>
                        <a:rPr lang="en-US" sz="1000" b="1" u="none" strike="noStrike" dirty="0">
                          <a:effectLst/>
                        </a:rPr>
                        <a:t>Base of tent at air outlet +V2 side</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76</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4</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1</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1</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20"/>
                  </a:ext>
                </a:extLst>
              </a:tr>
              <a:tr h="158886">
                <a:tc>
                  <a:txBody>
                    <a:bodyPr/>
                    <a:lstStyle/>
                    <a:p>
                      <a:pPr algn="l" fontAlgn="b"/>
                      <a:r>
                        <a:rPr lang="en-US" sz="1000" b="1" u="none" strike="noStrike" dirty="0">
                          <a:effectLst/>
                        </a:rPr>
                        <a:t>Base of tent at air outlet +V2 side</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103</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7</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21"/>
                  </a:ext>
                </a:extLst>
              </a:tr>
              <a:tr h="158886">
                <a:tc>
                  <a:txBody>
                    <a:bodyPr/>
                    <a:lstStyle/>
                    <a:p>
                      <a:pPr algn="l" fontAlgn="b"/>
                      <a:r>
                        <a:rPr lang="en-US" sz="1000" b="1" u="none" strike="noStrike" dirty="0">
                          <a:effectLst/>
                        </a:rPr>
                        <a:t>Base of tent at air outlet -V1 side</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78</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2</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22"/>
                  </a:ext>
                </a:extLst>
              </a:tr>
              <a:tr h="158886">
                <a:tc>
                  <a:txBody>
                    <a:bodyPr/>
                    <a:lstStyle/>
                    <a:p>
                      <a:pPr algn="l" fontAlgn="b"/>
                      <a:r>
                        <a:rPr lang="en-US" sz="1000" b="1" u="none" strike="noStrike" dirty="0">
                          <a:effectLst/>
                        </a:rPr>
                        <a:t>Base of tent at air outlet -V2 side</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93</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4</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1</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23"/>
                  </a:ext>
                </a:extLst>
              </a:tr>
              <a:tr h="158886">
                <a:tc>
                  <a:txBody>
                    <a:bodyPr/>
                    <a:lstStyle/>
                    <a:p>
                      <a:pPr algn="l" fontAlgn="b"/>
                      <a:r>
                        <a:rPr lang="en-US" sz="1000" b="1" u="none" strike="noStrike" dirty="0">
                          <a:effectLst/>
                        </a:rPr>
                        <a:t>Base of tent at air outlet +V1 side</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46</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3</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1</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tc>
                  <a:txBody>
                    <a:bodyPr/>
                    <a:lstStyle/>
                    <a:p>
                      <a:pPr algn="r" fontAlgn="b"/>
                      <a:r>
                        <a:rPr lang="en-US" sz="1000" b="1" u="none" strike="noStrike" dirty="0">
                          <a:effectLst/>
                        </a:rPr>
                        <a:t>0</a:t>
                      </a:r>
                      <a:endParaRPr lang="en-US" sz="1000" b="1" i="0" u="none" strike="noStrike" dirty="0">
                        <a:solidFill>
                          <a:srgbClr val="000000"/>
                        </a:solidFill>
                        <a:effectLst/>
                        <a:latin typeface="Calibri" panose="020F0502020204030204" pitchFamily="34" charset="0"/>
                      </a:endParaRPr>
                    </a:p>
                  </a:txBody>
                  <a:tcPr marL="4157" marR="4157" marT="5543" marB="0" anchor="b">
                    <a:solidFill>
                      <a:schemeClr val="bg1">
                        <a:lumMod val="75000"/>
                      </a:schemeClr>
                    </a:solidFill>
                  </a:tcPr>
                </a:tc>
                <a:extLst>
                  <a:ext uri="{0D108BD9-81ED-4DB2-BD59-A6C34878D82A}">
                    <a16:rowId xmlns:a16="http://schemas.microsoft.com/office/drawing/2014/main" val="10024"/>
                  </a:ext>
                </a:extLst>
              </a:tr>
            </a:tbl>
          </a:graphicData>
        </a:graphic>
      </p:graphicFrame>
      <p:sp>
        <p:nvSpPr>
          <p:cNvPr id="3" name="Title 2"/>
          <p:cNvSpPr>
            <a:spLocks noGrp="1"/>
          </p:cNvSpPr>
          <p:nvPr>
            <p:ph type="title"/>
          </p:nvPr>
        </p:nvSpPr>
        <p:spPr>
          <a:xfrm>
            <a:off x="4026232" y="56822"/>
            <a:ext cx="10515600" cy="1325563"/>
          </a:xfrm>
        </p:spPr>
        <p:txBody>
          <a:bodyPr>
            <a:normAutofit/>
          </a:bodyPr>
          <a:lstStyle/>
          <a:p>
            <a:r>
              <a:rPr lang="en-US" sz="2000" b="1" dirty="0"/>
              <a:t>Leak test:  Air particle counts</a:t>
            </a:r>
          </a:p>
        </p:txBody>
      </p:sp>
      <p:sp>
        <p:nvSpPr>
          <p:cNvPr id="11" name="TextBox 10">
            <a:extLst>
              <a:ext uri="{FF2B5EF4-FFF2-40B4-BE49-F238E27FC236}">
                <a16:creationId xmlns:a16="http://schemas.microsoft.com/office/drawing/2014/main" id="{F2584678-6D5A-E707-C2A5-76DE5FEFD2BF}"/>
              </a:ext>
            </a:extLst>
          </p:cNvPr>
          <p:cNvSpPr txBox="1"/>
          <p:nvPr/>
        </p:nvSpPr>
        <p:spPr>
          <a:xfrm>
            <a:off x="1752601" y="6488668"/>
            <a:ext cx="390939"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380110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148186-ECDE-01DD-A817-C54E104C890A}"/>
              </a:ext>
            </a:extLst>
          </p:cNvPr>
          <p:cNvSpPr txBox="1"/>
          <p:nvPr/>
        </p:nvSpPr>
        <p:spPr>
          <a:xfrm>
            <a:off x="3719384" y="2273643"/>
            <a:ext cx="4431406" cy="707886"/>
          </a:xfrm>
          <a:prstGeom prst="rect">
            <a:avLst/>
          </a:prstGeom>
          <a:noFill/>
        </p:spPr>
        <p:txBody>
          <a:bodyPr wrap="none" rtlCol="0">
            <a:spAutoFit/>
          </a:bodyPr>
          <a:lstStyle/>
          <a:p>
            <a:r>
              <a:rPr lang="en-US" sz="4000" b="1" dirty="0"/>
              <a:t>Acoustic Dry Run #1</a:t>
            </a:r>
          </a:p>
        </p:txBody>
      </p:sp>
    </p:spTree>
    <p:extLst>
      <p:ext uri="{BB962C8B-B14F-4D97-AF65-F5344CB8AC3E}">
        <p14:creationId xmlns:p14="http://schemas.microsoft.com/office/powerpoint/2010/main" val="1163984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1524000" y="990600"/>
            <a:ext cx="8915400" cy="5536614"/>
          </a:xfrm>
        </p:spPr>
        <p:txBody>
          <a:bodyPr/>
          <a:lstStyle/>
          <a:p>
            <a:r>
              <a:rPr lang="en-US" sz="2000" dirty="0"/>
              <a:t>Placement - Just before tent is installed over OTIS</a:t>
            </a:r>
          </a:p>
          <a:p>
            <a:r>
              <a:rPr lang="en-US" sz="2000" dirty="0"/>
              <a:t>Removal - Just after tent is removed from OTIS</a:t>
            </a:r>
          </a:p>
          <a:p>
            <a:endParaRPr lang="en-US" sz="2000" dirty="0"/>
          </a:p>
          <a:p>
            <a:pPr lvl="1"/>
            <a:r>
              <a:rPr lang="en-US" sz="2000" dirty="0">
                <a:solidFill>
                  <a:srgbClr val="000000"/>
                </a:solidFill>
              </a:rPr>
              <a:t>Gel-paks for particulate fallout</a:t>
            </a:r>
          </a:p>
          <a:p>
            <a:pPr lvl="2"/>
            <a:r>
              <a:rPr lang="en-US" sz="1600" dirty="0">
                <a:solidFill>
                  <a:srgbClr val="000000"/>
                </a:solidFill>
              </a:rPr>
              <a:t>Level 3 platforms, 1 Gel-paks each</a:t>
            </a:r>
          </a:p>
          <a:p>
            <a:pPr lvl="2"/>
            <a:r>
              <a:rPr lang="en-US" sz="1600" dirty="0">
                <a:solidFill>
                  <a:srgbClr val="000000"/>
                </a:solidFill>
              </a:rPr>
              <a:t>Level 2 platforms, 1 Gel-paks each</a:t>
            </a:r>
          </a:p>
          <a:p>
            <a:pPr lvl="2"/>
            <a:r>
              <a:rPr lang="en-US" sz="1600" dirty="0">
                <a:solidFill>
                  <a:srgbClr val="000000"/>
                </a:solidFill>
              </a:rPr>
              <a:t>Ledges, 8 Gel-</a:t>
            </a:r>
            <a:r>
              <a:rPr lang="en-US" sz="1600" dirty="0" err="1">
                <a:solidFill>
                  <a:srgbClr val="000000"/>
                </a:solidFill>
              </a:rPr>
              <a:t>pak</a:t>
            </a:r>
            <a:r>
              <a:rPr lang="en-US" sz="1600" dirty="0">
                <a:solidFill>
                  <a:srgbClr val="000000"/>
                </a:solidFill>
              </a:rPr>
              <a:t> on mirror sides</a:t>
            </a:r>
          </a:p>
          <a:p>
            <a:pPr lvl="2"/>
            <a:endParaRPr lang="en-US" sz="1600" dirty="0">
              <a:solidFill>
                <a:srgbClr val="000000"/>
              </a:solidFill>
            </a:endParaRPr>
          </a:p>
          <a:p>
            <a:pPr lvl="1"/>
            <a:r>
              <a:rPr lang="en-US" sz="2000" dirty="0">
                <a:solidFill>
                  <a:srgbClr val="000000"/>
                </a:solidFill>
              </a:rPr>
              <a:t>Foils for molecular accumulation</a:t>
            </a:r>
          </a:p>
          <a:p>
            <a:pPr marL="227013" lvl="1" indent="0">
              <a:buNone/>
            </a:pPr>
            <a:endParaRPr lang="en-US" dirty="0">
              <a:solidFill>
                <a:srgbClr val="000000"/>
              </a:solidFill>
            </a:endParaRPr>
          </a:p>
          <a:p>
            <a:endParaRPr lang="en-US" sz="1800" dirty="0"/>
          </a:p>
          <a:p>
            <a:pPr marL="0" indent="0">
              <a:buNone/>
            </a:pPr>
            <a:endParaRPr lang="en-US" dirty="0"/>
          </a:p>
          <a:p>
            <a:pPr lvl="2"/>
            <a:endParaRPr lang="en-US" dirty="0"/>
          </a:p>
        </p:txBody>
      </p:sp>
      <p:pic>
        <p:nvPicPr>
          <p:cNvPr id="7" name="Picture 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62800" y="1311109"/>
            <a:ext cx="2971800" cy="55468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715001" y="2179802"/>
            <a:ext cx="1940277" cy="369332"/>
          </a:xfrm>
          <a:prstGeom prst="rect">
            <a:avLst/>
          </a:prstGeom>
          <a:noFill/>
        </p:spPr>
        <p:txBody>
          <a:bodyPr wrap="square" rtlCol="0">
            <a:spAutoFit/>
          </a:bodyPr>
          <a:lstStyle/>
          <a:p>
            <a:r>
              <a:rPr lang="en-US" dirty="0">
                <a:solidFill>
                  <a:srgbClr val="3366FF"/>
                </a:solidFill>
              </a:rPr>
              <a:t>Level 3 Platforms</a:t>
            </a:r>
          </a:p>
        </p:txBody>
      </p:sp>
      <p:cxnSp>
        <p:nvCxnSpPr>
          <p:cNvPr id="9" name="Straight Arrow Connector 8"/>
          <p:cNvCxnSpPr/>
          <p:nvPr/>
        </p:nvCxnSpPr>
        <p:spPr>
          <a:xfrm>
            <a:off x="6686714" y="2438400"/>
            <a:ext cx="1923887" cy="1066800"/>
          </a:xfrm>
          <a:prstGeom prst="straightConnector1">
            <a:avLst/>
          </a:prstGeom>
          <a:ln>
            <a:solidFill>
              <a:srgbClr val="3366FF"/>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6685140" y="2472934"/>
            <a:ext cx="1087261" cy="803666"/>
          </a:xfrm>
          <a:prstGeom prst="straightConnector1">
            <a:avLst/>
          </a:prstGeom>
          <a:ln>
            <a:solidFill>
              <a:srgbClr val="3366FF"/>
            </a:solidFill>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562601" y="3246602"/>
            <a:ext cx="1940277" cy="369332"/>
          </a:xfrm>
          <a:prstGeom prst="rect">
            <a:avLst/>
          </a:prstGeom>
          <a:noFill/>
        </p:spPr>
        <p:txBody>
          <a:bodyPr wrap="square" rtlCol="0">
            <a:spAutoFit/>
          </a:bodyPr>
          <a:lstStyle/>
          <a:p>
            <a:r>
              <a:rPr lang="en-US" dirty="0">
                <a:solidFill>
                  <a:srgbClr val="3366FF"/>
                </a:solidFill>
              </a:rPr>
              <a:t>Level 2 Platforms</a:t>
            </a:r>
          </a:p>
        </p:txBody>
      </p:sp>
      <p:cxnSp>
        <p:nvCxnSpPr>
          <p:cNvPr id="12" name="Straight Arrow Connector 11"/>
          <p:cNvCxnSpPr/>
          <p:nvPr/>
        </p:nvCxnSpPr>
        <p:spPr>
          <a:xfrm>
            <a:off x="6458114" y="3636986"/>
            <a:ext cx="2152487" cy="1087415"/>
          </a:xfrm>
          <a:prstGeom prst="straightConnector1">
            <a:avLst/>
          </a:prstGeom>
          <a:ln>
            <a:solidFill>
              <a:srgbClr val="3366FF"/>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6458114" y="3636986"/>
            <a:ext cx="1314287" cy="858815"/>
          </a:xfrm>
          <a:prstGeom prst="straightConnector1">
            <a:avLst/>
          </a:prstGeom>
          <a:ln>
            <a:solidFill>
              <a:srgbClr val="3366FF"/>
            </a:solidFill>
            <a:tailEnd type="arrow"/>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524000" y="-125189"/>
            <a:ext cx="10515600" cy="1325563"/>
          </a:xfrm>
        </p:spPr>
        <p:txBody>
          <a:bodyPr>
            <a:normAutofit/>
          </a:bodyPr>
          <a:lstStyle/>
          <a:p>
            <a:r>
              <a:rPr lang="en-US" sz="4000" b="1" dirty="0">
                <a:latin typeface="+mn-lt"/>
              </a:rPr>
              <a:t>Diagram of sample locations</a:t>
            </a:r>
          </a:p>
        </p:txBody>
      </p:sp>
      <p:sp>
        <p:nvSpPr>
          <p:cNvPr id="24" name="TextBox 23"/>
          <p:cNvSpPr txBox="1"/>
          <p:nvPr/>
        </p:nvSpPr>
        <p:spPr>
          <a:xfrm>
            <a:off x="6019800" y="4495800"/>
            <a:ext cx="990601" cy="369332"/>
          </a:xfrm>
          <a:prstGeom prst="rect">
            <a:avLst/>
          </a:prstGeom>
          <a:noFill/>
        </p:spPr>
        <p:txBody>
          <a:bodyPr wrap="square" rtlCol="0">
            <a:spAutoFit/>
          </a:bodyPr>
          <a:lstStyle/>
          <a:p>
            <a:r>
              <a:rPr lang="en-US" dirty="0">
                <a:solidFill>
                  <a:srgbClr val="3366FF"/>
                </a:solidFill>
              </a:rPr>
              <a:t>Ledges</a:t>
            </a:r>
          </a:p>
        </p:txBody>
      </p:sp>
      <p:cxnSp>
        <p:nvCxnSpPr>
          <p:cNvPr id="25" name="Straight Arrow Connector 24"/>
          <p:cNvCxnSpPr/>
          <p:nvPr/>
        </p:nvCxnSpPr>
        <p:spPr>
          <a:xfrm>
            <a:off x="6534314" y="4886184"/>
            <a:ext cx="2152487" cy="1087415"/>
          </a:xfrm>
          <a:prstGeom prst="straightConnector1">
            <a:avLst/>
          </a:prstGeom>
          <a:ln>
            <a:solidFill>
              <a:srgbClr val="3366FF"/>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6534314" y="4886184"/>
            <a:ext cx="1314287" cy="858815"/>
          </a:xfrm>
          <a:prstGeom prst="straightConnector1">
            <a:avLst/>
          </a:prstGeom>
          <a:ln>
            <a:solidFill>
              <a:srgbClr val="3366FF"/>
            </a:solidFill>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9906000" y="3821668"/>
            <a:ext cx="914400" cy="369332"/>
          </a:xfrm>
          <a:prstGeom prst="rect">
            <a:avLst/>
          </a:prstGeom>
          <a:noFill/>
        </p:spPr>
        <p:txBody>
          <a:bodyPr wrap="square" rtlCol="0">
            <a:spAutoFit/>
          </a:bodyPr>
          <a:lstStyle/>
          <a:p>
            <a:r>
              <a:rPr lang="en-US" dirty="0">
                <a:solidFill>
                  <a:srgbClr val="3366FF"/>
                </a:solidFill>
              </a:rPr>
              <a:t>Ledges</a:t>
            </a:r>
          </a:p>
        </p:txBody>
      </p:sp>
      <p:cxnSp>
        <p:nvCxnSpPr>
          <p:cNvPr id="28" name="Straight Arrow Connector 27"/>
          <p:cNvCxnSpPr>
            <a:stCxn id="27" idx="2"/>
          </p:cNvCxnSpPr>
          <p:nvPr/>
        </p:nvCxnSpPr>
        <p:spPr>
          <a:xfrm flipH="1">
            <a:off x="9525000" y="4191000"/>
            <a:ext cx="838200" cy="457200"/>
          </a:xfrm>
          <a:prstGeom prst="straightConnector1">
            <a:avLst/>
          </a:prstGeom>
          <a:ln>
            <a:solidFill>
              <a:srgbClr val="3366FF"/>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H="1">
            <a:off x="9601200" y="4191000"/>
            <a:ext cx="762000" cy="316468"/>
          </a:xfrm>
          <a:prstGeom prst="straightConnector1">
            <a:avLst/>
          </a:prstGeom>
          <a:ln>
            <a:solidFill>
              <a:srgbClr val="3366FF"/>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2640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
            <a:lum/>
          </a:blip>
          <a:srcRect/>
          <a:stretch>
            <a:fillRect t="-17000" b="-17000"/>
          </a:stretch>
        </a:blip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1863811" y="973009"/>
            <a:ext cx="10023389" cy="4351338"/>
          </a:xfrm>
        </p:spPr>
        <p:txBody>
          <a:bodyPr>
            <a:normAutofit/>
          </a:bodyPr>
          <a:lstStyle/>
          <a:p>
            <a:r>
              <a:rPr lang="en-US" sz="1800" dirty="0"/>
              <a:t>All samples contained Al and Al anodized particles.</a:t>
            </a:r>
          </a:p>
          <a:p>
            <a:r>
              <a:rPr lang="en-US" sz="1800" dirty="0"/>
              <a:t>Second test set up after ceiling and sources of metallic particulate covered.</a:t>
            </a:r>
          </a:p>
        </p:txBody>
      </p:sp>
      <p:sp>
        <p:nvSpPr>
          <p:cNvPr id="3" name="Title 2"/>
          <p:cNvSpPr>
            <a:spLocks noGrp="1"/>
          </p:cNvSpPr>
          <p:nvPr>
            <p:ph type="title"/>
          </p:nvPr>
        </p:nvSpPr>
        <p:spPr>
          <a:xfrm>
            <a:off x="1676400" y="219630"/>
            <a:ext cx="7924800" cy="618570"/>
          </a:xfrm>
        </p:spPr>
        <p:txBody>
          <a:bodyPr>
            <a:normAutofit fontScale="90000"/>
          </a:bodyPr>
          <a:lstStyle/>
          <a:p>
            <a:r>
              <a:rPr lang="en-US" b="1" dirty="0">
                <a:latin typeface="+mn-lt"/>
              </a:rPr>
              <a:t>Particle fallout:  #1 acoustic testing</a:t>
            </a:r>
          </a:p>
        </p:txBody>
      </p:sp>
      <p:graphicFrame>
        <p:nvGraphicFramePr>
          <p:cNvPr id="6" name="Chart 5"/>
          <p:cNvGraphicFramePr>
            <a:graphicFrameLocks/>
          </p:cNvGraphicFramePr>
          <p:nvPr>
            <p:extLst>
              <p:ext uri="{D42A27DB-BD31-4B8C-83A1-F6EECF244321}">
                <p14:modId xmlns:p14="http://schemas.microsoft.com/office/powerpoint/2010/main" val="3195225124"/>
              </p:ext>
            </p:extLst>
          </p:nvPr>
        </p:nvGraphicFramePr>
        <p:xfrm>
          <a:off x="1752600" y="1828800"/>
          <a:ext cx="8813436"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73120FEF-52F4-151F-80A3-8269D70DAB93}"/>
              </a:ext>
            </a:extLst>
          </p:cNvPr>
          <p:cNvSpPr txBox="1"/>
          <p:nvPr/>
        </p:nvSpPr>
        <p:spPr>
          <a:xfrm>
            <a:off x="10328190" y="4300152"/>
            <a:ext cx="1559010" cy="523220"/>
          </a:xfrm>
          <a:prstGeom prst="rect">
            <a:avLst/>
          </a:prstGeom>
          <a:noFill/>
        </p:spPr>
        <p:txBody>
          <a:bodyPr wrap="square" rtlCol="0">
            <a:spAutoFit/>
          </a:bodyPr>
          <a:lstStyle/>
          <a:p>
            <a:r>
              <a:rPr lang="en-US" sz="1400" b="1" dirty="0"/>
              <a:t>Acoustic Budget Fallout</a:t>
            </a:r>
          </a:p>
        </p:txBody>
      </p:sp>
      <p:cxnSp>
        <p:nvCxnSpPr>
          <p:cNvPr id="7" name="Straight Arrow Connector 6">
            <a:extLst>
              <a:ext uri="{FF2B5EF4-FFF2-40B4-BE49-F238E27FC236}">
                <a16:creationId xmlns:a16="http://schemas.microsoft.com/office/drawing/2014/main" id="{1BDE65C9-756F-61C3-6539-811E4F4E9E82}"/>
              </a:ext>
            </a:extLst>
          </p:cNvPr>
          <p:cNvCxnSpPr>
            <a:cxnSpLocks/>
          </p:cNvCxnSpPr>
          <p:nvPr/>
        </p:nvCxnSpPr>
        <p:spPr>
          <a:xfrm flipH="1">
            <a:off x="9450860" y="4510920"/>
            <a:ext cx="877330" cy="0"/>
          </a:xfrm>
          <a:prstGeom prst="straightConnector1">
            <a:avLst/>
          </a:prstGeom>
          <a:ln w="317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2597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148186-ECDE-01DD-A817-C54E104C890A}"/>
              </a:ext>
            </a:extLst>
          </p:cNvPr>
          <p:cNvSpPr txBox="1"/>
          <p:nvPr/>
        </p:nvSpPr>
        <p:spPr>
          <a:xfrm>
            <a:off x="3719384" y="2273643"/>
            <a:ext cx="4431406" cy="707886"/>
          </a:xfrm>
          <a:prstGeom prst="rect">
            <a:avLst/>
          </a:prstGeom>
          <a:noFill/>
        </p:spPr>
        <p:txBody>
          <a:bodyPr wrap="none" rtlCol="0">
            <a:spAutoFit/>
          </a:bodyPr>
          <a:lstStyle/>
          <a:p>
            <a:r>
              <a:rPr lang="en-US" sz="4000" b="1" dirty="0"/>
              <a:t>Acoustic Dry Run #2</a:t>
            </a:r>
          </a:p>
        </p:txBody>
      </p:sp>
    </p:spTree>
    <p:extLst>
      <p:ext uri="{BB962C8B-B14F-4D97-AF65-F5344CB8AC3E}">
        <p14:creationId xmlns:p14="http://schemas.microsoft.com/office/powerpoint/2010/main" val="2916912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223319" y="152399"/>
            <a:ext cx="10157254" cy="750333"/>
          </a:xfrm>
        </p:spPr>
        <p:txBody>
          <a:bodyPr>
            <a:noAutofit/>
          </a:bodyPr>
          <a:lstStyle/>
          <a:p>
            <a:r>
              <a:rPr lang="en-US" sz="3100" b="1" dirty="0">
                <a:latin typeface="+mn-lt"/>
              </a:rPr>
              <a:t>HEPA filters re-tested, metal connections &amp; ceilings covered</a:t>
            </a:r>
          </a:p>
        </p:txBody>
      </p:sp>
      <p:pic>
        <p:nvPicPr>
          <p:cNvPr id="6" name="Picture 5" descr="JWST-PV-115080_tent interior.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57400" y="1066801"/>
            <a:ext cx="8153400" cy="5426453"/>
          </a:xfrm>
          <a:prstGeom prst="rect">
            <a:avLst/>
          </a:prstGeom>
          <a:ln>
            <a:solidFill>
              <a:schemeClr val="tx1"/>
            </a:solidFill>
          </a:ln>
        </p:spPr>
      </p:pic>
      <p:sp>
        <p:nvSpPr>
          <p:cNvPr id="7" name="TextBox 6"/>
          <p:cNvSpPr txBox="1"/>
          <p:nvPr/>
        </p:nvSpPr>
        <p:spPr>
          <a:xfrm>
            <a:off x="3733801" y="5791200"/>
            <a:ext cx="2733403" cy="369332"/>
          </a:xfrm>
          <a:prstGeom prst="rect">
            <a:avLst/>
          </a:prstGeom>
          <a:solidFill>
            <a:schemeClr val="bg1"/>
          </a:solidFill>
          <a:ln>
            <a:solidFill>
              <a:srgbClr val="000090"/>
            </a:solidFill>
          </a:ln>
        </p:spPr>
        <p:txBody>
          <a:bodyPr wrap="none" rtlCol="0">
            <a:spAutoFit/>
          </a:bodyPr>
          <a:lstStyle/>
          <a:p>
            <a:r>
              <a:rPr lang="en-US" dirty="0"/>
              <a:t>Metal connections covered</a:t>
            </a:r>
          </a:p>
        </p:txBody>
      </p:sp>
      <p:cxnSp>
        <p:nvCxnSpPr>
          <p:cNvPr id="8" name="Straight Connector 7"/>
          <p:cNvCxnSpPr>
            <a:stCxn id="7" idx="0"/>
          </p:cNvCxnSpPr>
          <p:nvPr/>
        </p:nvCxnSpPr>
        <p:spPr>
          <a:xfrm flipH="1" flipV="1">
            <a:off x="3048000" y="5638800"/>
            <a:ext cx="2052502" cy="152400"/>
          </a:xfrm>
          <a:prstGeom prst="line">
            <a:avLst/>
          </a:prstGeom>
          <a:ln>
            <a:solidFill>
              <a:srgbClr val="000090"/>
            </a:solidFill>
            <a:tailEnd type="triangle" w="lg"/>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a:stCxn id="7" idx="0"/>
          </p:cNvCxnSpPr>
          <p:nvPr/>
        </p:nvCxnSpPr>
        <p:spPr>
          <a:xfrm flipH="1" flipV="1">
            <a:off x="2819400" y="3429000"/>
            <a:ext cx="2281102" cy="2362200"/>
          </a:xfrm>
          <a:prstGeom prst="line">
            <a:avLst/>
          </a:prstGeom>
          <a:ln>
            <a:solidFill>
              <a:srgbClr val="000090"/>
            </a:solidFill>
            <a:tailEnd type="triangle" w="lg"/>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flipV="1">
            <a:off x="4191000" y="3200400"/>
            <a:ext cx="914400" cy="2590800"/>
          </a:xfrm>
          <a:prstGeom prst="line">
            <a:avLst/>
          </a:prstGeom>
          <a:ln>
            <a:solidFill>
              <a:srgbClr val="000090"/>
            </a:solidFill>
            <a:tailEnd type="triangle" w="lg"/>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7" idx="0"/>
          </p:cNvCxnSpPr>
          <p:nvPr/>
        </p:nvCxnSpPr>
        <p:spPr>
          <a:xfrm flipV="1">
            <a:off x="5100502" y="5257800"/>
            <a:ext cx="919298" cy="533400"/>
          </a:xfrm>
          <a:prstGeom prst="line">
            <a:avLst/>
          </a:prstGeom>
          <a:ln>
            <a:solidFill>
              <a:srgbClr val="000090"/>
            </a:solidFill>
            <a:tailEnd type="triangle" w="lg"/>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a:stCxn id="7" idx="0"/>
          </p:cNvCxnSpPr>
          <p:nvPr/>
        </p:nvCxnSpPr>
        <p:spPr>
          <a:xfrm flipV="1">
            <a:off x="5100502" y="3124200"/>
            <a:ext cx="1681298" cy="2667000"/>
          </a:xfrm>
          <a:prstGeom prst="line">
            <a:avLst/>
          </a:prstGeom>
          <a:ln>
            <a:solidFill>
              <a:srgbClr val="000090"/>
            </a:solidFill>
            <a:tailEnd type="triangle" w="lg"/>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a:stCxn id="7" idx="2"/>
          </p:cNvCxnSpPr>
          <p:nvPr/>
        </p:nvCxnSpPr>
        <p:spPr>
          <a:xfrm flipH="1">
            <a:off x="4953000" y="6160532"/>
            <a:ext cx="147502" cy="164068"/>
          </a:xfrm>
          <a:prstGeom prst="line">
            <a:avLst/>
          </a:prstGeom>
          <a:ln>
            <a:solidFill>
              <a:srgbClr val="000090"/>
            </a:solidFill>
            <a:tailEnd type="triangle" w="lg"/>
          </a:ln>
        </p:spPr>
        <p:style>
          <a:lnRef idx="2">
            <a:schemeClr val="accent1"/>
          </a:lnRef>
          <a:fillRef idx="0">
            <a:schemeClr val="accent1"/>
          </a:fillRef>
          <a:effectRef idx="1">
            <a:schemeClr val="accent1"/>
          </a:effectRef>
          <a:fontRef idx="minor">
            <a:schemeClr val="tx1"/>
          </a:fontRef>
        </p:style>
      </p:cxnSp>
      <p:sp>
        <p:nvSpPr>
          <p:cNvPr id="78" name="TextBox 77"/>
          <p:cNvSpPr txBox="1"/>
          <p:nvPr/>
        </p:nvSpPr>
        <p:spPr>
          <a:xfrm>
            <a:off x="4800600" y="2057400"/>
            <a:ext cx="1237726" cy="369332"/>
          </a:xfrm>
          <a:prstGeom prst="rect">
            <a:avLst/>
          </a:prstGeom>
          <a:solidFill>
            <a:schemeClr val="bg1"/>
          </a:solidFill>
          <a:ln>
            <a:solidFill>
              <a:srgbClr val="3366FF"/>
            </a:solidFill>
          </a:ln>
        </p:spPr>
        <p:txBody>
          <a:bodyPr wrap="none" rtlCol="0">
            <a:spAutoFit/>
          </a:bodyPr>
          <a:lstStyle/>
          <a:p>
            <a:r>
              <a:rPr lang="en-US" dirty="0"/>
              <a:t>Tent Filters</a:t>
            </a:r>
          </a:p>
        </p:txBody>
      </p:sp>
      <p:cxnSp>
        <p:nvCxnSpPr>
          <p:cNvPr id="79" name="Straight Connector 78"/>
          <p:cNvCxnSpPr>
            <a:stCxn id="78" idx="2"/>
          </p:cNvCxnSpPr>
          <p:nvPr/>
        </p:nvCxnSpPr>
        <p:spPr>
          <a:xfrm>
            <a:off x="5419464" y="2426732"/>
            <a:ext cx="676537" cy="1078468"/>
          </a:xfrm>
          <a:prstGeom prst="line">
            <a:avLst/>
          </a:prstGeom>
          <a:ln>
            <a:solidFill>
              <a:srgbClr val="3366FF"/>
            </a:solidFill>
            <a:tailEnd type="triangle" w="lg"/>
          </a:ln>
        </p:spPr>
        <p:style>
          <a:lnRef idx="2">
            <a:schemeClr val="accent1"/>
          </a:lnRef>
          <a:fillRef idx="0">
            <a:schemeClr val="accent1"/>
          </a:fillRef>
          <a:effectRef idx="1">
            <a:schemeClr val="accent1"/>
          </a:effectRef>
          <a:fontRef idx="minor">
            <a:schemeClr val="tx1"/>
          </a:fontRef>
        </p:style>
      </p:cxnSp>
      <p:cxnSp>
        <p:nvCxnSpPr>
          <p:cNvPr id="82" name="Straight Connector 81"/>
          <p:cNvCxnSpPr>
            <a:stCxn id="78" idx="2"/>
          </p:cNvCxnSpPr>
          <p:nvPr/>
        </p:nvCxnSpPr>
        <p:spPr>
          <a:xfrm flipH="1">
            <a:off x="4953001" y="2426732"/>
            <a:ext cx="466463" cy="1002268"/>
          </a:xfrm>
          <a:prstGeom prst="line">
            <a:avLst/>
          </a:prstGeom>
          <a:ln>
            <a:solidFill>
              <a:srgbClr val="3366FF"/>
            </a:solidFill>
            <a:tailEnd type="triangle" w="lg"/>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BAB1CCAD-650C-2E3B-8371-6256DB200988}"/>
              </a:ext>
            </a:extLst>
          </p:cNvPr>
          <p:cNvSpPr txBox="1"/>
          <p:nvPr/>
        </p:nvSpPr>
        <p:spPr>
          <a:xfrm>
            <a:off x="1981200" y="1060967"/>
            <a:ext cx="8153400" cy="369332"/>
          </a:xfrm>
          <a:prstGeom prst="rect">
            <a:avLst/>
          </a:prstGeom>
          <a:noFill/>
        </p:spPr>
        <p:txBody>
          <a:bodyPr wrap="square" rtlCol="0">
            <a:spAutoFit/>
          </a:bodyPr>
          <a:lstStyle/>
          <a:p>
            <a:r>
              <a:rPr lang="en-US" dirty="0">
                <a:highlight>
                  <a:srgbClr val="000000"/>
                </a:highlight>
              </a:rPr>
              <a:t>ddddddddddddd</a:t>
            </a:r>
          </a:p>
        </p:txBody>
      </p:sp>
      <p:sp>
        <p:nvSpPr>
          <p:cNvPr id="5" name="TextBox 4">
            <a:extLst>
              <a:ext uri="{FF2B5EF4-FFF2-40B4-BE49-F238E27FC236}">
                <a16:creationId xmlns:a16="http://schemas.microsoft.com/office/drawing/2014/main" id="{1771C11B-1240-10E2-D06C-ED21EBBE37CF}"/>
              </a:ext>
            </a:extLst>
          </p:cNvPr>
          <p:cNvSpPr txBox="1"/>
          <p:nvPr/>
        </p:nvSpPr>
        <p:spPr>
          <a:xfrm>
            <a:off x="2138232" y="1070453"/>
            <a:ext cx="6096000" cy="369332"/>
          </a:xfrm>
          <a:prstGeom prst="rect">
            <a:avLst/>
          </a:prstGeom>
          <a:noFill/>
        </p:spPr>
        <p:txBody>
          <a:bodyPr wrap="square">
            <a:spAutoFit/>
          </a:bodyPr>
          <a:lstStyle/>
          <a:p>
            <a:r>
              <a:rPr lang="en-US" b="1" dirty="0">
                <a:solidFill>
                  <a:srgbClr val="FFFF00"/>
                </a:solidFill>
              </a:rPr>
              <a:t>Credit: Chris Gunn photo/image</a:t>
            </a:r>
          </a:p>
        </p:txBody>
      </p:sp>
    </p:spTree>
    <p:extLst>
      <p:ext uri="{BB962C8B-B14F-4D97-AF65-F5344CB8AC3E}">
        <p14:creationId xmlns:p14="http://schemas.microsoft.com/office/powerpoint/2010/main" val="1759916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1320113" y="949283"/>
            <a:ext cx="10515600" cy="4351338"/>
          </a:xfrm>
        </p:spPr>
        <p:txBody>
          <a:bodyPr>
            <a:normAutofit/>
          </a:bodyPr>
          <a:lstStyle/>
          <a:p>
            <a:r>
              <a:rPr lang="en-US" sz="2000" dirty="0"/>
              <a:t>Much better.  Counts are good and no metallic particulate observed.</a:t>
            </a:r>
          </a:p>
          <a:p>
            <a:r>
              <a:rPr lang="en-US" sz="2000" dirty="0"/>
              <a:t>Tent is good to go!</a:t>
            </a:r>
          </a:p>
        </p:txBody>
      </p:sp>
      <p:sp>
        <p:nvSpPr>
          <p:cNvPr id="3" name="Title 2"/>
          <p:cNvSpPr>
            <a:spLocks noGrp="1"/>
          </p:cNvSpPr>
          <p:nvPr>
            <p:ph type="title"/>
          </p:nvPr>
        </p:nvSpPr>
        <p:spPr>
          <a:xfrm>
            <a:off x="1676400" y="-67790"/>
            <a:ext cx="10515600" cy="1325563"/>
          </a:xfrm>
        </p:spPr>
        <p:txBody>
          <a:bodyPr>
            <a:normAutofit/>
          </a:bodyPr>
          <a:lstStyle/>
          <a:p>
            <a:r>
              <a:rPr lang="en-US" sz="4000" b="1" dirty="0">
                <a:latin typeface="+mn-lt"/>
              </a:rPr>
              <a:t>Particle fallout:  2</a:t>
            </a:r>
            <a:r>
              <a:rPr lang="en-US" sz="4000" b="1" baseline="30000" dirty="0">
                <a:latin typeface="+mn-lt"/>
              </a:rPr>
              <a:t>nd</a:t>
            </a:r>
            <a:r>
              <a:rPr lang="en-US" sz="4000" b="1" dirty="0">
                <a:latin typeface="+mn-lt"/>
              </a:rPr>
              <a:t> acoustic testing</a:t>
            </a:r>
          </a:p>
        </p:txBody>
      </p:sp>
      <p:graphicFrame>
        <p:nvGraphicFramePr>
          <p:cNvPr id="7" name="Chart 6"/>
          <p:cNvGraphicFramePr>
            <a:graphicFrameLocks/>
          </p:cNvGraphicFramePr>
          <p:nvPr>
            <p:extLst>
              <p:ext uri="{D42A27DB-BD31-4B8C-83A1-F6EECF244321}">
                <p14:modId xmlns:p14="http://schemas.microsoft.com/office/powerpoint/2010/main" val="1671198676"/>
              </p:ext>
            </p:extLst>
          </p:nvPr>
        </p:nvGraphicFramePr>
        <p:xfrm>
          <a:off x="1466335" y="1557379"/>
          <a:ext cx="8534400" cy="49530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B233998F-BBE7-6F0E-F0C5-9B4C2BF3F4AB}"/>
              </a:ext>
            </a:extLst>
          </p:cNvPr>
          <p:cNvSpPr txBox="1"/>
          <p:nvPr/>
        </p:nvSpPr>
        <p:spPr>
          <a:xfrm>
            <a:off x="10346725" y="3429000"/>
            <a:ext cx="1559010" cy="523220"/>
          </a:xfrm>
          <a:prstGeom prst="rect">
            <a:avLst/>
          </a:prstGeom>
          <a:noFill/>
        </p:spPr>
        <p:txBody>
          <a:bodyPr wrap="square" rtlCol="0">
            <a:spAutoFit/>
          </a:bodyPr>
          <a:lstStyle/>
          <a:p>
            <a:r>
              <a:rPr lang="en-US" sz="1400" b="1" dirty="0"/>
              <a:t>Acoustic Budget Fallout</a:t>
            </a:r>
          </a:p>
        </p:txBody>
      </p:sp>
      <p:cxnSp>
        <p:nvCxnSpPr>
          <p:cNvPr id="5" name="Straight Arrow Connector 4">
            <a:extLst>
              <a:ext uri="{FF2B5EF4-FFF2-40B4-BE49-F238E27FC236}">
                <a16:creationId xmlns:a16="http://schemas.microsoft.com/office/drawing/2014/main" id="{C9CF29D2-7AF1-862F-3CD1-FD160E94E799}"/>
              </a:ext>
            </a:extLst>
          </p:cNvPr>
          <p:cNvCxnSpPr>
            <a:cxnSpLocks/>
          </p:cNvCxnSpPr>
          <p:nvPr/>
        </p:nvCxnSpPr>
        <p:spPr>
          <a:xfrm flipH="1">
            <a:off x="9527059" y="3714896"/>
            <a:ext cx="819666" cy="634682"/>
          </a:xfrm>
          <a:prstGeom prst="straightConnector1">
            <a:avLst/>
          </a:prstGeom>
          <a:ln w="317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4372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41FD232-1FC1-A435-FBC9-7C66E81DFBC9}"/>
              </a:ext>
            </a:extLst>
          </p:cNvPr>
          <p:cNvSpPr>
            <a:spLocks noChangeArrowheads="1"/>
          </p:cNvSpPr>
          <p:nvPr/>
        </p:nvSpPr>
        <p:spPr bwMode="auto">
          <a:xfrm>
            <a:off x="-4482549" y="1379136"/>
            <a:ext cx="20620384" cy="798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3" name="Picture 2" descr="Chart&#10;&#10;Description automatically generated">
            <a:extLst>
              <a:ext uri="{FF2B5EF4-FFF2-40B4-BE49-F238E27FC236}">
                <a16:creationId xmlns:a16="http://schemas.microsoft.com/office/drawing/2014/main" id="{EA46DBE0-4040-F636-091D-FC3188AF121A}"/>
              </a:ext>
            </a:extLst>
          </p:cNvPr>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496" y="745435"/>
            <a:ext cx="11483008" cy="5715000"/>
          </a:xfrm>
          <a:prstGeom prst="rect">
            <a:avLst/>
          </a:prstGeom>
          <a:noFill/>
          <a:ln>
            <a:noFill/>
          </a:ln>
        </p:spPr>
      </p:pic>
      <p:sp>
        <p:nvSpPr>
          <p:cNvPr id="4" name="TextBox 3">
            <a:extLst>
              <a:ext uri="{FF2B5EF4-FFF2-40B4-BE49-F238E27FC236}">
                <a16:creationId xmlns:a16="http://schemas.microsoft.com/office/drawing/2014/main" id="{10C22F55-F240-EA26-0B99-63CD4D3EBC48}"/>
              </a:ext>
            </a:extLst>
          </p:cNvPr>
          <p:cNvSpPr txBox="1"/>
          <p:nvPr/>
        </p:nvSpPr>
        <p:spPr>
          <a:xfrm>
            <a:off x="7630510" y="2438400"/>
            <a:ext cx="2249214" cy="646331"/>
          </a:xfrm>
          <a:prstGeom prst="rect">
            <a:avLst/>
          </a:prstGeom>
          <a:noFill/>
        </p:spPr>
        <p:txBody>
          <a:bodyPr wrap="square" rtlCol="0">
            <a:spAutoFit/>
          </a:bodyPr>
          <a:lstStyle/>
          <a:p>
            <a:r>
              <a:rPr lang="en-US" b="1" dirty="0"/>
              <a:t>Fallout Budget after all Testing</a:t>
            </a:r>
          </a:p>
        </p:txBody>
      </p:sp>
      <p:cxnSp>
        <p:nvCxnSpPr>
          <p:cNvPr id="6" name="Straight Arrow Connector 5">
            <a:extLst>
              <a:ext uri="{FF2B5EF4-FFF2-40B4-BE49-F238E27FC236}">
                <a16:creationId xmlns:a16="http://schemas.microsoft.com/office/drawing/2014/main" id="{6C0FB02C-1E3A-CC50-15BB-8B32E4307AAF}"/>
              </a:ext>
            </a:extLst>
          </p:cNvPr>
          <p:cNvCxnSpPr>
            <a:cxnSpLocks/>
          </p:cNvCxnSpPr>
          <p:nvPr/>
        </p:nvCxnSpPr>
        <p:spPr>
          <a:xfrm flipH="1" flipV="1">
            <a:off x="6981568" y="2087434"/>
            <a:ext cx="648942" cy="532198"/>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2823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3E81D9C-7036-187A-4DF8-E16048883B3A}"/>
              </a:ext>
            </a:extLst>
          </p:cNvPr>
          <p:cNvSpPr txBox="1"/>
          <p:nvPr/>
        </p:nvSpPr>
        <p:spPr>
          <a:xfrm>
            <a:off x="3893379" y="585617"/>
            <a:ext cx="3819386" cy="707886"/>
          </a:xfrm>
          <a:prstGeom prst="rect">
            <a:avLst/>
          </a:prstGeom>
          <a:noFill/>
        </p:spPr>
        <p:txBody>
          <a:bodyPr wrap="square">
            <a:spAutoFit/>
          </a:bodyPr>
          <a:lstStyle/>
          <a:p>
            <a:r>
              <a:rPr lang="en-US" sz="4000" b="1" dirty="0"/>
              <a:t>Lessons learned</a:t>
            </a:r>
          </a:p>
        </p:txBody>
      </p:sp>
      <p:sp>
        <p:nvSpPr>
          <p:cNvPr id="3" name="TextBox 2">
            <a:extLst>
              <a:ext uri="{FF2B5EF4-FFF2-40B4-BE49-F238E27FC236}">
                <a16:creationId xmlns:a16="http://schemas.microsoft.com/office/drawing/2014/main" id="{D9F30822-5C83-4180-9588-D0EA2A0DE0E6}"/>
              </a:ext>
            </a:extLst>
          </p:cNvPr>
          <p:cNvSpPr txBox="1"/>
          <p:nvPr/>
        </p:nvSpPr>
        <p:spPr>
          <a:xfrm>
            <a:off x="561475" y="1636296"/>
            <a:ext cx="11020926" cy="4339650"/>
          </a:xfrm>
          <a:prstGeom prst="rect">
            <a:avLst/>
          </a:prstGeom>
          <a:noFill/>
        </p:spPr>
        <p:txBody>
          <a:bodyPr wrap="square" rtlCol="0">
            <a:spAutoFit/>
          </a:bodyPr>
          <a:lstStyle/>
          <a:p>
            <a:pPr lvl="0"/>
            <a:r>
              <a:rPr lang="en-US" sz="2800" dirty="0"/>
              <a:t>Be prepared for worst case scenarios:</a:t>
            </a:r>
          </a:p>
          <a:p>
            <a:pPr marL="342900" lvl="0" indent="-342900">
              <a:buFont typeface="Arial" panose="020B0604020202020204" pitchFamily="34" charset="0"/>
              <a:buChar char="•"/>
            </a:pPr>
            <a:r>
              <a:rPr lang="en-US" sz="2000" dirty="0"/>
              <a:t>A plan of 2 weeks turn into over 3 months.</a:t>
            </a:r>
          </a:p>
          <a:p>
            <a:pPr marL="342900" lvl="0" indent="-342900">
              <a:buFont typeface="Arial" panose="020B0604020202020204" pitchFamily="34" charset="0"/>
              <a:buChar char="•"/>
            </a:pPr>
            <a:r>
              <a:rPr lang="en-US" sz="2000" dirty="0"/>
              <a:t>Dry Run Test #2 data enabled the CC team to confidently respond that the OTIS would be well-protected against contamination for a longer period.</a:t>
            </a:r>
          </a:p>
          <a:p>
            <a:pPr marL="342900" lvl="0" indent="-342900">
              <a:buFont typeface="Arial" panose="020B0604020202020204" pitchFamily="34" charset="0"/>
              <a:buChar char="•"/>
            </a:pPr>
            <a:r>
              <a:rPr lang="en-US" sz="2000" dirty="0"/>
              <a:t>Final results confirmed this in the 2</a:t>
            </a:r>
            <a:r>
              <a:rPr lang="en-US" sz="2000" baseline="30000" dirty="0"/>
              <a:t>nd</a:t>
            </a:r>
            <a:r>
              <a:rPr lang="en-US" sz="2000" dirty="0"/>
              <a:t> acoustic test, and proved to be priceless.</a:t>
            </a:r>
          </a:p>
          <a:p>
            <a:pPr lvl="0"/>
            <a:r>
              <a:rPr lang="en-US" sz="2800" dirty="0"/>
              <a:t>Walk through each process step to account for every detail:</a:t>
            </a:r>
          </a:p>
          <a:p>
            <a:pPr marL="342900" lvl="0" indent="-342900">
              <a:buFont typeface="Arial" panose="020B0604020202020204" pitchFamily="34" charset="0"/>
              <a:buChar char="•"/>
            </a:pPr>
            <a:r>
              <a:rPr lang="en-US" sz="2000" dirty="0"/>
              <a:t>For example, scrutinizing the process showed </a:t>
            </a:r>
            <a:r>
              <a:rPr lang="en-US" sz="2000" dirty="0" err="1"/>
              <a:t>Dunshield</a:t>
            </a:r>
            <a:r>
              <a:rPr lang="en-US" sz="2000" dirty="0"/>
              <a:t> and </a:t>
            </a:r>
            <a:r>
              <a:rPr lang="en-US" sz="2000" dirty="0" err="1"/>
              <a:t>Melinex</a:t>
            </a:r>
            <a:r>
              <a:rPr lang="en-US" sz="2000" dirty="0"/>
              <a:t> were the optimum films, but the outer polyethylene layer was needed to keep the </a:t>
            </a:r>
            <a:r>
              <a:rPr lang="en-US" sz="2000" dirty="0" err="1"/>
              <a:t>Dunshield</a:t>
            </a:r>
            <a:r>
              <a:rPr lang="en-US" sz="2000" dirty="0"/>
              <a:t> layer clean to re-enter the cleanroom for acoustic reconfiguration.</a:t>
            </a:r>
          </a:p>
          <a:p>
            <a:pPr marL="342900" lvl="0" indent="-342900">
              <a:buFont typeface="Arial" panose="020B0604020202020204" pitchFamily="34" charset="0"/>
              <a:buChar char="•"/>
            </a:pPr>
            <a:r>
              <a:rPr lang="en-US" sz="2000" dirty="0"/>
              <a:t>After testing, the enclosure was again moved into the cleanroom. At that point, the </a:t>
            </a:r>
            <a:r>
              <a:rPr lang="en-US" sz="2000" dirty="0" err="1"/>
              <a:t>Dunshield</a:t>
            </a:r>
            <a:r>
              <a:rPr lang="en-US" sz="2000" dirty="0"/>
              <a:t> layer was removed.</a:t>
            </a:r>
          </a:p>
          <a:p>
            <a:pPr lvl="0"/>
            <a:r>
              <a:rPr lang="en-US" sz="2000" dirty="0"/>
              <a:t>	</a:t>
            </a:r>
            <a:r>
              <a:rPr lang="en-US" sz="2800" dirty="0"/>
              <a:t>  </a:t>
            </a:r>
          </a:p>
          <a:p>
            <a:endParaRPr lang="en-US" sz="1200" dirty="0"/>
          </a:p>
        </p:txBody>
      </p:sp>
    </p:spTree>
    <p:extLst>
      <p:ext uri="{BB962C8B-B14F-4D97-AF65-F5344CB8AC3E}">
        <p14:creationId xmlns:p14="http://schemas.microsoft.com/office/powerpoint/2010/main" val="2597831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F4D6FD4-E993-E40A-3167-3533308A7C87}"/>
              </a:ext>
            </a:extLst>
          </p:cNvPr>
          <p:cNvSpPr txBox="1"/>
          <p:nvPr/>
        </p:nvSpPr>
        <p:spPr>
          <a:xfrm>
            <a:off x="4627770" y="133073"/>
            <a:ext cx="3429000" cy="707886"/>
          </a:xfrm>
          <a:prstGeom prst="rect">
            <a:avLst/>
          </a:prstGeom>
          <a:noFill/>
        </p:spPr>
        <p:txBody>
          <a:bodyPr wrap="square" rtlCol="0">
            <a:spAutoFit/>
          </a:bodyPr>
          <a:lstStyle/>
          <a:p>
            <a:r>
              <a:rPr lang="en-US" sz="4000" b="1" dirty="0"/>
              <a:t>Summary</a:t>
            </a:r>
          </a:p>
        </p:txBody>
      </p:sp>
      <p:sp>
        <p:nvSpPr>
          <p:cNvPr id="2" name="TextBox 1">
            <a:extLst>
              <a:ext uri="{FF2B5EF4-FFF2-40B4-BE49-F238E27FC236}">
                <a16:creationId xmlns:a16="http://schemas.microsoft.com/office/drawing/2014/main" id="{CD8BF673-9AA3-950B-9794-76591721602A}"/>
              </a:ext>
            </a:extLst>
          </p:cNvPr>
          <p:cNvSpPr txBox="1"/>
          <p:nvPr/>
        </p:nvSpPr>
        <p:spPr>
          <a:xfrm>
            <a:off x="630621" y="1051034"/>
            <a:ext cx="11204027" cy="6524863"/>
          </a:xfrm>
          <a:prstGeom prst="rect">
            <a:avLst/>
          </a:prstGeom>
          <a:noFill/>
        </p:spPr>
        <p:txBody>
          <a:bodyPr wrap="square" rtlCol="0">
            <a:spAutoFit/>
          </a:bodyPr>
          <a:lstStyle/>
          <a:p>
            <a:pPr marL="285750" indent="-285750">
              <a:buFont typeface="Arial" panose="020B0604020202020204" pitchFamily="34" charset="0"/>
              <a:buChar char="•"/>
            </a:pPr>
            <a:r>
              <a:rPr lang="en-US" sz="4000" dirty="0"/>
              <a:t>The extensive planning and testing put into the OTIS clean tent enclosure, with excellent collaboration between the OTIS mechanical and contamination control groups, were well-rewarded with the exceptional particulate contamination results.</a:t>
            </a:r>
          </a:p>
          <a:p>
            <a:pPr marL="285750" indent="-285750">
              <a:buFont typeface="Arial" panose="020B0604020202020204" pitchFamily="34" charset="0"/>
              <a:buChar char="•"/>
            </a:pPr>
            <a:r>
              <a:rPr lang="en-US" sz="4000" dirty="0"/>
              <a:t>Average particle fallout accumulation of 0.016 PAC, and none of the individual wafers showed a deposition greater than 32% of the allocation despite the extended time inside of the enclosure.</a:t>
            </a:r>
          </a:p>
          <a:p>
            <a:pPr marL="285750" indent="-285750">
              <a:buFont typeface="Arial" panose="020B0604020202020204" pitchFamily="34" charset="0"/>
              <a:buChar char="•"/>
            </a:pPr>
            <a:endParaRPr lang="en-US" sz="4000"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670173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709DD1-28F7-6F8A-9374-7E49CB6C4AED}"/>
              </a:ext>
            </a:extLst>
          </p:cNvPr>
          <p:cNvSpPr txBox="1"/>
          <p:nvPr/>
        </p:nvSpPr>
        <p:spPr>
          <a:xfrm>
            <a:off x="73572" y="105104"/>
            <a:ext cx="3363311" cy="369332"/>
          </a:xfrm>
          <a:prstGeom prst="rect">
            <a:avLst/>
          </a:prstGeom>
          <a:noFill/>
        </p:spPr>
        <p:txBody>
          <a:bodyPr wrap="square" rtlCol="0">
            <a:spAutoFit/>
          </a:bodyPr>
          <a:lstStyle/>
          <a:p>
            <a:r>
              <a:rPr lang="en-US" b="1" dirty="0">
                <a:solidFill>
                  <a:srgbClr val="FFFF00"/>
                </a:solidFill>
              </a:rPr>
              <a:t>Credit: Chris Gunn photo/image</a:t>
            </a:r>
          </a:p>
        </p:txBody>
      </p:sp>
    </p:spTree>
    <p:extLst>
      <p:ext uri="{BB962C8B-B14F-4D97-AF65-F5344CB8AC3E}">
        <p14:creationId xmlns:p14="http://schemas.microsoft.com/office/powerpoint/2010/main" val="28570617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BF4273-4EF7-02E6-0DDB-0F02E3A229DF}"/>
              </a:ext>
            </a:extLst>
          </p:cNvPr>
          <p:cNvSpPr txBox="1"/>
          <p:nvPr/>
        </p:nvSpPr>
        <p:spPr>
          <a:xfrm>
            <a:off x="606287" y="2574235"/>
            <a:ext cx="11731388" cy="2369880"/>
          </a:xfrm>
          <a:prstGeom prst="rect">
            <a:avLst/>
          </a:prstGeom>
          <a:noFill/>
        </p:spPr>
        <p:txBody>
          <a:bodyPr wrap="square" rtlCol="0">
            <a:spAutoFit/>
          </a:bodyPr>
          <a:lstStyle/>
          <a:p>
            <a:pPr algn="ctr"/>
            <a:r>
              <a:rPr lang="en-US" sz="4400" b="1" dirty="0"/>
              <a:t>Acknowledgements</a:t>
            </a:r>
          </a:p>
          <a:p>
            <a:pPr algn="ctr"/>
            <a:endParaRPr lang="en-US" sz="4400" b="1" dirty="0"/>
          </a:p>
          <a:p>
            <a:r>
              <a:rPr lang="en-US" sz="2000" dirty="0"/>
              <a:t>Darian Robbins, Christopher Gunn, Carol Jones, Sandra Irish, Kenny Harris, Eric Johnson, Daniel Alvarado, Frank Jenkins, Diane Schuster, Sierra Lobo CC technician team, JWST Mechanical technician team, Kristin McKittrick, Christopher Hoffman</a:t>
            </a:r>
          </a:p>
        </p:txBody>
      </p:sp>
    </p:spTree>
    <p:extLst>
      <p:ext uri="{BB962C8B-B14F-4D97-AF65-F5344CB8AC3E}">
        <p14:creationId xmlns:p14="http://schemas.microsoft.com/office/powerpoint/2010/main" val="14849893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639</TotalTime>
  <Words>1337</Words>
  <Application>Microsoft Macintosh PowerPoint</Application>
  <PresentationFormat>Widescreen</PresentationFormat>
  <Paragraphs>354</Paragraphs>
  <Slides>23</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Roboto</vt:lpstr>
      <vt:lpstr>Office Theme</vt:lpstr>
      <vt:lpstr>Environmental testing contamination sensitive instruments and optics in non-cleanliness-controlled facilities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Leak test:  Air particle counts</vt:lpstr>
      <vt:lpstr>PowerPoint Presentation</vt:lpstr>
      <vt:lpstr>Diagram of sample locations</vt:lpstr>
      <vt:lpstr>Particle fallout:  #1 acoustic testing</vt:lpstr>
      <vt:lpstr>PowerPoint Presentation</vt:lpstr>
      <vt:lpstr>HEPA filters re-tested, metal connections &amp; ceilings covered</vt:lpstr>
      <vt:lpstr>Particle fallout:  2nd acoustic testing</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Jones, Craig B. (GSFC-546.0)[KBRwyle]</dc:creator>
  <cp:lastModifiedBy>Jones, Craig B. (GSFC-546.0)[KBRwyle]</cp:lastModifiedBy>
  <cp:revision>22</cp:revision>
  <dcterms:created xsi:type="dcterms:W3CDTF">2022-08-10T11:58:12Z</dcterms:created>
  <dcterms:modified xsi:type="dcterms:W3CDTF">2022-08-16T00:31:08Z</dcterms:modified>
</cp:coreProperties>
</file>