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9" r:id="rId3"/>
    <p:sldId id="302" r:id="rId4"/>
    <p:sldId id="323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39" r:id="rId15"/>
    <p:sldId id="349" r:id="rId16"/>
    <p:sldId id="355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, Kan" initials="YK" lastIdx="7" clrIdx="0">
    <p:extLst>
      <p:ext uri="{19B8F6BF-5375-455C-9EA6-DF929625EA0E}">
        <p15:presenceInfo xmlns:p15="http://schemas.microsoft.com/office/powerpoint/2012/main" userId="S-1-5-21-2091985909-913012853-1888036836-244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2695C"/>
    <a:srgbClr val="96796B"/>
    <a:srgbClr val="571E02"/>
    <a:srgbClr val="033B63"/>
    <a:srgbClr val="523B35"/>
    <a:srgbClr val="75B560"/>
    <a:srgbClr val="660066"/>
    <a:srgbClr val="6699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4737" autoAdjust="0"/>
  </p:normalViewPr>
  <p:slideViewPr>
    <p:cSldViewPr>
      <p:cViewPr varScale="1">
        <p:scale>
          <a:sx n="119" d="100"/>
          <a:sy n="119" d="100"/>
        </p:scale>
        <p:origin x="76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F3DD4-BF28-4C08-9400-BD562A38E511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53DF2-5CB1-48F0-9690-0578F5C1C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0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264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548" y="1"/>
            <a:ext cx="3038264" cy="46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15434"/>
            <a:ext cx="5609591" cy="41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278"/>
            <a:ext cx="3038264" cy="4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548" y="8829278"/>
            <a:ext cx="3038264" cy="4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6" tIns="45737" rIns="91476" bIns="457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C8C572-1764-43E2-9F53-60BA762FF3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276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231CFD89-3C6D-4CB5-A108-BB33B53D4A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83" y="778371"/>
            <a:ext cx="8753817" cy="5826757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1456267"/>
            <a:ext cx="9144000" cy="51593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37782" y="773150"/>
            <a:ext cx="8759485" cy="5819713"/>
          </a:xfrm>
          <a:prstGeom prst="rect">
            <a:avLst/>
          </a:prstGeom>
          <a:solidFill>
            <a:schemeClr val="accent1">
              <a:lumMod val="10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33B6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>
              <a:alpha val="88000"/>
            </a:schemeClr>
          </a:solidFill>
        </p:spPr>
        <p:txBody>
          <a:bodyPr/>
          <a:lstStyle>
            <a:lvl1pPr>
              <a:defRPr>
                <a:solidFill>
                  <a:srgbClr val="033B6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>
              <a:alpha val="72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rgbClr val="033B63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6610349"/>
            <a:ext cx="9144000" cy="2571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52400" y="1751981"/>
            <a:ext cx="8839200" cy="4705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8841"/>
            <a:ext cx="9144000" cy="782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1828800"/>
            <a:ext cx="9144000" cy="47815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371600"/>
            <a:ext cx="9144000" cy="52387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B8F50A5-FE1D-4E34-A1D2-6380C922528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7783" y="778371"/>
            <a:ext cx="8753817" cy="582675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786945"/>
            <a:ext cx="8763000" cy="5833968"/>
          </a:xfrm>
          <a:prstGeom prst="rect">
            <a:avLst/>
          </a:prstGeom>
          <a:solidFill>
            <a:schemeClr val="tx2">
              <a:lumMod val="95000"/>
              <a:lumOff val="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H:\CEPI PRESENTATIONS Aug 2009 on\SSCO TECHNOLOGY ROADMAP\Inputs\nasa logo.JPG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58200" y="71892"/>
            <a:ext cx="6858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20914"/>
            <a:ext cx="9144000" cy="247650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i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SPIE </a:t>
            </a:r>
            <a:r>
              <a:rPr lang="en-US" dirty="0" err="1"/>
              <a:t>Optics+Photonics</a:t>
            </a:r>
            <a:r>
              <a:rPr lang="en-US" dirty="0"/>
              <a:t> 2022—12224-6		                        </a:t>
            </a:r>
            <a:fld id="{5D3997A5-BD43-4720-83E6-47A1FD3183EE}" type="slidenum">
              <a:rPr lang="en-US" i="0" smtClean="0"/>
              <a:pPr/>
              <a:t>‹#›</a:t>
            </a:fld>
            <a:r>
              <a:rPr lang="en-US" i="0" dirty="0"/>
              <a:t>                                                                                                                               RJL</a:t>
            </a:r>
          </a:p>
          <a:p>
            <a:endParaRPr lang="en-US" i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828799"/>
            <a:ext cx="8686800" cy="449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756013"/>
            <a:ext cx="9144000" cy="78640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71160"/>
            <a:ext cx="9144000" cy="77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0CF582-D2F0-4CE7-B3DA-12367CBBB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7" r="80"/>
          <a:stretch/>
        </p:blipFill>
        <p:spPr>
          <a:xfrm>
            <a:off x="0" y="43860"/>
            <a:ext cx="1280160" cy="6356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anose="020B060602020203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28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 Narrow" panose="020B060602020203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 Narrow" panose="020B0606020202030204" pitchFamily="34" charset="0"/>
        </a:defRPr>
      </a:lvl2pPr>
      <a:lvl3pPr marL="973138" indent="-169863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 Narrow" panose="020B0606020202030204" pitchFamily="34" charset="0"/>
        </a:defRPr>
      </a:lvl3pPr>
      <a:lvl4pPr marL="1260475" indent="-176213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 Narrow" panose="020B0606020202030204" pitchFamily="34" charset="0"/>
        </a:defRPr>
      </a:lvl4pPr>
      <a:lvl5pPr marL="1600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 Narrow" panose="020B0606020202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190874"/>
            <a:ext cx="8458200" cy="2752726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490133"/>
            <a:ext cx="8458200" cy="159173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600200"/>
            <a:ext cx="8458200" cy="1371600"/>
          </a:xfrm>
        </p:spPr>
        <p:txBody>
          <a:bodyPr/>
          <a:lstStyle/>
          <a:p>
            <a:r>
              <a:rPr lang="en-US" sz="3200" dirty="0">
                <a:solidFill>
                  <a:srgbClr val="033B63"/>
                </a:solidFill>
              </a:rPr>
              <a:t>Necessity for professionally trained CC technicians to support the James Webb Space Telescope integration, testing and launch campaign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C4631CE-131C-4234-A64F-081399867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05661"/>
            <a:ext cx="8458200" cy="643585"/>
          </a:xfrm>
          <a:prstGeom prst="rect">
            <a:avLst/>
          </a:prstGeom>
          <a:solidFill>
            <a:schemeClr val="bg1">
              <a:alpha val="7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33B63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Raymond LeVesque, presenter</a:t>
            </a:r>
          </a:p>
          <a:p>
            <a:pPr>
              <a:spcBef>
                <a:spcPts val="0"/>
              </a:spcBef>
            </a:pPr>
            <a:r>
              <a:rPr lang="en-US" sz="1800" kern="0" dirty="0"/>
              <a:t>KBR, Inc.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90E852-BDA9-4093-BCFC-0EBDD548FE81}"/>
              </a:ext>
            </a:extLst>
          </p:cNvPr>
          <p:cNvGrpSpPr/>
          <p:nvPr/>
        </p:nvGrpSpPr>
        <p:grpSpPr>
          <a:xfrm>
            <a:off x="457200" y="4045786"/>
            <a:ext cx="8458201" cy="1513010"/>
            <a:chOff x="1981197" y="3752639"/>
            <a:chExt cx="8458201" cy="15130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A7E9B09-785A-4FA5-AA8C-BD032A9A2E72}"/>
                </a:ext>
              </a:extLst>
            </p:cNvPr>
            <p:cNvGrpSpPr/>
            <p:nvPr/>
          </p:nvGrpSpPr>
          <p:grpSpPr>
            <a:xfrm>
              <a:off x="1981199" y="4515230"/>
              <a:ext cx="8458198" cy="750419"/>
              <a:chOff x="1981199" y="4515230"/>
              <a:chExt cx="8458198" cy="750419"/>
            </a:xfrm>
          </p:grpSpPr>
          <p:sp>
            <p:nvSpPr>
              <p:cNvPr id="14" name="Rectangle 3">
                <a:extLst>
                  <a:ext uri="{FF2B5EF4-FFF2-40B4-BE49-F238E27FC236}">
                    <a16:creationId xmlns:a16="http://schemas.microsoft.com/office/drawing/2014/main" id="{918EF848-EE2F-4AE8-9FC9-A5A3AB42A2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199" y="4515231"/>
                <a:ext cx="4625661" cy="750418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rgbClr val="033B63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914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371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18288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600"/>
                  </a:spcBef>
                </a:pPr>
                <a:endParaRPr lang="en-US" sz="800" kern="0" dirty="0"/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Colette D. Lepage, Azuka J. Harbor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Peraton, Greenbelt, MD, 20770</a:t>
                </a:r>
              </a:p>
            </p:txBody>
          </p:sp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E8E123AE-94E8-499D-ACE3-3A0A26A0DE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6857" y="4515230"/>
                <a:ext cx="3832540" cy="750417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rgbClr val="033B63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914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371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18288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1200"/>
                  </a:spcBef>
                </a:pPr>
                <a:endParaRPr lang="en-US" sz="800" kern="0" dirty="0"/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Kelly Henderson-Nelson, Jason E. Durner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KBR, Inc., Fulton, MD, 20759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AFF672-96A0-4E71-82EA-9D94F907BDF4}"/>
                </a:ext>
              </a:extLst>
            </p:cNvPr>
            <p:cNvGrpSpPr/>
            <p:nvPr/>
          </p:nvGrpSpPr>
          <p:grpSpPr>
            <a:xfrm>
              <a:off x="1981197" y="3752639"/>
              <a:ext cx="8458201" cy="772732"/>
              <a:chOff x="1981197" y="3752639"/>
              <a:chExt cx="8458201" cy="772732"/>
            </a:xfrm>
          </p:grpSpPr>
          <p:sp>
            <p:nvSpPr>
              <p:cNvPr id="12" name="Rectangle 3">
                <a:extLst>
                  <a:ext uri="{FF2B5EF4-FFF2-40B4-BE49-F238E27FC236}">
                    <a16:creationId xmlns:a16="http://schemas.microsoft.com/office/drawing/2014/main" id="{714D043B-1079-429A-A509-0EAC89671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6859" y="3752639"/>
                <a:ext cx="3832539" cy="764883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rgbClr val="033B63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914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371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18288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Eve M. Wooldridge,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NASA Goddard Space Flight Center, Greenbelt, MD, 20771</a:t>
                </a:r>
              </a:p>
            </p:txBody>
          </p:sp>
          <p:sp>
            <p:nvSpPr>
              <p:cNvPr id="13" name="Rectangle 3">
                <a:extLst>
                  <a:ext uri="{FF2B5EF4-FFF2-40B4-BE49-F238E27FC236}">
                    <a16:creationId xmlns:a16="http://schemas.microsoft.com/office/drawing/2014/main" id="{F7FB2054-C99C-48DD-B8BC-E3D45E3924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197" y="3752639"/>
                <a:ext cx="4625657" cy="772732"/>
              </a:xfrm>
              <a:prstGeom prst="rect">
                <a:avLst/>
              </a:prstGeom>
              <a:solidFill>
                <a:schemeClr val="bg1">
                  <a:alpha val="72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 b="1">
                    <a:solidFill>
                      <a:srgbClr val="033B63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914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371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18288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2860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7432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2004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657600" indent="0" algn="ctr" rtl="0" fontAlgn="base">
                  <a:spcBef>
                    <a:spcPct val="20000"/>
                  </a:spcBef>
                  <a:spcAft>
                    <a:spcPct val="0"/>
                  </a:spcAft>
                  <a:buNone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Edwin Goldman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Prime Science and Technology,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kern="0" dirty="0"/>
                  <a:t>Baltimore, MD, 21201</a:t>
                </a: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C8FEA-B128-4ADF-81FF-D6E84DC4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training was On-the-Job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D634-D018-4349-A312-4DA13F0F9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Various hardware &amp; equipment entered/exited cleanroom each day</a:t>
            </a:r>
          </a:p>
          <a:p>
            <a:r>
              <a:rPr lang="en-US" dirty="0">
                <a:latin typeface="Arial" panose="020B0604020202020204" pitchFamily="34" charset="0"/>
              </a:rPr>
              <a:t>Each piece arriving at CCT workstation was unique, incompatible with a “one size fits all” cleaning approach</a:t>
            </a:r>
          </a:p>
          <a:p>
            <a:r>
              <a:rPr lang="en-US" dirty="0">
                <a:latin typeface="Arial" panose="020B0604020202020204" pitchFamily="34" charset="0"/>
              </a:rPr>
              <a:t>As effective as On-the-Job training proved to be, CCEs supplemented it with training packets on various subjects, including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Cleanroom garment gowning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Cleaning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Inspection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Hardware triaging techniques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Cleanroom design and operation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Types and sources of contamination</a:t>
            </a:r>
            <a:endParaRPr lang="en-US" b="0" dirty="0">
              <a:latin typeface="Arial" panose="020B0604020202020204" pitchFamily="34" charset="0"/>
            </a:endParaRPr>
          </a:p>
          <a:p>
            <a:pPr lvl="1"/>
            <a:r>
              <a:rPr lang="en-US" b="0" dirty="0">
                <a:latin typeface="Arial" panose="020B0604020202020204" pitchFamily="34" charset="0"/>
              </a:rPr>
              <a:t>Identifying metal coatings</a:t>
            </a:r>
          </a:p>
        </p:txBody>
      </p:sp>
    </p:spTree>
    <p:extLst>
      <p:ext uri="{BB962C8B-B14F-4D97-AF65-F5344CB8AC3E}">
        <p14:creationId xmlns:p14="http://schemas.microsoft.com/office/powerpoint/2010/main" val="111935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0B6C5-DCAB-44F6-A3CA-7FC8D636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metal coatings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3D1EC-12E2-4ACF-8A95-ADC70226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2743200" cy="44196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Problematic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Zinc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Galvanized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Cadmium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Black </a:t>
            </a:r>
            <a:r>
              <a:rPr lang="en-US" dirty="0">
                <a:latin typeface="Arial" panose="020B0604020202020204" pitchFamily="34" charset="0"/>
              </a:rPr>
              <a:t>oxide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Tin</a:t>
            </a:r>
          </a:p>
          <a:p>
            <a:r>
              <a:rPr lang="en-US" dirty="0">
                <a:latin typeface="Arial" panose="020B0604020202020204" pitchFamily="34" charset="0"/>
              </a:rPr>
              <a:t>Cleaning cautions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Dry film lube</a:t>
            </a:r>
          </a:p>
          <a:p>
            <a:r>
              <a:rPr lang="en-US" dirty="0">
                <a:latin typeface="Arial" panose="020B0604020202020204" pitchFamily="34" charset="0"/>
              </a:rPr>
              <a:t>Acceptable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Stainless steel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Aluminum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Conversion Ctg.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Anodize</a:t>
            </a:r>
          </a:p>
          <a:p>
            <a:pPr lvl="1"/>
            <a:endParaRPr lang="en-US" b="0" dirty="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9812A-86D6-47E6-8D9C-9E0B8242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097" y="1994217"/>
            <a:ext cx="5660303" cy="42541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C7194F-C774-4FA6-A775-E3453125D6A0}"/>
              </a:ext>
            </a:extLst>
          </p:cNvPr>
          <p:cNvSpPr/>
          <p:nvPr/>
        </p:nvSpPr>
        <p:spPr>
          <a:xfrm>
            <a:off x="7010400" y="6216316"/>
            <a:ext cx="1562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(Credit: NASA/GSFC)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09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37D0-0362-45AE-87C5-39E0A69FD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knowledge &amp;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FF3DF-F922-4A4B-92AB-2E6E2CF98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Solvent selection expedited cleaning operations, reduced problems</a:t>
            </a:r>
          </a:p>
          <a:p>
            <a:r>
              <a:rPr lang="en-US" dirty="0">
                <a:latin typeface="Arial" panose="020B0604020202020204" pitchFamily="34" charset="0"/>
              </a:rPr>
              <a:t>Flight hardware often arrived with cleaning guidance</a:t>
            </a:r>
          </a:p>
          <a:p>
            <a:r>
              <a:rPr lang="en-US" dirty="0">
                <a:latin typeface="Arial" panose="020B0604020202020204" pitchFamily="34" charset="0"/>
              </a:rPr>
              <a:t>GSE was a mixed bag, leaning on CCT, CCE experience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Painted, other coated surfaces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Multilayer Insulation, Tapes, Films</a:t>
            </a:r>
          </a:p>
          <a:p>
            <a:r>
              <a:rPr lang="en-US" dirty="0">
                <a:latin typeface="Arial" panose="020B0604020202020204" pitchFamily="34" charset="0"/>
              </a:rPr>
              <a:t>Webb CCEs, Lead CCTs learned their team’s strengths and provided options for new duties playing to these natural talents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Enhanced the team’s capabilities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</a:rPr>
              <a:t>educed some of the inherent tedium in the CCT role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Prepared CCTs to better handle new situations, which were many as Webb made its way to launch </a:t>
            </a:r>
          </a:p>
        </p:txBody>
      </p:sp>
    </p:spTree>
    <p:extLst>
      <p:ext uri="{BB962C8B-B14F-4D97-AF65-F5344CB8AC3E}">
        <p14:creationId xmlns:p14="http://schemas.microsoft.com/office/powerpoint/2010/main" val="2288929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27D2-237B-4ECB-8B7D-93630B12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Expanded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05858-07A3-4B1B-A8EA-9189C2B0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19901"/>
            <a:ext cx="8001000" cy="25234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CCTs were identified as being well suited to key added duties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Image Analysis and Ellipsometry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Hardware management and logistics/tracking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Simultaneously supporting multiple I&amp;T facilities</a:t>
            </a:r>
          </a:p>
          <a:p>
            <a:pPr lvl="1"/>
            <a:r>
              <a:rPr lang="en-US" dirty="0">
                <a:latin typeface="Arial" panose="020B0604020202020204" pitchFamily="34" charset="0"/>
              </a:rPr>
              <a:t>Adapting Launch site laundry facilities</a:t>
            </a:r>
          </a:p>
          <a:p>
            <a:pPr lvl="1"/>
            <a:r>
              <a:rPr lang="en-US" b="0" dirty="0">
                <a:latin typeface="Arial" panose="020B0604020202020204" pitchFamily="34" charset="0"/>
              </a:rPr>
              <a:t>SCAPE suit cleaning</a:t>
            </a:r>
          </a:p>
        </p:txBody>
      </p:sp>
      <p:pic>
        <p:nvPicPr>
          <p:cNvPr id="5" name="Picture 4" descr="A picture containing person, wall, indoor, blue&#10;&#10;Description automatically generated">
            <a:extLst>
              <a:ext uri="{FF2B5EF4-FFF2-40B4-BE49-F238E27FC236}">
                <a16:creationId xmlns:a16="http://schemas.microsoft.com/office/drawing/2014/main" id="{DC7AC025-E40D-4B47-A96A-0252F2F572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14800"/>
            <a:ext cx="1752600" cy="2057400"/>
          </a:xfrm>
          <a:prstGeom prst="rect">
            <a:avLst/>
          </a:prstGeom>
        </p:spPr>
      </p:pic>
      <p:pic>
        <p:nvPicPr>
          <p:cNvPr id="6" name="Picture 5" descr="A picture containing indoor, sword, weapon&#10;&#10;Description automatically generated">
            <a:extLst>
              <a:ext uri="{FF2B5EF4-FFF2-40B4-BE49-F238E27FC236}">
                <a16:creationId xmlns:a16="http://schemas.microsoft.com/office/drawing/2014/main" id="{04404F0E-2C98-493E-B4A3-1E7A5F96EC6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85" y="4392280"/>
            <a:ext cx="2545715" cy="1856120"/>
          </a:xfrm>
          <a:prstGeom prst="rect">
            <a:avLst/>
          </a:prstGeom>
        </p:spPr>
      </p:pic>
      <p:pic>
        <p:nvPicPr>
          <p:cNvPr id="7" name="Picture 6" descr="A picture containing floor, indoor, person&#10;&#10;Description automatically generated">
            <a:extLst>
              <a:ext uri="{FF2B5EF4-FFF2-40B4-BE49-F238E27FC236}">
                <a16:creationId xmlns:a16="http://schemas.microsoft.com/office/drawing/2014/main" id="{50F291F2-65AF-4AE6-8825-2150EC2C11AC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802" y="2258680"/>
            <a:ext cx="1600198" cy="1856120"/>
          </a:xfrm>
          <a:prstGeom prst="rect">
            <a:avLst/>
          </a:prstGeom>
        </p:spPr>
      </p:pic>
      <p:pic>
        <p:nvPicPr>
          <p:cNvPr id="8" name="Picture 7" descr="A picture containing indoor, ceiling, counter&#10;&#10;Description automatically generated">
            <a:extLst>
              <a:ext uri="{FF2B5EF4-FFF2-40B4-BE49-F238E27FC236}">
                <a16:creationId xmlns:a16="http://schemas.microsoft.com/office/drawing/2014/main" id="{BCE94D37-996A-486A-B915-F9C97E8FE8C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964" y="4114800"/>
            <a:ext cx="3201036" cy="213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5628C8-326E-4A9D-A58F-2D6444E4838A}"/>
              </a:ext>
            </a:extLst>
          </p:cNvPr>
          <p:cNvSpPr txBox="1"/>
          <p:nvPr/>
        </p:nvSpPr>
        <p:spPr>
          <a:xfrm>
            <a:off x="1752600" y="621706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(Photo credits: BBC, ESA/CNES/Arianespace/</a:t>
            </a:r>
            <a:r>
              <a:rPr lang="en-US" sz="12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Optique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video du CSG) 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9F7024-C503-4447-8E5B-334156A08167}"/>
              </a:ext>
            </a:extLst>
          </p:cNvPr>
          <p:cNvSpPr txBox="1"/>
          <p:nvPr/>
        </p:nvSpPr>
        <p:spPr>
          <a:xfrm>
            <a:off x="5943600" y="4052500"/>
            <a:ext cx="3124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fr-FR" sz="10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lang="fr-FR" sz="1000" b="0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redit</a:t>
            </a:r>
            <a:r>
              <a:rPr lang="fr-FR" sz="10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ESA/CNES/Arianespace/Optique Vidéo du CSG)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0102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495801"/>
          </a:xfrm>
        </p:spPr>
        <p:txBody>
          <a:bodyPr/>
          <a:lstStyle/>
          <a:p>
            <a:r>
              <a:rPr lang="en-US" sz="2100" dirty="0">
                <a:latin typeface="Arial" panose="020B0604020202020204" pitchFamily="34" charset="0"/>
              </a:rPr>
              <a:t>Webb repeatedly showed the benefits of specially trained CCTs</a:t>
            </a:r>
          </a:p>
          <a:p>
            <a:r>
              <a:rPr lang="en-US" sz="2100" dirty="0">
                <a:latin typeface="Arial" panose="020B0604020202020204" pitchFamily="34" charset="0"/>
              </a:rPr>
              <a:t>CCTs aligned with CC protocols, </a:t>
            </a:r>
            <a:r>
              <a:rPr lang="en-US" sz="2100" dirty="0" err="1">
                <a:latin typeface="Arial" panose="020B0604020202020204" pitchFamily="34" charset="0"/>
              </a:rPr>
              <a:t>req’ts</a:t>
            </a:r>
            <a:r>
              <a:rPr lang="en-US" sz="2100" dirty="0">
                <a:latin typeface="Arial" panose="020B0604020202020204" pitchFamily="34" charset="0"/>
              </a:rPr>
              <a:t> &amp; hardware sensitivities</a:t>
            </a:r>
          </a:p>
          <a:p>
            <a:pPr lvl="1"/>
            <a:r>
              <a:rPr lang="en-US" sz="2100" b="0" dirty="0">
                <a:latin typeface="Arial" panose="020B0604020202020204" pitchFamily="34" charset="0"/>
              </a:rPr>
              <a:t>Fostered positive attitudes toward CC, earned trust &amp; collaborated with other I&amp;T disciplines</a:t>
            </a:r>
          </a:p>
          <a:p>
            <a:pPr lvl="1"/>
            <a:r>
              <a:rPr lang="en-US" sz="2100" dirty="0">
                <a:latin typeface="Arial" panose="020B0604020202020204" pitchFamily="34" charset="0"/>
              </a:rPr>
              <a:t>A</a:t>
            </a:r>
            <a:r>
              <a:rPr lang="en-US" sz="2100" b="0" dirty="0">
                <a:latin typeface="Arial" panose="020B0604020202020204" pitchFamily="34" charset="0"/>
              </a:rPr>
              <a:t>chieved an order of magnitude reduction in cleanroom fallout</a:t>
            </a:r>
          </a:p>
          <a:p>
            <a:pPr lvl="1"/>
            <a:r>
              <a:rPr lang="en-US" sz="2100" dirty="0">
                <a:latin typeface="Arial" panose="020B0604020202020204" pitchFamily="34" charset="0"/>
              </a:rPr>
              <a:t>A</a:t>
            </a:r>
            <a:r>
              <a:rPr lang="en-US" sz="2100" b="0" dirty="0">
                <a:latin typeface="Arial" panose="020B0604020202020204" pitchFamily="34" charset="0"/>
              </a:rPr>
              <a:t>ugmented capabilities of many Webb partners</a:t>
            </a:r>
          </a:p>
          <a:p>
            <a:r>
              <a:rPr lang="en-US" sz="2100" dirty="0">
                <a:latin typeface="Arial" panose="020B0604020202020204" pitchFamily="34" charset="0"/>
              </a:rPr>
              <a:t>15+ years: </a:t>
            </a:r>
            <a:r>
              <a:rPr lang="en-US" sz="2100" b="0" dirty="0">
                <a:latin typeface="Arial" panose="020B0604020202020204" pitchFamily="34" charset="0"/>
              </a:rPr>
              <a:t>The temperament, training &amp; work ethic of Webb’s CCTs advanced work with ingenuity &amp; integrity, ensuring every item on or near Webb was clean, providing additional margin on-orbit</a:t>
            </a:r>
          </a:p>
          <a:p>
            <a:r>
              <a:rPr lang="en-US" sz="2100" dirty="0">
                <a:latin typeface="Arial" panose="020B0604020202020204" pitchFamily="34" charset="0"/>
              </a:rPr>
              <a:t>The CCTs created a cooperative relationship with the I&amp;T process that was an invaluable part of Webb’s spectacular success</a:t>
            </a:r>
          </a:p>
          <a:p>
            <a:endParaRPr lang="en-US" sz="21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799"/>
            <a:ext cx="8458200" cy="4495801"/>
          </a:xfrm>
        </p:spPr>
        <p:txBody>
          <a:bodyPr/>
          <a:lstStyle/>
          <a:p>
            <a:r>
              <a:rPr lang="en-US" sz="2200" dirty="0"/>
              <a:t>The authors gratefully acknowledge support from NASA Contract NNG15CR64C and</a:t>
            </a:r>
            <a:endParaRPr lang="en-US" sz="1600" dirty="0"/>
          </a:p>
          <a:p>
            <a:pPr lvl="1"/>
            <a:r>
              <a:rPr lang="en-US" sz="2200" dirty="0"/>
              <a:t>NASA-GSFC Contamination Control Management</a:t>
            </a:r>
          </a:p>
          <a:p>
            <a:pPr lvl="2"/>
            <a:r>
              <a:rPr lang="en-US" sz="2200" dirty="0"/>
              <a:t>Eve Wooldridge, Randy Hedgeland, and Tina Montt de Garcia</a:t>
            </a:r>
          </a:p>
          <a:p>
            <a:pPr lvl="1"/>
            <a:r>
              <a:rPr lang="en-US" sz="2200" dirty="0">
                <a:solidFill>
                  <a:srgbClr val="000000"/>
                </a:solidFill>
              </a:rPr>
              <a:t>NASA-GSFC OTIS Management</a:t>
            </a:r>
          </a:p>
          <a:p>
            <a:pPr lvl="2"/>
            <a:r>
              <a:rPr lang="en-US" sz="2200" dirty="0">
                <a:solidFill>
                  <a:srgbClr val="000000"/>
                </a:solidFill>
              </a:rPr>
              <a:t>Lee Feinberg, Mark Voyton, </a:t>
            </a:r>
            <a:r>
              <a:rPr lang="en-US" sz="2200" dirty="0" err="1">
                <a:solidFill>
                  <a:srgbClr val="000000"/>
                </a:solidFill>
              </a:rPr>
              <a:t>Juli</a:t>
            </a:r>
            <a:r>
              <a:rPr lang="en-US" sz="2200" dirty="0">
                <a:solidFill>
                  <a:srgbClr val="000000"/>
                </a:solidFill>
              </a:rPr>
              <a:t> Lander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03E32D60-2CDA-4D07-8C9E-7F039C8A5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78625"/>
            <a:ext cx="8753817" cy="58267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762000"/>
            <a:ext cx="9144000" cy="782155"/>
          </a:xfrm>
          <a:noFill/>
        </p:spPr>
        <p:txBody>
          <a:bodyPr/>
          <a:lstStyle/>
          <a:p>
            <a:r>
              <a:rPr lang="en-US" dirty="0"/>
              <a:t>Thank you…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0C8084-5E38-4470-B03A-4CF38073C6B5}"/>
              </a:ext>
            </a:extLst>
          </p:cNvPr>
          <p:cNvSpPr/>
          <p:nvPr/>
        </p:nvSpPr>
        <p:spPr>
          <a:xfrm>
            <a:off x="6324600" y="6581001"/>
            <a:ext cx="1562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(Credit: NASA/GSFC)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166" y="6241667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ESA/NASA/Don Pettit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571E02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37B424B-62BC-488E-BC92-0F481C0FE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5889"/>
            <a:ext cx="4941566" cy="32892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5ED24F-7938-4072-989C-53DFE6F1F48A}"/>
              </a:ext>
            </a:extLst>
          </p:cNvPr>
          <p:cNvSpPr txBox="1"/>
          <p:nvPr/>
        </p:nvSpPr>
        <p:spPr>
          <a:xfrm>
            <a:off x="5119856" y="2959483"/>
            <a:ext cx="396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Webb’s Contamination Challenges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The usual issues &amp; more</a:t>
            </a:r>
          </a:p>
          <a:p>
            <a:pPr marL="285750" indent="-285750">
              <a:buFontTx/>
              <a:buChar char="-"/>
            </a:pPr>
            <a:r>
              <a:rPr lang="en-US" dirty="0"/>
              <a:t>Very low End-Of-Life (EOL) particulate and molecular limits</a:t>
            </a:r>
          </a:p>
          <a:p>
            <a:pPr marL="285750" indent="-285750">
              <a:buFontTx/>
              <a:buChar char="-"/>
            </a:pPr>
            <a:r>
              <a:rPr lang="en-US" dirty="0"/>
              <a:t>Specialized facilities scattered all over the planet</a:t>
            </a:r>
          </a:p>
          <a:p>
            <a:pPr marL="285750" indent="-285750">
              <a:buFontTx/>
              <a:buChar char="-"/>
            </a:pPr>
            <a:r>
              <a:rPr lang="en-US" dirty="0"/>
              <a:t>A long, arduous Integration &amp; Test (I&amp;T) campaign over 15+ years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6FE834-E460-4E7E-A185-C1D727DA27D6}"/>
              </a:ext>
            </a:extLst>
          </p:cNvPr>
          <p:cNvSpPr/>
          <p:nvPr/>
        </p:nvSpPr>
        <p:spPr>
          <a:xfrm>
            <a:off x="3124200" y="5841760"/>
            <a:ext cx="1562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(Credit: NASA/GSFC)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Standard Approach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799"/>
            <a:ext cx="8763000" cy="4495801"/>
          </a:xfrm>
        </p:spPr>
        <p:txBody>
          <a:bodyPr/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Janitorial staff daily maintenance is key to good cleanroom operations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Vacuum and mop floors (avoiding hardware)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Empty trash cans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Pull dirty tacky mats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Clean return air registers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allows discipline specialists to focus on their work, not the cleanroom 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Electrical I&amp;T focuses on routing their cables, not whether the floor is dirty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Mechanical I&amp;T is less worried about using dirty tools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Metrology can install their delicate mirrors and optics without concern that they will be at risk from the cleanroom environment</a:t>
            </a:r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 outcomes arise from a team tasked to maintain facility cleanliness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questions yielded complex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Arial" panose="020B0604020202020204" pitchFamily="34" charset="0"/>
              </a:rPr>
              <a:t>What Happens When . . .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Electrical I&amp;T needs to route SpaceWire, a delicate specialized cable?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Ground Support Equipment (GSE) arrives dripping with cutting fluid, metal cuttings, grease and peeling paint?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Mechanical I&amp;T needs to chase the threads on a mounting hole in a flight structure?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Metrology brings in delicate, expensive laser trackers and mirrors that are visibly dusty?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Delicate, one-of-a-kind flight hardware needs to be inspected and cleaned?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6262E-E4D3-4F61-9665-0FD04733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Cleanroom versus what lives there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72A37-05A4-4012-85C6-D2A4A0199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Janitorial service staff are integral to a well-functioning cleanroom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Keep the facility in good operational condition</a:t>
            </a:r>
          </a:p>
          <a:p>
            <a:pPr lvl="1"/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Generally, janitorial staff lack training for sensitive hardware work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 handling of specialized hardware, like SpaceWire cables</a:t>
            </a: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Electrostatic Discharge (ESD) protocols 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Hands on cleaning knowledge for flight parts, laser trackers &amp; so on </a:t>
            </a:r>
          </a:p>
          <a:p>
            <a:pPr marL="457200" lvl="1" indent="0">
              <a:buNone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Webb bridged this gap with specially trained, dedicated contamination control technicians (CCTs)</a:t>
            </a:r>
          </a:p>
        </p:txBody>
      </p:sp>
    </p:spTree>
    <p:extLst>
      <p:ext uri="{BB962C8B-B14F-4D97-AF65-F5344CB8AC3E}">
        <p14:creationId xmlns:p14="http://schemas.microsoft.com/office/powerpoint/2010/main" val="362472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76D5F-7C3C-4B95-82D6-4EBAB537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88" y="1050450"/>
            <a:ext cx="9144000" cy="771261"/>
          </a:xfrm>
        </p:spPr>
        <p:txBody>
          <a:bodyPr/>
          <a:lstStyle/>
          <a:p>
            <a:r>
              <a:rPr lang="en-US" dirty="0"/>
              <a:t>Specialized CC Technicians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73483-6BE8-44AB-A9FF-E82402FAB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4958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Goddard Space Flight Center (GSFC) has a cadre of specially trained CCTs supporting programs in many cleanrooms on Center</a:t>
            </a:r>
          </a:p>
          <a:p>
            <a:r>
              <a:rPr lang="en-US" dirty="0">
                <a:latin typeface="Arial" panose="020B0604020202020204" pitchFamily="34" charset="0"/>
              </a:rPr>
              <a:t>While Webb hardware was at GSFC it used these specialized CCTs</a:t>
            </a:r>
          </a:p>
          <a:p>
            <a:r>
              <a:rPr lang="en-US" dirty="0">
                <a:latin typeface="Arial" panose="020B0604020202020204" pitchFamily="34" charset="0"/>
              </a:rPr>
              <a:t>When Webb left GSFC, some CCTs traveled with it; others were hired &amp; carefully trained at each location along its journey to launch  </a:t>
            </a:r>
          </a:p>
          <a:p>
            <a:r>
              <a:rPr lang="en-US" dirty="0">
                <a:latin typeface="Arial" panose="020B0604020202020204" pitchFamily="34" charset="0"/>
              </a:rPr>
              <a:t>Careful hiring and On-the-Job training were key to building effective CCT Teams for this sensitive observatory</a:t>
            </a:r>
          </a:p>
          <a:p>
            <a:r>
              <a:rPr lang="en-US" dirty="0">
                <a:latin typeface="Arial" panose="020B0604020202020204" pitchFamily="34" charset="0"/>
              </a:rPr>
              <a:t>“Familiarity breeds Respect” - Knowledge of the Project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nvests crew members in mission success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quips them to better tackle what arises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Enables them to be flexible and collaborate in solving problems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9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ACF5-9B49-41E6-8B0E-921A50E6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93" y="629268"/>
            <a:ext cx="5362507" cy="818532"/>
          </a:xfrm>
        </p:spPr>
        <p:txBody>
          <a:bodyPr anchor="b">
            <a:normAutofit/>
          </a:bodyPr>
          <a:lstStyle/>
          <a:p>
            <a:r>
              <a:rPr lang="en-US" dirty="0"/>
              <a:t>Benefits of Specialized CCTs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019E-D518-4E9A-BA34-A38F8FD6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Cleaning of the Webb transporter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Dedicated Webb CCTs traveled to OH from AZ, TX, CA and MD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This familiar, cohesive team made quick work of a huge task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Quickly knew how to collaborate and resolve new, unexpected situations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Understood how this would interact with the precious cargo that it would carry to the South American launch site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Managed logistics for cleaning supplies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1DDF9-0878-40C3-815F-75EE1953F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9" r="12627"/>
          <a:stretch/>
        </p:blipFill>
        <p:spPr>
          <a:xfrm>
            <a:off x="0" y="732307"/>
            <a:ext cx="2912285" cy="5744693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7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5D38B3-A7DA-4826-A8D9-EFEAC28CFD3B}"/>
              </a:ext>
            </a:extLst>
          </p:cNvPr>
          <p:cNvSpPr/>
          <p:nvPr/>
        </p:nvSpPr>
        <p:spPr>
          <a:xfrm>
            <a:off x="1730934" y="6581001"/>
            <a:ext cx="15623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(Credit: NASA/GSFC)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197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ACF5-9B49-41E6-8B0E-921A50E6A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549132"/>
            <a:ext cx="6858000" cy="894731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Benefits of Specialized CCTs,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8019E-D518-4E9A-BA34-A38F8FD6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5038927" cy="3785419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Consistency, Efficiency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Webb CCTs cleaned Transporter for entry to Webb cleanroom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Webb CCTs cleaned Transporter for entry to launch site cleanroom</a:t>
            </a:r>
          </a:p>
          <a:p>
            <a:r>
              <a:rPr lang="en-US" dirty="0">
                <a:latin typeface="Arial" panose="020B0604020202020204" pitchFamily="34" charset="0"/>
              </a:rPr>
              <a:t>Risk Reduction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Webb CCTs knew peculiar sensitivities of the Observatory</a:t>
            </a:r>
          </a:p>
          <a:p>
            <a:pPr lvl="1"/>
            <a:r>
              <a:rPr lang="en-US" sz="1800" b="0" dirty="0">
                <a:latin typeface="Arial" panose="020B0604020202020204" pitchFamily="34" charset="0"/>
              </a:rPr>
              <a:t>CCTs a</a:t>
            </a:r>
            <a:r>
              <a:rPr lang="en-US" sz="1800" dirty="0">
                <a:latin typeface="Arial" panose="020B0604020202020204" pitchFamily="34" charset="0"/>
              </a:rPr>
              <a:t>nd CC engineers (CCEs) worked as a cohesive team to surface, discuss and resolve contamination issues</a:t>
            </a:r>
            <a:endParaRPr lang="en-US" sz="1800" b="0" dirty="0">
              <a:latin typeface="Arial" panose="020B0604020202020204" pitchFamily="34" charset="0"/>
            </a:endParaRPr>
          </a:p>
          <a:p>
            <a:pPr lvl="1"/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977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F21047-669B-4E7D-AB5F-72A1668AA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7" y="1477533"/>
            <a:ext cx="3566469" cy="47126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F299AC-CD21-4AAF-A6BD-1D5F0EC834A1}"/>
              </a:ext>
            </a:extLst>
          </p:cNvPr>
          <p:cNvSpPr/>
          <p:nvPr/>
        </p:nvSpPr>
        <p:spPr>
          <a:xfrm>
            <a:off x="2248349" y="6170368"/>
            <a:ext cx="16216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(Credits: NASA/GSFC)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2098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3E7B8-AFDF-4D6A-8E68-BE58C248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CCT training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360A0-6179-41EF-8196-96FB6DDC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First Day on the Job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Walkdown of the Webb cleanroom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Cleanroom training specific to the facility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High-level training of Webb’s mission and its unique systems</a:t>
            </a:r>
          </a:p>
          <a:p>
            <a:r>
              <a:rPr lang="en-US" dirty="0">
                <a:latin typeface="Arial" panose="020B0604020202020204" pitchFamily="34" charset="0"/>
              </a:rPr>
              <a:t>After some time working on the Floor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review of Webb’s mission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Particles: Light scattering and throughput loss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Molecular: Altering absorptance, reflectance, emittance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Thermal impacts, emphasizing hot and cold sides of Observatory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Need to minimize heat transfer</a:t>
            </a:r>
          </a:p>
        </p:txBody>
      </p:sp>
    </p:spTree>
    <p:extLst>
      <p:ext uri="{BB962C8B-B14F-4D97-AF65-F5344CB8AC3E}">
        <p14:creationId xmlns:p14="http://schemas.microsoft.com/office/powerpoint/2010/main" val="41081601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17156</TotalTime>
  <Words>1156</Words>
  <Application>Microsoft Office PowerPoint</Application>
  <PresentationFormat>On-screen Show (4:3)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Times New Roman</vt:lpstr>
      <vt:lpstr>Default Design</vt:lpstr>
      <vt:lpstr>Necessity for professionally trained CC technicians to support the James Webb Space Telescope integration, testing and launch campaign</vt:lpstr>
      <vt:lpstr>Introduction</vt:lpstr>
      <vt:lpstr>Industry Standard Approach</vt:lpstr>
      <vt:lpstr>Simple questions yielded complex answers</vt:lpstr>
      <vt:lpstr>A Cleanroom versus what lives there</vt:lpstr>
      <vt:lpstr>Specialized CC Technicians </vt:lpstr>
      <vt:lpstr>Benefits of Specialized CCTs</vt:lpstr>
      <vt:lpstr>Benefits of Specialized CCTs, continued</vt:lpstr>
      <vt:lpstr>The CCT training program</vt:lpstr>
      <vt:lpstr>Most training was On-the-Job</vt:lpstr>
      <vt:lpstr>Identifying metal coatings</vt:lpstr>
      <vt:lpstr>Growing knowledge &amp; capabilities</vt:lpstr>
      <vt:lpstr>Expanded Capabilities</vt:lpstr>
      <vt:lpstr>Concluding Remarks</vt:lpstr>
      <vt:lpstr>Acknowledgments</vt:lpstr>
      <vt:lpstr>Thank you…</vt:lpstr>
    </vt:vector>
  </TitlesOfParts>
  <Company>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Woronowicz</dc:creator>
  <cp:lastModifiedBy>Levesque, Raymond J. (GSFC-546.0)[KBRwyle]</cp:lastModifiedBy>
  <cp:revision>432</cp:revision>
  <cp:lastPrinted>2018-07-12T19:19:30Z</cp:lastPrinted>
  <dcterms:created xsi:type="dcterms:W3CDTF">2008-03-12T14:12:34Z</dcterms:created>
  <dcterms:modified xsi:type="dcterms:W3CDTF">2022-08-15T16:50:02Z</dcterms:modified>
</cp:coreProperties>
</file>