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256" r:id="rId2"/>
    <p:sldId id="257" r:id="rId3"/>
    <p:sldId id="391" r:id="rId4"/>
    <p:sldId id="358" r:id="rId5"/>
    <p:sldId id="392" r:id="rId6"/>
    <p:sldId id="393" r:id="rId7"/>
    <p:sldId id="375" r:id="rId8"/>
    <p:sldId id="383" r:id="rId9"/>
    <p:sldId id="258" r:id="rId10"/>
    <p:sldId id="389" r:id="rId11"/>
    <p:sldId id="368" r:id="rId12"/>
    <p:sldId id="302" r:id="rId13"/>
    <p:sldId id="373" r:id="rId14"/>
    <p:sldId id="386" r:id="rId15"/>
    <p:sldId id="266" r:id="rId16"/>
    <p:sldId id="267" r:id="rId17"/>
    <p:sldId id="374" r:id="rId18"/>
    <p:sldId id="382" r:id="rId19"/>
    <p:sldId id="381" r:id="rId20"/>
    <p:sldId id="259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CHULTZ, CHRISTOPHER J. (MSFC-ZP11)" initials="SCJ(" lastIdx="1" clrIdx="0">
    <p:extLst>
      <p:ext uri="{19B8F6BF-5375-455C-9EA6-DF929625EA0E}">
        <p15:presenceInfo xmlns:p15="http://schemas.microsoft.com/office/powerpoint/2012/main" userId="S-1-5-21-330711430-3775241029-4075259233-494320" providerId="AD"/>
      </p:ext>
    </p:extLst>
  </p:cmAuthor>
  <p:cmAuthor id="2" name="Case, Jonathan (MSFC-ST11)[ENSCO INC]" initials="CJ(SI" lastIdx="1" clrIdx="1">
    <p:extLst>
      <p:ext uri="{19B8F6BF-5375-455C-9EA6-DF929625EA0E}">
        <p15:presenceInfo xmlns:p15="http://schemas.microsoft.com/office/powerpoint/2012/main" userId="S::jlcase@ndc.nasa.gov::2068bd82-a390-4d77-bcab-b705e4bf085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2" autoAdjust="0"/>
    <p:restoredTop sz="87574" autoAdjust="0"/>
  </p:normalViewPr>
  <p:slideViewPr>
    <p:cSldViewPr snapToGrid="0" showGuides="1">
      <p:cViewPr varScale="1">
        <p:scale>
          <a:sx n="76" d="100"/>
          <a:sy n="76" d="100"/>
        </p:scale>
        <p:origin x="629" y="6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F911EB-75CB-49BD-8F2E-6B2D4DE4B547}" type="datetimeFigureOut">
              <a:rPr lang="en-US" smtClean="0"/>
              <a:t>8/16/2022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20B4A1-6778-4BFE-A24E-F110EE7583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357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0B4A1-6778-4BFE-A24E-F110EE7583A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007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Cannot anticipate triggers or fire start locations!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0B4A1-6778-4BFE-A24E-F110EE7583A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792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0B4A1-6778-4BFE-A24E-F110EE7583A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249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GACC: geographic area coordination center</a:t>
            </a:r>
          </a:p>
          <a:p>
            <a:r>
              <a:rPr lang="en-US" dirty="0"/>
              <a:t>My</a:t>
            </a:r>
            <a:r>
              <a:rPr lang="en-US" baseline="0" dirty="0"/>
              <a:t> poster presentation is during the Monday session 4-6pm in the 18</a:t>
            </a:r>
            <a:r>
              <a:rPr lang="en-US" baseline="30000" dirty="0"/>
              <a:t>th</a:t>
            </a:r>
            <a:r>
              <a:rPr lang="en-US" baseline="0" dirty="0"/>
              <a:t> Conference on Artificial and Computational Intelligence and its Applications to Environmental Science. </a:t>
            </a:r>
          </a:p>
          <a:p>
            <a:r>
              <a:rPr lang="en-US" baseline="0" dirty="0"/>
              <a:t>Poster #186. Title: Exploring the Use of Machine Learning to Develop a Predictive Model for Future Fire Seasons.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D89FF-AE32-499B-8D24-0F8F450A9BB6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919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907BAEF-25EC-4BD7-9536-262410EFB2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4" r="32884"/>
          <a:stretch/>
        </p:blipFill>
        <p:spPr>
          <a:xfrm rot="5400000">
            <a:off x="2678787" y="-2655218"/>
            <a:ext cx="6834428" cy="121920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C19F5-96A9-4E6C-9906-8A050A55B2D0}" type="datetimeFigureOut">
              <a:rPr lang="en-US" smtClean="0"/>
              <a:t>8/16/2022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5C340-F408-45CA-8532-AD29D075F3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176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C19F5-96A9-4E6C-9906-8A050A55B2D0}" type="datetimeFigureOut">
              <a:rPr lang="en-US" smtClean="0"/>
              <a:t>8/16/2022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5C340-F408-45CA-8532-AD29D075F3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670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C19F5-96A9-4E6C-9906-8A050A55B2D0}" type="datetimeFigureOut">
              <a:rPr lang="en-US" smtClean="0"/>
              <a:t>8/16/2022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5C340-F408-45CA-8532-AD29D075F3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736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C19F5-96A9-4E6C-9906-8A050A55B2D0}" type="datetimeFigureOut">
              <a:rPr lang="en-US" smtClean="0"/>
              <a:t>8/16/2022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5C340-F408-45CA-8532-AD29D075F3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529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C19F5-96A9-4E6C-9906-8A050A55B2D0}" type="datetimeFigureOut">
              <a:rPr lang="en-US" smtClean="0"/>
              <a:t>8/16/2022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5C340-F408-45CA-8532-AD29D075F3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744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C19F5-96A9-4E6C-9906-8A050A55B2D0}" type="datetimeFigureOut">
              <a:rPr lang="en-US" smtClean="0"/>
              <a:t>8/16/2022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5C340-F408-45CA-8532-AD29D075F3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059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C19F5-96A9-4E6C-9906-8A050A55B2D0}" type="datetimeFigureOut">
              <a:rPr lang="en-US" smtClean="0"/>
              <a:t>8/16/2022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5C340-F408-45CA-8532-AD29D075F3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345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C19F5-96A9-4E6C-9906-8A050A55B2D0}" type="datetimeFigureOut">
              <a:rPr lang="en-US" smtClean="0"/>
              <a:t>8/16/2022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5C340-F408-45CA-8532-AD29D075F3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55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C19F5-96A9-4E6C-9906-8A050A55B2D0}" type="datetimeFigureOut">
              <a:rPr lang="en-US" smtClean="0"/>
              <a:t>8/16/2022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5C340-F408-45CA-8532-AD29D075F3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92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C19F5-96A9-4E6C-9906-8A050A55B2D0}" type="datetimeFigureOut">
              <a:rPr lang="en-US" smtClean="0"/>
              <a:t>8/16/2022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5C340-F408-45CA-8532-AD29D075F3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527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C19F5-96A9-4E6C-9906-8A050A55B2D0}" type="datetimeFigureOut">
              <a:rPr lang="en-US" smtClean="0"/>
              <a:t>8/16/2022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5C340-F408-45CA-8532-AD29D075F3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080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8C19F5-96A9-4E6C-9906-8A050A55B2D0}" type="datetimeFigureOut">
              <a:rPr lang="en-US" smtClean="0"/>
              <a:t>8/16/2022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D5C340-F408-45CA-8532-AD29D075F3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103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eather.msfc.nasa.gov/sport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7" Type="http://schemas.openxmlformats.org/officeDocument/2006/relationships/image" Target="../media/image19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20.gif"/><Relationship Id="rId7" Type="http://schemas.openxmlformats.org/officeDocument/2006/relationships/image" Target="../media/image2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0470" y="1087844"/>
            <a:ext cx="11597833" cy="1771308"/>
          </a:xfrm>
        </p:spPr>
        <p:txBody>
          <a:bodyPr anchor="ctr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Wildfire Risk Support via Satellite-Derived Vegetation Health and Land Surface Model Soil Moisture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subTitle" idx="1"/>
          </p:nvPr>
        </p:nvSpPr>
        <p:spPr>
          <a:xfrm>
            <a:off x="366532" y="4035883"/>
            <a:ext cx="11458936" cy="1655762"/>
          </a:xfrm>
        </p:spPr>
        <p:txBody>
          <a:bodyPr>
            <a:normAutofit fontScale="85000" lnSpcReduction="20000"/>
          </a:bodyPr>
          <a:lstStyle/>
          <a:p>
            <a:pPr algn="ctr">
              <a:lnSpc>
                <a:spcPct val="110000"/>
              </a:lnSpc>
            </a:pPr>
            <a:r>
              <a:rPr lang="en-US" sz="3300" b="1" dirty="0">
                <a:solidFill>
                  <a:srgbClr val="FFFF00"/>
                </a:solidFill>
              </a:rPr>
              <a:t>Jonathan L. Case*</a:t>
            </a:r>
            <a:r>
              <a:rPr lang="en-US" sz="3300" b="1" baseline="30000" dirty="0">
                <a:solidFill>
                  <a:srgbClr val="FFFF00"/>
                </a:solidFill>
              </a:rPr>
              <a:t>1,2</a:t>
            </a:r>
            <a:r>
              <a:rPr lang="en-US" sz="3300" b="1" dirty="0">
                <a:solidFill>
                  <a:srgbClr val="FFFF00"/>
                </a:solidFill>
              </a:rPr>
              <a:t>, Kevin K. Fuell</a:t>
            </a:r>
            <a:r>
              <a:rPr lang="en-US" sz="3300" b="1" baseline="30000" dirty="0">
                <a:solidFill>
                  <a:srgbClr val="FFFF00"/>
                </a:solidFill>
              </a:rPr>
              <a:t>2,3</a:t>
            </a:r>
            <a:r>
              <a:rPr lang="en-US" sz="3300" b="1" dirty="0">
                <a:solidFill>
                  <a:srgbClr val="FFFF00"/>
                </a:solidFill>
              </a:rPr>
              <a:t>, and Christopher R. Hain</a:t>
            </a:r>
            <a:r>
              <a:rPr lang="en-US" sz="3300" b="1" baseline="30000" dirty="0">
                <a:solidFill>
                  <a:srgbClr val="FFFF00"/>
                </a:solidFill>
              </a:rPr>
              <a:t>2,4</a:t>
            </a:r>
            <a:endParaRPr lang="en-US" b="1" dirty="0">
              <a:solidFill>
                <a:srgbClr val="FFFF00"/>
              </a:solidFill>
            </a:endParaRPr>
          </a:p>
          <a:p>
            <a:pPr marL="290513" marR="0" algn="ctr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i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ENSCO, Inc., </a:t>
            </a:r>
            <a:r>
              <a:rPr lang="en-US" sz="2800" i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2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Short-Term Prediction Research and Transition (</a:t>
            </a:r>
            <a:r>
              <a:rPr 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SPoRT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) Center </a:t>
            </a:r>
          </a:p>
          <a:p>
            <a:pPr marL="290513" algn="ctr">
              <a:lnSpc>
                <a:spcPct val="107000"/>
              </a:lnSpc>
              <a:spcBef>
                <a:spcPts val="0"/>
              </a:spcBef>
            </a:pPr>
            <a:r>
              <a:rPr lang="en-US" sz="2800" i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3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University of Alabama – Huntsville</a:t>
            </a:r>
            <a:endParaRPr lang="en-US" sz="28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90513" algn="ctr">
              <a:lnSpc>
                <a:spcPct val="107000"/>
              </a:lnSpc>
              <a:spcBef>
                <a:spcPts val="0"/>
              </a:spcBef>
            </a:pPr>
            <a:r>
              <a:rPr lang="en-US" sz="2800" i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4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NASA Marshall Space Flight Center</a:t>
            </a:r>
          </a:p>
          <a:p>
            <a:pPr marL="290513">
              <a:lnSpc>
                <a:spcPct val="107000"/>
              </a:lnSpc>
              <a:spcBef>
                <a:spcPts val="0"/>
              </a:spcBef>
            </a:pPr>
            <a:endParaRPr lang="en-US" sz="28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290513" algn="ctr">
              <a:lnSpc>
                <a:spcPct val="107000"/>
              </a:lnSpc>
              <a:spcBef>
                <a:spcPts val="0"/>
              </a:spcBef>
            </a:pPr>
            <a:r>
              <a:rPr lang="en-US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(</a:t>
            </a:r>
            <a:r>
              <a:rPr lang="en-US" sz="2800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Background</a:t>
            </a:r>
            <a:r>
              <a:rPr lang="en-US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: California’s 2021 Dixie Wildfire smoke plume during first author’s vacation)</a:t>
            </a:r>
            <a:endParaRPr lang="en-US" i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09" y="326489"/>
            <a:ext cx="881351" cy="7315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" t="13137" r="3410" b="13162"/>
          <a:stretch/>
        </p:blipFill>
        <p:spPr>
          <a:xfrm>
            <a:off x="2836222" y="416535"/>
            <a:ext cx="2120329" cy="5680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521" y="494629"/>
            <a:ext cx="1438681" cy="51492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Date Placeholder 2"/>
          <p:cNvSpPr txBox="1">
            <a:spLocks/>
          </p:cNvSpPr>
          <p:nvPr/>
        </p:nvSpPr>
        <p:spPr>
          <a:xfrm>
            <a:off x="1085534" y="6381170"/>
            <a:ext cx="17506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rgbClr val="FFFF00"/>
                </a:solidFill>
              </a:rPr>
              <a:t>21 August 2022</a:t>
            </a:r>
          </a:p>
        </p:txBody>
      </p:sp>
      <p:sp>
        <p:nvSpPr>
          <p:cNvPr id="12" name="Footer Placeholder 11"/>
          <p:cNvSpPr txBox="1">
            <a:spLocks/>
          </p:cNvSpPr>
          <p:nvPr/>
        </p:nvSpPr>
        <p:spPr>
          <a:xfrm>
            <a:off x="2664809" y="6391942"/>
            <a:ext cx="619340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i="1" dirty="0">
                <a:solidFill>
                  <a:srgbClr val="FFFF00"/>
                </a:solidFill>
              </a:rPr>
              <a:t>National Weather Association Annual Meeting 2022 </a:t>
            </a:r>
          </a:p>
        </p:txBody>
      </p:sp>
      <p:sp>
        <p:nvSpPr>
          <p:cNvPr id="13" name="Slide Number Placeholder 12"/>
          <p:cNvSpPr txBox="1">
            <a:spLocks/>
          </p:cNvSpPr>
          <p:nvPr/>
        </p:nvSpPr>
        <p:spPr>
          <a:xfrm>
            <a:off x="8686798" y="6381169"/>
            <a:ext cx="251873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00"/>
                </a:solidFill>
              </a:rPr>
              <a:t>Broadcaster Workshop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481" y="521025"/>
            <a:ext cx="2086610" cy="42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757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D95CA-D7B1-418B-B898-BDDED4017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Bonus Slides</a:t>
            </a:r>
          </a:p>
        </p:txBody>
      </p:sp>
    </p:spTree>
    <p:extLst>
      <p:ext uri="{BB962C8B-B14F-4D97-AF65-F5344CB8AC3E}">
        <p14:creationId xmlns:p14="http://schemas.microsoft.com/office/powerpoint/2010/main" val="23311095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0866"/>
            <a:ext cx="10515600" cy="947627"/>
          </a:xfrm>
        </p:spPr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Summary, Future, and Acknowledgements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3840" y="1765425"/>
            <a:ext cx="5852160" cy="4595942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SPoRT</a:t>
            </a:r>
            <a:r>
              <a:rPr lang="en-US" dirty="0"/>
              <a:t>-LIS and ESI provide antecedent soil and vegetation stress conditions that can inform stakeholders on areas of enhanced wildfire threats</a:t>
            </a:r>
          </a:p>
          <a:p>
            <a:r>
              <a:rPr lang="en-US" dirty="0"/>
              <a:t>Ongoing applied research to examine land surface conditions favoring lightning-initiated wildfires</a:t>
            </a:r>
          </a:p>
          <a:p>
            <a:r>
              <a:rPr lang="en-US" u="sng" dirty="0"/>
              <a:t>Future</a:t>
            </a:r>
            <a:r>
              <a:rPr lang="en-US" dirty="0"/>
              <a:t>: Extending SPoRT-LIS into forecast, ensemble, and S2S realm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Two-week forecast soil moisture percentiles currently being generated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Data mining / machine learning models</a:t>
            </a:r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6096000" y="1765425"/>
            <a:ext cx="5753345" cy="427323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2400"/>
              </a:spcBef>
              <a:buFont typeface="Arial" panose="020B0604020202020204" pitchFamily="34" charset="0"/>
              <a:buNone/>
            </a:pPr>
            <a:r>
              <a:rPr lang="en-US" dirty="0"/>
              <a:t>NASA/SPoRT web: </a:t>
            </a:r>
            <a:r>
              <a:rPr lang="en-US" dirty="0">
                <a:hlinkClick r:id="rId3"/>
              </a:rPr>
              <a:t>https://weather.msfc.nasa.gov/sport/</a:t>
            </a:r>
            <a:endParaRPr lang="en-US" dirty="0"/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/>
              <a:t>Twitter: @NASA_SPoRT </a:t>
            </a:r>
            <a:br>
              <a:rPr lang="en-US" dirty="0"/>
            </a:br>
            <a:r>
              <a:rPr lang="en-US" dirty="0"/>
              <a:t>Facebook: NASA.SPoRT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2400" i="1" u="sng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i="1" u="sng" dirty="0"/>
              <a:t>Acknowledgements</a:t>
            </a:r>
            <a:r>
              <a:rPr lang="en-US" sz="2400" i="1" dirty="0"/>
              <a:t>:</a:t>
            </a:r>
            <a:r>
              <a:rPr lang="en-US" i="1" dirty="0"/>
              <a:t> </a:t>
            </a:r>
            <a:r>
              <a:rPr lang="en-US" sz="2400" i="1" dirty="0"/>
              <a:t>This research is funded by Dr. Tsengdar Lee of NASA HQ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541779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7426" y="254747"/>
            <a:ext cx="7886700" cy="996989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SPoRT?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5235" y="1638330"/>
            <a:ext cx="7143906" cy="2872507"/>
          </a:xfrm>
        </p:spPr>
        <p:txBody>
          <a:bodyPr>
            <a:noAutofit/>
          </a:bodyPr>
          <a:lstStyle/>
          <a:p>
            <a:r>
              <a:rPr lang="en-US" sz="2400" dirty="0"/>
              <a:t>Short-Term Prediction Research and Transition (SPoRT) Center</a:t>
            </a:r>
          </a:p>
          <a:p>
            <a:r>
              <a:rPr lang="en-US" sz="2400" dirty="0"/>
              <a:t>Our main purpose is to transition experimental [NASA] datasets and products to operational end users</a:t>
            </a:r>
          </a:p>
          <a:p>
            <a:pPr lvl="1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2200" i="1" dirty="0"/>
              <a:t>Identify operational challenge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200" i="1" dirty="0"/>
              <a:t>Determine how NASA data and products can aid in the decision-making process. </a:t>
            </a:r>
          </a:p>
        </p:txBody>
      </p:sp>
      <p:pic>
        <p:nvPicPr>
          <p:cNvPr id="1026" name="Picture 2" descr="https://weather.msfc.nasa.gov/sport/organization/SPoRT%20Proces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921" y="1462858"/>
            <a:ext cx="4253266" cy="4774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795" y="4897431"/>
            <a:ext cx="4617266" cy="121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4200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955895" y="74367"/>
            <a:ext cx="10515600" cy="875189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SPoRT-LIS Soil Moisture Climatology and Percentiles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181792" y="1029049"/>
            <a:ext cx="6104708" cy="2680506"/>
          </a:xfrm>
        </p:spPr>
        <p:txBody>
          <a:bodyPr>
            <a:noAutofit/>
          </a:bodyPr>
          <a:lstStyle/>
          <a:p>
            <a:pPr marL="114300" indent="0">
              <a:spcBef>
                <a:spcPts val="301"/>
              </a:spcBef>
              <a:buNone/>
            </a:pPr>
            <a:r>
              <a:rPr lang="en-US" sz="2800" dirty="0"/>
              <a:t>Daily 1981-2013 soil moisture climatologies</a:t>
            </a:r>
          </a:p>
          <a:p>
            <a:pPr marL="914400" lvl="1" indent="-342900">
              <a:buFont typeface="Wingdings" panose="05000000000000000000" pitchFamily="2" charset="2"/>
              <a:buChar char="ü"/>
            </a:pPr>
            <a:r>
              <a:rPr lang="en-US" sz="2400" dirty="0">
                <a:cs typeface="Arial" pitchFamily="34" charset="0"/>
              </a:rPr>
              <a:t>0-2 m total column climatology for every CONUS county</a:t>
            </a:r>
          </a:p>
          <a:p>
            <a:pPr marL="914400" lvl="1" indent="-342900">
              <a:buFont typeface="Wingdings" panose="05000000000000000000" pitchFamily="2" charset="2"/>
              <a:buChar char="ü"/>
            </a:pPr>
            <a:r>
              <a:rPr lang="en-US" sz="2400" dirty="0">
                <a:cs typeface="Arial" pitchFamily="34" charset="0"/>
              </a:rPr>
              <a:t>Cumulative layers at every grid point </a:t>
            </a:r>
            <a:br>
              <a:rPr lang="en-US" sz="2400" dirty="0">
                <a:cs typeface="Arial" pitchFamily="34" charset="0"/>
              </a:rPr>
            </a:br>
            <a:r>
              <a:rPr lang="en-US" sz="2400" dirty="0">
                <a:cs typeface="Arial" pitchFamily="34" charset="0"/>
              </a:rPr>
              <a:t>(0-10cm, 0-40cm, 0-1m, 0-2m); </a:t>
            </a:r>
            <a:br>
              <a:rPr lang="en-US" sz="2400" dirty="0">
                <a:cs typeface="Arial" pitchFamily="34" charset="0"/>
              </a:rPr>
            </a:br>
            <a:r>
              <a:rPr lang="en-US" sz="2400" dirty="0">
                <a:cs typeface="Arial" pitchFamily="34" charset="0"/>
              </a:rPr>
              <a:t>1-week moving centered window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9CD3AC08-B153-41B7-8A65-4995015F6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62" y="3892580"/>
            <a:ext cx="9760226" cy="2891053"/>
          </a:xfrm>
          <a:prstGeom prst="rect">
            <a:avLst/>
          </a:prstGeom>
        </p:spPr>
      </p:pic>
      <p:pic>
        <p:nvPicPr>
          <p:cNvPr id="49" name="Picture 48" descr="Map&#10;&#10;Description automatically generated">
            <a:extLst>
              <a:ext uri="{FF2B5EF4-FFF2-40B4-BE49-F238E27FC236}">
                <a16:creationId xmlns:a16="http://schemas.microsoft.com/office/drawing/2014/main" id="{C6826213-4CAC-4F94-A696-3F2DE28D6B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0" r="3086"/>
          <a:stretch/>
        </p:blipFill>
        <p:spPr>
          <a:xfrm>
            <a:off x="6665056" y="787344"/>
            <a:ext cx="5166609" cy="3308123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3C8A768A-200D-41BC-BF39-8F57F85ED437}"/>
              </a:ext>
            </a:extLst>
          </p:cNvPr>
          <p:cNvSpPr txBox="1"/>
          <p:nvPr/>
        </p:nvSpPr>
        <p:spPr>
          <a:xfrm>
            <a:off x="10126297" y="5061013"/>
            <a:ext cx="18943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0-100 cm gridded </a:t>
            </a:r>
            <a:b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soil moisture </a:t>
            </a:r>
            <a:b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percentile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AD7AADD4-04D6-4240-8201-EF278B85ACFC}"/>
              </a:ext>
            </a:extLst>
          </p:cNvPr>
          <p:cNvCxnSpPr>
            <a:cxnSpLocks/>
          </p:cNvCxnSpPr>
          <p:nvPr/>
        </p:nvCxnSpPr>
        <p:spPr>
          <a:xfrm flipV="1">
            <a:off x="11073447" y="4095467"/>
            <a:ext cx="0" cy="935460"/>
          </a:xfrm>
          <a:prstGeom prst="straightConnector1">
            <a:avLst/>
          </a:prstGeom>
          <a:ln w="31750">
            <a:tailEnd type="arrow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435295C5-0F86-4D8F-AABA-48F87D4DDB03}"/>
              </a:ext>
            </a:extLst>
          </p:cNvPr>
          <p:cNvSpPr txBox="1"/>
          <p:nvPr/>
        </p:nvSpPr>
        <p:spPr>
          <a:xfrm>
            <a:off x="77884" y="5061013"/>
            <a:ext cx="27687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LIS grid points values</a:t>
            </a:r>
            <a:b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grouped together in each </a:t>
            </a:r>
            <a:b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county to form ~10</a:t>
            </a:r>
            <a:r>
              <a:rPr lang="en-US" i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unique</a:t>
            </a:r>
            <a:b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daily climatologies</a:t>
            </a:r>
          </a:p>
        </p:txBody>
      </p:sp>
    </p:spTree>
    <p:extLst>
      <p:ext uri="{BB962C8B-B14F-4D97-AF65-F5344CB8AC3E}">
        <p14:creationId xmlns:p14="http://schemas.microsoft.com/office/powerpoint/2010/main" val="28566684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3840" y="163137"/>
            <a:ext cx="6512560" cy="1364321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Antecedent Soil Moisture: </a:t>
            </a:r>
            <a:br>
              <a:rPr lang="en-US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87 Ltg-Initiated Wildfires Days: 2008-15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832D0C4-676A-4C52-8FF1-339A378208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60783"/>
            <a:ext cx="5646369" cy="53007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3" name="Table 22">
                <a:extLst>
                  <a:ext uri="{FF2B5EF4-FFF2-40B4-BE49-F238E27FC236}">
                    <a16:creationId xmlns:a16="http://schemas.microsoft.com/office/drawing/2014/main" id="{F447B3BA-61C8-4838-8F55-00EDD868877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85283309"/>
                  </p:ext>
                </p:extLst>
              </p:nvPr>
            </p:nvGraphicFramePr>
            <p:xfrm>
              <a:off x="6962432" y="296004"/>
              <a:ext cx="4785360" cy="4384426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227846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24594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26094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64269">
                    <a:tc gridSpan="3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Red</a:t>
                          </a:r>
                          <a:r>
                            <a:rPr lang="en-US" sz="1600" b="1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: Fire-starter           </a:t>
                          </a:r>
                          <a:r>
                            <a:rPr lang="en-US" sz="1600" b="1" dirty="0">
                              <a:solidFill>
                                <a:srgbClr val="00B05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Green</a:t>
                          </a:r>
                          <a:r>
                            <a:rPr lang="en-US" sz="1600" b="1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: Non-fire starter</a:t>
                          </a: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75134">
                    <a:tc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 </a:t>
                          </a:r>
                          <a:endParaRPr lang="en-U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gridSpan="2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dirty="0">
                              <a:effectLst/>
                            </a:rPr>
                            <a:t>0-10 cm Relative Soil</a:t>
                          </a:r>
                          <a:r>
                            <a:rPr lang="en-US" sz="1600" b="1" baseline="0" dirty="0">
                              <a:effectLst/>
                            </a:rPr>
                            <a:t> Moisture (%)</a:t>
                          </a:r>
                          <a:endParaRPr lang="en-US" sz="16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42841">
                    <a:tc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dirty="0">
                              <a:effectLst/>
                            </a:rPr>
                            <a:t>-CG 25</a:t>
                          </a:r>
                          <a:r>
                            <a:rPr lang="en-US" sz="1600" b="1" baseline="30000" dirty="0">
                              <a:effectLst/>
                            </a:rPr>
                            <a:t>th</a:t>
                          </a:r>
                          <a:r>
                            <a:rPr lang="en-US" sz="1600" b="1" dirty="0">
                              <a:effectLst/>
                            </a:rPr>
                            <a:t> Percentile</a:t>
                          </a:r>
                          <a:endParaRPr lang="en-US" sz="16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10.52%</a:t>
                          </a:r>
                          <a:endParaRPr lang="en-US" sz="1600" b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dirty="0">
                              <a:solidFill>
                                <a:srgbClr val="00B05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14.18%</a:t>
                          </a:r>
                          <a:endParaRPr lang="en-US" sz="1600" b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42841">
                    <a:tc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dirty="0">
                              <a:effectLst/>
                            </a:rPr>
                            <a:t>-CG Median</a:t>
                          </a:r>
                          <a:endParaRPr lang="en-US" sz="16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16.27%</a:t>
                          </a:r>
                          <a:endParaRPr lang="en-US" sz="1600" b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dirty="0">
                              <a:solidFill>
                                <a:srgbClr val="00B05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21.13%</a:t>
                          </a:r>
                          <a:endParaRPr lang="en-US" sz="1600" b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42841">
                    <a:tc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dirty="0">
                              <a:effectLst/>
                            </a:rPr>
                            <a:t>-CG 75</a:t>
                          </a:r>
                          <a:r>
                            <a:rPr lang="en-US" sz="1600" b="1" baseline="30000" dirty="0">
                              <a:effectLst/>
                            </a:rPr>
                            <a:t>th</a:t>
                          </a:r>
                          <a:r>
                            <a:rPr lang="en-US" sz="1600" b="1" dirty="0">
                              <a:effectLst/>
                            </a:rPr>
                            <a:t> Percentile</a:t>
                          </a:r>
                          <a:endParaRPr lang="en-US" sz="16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24.65%</a:t>
                          </a:r>
                          <a:endParaRPr lang="en-US" sz="1600" b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dirty="0">
                              <a:solidFill>
                                <a:srgbClr val="00B05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27.6%</a:t>
                          </a:r>
                          <a:endParaRPr lang="en-US" sz="1600" b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42841">
                    <a:tc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dirty="0">
                              <a:effectLst/>
                            </a:rPr>
                            <a:t>+CG 25</a:t>
                          </a:r>
                          <a:r>
                            <a:rPr lang="en-US" sz="1600" b="1" baseline="30000" dirty="0">
                              <a:effectLst/>
                            </a:rPr>
                            <a:t>th</a:t>
                          </a:r>
                          <a:r>
                            <a:rPr lang="en-US" sz="1600" b="1" dirty="0">
                              <a:effectLst/>
                            </a:rPr>
                            <a:t> Percentile</a:t>
                          </a:r>
                          <a:endParaRPr lang="en-US" sz="16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8.21%</a:t>
                          </a:r>
                          <a:endParaRPr lang="en-US" sz="1600" b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dirty="0">
                              <a:solidFill>
                                <a:srgbClr val="00B05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18.83%</a:t>
                          </a:r>
                          <a:endParaRPr lang="en-US" sz="1600" b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42841">
                    <a:tc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dirty="0">
                              <a:effectLst/>
                            </a:rPr>
                            <a:t>+CG Median</a:t>
                          </a:r>
                          <a:endParaRPr lang="en-US" sz="16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11.61%</a:t>
                          </a:r>
                          <a:endParaRPr lang="en-US" sz="1600" b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dirty="0">
                              <a:solidFill>
                                <a:srgbClr val="00B05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25.32%</a:t>
                          </a:r>
                          <a:endParaRPr lang="en-US" sz="1600" b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42841">
                    <a:tc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dirty="0">
                              <a:effectLst/>
                            </a:rPr>
                            <a:t>+CG 75</a:t>
                          </a:r>
                          <a:r>
                            <a:rPr lang="en-US" sz="1600" b="1" baseline="30000" dirty="0">
                              <a:effectLst/>
                            </a:rPr>
                            <a:t>th</a:t>
                          </a:r>
                          <a:r>
                            <a:rPr lang="en-US" sz="1600" b="1" dirty="0">
                              <a:effectLst/>
                            </a:rPr>
                            <a:t> Percentile</a:t>
                          </a:r>
                          <a:endParaRPr lang="en-US" sz="16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18.52%</a:t>
                          </a:r>
                          <a:endParaRPr lang="en-US" sz="1600" b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dirty="0">
                              <a:solidFill>
                                <a:srgbClr val="00B05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35.54%</a:t>
                          </a:r>
                          <a:endParaRPr lang="en-US" sz="1600" b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42841">
                    <a:tc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dirty="0">
                              <a:effectLst/>
                            </a:rPr>
                            <a:t>-CG Mean</a:t>
                          </a:r>
                          <a:endParaRPr lang="en-US" sz="16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18.89%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dirty="0">
                              <a:solidFill>
                                <a:srgbClr val="00B05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23.82%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364269">
                    <a:tc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dirty="0">
                              <a:effectLst/>
                            </a:rPr>
                            <a:t>+CG Mean</a:t>
                          </a:r>
                          <a:endParaRPr lang="en-US" sz="16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14.24%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dirty="0">
                              <a:solidFill>
                                <a:srgbClr val="00B05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26.93%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  <a:tr h="347296">
                    <a:tc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dirty="0">
                              <a:effectLst/>
                            </a:rPr>
                            <a:t>-CG Rank-sum p-value</a:t>
                          </a:r>
                          <a:endParaRPr lang="en-US" sz="16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gridSpan="2"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2.</m:t>
                                </m:r>
                                <m:r>
                                  <a:rPr lang="en-US" sz="1600" b="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57</m:t>
                                </m:r>
                                <m:r>
                                  <a:rPr lang="en-US" sz="160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sz="16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6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−</m:t>
                                    </m:r>
                                    <m:r>
                                      <a:rPr lang="en-US" sz="1600" b="0" i="1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5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10"/>
                      </a:ext>
                    </a:extLst>
                  </a:tr>
                  <a:tr h="421025">
                    <a:tc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dirty="0">
                              <a:effectLst/>
                            </a:rPr>
                            <a:t>+CG Rank-sum p-value</a:t>
                          </a:r>
                          <a:endParaRPr lang="en-US" sz="16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gridSpan="2"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4</m:t>
                                </m:r>
                                <m:r>
                                  <a:rPr lang="en-US" sz="1600" b="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.78</m:t>
                                </m:r>
                                <m:r>
                                  <a:rPr lang="en-US" sz="160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sz="16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6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−</m:t>
                                    </m:r>
                                    <m:r>
                                      <a:rPr lang="en-US" sz="1600" b="0" i="1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4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1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3" name="Table 22">
                <a:extLst>
                  <a:ext uri="{FF2B5EF4-FFF2-40B4-BE49-F238E27FC236}">
                    <a16:creationId xmlns:a16="http://schemas.microsoft.com/office/drawing/2014/main" id="{F447B3BA-61C8-4838-8F55-00EDD868877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85283309"/>
                  </p:ext>
                </p:extLst>
              </p:nvPr>
            </p:nvGraphicFramePr>
            <p:xfrm>
              <a:off x="6962432" y="296004"/>
              <a:ext cx="4785360" cy="4384426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227846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24594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26094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64269">
                    <a:tc gridSpan="3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Red</a:t>
                          </a:r>
                          <a:r>
                            <a:rPr lang="en-US" sz="1600" b="1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: Fire-starter           </a:t>
                          </a:r>
                          <a:r>
                            <a:rPr lang="en-US" sz="1600" b="1" dirty="0">
                              <a:solidFill>
                                <a:srgbClr val="00B05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Green</a:t>
                          </a:r>
                          <a:r>
                            <a:rPr lang="en-US" sz="1600" b="1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: Non-fire starter</a:t>
                          </a: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87680">
                    <a:tc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 </a:t>
                          </a:r>
                          <a:endParaRPr lang="en-U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gridSpan="2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dirty="0">
                              <a:effectLst/>
                            </a:rPr>
                            <a:t>0-10 cm Relative Soil</a:t>
                          </a:r>
                          <a:r>
                            <a:rPr lang="en-US" sz="1600" b="1" baseline="0" dirty="0">
                              <a:effectLst/>
                            </a:rPr>
                            <a:t> Moisture (%)</a:t>
                          </a:r>
                          <a:endParaRPr lang="en-US" sz="16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42841">
                    <a:tc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dirty="0">
                              <a:effectLst/>
                            </a:rPr>
                            <a:t>-CG 25</a:t>
                          </a:r>
                          <a:r>
                            <a:rPr lang="en-US" sz="1600" b="1" baseline="30000" dirty="0">
                              <a:effectLst/>
                            </a:rPr>
                            <a:t>th</a:t>
                          </a:r>
                          <a:r>
                            <a:rPr lang="en-US" sz="1600" b="1" dirty="0">
                              <a:effectLst/>
                            </a:rPr>
                            <a:t> Percentile</a:t>
                          </a:r>
                          <a:endParaRPr lang="en-US" sz="16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10.52%</a:t>
                          </a:r>
                          <a:endParaRPr lang="en-US" sz="1600" b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dirty="0">
                              <a:solidFill>
                                <a:srgbClr val="00B05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14.18%</a:t>
                          </a:r>
                          <a:endParaRPr lang="en-US" sz="1600" b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42841">
                    <a:tc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dirty="0">
                              <a:effectLst/>
                            </a:rPr>
                            <a:t>-CG Median</a:t>
                          </a:r>
                          <a:endParaRPr lang="en-US" sz="16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16.27%</a:t>
                          </a:r>
                          <a:endParaRPr lang="en-US" sz="1600" b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dirty="0">
                              <a:solidFill>
                                <a:srgbClr val="00B05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21.13%</a:t>
                          </a:r>
                          <a:endParaRPr lang="en-US" sz="1600" b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42841">
                    <a:tc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dirty="0">
                              <a:effectLst/>
                            </a:rPr>
                            <a:t>-CG 75</a:t>
                          </a:r>
                          <a:r>
                            <a:rPr lang="en-US" sz="1600" b="1" baseline="30000" dirty="0">
                              <a:effectLst/>
                            </a:rPr>
                            <a:t>th</a:t>
                          </a:r>
                          <a:r>
                            <a:rPr lang="en-US" sz="1600" b="1" dirty="0">
                              <a:effectLst/>
                            </a:rPr>
                            <a:t> Percentile</a:t>
                          </a:r>
                          <a:endParaRPr lang="en-US" sz="16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24.65%</a:t>
                          </a:r>
                          <a:endParaRPr lang="en-US" sz="1600" b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dirty="0">
                              <a:solidFill>
                                <a:srgbClr val="00B05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27.6%</a:t>
                          </a:r>
                          <a:endParaRPr lang="en-US" sz="1600" b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42841">
                    <a:tc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dirty="0">
                              <a:effectLst/>
                            </a:rPr>
                            <a:t>+CG 25</a:t>
                          </a:r>
                          <a:r>
                            <a:rPr lang="en-US" sz="1600" b="1" baseline="30000" dirty="0">
                              <a:effectLst/>
                            </a:rPr>
                            <a:t>th</a:t>
                          </a:r>
                          <a:r>
                            <a:rPr lang="en-US" sz="1600" b="1" dirty="0">
                              <a:effectLst/>
                            </a:rPr>
                            <a:t> Percentile</a:t>
                          </a:r>
                          <a:endParaRPr lang="en-US" sz="16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8.21%</a:t>
                          </a:r>
                          <a:endParaRPr lang="en-US" sz="1600" b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dirty="0">
                              <a:solidFill>
                                <a:srgbClr val="00B05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18.83%</a:t>
                          </a:r>
                          <a:endParaRPr lang="en-US" sz="1600" b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42841">
                    <a:tc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dirty="0">
                              <a:effectLst/>
                            </a:rPr>
                            <a:t>+CG Median</a:t>
                          </a:r>
                          <a:endParaRPr lang="en-US" sz="16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11.61%</a:t>
                          </a:r>
                          <a:endParaRPr lang="en-US" sz="1600" b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dirty="0">
                              <a:solidFill>
                                <a:srgbClr val="00B05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25.32%</a:t>
                          </a:r>
                          <a:endParaRPr lang="en-US" sz="1600" b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42841">
                    <a:tc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dirty="0">
                              <a:effectLst/>
                            </a:rPr>
                            <a:t>+CG 75</a:t>
                          </a:r>
                          <a:r>
                            <a:rPr lang="en-US" sz="1600" b="1" baseline="30000" dirty="0">
                              <a:effectLst/>
                            </a:rPr>
                            <a:t>th</a:t>
                          </a:r>
                          <a:r>
                            <a:rPr lang="en-US" sz="1600" b="1" dirty="0">
                              <a:effectLst/>
                            </a:rPr>
                            <a:t> Percentile</a:t>
                          </a:r>
                          <a:endParaRPr lang="en-US" sz="16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18.52%</a:t>
                          </a:r>
                          <a:endParaRPr lang="en-US" sz="1600" b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dirty="0">
                              <a:solidFill>
                                <a:srgbClr val="00B05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35.54%</a:t>
                          </a:r>
                          <a:endParaRPr lang="en-US" sz="1600" b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42841">
                    <a:tc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dirty="0">
                              <a:effectLst/>
                            </a:rPr>
                            <a:t>-CG Mean</a:t>
                          </a:r>
                          <a:endParaRPr lang="en-US" sz="16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18.89%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dirty="0">
                              <a:solidFill>
                                <a:srgbClr val="00B05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23.82%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364269">
                    <a:tc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dirty="0">
                              <a:effectLst/>
                            </a:rPr>
                            <a:t>+CG Mean</a:t>
                          </a:r>
                          <a:endParaRPr lang="en-US" sz="16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14.24%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dirty="0">
                              <a:solidFill>
                                <a:srgbClr val="00B05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26.93%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  <a:tr h="347296">
                    <a:tc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dirty="0">
                              <a:effectLst/>
                            </a:rPr>
                            <a:t>-CG Rank-sum p-value</a:t>
                          </a:r>
                          <a:endParaRPr lang="en-US" sz="16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91019" t="-1043860" r="-485" b="-131579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10"/>
                      </a:ext>
                    </a:extLst>
                  </a:tr>
                  <a:tr h="421025">
                    <a:tc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dirty="0">
                              <a:effectLst/>
                            </a:rPr>
                            <a:t>+CG Rank-sum p-value</a:t>
                          </a:r>
                          <a:endParaRPr lang="en-US" sz="16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91019" t="-944928" r="-485" b="-8696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1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11CA1F11-5E14-4AF2-8E99-F6D6EDFA7A3D}"/>
              </a:ext>
            </a:extLst>
          </p:cNvPr>
          <p:cNvSpPr txBox="1"/>
          <p:nvPr/>
        </p:nvSpPr>
        <p:spPr>
          <a:xfrm>
            <a:off x="5972175" y="4860215"/>
            <a:ext cx="6074994" cy="1867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Boxplot shows significant difference between distributions of suspected fire-starters and ordinary strikes of both polarities</a:t>
            </a:r>
          </a:p>
          <a:p>
            <a:pPr lvl="1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P-values &lt; 0.05 indicate separation of distributions are most prevalent with the +CG flashes</a:t>
            </a:r>
          </a:p>
          <a:p>
            <a:pPr lvl="1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Suspected fire-starters primarily in areas of lower relative soil moisture</a:t>
            </a:r>
          </a:p>
        </p:txBody>
      </p:sp>
    </p:spTree>
    <p:extLst>
      <p:ext uri="{BB962C8B-B14F-4D97-AF65-F5344CB8AC3E}">
        <p14:creationId xmlns:p14="http://schemas.microsoft.com/office/powerpoint/2010/main" val="5757650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 txBox="1">
            <a:spLocks/>
          </p:cNvSpPr>
          <p:nvPr/>
        </p:nvSpPr>
        <p:spPr bwMode="auto">
          <a:xfrm>
            <a:off x="1687513" y="0"/>
            <a:ext cx="84328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lnSpc>
                <a:spcPct val="85000"/>
              </a:lnSpc>
            </a:pPr>
            <a:r>
              <a:rPr lang="en-US" sz="2000" b="1" dirty="0">
                <a:solidFill>
                  <a:schemeClr val="bg1"/>
                </a:solidFill>
              </a:rPr>
              <a:t>Development of a Multi-Scale Remote-Sensing Based Framework for Mapping Drought over North America </a:t>
            </a:r>
            <a:br>
              <a:rPr lang="en-US" sz="3200" b="1" i="1" dirty="0">
                <a:solidFill>
                  <a:srgbClr val="FFFFFF"/>
                </a:solidFill>
              </a:rPr>
            </a:br>
            <a:r>
              <a:rPr lang="en-US" sz="1600" b="1" i="1" dirty="0">
                <a:solidFill>
                  <a:srgbClr val="FFFFFF"/>
                </a:solidFill>
              </a:rPr>
              <a:t>Christopher Hain (U. of Maryland)</a:t>
            </a:r>
          </a:p>
        </p:txBody>
      </p:sp>
      <p:sp>
        <p:nvSpPr>
          <p:cNvPr id="15363" name="Rectangle 9"/>
          <p:cNvSpPr>
            <a:spLocks noChangeArrowheads="1"/>
          </p:cNvSpPr>
          <p:nvPr/>
        </p:nvSpPr>
        <p:spPr bwMode="auto">
          <a:xfrm>
            <a:off x="7361175" y="1343814"/>
            <a:ext cx="4035946" cy="463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en-US" dirty="0">
                <a:latin typeface="Century Gothic" pitchFamily="34" charset="0"/>
                <a:cs typeface="Segoe UI" pitchFamily="34" charset="0"/>
              </a:rPr>
              <a:t>Flash drought are rapid onset events typically driven by:</a:t>
            </a:r>
          </a:p>
          <a:p>
            <a:pPr>
              <a:spcBef>
                <a:spcPts val="300"/>
              </a:spcBef>
            </a:pPr>
            <a:endParaRPr lang="en-US" dirty="0">
              <a:latin typeface="Century Gothic" pitchFamily="34" charset="0"/>
              <a:cs typeface="Segoe UI" pitchFamily="34" charset="0"/>
            </a:endParaRPr>
          </a:p>
          <a:p>
            <a:pPr marL="342900" indent="-342900">
              <a:spcBef>
                <a:spcPts val="300"/>
              </a:spcBef>
              <a:buAutoNum type="arabicParenR"/>
            </a:pPr>
            <a:r>
              <a:rPr lang="en-US" dirty="0">
                <a:latin typeface="Century Gothic" pitchFamily="34" charset="0"/>
                <a:cs typeface="Segoe UI" pitchFamily="34" charset="0"/>
              </a:rPr>
              <a:t>precipitation deficits, </a:t>
            </a:r>
          </a:p>
          <a:p>
            <a:pPr marL="342900" indent="-342900">
              <a:spcBef>
                <a:spcPts val="300"/>
              </a:spcBef>
              <a:buAutoNum type="arabicParenR"/>
            </a:pPr>
            <a:r>
              <a:rPr lang="en-US" dirty="0">
                <a:latin typeface="Century Gothic" pitchFamily="34" charset="0"/>
                <a:cs typeface="Segoe UI" pitchFamily="34" charset="0"/>
              </a:rPr>
              <a:t>high temperature anomalies;</a:t>
            </a:r>
          </a:p>
          <a:p>
            <a:pPr marL="342900" indent="-342900">
              <a:spcBef>
                <a:spcPts val="300"/>
              </a:spcBef>
              <a:buAutoNum type="arabicParenR"/>
            </a:pPr>
            <a:r>
              <a:rPr lang="en-US" dirty="0">
                <a:latin typeface="Century Gothic" pitchFamily="34" charset="0"/>
                <a:cs typeface="Segoe UI" pitchFamily="34" charset="0"/>
              </a:rPr>
              <a:t>strong winds;</a:t>
            </a:r>
          </a:p>
          <a:p>
            <a:pPr marL="342900" indent="-342900">
              <a:spcBef>
                <a:spcPts val="300"/>
              </a:spcBef>
              <a:buAutoNum type="arabicParenR"/>
            </a:pPr>
            <a:r>
              <a:rPr lang="en-US" dirty="0">
                <a:latin typeface="Century Gothic" pitchFamily="34" charset="0"/>
                <a:cs typeface="Segoe UI" pitchFamily="34" charset="0"/>
              </a:rPr>
              <a:t>Anomalous incoming solar radiation.  </a:t>
            </a:r>
          </a:p>
          <a:p>
            <a:pPr marL="342900" indent="-342900">
              <a:spcBef>
                <a:spcPts val="300"/>
              </a:spcBef>
              <a:buAutoNum type="arabicParenR"/>
            </a:pPr>
            <a:endParaRPr lang="en-US" dirty="0">
              <a:latin typeface="Century Gothic" pitchFamily="34" charset="0"/>
              <a:cs typeface="Segoe UI" pitchFamily="34" charset="0"/>
            </a:endParaRPr>
          </a:p>
          <a:p>
            <a:pPr>
              <a:spcBef>
                <a:spcPts val="300"/>
              </a:spcBef>
            </a:pPr>
            <a:endParaRPr lang="en-US" dirty="0">
              <a:latin typeface="Century Gothic" pitchFamily="34" charset="0"/>
              <a:cs typeface="Segoe UI" pitchFamily="34" charset="0"/>
            </a:endParaRPr>
          </a:p>
          <a:p>
            <a:pPr>
              <a:spcBef>
                <a:spcPts val="300"/>
              </a:spcBef>
            </a:pPr>
            <a:r>
              <a:rPr lang="en-US" dirty="0">
                <a:latin typeface="Century Gothic" pitchFamily="34" charset="0"/>
                <a:cs typeface="Segoe UI" pitchFamily="34" charset="0"/>
              </a:rPr>
              <a:t>ESI provides early warning of the onset of vegetation stress. </a:t>
            </a:r>
          </a:p>
          <a:p>
            <a:pPr>
              <a:spcBef>
                <a:spcPts val="300"/>
              </a:spcBef>
            </a:pPr>
            <a:endParaRPr lang="en-US" dirty="0">
              <a:latin typeface="Century Gothic" pitchFamily="34" charset="0"/>
              <a:cs typeface="Segoe UI" pitchFamily="34" charset="0"/>
            </a:endParaRPr>
          </a:p>
          <a:p>
            <a:pPr>
              <a:spcBef>
                <a:spcPts val="300"/>
              </a:spcBef>
            </a:pPr>
            <a:r>
              <a:rPr lang="en-US" dirty="0">
                <a:latin typeface="Century Gothic" pitchFamily="34" charset="0"/>
                <a:cs typeface="Segoe UI" pitchFamily="34" charset="0"/>
              </a:rPr>
              <a:t>Provides information physically related to “actual” stress.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5334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24985" y="66675"/>
            <a:ext cx="90678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ESI Example: North Central US Flash Drought of 2017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6"/>
          <a:stretch/>
        </p:blipFill>
        <p:spPr>
          <a:xfrm>
            <a:off x="1687514" y="685801"/>
            <a:ext cx="4810633" cy="601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3006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75" y="6228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latin typeface="Century Gothic" pitchFamily="34" charset="0"/>
              </a:rPr>
              <a:t>ESI: Early Warning Metrics for Onset of Vegetation Stress</a:t>
            </a:r>
          </a:p>
        </p:txBody>
      </p:sp>
      <p:sp>
        <p:nvSpPr>
          <p:cNvPr id="3" name="TextBox 28"/>
          <p:cNvSpPr txBox="1">
            <a:spLocks noChangeArrowheads="1"/>
          </p:cNvSpPr>
          <p:nvPr/>
        </p:nvSpPr>
        <p:spPr bwMode="auto">
          <a:xfrm rot="16200000">
            <a:off x="1312472" y="4273570"/>
            <a:ext cx="1065997" cy="55399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b="1" dirty="0">
                <a:latin typeface="Century Gothic" pitchFamily="34" charset="0"/>
              </a:rPr>
              <a:t>NLDAS TC</a:t>
            </a:r>
          </a:p>
          <a:p>
            <a:pPr algn="ctr"/>
            <a:r>
              <a:rPr lang="en-US" b="1" dirty="0">
                <a:latin typeface="Century Gothic" pitchFamily="34" charset="0"/>
              </a:rPr>
              <a:t>4WK</a:t>
            </a:r>
          </a:p>
        </p:txBody>
      </p:sp>
      <p:sp>
        <p:nvSpPr>
          <p:cNvPr id="4" name="TextBox 29"/>
          <p:cNvSpPr txBox="1">
            <a:spLocks noChangeArrowheads="1"/>
          </p:cNvSpPr>
          <p:nvPr/>
        </p:nvSpPr>
        <p:spPr bwMode="auto">
          <a:xfrm rot="16200000">
            <a:off x="1608194" y="3065483"/>
            <a:ext cx="480901" cy="55399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b="1" dirty="0">
                <a:latin typeface="Century Gothic" pitchFamily="34" charset="0"/>
              </a:rPr>
              <a:t>ESI</a:t>
            </a:r>
          </a:p>
          <a:p>
            <a:r>
              <a:rPr lang="en-US" b="1" dirty="0">
                <a:latin typeface="Century Gothic" pitchFamily="34" charset="0"/>
              </a:rPr>
              <a:t>4WK</a:t>
            </a:r>
          </a:p>
        </p:txBody>
      </p:sp>
      <p:sp>
        <p:nvSpPr>
          <p:cNvPr id="5" name="TextBox 30"/>
          <p:cNvSpPr txBox="1">
            <a:spLocks noChangeArrowheads="1"/>
          </p:cNvSpPr>
          <p:nvPr/>
        </p:nvSpPr>
        <p:spPr bwMode="auto">
          <a:xfrm rot="16200000">
            <a:off x="1492826" y="1802625"/>
            <a:ext cx="702115" cy="55399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b="1" dirty="0">
                <a:latin typeface="Century Gothic" pitchFamily="34" charset="0"/>
              </a:rPr>
              <a:t>CROP </a:t>
            </a:r>
          </a:p>
          <a:p>
            <a:pPr algn="ctr"/>
            <a:r>
              <a:rPr lang="en-US" b="1" dirty="0">
                <a:latin typeface="Century Gothic" pitchFamily="34" charset="0"/>
              </a:rPr>
              <a:t>YIELD</a:t>
            </a:r>
          </a:p>
        </p:txBody>
      </p:sp>
      <p:sp>
        <p:nvSpPr>
          <p:cNvPr id="6" name="TextBox 28"/>
          <p:cNvSpPr txBox="1">
            <a:spLocks noChangeArrowheads="1"/>
          </p:cNvSpPr>
          <p:nvPr/>
        </p:nvSpPr>
        <p:spPr bwMode="auto">
          <a:xfrm rot="16200000">
            <a:off x="1427086" y="5643970"/>
            <a:ext cx="836769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b="1" dirty="0">
                <a:latin typeface="Century Gothic" pitchFamily="34" charset="0"/>
              </a:rPr>
              <a:t>VEGDRI</a:t>
            </a:r>
          </a:p>
        </p:txBody>
      </p:sp>
      <p:pic>
        <p:nvPicPr>
          <p:cNvPr id="7" name="Picture 2" descr="fig6_nass_crop_yield_jpeg20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513" y="1059498"/>
            <a:ext cx="5600700" cy="527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23"/>
          <p:cNvSpPr txBox="1">
            <a:spLocks noChangeArrowheads="1"/>
          </p:cNvSpPr>
          <p:nvPr/>
        </p:nvSpPr>
        <p:spPr bwMode="auto">
          <a:xfrm>
            <a:off x="2379664" y="669926"/>
            <a:ext cx="903287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latin typeface="Century Gothic" pitchFamily="34" charset="0"/>
              </a:rPr>
              <a:t>Winter</a:t>
            </a:r>
          </a:p>
          <a:p>
            <a:r>
              <a:rPr lang="en-US" b="1" dirty="0">
                <a:latin typeface="Century Gothic" pitchFamily="34" charset="0"/>
              </a:rPr>
              <a:t>Wheat</a:t>
            </a:r>
          </a:p>
        </p:txBody>
      </p:sp>
      <p:sp>
        <p:nvSpPr>
          <p:cNvPr id="9" name="TextBox 25"/>
          <p:cNvSpPr txBox="1">
            <a:spLocks noChangeArrowheads="1"/>
          </p:cNvSpPr>
          <p:nvPr/>
        </p:nvSpPr>
        <p:spPr bwMode="auto">
          <a:xfrm>
            <a:off x="3587750" y="668338"/>
            <a:ext cx="1117600" cy="6461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Century Gothic" pitchFamily="34" charset="0"/>
              </a:rPr>
              <a:t>Spring</a:t>
            </a:r>
          </a:p>
          <a:p>
            <a:pPr algn="ctr"/>
            <a:r>
              <a:rPr lang="en-US" b="1" dirty="0">
                <a:latin typeface="Century Gothic" pitchFamily="34" charset="0"/>
              </a:rPr>
              <a:t>Wheat</a:t>
            </a:r>
          </a:p>
        </p:txBody>
      </p:sp>
      <p:sp>
        <p:nvSpPr>
          <p:cNvPr id="10" name="TextBox 26"/>
          <p:cNvSpPr txBox="1">
            <a:spLocks noChangeArrowheads="1"/>
          </p:cNvSpPr>
          <p:nvPr/>
        </p:nvSpPr>
        <p:spPr bwMode="auto">
          <a:xfrm>
            <a:off x="6164263" y="741363"/>
            <a:ext cx="1277914" cy="55399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tIns="137160" bIns="137160">
            <a:spAutoFit/>
          </a:bodyPr>
          <a:lstStyle/>
          <a:p>
            <a:r>
              <a:rPr lang="en-US" b="1" dirty="0">
                <a:latin typeface="Century Gothic" pitchFamily="34" charset="0"/>
              </a:rPr>
              <a:t>Soybeans</a:t>
            </a:r>
          </a:p>
        </p:txBody>
      </p:sp>
      <p:sp>
        <p:nvSpPr>
          <p:cNvPr id="11" name="TextBox 25"/>
          <p:cNvSpPr txBox="1">
            <a:spLocks noChangeArrowheads="1"/>
          </p:cNvSpPr>
          <p:nvPr/>
        </p:nvSpPr>
        <p:spPr bwMode="auto">
          <a:xfrm>
            <a:off x="4906963" y="735014"/>
            <a:ext cx="1117600" cy="5540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tIns="137160" bIns="137160">
            <a:spAutoFit/>
          </a:bodyPr>
          <a:lstStyle/>
          <a:p>
            <a:pPr algn="ctr"/>
            <a:r>
              <a:rPr lang="en-US" b="1" dirty="0">
                <a:latin typeface="Century Gothic" pitchFamily="34" charset="0"/>
              </a:rPr>
              <a:t>Corn</a:t>
            </a:r>
          </a:p>
        </p:txBody>
      </p:sp>
      <p:sp>
        <p:nvSpPr>
          <p:cNvPr id="12" name="TextBox 29"/>
          <p:cNvSpPr txBox="1">
            <a:spLocks noChangeArrowheads="1"/>
          </p:cNvSpPr>
          <p:nvPr/>
        </p:nvSpPr>
        <p:spPr bwMode="auto">
          <a:xfrm>
            <a:off x="8360619" y="1122541"/>
            <a:ext cx="3387459" cy="5078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entury Gothic" pitchFamily="34" charset="0"/>
              </a:rPr>
              <a:t>Strong relationship between wheat yield and the ESI and VegDRI during critical crop stages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>
              <a:latin typeface="Century Gothic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entury Gothic" pitchFamily="34" charset="0"/>
              </a:rPr>
              <a:t>NLDAS has strong (weak) relationship to corn/soybeans (wheat) yield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>
              <a:latin typeface="Century Gothic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FF0000"/>
                </a:solidFill>
                <a:latin typeface="Century Gothic" pitchFamily="34" charset="0"/>
              </a:rPr>
              <a:t>ESI had strongest correlation to the wheat, corn, and soybean yield departures</a:t>
            </a:r>
          </a:p>
        </p:txBody>
      </p:sp>
    </p:spTree>
    <p:extLst>
      <p:ext uri="{BB962C8B-B14F-4D97-AF65-F5344CB8AC3E}">
        <p14:creationId xmlns:p14="http://schemas.microsoft.com/office/powerpoint/2010/main" val="33092991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955895" y="74367"/>
            <a:ext cx="10515600" cy="875189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SPoRT-LIS Proxy Drought Validation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C127171-0C4E-4305-815A-0CD73CEB6036}"/>
              </a:ext>
            </a:extLst>
          </p:cNvPr>
          <p:cNvGrpSpPr>
            <a:grpSpLocks noChangeAspect="1"/>
          </p:cNvGrpSpPr>
          <p:nvPr/>
        </p:nvGrpSpPr>
        <p:grpSpPr>
          <a:xfrm>
            <a:off x="2825137" y="1119111"/>
            <a:ext cx="6057605" cy="4240324"/>
            <a:chOff x="1721934" y="14897592"/>
            <a:chExt cx="6035040" cy="4224528"/>
          </a:xfrm>
        </p:grpSpPr>
        <p:pic>
          <p:nvPicPr>
            <p:cNvPr id="10" name="Content Placeholder 1">
              <a:extLst>
                <a:ext uri="{FF2B5EF4-FFF2-40B4-BE49-F238E27FC236}">
                  <a16:creationId xmlns:a16="http://schemas.microsoft.com/office/drawing/2014/main" id="{A6D8EC2B-1AE7-497A-A291-86A209065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1934" y="14897592"/>
              <a:ext cx="6035040" cy="4224528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886937C-B429-4B90-AF3E-02427115B351}"/>
                </a:ext>
              </a:extLst>
            </p:cNvPr>
            <p:cNvGrpSpPr/>
            <p:nvPr/>
          </p:nvGrpSpPr>
          <p:grpSpPr>
            <a:xfrm>
              <a:off x="2421732" y="15737249"/>
              <a:ext cx="3664148" cy="2613760"/>
              <a:chOff x="778454" y="1656184"/>
              <a:chExt cx="3664148" cy="2613760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54B9D39-2164-41EE-B553-060DE87E760E}"/>
                  </a:ext>
                </a:extLst>
              </p:cNvPr>
              <p:cNvSpPr/>
              <p:nvPr/>
            </p:nvSpPr>
            <p:spPr>
              <a:xfrm>
                <a:off x="3662749" y="3138085"/>
                <a:ext cx="779853" cy="733245"/>
              </a:xfrm>
              <a:prstGeom prst="rect">
                <a:avLst/>
              </a:prstGeom>
              <a:noFill/>
              <a:ln w="254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9" tIns="45715" rIns="91429" bIns="45715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97990D84-E64E-4694-90D7-29776D0A3476}"/>
                  </a:ext>
                </a:extLst>
              </p:cNvPr>
              <p:cNvSpPr/>
              <p:nvPr/>
            </p:nvSpPr>
            <p:spPr>
              <a:xfrm>
                <a:off x="2243311" y="2825186"/>
                <a:ext cx="1065972" cy="1135840"/>
              </a:xfrm>
              <a:prstGeom prst="rect">
                <a:avLst/>
              </a:prstGeom>
              <a:noFill/>
              <a:ln w="254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9" tIns="45715" rIns="91429" bIns="45715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D74EFC5-3EBB-4DB5-A1D7-25EB679ABC2F}"/>
                  </a:ext>
                </a:extLst>
              </p:cNvPr>
              <p:cNvSpPr/>
              <p:nvPr/>
            </p:nvSpPr>
            <p:spPr>
              <a:xfrm>
                <a:off x="778454" y="1656184"/>
                <a:ext cx="1464857" cy="1135840"/>
              </a:xfrm>
              <a:prstGeom prst="rect">
                <a:avLst/>
              </a:prstGeom>
              <a:noFill/>
              <a:ln w="254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9" tIns="45715" rIns="91429" bIns="45715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ABE4DF9-D2BA-482F-88D5-A86ACD4F6F55}"/>
                  </a:ext>
                </a:extLst>
              </p:cNvPr>
              <p:cNvSpPr txBox="1"/>
              <p:nvPr/>
            </p:nvSpPr>
            <p:spPr>
              <a:xfrm>
                <a:off x="799245" y="2792024"/>
                <a:ext cx="866025" cy="398614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</p:spPr>
            <p:txBody>
              <a:bodyPr wrap="square" lIns="91429" tIns="45720" rIns="91429" bIns="45715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00B0F0"/>
                    </a:solidFill>
                  </a:rPr>
                  <a:t>NWUS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737C373-4448-4F57-85E0-42C1180F53C0}"/>
                  </a:ext>
                </a:extLst>
              </p:cNvPr>
              <p:cNvSpPr txBox="1"/>
              <p:nvPr/>
            </p:nvSpPr>
            <p:spPr>
              <a:xfrm>
                <a:off x="2554518" y="2503508"/>
                <a:ext cx="754765" cy="305097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</p:spPr>
            <p:txBody>
              <a:bodyPr wrap="square" lIns="91429" tIns="45720" rIns="91429" bIns="0" rtlCol="0">
                <a:spAutoFit/>
              </a:bodyPr>
              <a:lstStyle/>
              <a:p>
                <a:pPr algn="ctr">
                  <a:lnSpc>
                    <a:spcPts val="2000"/>
                  </a:lnSpc>
                </a:pPr>
                <a:r>
                  <a:rPr lang="en-US" sz="2000" b="1" dirty="0">
                    <a:solidFill>
                      <a:srgbClr val="00B0F0"/>
                    </a:solidFill>
                  </a:rPr>
                  <a:t>SGP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E68330A-1850-4BDE-89B2-47D256A367F6}"/>
                  </a:ext>
                </a:extLst>
              </p:cNvPr>
              <p:cNvSpPr txBox="1"/>
              <p:nvPr/>
            </p:nvSpPr>
            <p:spPr>
              <a:xfrm>
                <a:off x="3599163" y="3871330"/>
                <a:ext cx="779853" cy="398614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</p:spPr>
            <p:txBody>
              <a:bodyPr wrap="square" lIns="91429" tIns="45720" rIns="91429" bIns="45715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00B0F0"/>
                    </a:solidFill>
                  </a:rPr>
                  <a:t>SEUS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9B61009-1912-41B7-A2AD-2A1636E2C0D4}"/>
                </a:ext>
              </a:extLst>
            </p:cNvPr>
            <p:cNvSpPr txBox="1"/>
            <p:nvPr/>
          </p:nvSpPr>
          <p:spPr>
            <a:xfrm>
              <a:off x="1756442" y="14959974"/>
              <a:ext cx="5993863" cy="39459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/>
                <a:t>SPoRT-LIS 0-2 m soil moisture percentile valid 21 Aug 2007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608224FC-2C7E-4B55-8DF6-26057CCD6D47}"/>
              </a:ext>
            </a:extLst>
          </p:cNvPr>
          <p:cNvSpPr txBox="1"/>
          <p:nvPr/>
        </p:nvSpPr>
        <p:spPr>
          <a:xfrm>
            <a:off x="955895" y="5528991"/>
            <a:ext cx="1051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Evaluated SPoRT-LIS 0-2m, county-based soil moisture percentile proxy drought category from 2006-2016 over three sub-regions shown above.</a:t>
            </a:r>
          </a:p>
        </p:txBody>
      </p:sp>
    </p:spTree>
    <p:extLst>
      <p:ext uri="{BB962C8B-B14F-4D97-AF65-F5344CB8AC3E}">
        <p14:creationId xmlns:p14="http://schemas.microsoft.com/office/powerpoint/2010/main" val="21019455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955895" y="74367"/>
            <a:ext cx="10515600" cy="875189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SPoRT-LIS Proxy Drought Validation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C127171-0C4E-4305-815A-0CD73CEB6036}"/>
              </a:ext>
            </a:extLst>
          </p:cNvPr>
          <p:cNvGrpSpPr>
            <a:grpSpLocks noChangeAspect="1"/>
          </p:cNvGrpSpPr>
          <p:nvPr/>
        </p:nvGrpSpPr>
        <p:grpSpPr>
          <a:xfrm>
            <a:off x="299652" y="1612393"/>
            <a:ext cx="4843847" cy="3390693"/>
            <a:chOff x="1721934" y="14897592"/>
            <a:chExt cx="6035040" cy="4224528"/>
          </a:xfrm>
        </p:grpSpPr>
        <p:pic>
          <p:nvPicPr>
            <p:cNvPr id="10" name="Content Placeholder 1">
              <a:extLst>
                <a:ext uri="{FF2B5EF4-FFF2-40B4-BE49-F238E27FC236}">
                  <a16:creationId xmlns:a16="http://schemas.microsoft.com/office/drawing/2014/main" id="{A6D8EC2B-1AE7-497A-A291-86A209065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1934" y="14897592"/>
              <a:ext cx="6035040" cy="4224528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886937C-B429-4B90-AF3E-02427115B351}"/>
                </a:ext>
              </a:extLst>
            </p:cNvPr>
            <p:cNvGrpSpPr/>
            <p:nvPr/>
          </p:nvGrpSpPr>
          <p:grpSpPr>
            <a:xfrm>
              <a:off x="2421732" y="15737249"/>
              <a:ext cx="3859942" cy="2720377"/>
              <a:chOff x="778454" y="1656184"/>
              <a:chExt cx="3859942" cy="2720377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54B9D39-2164-41EE-B553-060DE87E760E}"/>
                  </a:ext>
                </a:extLst>
              </p:cNvPr>
              <p:cNvSpPr/>
              <p:nvPr/>
            </p:nvSpPr>
            <p:spPr>
              <a:xfrm>
                <a:off x="3662749" y="3138085"/>
                <a:ext cx="779853" cy="733245"/>
              </a:xfrm>
              <a:prstGeom prst="rect">
                <a:avLst/>
              </a:prstGeom>
              <a:noFill/>
              <a:ln w="254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9" tIns="45715" rIns="91429" bIns="45715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97990D84-E64E-4694-90D7-29776D0A3476}"/>
                  </a:ext>
                </a:extLst>
              </p:cNvPr>
              <p:cNvSpPr/>
              <p:nvPr/>
            </p:nvSpPr>
            <p:spPr>
              <a:xfrm>
                <a:off x="2243311" y="2825186"/>
                <a:ext cx="1065972" cy="1135840"/>
              </a:xfrm>
              <a:prstGeom prst="rect">
                <a:avLst/>
              </a:prstGeom>
              <a:noFill/>
              <a:ln w="254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9" tIns="45715" rIns="91429" bIns="45715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D74EFC5-3EBB-4DB5-A1D7-25EB679ABC2F}"/>
                  </a:ext>
                </a:extLst>
              </p:cNvPr>
              <p:cNvSpPr/>
              <p:nvPr/>
            </p:nvSpPr>
            <p:spPr>
              <a:xfrm>
                <a:off x="778454" y="1656184"/>
                <a:ext cx="1464857" cy="1135840"/>
              </a:xfrm>
              <a:prstGeom prst="rect">
                <a:avLst/>
              </a:prstGeom>
              <a:noFill/>
              <a:ln w="254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9" tIns="45715" rIns="91429" bIns="45715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ABE4DF9-D2BA-482F-88D5-A86ACD4F6F55}"/>
                  </a:ext>
                </a:extLst>
              </p:cNvPr>
              <p:cNvSpPr txBox="1"/>
              <p:nvPr/>
            </p:nvSpPr>
            <p:spPr>
              <a:xfrm>
                <a:off x="859902" y="2830228"/>
                <a:ext cx="1065972" cy="466326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</p:spPr>
            <p:txBody>
              <a:bodyPr wrap="square" lIns="91429" tIns="45715" rIns="91429" bIns="45715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00B0F0"/>
                    </a:solidFill>
                  </a:rPr>
                  <a:t>NWUS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737C373-4448-4F57-85E0-42C1180F53C0}"/>
                  </a:ext>
                </a:extLst>
              </p:cNvPr>
              <p:cNvSpPr txBox="1"/>
              <p:nvPr/>
            </p:nvSpPr>
            <p:spPr>
              <a:xfrm>
                <a:off x="2493682" y="2305416"/>
                <a:ext cx="754765" cy="466326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</p:spPr>
            <p:txBody>
              <a:bodyPr wrap="square" lIns="91429" tIns="45715" rIns="91429" bIns="45715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00B0F0"/>
                    </a:solidFill>
                  </a:rPr>
                  <a:t>SGP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E68330A-1850-4BDE-89B2-47D256A367F6}"/>
                  </a:ext>
                </a:extLst>
              </p:cNvPr>
              <p:cNvSpPr txBox="1"/>
              <p:nvPr/>
            </p:nvSpPr>
            <p:spPr>
              <a:xfrm>
                <a:off x="3559373" y="3910235"/>
                <a:ext cx="1079023" cy="466326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</p:spPr>
            <p:txBody>
              <a:bodyPr wrap="square" lIns="91429" tIns="45715" rIns="91429" bIns="45715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00B0F0"/>
                    </a:solidFill>
                  </a:rPr>
                  <a:t>SEUS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9B61009-1912-41B7-A2AD-2A1636E2C0D4}"/>
                </a:ext>
              </a:extLst>
            </p:cNvPr>
            <p:cNvSpPr txBox="1"/>
            <p:nvPr/>
          </p:nvSpPr>
          <p:spPr>
            <a:xfrm>
              <a:off x="1756442" y="14959974"/>
              <a:ext cx="5993863" cy="39459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/>
                <a:t>SPoRT-LIS 0-2 m soil moisture percentile valid 21 Aug 2007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2223070-BDDA-444F-866E-179B25F3C1C6}"/>
              </a:ext>
            </a:extLst>
          </p:cNvPr>
          <p:cNvGrpSpPr/>
          <p:nvPr/>
        </p:nvGrpSpPr>
        <p:grpSpPr>
          <a:xfrm>
            <a:off x="0" y="1013014"/>
            <a:ext cx="12188212" cy="4279293"/>
            <a:chOff x="57874" y="859114"/>
            <a:chExt cx="12067038" cy="4249640"/>
          </a:xfrm>
        </p:grpSpPr>
        <p:pic>
          <p:nvPicPr>
            <p:cNvPr id="20" name="Picture 7">
              <a:extLst>
                <a:ext uri="{FF2B5EF4-FFF2-40B4-BE49-F238E27FC236}">
                  <a16:creationId xmlns:a16="http://schemas.microsoft.com/office/drawing/2014/main" id="{D1540B12-6D54-4DDF-A36D-7D2FF532B8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1552" y="868139"/>
              <a:ext cx="4023360" cy="22727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AA25F8E-A667-48C5-8F21-0C7C025F1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875" y="866289"/>
              <a:ext cx="4023360" cy="227079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7081F62-DAA9-49AF-82D3-8B2AFC112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81235" y="866288"/>
              <a:ext cx="4023360" cy="227257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EB68F6B-5478-4D46-AF9F-4BF4BAE412B5}"/>
                </a:ext>
              </a:extLst>
            </p:cNvPr>
            <p:cNvSpPr txBox="1"/>
            <p:nvPr/>
          </p:nvSpPr>
          <p:spPr>
            <a:xfrm>
              <a:off x="3345085" y="866291"/>
              <a:ext cx="736152" cy="646321"/>
            </a:xfrm>
            <a:prstGeom prst="rect">
              <a:avLst/>
            </a:prstGeom>
            <a:noFill/>
          </p:spPr>
          <p:txBody>
            <a:bodyPr wrap="square" lIns="91429" tIns="45715" rIns="91429" bIns="45715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00B0F0"/>
                  </a:solidFill>
                </a:rPr>
                <a:t>LIS</a:t>
              </a:r>
            </a:p>
            <a:p>
              <a:pPr algn="r"/>
              <a:r>
                <a:rPr lang="en-US" b="1" dirty="0">
                  <a:solidFill>
                    <a:srgbClr val="00B0F0"/>
                  </a:solidFill>
                </a:rPr>
                <a:t>SEUS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18B906A-1E16-4034-920F-DEFC82E602E3}"/>
                </a:ext>
              </a:extLst>
            </p:cNvPr>
            <p:cNvSpPr txBox="1"/>
            <p:nvPr/>
          </p:nvSpPr>
          <p:spPr>
            <a:xfrm>
              <a:off x="7454096" y="864476"/>
              <a:ext cx="591038" cy="646321"/>
            </a:xfrm>
            <a:prstGeom prst="rect">
              <a:avLst/>
            </a:prstGeom>
            <a:noFill/>
          </p:spPr>
          <p:txBody>
            <a:bodyPr wrap="square" lIns="91429" tIns="45715" rIns="91429" bIns="45715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00B0F0"/>
                  </a:solidFill>
                </a:rPr>
                <a:t>LIS</a:t>
              </a:r>
            </a:p>
            <a:p>
              <a:pPr algn="r"/>
              <a:r>
                <a:rPr lang="en-US" b="1" dirty="0">
                  <a:solidFill>
                    <a:srgbClr val="00B0F0"/>
                  </a:solidFill>
                </a:rPr>
                <a:t>SGP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D5407BA-F8DD-497D-B984-FD105AD8B00D}"/>
                </a:ext>
              </a:extLst>
            </p:cNvPr>
            <p:cNvSpPr txBox="1"/>
            <p:nvPr/>
          </p:nvSpPr>
          <p:spPr>
            <a:xfrm>
              <a:off x="11227444" y="859114"/>
              <a:ext cx="841051" cy="646321"/>
            </a:xfrm>
            <a:prstGeom prst="rect">
              <a:avLst/>
            </a:prstGeom>
            <a:noFill/>
          </p:spPr>
          <p:txBody>
            <a:bodyPr wrap="square" lIns="91429" tIns="45715" rIns="91429" bIns="45715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00B0F0"/>
                  </a:solidFill>
                </a:rPr>
                <a:t>LIS</a:t>
              </a:r>
            </a:p>
            <a:p>
              <a:pPr algn="r"/>
              <a:r>
                <a:rPr lang="en-US" b="1" dirty="0">
                  <a:solidFill>
                    <a:srgbClr val="00B0F0"/>
                  </a:solidFill>
                </a:rPr>
                <a:t>NWUS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0331366-0B47-4D90-893B-600327D5D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874" y="2836184"/>
              <a:ext cx="4023360" cy="227257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E4C2E56-4A97-4C5A-B69C-5CBE215E9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81234" y="2834370"/>
              <a:ext cx="4023360" cy="2270796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8F582D2-DA98-46BD-BE9B-E598B8CE8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101552" y="2834369"/>
              <a:ext cx="4023360" cy="227257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C04D9D3-EF9E-4CAF-9462-D5C481D85FE5}"/>
                </a:ext>
              </a:extLst>
            </p:cNvPr>
            <p:cNvSpPr txBox="1"/>
            <p:nvPr/>
          </p:nvSpPr>
          <p:spPr>
            <a:xfrm>
              <a:off x="3159890" y="2824339"/>
              <a:ext cx="923275" cy="646321"/>
            </a:xfrm>
            <a:prstGeom prst="rect">
              <a:avLst/>
            </a:prstGeom>
            <a:noFill/>
          </p:spPr>
          <p:txBody>
            <a:bodyPr wrap="square" lIns="91429" tIns="45715" rIns="91429" bIns="45715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00B0F0"/>
                  </a:solidFill>
                </a:rPr>
                <a:t>USDM</a:t>
              </a:r>
            </a:p>
            <a:p>
              <a:pPr algn="r"/>
              <a:r>
                <a:rPr lang="en-US" b="1" dirty="0">
                  <a:solidFill>
                    <a:srgbClr val="00B0F0"/>
                  </a:solidFill>
                </a:rPr>
                <a:t>SEUS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040258C-641A-4D1C-94A3-784487A73083}"/>
                </a:ext>
              </a:extLst>
            </p:cNvPr>
            <p:cNvSpPr txBox="1"/>
            <p:nvPr/>
          </p:nvSpPr>
          <p:spPr>
            <a:xfrm>
              <a:off x="7183250" y="2822524"/>
              <a:ext cx="863816" cy="646321"/>
            </a:xfrm>
            <a:prstGeom prst="rect">
              <a:avLst/>
            </a:prstGeom>
            <a:noFill/>
          </p:spPr>
          <p:txBody>
            <a:bodyPr wrap="square" lIns="91429" tIns="45715" rIns="91429" bIns="45715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00B0F0"/>
                  </a:solidFill>
                </a:rPr>
                <a:t>USDM</a:t>
              </a:r>
            </a:p>
            <a:p>
              <a:pPr algn="r"/>
              <a:r>
                <a:rPr lang="en-US" b="1" dirty="0">
                  <a:solidFill>
                    <a:srgbClr val="00B0F0"/>
                  </a:solidFill>
                </a:rPr>
                <a:t>SGP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AC218B8-C1D0-4217-B6CC-F5C432B69887}"/>
                </a:ext>
              </a:extLst>
            </p:cNvPr>
            <p:cNvSpPr txBox="1"/>
            <p:nvPr/>
          </p:nvSpPr>
          <p:spPr>
            <a:xfrm>
              <a:off x="11229375" y="2817163"/>
              <a:ext cx="841051" cy="646321"/>
            </a:xfrm>
            <a:prstGeom prst="rect">
              <a:avLst/>
            </a:prstGeom>
            <a:noFill/>
          </p:spPr>
          <p:txBody>
            <a:bodyPr wrap="square" lIns="91429" tIns="45715" rIns="91429" bIns="45715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00B0F0"/>
                  </a:solidFill>
                </a:rPr>
                <a:t>USDM</a:t>
              </a:r>
            </a:p>
            <a:p>
              <a:pPr algn="r"/>
              <a:r>
                <a:rPr lang="en-US" b="1" dirty="0">
                  <a:solidFill>
                    <a:srgbClr val="00B0F0"/>
                  </a:solidFill>
                </a:rPr>
                <a:t>NWUS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608224FC-2C7E-4B55-8DF6-26057CCD6D47}"/>
              </a:ext>
            </a:extLst>
          </p:cNvPr>
          <p:cNvSpPr txBox="1"/>
          <p:nvPr/>
        </p:nvSpPr>
        <p:spPr>
          <a:xfrm>
            <a:off x="629264" y="5362683"/>
            <a:ext cx="109629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SPoRT-LIS 0-2m soil moisture percentile proxy drought category verification. Time series of SPoRT-LIS areal coverage proxy drought categories [top row] versus USDM areal coverage of drought categories from 2006-2016.</a:t>
            </a:r>
          </a:p>
        </p:txBody>
      </p:sp>
    </p:spTree>
    <p:extLst>
      <p:ext uri="{BB962C8B-B14F-4D97-AF65-F5344CB8AC3E}">
        <p14:creationId xmlns:p14="http://schemas.microsoft.com/office/powerpoint/2010/main" val="4383035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955895" y="64842"/>
            <a:ext cx="10515600" cy="875189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SPoRT-LIS Proxy Drought Validation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C127171-0C4E-4305-815A-0CD73CEB6036}"/>
              </a:ext>
            </a:extLst>
          </p:cNvPr>
          <p:cNvGrpSpPr>
            <a:grpSpLocks noChangeAspect="1"/>
          </p:cNvGrpSpPr>
          <p:nvPr/>
        </p:nvGrpSpPr>
        <p:grpSpPr>
          <a:xfrm>
            <a:off x="299652" y="1612393"/>
            <a:ext cx="4843847" cy="3390693"/>
            <a:chOff x="1721934" y="14897592"/>
            <a:chExt cx="6035040" cy="4224528"/>
          </a:xfrm>
        </p:grpSpPr>
        <p:pic>
          <p:nvPicPr>
            <p:cNvPr id="10" name="Content Placeholder 1">
              <a:extLst>
                <a:ext uri="{FF2B5EF4-FFF2-40B4-BE49-F238E27FC236}">
                  <a16:creationId xmlns:a16="http://schemas.microsoft.com/office/drawing/2014/main" id="{A6D8EC2B-1AE7-497A-A291-86A209065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1934" y="14897592"/>
              <a:ext cx="6035040" cy="4224528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886937C-B429-4B90-AF3E-02427115B351}"/>
                </a:ext>
              </a:extLst>
            </p:cNvPr>
            <p:cNvGrpSpPr/>
            <p:nvPr/>
          </p:nvGrpSpPr>
          <p:grpSpPr>
            <a:xfrm>
              <a:off x="2421732" y="15737249"/>
              <a:ext cx="3859942" cy="2720377"/>
              <a:chOff x="778454" y="1656184"/>
              <a:chExt cx="3859942" cy="2720377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54B9D39-2164-41EE-B553-060DE87E760E}"/>
                  </a:ext>
                </a:extLst>
              </p:cNvPr>
              <p:cNvSpPr/>
              <p:nvPr/>
            </p:nvSpPr>
            <p:spPr>
              <a:xfrm>
                <a:off x="3662749" y="3138085"/>
                <a:ext cx="779853" cy="733245"/>
              </a:xfrm>
              <a:prstGeom prst="rect">
                <a:avLst/>
              </a:prstGeom>
              <a:noFill/>
              <a:ln w="254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9" tIns="45715" rIns="91429" bIns="45715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97990D84-E64E-4694-90D7-29776D0A3476}"/>
                  </a:ext>
                </a:extLst>
              </p:cNvPr>
              <p:cNvSpPr/>
              <p:nvPr/>
            </p:nvSpPr>
            <p:spPr>
              <a:xfrm>
                <a:off x="2243311" y="2825186"/>
                <a:ext cx="1065972" cy="1135840"/>
              </a:xfrm>
              <a:prstGeom prst="rect">
                <a:avLst/>
              </a:prstGeom>
              <a:noFill/>
              <a:ln w="254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9" tIns="45715" rIns="91429" bIns="45715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D74EFC5-3EBB-4DB5-A1D7-25EB679ABC2F}"/>
                  </a:ext>
                </a:extLst>
              </p:cNvPr>
              <p:cNvSpPr/>
              <p:nvPr/>
            </p:nvSpPr>
            <p:spPr>
              <a:xfrm>
                <a:off x="778454" y="1656184"/>
                <a:ext cx="1464857" cy="1135840"/>
              </a:xfrm>
              <a:prstGeom prst="rect">
                <a:avLst/>
              </a:prstGeom>
              <a:noFill/>
              <a:ln w="254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9" tIns="45715" rIns="91429" bIns="45715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ABE4DF9-D2BA-482F-88D5-A86ACD4F6F55}"/>
                  </a:ext>
                </a:extLst>
              </p:cNvPr>
              <p:cNvSpPr txBox="1"/>
              <p:nvPr/>
            </p:nvSpPr>
            <p:spPr>
              <a:xfrm>
                <a:off x="859902" y="2830228"/>
                <a:ext cx="1065972" cy="466326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</p:spPr>
            <p:txBody>
              <a:bodyPr wrap="square" lIns="91429" tIns="45715" rIns="91429" bIns="45715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00B0F0"/>
                    </a:solidFill>
                  </a:rPr>
                  <a:t>NWUS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737C373-4448-4F57-85E0-42C1180F53C0}"/>
                  </a:ext>
                </a:extLst>
              </p:cNvPr>
              <p:cNvSpPr txBox="1"/>
              <p:nvPr/>
            </p:nvSpPr>
            <p:spPr>
              <a:xfrm>
                <a:off x="2493682" y="2305416"/>
                <a:ext cx="754765" cy="466326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</p:spPr>
            <p:txBody>
              <a:bodyPr wrap="square" lIns="91429" tIns="45715" rIns="91429" bIns="45715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00B0F0"/>
                    </a:solidFill>
                  </a:rPr>
                  <a:t>SGP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E68330A-1850-4BDE-89B2-47D256A367F6}"/>
                  </a:ext>
                </a:extLst>
              </p:cNvPr>
              <p:cNvSpPr txBox="1"/>
              <p:nvPr/>
            </p:nvSpPr>
            <p:spPr>
              <a:xfrm>
                <a:off x="3559373" y="3910235"/>
                <a:ext cx="1079023" cy="466326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</p:spPr>
            <p:txBody>
              <a:bodyPr wrap="square" lIns="91429" tIns="45715" rIns="91429" bIns="45715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00B0F0"/>
                    </a:solidFill>
                  </a:rPr>
                  <a:t>SEUS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9B61009-1912-41B7-A2AD-2A1636E2C0D4}"/>
                </a:ext>
              </a:extLst>
            </p:cNvPr>
            <p:cNvSpPr txBox="1"/>
            <p:nvPr/>
          </p:nvSpPr>
          <p:spPr>
            <a:xfrm>
              <a:off x="1756442" y="14959974"/>
              <a:ext cx="5993863" cy="39459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/>
                <a:t>SPoRT-LIS 0-2 m soil moisture percentile valid 21 Aug 2007</a:t>
              </a:r>
            </a:p>
          </p:txBody>
        </p:sp>
      </p:grp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2FBF5324-D668-4B31-BC13-CB6AB1DDB9B5}"/>
              </a:ext>
            </a:extLst>
          </p:cNvPr>
          <p:cNvGraphicFramePr>
            <a:graphicFrameLocks noGrp="1"/>
          </p:cNvGraphicFramePr>
          <p:nvPr/>
        </p:nvGraphicFramePr>
        <p:xfrm>
          <a:off x="5271955" y="3400528"/>
          <a:ext cx="6766686" cy="1216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77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77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77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77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277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23424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1500" dirty="0"/>
                        <a:t>Correlation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1800" dirty="0"/>
                        <a:t>D0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1800" dirty="0"/>
                        <a:t>D1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1800" dirty="0"/>
                        <a:t>D2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1800" dirty="0"/>
                        <a:t>D3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1800" dirty="0"/>
                        <a:t>D4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1870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1800" dirty="0"/>
                        <a:t>SEUS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1800" dirty="0"/>
                        <a:t>0.89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1800" dirty="0"/>
                        <a:t>0.87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1800" dirty="0"/>
                        <a:t>0.85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1800" dirty="0"/>
                        <a:t>0.83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1800" dirty="0"/>
                        <a:t>0.72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1870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1800" dirty="0"/>
                        <a:t>SGP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1800" dirty="0"/>
                        <a:t>0.90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1800" dirty="0"/>
                        <a:t>0.90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1800" dirty="0"/>
                        <a:t>0.88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1800" dirty="0"/>
                        <a:t>0.83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1800" dirty="0"/>
                        <a:t>0.70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1870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1800" dirty="0"/>
                        <a:t>NWUS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1800" dirty="0"/>
                        <a:t>0.77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1800" dirty="0"/>
                        <a:t>0.68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1800" dirty="0"/>
                        <a:t>0.53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1800" dirty="0"/>
                        <a:t>0.38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1800" dirty="0"/>
                        <a:t>0.12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79386138-B530-4A2B-9EB3-5DC990E57049}"/>
              </a:ext>
            </a:extLst>
          </p:cNvPr>
          <p:cNvGraphicFramePr>
            <a:graphicFrameLocks noGrp="1"/>
          </p:cNvGraphicFramePr>
          <p:nvPr/>
        </p:nvGraphicFramePr>
        <p:xfrm>
          <a:off x="5271955" y="2102957"/>
          <a:ext cx="6766686" cy="1225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77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45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10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77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277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06290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1800" dirty="0"/>
                        <a:t>Bias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1800" dirty="0"/>
                        <a:t>D0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1800" dirty="0"/>
                        <a:t>D1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1800" dirty="0"/>
                        <a:t>D2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1800" dirty="0"/>
                        <a:t>D3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1800" dirty="0"/>
                        <a:t>D4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290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1800" dirty="0"/>
                        <a:t>SEUS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1800" dirty="0"/>
                        <a:t>-4.1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1800" dirty="0"/>
                        <a:t>2.1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1800" dirty="0"/>
                        <a:t>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1800" dirty="0"/>
                        <a:t>0.7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1800" dirty="0"/>
                        <a:t>2.4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6290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1800" dirty="0"/>
                        <a:t>SGP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1800" dirty="0"/>
                        <a:t>-19.8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1800" dirty="0"/>
                        <a:t>-14.0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1800" dirty="0"/>
                        <a:t>-12.5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1800" dirty="0"/>
                        <a:t>-6.6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1800" dirty="0"/>
                        <a:t>-1.2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6290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1800" dirty="0"/>
                        <a:t>NWUS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1800" dirty="0"/>
                        <a:t>-17.4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1800" dirty="0"/>
                        <a:t>-8.6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1800" dirty="0"/>
                        <a:t>-4.5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1800" dirty="0"/>
                        <a:t>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1800" dirty="0"/>
                        <a:t>2.6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4" name="TextBox 33">
            <a:extLst>
              <a:ext uri="{FF2B5EF4-FFF2-40B4-BE49-F238E27FC236}">
                <a16:creationId xmlns:a16="http://schemas.microsoft.com/office/drawing/2014/main" id="{81AF6410-ADCE-408F-A7B3-30237D7A7B73}"/>
              </a:ext>
            </a:extLst>
          </p:cNvPr>
          <p:cNvSpPr txBox="1"/>
          <p:nvPr/>
        </p:nvSpPr>
        <p:spPr>
          <a:xfrm>
            <a:off x="6799512" y="1673132"/>
            <a:ext cx="5239129" cy="369322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b="1" i="1" dirty="0"/>
              <a:t>Difference in mean area (SPoRT-LIS minus USDM)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08224FC-2C7E-4B55-8DF6-26057CCD6D47}"/>
              </a:ext>
            </a:extLst>
          </p:cNvPr>
          <p:cNvSpPr txBox="1"/>
          <p:nvPr/>
        </p:nvSpPr>
        <p:spPr>
          <a:xfrm>
            <a:off x="1106129" y="5213148"/>
            <a:ext cx="98765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SPoRT-LIS 0-2m soil moisture percentile proxy drought category verification. (Above-Left) Select CONUS verification regions; </a:t>
            </a:r>
            <a:br>
              <a:rPr lang="en-US" sz="2800" i="1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i="1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(Above-Right) Bias and Correlation statistics from 2006-2016.</a:t>
            </a:r>
          </a:p>
        </p:txBody>
      </p:sp>
    </p:spTree>
    <p:extLst>
      <p:ext uri="{BB962C8B-B14F-4D97-AF65-F5344CB8AC3E}">
        <p14:creationId xmlns:p14="http://schemas.microsoft.com/office/powerpoint/2010/main" val="3716336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ECD2392-22A2-4E5C-B2F3-BA90E0847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742" y="203542"/>
            <a:ext cx="10515600" cy="1325563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Wildfire Methods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FCAC9E-B431-4871-847F-DDCD21AD37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885" y="1628922"/>
            <a:ext cx="5966162" cy="490395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3400" b="1" dirty="0"/>
              <a:t>Environmental Conditions Favoring Wildfire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b="1" dirty="0"/>
              <a:t>Atmospheric conditions</a:t>
            </a:r>
            <a:r>
              <a:rPr lang="en-US" dirty="0"/>
              <a:t> + sufficient supply of </a:t>
            </a:r>
            <a:r>
              <a:rPr lang="en-US" b="1" dirty="0"/>
              <a:t>dry fuels</a:t>
            </a:r>
            <a:r>
              <a:rPr lang="en-US" dirty="0"/>
              <a:t> (live and dead).</a:t>
            </a:r>
          </a:p>
          <a:p>
            <a:pPr marL="0" indent="0">
              <a:buNone/>
            </a:pPr>
            <a:r>
              <a:rPr lang="en-US" sz="3400" b="1" dirty="0"/>
              <a:t>Wildfire Ratings and Indices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b="1" dirty="0"/>
              <a:t>National Fire Danger Rating System (NFDRS)</a:t>
            </a:r>
            <a:r>
              <a:rPr lang="en-US" dirty="0"/>
              <a:t> takes in account the weather, fuel type, live and dead fuel moisture models, and several indices.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b="1" dirty="0"/>
              <a:t>Canadian Fire Weather Index (FWI)</a:t>
            </a:r>
            <a:r>
              <a:rPr lang="en-US" dirty="0"/>
              <a:t> relies on weather to force various indices; used in AK &amp; some northern states. </a:t>
            </a:r>
          </a:p>
          <a:p>
            <a:r>
              <a:rPr lang="en-US" dirty="0"/>
              <a:t>Note: The </a:t>
            </a:r>
            <a:r>
              <a:rPr lang="en-US" u="sng" dirty="0"/>
              <a:t>weather information </a:t>
            </a:r>
            <a:r>
              <a:rPr lang="en-US" dirty="0"/>
              <a:t>is the primary input to the ratings and indices to </a:t>
            </a:r>
            <a:r>
              <a:rPr lang="en-US" u="sng" dirty="0"/>
              <a:t>indirectly determine fuel moisture and vegetation health</a:t>
            </a:r>
          </a:p>
          <a:p>
            <a:pPr>
              <a:lnSpc>
                <a:spcPct val="100000"/>
              </a:lnSpc>
            </a:pPr>
            <a:r>
              <a:rPr lang="en-US" u="sng" dirty="0"/>
              <a:t>New Tools</a:t>
            </a:r>
            <a:r>
              <a:rPr lang="en-US" dirty="0"/>
              <a:t>: </a:t>
            </a:r>
            <a:r>
              <a:rPr lang="en-US" b="1" dirty="0">
                <a:highlight>
                  <a:srgbClr val="FFFF00"/>
                </a:highlight>
              </a:rPr>
              <a:t>NASA Land Information System (LIS)</a:t>
            </a:r>
            <a:r>
              <a:rPr lang="en-US" b="1" dirty="0"/>
              <a:t> </a:t>
            </a:r>
            <a:r>
              <a:rPr lang="en-US" dirty="0"/>
              <a:t>and </a:t>
            </a:r>
            <a:r>
              <a:rPr lang="en-US" b="1" dirty="0">
                <a:highlight>
                  <a:srgbClr val="FFFF00"/>
                </a:highlight>
              </a:rPr>
              <a:t>Evaporative Stress Index (ESI)</a:t>
            </a:r>
            <a:r>
              <a:rPr lang="en-US" dirty="0"/>
              <a:t> provide a </a:t>
            </a:r>
            <a:r>
              <a:rPr lang="en-US" b="1" dirty="0"/>
              <a:t>direct estimate of surface and sub-surface moisture</a:t>
            </a:r>
            <a:r>
              <a:rPr lang="en-US" dirty="0"/>
              <a:t> to impact dead/live fuel moisture and vegetation health.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LIS includes dynamic factors like infiltration rate to soil, retention of water, runoff, solar angle and insolation, etc.</a:t>
            </a: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E99382CF-5DE6-4206-8B10-29EA7AF930B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1" r="15781"/>
          <a:stretch>
            <a:fillRect/>
          </a:stretch>
        </p:blipFill>
        <p:spPr>
          <a:xfrm>
            <a:off x="6172202" y="1311789"/>
            <a:ext cx="5910913" cy="4667250"/>
          </a:xfr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D8F8E3-7FBE-40F5-8A62-7E86D98D0ECA}"/>
              </a:ext>
            </a:extLst>
          </p:cNvPr>
          <p:cNvSpPr txBox="1"/>
          <p:nvPr/>
        </p:nvSpPr>
        <p:spPr>
          <a:xfrm>
            <a:off x="6433459" y="988623"/>
            <a:ext cx="2385556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SPoRT LIS 10-40 cm</a:t>
            </a:r>
            <a:br>
              <a:rPr lang="en-US" dirty="0"/>
            </a:br>
            <a:r>
              <a:rPr lang="en-US" dirty="0"/>
              <a:t>Relative Soil Moisture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D002F2-3177-4204-B264-B36C7DAAA815}"/>
              </a:ext>
            </a:extLst>
          </p:cNvPr>
          <p:cNvSpPr txBox="1"/>
          <p:nvPr/>
        </p:nvSpPr>
        <p:spPr>
          <a:xfrm>
            <a:off x="9450357" y="988623"/>
            <a:ext cx="2385556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Drought Code used in FWI System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75422A-79D0-44FB-969B-FA8C11AF53BC}"/>
              </a:ext>
            </a:extLst>
          </p:cNvPr>
          <p:cNvSpPr txBox="1"/>
          <p:nvPr/>
        </p:nvSpPr>
        <p:spPr>
          <a:xfrm>
            <a:off x="6655045" y="5794373"/>
            <a:ext cx="4980227" cy="6463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Similar structure between LIS sub-surface soil moisture and the wildfire Drought Code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399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B60AF-9F6D-4890-AF1B-5354B0D81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Impact &amp; Access: Input Veg over Burn Scars</a:t>
            </a:r>
          </a:p>
        </p:txBody>
      </p:sp>
      <p:pic>
        <p:nvPicPr>
          <p:cNvPr id="6" name="Content Placeholder 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F0F96F1C-DD4D-42AC-A3FB-840587AA0AE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691" y="1475565"/>
            <a:ext cx="9316617" cy="5240595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4BA97D-F3F1-4A1E-A24A-0DB9DA257C3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89032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51A49A-1F18-4D38-9511-74A45CEDD49D}"/>
              </a:ext>
            </a:extLst>
          </p:cNvPr>
          <p:cNvSpPr/>
          <p:nvPr/>
        </p:nvSpPr>
        <p:spPr>
          <a:xfrm>
            <a:off x="262375" y="986319"/>
            <a:ext cx="1176398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" pitchFamily="34" charset="0"/>
                <a:cs typeface="Calibri" panose="020F0502020204030204" pitchFamily="34" charset="0"/>
              </a:rPr>
              <a:t>ESI represents temporal anomaly in ratio of actual ET to potential ET </a:t>
            </a:r>
          </a:p>
          <a:p>
            <a:pPr marL="514350" indent="-230188">
              <a:buFont typeface="Arial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Segoe UI" pitchFamily="34" charset="0"/>
                <a:cs typeface="Calibri" panose="020F0502020204030204" pitchFamily="34" charset="0"/>
              </a:rPr>
              <a:t>Current surface moisture state is deduced directly from satellite Land Surface Temperatures (LST), which can detect stress before deterioration of vegetation cover</a:t>
            </a:r>
          </a:p>
          <a:p>
            <a:pPr marL="514350" indent="-230188">
              <a:buFont typeface="Arial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Segoe UI" pitchFamily="34" charset="0"/>
                <a:cs typeface="Calibri" panose="020F0502020204030204" pitchFamily="34" charset="0"/>
              </a:rPr>
              <a:t>ESI may better represent “live fuel load” than remote sensing techniques such as NDVI, which focuses on how “green” or “brown” vegetation is</a:t>
            </a:r>
          </a:p>
          <a:p>
            <a:pPr marL="514350" indent="-230188">
              <a:buFont typeface="Arial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Segoe UI" pitchFamily="34" charset="0"/>
                <a:cs typeface="Calibri" panose="020F0502020204030204" pitchFamily="34" charset="0"/>
              </a:rPr>
              <a:t>Stressed vegetation may be susceptible to rapid fire growth before “brownness” is observed in NDVI</a:t>
            </a:r>
          </a:p>
          <a:p>
            <a:pPr marL="514350" indent="-230188">
              <a:buFont typeface="Arial" pitchFamily="34" charset="0"/>
              <a:buChar char="•"/>
            </a:pPr>
            <a:endParaRPr lang="en-US" sz="2400" dirty="0">
              <a:latin typeface="Calibri" panose="020F0502020204030204" pitchFamily="34" charset="0"/>
              <a:ea typeface="Segoe UI" pitchFamily="34" charset="0"/>
              <a:cs typeface="Calibri" panose="020F0502020204030204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62967" y="111130"/>
            <a:ext cx="11321808" cy="875189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Evaporative Stress Index (ESI) to Monitor Vegetation Health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0F0BF4C-8A34-4965-B254-2D29F8B9713E}"/>
              </a:ext>
            </a:extLst>
          </p:cNvPr>
          <p:cNvGrpSpPr/>
          <p:nvPr/>
        </p:nvGrpSpPr>
        <p:grpSpPr>
          <a:xfrm>
            <a:off x="362967" y="2593506"/>
            <a:ext cx="11663394" cy="4203534"/>
            <a:chOff x="362967" y="2593506"/>
            <a:chExt cx="11663394" cy="4203534"/>
          </a:xfrm>
          <a:solidFill>
            <a:schemeClr val="bg1"/>
          </a:solidFill>
        </p:grpSpPr>
        <p:pic>
          <p:nvPicPr>
            <p:cNvPr id="10" name="Picture 9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913B6927-DA30-423C-8C81-5406A58408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166" b="2659"/>
            <a:stretch/>
          </p:blipFill>
          <p:spPr>
            <a:xfrm>
              <a:off x="4524946" y="6395476"/>
              <a:ext cx="7226431" cy="401564"/>
            </a:xfrm>
            <a:prstGeom prst="rect">
              <a:avLst/>
            </a:prstGeom>
            <a:grpFill/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ECD0118-EDFF-4487-92E6-A8A74707DD00}"/>
                </a:ext>
              </a:extLst>
            </p:cNvPr>
            <p:cNvGrpSpPr/>
            <p:nvPr/>
          </p:nvGrpSpPr>
          <p:grpSpPr>
            <a:xfrm>
              <a:off x="362967" y="2593506"/>
              <a:ext cx="11566658" cy="4153364"/>
              <a:chOff x="362967" y="2593506"/>
              <a:chExt cx="11566658" cy="4153364"/>
            </a:xfrm>
            <a:grpFill/>
          </p:grpSpPr>
          <p:pic>
            <p:nvPicPr>
              <p:cNvPr id="7" name="Picture 6" descr="Chart&#10;&#10;Description automatically generated with low confidence">
                <a:extLst>
                  <a:ext uri="{FF2B5EF4-FFF2-40B4-BE49-F238E27FC236}">
                    <a16:creationId xmlns:a16="http://schemas.microsoft.com/office/drawing/2014/main" id="{F561C522-D171-4B8B-B404-DE7627462B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879" b="6125"/>
              <a:stretch/>
            </p:blipFill>
            <p:spPr>
              <a:xfrm>
                <a:off x="3962400" y="2971627"/>
                <a:ext cx="4230477" cy="3388533"/>
              </a:xfrm>
              <a:prstGeom prst="rect">
                <a:avLst/>
              </a:prstGeom>
              <a:grpFill/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0CD2ECD-C8F3-4F58-BEB2-B13F5AF09848}"/>
                  </a:ext>
                </a:extLst>
              </p:cNvPr>
              <p:cNvSpPr txBox="1"/>
              <p:nvPr/>
            </p:nvSpPr>
            <p:spPr>
              <a:xfrm>
                <a:off x="362967" y="4807878"/>
                <a:ext cx="4003039" cy="193899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i="1" dirty="0"/>
                  <a:t>Four-week ESI change standardized anomalies for the (left) Camp Fire on 8 Nov 2018; and (right) McKinney Fire on 28 July 2022.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FCA7284-3DF6-43F7-96AF-8062A44A8C35}"/>
                  </a:ext>
                </a:extLst>
              </p:cNvPr>
              <p:cNvSpPr txBox="1"/>
              <p:nvPr/>
            </p:nvSpPr>
            <p:spPr>
              <a:xfrm>
                <a:off x="4009293" y="2593506"/>
                <a:ext cx="4037427" cy="46166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Camp Fire; 8 Nov 2018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EAF2C81-28FD-4A8C-A436-80E2319AAA47}"/>
                  </a:ext>
                </a:extLst>
              </p:cNvPr>
              <p:cNvSpPr txBox="1"/>
              <p:nvPr/>
            </p:nvSpPr>
            <p:spPr>
              <a:xfrm>
                <a:off x="7750700" y="2631158"/>
                <a:ext cx="4178925" cy="46166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McKinney Fire; 28 Jul 2022</a:t>
                </a:r>
              </a:p>
            </p:txBody>
          </p:sp>
        </p:grpSp>
        <p:pic>
          <p:nvPicPr>
            <p:cNvPr id="16" name="Picture 15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34F8BD68-202F-4C8E-B233-0C6A039F4D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3" b="8610"/>
            <a:stretch/>
          </p:blipFill>
          <p:spPr>
            <a:xfrm>
              <a:off x="7750700" y="3080122"/>
              <a:ext cx="4275661" cy="3178438"/>
            </a:xfrm>
            <a:prstGeom prst="rect">
              <a:avLst/>
            </a:prstGeom>
            <a:grpFill/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7BBAFDD-7678-408B-96D9-2303B4607AAB}"/>
                </a:ext>
              </a:extLst>
            </p:cNvPr>
            <p:cNvSpPr/>
            <p:nvPr/>
          </p:nvSpPr>
          <p:spPr>
            <a:xfrm>
              <a:off x="6004560" y="5364480"/>
              <a:ext cx="345440" cy="36455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8A71D44-001D-4560-95EA-F30EC103C363}"/>
                </a:ext>
              </a:extLst>
            </p:cNvPr>
            <p:cNvSpPr/>
            <p:nvPr/>
          </p:nvSpPr>
          <p:spPr>
            <a:xfrm>
              <a:off x="9042400" y="4392175"/>
              <a:ext cx="416560" cy="385227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2464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955895" y="74367"/>
            <a:ext cx="10515600" cy="875189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SPoRT-Land Information System (SPoRT-LIS)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181791" y="1159611"/>
            <a:ext cx="7834449" cy="4368348"/>
          </a:xfrm>
        </p:spPr>
        <p:txBody>
          <a:bodyPr>
            <a:no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sz="2400" b="1" dirty="0"/>
              <a:t>Near real-time configuration of the NASA </a:t>
            </a:r>
            <a:br>
              <a:rPr lang="en-US" sz="2400" b="1" dirty="0"/>
            </a:br>
            <a:r>
              <a:rPr lang="en-US" sz="2400" b="1" dirty="0"/>
              <a:t>Land Information System (LIS)</a:t>
            </a:r>
          </a:p>
          <a:p>
            <a:pPr marL="168275" indent="-168275">
              <a:lnSpc>
                <a:spcPct val="100000"/>
              </a:lnSpc>
              <a:spcBef>
                <a:spcPts val="600"/>
              </a:spcBef>
            </a:pPr>
            <a:r>
              <a:rPr lang="en-US" sz="2000" dirty="0"/>
              <a:t>Covers the </a:t>
            </a:r>
            <a:r>
              <a:rPr lang="en-US" sz="2000" b="1" dirty="0"/>
              <a:t>full CONUS </a:t>
            </a:r>
            <a:r>
              <a:rPr lang="en-US" sz="2000" dirty="0"/>
              <a:t>at ~3-km resolution (right image)</a:t>
            </a:r>
          </a:p>
          <a:p>
            <a:pPr marL="168275" indent="-168275">
              <a:lnSpc>
                <a:spcPct val="100000"/>
              </a:lnSpc>
              <a:spcBef>
                <a:spcPts val="600"/>
              </a:spcBef>
            </a:pPr>
            <a:r>
              <a:rPr lang="en-US" sz="2000" dirty="0">
                <a:cs typeface="Arial" pitchFamily="34" charset="0"/>
              </a:rPr>
              <a:t>Hourly 0.125° NLDAS-2 analyses from climatology run to t – 4 days, </a:t>
            </a:r>
            <a:br>
              <a:rPr lang="en-US" sz="2000" dirty="0">
                <a:cs typeface="Arial" pitchFamily="34" charset="0"/>
              </a:rPr>
            </a:br>
            <a:r>
              <a:rPr lang="en-US" sz="2000" dirty="0">
                <a:cs typeface="Arial" pitchFamily="34" charset="0"/>
              </a:rPr>
              <a:t>based on ~4 day latency of NLDAS-2 analyses in real-time</a:t>
            </a:r>
          </a:p>
          <a:p>
            <a:pPr marL="168275" indent="-168275">
              <a:lnSpc>
                <a:spcPct val="100000"/>
              </a:lnSpc>
              <a:spcBef>
                <a:spcPts val="600"/>
              </a:spcBef>
            </a:pPr>
            <a:r>
              <a:rPr lang="en-US" sz="2000" dirty="0">
                <a:cs typeface="Arial" pitchFamily="34" charset="0"/>
              </a:rPr>
              <a:t>Global Data Assimilation System (GDAS) short-term forecasts + </a:t>
            </a:r>
            <a:r>
              <a:rPr lang="en-US" sz="2000" b="1" dirty="0">
                <a:cs typeface="Arial" pitchFamily="34" charset="0"/>
              </a:rPr>
              <a:t>NCEP/NSSL Multi-Radar Multi-Sensor (MRMS)</a:t>
            </a:r>
            <a:r>
              <a:rPr lang="en-US" sz="2000" dirty="0">
                <a:cs typeface="Arial" pitchFamily="34" charset="0"/>
              </a:rPr>
              <a:t> from t – 4 days to t</a:t>
            </a:r>
            <a:r>
              <a:rPr lang="en-US" sz="2000" baseline="-25000" dirty="0">
                <a:cs typeface="Arial" pitchFamily="34" charset="0"/>
              </a:rPr>
              <a:t>0</a:t>
            </a:r>
            <a:endParaRPr lang="en-US" sz="2000" dirty="0">
              <a:cs typeface="Arial" pitchFamily="34" charset="0"/>
            </a:endParaRPr>
          </a:p>
          <a:p>
            <a:pPr marL="168275" indent="-168275">
              <a:lnSpc>
                <a:spcPct val="100000"/>
              </a:lnSpc>
              <a:spcBef>
                <a:spcPts val="600"/>
              </a:spcBef>
            </a:pPr>
            <a:r>
              <a:rPr lang="en-US" sz="2000" b="1" dirty="0"/>
              <a:t>Daily 1981-2013 soil moisture climatology and percentiles</a:t>
            </a:r>
            <a:r>
              <a:rPr lang="en-US" sz="2000" dirty="0"/>
              <a:t> (bonus slide)</a:t>
            </a:r>
            <a:endParaRPr lang="en-US" sz="2000" dirty="0">
              <a:cs typeface="Arial" pitchFamily="34" charset="0"/>
            </a:endParaRPr>
          </a:p>
          <a:p>
            <a:pPr marL="168275" indent="-168275">
              <a:lnSpc>
                <a:spcPct val="100000"/>
              </a:lnSpc>
              <a:spcBef>
                <a:spcPts val="600"/>
              </a:spcBef>
            </a:pPr>
            <a:r>
              <a:rPr lang="en-US" sz="2000" dirty="0"/>
              <a:t>Incorporates daily real-time, global </a:t>
            </a:r>
            <a:r>
              <a:rPr lang="en-US" sz="2000" b="1" dirty="0"/>
              <a:t>4-km resolution VIIRS </a:t>
            </a:r>
            <a:br>
              <a:rPr lang="en-US" sz="2000" b="1" dirty="0"/>
            </a:br>
            <a:r>
              <a:rPr lang="en-US" sz="2000" b="1" dirty="0"/>
              <a:t>Green Vegetation Fraction (GVF)</a:t>
            </a:r>
          </a:p>
          <a:p>
            <a:pPr marL="168275" indent="-168275">
              <a:lnSpc>
                <a:spcPct val="100000"/>
              </a:lnSpc>
              <a:spcBef>
                <a:spcPts val="600"/>
              </a:spcBef>
            </a:pPr>
            <a:r>
              <a:rPr lang="en-US" sz="2000" dirty="0"/>
              <a:t>Data available via web portal for [WRF model] initialization, geotiffs for GIS applications, web graphics for various zooms, and AWIPS II display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333" y="1107892"/>
            <a:ext cx="3985958" cy="2479444"/>
          </a:xfrm>
          <a:ln>
            <a:solidFill>
              <a:schemeClr val="tx1"/>
            </a:solidFill>
            <a:prstDash val="sysDash"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5FC621-9C8D-4D9C-BC2B-3A2B178047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101" y="4099822"/>
            <a:ext cx="3762421" cy="244217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50474D0-40B2-4285-A6BF-3A980B1C286B}"/>
              </a:ext>
            </a:extLst>
          </p:cNvPr>
          <p:cNvGrpSpPr/>
          <p:nvPr/>
        </p:nvGrpSpPr>
        <p:grpSpPr>
          <a:xfrm>
            <a:off x="252911" y="5738014"/>
            <a:ext cx="7234118" cy="803981"/>
            <a:chOff x="252911" y="5715308"/>
            <a:chExt cx="7234118" cy="80398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E2F5658-3132-4D82-BDB6-E38CB95F6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2911" y="5715308"/>
              <a:ext cx="7234118" cy="803981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2726920-F530-4821-A1FF-8E8F0732C012}"/>
                </a:ext>
              </a:extLst>
            </p:cNvPr>
            <p:cNvSpPr txBox="1"/>
            <p:nvPr/>
          </p:nvSpPr>
          <p:spPr>
            <a:xfrm>
              <a:off x="1127760" y="6024880"/>
              <a:ext cx="12994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/>
                <a:t>(Climatology)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203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91633" y="119322"/>
            <a:ext cx="11408734" cy="875189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Antecedent Soil Moisture and Wildfire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72822" y="1255141"/>
            <a:ext cx="6256858" cy="5483537"/>
          </a:xfrm>
        </p:spPr>
        <p:txBody>
          <a:bodyPr>
            <a:noAutofit/>
          </a:bodyPr>
          <a:lstStyle/>
          <a:p>
            <a:pPr marL="114300" indent="0">
              <a:spcBef>
                <a:spcPts val="301"/>
              </a:spcBef>
              <a:buNone/>
            </a:pPr>
            <a:r>
              <a:rPr lang="en-US" dirty="0"/>
              <a:t>Challenging problem!</a:t>
            </a:r>
          </a:p>
          <a:p>
            <a:pPr marL="461963" lvl="1" indent="-223838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Soil moisture deficits tend to be present 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over widespread areas</a:t>
            </a:r>
            <a:endParaRPr lang="en-US" dirty="0">
              <a:cs typeface="Arial" pitchFamily="34" charset="0"/>
            </a:endParaRPr>
          </a:p>
          <a:p>
            <a:pPr marL="461963" lvl="1" indent="-223838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dirty="0">
                <a:cs typeface="Arial" pitchFamily="34" charset="0"/>
              </a:rPr>
              <a:t>Vast majority of wildfires are human-caused; difficult to anticipate from antecedent soils</a:t>
            </a:r>
          </a:p>
          <a:p>
            <a:pPr marL="461963" lvl="1" indent="-223838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dirty="0" err="1">
                <a:cs typeface="Arial" pitchFamily="34" charset="0"/>
              </a:rPr>
              <a:t>SPoRT</a:t>
            </a:r>
            <a:r>
              <a:rPr lang="en-US" dirty="0">
                <a:cs typeface="Arial" pitchFamily="34" charset="0"/>
              </a:rPr>
              <a:t>-LIS data suggest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combination of shallow and deep soil moisture deficits coincide with elevated wildfire threat</a:t>
            </a:r>
            <a:endParaRPr lang="en-US" dirty="0">
              <a:cs typeface="Arial" pitchFamily="34" charset="0"/>
            </a:endParaRPr>
          </a:p>
          <a:p>
            <a:pPr marL="461963" lvl="1" indent="-223838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dirty="0" err="1">
                <a:cs typeface="Arial" pitchFamily="34" charset="0"/>
              </a:rPr>
              <a:t>SPoRT</a:t>
            </a:r>
            <a:r>
              <a:rPr lang="en-US" dirty="0">
                <a:cs typeface="Arial" pitchFamily="34" charset="0"/>
              </a:rPr>
              <a:t> currently mining large database of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lightning-initiated wildfires</a:t>
            </a:r>
            <a:r>
              <a:rPr lang="en-US" dirty="0">
                <a:cs typeface="Arial" pitchFamily="34" charset="0"/>
              </a:rPr>
              <a:t> to develop relationships to land surface variables</a:t>
            </a:r>
          </a:p>
          <a:p>
            <a:pPr marL="461963" lvl="1" indent="-223838">
              <a:buFont typeface="Wingdings" panose="05000000000000000000" pitchFamily="2" charset="2"/>
              <a:buChar char="ü"/>
            </a:pPr>
            <a:endParaRPr lang="en-US" dirty="0">
              <a:cs typeface="Arial" pitchFamily="34" charset="0"/>
            </a:endParaRPr>
          </a:p>
          <a:p>
            <a:pPr marL="461963" lvl="1" indent="-223838">
              <a:buFont typeface="Wingdings" panose="05000000000000000000" pitchFamily="2" charset="2"/>
              <a:buChar char="ü"/>
            </a:pPr>
            <a:endParaRPr lang="en-US" dirty="0">
              <a:cs typeface="Arial" pitchFamily="34" charset="0"/>
            </a:endParaRPr>
          </a:p>
          <a:p>
            <a:pPr marL="688975" lvl="1" indent="-342900">
              <a:buFont typeface="Wingdings" panose="05000000000000000000" pitchFamily="2" charset="2"/>
              <a:buChar char="ü"/>
            </a:pPr>
            <a:endParaRPr lang="en-US" dirty="0">
              <a:cs typeface="Arial" pitchFamily="34" charset="0"/>
            </a:endParaRPr>
          </a:p>
          <a:p>
            <a:pPr marL="346075" lvl="1" indent="0">
              <a:buNone/>
            </a:pPr>
            <a:endParaRPr lang="en-US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58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1FB8E97-5B57-45B6-9B5C-3E93AD4BBED1}"/>
              </a:ext>
            </a:extLst>
          </p:cNvPr>
          <p:cNvGrpSpPr/>
          <p:nvPr/>
        </p:nvGrpSpPr>
        <p:grpSpPr>
          <a:xfrm>
            <a:off x="5748188" y="1024991"/>
            <a:ext cx="6092819" cy="5483537"/>
            <a:chOff x="5748188" y="1024991"/>
            <a:chExt cx="6092819" cy="5483537"/>
          </a:xfrm>
        </p:grpSpPr>
        <p:pic>
          <p:nvPicPr>
            <p:cNvPr id="25" name="Content Placeholder 4">
              <a:extLst>
                <a:ext uri="{FF2B5EF4-FFF2-40B4-BE49-F238E27FC236}">
                  <a16:creationId xmlns:a16="http://schemas.microsoft.com/office/drawing/2014/main" id="{59F07C97-EB4C-4813-BCB4-164BDA3AC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8188" y="1024991"/>
              <a:ext cx="6092819" cy="5483537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579F624-CFF8-4400-AABA-D84B38D2E610}"/>
                </a:ext>
              </a:extLst>
            </p:cNvPr>
            <p:cNvSpPr/>
            <p:nvPr/>
          </p:nvSpPr>
          <p:spPr>
            <a:xfrm>
              <a:off x="8117840" y="1747520"/>
              <a:ext cx="1136477" cy="1412240"/>
            </a:xfrm>
            <a:prstGeom prst="rect">
              <a:avLst/>
            </a:pr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444BBAB-F856-4A4B-AC29-80BCAE8D453A}"/>
                </a:ext>
              </a:extLst>
            </p:cNvPr>
            <p:cNvSpPr/>
            <p:nvPr/>
          </p:nvSpPr>
          <p:spPr>
            <a:xfrm>
              <a:off x="6771777" y="3830320"/>
              <a:ext cx="766944" cy="1391920"/>
            </a:xfrm>
            <a:prstGeom prst="rect">
              <a:avLst/>
            </a:pr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EE3F160-54D6-402B-9F92-0FF243CD7B12}"/>
                </a:ext>
              </a:extLst>
            </p:cNvPr>
            <p:cNvSpPr/>
            <p:nvPr/>
          </p:nvSpPr>
          <p:spPr>
            <a:xfrm>
              <a:off x="7538721" y="1747520"/>
              <a:ext cx="579119" cy="579120"/>
            </a:xfrm>
            <a:prstGeom prst="rect">
              <a:avLst/>
            </a:pr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91633" y="119322"/>
            <a:ext cx="11408734" cy="875189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Antecedent Soil Moisture and Wildfire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72822" y="1255141"/>
            <a:ext cx="6256858" cy="5483537"/>
          </a:xfrm>
        </p:spPr>
        <p:txBody>
          <a:bodyPr>
            <a:noAutofit/>
          </a:bodyPr>
          <a:lstStyle/>
          <a:p>
            <a:pPr marL="114300" indent="0">
              <a:spcBef>
                <a:spcPts val="301"/>
              </a:spcBef>
              <a:buNone/>
            </a:pPr>
            <a:r>
              <a:rPr lang="en-US" dirty="0"/>
              <a:t>Challenging problem!</a:t>
            </a:r>
          </a:p>
          <a:p>
            <a:pPr marL="461963" lvl="1" indent="-223838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Soil moisture deficits tend to be present 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over widespread areas</a:t>
            </a:r>
            <a:endParaRPr lang="en-US" dirty="0">
              <a:cs typeface="Arial" pitchFamily="34" charset="0"/>
            </a:endParaRPr>
          </a:p>
          <a:p>
            <a:pPr marL="461963" lvl="1" indent="-223838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dirty="0">
                <a:cs typeface="Arial" pitchFamily="34" charset="0"/>
              </a:rPr>
              <a:t>Vast majority of wildfires are human-caused; difficult to anticipate from antecedent soils</a:t>
            </a:r>
          </a:p>
          <a:p>
            <a:pPr marL="461963" lvl="1" indent="-223838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dirty="0" err="1">
                <a:cs typeface="Arial" pitchFamily="34" charset="0"/>
              </a:rPr>
              <a:t>SPoRT</a:t>
            </a:r>
            <a:r>
              <a:rPr lang="en-US" dirty="0">
                <a:cs typeface="Arial" pitchFamily="34" charset="0"/>
              </a:rPr>
              <a:t>-LIS data suggest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combination of shallow and deep soil moisture deficits coincide with elevated wildfire threat</a:t>
            </a:r>
            <a:endParaRPr lang="en-US" dirty="0">
              <a:cs typeface="Arial" pitchFamily="34" charset="0"/>
            </a:endParaRPr>
          </a:p>
          <a:p>
            <a:pPr marL="461963" lvl="1" indent="-223838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dirty="0" err="1">
                <a:cs typeface="Arial" pitchFamily="34" charset="0"/>
              </a:rPr>
              <a:t>SPoRT</a:t>
            </a:r>
            <a:r>
              <a:rPr lang="en-US" dirty="0">
                <a:cs typeface="Arial" pitchFamily="34" charset="0"/>
              </a:rPr>
              <a:t> currently mining large database of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lightning-initiated wildfires</a:t>
            </a:r>
            <a:r>
              <a:rPr lang="en-US" dirty="0">
                <a:cs typeface="Arial" pitchFamily="34" charset="0"/>
              </a:rPr>
              <a:t> to develop relationships to land surface variables</a:t>
            </a:r>
          </a:p>
          <a:p>
            <a:pPr marL="461963" lvl="1" indent="-223838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dirty="0">
                <a:cs typeface="Arial" pitchFamily="34" charset="0"/>
              </a:rPr>
              <a:t>(right) seasonal animation of 1-month soil moisture changes associated with wildfires</a:t>
            </a:r>
          </a:p>
          <a:p>
            <a:pPr marL="461963" lvl="1" indent="-223838">
              <a:buFont typeface="Wingdings" panose="05000000000000000000" pitchFamily="2" charset="2"/>
              <a:buChar char="ü"/>
            </a:pPr>
            <a:endParaRPr lang="en-US" dirty="0">
              <a:cs typeface="Arial" pitchFamily="34" charset="0"/>
            </a:endParaRPr>
          </a:p>
          <a:p>
            <a:pPr marL="461963" lvl="1" indent="-223838">
              <a:buFont typeface="Wingdings" panose="05000000000000000000" pitchFamily="2" charset="2"/>
              <a:buChar char="ü"/>
            </a:pPr>
            <a:endParaRPr lang="en-US" dirty="0">
              <a:cs typeface="Arial" pitchFamily="34" charset="0"/>
            </a:endParaRPr>
          </a:p>
          <a:p>
            <a:pPr marL="461963" lvl="1" indent="-223838">
              <a:buFont typeface="Wingdings" panose="05000000000000000000" pitchFamily="2" charset="2"/>
              <a:buChar char="ü"/>
            </a:pPr>
            <a:endParaRPr lang="en-US" dirty="0">
              <a:cs typeface="Arial" pitchFamily="34" charset="0"/>
            </a:endParaRPr>
          </a:p>
          <a:p>
            <a:pPr marL="688975" lvl="1" indent="-342900">
              <a:buFont typeface="Wingdings" panose="05000000000000000000" pitchFamily="2" charset="2"/>
              <a:buChar char="ü"/>
            </a:pPr>
            <a:endParaRPr lang="en-US" dirty="0">
              <a:cs typeface="Arial" pitchFamily="34" charset="0"/>
            </a:endParaRPr>
          </a:p>
          <a:p>
            <a:pPr marL="346075" lvl="1" indent="0">
              <a:buNone/>
            </a:pPr>
            <a:endParaRPr lang="en-US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905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4582" y="119322"/>
            <a:ext cx="11773737" cy="875189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Antecedent Soil Moisture: Camp, CA Wildfire (Nov 2018)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EE1F0CB-AD11-4749-BB5C-284F8B08B12E}"/>
              </a:ext>
            </a:extLst>
          </p:cNvPr>
          <p:cNvGrpSpPr/>
          <p:nvPr/>
        </p:nvGrpSpPr>
        <p:grpSpPr>
          <a:xfrm>
            <a:off x="5618297" y="893723"/>
            <a:ext cx="6461943" cy="5923637"/>
            <a:chOff x="5618297" y="893723"/>
            <a:chExt cx="6461943" cy="5923637"/>
          </a:xfrm>
        </p:grpSpPr>
        <p:pic>
          <p:nvPicPr>
            <p:cNvPr id="32" name="Picture 31" descr="Map&#10;&#10;Description automatically generated">
              <a:extLst>
                <a:ext uri="{FF2B5EF4-FFF2-40B4-BE49-F238E27FC236}">
                  <a16:creationId xmlns:a16="http://schemas.microsoft.com/office/drawing/2014/main" id="{56AD918F-0E74-4B0E-B8E3-C732104467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438" b="5701"/>
            <a:stretch/>
          </p:blipFill>
          <p:spPr>
            <a:xfrm>
              <a:off x="8804420" y="3713186"/>
              <a:ext cx="3275820" cy="3104174"/>
            </a:xfrm>
            <a:prstGeom prst="rect">
              <a:avLst/>
            </a:prstGeom>
          </p:spPr>
        </p:pic>
        <p:pic>
          <p:nvPicPr>
            <p:cNvPr id="28" name="Picture 27" descr="Map&#10;&#10;Description automatically generated">
              <a:extLst>
                <a:ext uri="{FF2B5EF4-FFF2-40B4-BE49-F238E27FC236}">
                  <a16:creationId xmlns:a16="http://schemas.microsoft.com/office/drawing/2014/main" id="{87A4E90A-7152-4C5B-9F43-AC0481504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438" b="6256"/>
            <a:stretch/>
          </p:blipFill>
          <p:spPr>
            <a:xfrm>
              <a:off x="8804420" y="893723"/>
              <a:ext cx="3275820" cy="3085888"/>
            </a:xfrm>
            <a:prstGeom prst="rect">
              <a:avLst/>
            </a:prstGeom>
          </p:spPr>
        </p:pic>
        <p:pic>
          <p:nvPicPr>
            <p:cNvPr id="30" name="Picture 29" descr="Map&#10;&#10;Description automatically generated with medium confidence">
              <a:extLst>
                <a:ext uri="{FF2B5EF4-FFF2-40B4-BE49-F238E27FC236}">
                  <a16:creationId xmlns:a16="http://schemas.microsoft.com/office/drawing/2014/main" id="{BF4EDDC5-F82C-4C22-AFEA-1FDF1C15B9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56"/>
            <a:stretch/>
          </p:blipFill>
          <p:spPr>
            <a:xfrm>
              <a:off x="5618297" y="3713186"/>
              <a:ext cx="3657600" cy="3085888"/>
            </a:xfrm>
            <a:prstGeom prst="rect">
              <a:avLst/>
            </a:prstGeom>
          </p:spPr>
        </p:pic>
        <p:pic>
          <p:nvPicPr>
            <p:cNvPr id="26" name="Picture 25" descr="Map&#10;&#10;Description automatically generated">
              <a:extLst>
                <a:ext uri="{FF2B5EF4-FFF2-40B4-BE49-F238E27FC236}">
                  <a16:creationId xmlns:a16="http://schemas.microsoft.com/office/drawing/2014/main" id="{387398A3-8345-49EA-BAE6-8758E091A3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56"/>
            <a:stretch/>
          </p:blipFill>
          <p:spPr>
            <a:xfrm>
              <a:off x="5618297" y="896832"/>
              <a:ext cx="3657600" cy="3085888"/>
            </a:xfrm>
            <a:prstGeom prst="rect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B5CED23-06BB-4E78-AE30-3CFE052C5BD5}"/>
                </a:ext>
              </a:extLst>
            </p:cNvPr>
            <p:cNvGrpSpPr/>
            <p:nvPr/>
          </p:nvGrpSpPr>
          <p:grpSpPr>
            <a:xfrm>
              <a:off x="6141293" y="1218774"/>
              <a:ext cx="5815414" cy="3188396"/>
              <a:chOff x="5882195" y="1222946"/>
              <a:chExt cx="5815414" cy="3188396"/>
            </a:xfrm>
          </p:grpSpPr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FDE406C-4329-42A3-82CA-8AED3984E79F}"/>
                  </a:ext>
                </a:extLst>
              </p:cNvPr>
              <p:cNvSpPr txBox="1"/>
              <p:nvPr/>
            </p:nvSpPr>
            <p:spPr>
              <a:xfrm>
                <a:off x="5886436" y="1222946"/>
                <a:ext cx="94128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0-10 cm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49A4B1A-9452-4A3F-BB68-ADA906B59CF8}"/>
                  </a:ext>
                </a:extLst>
              </p:cNvPr>
              <p:cNvSpPr txBox="1"/>
              <p:nvPr/>
            </p:nvSpPr>
            <p:spPr>
              <a:xfrm>
                <a:off x="10754722" y="1222946"/>
                <a:ext cx="942887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0-40 cm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DDDDDB3-F817-4D8A-A487-3953C4375B52}"/>
                  </a:ext>
                </a:extLst>
              </p:cNvPr>
              <p:cNvSpPr txBox="1"/>
              <p:nvPr/>
            </p:nvSpPr>
            <p:spPr>
              <a:xfrm>
                <a:off x="5882195" y="4042010"/>
                <a:ext cx="105990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0-100 cm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25E6607-5ABA-4866-ABE9-B42B32F27D74}"/>
                  </a:ext>
                </a:extLst>
              </p:cNvPr>
              <p:cNvSpPr txBox="1"/>
              <p:nvPr/>
            </p:nvSpPr>
            <p:spPr>
              <a:xfrm>
                <a:off x="10630180" y="4042010"/>
                <a:ext cx="105990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0-200 cm</a:t>
                </a:r>
              </a:p>
            </p:txBody>
          </p:sp>
        </p:grp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76933D6D-778F-4FBC-A24A-0B8524906CC9}"/>
                </a:ext>
              </a:extLst>
            </p:cNvPr>
            <p:cNvSpPr/>
            <p:nvPr/>
          </p:nvSpPr>
          <p:spPr>
            <a:xfrm>
              <a:off x="7330939" y="3074253"/>
              <a:ext cx="416560" cy="385227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7919062-693D-449E-AA03-E6F94D1F70C0}"/>
                </a:ext>
              </a:extLst>
            </p:cNvPr>
            <p:cNvSpPr/>
            <p:nvPr/>
          </p:nvSpPr>
          <p:spPr>
            <a:xfrm>
              <a:off x="7351259" y="5868253"/>
              <a:ext cx="416560" cy="385227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95E9B5E-1451-4D79-BF92-5FE231DDD2A7}"/>
                </a:ext>
              </a:extLst>
            </p:cNvPr>
            <p:cNvSpPr/>
            <p:nvPr/>
          </p:nvSpPr>
          <p:spPr>
            <a:xfrm>
              <a:off x="10527222" y="3053933"/>
              <a:ext cx="416560" cy="385227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2B947E6-B4C1-4779-86EF-1BDBF91FAC07}"/>
                </a:ext>
              </a:extLst>
            </p:cNvPr>
            <p:cNvSpPr/>
            <p:nvPr/>
          </p:nvSpPr>
          <p:spPr>
            <a:xfrm>
              <a:off x="10537382" y="5868253"/>
              <a:ext cx="416560" cy="385227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081342B-36FB-429F-99DC-9B5211C8A65A}"/>
              </a:ext>
            </a:extLst>
          </p:cNvPr>
          <p:cNvGrpSpPr/>
          <p:nvPr/>
        </p:nvGrpSpPr>
        <p:grpSpPr>
          <a:xfrm>
            <a:off x="75021" y="1268537"/>
            <a:ext cx="5721708" cy="5190400"/>
            <a:chOff x="75021" y="1268537"/>
            <a:chExt cx="5721708" cy="5190400"/>
          </a:xfrm>
        </p:grpSpPr>
        <p:pic>
          <p:nvPicPr>
            <p:cNvPr id="43" name="Picture 42" descr="Map&#10;&#10;Description automatically generated">
              <a:extLst>
                <a:ext uri="{FF2B5EF4-FFF2-40B4-BE49-F238E27FC236}">
                  <a16:creationId xmlns:a16="http://schemas.microsoft.com/office/drawing/2014/main" id="{590DD59C-9972-423B-8B85-0857F99B03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8"/>
            <a:stretch/>
          </p:blipFill>
          <p:spPr>
            <a:xfrm>
              <a:off x="75021" y="1268537"/>
              <a:ext cx="5721708" cy="5190400"/>
            </a:xfrm>
            <a:prstGeom prst="rect">
              <a:avLst/>
            </a:prstGeom>
          </p:spPr>
        </p:pic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AFBFC4C8-87E3-4D96-B9A8-7E9E5CA885DA}"/>
                </a:ext>
              </a:extLst>
            </p:cNvPr>
            <p:cNvSpPr/>
            <p:nvPr/>
          </p:nvSpPr>
          <p:spPr>
            <a:xfrm>
              <a:off x="2813954" y="4785360"/>
              <a:ext cx="518526" cy="469673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B4E6A80-502D-4A21-86BE-2961DC2F7824}"/>
              </a:ext>
            </a:extLst>
          </p:cNvPr>
          <p:cNvGrpSpPr/>
          <p:nvPr/>
        </p:nvGrpSpPr>
        <p:grpSpPr>
          <a:xfrm>
            <a:off x="5296292" y="1241393"/>
            <a:ext cx="6712828" cy="5530537"/>
            <a:chOff x="3954156" y="0"/>
            <a:chExt cx="7958780" cy="6858000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82141C1E-73E3-4F06-806D-E1DE7888E7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59"/>
            <a:stretch/>
          </p:blipFill>
          <p:spPr>
            <a:xfrm>
              <a:off x="3954156" y="0"/>
              <a:ext cx="7958780" cy="6858000"/>
            </a:xfrm>
            <a:prstGeom prst="rect">
              <a:avLst/>
            </a:prstGeom>
          </p:spPr>
        </p:pic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ECF0A07A-919B-499C-BB00-01E3E008BC07}"/>
                </a:ext>
              </a:extLst>
            </p:cNvPr>
            <p:cNvSpPr/>
            <p:nvPr/>
          </p:nvSpPr>
          <p:spPr>
            <a:xfrm rot="20913808">
              <a:off x="10638439" y="1625215"/>
              <a:ext cx="1238044" cy="3306472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F9714920-F4B7-4328-B057-B30A37F56F65}"/>
              </a:ext>
            </a:extLst>
          </p:cNvPr>
          <p:cNvSpPr txBox="1"/>
          <p:nvPr/>
        </p:nvSpPr>
        <p:spPr>
          <a:xfrm>
            <a:off x="129627" y="2524909"/>
            <a:ext cx="5368654" cy="26776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Coincident dry anomalies of shallow and deep soil moisture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Substantial drying year-over-year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Bottom Line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Atypical levels of soil dryness in both shallow </a:t>
            </a:r>
            <a:b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deep layers</a:t>
            </a:r>
          </a:p>
        </p:txBody>
      </p:sp>
    </p:spTree>
    <p:extLst>
      <p:ext uri="{BB962C8B-B14F-4D97-AF65-F5344CB8AC3E}">
        <p14:creationId xmlns:p14="http://schemas.microsoft.com/office/powerpoint/2010/main" val="217934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85992" y="131387"/>
            <a:ext cx="11399695" cy="875189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Antecedent Soil Moisture: McKinney, CA Wildfire (2022)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C4AFA45-7544-4709-A3C3-8827C9EA5CD5}"/>
              </a:ext>
            </a:extLst>
          </p:cNvPr>
          <p:cNvSpPr txBox="1"/>
          <p:nvPr/>
        </p:nvSpPr>
        <p:spPr>
          <a:xfrm>
            <a:off x="404087" y="3827816"/>
            <a:ext cx="3211970" cy="369332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Shallow Soil Moisture (0-10 cm)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0A29788-F0AA-4910-81EC-93E9A368E5DF}"/>
              </a:ext>
            </a:extLst>
          </p:cNvPr>
          <p:cNvSpPr txBox="1"/>
          <p:nvPr/>
        </p:nvSpPr>
        <p:spPr>
          <a:xfrm>
            <a:off x="4707904" y="3847912"/>
            <a:ext cx="2934778" cy="369332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 One Meter Soil Moisture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28DD3BA-C0E8-44AA-9C29-C845874919B6}"/>
              </a:ext>
            </a:extLst>
          </p:cNvPr>
          <p:cNvSpPr txBox="1"/>
          <p:nvPr/>
        </p:nvSpPr>
        <p:spPr>
          <a:xfrm>
            <a:off x="8955059" y="3857090"/>
            <a:ext cx="2003754" cy="369332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Deep Soil Moisture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9BE1F24-8B25-4E45-9BBD-68212C4ED17B}"/>
              </a:ext>
            </a:extLst>
          </p:cNvPr>
          <p:cNvGrpSpPr/>
          <p:nvPr/>
        </p:nvGrpSpPr>
        <p:grpSpPr>
          <a:xfrm>
            <a:off x="365223" y="932832"/>
            <a:ext cx="3200400" cy="2880360"/>
            <a:chOff x="365223" y="932832"/>
            <a:chExt cx="3200400" cy="2880360"/>
          </a:xfrm>
        </p:grpSpPr>
        <p:pic>
          <p:nvPicPr>
            <p:cNvPr id="5" name="Picture 4" descr="Map&#10;&#10;Description automatically generated">
              <a:extLst>
                <a:ext uri="{FF2B5EF4-FFF2-40B4-BE49-F238E27FC236}">
                  <a16:creationId xmlns:a16="http://schemas.microsoft.com/office/drawing/2014/main" id="{DA59ABF2-B795-434C-B66E-81AB0FB866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223" y="932832"/>
              <a:ext cx="3200400" cy="2880360"/>
            </a:xfrm>
            <a:prstGeom prst="rect">
              <a:avLst/>
            </a:prstGeom>
          </p:spPr>
        </p:pic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AB9BFC40-1831-4169-BFBF-05FEF09E98EF}"/>
                </a:ext>
              </a:extLst>
            </p:cNvPr>
            <p:cNvSpPr/>
            <p:nvPr/>
          </p:nvSpPr>
          <p:spPr>
            <a:xfrm>
              <a:off x="1335176" y="2168107"/>
              <a:ext cx="276225" cy="304800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F7537B2-A27A-4DED-B557-AF5095BFD67F}"/>
              </a:ext>
            </a:extLst>
          </p:cNvPr>
          <p:cNvGrpSpPr/>
          <p:nvPr/>
        </p:nvGrpSpPr>
        <p:grpSpPr>
          <a:xfrm>
            <a:off x="4549878" y="918001"/>
            <a:ext cx="3200400" cy="2880360"/>
            <a:chOff x="4702666" y="958989"/>
            <a:chExt cx="3200400" cy="2880360"/>
          </a:xfrm>
        </p:grpSpPr>
        <p:pic>
          <p:nvPicPr>
            <p:cNvPr id="7" name="Picture 6" descr="A picture containing map&#10;&#10;Description automatically generated">
              <a:extLst>
                <a:ext uri="{FF2B5EF4-FFF2-40B4-BE49-F238E27FC236}">
                  <a16:creationId xmlns:a16="http://schemas.microsoft.com/office/drawing/2014/main" id="{63F4CA07-D0EF-4BAC-BFDB-879363F2D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2666" y="958989"/>
              <a:ext cx="3200400" cy="2880360"/>
            </a:xfrm>
            <a:prstGeom prst="rect">
              <a:avLst/>
            </a:prstGeom>
          </p:spPr>
        </p:pic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76B46962-E6ED-4DC5-9EC9-7B9C910340D7}"/>
                </a:ext>
              </a:extLst>
            </p:cNvPr>
            <p:cNvSpPr/>
            <p:nvPr/>
          </p:nvSpPr>
          <p:spPr>
            <a:xfrm>
              <a:off x="5670912" y="2191969"/>
              <a:ext cx="276225" cy="304800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B62A76F-2032-4F51-B069-85EBE38C1174}"/>
              </a:ext>
            </a:extLst>
          </p:cNvPr>
          <p:cNvGrpSpPr/>
          <p:nvPr/>
        </p:nvGrpSpPr>
        <p:grpSpPr>
          <a:xfrm>
            <a:off x="8266304" y="918001"/>
            <a:ext cx="3200400" cy="2880360"/>
            <a:chOff x="8266304" y="969704"/>
            <a:chExt cx="3200400" cy="2880360"/>
          </a:xfrm>
        </p:grpSpPr>
        <p:pic>
          <p:nvPicPr>
            <p:cNvPr id="17" name="Picture 16" descr="Map&#10;&#10;Description automatically generated">
              <a:extLst>
                <a:ext uri="{FF2B5EF4-FFF2-40B4-BE49-F238E27FC236}">
                  <a16:creationId xmlns:a16="http://schemas.microsoft.com/office/drawing/2014/main" id="{2F8303F6-888B-4604-8AB5-EBB0F4EE6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6304" y="969704"/>
              <a:ext cx="3200400" cy="2880360"/>
            </a:xfrm>
            <a:prstGeom prst="rect">
              <a:avLst/>
            </a:prstGeom>
          </p:spPr>
        </p:pic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4EC2E49-AEE8-46CD-B58A-4B6D2CD20BA4}"/>
                </a:ext>
              </a:extLst>
            </p:cNvPr>
            <p:cNvSpPr/>
            <p:nvPr/>
          </p:nvSpPr>
          <p:spPr>
            <a:xfrm>
              <a:off x="9239249" y="2205781"/>
              <a:ext cx="276225" cy="304800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B6CADAE9-451E-4CE5-8451-ED9DD8B7C988}"/>
              </a:ext>
            </a:extLst>
          </p:cNvPr>
          <p:cNvSpPr txBox="1"/>
          <p:nvPr/>
        </p:nvSpPr>
        <p:spPr>
          <a:xfrm>
            <a:off x="3405855" y="1529668"/>
            <a:ext cx="135158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Relative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Soil </a:t>
            </a:r>
            <a:b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Moisture</a:t>
            </a:r>
            <a:b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(% saturation)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E81BA55-0ACA-48E2-9B75-9F58BA3549DA}"/>
              </a:ext>
            </a:extLst>
          </p:cNvPr>
          <p:cNvGrpSpPr/>
          <p:nvPr/>
        </p:nvGrpSpPr>
        <p:grpSpPr>
          <a:xfrm>
            <a:off x="365223" y="4241600"/>
            <a:ext cx="11101481" cy="2616400"/>
            <a:chOff x="365223" y="4241600"/>
            <a:chExt cx="11101481" cy="261640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68F7134-F788-452C-A1A5-10B9AA6CF0A7}"/>
                </a:ext>
              </a:extLst>
            </p:cNvPr>
            <p:cNvGrpSpPr/>
            <p:nvPr/>
          </p:nvGrpSpPr>
          <p:grpSpPr>
            <a:xfrm>
              <a:off x="365223" y="4241600"/>
              <a:ext cx="3200400" cy="2589780"/>
              <a:chOff x="406894" y="4291293"/>
              <a:chExt cx="3200400" cy="2589780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56ADC577-D654-4EEF-A3D2-A69D3F178C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088"/>
              <a:stretch/>
            </p:blipFill>
            <p:spPr>
              <a:xfrm>
                <a:off x="406894" y="4291293"/>
                <a:ext cx="3200400" cy="2589780"/>
              </a:xfrm>
              <a:prstGeom prst="rect">
                <a:avLst/>
              </a:prstGeom>
            </p:spPr>
          </p:pic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DB9728F9-2764-42E0-A192-26108A7F067C}"/>
                  </a:ext>
                </a:extLst>
              </p:cNvPr>
              <p:cNvSpPr/>
              <p:nvPr/>
            </p:nvSpPr>
            <p:spPr>
              <a:xfrm>
                <a:off x="1385568" y="5237790"/>
                <a:ext cx="276225" cy="304800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84DE02A-CD4E-41A3-93DC-36C0AC259DC2}"/>
                </a:ext>
              </a:extLst>
            </p:cNvPr>
            <p:cNvGrpSpPr/>
            <p:nvPr/>
          </p:nvGrpSpPr>
          <p:grpSpPr>
            <a:xfrm>
              <a:off x="4521708" y="4256566"/>
              <a:ext cx="3200400" cy="2601434"/>
              <a:chOff x="4462481" y="4039898"/>
              <a:chExt cx="3200400" cy="2601434"/>
            </a:xfrm>
          </p:grpSpPr>
          <p:pic>
            <p:nvPicPr>
              <p:cNvPr id="22" name="Picture 21" descr="Map&#10;&#10;Description automatically generated">
                <a:extLst>
                  <a:ext uri="{FF2B5EF4-FFF2-40B4-BE49-F238E27FC236}">
                    <a16:creationId xmlns:a16="http://schemas.microsoft.com/office/drawing/2014/main" id="{CF359909-176C-4EE3-8887-780607A70C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684"/>
              <a:stretch/>
            </p:blipFill>
            <p:spPr>
              <a:xfrm>
                <a:off x="4462481" y="4039898"/>
                <a:ext cx="3200400" cy="2601434"/>
              </a:xfrm>
              <a:prstGeom prst="rect">
                <a:avLst/>
              </a:prstGeom>
            </p:spPr>
          </p:pic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F9C30A39-2205-4621-95DA-4C38CF65D565}"/>
                  </a:ext>
                </a:extLst>
              </p:cNvPr>
              <p:cNvSpPr/>
              <p:nvPr/>
            </p:nvSpPr>
            <p:spPr>
              <a:xfrm>
                <a:off x="5433806" y="4993315"/>
                <a:ext cx="276225" cy="304800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6F8816C-3E04-4FE4-B957-349C525CD7FF}"/>
                </a:ext>
              </a:extLst>
            </p:cNvPr>
            <p:cNvGrpSpPr/>
            <p:nvPr/>
          </p:nvGrpSpPr>
          <p:grpSpPr>
            <a:xfrm>
              <a:off x="8266304" y="4256566"/>
              <a:ext cx="3200400" cy="2601434"/>
              <a:chOff x="8237906" y="4264399"/>
              <a:chExt cx="3200400" cy="2601434"/>
            </a:xfrm>
          </p:grpSpPr>
          <p:pic>
            <p:nvPicPr>
              <p:cNvPr id="24" name="Picture 23" descr="Map&#10;&#10;Description automatically generated with low confidence">
                <a:extLst>
                  <a:ext uri="{FF2B5EF4-FFF2-40B4-BE49-F238E27FC236}">
                    <a16:creationId xmlns:a16="http://schemas.microsoft.com/office/drawing/2014/main" id="{843F612E-03E5-4124-A108-EA82C9ACCE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684"/>
              <a:stretch/>
            </p:blipFill>
            <p:spPr>
              <a:xfrm>
                <a:off x="8237906" y="4264399"/>
                <a:ext cx="3200400" cy="2601434"/>
              </a:xfrm>
              <a:prstGeom prst="rect">
                <a:avLst/>
              </a:prstGeom>
            </p:spPr>
          </p:pic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FAD50E3D-2630-463D-B648-B65B2F38CE66}"/>
                  </a:ext>
                </a:extLst>
              </p:cNvPr>
              <p:cNvSpPr/>
              <p:nvPr/>
            </p:nvSpPr>
            <p:spPr>
              <a:xfrm>
                <a:off x="9220198" y="5231750"/>
                <a:ext cx="276225" cy="291465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3530BEF-953A-4E75-90BA-82EE2545361F}"/>
                </a:ext>
              </a:extLst>
            </p:cNvPr>
            <p:cNvSpPr txBox="1"/>
            <p:nvPr/>
          </p:nvSpPr>
          <p:spPr>
            <a:xfrm>
              <a:off x="3476414" y="4892515"/>
              <a:ext cx="109735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Soil </a:t>
              </a:r>
              <a:br>
                <a:rPr lang="en-US" sz="1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n-US" sz="1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Moisture</a:t>
              </a:r>
              <a:br>
                <a:rPr lang="en-US" sz="1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n-US" sz="1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Percentiles</a:t>
              </a: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AE9EFDBA-DB72-4D1A-9A5A-61BFBF01B699}"/>
              </a:ext>
            </a:extLst>
          </p:cNvPr>
          <p:cNvSpPr txBox="1"/>
          <p:nvPr/>
        </p:nvSpPr>
        <p:spPr>
          <a:xfrm>
            <a:off x="2197393" y="2892096"/>
            <a:ext cx="7905369" cy="18158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Locally dry soils in vicinity of wildfire initiation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Median to slightly drier than climo soil moisture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Bottom Line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Relatively typical levels of soil dryness;</a:t>
            </a:r>
            <a:b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locally drier, esp. in deeper soil layers.</a:t>
            </a:r>
          </a:p>
        </p:txBody>
      </p:sp>
    </p:spTree>
    <p:extLst>
      <p:ext uri="{BB962C8B-B14F-4D97-AF65-F5344CB8AC3E}">
        <p14:creationId xmlns:p14="http://schemas.microsoft.com/office/powerpoint/2010/main" val="386275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B60AF-9F6D-4890-AF1B-5354B0D81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161" y="254448"/>
            <a:ext cx="5079952" cy="1325563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Impact &amp; Access</a:t>
            </a:r>
          </a:p>
        </p:txBody>
      </p:sp>
      <p:pic>
        <p:nvPicPr>
          <p:cNvPr id="8" name="Content Placeholder 7" descr="Map&#10;&#10;Description automatically generated">
            <a:extLst>
              <a:ext uri="{FF2B5EF4-FFF2-40B4-BE49-F238E27FC236}">
                <a16:creationId xmlns:a16="http://schemas.microsoft.com/office/drawing/2014/main" id="{0E34F9C1-EFF7-4217-93DF-90595EF5554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962" y="2976525"/>
            <a:ext cx="6403740" cy="3789658"/>
          </a:xfrm>
          <a:ln>
            <a:solidFill>
              <a:schemeClr val="tx1"/>
            </a:solidFill>
          </a:ln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ECF53A1-C1A3-4189-B494-46700E6AE9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298" y="1690688"/>
            <a:ext cx="5181600" cy="4351338"/>
          </a:xfrm>
        </p:spPr>
        <p:txBody>
          <a:bodyPr>
            <a:normAutofit fontScale="70000" lnSpcReduction="20000"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u="sng" dirty="0"/>
              <a:t>Early Season Application: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dirty="0"/>
              <a:t>LIS snow cover, </a:t>
            </a:r>
            <a:r>
              <a:rPr lang="en-US" b="1" dirty="0"/>
              <a:t>instead of climatology</a:t>
            </a:r>
            <a:r>
              <a:rPr lang="en-US" dirty="0"/>
              <a:t>, was implemented by user in 2022 to start gridded Fine Fuel Moisture Code (FFMC) wildfire index.</a:t>
            </a:r>
          </a:p>
          <a:p>
            <a:pPr marL="0" indent="0">
              <a:buNone/>
            </a:pPr>
            <a:endParaRPr lang="en-US" sz="2900" dirty="0"/>
          </a:p>
          <a:p>
            <a:pPr marL="0" indent="0">
              <a:buNone/>
            </a:pPr>
            <a:r>
              <a:rPr lang="en-US" sz="2900" u="sng" dirty="0"/>
              <a:t>Fire Fuel Analyst: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900" dirty="0"/>
              <a:t>“I have used these outputs in a number of briefings to incoming teams, Multi-Agency Coordination Group, and other managers </a:t>
            </a:r>
            <a:r>
              <a:rPr lang="en-US" sz="2900" b="1" dirty="0"/>
              <a:t>in conjunction with ‘traditional indices’</a:t>
            </a:r>
            <a:r>
              <a:rPr lang="en-US" sz="2900" dirty="0"/>
              <a:t> to describe the fire situation.”</a:t>
            </a:r>
          </a:p>
          <a:p>
            <a:pPr marL="0" indent="0">
              <a:buNone/>
            </a:pPr>
            <a:endParaRPr lang="en-US" sz="2900" dirty="0"/>
          </a:p>
          <a:p>
            <a:pPr marL="0" indent="0">
              <a:buNone/>
            </a:pPr>
            <a:r>
              <a:rPr lang="en-US" sz="2900" u="sng" dirty="0"/>
              <a:t>Wildfire Program </a:t>
            </a:r>
            <a:r>
              <a:rPr lang="en-US" sz="2900" u="sng" dirty="0" err="1"/>
              <a:t>Mgr</a:t>
            </a:r>
            <a:r>
              <a:rPr lang="en-US" sz="2900" u="sng" dirty="0"/>
              <a:t>: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900" dirty="0"/>
              <a:t>“Being informed by the NASA LIS-AK output </a:t>
            </a:r>
            <a:r>
              <a:rPr lang="en-US" sz="2900" b="1" dirty="0"/>
              <a:t>reduces observational flights </a:t>
            </a:r>
            <a:r>
              <a:rPr lang="en-US" sz="2900" dirty="0"/>
              <a:t>which cost money, are weather dependent, and carry risk to those participating.”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F16A270-16BE-483E-983E-685386EE52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50" t="9901" b="10901"/>
          <a:stretch/>
        </p:blipFill>
        <p:spPr>
          <a:xfrm>
            <a:off x="5666961" y="66023"/>
            <a:ext cx="6403741" cy="27457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FA61CF4-2879-484A-B981-08F752C713F7}"/>
              </a:ext>
            </a:extLst>
          </p:cNvPr>
          <p:cNvSpPr txBox="1"/>
          <p:nvPr/>
        </p:nvSpPr>
        <p:spPr>
          <a:xfrm>
            <a:off x="6165388" y="432567"/>
            <a:ext cx="20881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00"/>
                </a:solidFill>
                <a:effectLst>
                  <a:glow rad="254000">
                    <a:schemeClr val="bg2">
                      <a:lumMod val="50000"/>
                      <a:alpha val="90000"/>
                    </a:schemeClr>
                  </a:glow>
                </a:effectLst>
              </a:rPr>
              <a:t>False “snow - free” areas based on </a:t>
            </a:r>
            <a:br>
              <a:rPr lang="en-US" sz="1600" b="1" dirty="0">
                <a:solidFill>
                  <a:srgbClr val="FFFF00"/>
                </a:solidFill>
                <a:effectLst>
                  <a:glow rad="254000">
                    <a:schemeClr val="bg2">
                      <a:lumMod val="50000"/>
                      <a:alpha val="90000"/>
                    </a:schemeClr>
                  </a:glow>
                </a:effectLst>
              </a:rPr>
            </a:br>
            <a:r>
              <a:rPr lang="en-US" sz="1600" b="1" dirty="0">
                <a:solidFill>
                  <a:srgbClr val="FFFF00"/>
                </a:solidFill>
                <a:effectLst>
                  <a:glow rad="254000">
                    <a:schemeClr val="bg2">
                      <a:lumMod val="50000"/>
                      <a:alpha val="90000"/>
                    </a:schemeClr>
                  </a:glow>
                </a:effectLst>
              </a:rPr>
              <a:t>LIS - AK output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E6FBD44-29CB-43C0-AC9E-86D06D1B6FAF}"/>
              </a:ext>
            </a:extLst>
          </p:cNvPr>
          <p:cNvCxnSpPr/>
          <p:nvPr/>
        </p:nvCxnSpPr>
        <p:spPr>
          <a:xfrm flipV="1">
            <a:off x="8251177" y="626713"/>
            <a:ext cx="942975" cy="233034"/>
          </a:xfrm>
          <a:prstGeom prst="straightConnector1">
            <a:avLst/>
          </a:prstGeom>
          <a:ln w="25400">
            <a:solidFill>
              <a:srgbClr val="FFFF0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61FB2E3-92CA-41E2-890E-1478BD12DCE4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8253582" y="848066"/>
            <a:ext cx="1832359" cy="392151"/>
          </a:xfrm>
          <a:prstGeom prst="straightConnector1">
            <a:avLst/>
          </a:prstGeom>
          <a:ln w="25400">
            <a:solidFill>
              <a:srgbClr val="FFFF0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0F4DD11-93EB-4245-959E-1D548624AC4C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8253582" y="848066"/>
            <a:ext cx="845320" cy="438789"/>
          </a:xfrm>
          <a:prstGeom prst="straightConnector1">
            <a:avLst/>
          </a:prstGeom>
          <a:ln w="25400">
            <a:solidFill>
              <a:srgbClr val="FFFF0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AFB321B-5C69-4E51-B34C-29ACA77FD59B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8253582" y="848066"/>
            <a:ext cx="169045" cy="553782"/>
          </a:xfrm>
          <a:prstGeom prst="straightConnector1">
            <a:avLst/>
          </a:prstGeom>
          <a:ln w="25400">
            <a:solidFill>
              <a:srgbClr val="FFFF0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5DE8EE4-181E-4B03-9AA4-37F8CDD3F51B}"/>
              </a:ext>
            </a:extLst>
          </p:cNvPr>
          <p:cNvCxnSpPr>
            <a:cxnSpLocks/>
            <a:stCxn id="14" idx="3"/>
          </p:cNvCxnSpPr>
          <p:nvPr/>
        </p:nvCxnSpPr>
        <p:spPr>
          <a:xfrm flipH="1">
            <a:off x="8140485" y="848066"/>
            <a:ext cx="113097" cy="1102622"/>
          </a:xfrm>
          <a:prstGeom prst="straightConnector1">
            <a:avLst/>
          </a:prstGeom>
          <a:ln w="25400">
            <a:solidFill>
              <a:srgbClr val="FFFF0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91E5636-C577-44F2-902C-38040851839E}"/>
              </a:ext>
            </a:extLst>
          </p:cNvPr>
          <p:cNvSpPr txBox="1"/>
          <p:nvPr/>
        </p:nvSpPr>
        <p:spPr>
          <a:xfrm>
            <a:off x="5406189" y="5292546"/>
            <a:ext cx="3462642" cy="120032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LIS soil moisture within GIS-based interface of AICC via REST Services as layer with other wildfire information (past </a:t>
            </a:r>
            <a:r>
              <a:rPr lang="en-US" i="1" dirty="0"/>
              <a:t>fires shown</a:t>
            </a:r>
            <a:r>
              <a:rPr lang="en-US" dirty="0"/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400468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21519</TotalTime>
  <Words>1724</Words>
  <Application>Microsoft Office PowerPoint</Application>
  <PresentationFormat>Widescreen</PresentationFormat>
  <Paragraphs>264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Cambria Math</vt:lpstr>
      <vt:lpstr>Century Gothic</vt:lpstr>
      <vt:lpstr>Segoe UI</vt:lpstr>
      <vt:lpstr>Wingdings</vt:lpstr>
      <vt:lpstr>Office Theme</vt:lpstr>
      <vt:lpstr>Wildfire Risk Support via Satellite-Derived Vegetation Health and Land Surface Model Soil Moisture</vt:lpstr>
      <vt:lpstr>Wildfire Methods</vt:lpstr>
      <vt:lpstr>Evaporative Stress Index (ESI) to Monitor Vegetation Health</vt:lpstr>
      <vt:lpstr>SPoRT-Land Information System (SPoRT-LIS)</vt:lpstr>
      <vt:lpstr>Antecedent Soil Moisture and Wildfire</vt:lpstr>
      <vt:lpstr>Antecedent Soil Moisture and Wildfire</vt:lpstr>
      <vt:lpstr>Antecedent Soil Moisture: Camp, CA Wildfire (Nov 2018)</vt:lpstr>
      <vt:lpstr>Antecedent Soil Moisture: McKinney, CA Wildfire (2022)</vt:lpstr>
      <vt:lpstr>Impact &amp; Access</vt:lpstr>
      <vt:lpstr>Bonus Slides</vt:lpstr>
      <vt:lpstr>Summary, Future, and Acknowledgements</vt:lpstr>
      <vt:lpstr>What is SPoRT?</vt:lpstr>
      <vt:lpstr>SPoRT-LIS Soil Moisture Climatology and Percentiles</vt:lpstr>
      <vt:lpstr>Antecedent Soil Moisture:  87 Ltg-Initiated Wildfires Days: 2008-15</vt:lpstr>
      <vt:lpstr>PowerPoint Presentation</vt:lpstr>
      <vt:lpstr>PowerPoint Presentation</vt:lpstr>
      <vt:lpstr>SPoRT-LIS Proxy Drought Validation</vt:lpstr>
      <vt:lpstr>SPoRT-LIS Proxy Drought Validation</vt:lpstr>
      <vt:lpstr>SPoRT-LIS Proxy Drought Validation</vt:lpstr>
      <vt:lpstr>Impact &amp; Access: Input Veg over Burn Scars</vt:lpstr>
    </vt:vector>
  </TitlesOfParts>
  <Company>HPES ACES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Bell, Jordan R. (MSFC-ZP11)[UAH]</dc:creator>
  <cp:lastModifiedBy>Case, Jonathan (MSFC-ST11)[ENSCO INC]</cp:lastModifiedBy>
  <cp:revision>484</cp:revision>
  <dcterms:created xsi:type="dcterms:W3CDTF">2016-07-13T13:16:21Z</dcterms:created>
  <dcterms:modified xsi:type="dcterms:W3CDTF">2022-08-16T20:43:10Z</dcterms:modified>
</cp:coreProperties>
</file>