
<file path=[Content_Types].xml><?xml version="1.0" encoding="utf-8"?>
<Types xmlns="http://schemas.openxmlformats.org/package/2006/content-types">
  <Default Extension="bin" ContentType="application/vnd.openxmlformats-officedocument.oleObject"/>
  <Default Extension="gif" ContentType="image/gif"/>
  <Default Extension="jpeg" ContentType="image/jpeg"/>
  <Default Extension="jpg" ContentType="image/jpeg"/>
  <Default Extension="png" ContentType="image/png"/>
  <Default Extension="rels" ContentType="application/vnd.openxmlformats-package.relationships+xml"/>
  <Default Extension="tiff" ContentType="image/tiff"/>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theme/theme2.xml" ContentType="application/vnd.openxmlformats-officedocument.theme+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48" r:id="rId1"/>
    <p:sldMasterId id="2147483661" r:id="rId2"/>
    <p:sldMasterId id="2147483664" r:id="rId3"/>
  </p:sldMasterIdLst>
  <p:notesMasterIdLst>
    <p:notesMasterId r:id="rId22"/>
  </p:notesMasterIdLst>
  <p:sldIdLst>
    <p:sldId id="3005" r:id="rId4"/>
    <p:sldId id="3784" r:id="rId5"/>
    <p:sldId id="5251" r:id="rId6"/>
    <p:sldId id="2536" r:id="rId7"/>
    <p:sldId id="447" r:id="rId8"/>
    <p:sldId id="3785" r:id="rId9"/>
    <p:sldId id="5218" r:id="rId10"/>
    <p:sldId id="3002" r:id="rId11"/>
    <p:sldId id="5252" r:id="rId12"/>
    <p:sldId id="298" r:id="rId13"/>
    <p:sldId id="3787" r:id="rId14"/>
    <p:sldId id="1165" r:id="rId15"/>
    <p:sldId id="4420" r:id="rId16"/>
    <p:sldId id="5242" r:id="rId17"/>
    <p:sldId id="5236" r:id="rId18"/>
    <p:sldId id="5238" r:id="rId19"/>
    <p:sldId id="5234" r:id="rId20"/>
    <p:sldId id="3004" r:id="rId21"/>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432FF"/>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93296810-A885-4BE3-A3E7-6D5BEEA58F35}" styleName="Medium Style 2 - Accent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 styleId="{7DF18680-E054-41AD-8BC1-D1AEF772440D}" styleName="Medium Style 2 - Accent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 styleId="{00A15C55-8517-42AA-B614-E9B94910E393}" styleName="Medium Style 2 - Accent 4">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4">
              <a:tint val="20000"/>
            </a:schemeClr>
          </a:solidFill>
        </a:fill>
      </a:tcStyle>
    </a:wholeTbl>
    <a:band1H>
      <a:tcStyle>
        <a:tcBdr/>
        <a:fill>
          <a:solidFill>
            <a:schemeClr val="accent4">
              <a:tint val="40000"/>
            </a:schemeClr>
          </a:solidFill>
        </a:fill>
      </a:tcStyle>
    </a:band1H>
    <a:band2H>
      <a:tcStyle>
        <a:tcBdr/>
      </a:tcStyle>
    </a:band2H>
    <a:band1V>
      <a:tcStyle>
        <a:tcBdr/>
        <a:fill>
          <a:solidFill>
            <a:schemeClr val="accent4">
              <a:tint val="40000"/>
            </a:schemeClr>
          </a:solidFill>
        </a:fill>
      </a:tcStyle>
    </a:band1V>
    <a:band2V>
      <a:tcStyle>
        <a:tcBdr/>
      </a:tcStyle>
    </a:band2V>
    <a:lastCol>
      <a:tcTxStyle b="on">
        <a:fontRef idx="minor">
          <a:prstClr val="black"/>
        </a:fontRef>
        <a:schemeClr val="lt1"/>
      </a:tcTxStyle>
      <a:tcStyle>
        <a:tcBdr/>
        <a:fill>
          <a:solidFill>
            <a:schemeClr val="accent4"/>
          </a:solidFill>
        </a:fill>
      </a:tcStyle>
    </a:lastCol>
    <a:firstCol>
      <a:tcTxStyle b="on">
        <a:fontRef idx="minor">
          <a:prstClr val="black"/>
        </a:fontRef>
        <a:schemeClr val="lt1"/>
      </a:tcTxStyle>
      <a:tcStyle>
        <a:tcBdr/>
        <a:fill>
          <a:solidFill>
            <a:schemeClr val="accent4"/>
          </a:solidFill>
        </a:fill>
      </a:tcStyle>
    </a:firstCol>
    <a:lastRow>
      <a:tcTxStyle b="on">
        <a:fontRef idx="minor">
          <a:prstClr val="black"/>
        </a:fontRef>
        <a:schemeClr val="lt1"/>
      </a:tcTxStyle>
      <a:tcStyle>
        <a:tcBdr>
          <a:top>
            <a:ln w="38100" cmpd="sng">
              <a:solidFill>
                <a:schemeClr val="lt1"/>
              </a:solidFill>
            </a:ln>
          </a:top>
        </a:tcBdr>
        <a:fill>
          <a:solidFill>
            <a:schemeClr val="accent4"/>
          </a:solidFill>
        </a:fill>
      </a:tcStyle>
    </a:lastRow>
    <a:firstRow>
      <a:tcTxStyle b="on">
        <a:fontRef idx="minor">
          <a:prstClr val="black"/>
        </a:fontRef>
        <a:schemeClr val="lt1"/>
      </a:tcTxStyle>
      <a:tcStyle>
        <a:tcBdr>
          <a:bottom>
            <a:ln w="38100" cmpd="sng">
              <a:solidFill>
                <a:schemeClr val="lt1"/>
              </a:solidFill>
            </a:ln>
          </a:bottom>
        </a:tcBdr>
        <a:fill>
          <a:solidFill>
            <a:schemeClr val="accent4"/>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23876" autoAdjust="0"/>
    <p:restoredTop sz="94758"/>
  </p:normalViewPr>
  <p:slideViewPr>
    <p:cSldViewPr snapToGrid="0">
      <p:cViewPr varScale="1">
        <p:scale>
          <a:sx n="118" d="100"/>
          <a:sy n="118" d="100"/>
        </p:scale>
        <p:origin x="232" y="200"/>
      </p:cViewPr>
      <p:guideLst/>
    </p:cSldViewPr>
  </p:slideViewPr>
  <p:notesTextViewPr>
    <p:cViewPr>
      <p:scale>
        <a:sx n="1" d="1"/>
        <a:sy n="1" d="1"/>
      </p:scale>
      <p:origin x="0" y="0"/>
    </p:cViewPr>
  </p:notesTextViewPr>
  <p:sorterViewPr>
    <p:cViewPr>
      <p:scale>
        <a:sx n="1" d="1"/>
        <a:sy n="1" d="1"/>
      </p:scale>
      <p:origin x="0" y="0"/>
    </p:cViewPr>
  </p:sorter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5.xml"/><Relationship Id="rId13" Type="http://schemas.openxmlformats.org/officeDocument/2006/relationships/slide" Target="slides/slide10.xml"/><Relationship Id="rId18" Type="http://schemas.openxmlformats.org/officeDocument/2006/relationships/slide" Target="slides/slide15.xml"/><Relationship Id="rId26" Type="http://schemas.openxmlformats.org/officeDocument/2006/relationships/tableStyles" Target="tableStyles.xml"/><Relationship Id="rId3" Type="http://schemas.openxmlformats.org/officeDocument/2006/relationships/slideMaster" Target="slideMasters/slideMaster3.xml"/><Relationship Id="rId21" Type="http://schemas.openxmlformats.org/officeDocument/2006/relationships/slide" Target="slides/slide18.xml"/><Relationship Id="rId7" Type="http://schemas.openxmlformats.org/officeDocument/2006/relationships/slide" Target="slides/slide4.xml"/><Relationship Id="rId12" Type="http://schemas.openxmlformats.org/officeDocument/2006/relationships/slide" Target="slides/slide9.xml"/><Relationship Id="rId17" Type="http://schemas.openxmlformats.org/officeDocument/2006/relationships/slide" Target="slides/slide14.xml"/><Relationship Id="rId25" Type="http://schemas.openxmlformats.org/officeDocument/2006/relationships/theme" Target="theme/theme1.xml"/><Relationship Id="rId2" Type="http://schemas.openxmlformats.org/officeDocument/2006/relationships/slideMaster" Target="slideMasters/slideMaster2.xml"/><Relationship Id="rId16" Type="http://schemas.openxmlformats.org/officeDocument/2006/relationships/slide" Target="slides/slide13.xml"/><Relationship Id="rId20" Type="http://schemas.openxmlformats.org/officeDocument/2006/relationships/slide" Target="slides/slide17.xml"/><Relationship Id="rId1" Type="http://schemas.openxmlformats.org/officeDocument/2006/relationships/slideMaster" Target="slideMasters/slideMaster1.xml"/><Relationship Id="rId6" Type="http://schemas.openxmlformats.org/officeDocument/2006/relationships/slide" Target="slides/slide3.xml"/><Relationship Id="rId11" Type="http://schemas.openxmlformats.org/officeDocument/2006/relationships/slide" Target="slides/slide8.xml"/><Relationship Id="rId24" Type="http://schemas.openxmlformats.org/officeDocument/2006/relationships/viewProps" Target="viewProps.xml"/><Relationship Id="rId5" Type="http://schemas.openxmlformats.org/officeDocument/2006/relationships/slide" Target="slides/slide2.xml"/><Relationship Id="rId15" Type="http://schemas.openxmlformats.org/officeDocument/2006/relationships/slide" Target="slides/slide12.xml"/><Relationship Id="rId23" Type="http://schemas.openxmlformats.org/officeDocument/2006/relationships/presProps" Target="presProps.xml"/><Relationship Id="rId10" Type="http://schemas.openxmlformats.org/officeDocument/2006/relationships/slide" Target="slides/slide7.xml"/><Relationship Id="rId19" Type="http://schemas.openxmlformats.org/officeDocument/2006/relationships/slide" Target="slides/slide16.xml"/><Relationship Id="rId4" Type="http://schemas.openxmlformats.org/officeDocument/2006/relationships/slide" Target="slides/slide1.xml"/><Relationship Id="rId9" Type="http://schemas.openxmlformats.org/officeDocument/2006/relationships/slide" Target="slides/slide6.xml"/><Relationship Id="rId14" Type="http://schemas.openxmlformats.org/officeDocument/2006/relationships/slide" Target="slides/slide11.xml"/><Relationship Id="rId22"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05A79F0D-9509-9D42-81EB-E61F1BC649D0}" type="datetimeFigureOut">
              <a:rPr lang="en-US" smtClean="0"/>
              <a:t>11/6/22</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C8075B3-4654-4B42-A089-76DD65BCBDA0}" type="slidenum">
              <a:rPr lang="en-US" smtClean="0"/>
              <a:t>‹#›</a:t>
            </a:fld>
            <a:endParaRPr lang="en-US"/>
          </a:p>
        </p:txBody>
      </p:sp>
    </p:spTree>
    <p:extLst>
      <p:ext uri="{BB962C8B-B14F-4D97-AF65-F5344CB8AC3E}">
        <p14:creationId xmlns:p14="http://schemas.microsoft.com/office/powerpoint/2010/main" val="112405486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BC07D990-FE96-7D43-BC8F-C095ABBE5550}" type="slidenum">
              <a:rPr lang="en-US" smtClean="0"/>
              <a:t>1</a:t>
            </a:fld>
            <a:endParaRPr lang="en-US"/>
          </a:p>
        </p:txBody>
      </p:sp>
    </p:spTree>
    <p:extLst>
      <p:ext uri="{BB962C8B-B14F-4D97-AF65-F5344CB8AC3E}">
        <p14:creationId xmlns:p14="http://schemas.microsoft.com/office/powerpoint/2010/main" val="218343720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a:t>
            </a:r>
            <a:r>
              <a:rPr lang="en-US" dirty="0" err="1"/>
              <a:t>Sagnac</a:t>
            </a:r>
            <a:r>
              <a:rPr lang="en-US" dirty="0"/>
              <a:t> mode is not sensitive to gravitational waves and is </a:t>
            </a:r>
            <a:r>
              <a:rPr lang="en-US" dirty="0" err="1"/>
              <a:t>analgous</a:t>
            </a:r>
            <a:r>
              <a:rPr lang="en-US" dirty="0"/>
              <a:t> to blocking the aperture for an optical telescope making images of the sky. It allows a measurement of the noise floor.</a:t>
            </a:r>
          </a:p>
        </p:txBody>
      </p:sp>
      <p:sp>
        <p:nvSpPr>
          <p:cNvPr id="4" name="Slide Number Placeholder 3"/>
          <p:cNvSpPr>
            <a:spLocks noGrp="1"/>
          </p:cNvSpPr>
          <p:nvPr>
            <p:ph type="sldNum" sz="quarter" idx="5"/>
          </p:nvPr>
        </p:nvSpPr>
        <p:spPr/>
        <p:txBody>
          <a:bodyPr/>
          <a:lstStyle/>
          <a:p>
            <a:fld id="{CC8075B3-4654-4B42-A089-76DD65BCBDA0}" type="slidenum">
              <a:rPr lang="en-US" smtClean="0"/>
              <a:t>5</a:t>
            </a:fld>
            <a:endParaRPr lang="en-US"/>
          </a:p>
        </p:txBody>
      </p:sp>
    </p:spTree>
    <p:extLst>
      <p:ext uri="{BB962C8B-B14F-4D97-AF65-F5344CB8AC3E}">
        <p14:creationId xmlns:p14="http://schemas.microsoft.com/office/powerpoint/2010/main" val="419213085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BC07D990-FE96-7D43-BC8F-C095ABBE5550}" type="slidenum">
              <a:rPr lang="en-US" smtClean="0"/>
              <a:t>7</a:t>
            </a:fld>
            <a:endParaRPr lang="en-US"/>
          </a:p>
        </p:txBody>
      </p:sp>
    </p:spTree>
    <p:extLst>
      <p:ext uri="{BB962C8B-B14F-4D97-AF65-F5344CB8AC3E}">
        <p14:creationId xmlns:p14="http://schemas.microsoft.com/office/powerpoint/2010/main" val="342128983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LISA Telescope is designed to enable a precision length measurement between two widely space test masses. The measurement budget between pairs of proof masses is roughly 10 pm/√Hz.</a:t>
            </a:r>
          </a:p>
          <a:p>
            <a:r>
              <a:rPr lang="en-US" dirty="0"/>
              <a:t>There are two telescopes in series with the measurement, so their optical pathlength must be stable to ~ 1 pm/√Hz over the measurement band.</a:t>
            </a:r>
          </a:p>
        </p:txBody>
      </p:sp>
      <p:sp>
        <p:nvSpPr>
          <p:cNvPr id="4" name="Slide Number Placeholder 3"/>
          <p:cNvSpPr>
            <a:spLocks noGrp="1"/>
          </p:cNvSpPr>
          <p:nvPr>
            <p:ph type="sldNum" sz="quarter" idx="5"/>
          </p:nvPr>
        </p:nvSpPr>
        <p:spPr/>
        <p:txBody>
          <a:bodyPr/>
          <a:lstStyle/>
          <a:p>
            <a:fld id="{CC8075B3-4654-4B42-A089-76DD65BCBDA0}" type="slidenum">
              <a:rPr lang="en-US" smtClean="0"/>
              <a:t>8</a:t>
            </a:fld>
            <a:endParaRPr lang="en-US"/>
          </a:p>
        </p:txBody>
      </p:sp>
    </p:spTree>
    <p:extLst>
      <p:ext uri="{BB962C8B-B14F-4D97-AF65-F5344CB8AC3E}">
        <p14:creationId xmlns:p14="http://schemas.microsoft.com/office/powerpoint/2010/main" val="299678726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CC8075B3-4654-4B42-A089-76DD65BCBDA0}" type="slidenum">
              <a:rPr lang="en-US" smtClean="0"/>
              <a:t>9</a:t>
            </a:fld>
            <a:endParaRPr lang="en-US"/>
          </a:p>
        </p:txBody>
      </p:sp>
    </p:spTree>
    <p:extLst>
      <p:ext uri="{BB962C8B-B14F-4D97-AF65-F5344CB8AC3E}">
        <p14:creationId xmlns:p14="http://schemas.microsoft.com/office/powerpoint/2010/main" val="27232683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Key challenges and design drivers for the telescope.</a:t>
            </a:r>
          </a:p>
        </p:txBody>
      </p:sp>
      <p:sp>
        <p:nvSpPr>
          <p:cNvPr id="4" name="Slide Number Placeholder 3"/>
          <p:cNvSpPr>
            <a:spLocks noGrp="1"/>
          </p:cNvSpPr>
          <p:nvPr>
            <p:ph type="sldNum" sz="quarter" idx="5"/>
          </p:nvPr>
        </p:nvSpPr>
        <p:spPr/>
        <p:txBody>
          <a:bodyPr/>
          <a:lstStyle/>
          <a:p>
            <a:fld id="{CC8075B3-4654-4B42-A089-76DD65BCBDA0}" type="slidenum">
              <a:rPr lang="en-US" smtClean="0"/>
              <a:t>10</a:t>
            </a:fld>
            <a:endParaRPr lang="en-US"/>
          </a:p>
        </p:txBody>
      </p:sp>
    </p:spTree>
    <p:extLst>
      <p:ext uri="{BB962C8B-B14F-4D97-AF65-F5344CB8AC3E}">
        <p14:creationId xmlns:p14="http://schemas.microsoft.com/office/powerpoint/2010/main" val="176507891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Key challenges and design drivers for the telescope.</a:t>
            </a:r>
          </a:p>
        </p:txBody>
      </p:sp>
      <p:sp>
        <p:nvSpPr>
          <p:cNvPr id="4" name="Slide Number Placeholder 3"/>
          <p:cNvSpPr>
            <a:spLocks noGrp="1"/>
          </p:cNvSpPr>
          <p:nvPr>
            <p:ph type="sldNum" sz="quarter" idx="5"/>
          </p:nvPr>
        </p:nvSpPr>
        <p:spPr/>
        <p:txBody>
          <a:bodyPr/>
          <a:lstStyle/>
          <a:p>
            <a:fld id="{CC8075B3-4654-4B42-A089-76DD65BCBDA0}" type="slidenum">
              <a:rPr lang="en-US" smtClean="0"/>
              <a:t>11</a:t>
            </a:fld>
            <a:endParaRPr lang="en-US"/>
          </a:p>
        </p:txBody>
      </p:sp>
    </p:spTree>
    <p:extLst>
      <p:ext uri="{BB962C8B-B14F-4D97-AF65-F5344CB8AC3E}">
        <p14:creationId xmlns:p14="http://schemas.microsoft.com/office/powerpoint/2010/main" val="3217774648"/>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CC8075B3-4654-4B42-A089-76DD65BCBDA0}" type="slidenum">
              <a:rPr lang="en-US" smtClean="0"/>
              <a:t>13</a:t>
            </a:fld>
            <a:endParaRPr lang="en-US"/>
          </a:p>
        </p:txBody>
      </p:sp>
    </p:spTree>
    <p:extLst>
      <p:ext uri="{BB962C8B-B14F-4D97-AF65-F5344CB8AC3E}">
        <p14:creationId xmlns:p14="http://schemas.microsoft.com/office/powerpoint/2010/main" val="857472103"/>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7F023646-A600-3D4B-8D32-38DF2729237A}"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14</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284945074"/>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3" Type="http://schemas.openxmlformats.org/officeDocument/2006/relationships/image" Target="../media/image6.jpg"/><Relationship Id="rId2" Type="http://schemas.openxmlformats.org/officeDocument/2006/relationships/image" Target="../media/image1.jpeg"/><Relationship Id="rId1" Type="http://schemas.openxmlformats.org/officeDocument/2006/relationships/slideMaster" Target="../slideMasters/slideMaster3.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6.jpg"/><Relationship Id="rId1" Type="http://schemas.openxmlformats.org/officeDocument/2006/relationships/slideMaster" Target="../slideMasters/slideMaster3.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6.jpg"/><Relationship Id="rId1" Type="http://schemas.openxmlformats.org/officeDocument/2006/relationships/slideMaster" Target="../slideMasters/slideMaster3.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6.jpg"/><Relationship Id="rId1" Type="http://schemas.openxmlformats.org/officeDocument/2006/relationships/slideMaster" Target="../slideMasters/slideMaster3.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6.jpg"/><Relationship Id="rId1" Type="http://schemas.openxmlformats.org/officeDocument/2006/relationships/slideMaster" Target="../slideMasters/slideMaster3.xml"/></Relationships>
</file>

<file path=ppt/slideLayouts/_rels/slideLayout19.xml.rels><?xml version="1.0" encoding="UTF-8" standalone="yes"?>
<Relationships xmlns="http://schemas.openxmlformats.org/package/2006/relationships"><Relationship Id="rId2" Type="http://schemas.openxmlformats.org/officeDocument/2006/relationships/image" Target="../media/image6.jpg"/><Relationship Id="rId1" Type="http://schemas.openxmlformats.org/officeDocument/2006/relationships/slideMaster" Target="../slideMasters/slideMaster3.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A1D6FB7-5B25-40DF-BDE8-C1CAA70295DB}"/>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DF15794C-8517-4664-9202-4C0E2EA8C354}"/>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E894C354-9516-4F9D-A61F-4CAA87C3B139}"/>
              </a:ext>
            </a:extLst>
          </p:cNvPr>
          <p:cNvSpPr>
            <a:spLocks noGrp="1"/>
          </p:cNvSpPr>
          <p:nvPr>
            <p:ph type="dt" sz="half" idx="10"/>
          </p:nvPr>
        </p:nvSpPr>
        <p:spPr/>
        <p:txBody>
          <a:bodyPr/>
          <a:lstStyle/>
          <a:p>
            <a:r>
              <a:rPr lang="en-US"/>
              <a:t>Mirror Tech Days Nov 2, 2021</a:t>
            </a:r>
            <a:endParaRPr lang="en-US" dirty="0"/>
          </a:p>
        </p:txBody>
      </p:sp>
      <p:sp>
        <p:nvSpPr>
          <p:cNvPr id="5" name="Footer Placeholder 4">
            <a:extLst>
              <a:ext uri="{FF2B5EF4-FFF2-40B4-BE49-F238E27FC236}">
                <a16:creationId xmlns:a16="http://schemas.microsoft.com/office/drawing/2014/main" id="{780B813D-F119-4675-8C45-622A68B3473E}"/>
              </a:ext>
            </a:extLst>
          </p:cNvPr>
          <p:cNvSpPr>
            <a:spLocks noGrp="1"/>
          </p:cNvSpPr>
          <p:nvPr>
            <p:ph type="ftr" sz="quarter" idx="11"/>
          </p:nvPr>
        </p:nvSpPr>
        <p:spPr/>
        <p:txBody>
          <a:bodyPr/>
          <a:lstStyle/>
          <a:p>
            <a:r>
              <a:rPr lang="en-US" dirty="0"/>
              <a:t>September 2, 2020</a:t>
            </a:r>
          </a:p>
        </p:txBody>
      </p:sp>
      <p:sp>
        <p:nvSpPr>
          <p:cNvPr id="6" name="Slide Number Placeholder 5">
            <a:extLst>
              <a:ext uri="{FF2B5EF4-FFF2-40B4-BE49-F238E27FC236}">
                <a16:creationId xmlns:a16="http://schemas.microsoft.com/office/drawing/2014/main" id="{2988AE48-4C86-4F8C-85B0-9EE3BC5C6FE1}"/>
              </a:ext>
            </a:extLst>
          </p:cNvPr>
          <p:cNvSpPr>
            <a:spLocks noGrp="1"/>
          </p:cNvSpPr>
          <p:nvPr>
            <p:ph type="sldNum" sz="quarter" idx="12"/>
          </p:nvPr>
        </p:nvSpPr>
        <p:spPr/>
        <p:txBody>
          <a:bodyPr/>
          <a:lstStyle/>
          <a:p>
            <a:fld id="{32F73669-1148-499A-8244-3F65AEF7D7B7}" type="slidenum">
              <a:rPr lang="en-US" smtClean="0"/>
              <a:t>‹#›</a:t>
            </a:fld>
            <a:endParaRPr lang="en-US"/>
          </a:p>
        </p:txBody>
      </p:sp>
      <p:pic>
        <p:nvPicPr>
          <p:cNvPr id="7" name="Picture 6" descr="PCOS_Cor Logo.JPG">
            <a:extLst>
              <a:ext uri="{FF2B5EF4-FFF2-40B4-BE49-F238E27FC236}">
                <a16:creationId xmlns:a16="http://schemas.microsoft.com/office/drawing/2014/main" id="{8A12FA53-AFD0-D248-BE76-7FBCDA75DC42}"/>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10973909" y="25083"/>
            <a:ext cx="1218091" cy="1097280"/>
          </a:xfrm>
          <a:prstGeom prst="rect">
            <a:avLst/>
          </a:prstGeom>
        </p:spPr>
      </p:pic>
      <p:pic>
        <p:nvPicPr>
          <p:cNvPr id="10" name="Content Placeholder 5">
            <a:extLst>
              <a:ext uri="{FF2B5EF4-FFF2-40B4-BE49-F238E27FC236}">
                <a16:creationId xmlns:a16="http://schemas.microsoft.com/office/drawing/2014/main" id="{24AAB2F3-3B88-784A-8DCD-6259C4DE697F}"/>
              </a:ext>
            </a:extLst>
          </p:cNvPr>
          <p:cNvPicPr>
            <a:picLocks noChangeAspect="1"/>
          </p:cNvPicPr>
          <p:nvPr userDrawn="1"/>
        </p:nvPicPr>
        <p:blipFill>
          <a:blip r:embed="rId3" cstate="print">
            <a:extLst>
              <a:ext uri="{28A0092B-C50C-407E-A947-70E740481C1C}">
                <a14:useLocalDpi xmlns:a14="http://schemas.microsoft.com/office/drawing/2010/main"/>
              </a:ext>
            </a:extLst>
          </a:blip>
          <a:stretch>
            <a:fillRect/>
          </a:stretch>
        </p:blipFill>
        <p:spPr>
          <a:xfrm>
            <a:off x="9982200" y="130156"/>
            <a:ext cx="822960" cy="822960"/>
          </a:xfrm>
          <a:prstGeom prst="rect">
            <a:avLst/>
          </a:prstGeom>
        </p:spPr>
      </p:pic>
    </p:spTree>
    <p:extLst>
      <p:ext uri="{BB962C8B-B14F-4D97-AF65-F5344CB8AC3E}">
        <p14:creationId xmlns:p14="http://schemas.microsoft.com/office/powerpoint/2010/main" val="424010117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64AB246-9566-4DFA-BD47-89796458BEEB}"/>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C9DB6778-8475-4B4E-853F-BCA721D33BA4}"/>
              </a:ext>
            </a:extLst>
          </p:cNvPr>
          <p:cNvSpPr>
            <a:spLocks noGrp="1"/>
          </p:cNvSpPr>
          <p:nvPr>
            <p:ph idx="1"/>
          </p:nvPr>
        </p:nvSpPr>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a:extLst>
              <a:ext uri="{FF2B5EF4-FFF2-40B4-BE49-F238E27FC236}">
                <a16:creationId xmlns:a16="http://schemas.microsoft.com/office/drawing/2014/main" id="{8FA400CD-C6CA-4AB3-BA7A-EF3FA3B58871}"/>
              </a:ext>
            </a:extLst>
          </p:cNvPr>
          <p:cNvSpPr>
            <a:spLocks noGrp="1"/>
          </p:cNvSpPr>
          <p:nvPr>
            <p:ph type="dt" sz="half" idx="10"/>
          </p:nvPr>
        </p:nvSpPr>
        <p:spPr>
          <a:xfrm>
            <a:off x="838200" y="6515374"/>
            <a:ext cx="2743200" cy="365125"/>
          </a:xfrm>
        </p:spPr>
        <p:txBody>
          <a:bodyPr/>
          <a:lstStyle/>
          <a:p>
            <a:r>
              <a:rPr lang="en-US"/>
              <a:t>Mirror Tech Days Nov 2, 2021</a:t>
            </a:r>
            <a:endParaRPr lang="en-US" dirty="0"/>
          </a:p>
        </p:txBody>
      </p:sp>
      <p:sp>
        <p:nvSpPr>
          <p:cNvPr id="5" name="Footer Placeholder 4">
            <a:extLst>
              <a:ext uri="{FF2B5EF4-FFF2-40B4-BE49-F238E27FC236}">
                <a16:creationId xmlns:a16="http://schemas.microsoft.com/office/drawing/2014/main" id="{867CB4B2-C841-4603-8D29-5AF67F12BE03}"/>
              </a:ext>
            </a:extLst>
          </p:cNvPr>
          <p:cNvSpPr>
            <a:spLocks noGrp="1"/>
          </p:cNvSpPr>
          <p:nvPr>
            <p:ph type="ftr" sz="quarter" idx="11"/>
          </p:nvPr>
        </p:nvSpPr>
        <p:spPr/>
        <p:txBody>
          <a:bodyPr/>
          <a:lstStyle/>
          <a:p>
            <a:r>
              <a:rPr lang="en-US" dirty="0"/>
              <a:t>September 2, 2020</a:t>
            </a:r>
          </a:p>
        </p:txBody>
      </p:sp>
      <p:sp>
        <p:nvSpPr>
          <p:cNvPr id="6" name="Slide Number Placeholder 5">
            <a:extLst>
              <a:ext uri="{FF2B5EF4-FFF2-40B4-BE49-F238E27FC236}">
                <a16:creationId xmlns:a16="http://schemas.microsoft.com/office/drawing/2014/main" id="{73E18E07-9476-4662-BF66-A2C05138304F}"/>
              </a:ext>
            </a:extLst>
          </p:cNvPr>
          <p:cNvSpPr>
            <a:spLocks noGrp="1"/>
          </p:cNvSpPr>
          <p:nvPr>
            <p:ph type="sldNum" sz="quarter" idx="12"/>
          </p:nvPr>
        </p:nvSpPr>
        <p:spPr/>
        <p:txBody>
          <a:bodyPr/>
          <a:lstStyle/>
          <a:p>
            <a:fld id="{32F73669-1148-499A-8244-3F65AEF7D7B7}" type="slidenum">
              <a:rPr lang="en-US" smtClean="0"/>
              <a:t>‹#›</a:t>
            </a:fld>
            <a:endParaRPr lang="en-US"/>
          </a:p>
        </p:txBody>
      </p:sp>
      <p:pic>
        <p:nvPicPr>
          <p:cNvPr id="7" name="Picture 6" descr="PCOS_Cor Logo.JPG">
            <a:extLst>
              <a:ext uri="{FF2B5EF4-FFF2-40B4-BE49-F238E27FC236}">
                <a16:creationId xmlns:a16="http://schemas.microsoft.com/office/drawing/2014/main" id="{C08560D5-62BC-224F-AB44-FECA1B560ABA}"/>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10973909" y="25083"/>
            <a:ext cx="1218091" cy="1097280"/>
          </a:xfrm>
          <a:prstGeom prst="rect">
            <a:avLst/>
          </a:prstGeom>
        </p:spPr>
      </p:pic>
      <p:pic>
        <p:nvPicPr>
          <p:cNvPr id="10" name="Content Placeholder 5">
            <a:extLst>
              <a:ext uri="{FF2B5EF4-FFF2-40B4-BE49-F238E27FC236}">
                <a16:creationId xmlns:a16="http://schemas.microsoft.com/office/drawing/2014/main" id="{C767BA71-DA38-314E-8FDD-51CD87662671}"/>
              </a:ext>
            </a:extLst>
          </p:cNvPr>
          <p:cNvPicPr>
            <a:picLocks noChangeAspect="1"/>
          </p:cNvPicPr>
          <p:nvPr userDrawn="1"/>
        </p:nvPicPr>
        <p:blipFill>
          <a:blip r:embed="rId3" cstate="print">
            <a:extLst>
              <a:ext uri="{28A0092B-C50C-407E-A947-70E740481C1C}">
                <a14:useLocalDpi xmlns:a14="http://schemas.microsoft.com/office/drawing/2010/main"/>
              </a:ext>
            </a:extLst>
          </a:blip>
          <a:stretch>
            <a:fillRect/>
          </a:stretch>
        </p:blipFill>
        <p:spPr>
          <a:xfrm>
            <a:off x="9982200" y="130156"/>
            <a:ext cx="822960" cy="822960"/>
          </a:xfrm>
          <a:prstGeom prst="rect">
            <a:avLst/>
          </a:prstGeom>
        </p:spPr>
      </p:pic>
    </p:spTree>
    <p:extLst>
      <p:ext uri="{BB962C8B-B14F-4D97-AF65-F5344CB8AC3E}">
        <p14:creationId xmlns:p14="http://schemas.microsoft.com/office/powerpoint/2010/main" val="158984248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9F32281-6249-4F59-AEEC-5EDA7981EF76}"/>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4BF716E2-64AD-4A26-8A96-D8DED60C861C}"/>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F680C6BA-EDA2-4907-878F-5F653EC02F78}"/>
              </a:ext>
            </a:extLst>
          </p:cNvPr>
          <p:cNvSpPr>
            <a:spLocks noGrp="1"/>
          </p:cNvSpPr>
          <p:nvPr>
            <p:ph type="dt" sz="half" idx="10"/>
          </p:nvPr>
        </p:nvSpPr>
        <p:spPr/>
        <p:txBody>
          <a:bodyPr/>
          <a:lstStyle/>
          <a:p>
            <a:r>
              <a:rPr lang="en-US"/>
              <a:t>Mirror Tech Days Nov 2, 2021</a:t>
            </a:r>
          </a:p>
        </p:txBody>
      </p:sp>
      <p:sp>
        <p:nvSpPr>
          <p:cNvPr id="5" name="Footer Placeholder 4">
            <a:extLst>
              <a:ext uri="{FF2B5EF4-FFF2-40B4-BE49-F238E27FC236}">
                <a16:creationId xmlns:a16="http://schemas.microsoft.com/office/drawing/2014/main" id="{1C8678A5-B6B2-458D-AA34-D1DB4F40A29F}"/>
              </a:ext>
            </a:extLst>
          </p:cNvPr>
          <p:cNvSpPr>
            <a:spLocks noGrp="1"/>
          </p:cNvSpPr>
          <p:nvPr>
            <p:ph type="ftr" sz="quarter" idx="11"/>
          </p:nvPr>
        </p:nvSpPr>
        <p:spPr/>
        <p:txBody>
          <a:bodyPr/>
          <a:lstStyle/>
          <a:p>
            <a:r>
              <a:rPr lang="en-US"/>
              <a:t>September 2, 2020</a:t>
            </a:r>
          </a:p>
        </p:txBody>
      </p:sp>
      <p:sp>
        <p:nvSpPr>
          <p:cNvPr id="6" name="Slide Number Placeholder 5">
            <a:extLst>
              <a:ext uri="{FF2B5EF4-FFF2-40B4-BE49-F238E27FC236}">
                <a16:creationId xmlns:a16="http://schemas.microsoft.com/office/drawing/2014/main" id="{DFBFD868-822B-49D5-8775-FE83A348D269}"/>
              </a:ext>
            </a:extLst>
          </p:cNvPr>
          <p:cNvSpPr>
            <a:spLocks noGrp="1"/>
          </p:cNvSpPr>
          <p:nvPr>
            <p:ph type="sldNum" sz="quarter" idx="12"/>
          </p:nvPr>
        </p:nvSpPr>
        <p:spPr/>
        <p:txBody>
          <a:bodyPr/>
          <a:lstStyle/>
          <a:p>
            <a:fld id="{32F73669-1148-499A-8244-3F65AEF7D7B7}" type="slidenum">
              <a:rPr lang="en-US" smtClean="0"/>
              <a:t>‹#›</a:t>
            </a:fld>
            <a:endParaRPr lang="en-US"/>
          </a:p>
        </p:txBody>
      </p:sp>
    </p:spTree>
    <p:extLst>
      <p:ext uri="{BB962C8B-B14F-4D97-AF65-F5344CB8AC3E}">
        <p14:creationId xmlns:p14="http://schemas.microsoft.com/office/powerpoint/2010/main" val="396915111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AC89A7F-A892-4AC0-948B-DC535924F9F7}"/>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A40ABF28-C805-4CF6-BFEF-F6F8A5AF05B0}"/>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E9FB7E27-C81E-4A06-95A1-665C65201138}"/>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3BF2ED65-A59B-4794-B94B-7801312107D1}"/>
              </a:ext>
            </a:extLst>
          </p:cNvPr>
          <p:cNvSpPr>
            <a:spLocks noGrp="1"/>
          </p:cNvSpPr>
          <p:nvPr>
            <p:ph type="dt" sz="half" idx="10"/>
          </p:nvPr>
        </p:nvSpPr>
        <p:spPr/>
        <p:txBody>
          <a:bodyPr/>
          <a:lstStyle/>
          <a:p>
            <a:r>
              <a:rPr lang="en-US"/>
              <a:t>Mirror Tech Days Nov 2, 2021</a:t>
            </a:r>
          </a:p>
        </p:txBody>
      </p:sp>
      <p:sp>
        <p:nvSpPr>
          <p:cNvPr id="6" name="Footer Placeholder 5">
            <a:extLst>
              <a:ext uri="{FF2B5EF4-FFF2-40B4-BE49-F238E27FC236}">
                <a16:creationId xmlns:a16="http://schemas.microsoft.com/office/drawing/2014/main" id="{95FEDB83-FE20-4516-9679-B1F86B6752BE}"/>
              </a:ext>
            </a:extLst>
          </p:cNvPr>
          <p:cNvSpPr>
            <a:spLocks noGrp="1"/>
          </p:cNvSpPr>
          <p:nvPr>
            <p:ph type="ftr" sz="quarter" idx="11"/>
          </p:nvPr>
        </p:nvSpPr>
        <p:spPr/>
        <p:txBody>
          <a:bodyPr/>
          <a:lstStyle/>
          <a:p>
            <a:r>
              <a:rPr lang="en-US"/>
              <a:t>September 2, 2020</a:t>
            </a:r>
          </a:p>
        </p:txBody>
      </p:sp>
      <p:sp>
        <p:nvSpPr>
          <p:cNvPr id="7" name="Slide Number Placeholder 6">
            <a:extLst>
              <a:ext uri="{FF2B5EF4-FFF2-40B4-BE49-F238E27FC236}">
                <a16:creationId xmlns:a16="http://schemas.microsoft.com/office/drawing/2014/main" id="{DA9933AF-67F9-4F6A-975E-19261EC424DC}"/>
              </a:ext>
            </a:extLst>
          </p:cNvPr>
          <p:cNvSpPr>
            <a:spLocks noGrp="1"/>
          </p:cNvSpPr>
          <p:nvPr>
            <p:ph type="sldNum" sz="quarter" idx="12"/>
          </p:nvPr>
        </p:nvSpPr>
        <p:spPr/>
        <p:txBody>
          <a:bodyPr/>
          <a:lstStyle/>
          <a:p>
            <a:fld id="{32F73669-1148-499A-8244-3F65AEF7D7B7}" type="slidenum">
              <a:rPr lang="en-US" smtClean="0"/>
              <a:t>‹#›</a:t>
            </a:fld>
            <a:endParaRPr lang="en-US"/>
          </a:p>
        </p:txBody>
      </p:sp>
    </p:spTree>
    <p:extLst>
      <p:ext uri="{BB962C8B-B14F-4D97-AF65-F5344CB8AC3E}">
        <p14:creationId xmlns:p14="http://schemas.microsoft.com/office/powerpoint/2010/main" val="148290717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1700A56-701E-4E28-84B8-B73AFCA291EB}"/>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1224E12D-DC2B-4EAA-AEAF-D2BB9732EBBA}"/>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326AE8C3-4B7E-4435-B697-A1A245E5125D}"/>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AB8F6BD6-811A-4EE6-9A68-FCDF364BB251}"/>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05230DA8-5FBE-48E9-893E-5578058D2766}"/>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B11E5E6E-3EC0-43D1-9A32-2E3F115C2925}"/>
              </a:ext>
            </a:extLst>
          </p:cNvPr>
          <p:cNvSpPr>
            <a:spLocks noGrp="1"/>
          </p:cNvSpPr>
          <p:nvPr>
            <p:ph type="dt" sz="half" idx="10"/>
          </p:nvPr>
        </p:nvSpPr>
        <p:spPr/>
        <p:txBody>
          <a:bodyPr/>
          <a:lstStyle/>
          <a:p>
            <a:r>
              <a:rPr lang="en-US"/>
              <a:t>Mirror Tech Days Nov 2, 2021</a:t>
            </a:r>
          </a:p>
        </p:txBody>
      </p:sp>
      <p:sp>
        <p:nvSpPr>
          <p:cNvPr id="8" name="Footer Placeholder 7">
            <a:extLst>
              <a:ext uri="{FF2B5EF4-FFF2-40B4-BE49-F238E27FC236}">
                <a16:creationId xmlns:a16="http://schemas.microsoft.com/office/drawing/2014/main" id="{DC1763A8-9912-4CB5-B39F-0FE011C1A426}"/>
              </a:ext>
            </a:extLst>
          </p:cNvPr>
          <p:cNvSpPr>
            <a:spLocks noGrp="1"/>
          </p:cNvSpPr>
          <p:nvPr>
            <p:ph type="ftr" sz="quarter" idx="11"/>
          </p:nvPr>
        </p:nvSpPr>
        <p:spPr/>
        <p:txBody>
          <a:bodyPr/>
          <a:lstStyle/>
          <a:p>
            <a:r>
              <a:rPr lang="en-US"/>
              <a:t>September 2, 2020</a:t>
            </a:r>
          </a:p>
        </p:txBody>
      </p:sp>
      <p:sp>
        <p:nvSpPr>
          <p:cNvPr id="9" name="Slide Number Placeholder 8">
            <a:extLst>
              <a:ext uri="{FF2B5EF4-FFF2-40B4-BE49-F238E27FC236}">
                <a16:creationId xmlns:a16="http://schemas.microsoft.com/office/drawing/2014/main" id="{B0E7FC4B-2DC3-4333-82F2-71BBDF0B094C}"/>
              </a:ext>
            </a:extLst>
          </p:cNvPr>
          <p:cNvSpPr>
            <a:spLocks noGrp="1"/>
          </p:cNvSpPr>
          <p:nvPr>
            <p:ph type="sldNum" sz="quarter" idx="12"/>
          </p:nvPr>
        </p:nvSpPr>
        <p:spPr/>
        <p:txBody>
          <a:bodyPr/>
          <a:lstStyle/>
          <a:p>
            <a:fld id="{32F73669-1148-499A-8244-3F65AEF7D7B7}" type="slidenum">
              <a:rPr lang="en-US" smtClean="0"/>
              <a:t>‹#›</a:t>
            </a:fld>
            <a:endParaRPr lang="en-US"/>
          </a:p>
        </p:txBody>
      </p:sp>
    </p:spTree>
    <p:extLst>
      <p:ext uri="{BB962C8B-B14F-4D97-AF65-F5344CB8AC3E}">
        <p14:creationId xmlns:p14="http://schemas.microsoft.com/office/powerpoint/2010/main" val="168604050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79FC3D7-2A4B-46BE-BC17-05E0E5C35481}"/>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040C0691-0E04-4985-A3E6-838C91753BE7}"/>
              </a:ext>
            </a:extLst>
          </p:cNvPr>
          <p:cNvSpPr>
            <a:spLocks noGrp="1"/>
          </p:cNvSpPr>
          <p:nvPr>
            <p:ph type="dt" sz="half" idx="10"/>
          </p:nvPr>
        </p:nvSpPr>
        <p:spPr/>
        <p:txBody>
          <a:bodyPr/>
          <a:lstStyle/>
          <a:p>
            <a:r>
              <a:rPr lang="en-US"/>
              <a:t>Mirror Tech Days Nov 2, 2021</a:t>
            </a:r>
          </a:p>
        </p:txBody>
      </p:sp>
      <p:sp>
        <p:nvSpPr>
          <p:cNvPr id="4" name="Footer Placeholder 3">
            <a:extLst>
              <a:ext uri="{FF2B5EF4-FFF2-40B4-BE49-F238E27FC236}">
                <a16:creationId xmlns:a16="http://schemas.microsoft.com/office/drawing/2014/main" id="{BD37D118-72D9-4C51-9F51-8E2B8B4BFDA4}"/>
              </a:ext>
            </a:extLst>
          </p:cNvPr>
          <p:cNvSpPr>
            <a:spLocks noGrp="1"/>
          </p:cNvSpPr>
          <p:nvPr>
            <p:ph type="ftr" sz="quarter" idx="11"/>
          </p:nvPr>
        </p:nvSpPr>
        <p:spPr/>
        <p:txBody>
          <a:bodyPr/>
          <a:lstStyle/>
          <a:p>
            <a:r>
              <a:rPr lang="en-US"/>
              <a:t>September 2, 2020</a:t>
            </a:r>
          </a:p>
        </p:txBody>
      </p:sp>
      <p:sp>
        <p:nvSpPr>
          <p:cNvPr id="5" name="Slide Number Placeholder 4">
            <a:extLst>
              <a:ext uri="{FF2B5EF4-FFF2-40B4-BE49-F238E27FC236}">
                <a16:creationId xmlns:a16="http://schemas.microsoft.com/office/drawing/2014/main" id="{C2085E86-C3AF-473E-AAC5-C8E1DE62D1ED}"/>
              </a:ext>
            </a:extLst>
          </p:cNvPr>
          <p:cNvSpPr>
            <a:spLocks noGrp="1"/>
          </p:cNvSpPr>
          <p:nvPr>
            <p:ph type="sldNum" sz="quarter" idx="12"/>
          </p:nvPr>
        </p:nvSpPr>
        <p:spPr/>
        <p:txBody>
          <a:bodyPr/>
          <a:lstStyle/>
          <a:p>
            <a:fld id="{32F73669-1148-499A-8244-3F65AEF7D7B7}" type="slidenum">
              <a:rPr lang="en-US" smtClean="0"/>
              <a:t>‹#›</a:t>
            </a:fld>
            <a:endParaRPr lang="en-US"/>
          </a:p>
        </p:txBody>
      </p:sp>
    </p:spTree>
    <p:extLst>
      <p:ext uri="{BB962C8B-B14F-4D97-AF65-F5344CB8AC3E}">
        <p14:creationId xmlns:p14="http://schemas.microsoft.com/office/powerpoint/2010/main" val="219298405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3FD87FD7-3ED2-4963-BD4B-5B1A2AB3AB94}"/>
              </a:ext>
            </a:extLst>
          </p:cNvPr>
          <p:cNvSpPr>
            <a:spLocks noGrp="1"/>
          </p:cNvSpPr>
          <p:nvPr>
            <p:ph type="dt" sz="half" idx="10"/>
          </p:nvPr>
        </p:nvSpPr>
        <p:spPr/>
        <p:txBody>
          <a:bodyPr/>
          <a:lstStyle/>
          <a:p>
            <a:r>
              <a:rPr lang="en-US"/>
              <a:t>Mirror Tech Days Nov 2, 2021</a:t>
            </a:r>
          </a:p>
        </p:txBody>
      </p:sp>
      <p:sp>
        <p:nvSpPr>
          <p:cNvPr id="3" name="Footer Placeholder 2">
            <a:extLst>
              <a:ext uri="{FF2B5EF4-FFF2-40B4-BE49-F238E27FC236}">
                <a16:creationId xmlns:a16="http://schemas.microsoft.com/office/drawing/2014/main" id="{326F96A0-D167-4002-82AC-FC17A7540B67}"/>
              </a:ext>
            </a:extLst>
          </p:cNvPr>
          <p:cNvSpPr>
            <a:spLocks noGrp="1"/>
          </p:cNvSpPr>
          <p:nvPr>
            <p:ph type="ftr" sz="quarter" idx="11"/>
          </p:nvPr>
        </p:nvSpPr>
        <p:spPr/>
        <p:txBody>
          <a:bodyPr/>
          <a:lstStyle/>
          <a:p>
            <a:r>
              <a:rPr lang="en-US"/>
              <a:t>September 2, 2020</a:t>
            </a:r>
          </a:p>
        </p:txBody>
      </p:sp>
      <p:sp>
        <p:nvSpPr>
          <p:cNvPr id="4" name="Slide Number Placeholder 3">
            <a:extLst>
              <a:ext uri="{FF2B5EF4-FFF2-40B4-BE49-F238E27FC236}">
                <a16:creationId xmlns:a16="http://schemas.microsoft.com/office/drawing/2014/main" id="{3A9D618C-D765-4894-A636-D06EBBF01BB8}"/>
              </a:ext>
            </a:extLst>
          </p:cNvPr>
          <p:cNvSpPr>
            <a:spLocks noGrp="1"/>
          </p:cNvSpPr>
          <p:nvPr>
            <p:ph type="sldNum" sz="quarter" idx="12"/>
          </p:nvPr>
        </p:nvSpPr>
        <p:spPr/>
        <p:txBody>
          <a:bodyPr/>
          <a:lstStyle/>
          <a:p>
            <a:fld id="{32F73669-1148-499A-8244-3F65AEF7D7B7}" type="slidenum">
              <a:rPr lang="en-US" smtClean="0"/>
              <a:t>‹#›</a:t>
            </a:fld>
            <a:endParaRPr lang="en-US"/>
          </a:p>
        </p:txBody>
      </p:sp>
    </p:spTree>
    <p:extLst>
      <p:ext uri="{BB962C8B-B14F-4D97-AF65-F5344CB8AC3E}">
        <p14:creationId xmlns:p14="http://schemas.microsoft.com/office/powerpoint/2010/main" val="95936899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7A31CAB-4205-435B-A838-2E356780C38E}"/>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DEDF63CD-5293-4B1D-B3A7-DFA47010369A}"/>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C9D9F3A6-F48D-4BDD-81D8-B3E362BEAB9A}"/>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ED4A5DCD-8D87-4689-92EF-538C575ABC59}"/>
              </a:ext>
            </a:extLst>
          </p:cNvPr>
          <p:cNvSpPr>
            <a:spLocks noGrp="1"/>
          </p:cNvSpPr>
          <p:nvPr>
            <p:ph type="dt" sz="half" idx="10"/>
          </p:nvPr>
        </p:nvSpPr>
        <p:spPr/>
        <p:txBody>
          <a:bodyPr/>
          <a:lstStyle/>
          <a:p>
            <a:r>
              <a:rPr lang="en-US"/>
              <a:t>Mirror Tech Days Nov 2, 2021</a:t>
            </a:r>
          </a:p>
        </p:txBody>
      </p:sp>
      <p:sp>
        <p:nvSpPr>
          <p:cNvPr id="6" name="Footer Placeholder 5">
            <a:extLst>
              <a:ext uri="{FF2B5EF4-FFF2-40B4-BE49-F238E27FC236}">
                <a16:creationId xmlns:a16="http://schemas.microsoft.com/office/drawing/2014/main" id="{4B670FDF-CE3D-4BCA-A148-96047B8BA1D1}"/>
              </a:ext>
            </a:extLst>
          </p:cNvPr>
          <p:cNvSpPr>
            <a:spLocks noGrp="1"/>
          </p:cNvSpPr>
          <p:nvPr>
            <p:ph type="ftr" sz="quarter" idx="11"/>
          </p:nvPr>
        </p:nvSpPr>
        <p:spPr/>
        <p:txBody>
          <a:bodyPr/>
          <a:lstStyle/>
          <a:p>
            <a:r>
              <a:rPr lang="en-US"/>
              <a:t>September 2, 2020</a:t>
            </a:r>
          </a:p>
        </p:txBody>
      </p:sp>
      <p:sp>
        <p:nvSpPr>
          <p:cNvPr id="7" name="Slide Number Placeholder 6">
            <a:extLst>
              <a:ext uri="{FF2B5EF4-FFF2-40B4-BE49-F238E27FC236}">
                <a16:creationId xmlns:a16="http://schemas.microsoft.com/office/drawing/2014/main" id="{841287EA-7C81-4CE2-AB18-6D08F664BF9C}"/>
              </a:ext>
            </a:extLst>
          </p:cNvPr>
          <p:cNvSpPr>
            <a:spLocks noGrp="1"/>
          </p:cNvSpPr>
          <p:nvPr>
            <p:ph type="sldNum" sz="quarter" idx="12"/>
          </p:nvPr>
        </p:nvSpPr>
        <p:spPr/>
        <p:txBody>
          <a:bodyPr/>
          <a:lstStyle/>
          <a:p>
            <a:fld id="{32F73669-1148-499A-8244-3F65AEF7D7B7}" type="slidenum">
              <a:rPr lang="en-US" smtClean="0"/>
              <a:t>‹#›</a:t>
            </a:fld>
            <a:endParaRPr lang="en-US"/>
          </a:p>
        </p:txBody>
      </p:sp>
    </p:spTree>
    <p:extLst>
      <p:ext uri="{BB962C8B-B14F-4D97-AF65-F5344CB8AC3E}">
        <p14:creationId xmlns:p14="http://schemas.microsoft.com/office/powerpoint/2010/main" val="274784484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DFCF818-D3E8-4A4B-B37F-E853C705985A}"/>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914D276D-0D24-4599-B80B-B3BA89733E59}"/>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073A5418-9FD5-4D69-A8F4-8423E10F115E}"/>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D907CBF9-A706-40A1-95D6-74F9550EB23E}"/>
              </a:ext>
            </a:extLst>
          </p:cNvPr>
          <p:cNvSpPr>
            <a:spLocks noGrp="1"/>
          </p:cNvSpPr>
          <p:nvPr>
            <p:ph type="dt" sz="half" idx="10"/>
          </p:nvPr>
        </p:nvSpPr>
        <p:spPr/>
        <p:txBody>
          <a:bodyPr/>
          <a:lstStyle/>
          <a:p>
            <a:r>
              <a:rPr lang="en-US"/>
              <a:t>Mirror Tech Days Nov 2, 2021</a:t>
            </a:r>
          </a:p>
        </p:txBody>
      </p:sp>
      <p:sp>
        <p:nvSpPr>
          <p:cNvPr id="6" name="Footer Placeholder 5">
            <a:extLst>
              <a:ext uri="{FF2B5EF4-FFF2-40B4-BE49-F238E27FC236}">
                <a16:creationId xmlns:a16="http://schemas.microsoft.com/office/drawing/2014/main" id="{C5829F84-32D7-4696-B70E-075DD315C04E}"/>
              </a:ext>
            </a:extLst>
          </p:cNvPr>
          <p:cNvSpPr>
            <a:spLocks noGrp="1"/>
          </p:cNvSpPr>
          <p:nvPr>
            <p:ph type="ftr" sz="quarter" idx="11"/>
          </p:nvPr>
        </p:nvSpPr>
        <p:spPr/>
        <p:txBody>
          <a:bodyPr/>
          <a:lstStyle/>
          <a:p>
            <a:r>
              <a:rPr lang="en-US"/>
              <a:t>September 2, 2020</a:t>
            </a:r>
          </a:p>
        </p:txBody>
      </p:sp>
      <p:sp>
        <p:nvSpPr>
          <p:cNvPr id="7" name="Slide Number Placeholder 6">
            <a:extLst>
              <a:ext uri="{FF2B5EF4-FFF2-40B4-BE49-F238E27FC236}">
                <a16:creationId xmlns:a16="http://schemas.microsoft.com/office/drawing/2014/main" id="{3D4708BF-AF3E-410A-A066-16F0E7200742}"/>
              </a:ext>
            </a:extLst>
          </p:cNvPr>
          <p:cNvSpPr>
            <a:spLocks noGrp="1"/>
          </p:cNvSpPr>
          <p:nvPr>
            <p:ph type="sldNum" sz="quarter" idx="12"/>
          </p:nvPr>
        </p:nvSpPr>
        <p:spPr/>
        <p:txBody>
          <a:bodyPr/>
          <a:lstStyle/>
          <a:p>
            <a:fld id="{32F73669-1148-499A-8244-3F65AEF7D7B7}" type="slidenum">
              <a:rPr lang="en-US" smtClean="0"/>
              <a:t>‹#›</a:t>
            </a:fld>
            <a:endParaRPr lang="en-US"/>
          </a:p>
        </p:txBody>
      </p:sp>
    </p:spTree>
    <p:extLst>
      <p:ext uri="{BB962C8B-B14F-4D97-AF65-F5344CB8AC3E}">
        <p14:creationId xmlns:p14="http://schemas.microsoft.com/office/powerpoint/2010/main" val="226497039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23BFC8A-6AB6-4A8C-BF78-C0C49C1CE834}"/>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E274A33D-A9FC-43AC-8BBE-6C5FB134D708}"/>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2AC0DD01-15CF-4D3E-9FC5-3D00F38891A6}"/>
              </a:ext>
            </a:extLst>
          </p:cNvPr>
          <p:cNvSpPr>
            <a:spLocks noGrp="1"/>
          </p:cNvSpPr>
          <p:nvPr>
            <p:ph type="dt" sz="half" idx="10"/>
          </p:nvPr>
        </p:nvSpPr>
        <p:spPr/>
        <p:txBody>
          <a:bodyPr/>
          <a:lstStyle/>
          <a:p>
            <a:r>
              <a:rPr lang="en-US"/>
              <a:t>Mirror Tech Days Nov 2, 2021</a:t>
            </a:r>
          </a:p>
        </p:txBody>
      </p:sp>
      <p:sp>
        <p:nvSpPr>
          <p:cNvPr id="5" name="Footer Placeholder 4">
            <a:extLst>
              <a:ext uri="{FF2B5EF4-FFF2-40B4-BE49-F238E27FC236}">
                <a16:creationId xmlns:a16="http://schemas.microsoft.com/office/drawing/2014/main" id="{025C6B84-B760-47D4-A99A-AB6FB2E6BFD2}"/>
              </a:ext>
            </a:extLst>
          </p:cNvPr>
          <p:cNvSpPr>
            <a:spLocks noGrp="1"/>
          </p:cNvSpPr>
          <p:nvPr>
            <p:ph type="ftr" sz="quarter" idx="11"/>
          </p:nvPr>
        </p:nvSpPr>
        <p:spPr/>
        <p:txBody>
          <a:bodyPr/>
          <a:lstStyle/>
          <a:p>
            <a:r>
              <a:rPr lang="en-US"/>
              <a:t>September 2, 2020</a:t>
            </a:r>
          </a:p>
        </p:txBody>
      </p:sp>
      <p:sp>
        <p:nvSpPr>
          <p:cNvPr id="6" name="Slide Number Placeholder 5">
            <a:extLst>
              <a:ext uri="{FF2B5EF4-FFF2-40B4-BE49-F238E27FC236}">
                <a16:creationId xmlns:a16="http://schemas.microsoft.com/office/drawing/2014/main" id="{03A9C5A4-5D03-4426-AB55-BCBE4C7B5F66}"/>
              </a:ext>
            </a:extLst>
          </p:cNvPr>
          <p:cNvSpPr>
            <a:spLocks noGrp="1"/>
          </p:cNvSpPr>
          <p:nvPr>
            <p:ph type="sldNum" sz="quarter" idx="12"/>
          </p:nvPr>
        </p:nvSpPr>
        <p:spPr/>
        <p:txBody>
          <a:bodyPr/>
          <a:lstStyle/>
          <a:p>
            <a:fld id="{32F73669-1148-499A-8244-3F65AEF7D7B7}" type="slidenum">
              <a:rPr lang="en-US" smtClean="0"/>
              <a:t>‹#›</a:t>
            </a:fld>
            <a:endParaRPr lang="en-US"/>
          </a:p>
        </p:txBody>
      </p:sp>
    </p:spTree>
    <p:extLst>
      <p:ext uri="{BB962C8B-B14F-4D97-AF65-F5344CB8AC3E}">
        <p14:creationId xmlns:p14="http://schemas.microsoft.com/office/powerpoint/2010/main" val="110435515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8926781B-31CF-4F9F-B4DD-94B3D1F7161F}"/>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0E26EB6F-28D6-4E72-BCD6-33A8929D14C5}"/>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2BFEB0AC-5731-41CD-8AF9-3C314D40FD51}"/>
              </a:ext>
            </a:extLst>
          </p:cNvPr>
          <p:cNvSpPr>
            <a:spLocks noGrp="1"/>
          </p:cNvSpPr>
          <p:nvPr>
            <p:ph type="dt" sz="half" idx="10"/>
          </p:nvPr>
        </p:nvSpPr>
        <p:spPr/>
        <p:txBody>
          <a:bodyPr/>
          <a:lstStyle/>
          <a:p>
            <a:r>
              <a:rPr lang="en-US"/>
              <a:t>Mirror Tech Days Nov 2, 2021</a:t>
            </a:r>
          </a:p>
        </p:txBody>
      </p:sp>
      <p:sp>
        <p:nvSpPr>
          <p:cNvPr id="5" name="Footer Placeholder 4">
            <a:extLst>
              <a:ext uri="{FF2B5EF4-FFF2-40B4-BE49-F238E27FC236}">
                <a16:creationId xmlns:a16="http://schemas.microsoft.com/office/drawing/2014/main" id="{11C80A25-DA14-4258-AB2E-C655030C85FE}"/>
              </a:ext>
            </a:extLst>
          </p:cNvPr>
          <p:cNvSpPr>
            <a:spLocks noGrp="1"/>
          </p:cNvSpPr>
          <p:nvPr>
            <p:ph type="ftr" sz="quarter" idx="11"/>
          </p:nvPr>
        </p:nvSpPr>
        <p:spPr/>
        <p:txBody>
          <a:bodyPr/>
          <a:lstStyle/>
          <a:p>
            <a:r>
              <a:rPr lang="en-US"/>
              <a:t>September 2, 2020</a:t>
            </a:r>
          </a:p>
        </p:txBody>
      </p:sp>
      <p:sp>
        <p:nvSpPr>
          <p:cNvPr id="6" name="Slide Number Placeholder 5">
            <a:extLst>
              <a:ext uri="{FF2B5EF4-FFF2-40B4-BE49-F238E27FC236}">
                <a16:creationId xmlns:a16="http://schemas.microsoft.com/office/drawing/2014/main" id="{C81295C9-1945-4C71-92AD-F68A02C63BD7}"/>
              </a:ext>
            </a:extLst>
          </p:cNvPr>
          <p:cNvSpPr>
            <a:spLocks noGrp="1"/>
          </p:cNvSpPr>
          <p:nvPr>
            <p:ph type="sldNum" sz="quarter" idx="12"/>
          </p:nvPr>
        </p:nvSpPr>
        <p:spPr/>
        <p:txBody>
          <a:bodyPr/>
          <a:lstStyle/>
          <a:p>
            <a:fld id="{32F73669-1148-499A-8244-3F65AEF7D7B7}" type="slidenum">
              <a:rPr lang="en-US" smtClean="0"/>
              <a:t>‹#›</a:t>
            </a:fld>
            <a:endParaRPr lang="en-US"/>
          </a:p>
        </p:txBody>
      </p:sp>
    </p:spTree>
    <p:extLst>
      <p:ext uri="{BB962C8B-B14F-4D97-AF65-F5344CB8AC3E}">
        <p14:creationId xmlns:p14="http://schemas.microsoft.com/office/powerpoint/2010/main" val="3769880264"/>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1_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6" name="Slide Number Placeholder 5"/>
          <p:cNvSpPr>
            <a:spLocks noGrp="1"/>
          </p:cNvSpPr>
          <p:nvPr>
            <p:ph type="sldNum" sz="quarter" idx="12"/>
          </p:nvPr>
        </p:nvSpPr>
        <p:spPr>
          <a:xfrm>
            <a:off x="10865555" y="6435254"/>
            <a:ext cx="790223" cy="293772"/>
          </a:xfrm>
        </p:spPr>
        <p:txBody>
          <a:bodyPr/>
          <a:lstStyle>
            <a:lvl1pPr>
              <a:defRPr>
                <a:solidFill>
                  <a:srgbClr val="000000"/>
                </a:solidFill>
              </a:defRPr>
            </a:lvl1pPr>
          </a:lstStyle>
          <a:p>
            <a:fld id="{B9B0392C-5BE7-214B-9E5F-CC8853CBAA6A}" type="slidenum">
              <a:rPr lang="en-US" smtClean="0"/>
              <a:pPr/>
              <a:t>‹#›</a:t>
            </a:fld>
            <a:endParaRPr lang="en-US" dirty="0"/>
          </a:p>
        </p:txBody>
      </p:sp>
      <p:cxnSp>
        <p:nvCxnSpPr>
          <p:cNvPr id="7" name="Straight Connector 6"/>
          <p:cNvCxnSpPr/>
          <p:nvPr userDrawn="1"/>
        </p:nvCxnSpPr>
        <p:spPr>
          <a:xfrm>
            <a:off x="1279704" y="1109772"/>
            <a:ext cx="9332496" cy="0"/>
          </a:xfrm>
          <a:prstGeom prst="line">
            <a:avLst/>
          </a:prstGeom>
          <a:ln>
            <a:solidFill>
              <a:srgbClr val="000090"/>
            </a:solidFill>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4122885706"/>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64AB246-9566-4DFA-BD47-89796458BEEB}"/>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C9DB6778-8475-4B4E-853F-BCA721D33BA4}"/>
              </a:ext>
            </a:extLst>
          </p:cNvPr>
          <p:cNvSpPr>
            <a:spLocks noGrp="1"/>
          </p:cNvSpPr>
          <p:nvPr>
            <p:ph idx="1"/>
          </p:nvPr>
        </p:nvSpPr>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a:extLst>
              <a:ext uri="{FF2B5EF4-FFF2-40B4-BE49-F238E27FC236}">
                <a16:creationId xmlns:a16="http://schemas.microsoft.com/office/drawing/2014/main" id="{8FA400CD-C6CA-4AB3-BA7A-EF3FA3B58871}"/>
              </a:ext>
            </a:extLst>
          </p:cNvPr>
          <p:cNvSpPr>
            <a:spLocks noGrp="1"/>
          </p:cNvSpPr>
          <p:nvPr>
            <p:ph type="dt" sz="half" idx="10"/>
          </p:nvPr>
        </p:nvSpPr>
        <p:spPr>
          <a:xfrm>
            <a:off x="838200" y="6515374"/>
            <a:ext cx="2743200" cy="365125"/>
          </a:xfrm>
        </p:spPr>
        <p:txBody>
          <a:bodyPr/>
          <a:lstStyle/>
          <a:p>
            <a:endParaRPr lang="en-US" dirty="0"/>
          </a:p>
        </p:txBody>
      </p:sp>
      <p:sp>
        <p:nvSpPr>
          <p:cNvPr id="5" name="Footer Placeholder 4">
            <a:extLst>
              <a:ext uri="{FF2B5EF4-FFF2-40B4-BE49-F238E27FC236}">
                <a16:creationId xmlns:a16="http://schemas.microsoft.com/office/drawing/2014/main" id="{867CB4B2-C841-4603-8D29-5AF67F12BE03}"/>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73E18E07-9476-4662-BF66-A2C05138304F}"/>
              </a:ext>
            </a:extLst>
          </p:cNvPr>
          <p:cNvSpPr>
            <a:spLocks noGrp="1"/>
          </p:cNvSpPr>
          <p:nvPr>
            <p:ph type="sldNum" sz="quarter" idx="12"/>
          </p:nvPr>
        </p:nvSpPr>
        <p:spPr/>
        <p:txBody>
          <a:bodyPr/>
          <a:lstStyle/>
          <a:p>
            <a:fld id="{32F73669-1148-499A-8244-3F65AEF7D7B7}" type="slidenum">
              <a:rPr lang="en-US" smtClean="0"/>
              <a:t>‹#›</a:t>
            </a:fld>
            <a:endParaRPr lang="en-US"/>
          </a:p>
        </p:txBody>
      </p:sp>
    </p:spTree>
    <p:extLst>
      <p:ext uri="{BB962C8B-B14F-4D97-AF65-F5344CB8AC3E}">
        <p14:creationId xmlns:p14="http://schemas.microsoft.com/office/powerpoint/2010/main" val="3637558879"/>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p:cNvSpPr>
            <a:spLocks noGrp="1"/>
          </p:cNvSpPr>
          <p:nvPr>
            <p:ph type="dt" sz="half" idx="10"/>
          </p:nvPr>
        </p:nvSpPr>
        <p:spPr/>
        <p:txBody>
          <a:bodyPr/>
          <a:lstStyle/>
          <a:p>
            <a:r>
              <a:rPr lang="en-US"/>
              <a:t>Mirror Tech Days Nov 2, 2021</a:t>
            </a:r>
          </a:p>
        </p:txBody>
      </p:sp>
      <p:sp>
        <p:nvSpPr>
          <p:cNvPr id="5" name="Footer Placeholder 4"/>
          <p:cNvSpPr>
            <a:spLocks noGrp="1"/>
          </p:cNvSpPr>
          <p:nvPr>
            <p:ph type="ftr" sz="quarter" idx="11"/>
          </p:nvPr>
        </p:nvSpPr>
        <p:spPr/>
        <p:txBody>
          <a:bodyPr/>
          <a:lstStyle/>
          <a:p>
            <a:r>
              <a:rPr lang="en-US"/>
              <a:t>September 2, 2020</a:t>
            </a:r>
          </a:p>
        </p:txBody>
      </p:sp>
      <p:sp>
        <p:nvSpPr>
          <p:cNvPr id="6" name="Slide Number Placeholder 5"/>
          <p:cNvSpPr>
            <a:spLocks noGrp="1"/>
          </p:cNvSpPr>
          <p:nvPr>
            <p:ph type="sldNum" sz="quarter" idx="12"/>
          </p:nvPr>
        </p:nvSpPr>
        <p:spPr/>
        <p:txBody>
          <a:bodyPr/>
          <a:lstStyle/>
          <a:p>
            <a:fld id="{E610AB86-CE83-4144-A0CB-A32709B03BDB}" type="slidenum">
              <a:rPr lang="en-US" smtClean="0"/>
              <a:t>‹#›</a:t>
            </a:fld>
            <a:endParaRPr lang="en-US"/>
          </a:p>
        </p:txBody>
      </p:sp>
      <p:pic>
        <p:nvPicPr>
          <p:cNvPr id="7" name="Picture 6" descr="PCOS_Cor Logo.JPG">
            <a:extLst>
              <a:ext uri="{FF2B5EF4-FFF2-40B4-BE49-F238E27FC236}">
                <a16:creationId xmlns:a16="http://schemas.microsoft.com/office/drawing/2014/main" id="{B5A2BE33-1DC8-AE45-9931-F94A2080C5D2}"/>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10973909" y="25083"/>
            <a:ext cx="1218091" cy="1097280"/>
          </a:xfrm>
          <a:prstGeom prst="rect">
            <a:avLst/>
          </a:prstGeom>
        </p:spPr>
      </p:pic>
      <p:pic>
        <p:nvPicPr>
          <p:cNvPr id="8" name="Image 3">
            <a:extLst>
              <a:ext uri="{FF2B5EF4-FFF2-40B4-BE49-F238E27FC236}">
                <a16:creationId xmlns:a16="http://schemas.microsoft.com/office/drawing/2014/main" id="{92648710-4EC8-854B-94AC-D3A346142644}"/>
              </a:ext>
            </a:extLst>
          </p:cNvPr>
          <p:cNvPicPr/>
          <p:nvPr userDrawn="1"/>
        </p:nvPicPr>
        <p:blipFill>
          <a:blip r:embed="rId3">
            <a:extLst>
              <a:ext uri="{28A0092B-C50C-407E-A947-70E740481C1C}">
                <a14:useLocalDpi xmlns:a14="http://schemas.microsoft.com/office/drawing/2010/main"/>
              </a:ext>
            </a:extLst>
          </a:blip>
          <a:stretch>
            <a:fillRect/>
          </a:stretch>
        </p:blipFill>
        <p:spPr>
          <a:xfrm>
            <a:off x="9228290" y="230188"/>
            <a:ext cx="1713230" cy="814070"/>
          </a:xfrm>
          <a:prstGeom prst="rect">
            <a:avLst/>
          </a:prstGeom>
        </p:spPr>
      </p:pic>
    </p:spTree>
    <p:extLst>
      <p:ext uri="{BB962C8B-B14F-4D97-AF65-F5344CB8AC3E}">
        <p14:creationId xmlns:p14="http://schemas.microsoft.com/office/powerpoint/2010/main" val="831129143"/>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r>
              <a:rPr lang="en-US"/>
              <a:t>Mirror Tech Days Nov 2, 2021</a:t>
            </a:r>
          </a:p>
        </p:txBody>
      </p:sp>
      <p:sp>
        <p:nvSpPr>
          <p:cNvPr id="5" name="Footer Placeholder 4"/>
          <p:cNvSpPr>
            <a:spLocks noGrp="1"/>
          </p:cNvSpPr>
          <p:nvPr>
            <p:ph type="ftr" sz="quarter" idx="11"/>
          </p:nvPr>
        </p:nvSpPr>
        <p:spPr/>
        <p:txBody>
          <a:bodyPr/>
          <a:lstStyle/>
          <a:p>
            <a:r>
              <a:rPr lang="en-US"/>
              <a:t>September 2, 2020</a:t>
            </a:r>
          </a:p>
        </p:txBody>
      </p:sp>
      <p:sp>
        <p:nvSpPr>
          <p:cNvPr id="6" name="Slide Number Placeholder 5"/>
          <p:cNvSpPr>
            <a:spLocks noGrp="1"/>
          </p:cNvSpPr>
          <p:nvPr>
            <p:ph type="sldNum" sz="quarter" idx="12"/>
          </p:nvPr>
        </p:nvSpPr>
        <p:spPr/>
        <p:txBody>
          <a:bodyPr/>
          <a:lstStyle/>
          <a:p>
            <a:fld id="{E610AB86-CE83-4144-A0CB-A32709B03BDB}" type="slidenum">
              <a:rPr lang="en-US" smtClean="0"/>
              <a:t>‹#›</a:t>
            </a:fld>
            <a:endParaRPr lang="en-US"/>
          </a:p>
        </p:txBody>
      </p:sp>
      <p:pic>
        <p:nvPicPr>
          <p:cNvPr id="7" name="Image 3">
            <a:extLst>
              <a:ext uri="{FF2B5EF4-FFF2-40B4-BE49-F238E27FC236}">
                <a16:creationId xmlns:a16="http://schemas.microsoft.com/office/drawing/2014/main" id="{5534FD38-0E7B-4F42-B681-756F3B0C3DBB}"/>
              </a:ext>
            </a:extLst>
          </p:cNvPr>
          <p:cNvPicPr/>
          <p:nvPr userDrawn="1"/>
        </p:nvPicPr>
        <p:blipFill>
          <a:blip r:embed="rId2">
            <a:extLst>
              <a:ext uri="{28A0092B-C50C-407E-A947-70E740481C1C}">
                <a14:useLocalDpi xmlns:a14="http://schemas.microsoft.com/office/drawing/2010/main"/>
              </a:ext>
            </a:extLst>
          </a:blip>
          <a:stretch>
            <a:fillRect/>
          </a:stretch>
        </p:blipFill>
        <p:spPr>
          <a:xfrm>
            <a:off x="9228290" y="230188"/>
            <a:ext cx="1713230" cy="814070"/>
          </a:xfrm>
          <a:prstGeom prst="rect">
            <a:avLst/>
          </a:prstGeom>
        </p:spPr>
      </p:pic>
    </p:spTree>
    <p:extLst>
      <p:ext uri="{BB962C8B-B14F-4D97-AF65-F5344CB8AC3E}">
        <p14:creationId xmlns:p14="http://schemas.microsoft.com/office/powerpoint/2010/main" val="3333935278"/>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r>
              <a:rPr lang="en-US"/>
              <a:t>Mirror Tech Days Nov 2, 2021</a:t>
            </a:r>
          </a:p>
        </p:txBody>
      </p:sp>
      <p:sp>
        <p:nvSpPr>
          <p:cNvPr id="5" name="Footer Placeholder 4"/>
          <p:cNvSpPr>
            <a:spLocks noGrp="1"/>
          </p:cNvSpPr>
          <p:nvPr>
            <p:ph type="ftr" sz="quarter" idx="11"/>
          </p:nvPr>
        </p:nvSpPr>
        <p:spPr/>
        <p:txBody>
          <a:bodyPr/>
          <a:lstStyle/>
          <a:p>
            <a:r>
              <a:rPr lang="en-US"/>
              <a:t>September 2, 2020</a:t>
            </a:r>
          </a:p>
        </p:txBody>
      </p:sp>
      <p:sp>
        <p:nvSpPr>
          <p:cNvPr id="6" name="Slide Number Placeholder 5"/>
          <p:cNvSpPr>
            <a:spLocks noGrp="1"/>
          </p:cNvSpPr>
          <p:nvPr>
            <p:ph type="sldNum" sz="quarter" idx="12"/>
          </p:nvPr>
        </p:nvSpPr>
        <p:spPr/>
        <p:txBody>
          <a:bodyPr/>
          <a:lstStyle/>
          <a:p>
            <a:fld id="{E610AB86-CE83-4144-A0CB-A32709B03BDB}" type="slidenum">
              <a:rPr lang="en-US" smtClean="0"/>
              <a:t>‹#›</a:t>
            </a:fld>
            <a:endParaRPr lang="en-US"/>
          </a:p>
        </p:txBody>
      </p:sp>
      <p:pic>
        <p:nvPicPr>
          <p:cNvPr id="7" name="Image 3">
            <a:extLst>
              <a:ext uri="{FF2B5EF4-FFF2-40B4-BE49-F238E27FC236}">
                <a16:creationId xmlns:a16="http://schemas.microsoft.com/office/drawing/2014/main" id="{2B9DD5C4-FFF9-254A-8DBB-3C37FBD5F796}"/>
              </a:ext>
            </a:extLst>
          </p:cNvPr>
          <p:cNvPicPr/>
          <p:nvPr userDrawn="1"/>
        </p:nvPicPr>
        <p:blipFill>
          <a:blip r:embed="rId2">
            <a:extLst>
              <a:ext uri="{28A0092B-C50C-407E-A947-70E740481C1C}">
                <a14:useLocalDpi xmlns:a14="http://schemas.microsoft.com/office/drawing/2010/main"/>
              </a:ext>
            </a:extLst>
          </a:blip>
          <a:stretch>
            <a:fillRect/>
          </a:stretch>
        </p:blipFill>
        <p:spPr>
          <a:xfrm>
            <a:off x="9228290" y="230188"/>
            <a:ext cx="1713230" cy="814070"/>
          </a:xfrm>
          <a:prstGeom prst="rect">
            <a:avLst/>
          </a:prstGeom>
        </p:spPr>
      </p:pic>
    </p:spTree>
    <p:extLst>
      <p:ext uri="{BB962C8B-B14F-4D97-AF65-F5344CB8AC3E}">
        <p14:creationId xmlns:p14="http://schemas.microsoft.com/office/powerpoint/2010/main" val="3671405535"/>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838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72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r>
              <a:rPr lang="en-US"/>
              <a:t>Mirror Tech Days Nov 2, 2021</a:t>
            </a:r>
          </a:p>
        </p:txBody>
      </p:sp>
      <p:sp>
        <p:nvSpPr>
          <p:cNvPr id="6" name="Footer Placeholder 5"/>
          <p:cNvSpPr>
            <a:spLocks noGrp="1"/>
          </p:cNvSpPr>
          <p:nvPr>
            <p:ph type="ftr" sz="quarter" idx="11"/>
          </p:nvPr>
        </p:nvSpPr>
        <p:spPr/>
        <p:txBody>
          <a:bodyPr/>
          <a:lstStyle/>
          <a:p>
            <a:r>
              <a:rPr lang="en-US"/>
              <a:t>September 2, 2020</a:t>
            </a:r>
          </a:p>
        </p:txBody>
      </p:sp>
      <p:sp>
        <p:nvSpPr>
          <p:cNvPr id="7" name="Slide Number Placeholder 6"/>
          <p:cNvSpPr>
            <a:spLocks noGrp="1"/>
          </p:cNvSpPr>
          <p:nvPr>
            <p:ph type="sldNum" sz="quarter" idx="12"/>
          </p:nvPr>
        </p:nvSpPr>
        <p:spPr/>
        <p:txBody>
          <a:bodyPr/>
          <a:lstStyle/>
          <a:p>
            <a:fld id="{E610AB86-CE83-4144-A0CB-A32709B03BDB}" type="slidenum">
              <a:rPr lang="en-US" smtClean="0"/>
              <a:t>‹#›</a:t>
            </a:fld>
            <a:endParaRPr lang="en-US"/>
          </a:p>
        </p:txBody>
      </p:sp>
      <p:pic>
        <p:nvPicPr>
          <p:cNvPr id="8" name="Image 3">
            <a:extLst>
              <a:ext uri="{FF2B5EF4-FFF2-40B4-BE49-F238E27FC236}">
                <a16:creationId xmlns:a16="http://schemas.microsoft.com/office/drawing/2014/main" id="{7A7F19AE-FDEE-CE4B-A4B2-96A9BFE47915}"/>
              </a:ext>
            </a:extLst>
          </p:cNvPr>
          <p:cNvPicPr/>
          <p:nvPr userDrawn="1"/>
        </p:nvPicPr>
        <p:blipFill>
          <a:blip r:embed="rId2">
            <a:extLst>
              <a:ext uri="{28A0092B-C50C-407E-A947-70E740481C1C}">
                <a14:useLocalDpi xmlns:a14="http://schemas.microsoft.com/office/drawing/2010/main"/>
              </a:ext>
            </a:extLst>
          </a:blip>
          <a:stretch>
            <a:fillRect/>
          </a:stretch>
        </p:blipFill>
        <p:spPr>
          <a:xfrm>
            <a:off x="9228290" y="230188"/>
            <a:ext cx="1713230" cy="814070"/>
          </a:xfrm>
          <a:prstGeom prst="rect">
            <a:avLst/>
          </a:prstGeom>
        </p:spPr>
      </p:pic>
    </p:spTree>
    <p:extLst>
      <p:ext uri="{BB962C8B-B14F-4D97-AF65-F5344CB8AC3E}">
        <p14:creationId xmlns:p14="http://schemas.microsoft.com/office/powerpoint/2010/main" val="2744557267"/>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r>
              <a:rPr lang="en-US"/>
              <a:t>Mirror Tech Days Nov 2, 2021</a:t>
            </a:r>
          </a:p>
        </p:txBody>
      </p:sp>
      <p:sp>
        <p:nvSpPr>
          <p:cNvPr id="8" name="Footer Placeholder 7"/>
          <p:cNvSpPr>
            <a:spLocks noGrp="1"/>
          </p:cNvSpPr>
          <p:nvPr>
            <p:ph type="ftr" sz="quarter" idx="11"/>
          </p:nvPr>
        </p:nvSpPr>
        <p:spPr/>
        <p:txBody>
          <a:bodyPr/>
          <a:lstStyle/>
          <a:p>
            <a:r>
              <a:rPr lang="en-US"/>
              <a:t>September 2, 2020</a:t>
            </a:r>
          </a:p>
        </p:txBody>
      </p:sp>
      <p:sp>
        <p:nvSpPr>
          <p:cNvPr id="9" name="Slide Number Placeholder 8"/>
          <p:cNvSpPr>
            <a:spLocks noGrp="1"/>
          </p:cNvSpPr>
          <p:nvPr>
            <p:ph type="sldNum" sz="quarter" idx="12"/>
          </p:nvPr>
        </p:nvSpPr>
        <p:spPr/>
        <p:txBody>
          <a:bodyPr/>
          <a:lstStyle/>
          <a:p>
            <a:fld id="{E610AB86-CE83-4144-A0CB-A32709B03BDB}" type="slidenum">
              <a:rPr lang="en-US" smtClean="0"/>
              <a:t>‹#›</a:t>
            </a:fld>
            <a:endParaRPr lang="en-US"/>
          </a:p>
        </p:txBody>
      </p:sp>
      <p:pic>
        <p:nvPicPr>
          <p:cNvPr id="10" name="Image 3">
            <a:extLst>
              <a:ext uri="{FF2B5EF4-FFF2-40B4-BE49-F238E27FC236}">
                <a16:creationId xmlns:a16="http://schemas.microsoft.com/office/drawing/2014/main" id="{6E713159-D800-714D-861E-88BE0320FECF}"/>
              </a:ext>
            </a:extLst>
          </p:cNvPr>
          <p:cNvPicPr/>
          <p:nvPr userDrawn="1"/>
        </p:nvPicPr>
        <p:blipFill>
          <a:blip r:embed="rId2">
            <a:extLst>
              <a:ext uri="{28A0092B-C50C-407E-A947-70E740481C1C}">
                <a14:useLocalDpi xmlns:a14="http://schemas.microsoft.com/office/drawing/2010/main"/>
              </a:ext>
            </a:extLst>
          </a:blip>
          <a:stretch>
            <a:fillRect/>
          </a:stretch>
        </p:blipFill>
        <p:spPr>
          <a:xfrm>
            <a:off x="9228290" y="230188"/>
            <a:ext cx="1713230" cy="814070"/>
          </a:xfrm>
          <a:prstGeom prst="rect">
            <a:avLst/>
          </a:prstGeom>
        </p:spPr>
      </p:pic>
    </p:spTree>
    <p:extLst>
      <p:ext uri="{BB962C8B-B14F-4D97-AF65-F5344CB8AC3E}">
        <p14:creationId xmlns:p14="http://schemas.microsoft.com/office/powerpoint/2010/main" val="2338477127"/>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r>
              <a:rPr lang="en-US"/>
              <a:t>Mirror Tech Days Nov 2, 2021</a:t>
            </a:r>
          </a:p>
        </p:txBody>
      </p:sp>
      <p:sp>
        <p:nvSpPr>
          <p:cNvPr id="4" name="Footer Placeholder 3"/>
          <p:cNvSpPr>
            <a:spLocks noGrp="1"/>
          </p:cNvSpPr>
          <p:nvPr>
            <p:ph type="ftr" sz="quarter" idx="11"/>
          </p:nvPr>
        </p:nvSpPr>
        <p:spPr/>
        <p:txBody>
          <a:bodyPr/>
          <a:lstStyle/>
          <a:p>
            <a:r>
              <a:rPr lang="en-US"/>
              <a:t>September 2, 2020</a:t>
            </a:r>
          </a:p>
        </p:txBody>
      </p:sp>
      <p:sp>
        <p:nvSpPr>
          <p:cNvPr id="5" name="Slide Number Placeholder 4"/>
          <p:cNvSpPr>
            <a:spLocks noGrp="1"/>
          </p:cNvSpPr>
          <p:nvPr>
            <p:ph type="sldNum" sz="quarter" idx="12"/>
          </p:nvPr>
        </p:nvSpPr>
        <p:spPr/>
        <p:txBody>
          <a:bodyPr/>
          <a:lstStyle/>
          <a:p>
            <a:fld id="{E610AB86-CE83-4144-A0CB-A32709B03BDB}" type="slidenum">
              <a:rPr lang="en-US" smtClean="0"/>
              <a:t>‹#›</a:t>
            </a:fld>
            <a:endParaRPr lang="en-US"/>
          </a:p>
        </p:txBody>
      </p:sp>
      <p:pic>
        <p:nvPicPr>
          <p:cNvPr id="7" name="Image 3">
            <a:extLst>
              <a:ext uri="{FF2B5EF4-FFF2-40B4-BE49-F238E27FC236}">
                <a16:creationId xmlns:a16="http://schemas.microsoft.com/office/drawing/2014/main" id="{B3FE0CA8-2A27-434F-96B9-E90A60357F54}"/>
              </a:ext>
            </a:extLst>
          </p:cNvPr>
          <p:cNvPicPr/>
          <p:nvPr userDrawn="1"/>
        </p:nvPicPr>
        <p:blipFill>
          <a:blip r:embed="rId2">
            <a:extLst>
              <a:ext uri="{28A0092B-C50C-407E-A947-70E740481C1C}">
                <a14:useLocalDpi xmlns:a14="http://schemas.microsoft.com/office/drawing/2010/main"/>
              </a:ext>
            </a:extLst>
          </a:blip>
          <a:stretch>
            <a:fillRect/>
          </a:stretch>
        </p:blipFill>
        <p:spPr>
          <a:xfrm>
            <a:off x="9228290" y="230188"/>
            <a:ext cx="1713230" cy="814070"/>
          </a:xfrm>
          <a:prstGeom prst="rect">
            <a:avLst/>
          </a:prstGeom>
        </p:spPr>
      </p:pic>
    </p:spTree>
    <p:extLst>
      <p:ext uri="{BB962C8B-B14F-4D97-AF65-F5344CB8AC3E}">
        <p14:creationId xmlns:p14="http://schemas.microsoft.com/office/powerpoint/2010/main" val="1649856130"/>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r>
              <a:rPr lang="en-US"/>
              <a:t>Mirror Tech Days Nov 2, 2021</a:t>
            </a:r>
          </a:p>
        </p:txBody>
      </p:sp>
      <p:sp>
        <p:nvSpPr>
          <p:cNvPr id="3" name="Footer Placeholder 2"/>
          <p:cNvSpPr>
            <a:spLocks noGrp="1"/>
          </p:cNvSpPr>
          <p:nvPr>
            <p:ph type="ftr" sz="quarter" idx="11"/>
          </p:nvPr>
        </p:nvSpPr>
        <p:spPr/>
        <p:txBody>
          <a:bodyPr/>
          <a:lstStyle/>
          <a:p>
            <a:r>
              <a:rPr lang="en-US"/>
              <a:t>September 2, 2020</a:t>
            </a:r>
          </a:p>
        </p:txBody>
      </p:sp>
      <p:sp>
        <p:nvSpPr>
          <p:cNvPr id="4" name="Slide Number Placeholder 3"/>
          <p:cNvSpPr>
            <a:spLocks noGrp="1"/>
          </p:cNvSpPr>
          <p:nvPr>
            <p:ph type="sldNum" sz="quarter" idx="12"/>
          </p:nvPr>
        </p:nvSpPr>
        <p:spPr/>
        <p:txBody>
          <a:bodyPr/>
          <a:lstStyle/>
          <a:p>
            <a:fld id="{E610AB86-CE83-4144-A0CB-A32709B03BDB}" type="slidenum">
              <a:rPr lang="en-US" smtClean="0"/>
              <a:t>‹#›</a:t>
            </a:fld>
            <a:endParaRPr lang="en-US"/>
          </a:p>
        </p:txBody>
      </p:sp>
    </p:spTree>
    <p:extLst>
      <p:ext uri="{BB962C8B-B14F-4D97-AF65-F5344CB8AC3E}">
        <p14:creationId xmlns:p14="http://schemas.microsoft.com/office/powerpoint/2010/main" val="1101484147"/>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r>
              <a:rPr lang="en-US"/>
              <a:t>Mirror Tech Days Nov 2, 2021</a:t>
            </a:r>
          </a:p>
        </p:txBody>
      </p:sp>
      <p:sp>
        <p:nvSpPr>
          <p:cNvPr id="6" name="Footer Placeholder 5"/>
          <p:cNvSpPr>
            <a:spLocks noGrp="1"/>
          </p:cNvSpPr>
          <p:nvPr>
            <p:ph type="ftr" sz="quarter" idx="11"/>
          </p:nvPr>
        </p:nvSpPr>
        <p:spPr/>
        <p:txBody>
          <a:bodyPr/>
          <a:lstStyle/>
          <a:p>
            <a:r>
              <a:rPr lang="en-US"/>
              <a:t>September 2, 2020</a:t>
            </a:r>
          </a:p>
        </p:txBody>
      </p:sp>
      <p:sp>
        <p:nvSpPr>
          <p:cNvPr id="7" name="Slide Number Placeholder 6"/>
          <p:cNvSpPr>
            <a:spLocks noGrp="1"/>
          </p:cNvSpPr>
          <p:nvPr>
            <p:ph type="sldNum" sz="quarter" idx="12"/>
          </p:nvPr>
        </p:nvSpPr>
        <p:spPr/>
        <p:txBody>
          <a:bodyPr/>
          <a:lstStyle/>
          <a:p>
            <a:fld id="{E610AB86-CE83-4144-A0CB-A32709B03BDB}" type="slidenum">
              <a:rPr lang="en-US" smtClean="0"/>
              <a:t>‹#›</a:t>
            </a:fld>
            <a:endParaRPr lang="en-US"/>
          </a:p>
        </p:txBody>
      </p:sp>
    </p:spTree>
    <p:extLst>
      <p:ext uri="{BB962C8B-B14F-4D97-AF65-F5344CB8AC3E}">
        <p14:creationId xmlns:p14="http://schemas.microsoft.com/office/powerpoint/2010/main" val="3883815432"/>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r>
              <a:rPr lang="en-US"/>
              <a:t>Mirror Tech Days Nov 2, 2021</a:t>
            </a:r>
          </a:p>
        </p:txBody>
      </p:sp>
      <p:sp>
        <p:nvSpPr>
          <p:cNvPr id="6" name="Footer Placeholder 5"/>
          <p:cNvSpPr>
            <a:spLocks noGrp="1"/>
          </p:cNvSpPr>
          <p:nvPr>
            <p:ph type="ftr" sz="quarter" idx="11"/>
          </p:nvPr>
        </p:nvSpPr>
        <p:spPr/>
        <p:txBody>
          <a:bodyPr/>
          <a:lstStyle/>
          <a:p>
            <a:r>
              <a:rPr lang="en-US"/>
              <a:t>September 2, 2020</a:t>
            </a:r>
          </a:p>
        </p:txBody>
      </p:sp>
      <p:sp>
        <p:nvSpPr>
          <p:cNvPr id="7" name="Slide Number Placeholder 6"/>
          <p:cNvSpPr>
            <a:spLocks noGrp="1"/>
          </p:cNvSpPr>
          <p:nvPr>
            <p:ph type="sldNum" sz="quarter" idx="12"/>
          </p:nvPr>
        </p:nvSpPr>
        <p:spPr/>
        <p:txBody>
          <a:bodyPr/>
          <a:lstStyle/>
          <a:p>
            <a:fld id="{E610AB86-CE83-4144-A0CB-A32709B03BDB}" type="slidenum">
              <a:rPr lang="en-US" smtClean="0"/>
              <a:t>‹#›</a:t>
            </a:fld>
            <a:endParaRPr lang="en-US"/>
          </a:p>
        </p:txBody>
      </p:sp>
    </p:spTree>
    <p:extLst>
      <p:ext uri="{BB962C8B-B14F-4D97-AF65-F5344CB8AC3E}">
        <p14:creationId xmlns:p14="http://schemas.microsoft.com/office/powerpoint/2010/main" val="1278884184"/>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r>
              <a:rPr lang="en-US"/>
              <a:t>Mirror Tech Days Nov 2, 2021</a:t>
            </a:r>
          </a:p>
        </p:txBody>
      </p:sp>
      <p:sp>
        <p:nvSpPr>
          <p:cNvPr id="5" name="Footer Placeholder 4"/>
          <p:cNvSpPr>
            <a:spLocks noGrp="1"/>
          </p:cNvSpPr>
          <p:nvPr>
            <p:ph type="ftr" sz="quarter" idx="11"/>
          </p:nvPr>
        </p:nvSpPr>
        <p:spPr/>
        <p:txBody>
          <a:bodyPr/>
          <a:lstStyle/>
          <a:p>
            <a:r>
              <a:rPr lang="en-US"/>
              <a:t>September 2, 2020</a:t>
            </a:r>
          </a:p>
        </p:txBody>
      </p:sp>
      <p:sp>
        <p:nvSpPr>
          <p:cNvPr id="6" name="Slide Number Placeholder 5"/>
          <p:cNvSpPr>
            <a:spLocks noGrp="1"/>
          </p:cNvSpPr>
          <p:nvPr>
            <p:ph type="sldNum" sz="quarter" idx="12"/>
          </p:nvPr>
        </p:nvSpPr>
        <p:spPr/>
        <p:txBody>
          <a:bodyPr/>
          <a:lstStyle/>
          <a:p>
            <a:fld id="{E610AB86-CE83-4144-A0CB-A32709B03BDB}" type="slidenum">
              <a:rPr lang="en-US" smtClean="0"/>
              <a:t>‹#›</a:t>
            </a:fld>
            <a:endParaRPr lang="en-US"/>
          </a:p>
        </p:txBody>
      </p:sp>
    </p:spTree>
    <p:extLst>
      <p:ext uri="{BB962C8B-B14F-4D97-AF65-F5344CB8AC3E}">
        <p14:creationId xmlns:p14="http://schemas.microsoft.com/office/powerpoint/2010/main" val="268821115"/>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r>
              <a:rPr lang="en-US"/>
              <a:t>Mirror Tech Days Nov 2, 2021</a:t>
            </a:r>
          </a:p>
        </p:txBody>
      </p:sp>
      <p:sp>
        <p:nvSpPr>
          <p:cNvPr id="5" name="Footer Placeholder 4"/>
          <p:cNvSpPr>
            <a:spLocks noGrp="1"/>
          </p:cNvSpPr>
          <p:nvPr>
            <p:ph type="ftr" sz="quarter" idx="11"/>
          </p:nvPr>
        </p:nvSpPr>
        <p:spPr/>
        <p:txBody>
          <a:bodyPr/>
          <a:lstStyle/>
          <a:p>
            <a:r>
              <a:rPr lang="en-US"/>
              <a:t>September 2, 2020</a:t>
            </a:r>
          </a:p>
        </p:txBody>
      </p:sp>
      <p:sp>
        <p:nvSpPr>
          <p:cNvPr id="6" name="Slide Number Placeholder 5"/>
          <p:cNvSpPr>
            <a:spLocks noGrp="1"/>
          </p:cNvSpPr>
          <p:nvPr>
            <p:ph type="sldNum" sz="quarter" idx="12"/>
          </p:nvPr>
        </p:nvSpPr>
        <p:spPr/>
        <p:txBody>
          <a:bodyPr/>
          <a:lstStyle/>
          <a:p>
            <a:fld id="{E610AB86-CE83-4144-A0CB-A32709B03BDB}" type="slidenum">
              <a:rPr lang="en-US" smtClean="0"/>
              <a:t>‹#›</a:t>
            </a:fld>
            <a:endParaRPr lang="en-US"/>
          </a:p>
        </p:txBody>
      </p:sp>
    </p:spTree>
    <p:extLst>
      <p:ext uri="{BB962C8B-B14F-4D97-AF65-F5344CB8AC3E}">
        <p14:creationId xmlns:p14="http://schemas.microsoft.com/office/powerpoint/2010/main" val="22467096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3"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image" Target="../media/image5.jpg"/><Relationship Id="rId5" Type="http://schemas.openxmlformats.org/officeDocument/2006/relationships/image" Target="../media/image4.jpg"/><Relationship Id="rId4" Type="http://schemas.openxmlformats.org/officeDocument/2006/relationships/image" Target="../media/image3.jpeg"/></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21.xml"/><Relationship Id="rId13" Type="http://schemas.openxmlformats.org/officeDocument/2006/relationships/image" Target="../media/image1.jpeg"/><Relationship Id="rId3" Type="http://schemas.openxmlformats.org/officeDocument/2006/relationships/slideLayout" Target="../slideLayouts/slideLayout16.xml"/><Relationship Id="rId7" Type="http://schemas.openxmlformats.org/officeDocument/2006/relationships/slideLayout" Target="../slideLayouts/slideLayout20.xml"/><Relationship Id="rId12" Type="http://schemas.openxmlformats.org/officeDocument/2006/relationships/theme" Target="../theme/theme3.xml"/><Relationship Id="rId2" Type="http://schemas.openxmlformats.org/officeDocument/2006/relationships/slideLayout" Target="../slideLayouts/slideLayout15.xml"/><Relationship Id="rId1" Type="http://schemas.openxmlformats.org/officeDocument/2006/relationships/slideLayout" Target="../slideLayouts/slideLayout14.xml"/><Relationship Id="rId6" Type="http://schemas.openxmlformats.org/officeDocument/2006/relationships/slideLayout" Target="../slideLayouts/slideLayout19.xml"/><Relationship Id="rId11" Type="http://schemas.openxmlformats.org/officeDocument/2006/relationships/slideLayout" Target="../slideLayouts/slideLayout24.xml"/><Relationship Id="rId5" Type="http://schemas.openxmlformats.org/officeDocument/2006/relationships/slideLayout" Target="../slideLayouts/slideLayout18.xml"/><Relationship Id="rId10" Type="http://schemas.openxmlformats.org/officeDocument/2006/relationships/slideLayout" Target="../slideLayouts/slideLayout23.xml"/><Relationship Id="rId4" Type="http://schemas.openxmlformats.org/officeDocument/2006/relationships/slideLayout" Target="../slideLayouts/slideLayout17.xml"/><Relationship Id="rId9" Type="http://schemas.openxmlformats.org/officeDocument/2006/relationships/slideLayout" Target="../slideLayouts/slideLayout2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1C2FE078-C9AC-4899-9F66-75895D5E6D42}"/>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A10AB5B5-4706-4040-A0C6-02413D7A640F}"/>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EACC80F2-0E48-4BD3-AAC6-5AAC79779200}"/>
              </a:ext>
            </a:extLst>
          </p:cNvPr>
          <p:cNvSpPr>
            <a:spLocks noGrp="1"/>
          </p:cNvSpPr>
          <p:nvPr>
            <p:ph type="dt" sz="half" idx="2"/>
          </p:nvPr>
        </p:nvSpPr>
        <p:spPr>
          <a:xfrm>
            <a:off x="838200" y="6449114"/>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r>
              <a:rPr lang="en-US"/>
              <a:t>Mirror Tech Days Nov 2, 2021</a:t>
            </a:r>
            <a:endParaRPr lang="en-US" dirty="0"/>
          </a:p>
        </p:txBody>
      </p:sp>
      <p:sp>
        <p:nvSpPr>
          <p:cNvPr id="5" name="Footer Placeholder 4">
            <a:extLst>
              <a:ext uri="{FF2B5EF4-FFF2-40B4-BE49-F238E27FC236}">
                <a16:creationId xmlns:a16="http://schemas.microsoft.com/office/drawing/2014/main" id="{49303F3E-5559-4A98-A424-5E8ED16BA1E7}"/>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r>
              <a:rPr lang="en-US"/>
              <a:t>September 2, 2020</a:t>
            </a:r>
            <a:endParaRPr lang="en-US" dirty="0"/>
          </a:p>
        </p:txBody>
      </p:sp>
      <p:sp>
        <p:nvSpPr>
          <p:cNvPr id="6" name="Slide Number Placeholder 5">
            <a:extLst>
              <a:ext uri="{FF2B5EF4-FFF2-40B4-BE49-F238E27FC236}">
                <a16:creationId xmlns:a16="http://schemas.microsoft.com/office/drawing/2014/main" id="{FF4E711B-A32E-4C42-911F-55186E9459E8}"/>
              </a:ext>
            </a:extLst>
          </p:cNvPr>
          <p:cNvSpPr>
            <a:spLocks noGrp="1"/>
          </p:cNvSpPr>
          <p:nvPr>
            <p:ph type="sldNum" sz="quarter" idx="4"/>
          </p:nvPr>
        </p:nvSpPr>
        <p:spPr>
          <a:xfrm>
            <a:off x="9140687"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32F73669-1148-499A-8244-3F65AEF7D7B7}" type="slidenum">
              <a:rPr lang="en-US" smtClean="0"/>
              <a:t>‹#›</a:t>
            </a:fld>
            <a:endParaRPr lang="en-US"/>
          </a:p>
        </p:txBody>
      </p:sp>
    </p:spTree>
    <p:extLst>
      <p:ext uri="{BB962C8B-B14F-4D97-AF65-F5344CB8AC3E}">
        <p14:creationId xmlns:p14="http://schemas.microsoft.com/office/powerpoint/2010/main" val="2443581790"/>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8" name="Picture 7"/>
          <p:cNvPicPr>
            <a:picLocks noChangeAspect="1"/>
          </p:cNvPicPr>
          <p:nvPr userDrawn="1"/>
        </p:nvPicPr>
        <p:blipFill>
          <a:blip r:embed="rId4" cstate="email">
            <a:extLst>
              <a:ext uri="{28A0092B-C50C-407E-A947-70E740481C1C}">
                <a14:useLocalDpi xmlns:a14="http://schemas.microsoft.com/office/drawing/2010/main"/>
              </a:ext>
            </a:extLst>
          </a:blip>
          <a:stretch>
            <a:fillRect/>
          </a:stretch>
        </p:blipFill>
        <p:spPr>
          <a:xfrm>
            <a:off x="10496104" y="17066"/>
            <a:ext cx="1625600" cy="1158240"/>
          </a:xfrm>
          <a:prstGeom prst="rect">
            <a:avLst/>
          </a:prstGeom>
        </p:spPr>
      </p:pic>
      <p:sp>
        <p:nvSpPr>
          <p:cNvPr id="2" name="Title Placeholder 1"/>
          <p:cNvSpPr>
            <a:spLocks noGrp="1"/>
          </p:cNvSpPr>
          <p:nvPr>
            <p:ph type="title"/>
          </p:nvPr>
        </p:nvSpPr>
        <p:spPr>
          <a:xfrm>
            <a:off x="1279705" y="191038"/>
            <a:ext cx="10182577" cy="866928"/>
          </a:xfrm>
          <a:prstGeom prst="rect">
            <a:avLst/>
          </a:prstGeom>
        </p:spPr>
        <p:txBody>
          <a:bodyPr vert="horz" lIns="91440" tIns="45720" rIns="91440" bIns="45720" rtlCol="0" anchor="b">
            <a:normAutofit/>
          </a:bodyPr>
          <a:lstStyle/>
          <a:p>
            <a:r>
              <a:rPr lang="en-US" dirty="0"/>
              <a:t>Click to edit Master title style</a:t>
            </a:r>
          </a:p>
        </p:txBody>
      </p:sp>
      <p:sp>
        <p:nvSpPr>
          <p:cNvPr id="3" name="Text Placeholder 2"/>
          <p:cNvSpPr>
            <a:spLocks noGrp="1"/>
          </p:cNvSpPr>
          <p:nvPr>
            <p:ph type="body" idx="1"/>
          </p:nvPr>
        </p:nvSpPr>
        <p:spPr>
          <a:xfrm>
            <a:off x="609600" y="1212116"/>
            <a:ext cx="10972800" cy="5144235"/>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 name="Slide Number Placeholder 5"/>
          <p:cNvSpPr>
            <a:spLocks noGrp="1"/>
          </p:cNvSpPr>
          <p:nvPr>
            <p:ph type="sldNum" sz="quarter" idx="4"/>
          </p:nvPr>
        </p:nvSpPr>
        <p:spPr>
          <a:xfrm>
            <a:off x="9144000" y="6382533"/>
            <a:ext cx="2844800" cy="365125"/>
          </a:xfrm>
          <a:prstGeom prst="rect">
            <a:avLst/>
          </a:prstGeom>
        </p:spPr>
        <p:txBody>
          <a:bodyPr vert="horz" lIns="91440" tIns="45720" rIns="91440" bIns="45720" rtlCol="0" anchor="ctr"/>
          <a:lstStyle>
            <a:lvl1pPr algn="r">
              <a:defRPr sz="1200">
                <a:solidFill>
                  <a:schemeClr val="tx1"/>
                </a:solidFill>
              </a:defRPr>
            </a:lvl1pPr>
          </a:lstStyle>
          <a:p>
            <a:fld id="{190C3294-5CF8-9244-B3A8-6FEA2CEAD35A}" type="slidenum">
              <a:rPr lang="en-US" smtClean="0"/>
              <a:pPr/>
              <a:t>‹#›</a:t>
            </a:fld>
            <a:endParaRPr lang="en-US" dirty="0"/>
          </a:p>
        </p:txBody>
      </p:sp>
      <p:sp>
        <p:nvSpPr>
          <p:cNvPr id="17" name="Rectangle 16"/>
          <p:cNvSpPr/>
          <p:nvPr/>
        </p:nvSpPr>
        <p:spPr>
          <a:xfrm>
            <a:off x="3048000" y="3429000"/>
            <a:ext cx="6096000" cy="0"/>
          </a:xfrm>
          <a:prstGeom prst="rect">
            <a:avLst/>
          </a:prstGeom>
        </p:spPr>
        <p:txBody>
          <a:bodyPr/>
          <a:lstStyle/>
          <a:p>
            <a:endParaRPr lang="en-US" sz="1800" dirty="0">
              <a:solidFill>
                <a:prstClr val="black"/>
              </a:solidFill>
            </a:endParaRPr>
          </a:p>
        </p:txBody>
      </p:sp>
      <p:pic>
        <p:nvPicPr>
          <p:cNvPr id="5" name="Picture 4"/>
          <p:cNvPicPr>
            <a:picLocks/>
          </p:cNvPicPr>
          <p:nvPr userDrawn="1"/>
        </p:nvPicPr>
        <p:blipFill>
          <a:blip r:embed="rId5">
            <a:extLst>
              <a:ext uri="{28A0092B-C50C-407E-A947-70E740481C1C}">
                <a14:useLocalDpi xmlns:a14="http://schemas.microsoft.com/office/drawing/2010/main"/>
              </a:ext>
            </a:extLst>
          </a:blip>
          <a:stretch>
            <a:fillRect/>
          </a:stretch>
        </p:blipFill>
        <p:spPr>
          <a:xfrm>
            <a:off x="10689772" y="429549"/>
            <a:ext cx="836828" cy="782567"/>
          </a:xfrm>
          <a:prstGeom prst="rect">
            <a:avLst/>
          </a:prstGeom>
        </p:spPr>
      </p:pic>
      <p:pic>
        <p:nvPicPr>
          <p:cNvPr id="9" name="Picture 8"/>
          <p:cNvPicPr>
            <a:picLocks/>
          </p:cNvPicPr>
          <p:nvPr userDrawn="1"/>
        </p:nvPicPr>
        <p:blipFill>
          <a:blip r:embed="rId6">
            <a:extLst>
              <a:ext uri="{28A0092B-C50C-407E-A947-70E740481C1C}">
                <a14:useLocalDpi xmlns:a14="http://schemas.microsoft.com/office/drawing/2010/main"/>
              </a:ext>
            </a:extLst>
          </a:blip>
          <a:stretch>
            <a:fillRect/>
          </a:stretch>
        </p:blipFill>
        <p:spPr>
          <a:xfrm>
            <a:off x="9589420" y="136524"/>
            <a:ext cx="914400" cy="914400"/>
          </a:xfrm>
          <a:prstGeom prst="rect">
            <a:avLst/>
          </a:prstGeom>
        </p:spPr>
      </p:pic>
    </p:spTree>
    <p:extLst>
      <p:ext uri="{BB962C8B-B14F-4D97-AF65-F5344CB8AC3E}">
        <p14:creationId xmlns:p14="http://schemas.microsoft.com/office/powerpoint/2010/main" val="3805435965"/>
      </p:ext>
    </p:extLst>
  </p:cSld>
  <p:clrMap bg1="lt1" tx1="dk1" bg2="lt2" tx2="dk2" accent1="accent1" accent2="accent2" accent3="accent3" accent4="accent4" accent5="accent5" accent6="accent6" hlink="hlink" folHlink="folHlink"/>
  <p:sldLayoutIdLst>
    <p:sldLayoutId id="2147483662" r:id="rId1"/>
    <p:sldLayoutId id="2147483676" r:id="rId2"/>
  </p:sldLayoutIdLst>
  <p:hf hdr="0" ftr="0" dt="0"/>
  <p:txStyles>
    <p:titleStyle>
      <a:lvl1pPr algn="l" defTabSz="457200" rtl="0" eaLnBrk="1" latinLnBrk="0" hangingPunct="1">
        <a:spcBef>
          <a:spcPct val="0"/>
        </a:spcBef>
        <a:buNone/>
        <a:defRPr sz="3200" b="1" kern="1200">
          <a:solidFill>
            <a:srgbClr val="000090"/>
          </a:solidFill>
          <a:latin typeface="+mj-lt"/>
          <a:ea typeface="+mj-ea"/>
          <a:cs typeface="+mj-cs"/>
        </a:defRPr>
      </a:lvl1pPr>
    </p:titleStyle>
    <p:bodyStyle>
      <a:lvl1pPr marL="342900" indent="-342900" algn="l" defTabSz="457200" rtl="0" eaLnBrk="1" latinLnBrk="0" hangingPunct="1">
        <a:spcBef>
          <a:spcPct val="20000"/>
        </a:spcBef>
        <a:buClr>
          <a:srgbClr val="000090"/>
        </a:buClr>
        <a:buFont typeface="Arial"/>
        <a:buChar char="•"/>
        <a:defRPr sz="2400" b="1" kern="1200">
          <a:solidFill>
            <a:schemeClr val="tx1"/>
          </a:solidFill>
          <a:latin typeface="+mn-lt"/>
          <a:ea typeface="+mn-ea"/>
          <a:cs typeface="+mn-cs"/>
        </a:defRPr>
      </a:lvl1pPr>
      <a:lvl2pPr marL="742950" indent="-285750" algn="l" defTabSz="457200" rtl="0" eaLnBrk="1" latinLnBrk="0" hangingPunct="1">
        <a:spcBef>
          <a:spcPct val="20000"/>
        </a:spcBef>
        <a:buClr>
          <a:srgbClr val="000090"/>
        </a:buClr>
        <a:buFont typeface="Calibri" pitchFamily="34" charset="0"/>
        <a:buChar char="–"/>
        <a:defRPr sz="2200" kern="1200">
          <a:solidFill>
            <a:schemeClr val="tx1"/>
          </a:solidFill>
          <a:latin typeface="+mn-lt"/>
          <a:ea typeface="+mn-ea"/>
          <a:cs typeface="+mn-cs"/>
        </a:defRPr>
      </a:lvl2pPr>
      <a:lvl3pPr marL="1143000" indent="-228600" algn="l" defTabSz="457200" rtl="0" eaLnBrk="1" latinLnBrk="0" hangingPunct="1">
        <a:spcBef>
          <a:spcPct val="20000"/>
        </a:spcBef>
        <a:buClr>
          <a:srgbClr val="000090"/>
        </a:buClr>
        <a:buFont typeface="Courier New" pitchFamily="49" charset="0"/>
        <a:buChar char="o"/>
        <a:defRPr sz="2000" kern="1200">
          <a:solidFill>
            <a:schemeClr val="tx1"/>
          </a:solidFill>
          <a:latin typeface="+mn-lt"/>
          <a:ea typeface="+mn-ea"/>
          <a:cs typeface="+mn-cs"/>
        </a:defRPr>
      </a:lvl3pPr>
      <a:lvl4pPr marL="1600200" indent="-228600" algn="l" defTabSz="457200" rtl="0" eaLnBrk="1" latinLnBrk="0" hangingPunct="1">
        <a:spcBef>
          <a:spcPct val="20000"/>
        </a:spcBef>
        <a:buClr>
          <a:srgbClr val="000090"/>
        </a:buClr>
        <a:buFont typeface="Arial" pitchFamily="34" charset="0"/>
        <a:buChar char="•"/>
        <a:defRPr sz="1800" kern="1200">
          <a:solidFill>
            <a:schemeClr val="tx1"/>
          </a:solidFill>
          <a:latin typeface="+mn-lt"/>
          <a:ea typeface="+mn-ea"/>
          <a:cs typeface="+mn-cs"/>
        </a:defRPr>
      </a:lvl4pPr>
      <a:lvl5pPr marL="2057400" indent="-228600" algn="l" defTabSz="457200" rtl="0" eaLnBrk="1" latinLnBrk="0" hangingPunct="1">
        <a:spcBef>
          <a:spcPct val="20000"/>
        </a:spcBef>
        <a:buClr>
          <a:srgbClr val="000090"/>
        </a:buClr>
        <a:buFont typeface="Lucida Grande"/>
        <a:buChar char="-"/>
        <a:defRPr sz="16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r>
              <a:rPr lang="en-US"/>
              <a:t>Mirror Tech Days Nov 2, 2021</a:t>
            </a:r>
            <a:endParaRPr lang="en-US" dirty="0"/>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r>
              <a:rPr lang="en-US"/>
              <a:t>September 2, 2020</a:t>
            </a:r>
          </a:p>
        </p:txBody>
      </p:sp>
      <p:sp>
        <p:nvSpPr>
          <p:cNvPr id="6" name="Slide Number Placeholder 5"/>
          <p:cNvSpPr>
            <a:spLocks noGrp="1"/>
          </p:cNvSpPr>
          <p:nvPr>
            <p:ph type="sldNum" sz="quarter" idx="4"/>
          </p:nvPr>
        </p:nvSpPr>
        <p:spPr>
          <a:xfrm>
            <a:off x="9140686" y="6368774"/>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610AB86-CE83-4144-A0CB-A32709B03BDB}" type="slidenum">
              <a:rPr lang="en-US" smtClean="0"/>
              <a:t>‹#›</a:t>
            </a:fld>
            <a:endParaRPr lang="en-US"/>
          </a:p>
        </p:txBody>
      </p:sp>
      <p:pic>
        <p:nvPicPr>
          <p:cNvPr id="7" name="Picture 6" descr="PCOS_Cor Logo.JPG">
            <a:extLst>
              <a:ext uri="{FF2B5EF4-FFF2-40B4-BE49-F238E27FC236}">
                <a16:creationId xmlns:a16="http://schemas.microsoft.com/office/drawing/2014/main" id="{40F6AF4F-A506-3B4F-97C7-282E91937D4D}"/>
              </a:ext>
            </a:extLst>
          </p:cNvPr>
          <p:cNvPicPr>
            <a:picLocks noChangeAspect="1"/>
          </p:cNvPicPr>
          <p:nvPr userDrawn="1"/>
        </p:nvPicPr>
        <p:blipFill>
          <a:blip r:embed="rId13" cstate="screen">
            <a:extLst>
              <a:ext uri="{28A0092B-C50C-407E-A947-70E740481C1C}">
                <a14:useLocalDpi xmlns:a14="http://schemas.microsoft.com/office/drawing/2010/main"/>
              </a:ext>
            </a:extLst>
          </a:blip>
          <a:stretch>
            <a:fillRect/>
          </a:stretch>
        </p:blipFill>
        <p:spPr>
          <a:xfrm>
            <a:off x="10973909" y="25083"/>
            <a:ext cx="1218091" cy="1097280"/>
          </a:xfrm>
          <a:prstGeom prst="rect">
            <a:avLst/>
          </a:prstGeom>
        </p:spPr>
      </p:pic>
    </p:spTree>
    <p:extLst>
      <p:ext uri="{BB962C8B-B14F-4D97-AF65-F5344CB8AC3E}">
        <p14:creationId xmlns:p14="http://schemas.microsoft.com/office/powerpoint/2010/main" val="2327866774"/>
      </p:ext>
    </p:extLst>
  </p:cSld>
  <p:clrMap bg1="lt1" tx1="dk1" bg2="lt2" tx2="dk2" accent1="accent1" accent2="accent2" accent3="accent3" accent4="accent4" accent5="accent5" accent6="accent6" hlink="hlink" folHlink="folHlink"/>
  <p:sldLayoutIdLst>
    <p:sldLayoutId id="2147483665" r:id="rId1"/>
    <p:sldLayoutId id="2147483666" r:id="rId2"/>
    <p:sldLayoutId id="2147483667" r:id="rId3"/>
    <p:sldLayoutId id="2147483668" r:id="rId4"/>
    <p:sldLayoutId id="2147483669" r:id="rId5"/>
    <p:sldLayoutId id="2147483670" r:id="rId6"/>
    <p:sldLayoutId id="2147483671" r:id="rId7"/>
    <p:sldLayoutId id="2147483672" r:id="rId8"/>
    <p:sldLayoutId id="2147483673" r:id="rId9"/>
    <p:sldLayoutId id="2147483674" r:id="rId10"/>
    <p:sldLayoutId id="2147483675" r:id="rId11"/>
  </p:sldLayoutIdLst>
  <p:hf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8" Type="http://schemas.openxmlformats.org/officeDocument/2006/relationships/image" Target="../media/image13.jpeg"/><Relationship Id="rId13" Type="http://schemas.openxmlformats.org/officeDocument/2006/relationships/image" Target="../media/image18.png"/><Relationship Id="rId3" Type="http://schemas.openxmlformats.org/officeDocument/2006/relationships/image" Target="../media/image8.jpeg"/><Relationship Id="rId7" Type="http://schemas.openxmlformats.org/officeDocument/2006/relationships/image" Target="../media/image12.jpeg"/><Relationship Id="rId12" Type="http://schemas.openxmlformats.org/officeDocument/2006/relationships/image" Target="../media/image17.png"/><Relationship Id="rId2" Type="http://schemas.openxmlformats.org/officeDocument/2006/relationships/image" Target="../media/image7.jpeg"/><Relationship Id="rId1" Type="http://schemas.openxmlformats.org/officeDocument/2006/relationships/slideLayout" Target="../slideLayouts/slideLayout7.xml"/><Relationship Id="rId6" Type="http://schemas.openxmlformats.org/officeDocument/2006/relationships/image" Target="../media/image11.jpeg"/><Relationship Id="rId11" Type="http://schemas.openxmlformats.org/officeDocument/2006/relationships/image" Target="../media/image16.jpg"/><Relationship Id="rId5" Type="http://schemas.openxmlformats.org/officeDocument/2006/relationships/image" Target="../media/image10.jpeg"/><Relationship Id="rId10" Type="http://schemas.openxmlformats.org/officeDocument/2006/relationships/image" Target="../media/image15.jpeg"/><Relationship Id="rId4" Type="http://schemas.openxmlformats.org/officeDocument/2006/relationships/image" Target="../media/image9.jpeg"/><Relationship Id="rId9" Type="http://schemas.openxmlformats.org/officeDocument/2006/relationships/image" Target="../media/image14.jpeg"/><Relationship Id="rId14" Type="http://schemas.openxmlformats.org/officeDocument/2006/relationships/image" Target="../media/image19.jpeg"/></Relationships>
</file>

<file path=ppt/slides/_rels/slide4.xml.rels><?xml version="1.0" encoding="UTF-8" standalone="yes"?>
<Relationships xmlns="http://schemas.openxmlformats.org/package/2006/relationships"><Relationship Id="rId2" Type="http://schemas.openxmlformats.org/officeDocument/2006/relationships/image" Target="../media/image20.jpg"/><Relationship Id="rId1" Type="http://schemas.openxmlformats.org/officeDocument/2006/relationships/slideLayout" Target="../slideLayouts/slideLayout19.xml"/></Relationships>
</file>

<file path=ppt/slides/_rels/slide5.xml.rels><?xml version="1.0" encoding="UTF-8" standalone="yes"?>
<Relationships xmlns="http://schemas.openxmlformats.org/package/2006/relationships"><Relationship Id="rId8" Type="http://schemas.openxmlformats.org/officeDocument/2006/relationships/image" Target="../media/image25.gif"/><Relationship Id="rId3" Type="http://schemas.openxmlformats.org/officeDocument/2006/relationships/image" Target="../media/image21.png"/><Relationship Id="rId7" Type="http://schemas.openxmlformats.org/officeDocument/2006/relationships/image" Target="../media/image24.gif"/><Relationship Id="rId2" Type="http://schemas.openxmlformats.org/officeDocument/2006/relationships/notesSlide" Target="../notesSlides/notesSlide2.xml"/><Relationship Id="rId1" Type="http://schemas.openxmlformats.org/officeDocument/2006/relationships/slideLayout" Target="../slideLayouts/slideLayout2.xml"/><Relationship Id="rId6" Type="http://schemas.openxmlformats.org/officeDocument/2006/relationships/image" Target="../media/image23.png"/><Relationship Id="rId5" Type="http://schemas.openxmlformats.org/officeDocument/2006/relationships/image" Target="../media/image22.png"/><Relationship Id="rId4" Type="http://schemas.openxmlformats.org/officeDocument/2006/relationships/oleObject" Target="../embeddings/oleObject1.bin"/><Relationship Id="rId9" Type="http://schemas.openxmlformats.org/officeDocument/2006/relationships/image" Target="../media/image26.tiff"/></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28.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notesSlide" Target="../notesSlides/notesSlide9.xml"/><Relationship Id="rId1" Type="http://schemas.openxmlformats.org/officeDocument/2006/relationships/slideLayout" Target="../slideLayouts/slideLayout12.xml"/><Relationship Id="rId5" Type="http://schemas.openxmlformats.org/officeDocument/2006/relationships/image" Target="../media/image31.tiff"/><Relationship Id="rId4" Type="http://schemas.openxmlformats.org/officeDocument/2006/relationships/image" Target="../media/image30.tiff"/></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image" Target="../media/image32.png"/><Relationship Id="rId1" Type="http://schemas.openxmlformats.org/officeDocument/2006/relationships/slideLayout" Target="../slideLayouts/slideLayout13.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a:extLst>
              <a:ext uri="{FF2B5EF4-FFF2-40B4-BE49-F238E27FC236}">
                <a16:creationId xmlns:a16="http://schemas.microsoft.com/office/drawing/2014/main" id="{EF9B6DAE-F226-854C-855F-9A1CBC1049DE}"/>
              </a:ext>
            </a:extLst>
          </p:cNvPr>
          <p:cNvSpPr>
            <a:spLocks noGrp="1"/>
          </p:cNvSpPr>
          <p:nvPr>
            <p:ph type="subTitle" idx="1"/>
          </p:nvPr>
        </p:nvSpPr>
        <p:spPr>
          <a:xfrm>
            <a:off x="757609" y="3429000"/>
            <a:ext cx="10017071" cy="2875687"/>
          </a:xfrm>
        </p:spPr>
        <p:txBody>
          <a:bodyPr>
            <a:normAutofit fontScale="92500" lnSpcReduction="10000"/>
          </a:bodyPr>
          <a:lstStyle/>
          <a:p>
            <a:r>
              <a:rPr lang="en-GB" dirty="0"/>
              <a:t>J. </a:t>
            </a:r>
            <a:r>
              <a:rPr lang="en-GB" dirty="0" err="1"/>
              <a:t>Livas</a:t>
            </a:r>
            <a:r>
              <a:rPr lang="en-GB" baseline="30000" dirty="0" err="1"/>
              <a:t>a</a:t>
            </a:r>
            <a:r>
              <a:rPr lang="en-GB" dirty="0"/>
              <a:t>, R. </a:t>
            </a:r>
            <a:r>
              <a:rPr lang="en-GB" dirty="0" err="1"/>
              <a:t>Keski-Kuha</a:t>
            </a:r>
            <a:r>
              <a:rPr lang="en-GB" baseline="30000" dirty="0" err="1"/>
              <a:t>a</a:t>
            </a:r>
            <a:endParaRPr lang="en-GB" baseline="30000" dirty="0"/>
          </a:p>
          <a:p>
            <a:r>
              <a:rPr lang="en-GB" dirty="0"/>
              <a:t>For the LISA Telescope Team</a:t>
            </a:r>
          </a:p>
          <a:p>
            <a:endParaRPr lang="en-US" dirty="0"/>
          </a:p>
          <a:p>
            <a:r>
              <a:rPr lang="en-US" baseline="30000" dirty="0" err="1"/>
              <a:t>a</a:t>
            </a:r>
            <a:r>
              <a:rPr lang="en-US" dirty="0" err="1"/>
              <a:t>NASA</a:t>
            </a:r>
            <a:r>
              <a:rPr lang="en-US" dirty="0"/>
              <a:t>-GSFC, 8800 Greenbelt Rd, Greenbelt, MD-20771, USA;</a:t>
            </a:r>
            <a:r>
              <a:rPr lang="en-US" baseline="30000" dirty="0"/>
              <a:t> </a:t>
            </a:r>
            <a:endParaRPr lang="en-US" dirty="0"/>
          </a:p>
          <a:p>
            <a:r>
              <a:rPr lang="en-US" dirty="0"/>
              <a:t> </a:t>
            </a:r>
          </a:p>
          <a:p>
            <a:r>
              <a:rPr lang="en-US" dirty="0"/>
              <a:t>Mirror Technology Days</a:t>
            </a:r>
          </a:p>
          <a:p>
            <a:r>
              <a:rPr lang="en-US" dirty="0"/>
              <a:t>November 15-17, 2022</a:t>
            </a:r>
          </a:p>
        </p:txBody>
      </p:sp>
      <p:sp>
        <p:nvSpPr>
          <p:cNvPr id="2" name="Title 1">
            <a:extLst>
              <a:ext uri="{FF2B5EF4-FFF2-40B4-BE49-F238E27FC236}">
                <a16:creationId xmlns:a16="http://schemas.microsoft.com/office/drawing/2014/main" id="{59BCC232-8E30-5143-93D9-2CCAC53B8942}"/>
              </a:ext>
            </a:extLst>
          </p:cNvPr>
          <p:cNvSpPr>
            <a:spLocks noGrp="1"/>
          </p:cNvSpPr>
          <p:nvPr>
            <p:ph type="title"/>
          </p:nvPr>
        </p:nvSpPr>
        <p:spPr>
          <a:xfrm>
            <a:off x="1524000" y="1498205"/>
            <a:ext cx="9144000" cy="1270789"/>
          </a:xfrm>
        </p:spPr>
        <p:txBody>
          <a:bodyPr>
            <a:normAutofit fontScale="90000"/>
          </a:bodyPr>
          <a:lstStyle/>
          <a:p>
            <a:pPr algn="ctr"/>
            <a:r>
              <a:rPr lang="en-US" sz="5400" b="1" dirty="0">
                <a:solidFill>
                  <a:srgbClr val="0432FF"/>
                </a:solidFill>
              </a:rPr>
              <a:t>LISA Telescope</a:t>
            </a:r>
            <a:br>
              <a:rPr lang="en-US" sz="5400" b="1" dirty="0">
                <a:solidFill>
                  <a:srgbClr val="0432FF"/>
                </a:solidFill>
              </a:rPr>
            </a:br>
            <a:r>
              <a:rPr lang="en-US" sz="5400" b="1" dirty="0">
                <a:solidFill>
                  <a:srgbClr val="0432FF"/>
                </a:solidFill>
              </a:rPr>
              <a:t>Flight Design</a:t>
            </a:r>
            <a:endParaRPr lang="en-US" b="1" dirty="0">
              <a:solidFill>
                <a:srgbClr val="0432FF"/>
              </a:solidFill>
            </a:endParaRPr>
          </a:p>
        </p:txBody>
      </p:sp>
      <p:sp>
        <p:nvSpPr>
          <p:cNvPr id="4" name="TextBox 3">
            <a:extLst>
              <a:ext uri="{FF2B5EF4-FFF2-40B4-BE49-F238E27FC236}">
                <a16:creationId xmlns:a16="http://schemas.microsoft.com/office/drawing/2014/main" id="{6088166D-0D55-B946-B6B9-E9FBB458CF78}"/>
              </a:ext>
            </a:extLst>
          </p:cNvPr>
          <p:cNvSpPr txBox="1"/>
          <p:nvPr/>
        </p:nvSpPr>
        <p:spPr>
          <a:xfrm>
            <a:off x="3162925" y="4152275"/>
            <a:ext cx="184731" cy="369332"/>
          </a:xfrm>
          <a:prstGeom prst="rect">
            <a:avLst/>
          </a:prstGeom>
          <a:noFill/>
        </p:spPr>
        <p:txBody>
          <a:bodyPr wrap="none" rtlCol="0">
            <a:spAutoFit/>
          </a:bodyPr>
          <a:lstStyle/>
          <a:p>
            <a:endParaRPr lang="en-US" dirty="0"/>
          </a:p>
        </p:txBody>
      </p:sp>
    </p:spTree>
    <p:extLst>
      <p:ext uri="{BB962C8B-B14F-4D97-AF65-F5344CB8AC3E}">
        <p14:creationId xmlns:p14="http://schemas.microsoft.com/office/powerpoint/2010/main" val="281992524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94CDDE35-B8DB-554F-80E1-DDFADF9909DE}"/>
              </a:ext>
            </a:extLst>
          </p:cNvPr>
          <p:cNvSpPr>
            <a:spLocks noGrp="1"/>
          </p:cNvSpPr>
          <p:nvPr>
            <p:ph idx="1"/>
          </p:nvPr>
        </p:nvSpPr>
        <p:spPr>
          <a:xfrm>
            <a:off x="731519" y="2187574"/>
            <a:ext cx="10745373" cy="4351338"/>
          </a:xfrm>
        </p:spPr>
        <p:txBody>
          <a:bodyPr>
            <a:normAutofit/>
          </a:bodyPr>
          <a:lstStyle/>
          <a:p>
            <a:pPr marL="0" indent="0" algn="just">
              <a:buNone/>
            </a:pPr>
            <a:r>
              <a:rPr lang="en-GB" sz="2400" dirty="0"/>
              <a:t>C. </a:t>
            </a:r>
            <a:r>
              <a:rPr lang="en-GB" sz="2400" dirty="0" err="1"/>
              <a:t>Austin</a:t>
            </a:r>
            <a:r>
              <a:rPr lang="en-GB" sz="2400" baseline="30000" dirty="0" err="1"/>
              <a:t>a</a:t>
            </a:r>
            <a:r>
              <a:rPr lang="en-GB" sz="2400" dirty="0"/>
              <a:t>, R. </a:t>
            </a:r>
            <a:r>
              <a:rPr lang="en-GB" sz="2400" dirty="0" err="1"/>
              <a:t>Bousquet</a:t>
            </a:r>
            <a:r>
              <a:rPr lang="en-GB" sz="2400" baseline="30000" dirty="0" err="1"/>
              <a:t>a</a:t>
            </a:r>
            <a:r>
              <a:rPr lang="en-GB" sz="2400" dirty="0"/>
              <a:t>, K. Boyce </a:t>
            </a:r>
            <a:r>
              <a:rPr lang="en-GB" sz="2400" baseline="30000" dirty="0"/>
              <a:t>a</a:t>
            </a:r>
            <a:r>
              <a:rPr lang="en-GB" sz="2400" dirty="0"/>
              <a:t>, A. Davis</a:t>
            </a:r>
            <a:r>
              <a:rPr lang="en-GB" sz="2400" baseline="30000" dirty="0"/>
              <a:t> a</a:t>
            </a:r>
            <a:r>
              <a:rPr lang="en-GB" sz="2400" dirty="0"/>
              <a:t>, R. DeRosa </a:t>
            </a:r>
            <a:r>
              <a:rPr lang="en-GB" sz="2400" baseline="30000" dirty="0"/>
              <a:t>a</a:t>
            </a:r>
            <a:r>
              <a:rPr lang="en-GB" sz="2400" dirty="0"/>
              <a:t>, P. Fulda</a:t>
            </a:r>
            <a:r>
              <a:rPr lang="en-GB" sz="2400" baseline="30000" dirty="0"/>
              <a:t> b</a:t>
            </a:r>
            <a:r>
              <a:rPr lang="en-GB" sz="2400" dirty="0"/>
              <a:t>, J. Gleason</a:t>
            </a:r>
            <a:r>
              <a:rPr lang="en-GB" sz="2400" baseline="30000" dirty="0"/>
              <a:t> b</a:t>
            </a:r>
            <a:r>
              <a:rPr lang="en-GB" sz="2400" dirty="0"/>
              <a:t>, E. </a:t>
            </a:r>
            <a:r>
              <a:rPr lang="en-GB" sz="2400" dirty="0" err="1"/>
              <a:t>Grob</a:t>
            </a:r>
            <a:r>
              <a:rPr lang="en-GB" sz="2400" baseline="30000" dirty="0" err="1"/>
              <a:t>a</a:t>
            </a:r>
            <a:r>
              <a:rPr lang="en-GB" sz="2400" dirty="0"/>
              <a:t>, T. </a:t>
            </a:r>
            <a:r>
              <a:rPr lang="en-GB" sz="2400" dirty="0" err="1"/>
              <a:t>Hadjimichael</a:t>
            </a:r>
            <a:r>
              <a:rPr lang="en-GB" sz="2400" baseline="30000" dirty="0" err="1"/>
              <a:t>a</a:t>
            </a:r>
            <a:r>
              <a:rPr lang="en-GB" sz="2400" dirty="0"/>
              <a:t>, H. </a:t>
            </a:r>
            <a:r>
              <a:rPr lang="en-GB" sz="2400" dirty="0" err="1"/>
              <a:t>Hollis</a:t>
            </a:r>
            <a:r>
              <a:rPr lang="en-GB" sz="2400" baseline="30000" dirty="0" err="1"/>
              <a:t>b</a:t>
            </a:r>
            <a:r>
              <a:rPr lang="en-GB" sz="2400" dirty="0"/>
              <a:t>, J. Howard </a:t>
            </a:r>
            <a:r>
              <a:rPr lang="en-GB" sz="2400" baseline="30000" dirty="0"/>
              <a:t>a</a:t>
            </a:r>
            <a:r>
              <a:rPr lang="en-GB" sz="2400" dirty="0"/>
              <a:t>, J. Ivanov</a:t>
            </a:r>
            <a:r>
              <a:rPr lang="en-GB" sz="2400" baseline="30000" dirty="0"/>
              <a:t> a</a:t>
            </a:r>
            <a:r>
              <a:rPr lang="en-GB" sz="2400" dirty="0"/>
              <a:t>, C. </a:t>
            </a:r>
            <a:r>
              <a:rPr lang="en-GB" sz="2400" dirty="0" err="1"/>
              <a:t>Jones</a:t>
            </a:r>
            <a:r>
              <a:rPr lang="en-GB" sz="2400" baseline="30000" dirty="0" err="1"/>
              <a:t>a</a:t>
            </a:r>
            <a:r>
              <a:rPr lang="en-GB" sz="2400" dirty="0"/>
              <a:t>, J. Kelly </a:t>
            </a:r>
            <a:r>
              <a:rPr lang="en-GB" sz="2400" baseline="30000" dirty="0"/>
              <a:t>a</a:t>
            </a:r>
            <a:r>
              <a:rPr lang="en-GB" sz="2400" dirty="0"/>
              <a:t>, R. </a:t>
            </a:r>
            <a:r>
              <a:rPr lang="en-GB" sz="2400" dirty="0" err="1"/>
              <a:t>Keski-Kuha</a:t>
            </a:r>
            <a:r>
              <a:rPr lang="en-GB" sz="2400" dirty="0"/>
              <a:t> </a:t>
            </a:r>
            <a:r>
              <a:rPr lang="en-GB" sz="2400" baseline="30000" dirty="0"/>
              <a:t>a</a:t>
            </a:r>
            <a:r>
              <a:rPr lang="en-GB" sz="2400" dirty="0"/>
              <a:t>, J. Leon</a:t>
            </a:r>
            <a:r>
              <a:rPr lang="en-GB" sz="2400" baseline="30000" dirty="0"/>
              <a:t>a</a:t>
            </a:r>
            <a:r>
              <a:rPr lang="en-GB" sz="2400" dirty="0"/>
              <a:t>, J. Livas </a:t>
            </a:r>
            <a:r>
              <a:rPr lang="en-GB" sz="2400" baseline="30000" dirty="0"/>
              <a:t>a</a:t>
            </a:r>
            <a:r>
              <a:rPr lang="en-GB" sz="2400" dirty="0"/>
              <a:t>, G. Mathews</a:t>
            </a:r>
            <a:r>
              <a:rPr lang="en-GB" sz="2400" baseline="30000" dirty="0"/>
              <a:t> a</a:t>
            </a:r>
            <a:r>
              <a:rPr lang="en-GB" sz="2400" dirty="0"/>
              <a:t>, G. Mueller</a:t>
            </a:r>
            <a:r>
              <a:rPr lang="en-GB" sz="2400" baseline="30000" dirty="0"/>
              <a:t> b</a:t>
            </a:r>
            <a:r>
              <a:rPr lang="en-GB" sz="2400" dirty="0"/>
              <a:t>, J. </a:t>
            </a:r>
            <a:r>
              <a:rPr lang="en-GB" sz="2400" dirty="0" err="1"/>
              <a:t>Sanjuan</a:t>
            </a:r>
            <a:r>
              <a:rPr lang="en-GB" sz="2400" dirty="0"/>
              <a:t> Munoz </a:t>
            </a:r>
            <a:r>
              <a:rPr lang="en-GB" sz="2400" baseline="30000" dirty="0"/>
              <a:t>b</a:t>
            </a:r>
            <a:r>
              <a:rPr lang="en-GB" sz="2400" dirty="0"/>
              <a:t>, J. </a:t>
            </a:r>
            <a:r>
              <a:rPr lang="en-GB" sz="2400" dirty="0" err="1"/>
              <a:t>Papa</a:t>
            </a:r>
            <a:r>
              <a:rPr lang="en-GB" sz="2400" baseline="30000" dirty="0" err="1"/>
              <a:t>a</a:t>
            </a:r>
            <a:r>
              <a:rPr lang="en-GB" sz="2400" dirty="0"/>
              <a:t>, S. Sankar </a:t>
            </a:r>
            <a:r>
              <a:rPr lang="en-GB" sz="2400" baseline="30000" dirty="0"/>
              <a:t>a</a:t>
            </a:r>
            <a:r>
              <a:rPr lang="en-GB" sz="2400" dirty="0"/>
              <a:t>, L. Seals</a:t>
            </a:r>
            <a:r>
              <a:rPr lang="en-GB" sz="2400" baseline="30000" dirty="0"/>
              <a:t> a</a:t>
            </a:r>
            <a:r>
              <a:rPr lang="en-GB" sz="2400" dirty="0"/>
              <a:t>, D. </a:t>
            </a:r>
            <a:r>
              <a:rPr lang="en-GB" sz="2400" dirty="0" err="1"/>
              <a:t>Tanner</a:t>
            </a:r>
            <a:r>
              <a:rPr lang="en-GB" sz="2400" baseline="30000" dirty="0" err="1"/>
              <a:t>b</a:t>
            </a:r>
            <a:r>
              <a:rPr lang="en-GB" sz="2400" dirty="0"/>
              <a:t>, Ada </a:t>
            </a:r>
            <a:r>
              <a:rPr lang="en-GB" sz="2400" dirty="0" err="1"/>
              <a:t>Uminska</a:t>
            </a:r>
            <a:r>
              <a:rPr lang="en-GB" sz="2400" dirty="0"/>
              <a:t> </a:t>
            </a:r>
            <a:r>
              <a:rPr lang="en-GB" sz="2400" baseline="30000" dirty="0"/>
              <a:t>b</a:t>
            </a:r>
            <a:r>
              <a:rPr lang="en-GB" sz="2400" dirty="0"/>
              <a:t>, Andrew Weaver</a:t>
            </a:r>
            <a:r>
              <a:rPr lang="en-GB" sz="2400" baseline="30000" dirty="0"/>
              <a:t> a</a:t>
            </a:r>
            <a:r>
              <a:rPr lang="en-GB" sz="2400" dirty="0"/>
              <a:t>, Alexander Weaver</a:t>
            </a:r>
            <a:r>
              <a:rPr lang="en-GB" sz="2400" baseline="30000" dirty="0"/>
              <a:t> b</a:t>
            </a:r>
          </a:p>
          <a:p>
            <a:pPr marL="0" indent="0" algn="just">
              <a:buNone/>
            </a:pPr>
            <a:endParaRPr lang="en-US" sz="2400" dirty="0"/>
          </a:p>
          <a:p>
            <a:pPr marL="0" indent="0" algn="just">
              <a:spcBef>
                <a:spcPts val="0"/>
              </a:spcBef>
              <a:buNone/>
            </a:pPr>
            <a:r>
              <a:rPr lang="en-US" sz="2400" baseline="30000" dirty="0"/>
              <a:t>a </a:t>
            </a:r>
            <a:r>
              <a:rPr lang="en-US" sz="2400" dirty="0"/>
              <a:t>NASA-GSFC, 8800 Greenbelt Rd, Greenbelt, MD-20771, USA</a:t>
            </a:r>
          </a:p>
          <a:p>
            <a:pPr marL="0" indent="0" algn="just">
              <a:spcBef>
                <a:spcPts val="0"/>
              </a:spcBef>
              <a:buNone/>
            </a:pPr>
            <a:r>
              <a:rPr lang="en-US" sz="2400" baseline="30000" dirty="0"/>
              <a:t>b </a:t>
            </a:r>
            <a:r>
              <a:rPr lang="en-US" sz="2400" dirty="0"/>
              <a:t>University of Florida, Gainesville, FL, 32611, USA</a:t>
            </a:r>
          </a:p>
          <a:p>
            <a:pPr marL="0" indent="0" algn="just">
              <a:buNone/>
            </a:pPr>
            <a:endParaRPr lang="en-US" sz="2400" dirty="0"/>
          </a:p>
          <a:p>
            <a:pPr marL="0" indent="0" algn="just">
              <a:buNone/>
            </a:pPr>
            <a:r>
              <a:rPr lang="en-US" sz="2400" dirty="0"/>
              <a:t>Development Partner: L3Harris Corporation, Rochester, NY</a:t>
            </a:r>
          </a:p>
        </p:txBody>
      </p:sp>
      <p:sp>
        <p:nvSpPr>
          <p:cNvPr id="6" name="Title 1">
            <a:extLst>
              <a:ext uri="{FF2B5EF4-FFF2-40B4-BE49-F238E27FC236}">
                <a16:creationId xmlns:a16="http://schemas.microsoft.com/office/drawing/2014/main" id="{7B778E82-1463-B44E-BB87-2A3642D3E9D3}"/>
              </a:ext>
            </a:extLst>
          </p:cNvPr>
          <p:cNvSpPr>
            <a:spLocks noGrp="1"/>
          </p:cNvSpPr>
          <p:nvPr>
            <p:ph type="title"/>
          </p:nvPr>
        </p:nvSpPr>
        <p:spPr>
          <a:xfrm>
            <a:off x="731520" y="500062"/>
            <a:ext cx="10515600" cy="1325563"/>
          </a:xfrm>
        </p:spPr>
        <p:txBody>
          <a:bodyPr>
            <a:normAutofit/>
          </a:bodyPr>
          <a:lstStyle/>
          <a:p>
            <a:r>
              <a:rPr lang="en-US" sz="5400" b="1" dirty="0">
                <a:solidFill>
                  <a:srgbClr val="0432FF"/>
                </a:solidFill>
              </a:rPr>
              <a:t>US Telescope Team</a:t>
            </a:r>
            <a:endParaRPr lang="en-US" b="1" dirty="0">
              <a:solidFill>
                <a:srgbClr val="0432FF"/>
              </a:solidFill>
            </a:endParaRPr>
          </a:p>
        </p:txBody>
      </p:sp>
      <p:sp>
        <p:nvSpPr>
          <p:cNvPr id="4" name="Slide Number Placeholder 3">
            <a:extLst>
              <a:ext uri="{FF2B5EF4-FFF2-40B4-BE49-F238E27FC236}">
                <a16:creationId xmlns:a16="http://schemas.microsoft.com/office/drawing/2014/main" id="{3A30B6B5-7510-DF43-9F51-B4900FF270D9}"/>
              </a:ext>
            </a:extLst>
          </p:cNvPr>
          <p:cNvSpPr>
            <a:spLocks noGrp="1"/>
          </p:cNvSpPr>
          <p:nvPr>
            <p:ph type="sldNum" sz="quarter" idx="12"/>
          </p:nvPr>
        </p:nvSpPr>
        <p:spPr/>
        <p:txBody>
          <a:bodyPr/>
          <a:lstStyle/>
          <a:p>
            <a:fld id="{32F73669-1148-499A-8244-3F65AEF7D7B7}" type="slidenum">
              <a:rPr lang="en-US" smtClean="0"/>
              <a:t>2</a:t>
            </a:fld>
            <a:endParaRPr lang="en-US"/>
          </a:p>
        </p:txBody>
      </p:sp>
    </p:spTree>
    <p:extLst>
      <p:ext uri="{BB962C8B-B14F-4D97-AF65-F5344CB8AC3E}">
        <p14:creationId xmlns:p14="http://schemas.microsoft.com/office/powerpoint/2010/main" val="209562337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A735FDB4-C5B1-CCBD-5E5A-A2DAEDF4352F}"/>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662313" y="595641"/>
            <a:ext cx="5470506" cy="3647003"/>
          </a:xfrm>
          <a:prstGeom prst="rect">
            <a:avLst/>
          </a:prstGeom>
        </p:spPr>
      </p:pic>
      <p:pic>
        <p:nvPicPr>
          <p:cNvPr id="7" name="Picture 6">
            <a:extLst>
              <a:ext uri="{FF2B5EF4-FFF2-40B4-BE49-F238E27FC236}">
                <a16:creationId xmlns:a16="http://schemas.microsoft.com/office/drawing/2014/main" id="{07A40B5B-4214-E0A1-EED2-1225D1A5322D}"/>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6207826" y="3515956"/>
            <a:ext cx="5725729" cy="2759980"/>
          </a:xfrm>
          <a:prstGeom prst="rect">
            <a:avLst/>
          </a:prstGeom>
        </p:spPr>
      </p:pic>
      <p:pic>
        <p:nvPicPr>
          <p:cNvPr id="9" name="Picture 8">
            <a:extLst>
              <a:ext uri="{FF2B5EF4-FFF2-40B4-BE49-F238E27FC236}">
                <a16:creationId xmlns:a16="http://schemas.microsoft.com/office/drawing/2014/main" id="{8972A175-73A2-7728-38E9-3BD2864CA8F5}"/>
              </a:ext>
            </a:extLst>
          </p:cNvPr>
          <p:cNvPicPr>
            <a:picLocks noChangeAspect="1"/>
          </p:cNvPicPr>
          <p:nvPr/>
        </p:nvPicPr>
        <p:blipFill rotWithShape="1">
          <a:blip r:embed="rId4" cstate="screen">
            <a:extLst>
              <a:ext uri="{28A0092B-C50C-407E-A947-70E740481C1C}">
                <a14:useLocalDpi xmlns:a14="http://schemas.microsoft.com/office/drawing/2010/main"/>
              </a:ext>
            </a:extLst>
          </a:blip>
          <a:srcRect/>
          <a:stretch/>
        </p:blipFill>
        <p:spPr>
          <a:xfrm>
            <a:off x="5236210" y="4873082"/>
            <a:ext cx="897830" cy="1089620"/>
          </a:xfrm>
          <a:prstGeom prst="rect">
            <a:avLst/>
          </a:prstGeom>
        </p:spPr>
      </p:pic>
      <p:pic>
        <p:nvPicPr>
          <p:cNvPr id="11" name="Picture 10">
            <a:extLst>
              <a:ext uri="{FF2B5EF4-FFF2-40B4-BE49-F238E27FC236}">
                <a16:creationId xmlns:a16="http://schemas.microsoft.com/office/drawing/2014/main" id="{4899ED28-756C-267C-F04C-652872AFCD59}"/>
              </a:ext>
            </a:extLst>
          </p:cNvPr>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3322709" y="4844455"/>
            <a:ext cx="914400" cy="1146874"/>
          </a:xfrm>
          <a:prstGeom prst="rect">
            <a:avLst/>
          </a:prstGeom>
        </p:spPr>
      </p:pic>
      <p:pic>
        <p:nvPicPr>
          <p:cNvPr id="13" name="Picture 12">
            <a:extLst>
              <a:ext uri="{FF2B5EF4-FFF2-40B4-BE49-F238E27FC236}">
                <a16:creationId xmlns:a16="http://schemas.microsoft.com/office/drawing/2014/main" id="{3B87CA70-1578-A5FA-CFDE-7673BD29FDAC}"/>
              </a:ext>
            </a:extLst>
          </p:cNvPr>
          <p:cNvPicPr>
            <a:picLocks noChangeAspect="1"/>
          </p:cNvPicPr>
          <p:nvPr/>
        </p:nvPicPr>
        <p:blipFill rotWithShape="1">
          <a:blip r:embed="rId6" cstate="screen">
            <a:extLst>
              <a:ext uri="{28A0092B-C50C-407E-A947-70E740481C1C}">
                <a14:useLocalDpi xmlns:a14="http://schemas.microsoft.com/office/drawing/2010/main"/>
              </a:ext>
            </a:extLst>
          </a:blip>
          <a:srcRect/>
          <a:stretch/>
        </p:blipFill>
        <p:spPr>
          <a:xfrm>
            <a:off x="4246753" y="4873082"/>
            <a:ext cx="914400" cy="1070014"/>
          </a:xfrm>
          <a:prstGeom prst="rect">
            <a:avLst/>
          </a:prstGeom>
        </p:spPr>
      </p:pic>
      <p:pic>
        <p:nvPicPr>
          <p:cNvPr id="17" name="Picture 16">
            <a:extLst>
              <a:ext uri="{FF2B5EF4-FFF2-40B4-BE49-F238E27FC236}">
                <a16:creationId xmlns:a16="http://schemas.microsoft.com/office/drawing/2014/main" id="{44C91B2C-3863-97EF-A299-EA4EDA092C8E}"/>
              </a:ext>
            </a:extLst>
          </p:cNvPr>
          <p:cNvPicPr>
            <a:picLocks noChangeAspect="1"/>
          </p:cNvPicPr>
          <p:nvPr/>
        </p:nvPicPr>
        <p:blipFill>
          <a:blip r:embed="rId7" cstate="screen">
            <a:extLst>
              <a:ext uri="{28A0092B-C50C-407E-A947-70E740481C1C}">
                <a14:useLocalDpi xmlns:a14="http://schemas.microsoft.com/office/drawing/2010/main"/>
              </a:ext>
            </a:extLst>
          </a:blip>
          <a:stretch>
            <a:fillRect/>
          </a:stretch>
        </p:blipFill>
        <p:spPr>
          <a:xfrm>
            <a:off x="7378505" y="591589"/>
            <a:ext cx="914401" cy="1066801"/>
          </a:xfrm>
          <a:prstGeom prst="rect">
            <a:avLst/>
          </a:prstGeom>
        </p:spPr>
      </p:pic>
      <p:pic>
        <p:nvPicPr>
          <p:cNvPr id="19" name="Picture 18">
            <a:extLst>
              <a:ext uri="{FF2B5EF4-FFF2-40B4-BE49-F238E27FC236}">
                <a16:creationId xmlns:a16="http://schemas.microsoft.com/office/drawing/2014/main" id="{121224C9-EF54-6FD3-A928-2BB23092F3DC}"/>
              </a:ext>
            </a:extLst>
          </p:cNvPr>
          <p:cNvPicPr>
            <a:picLocks noChangeAspect="1"/>
          </p:cNvPicPr>
          <p:nvPr/>
        </p:nvPicPr>
        <p:blipFill>
          <a:blip r:embed="rId8" cstate="screen">
            <a:extLst>
              <a:ext uri="{28A0092B-C50C-407E-A947-70E740481C1C}">
                <a14:useLocalDpi xmlns:a14="http://schemas.microsoft.com/office/drawing/2010/main"/>
              </a:ext>
            </a:extLst>
          </a:blip>
          <a:stretch>
            <a:fillRect/>
          </a:stretch>
        </p:blipFill>
        <p:spPr>
          <a:xfrm>
            <a:off x="8364380" y="616965"/>
            <a:ext cx="929516" cy="1039648"/>
          </a:xfrm>
          <a:prstGeom prst="rect">
            <a:avLst/>
          </a:prstGeom>
        </p:spPr>
      </p:pic>
      <p:pic>
        <p:nvPicPr>
          <p:cNvPr id="21" name="Picture 20">
            <a:extLst>
              <a:ext uri="{FF2B5EF4-FFF2-40B4-BE49-F238E27FC236}">
                <a16:creationId xmlns:a16="http://schemas.microsoft.com/office/drawing/2014/main" id="{1E59AB90-6090-6554-AABA-57FC19EEB3A5}"/>
              </a:ext>
            </a:extLst>
          </p:cNvPr>
          <p:cNvPicPr>
            <a:picLocks noChangeAspect="1"/>
          </p:cNvPicPr>
          <p:nvPr/>
        </p:nvPicPr>
        <p:blipFill rotWithShape="1">
          <a:blip r:embed="rId9" cstate="screen">
            <a:extLst>
              <a:ext uri="{28A0092B-C50C-407E-A947-70E740481C1C}">
                <a14:useLocalDpi xmlns:a14="http://schemas.microsoft.com/office/drawing/2010/main"/>
              </a:ext>
            </a:extLst>
          </a:blip>
          <a:srcRect/>
          <a:stretch/>
        </p:blipFill>
        <p:spPr>
          <a:xfrm>
            <a:off x="9360721" y="605166"/>
            <a:ext cx="895463" cy="1066801"/>
          </a:xfrm>
          <a:prstGeom prst="rect">
            <a:avLst/>
          </a:prstGeom>
        </p:spPr>
      </p:pic>
      <p:pic>
        <p:nvPicPr>
          <p:cNvPr id="26" name="Picture 25">
            <a:extLst>
              <a:ext uri="{FF2B5EF4-FFF2-40B4-BE49-F238E27FC236}">
                <a16:creationId xmlns:a16="http://schemas.microsoft.com/office/drawing/2014/main" id="{62E195C9-FD91-7EB5-7A0B-E15A88B22073}"/>
              </a:ext>
            </a:extLst>
          </p:cNvPr>
          <p:cNvPicPr>
            <a:picLocks noChangeAspect="1"/>
          </p:cNvPicPr>
          <p:nvPr/>
        </p:nvPicPr>
        <p:blipFill rotWithShape="1">
          <a:blip r:embed="rId10" cstate="screen">
            <a:extLst>
              <a:ext uri="{28A0092B-C50C-407E-A947-70E740481C1C}">
                <a14:useLocalDpi xmlns:a14="http://schemas.microsoft.com/office/drawing/2010/main"/>
              </a:ext>
            </a:extLst>
          </a:blip>
          <a:srcRect/>
          <a:stretch/>
        </p:blipFill>
        <p:spPr>
          <a:xfrm>
            <a:off x="6899777" y="1852901"/>
            <a:ext cx="897829" cy="1044934"/>
          </a:xfrm>
          <a:prstGeom prst="rect">
            <a:avLst/>
          </a:prstGeom>
        </p:spPr>
      </p:pic>
      <p:pic>
        <p:nvPicPr>
          <p:cNvPr id="28" name="Picture 27">
            <a:extLst>
              <a:ext uri="{FF2B5EF4-FFF2-40B4-BE49-F238E27FC236}">
                <a16:creationId xmlns:a16="http://schemas.microsoft.com/office/drawing/2014/main" id="{3A334018-B239-A357-CDDB-FC68948946A2}"/>
              </a:ext>
            </a:extLst>
          </p:cNvPr>
          <p:cNvPicPr>
            <a:picLocks noChangeAspect="1"/>
          </p:cNvPicPr>
          <p:nvPr/>
        </p:nvPicPr>
        <p:blipFill>
          <a:blip r:embed="rId11"/>
          <a:stretch>
            <a:fillRect/>
          </a:stretch>
        </p:blipFill>
        <p:spPr>
          <a:xfrm>
            <a:off x="6329628" y="600458"/>
            <a:ext cx="972593" cy="1044934"/>
          </a:xfrm>
          <a:prstGeom prst="rect">
            <a:avLst/>
          </a:prstGeom>
        </p:spPr>
      </p:pic>
      <p:pic>
        <p:nvPicPr>
          <p:cNvPr id="30" name="Picture 29">
            <a:extLst>
              <a:ext uri="{FF2B5EF4-FFF2-40B4-BE49-F238E27FC236}">
                <a16:creationId xmlns:a16="http://schemas.microsoft.com/office/drawing/2014/main" id="{01A506CE-6360-D7AC-B9C8-1FB3045B264D}"/>
              </a:ext>
            </a:extLst>
          </p:cNvPr>
          <p:cNvPicPr>
            <a:picLocks noChangeAspect="1"/>
          </p:cNvPicPr>
          <p:nvPr/>
        </p:nvPicPr>
        <p:blipFill rotWithShape="1">
          <a:blip r:embed="rId12">
            <a:extLst>
              <a:ext uri="{28A0092B-C50C-407E-A947-70E740481C1C}">
                <a14:useLocalDpi xmlns:a14="http://schemas.microsoft.com/office/drawing/2010/main"/>
              </a:ext>
            </a:extLst>
          </a:blip>
          <a:srcRect/>
          <a:stretch/>
        </p:blipFill>
        <p:spPr>
          <a:xfrm>
            <a:off x="7900767" y="1867119"/>
            <a:ext cx="897829" cy="1044934"/>
          </a:xfrm>
          <a:prstGeom prst="rect">
            <a:avLst/>
          </a:prstGeom>
        </p:spPr>
      </p:pic>
      <p:pic>
        <p:nvPicPr>
          <p:cNvPr id="32" name="Picture 31">
            <a:extLst>
              <a:ext uri="{FF2B5EF4-FFF2-40B4-BE49-F238E27FC236}">
                <a16:creationId xmlns:a16="http://schemas.microsoft.com/office/drawing/2014/main" id="{0E3DB3DC-812A-733E-1A33-D9D4AECF4C9D}"/>
              </a:ext>
            </a:extLst>
          </p:cNvPr>
          <p:cNvPicPr>
            <a:picLocks noChangeAspect="1"/>
          </p:cNvPicPr>
          <p:nvPr/>
        </p:nvPicPr>
        <p:blipFill rotWithShape="1">
          <a:blip r:embed="rId13" cstate="screen">
            <a:extLst>
              <a:ext uri="{28A0092B-C50C-407E-A947-70E740481C1C}">
                <a14:useLocalDpi xmlns:a14="http://schemas.microsoft.com/office/drawing/2010/main"/>
              </a:ext>
            </a:extLst>
          </a:blip>
          <a:srcRect/>
          <a:stretch/>
        </p:blipFill>
        <p:spPr>
          <a:xfrm>
            <a:off x="8855680" y="1867119"/>
            <a:ext cx="905204" cy="1044934"/>
          </a:xfrm>
          <a:prstGeom prst="rect">
            <a:avLst/>
          </a:prstGeom>
        </p:spPr>
      </p:pic>
      <p:sp>
        <p:nvSpPr>
          <p:cNvPr id="35" name="TextBox 34">
            <a:extLst>
              <a:ext uri="{FF2B5EF4-FFF2-40B4-BE49-F238E27FC236}">
                <a16:creationId xmlns:a16="http://schemas.microsoft.com/office/drawing/2014/main" id="{338182FB-FF37-ABCC-124B-3F26CAD48F5A}"/>
              </a:ext>
            </a:extLst>
          </p:cNvPr>
          <p:cNvSpPr txBox="1"/>
          <p:nvPr/>
        </p:nvSpPr>
        <p:spPr>
          <a:xfrm>
            <a:off x="1298493" y="4835656"/>
            <a:ext cx="1467389" cy="1754326"/>
          </a:xfrm>
          <a:prstGeom prst="rect">
            <a:avLst/>
          </a:prstGeom>
          <a:noFill/>
        </p:spPr>
        <p:txBody>
          <a:bodyPr wrap="none" rtlCol="0">
            <a:spAutoFit/>
          </a:bodyPr>
          <a:lstStyle/>
          <a:p>
            <a:r>
              <a:rPr lang="en-US" sz="1200" dirty="0"/>
              <a:t>Not pictured:</a:t>
            </a:r>
          </a:p>
          <a:p>
            <a:pPr marL="285750" indent="-285750">
              <a:buFont typeface="Arial" panose="020B0604020202020204" pitchFamily="34" charset="0"/>
              <a:buChar char="•"/>
            </a:pPr>
            <a:r>
              <a:rPr lang="en-US" sz="1200" dirty="0"/>
              <a:t>Angel Davis</a:t>
            </a:r>
          </a:p>
          <a:p>
            <a:pPr marL="285750" indent="-285750">
              <a:buFont typeface="Arial" panose="020B0604020202020204" pitchFamily="34" charset="0"/>
              <a:buChar char="•"/>
            </a:pPr>
            <a:r>
              <a:rPr lang="en-US" sz="1200" dirty="0"/>
              <a:t>Craig Jones</a:t>
            </a:r>
          </a:p>
          <a:p>
            <a:pPr marL="285750" indent="-285750">
              <a:buFont typeface="Arial" panose="020B0604020202020204" pitchFamily="34" charset="0"/>
              <a:buChar char="•"/>
            </a:pPr>
            <a:r>
              <a:rPr lang="en-US" sz="1200" dirty="0"/>
              <a:t>Jason Kelly</a:t>
            </a:r>
          </a:p>
          <a:p>
            <a:pPr marL="285750" indent="-285750">
              <a:buFont typeface="Arial" panose="020B0604020202020204" pitchFamily="34" charset="0"/>
              <a:buChar char="•"/>
            </a:pPr>
            <a:r>
              <a:rPr lang="en-US" sz="1200" dirty="0"/>
              <a:t>Henock </a:t>
            </a:r>
            <a:r>
              <a:rPr lang="en-US" sz="1200" dirty="0" err="1"/>
              <a:t>Legesse</a:t>
            </a:r>
            <a:endParaRPr lang="en-US" sz="1200" dirty="0"/>
          </a:p>
          <a:p>
            <a:pPr marL="285750" indent="-285750">
              <a:buFont typeface="Arial" panose="020B0604020202020204" pitchFamily="34" charset="0"/>
              <a:buChar char="•"/>
            </a:pPr>
            <a:r>
              <a:rPr lang="en-US" sz="1200" dirty="0"/>
              <a:t>Michael Lopez</a:t>
            </a:r>
          </a:p>
          <a:p>
            <a:pPr marL="285750" indent="-285750">
              <a:buFont typeface="Arial" panose="020B0604020202020204" pitchFamily="34" charset="0"/>
              <a:buChar char="•"/>
            </a:pPr>
            <a:r>
              <a:rPr lang="en-US" sz="1200" dirty="0"/>
              <a:t>Mark Wilson</a:t>
            </a:r>
          </a:p>
          <a:p>
            <a:pPr marL="285750" indent="-285750">
              <a:buFont typeface="Arial" panose="020B0604020202020204" pitchFamily="34" charset="0"/>
              <a:buChar char="•"/>
            </a:pPr>
            <a:r>
              <a:rPr lang="en-US" sz="1200" dirty="0"/>
              <a:t>Joshua </a:t>
            </a:r>
            <a:r>
              <a:rPr lang="en-US" sz="1200" dirty="0" err="1"/>
              <a:t>Lutter</a:t>
            </a:r>
            <a:endParaRPr lang="en-US" sz="1200" dirty="0"/>
          </a:p>
          <a:p>
            <a:pPr marL="285750" indent="-285750">
              <a:buFont typeface="Arial" panose="020B0604020202020204" pitchFamily="34" charset="0"/>
              <a:buChar char="•"/>
            </a:pPr>
            <a:r>
              <a:rPr lang="en-US" sz="1200" dirty="0"/>
              <a:t>David Tanner</a:t>
            </a:r>
          </a:p>
        </p:txBody>
      </p:sp>
      <p:sp>
        <p:nvSpPr>
          <p:cNvPr id="36" name="TextBox 35">
            <a:extLst>
              <a:ext uri="{FF2B5EF4-FFF2-40B4-BE49-F238E27FC236}">
                <a16:creationId xmlns:a16="http://schemas.microsoft.com/office/drawing/2014/main" id="{B69C6879-1D9D-27C5-FD7C-D8808EC76683}"/>
              </a:ext>
            </a:extLst>
          </p:cNvPr>
          <p:cNvSpPr txBox="1"/>
          <p:nvPr/>
        </p:nvSpPr>
        <p:spPr>
          <a:xfrm>
            <a:off x="1533469" y="108611"/>
            <a:ext cx="3578480" cy="461665"/>
          </a:xfrm>
          <a:prstGeom prst="rect">
            <a:avLst/>
          </a:prstGeom>
          <a:noFill/>
        </p:spPr>
        <p:txBody>
          <a:bodyPr wrap="none" rtlCol="0">
            <a:spAutoFit/>
          </a:bodyPr>
          <a:lstStyle/>
          <a:p>
            <a:r>
              <a:rPr lang="en-US" sz="2400" b="1" dirty="0">
                <a:solidFill>
                  <a:srgbClr val="0432FF"/>
                </a:solidFill>
              </a:rPr>
              <a:t>NASA LISA Telescope Team</a:t>
            </a:r>
          </a:p>
        </p:txBody>
      </p:sp>
      <p:sp>
        <p:nvSpPr>
          <p:cNvPr id="37" name="TextBox 36">
            <a:extLst>
              <a:ext uri="{FF2B5EF4-FFF2-40B4-BE49-F238E27FC236}">
                <a16:creationId xmlns:a16="http://schemas.microsoft.com/office/drawing/2014/main" id="{AA410405-827B-3711-202D-680F04D38A0B}"/>
              </a:ext>
            </a:extLst>
          </p:cNvPr>
          <p:cNvSpPr txBox="1"/>
          <p:nvPr/>
        </p:nvSpPr>
        <p:spPr>
          <a:xfrm>
            <a:off x="7191279" y="3191708"/>
            <a:ext cx="4119333" cy="369332"/>
          </a:xfrm>
          <a:prstGeom prst="rect">
            <a:avLst/>
          </a:prstGeom>
          <a:noFill/>
        </p:spPr>
        <p:txBody>
          <a:bodyPr wrap="none" rtlCol="0">
            <a:spAutoFit/>
          </a:bodyPr>
          <a:lstStyle/>
          <a:p>
            <a:r>
              <a:rPr lang="en-US" b="1" dirty="0">
                <a:solidFill>
                  <a:srgbClr val="0432FF"/>
                </a:solidFill>
              </a:rPr>
              <a:t>University of Florida LISA Telescope Team</a:t>
            </a:r>
          </a:p>
        </p:txBody>
      </p:sp>
      <p:sp>
        <p:nvSpPr>
          <p:cNvPr id="38" name="TextBox 37">
            <a:extLst>
              <a:ext uri="{FF2B5EF4-FFF2-40B4-BE49-F238E27FC236}">
                <a16:creationId xmlns:a16="http://schemas.microsoft.com/office/drawing/2014/main" id="{EC7E2397-5F18-0E61-B72F-79C9AA9606C1}"/>
              </a:ext>
            </a:extLst>
          </p:cNvPr>
          <p:cNvSpPr txBox="1"/>
          <p:nvPr/>
        </p:nvSpPr>
        <p:spPr>
          <a:xfrm>
            <a:off x="606890" y="4201386"/>
            <a:ext cx="5489109" cy="646331"/>
          </a:xfrm>
          <a:prstGeom prst="rect">
            <a:avLst/>
          </a:prstGeom>
          <a:noFill/>
        </p:spPr>
        <p:txBody>
          <a:bodyPr wrap="square" rtlCol="0">
            <a:spAutoFit/>
          </a:bodyPr>
          <a:lstStyle/>
          <a:p>
            <a:r>
              <a:rPr lang="en-US" sz="1200" dirty="0"/>
              <a:t>Team members (l to r): Jeff Livas, Tim Johnson, John Leon, Shannon Sankar, Andrew Weaver, Kevin Boyce, </a:t>
            </a:r>
            <a:r>
              <a:rPr lang="en-US" sz="1200" dirty="0" err="1"/>
              <a:t>Ritva</a:t>
            </a:r>
            <a:r>
              <a:rPr lang="en-US" sz="1200" dirty="0"/>
              <a:t> </a:t>
            </a:r>
            <a:r>
              <a:rPr lang="en-US" sz="1200" dirty="0" err="1"/>
              <a:t>Keski-Kuha</a:t>
            </a:r>
            <a:r>
              <a:rPr lang="en-US" sz="1200" dirty="0"/>
              <a:t>, Joe Ivanov, Robert Bousquet, Corey Austin, Joe Howard</a:t>
            </a:r>
          </a:p>
        </p:txBody>
      </p:sp>
      <p:sp>
        <p:nvSpPr>
          <p:cNvPr id="2" name="TextBox 1">
            <a:extLst>
              <a:ext uri="{FF2B5EF4-FFF2-40B4-BE49-F238E27FC236}">
                <a16:creationId xmlns:a16="http://schemas.microsoft.com/office/drawing/2014/main" id="{33B81681-BC42-B0E1-B770-234560207182}"/>
              </a:ext>
            </a:extLst>
          </p:cNvPr>
          <p:cNvSpPr txBox="1"/>
          <p:nvPr/>
        </p:nvSpPr>
        <p:spPr>
          <a:xfrm>
            <a:off x="3246085" y="5943652"/>
            <a:ext cx="2963247" cy="276999"/>
          </a:xfrm>
          <a:prstGeom prst="rect">
            <a:avLst/>
          </a:prstGeom>
          <a:noFill/>
        </p:spPr>
        <p:txBody>
          <a:bodyPr wrap="none" rtlCol="0">
            <a:spAutoFit/>
          </a:bodyPr>
          <a:lstStyle/>
          <a:p>
            <a:r>
              <a:rPr lang="en-US" sz="1200" dirty="0"/>
              <a:t>Guido Mueller  Jose </a:t>
            </a:r>
            <a:r>
              <a:rPr lang="en-US" sz="1200" dirty="0" err="1"/>
              <a:t>SanJuan</a:t>
            </a:r>
            <a:r>
              <a:rPr lang="en-US" sz="1200" dirty="0"/>
              <a:t>     Ada </a:t>
            </a:r>
            <a:r>
              <a:rPr lang="en-US" sz="1200" dirty="0" err="1"/>
              <a:t>Uminska</a:t>
            </a:r>
            <a:endParaRPr lang="en-US" sz="1200" dirty="0"/>
          </a:p>
        </p:txBody>
      </p:sp>
      <p:sp>
        <p:nvSpPr>
          <p:cNvPr id="3" name="TextBox 2">
            <a:extLst>
              <a:ext uri="{FF2B5EF4-FFF2-40B4-BE49-F238E27FC236}">
                <a16:creationId xmlns:a16="http://schemas.microsoft.com/office/drawing/2014/main" id="{EFF6C7C4-5D5D-D633-CAA0-4218E90D4935}"/>
              </a:ext>
            </a:extLst>
          </p:cNvPr>
          <p:cNvSpPr txBox="1"/>
          <p:nvPr/>
        </p:nvSpPr>
        <p:spPr>
          <a:xfrm>
            <a:off x="6188510" y="6257499"/>
            <a:ext cx="5860615" cy="461665"/>
          </a:xfrm>
          <a:prstGeom prst="rect">
            <a:avLst/>
          </a:prstGeom>
          <a:noFill/>
        </p:spPr>
        <p:txBody>
          <a:bodyPr wrap="square" rtlCol="0">
            <a:spAutoFit/>
          </a:bodyPr>
          <a:lstStyle/>
          <a:p>
            <a:r>
              <a:rPr lang="en-US" sz="1200" dirty="0"/>
              <a:t>Team members (l to r): Don George, Hal Hollis, Alex Weaver, Laura Roberts, Kylan Jersey, Joe Gleason, Paul Fulda,  Paul Edwards</a:t>
            </a:r>
          </a:p>
        </p:txBody>
      </p:sp>
      <p:sp>
        <p:nvSpPr>
          <p:cNvPr id="4" name="TextBox 3">
            <a:extLst>
              <a:ext uri="{FF2B5EF4-FFF2-40B4-BE49-F238E27FC236}">
                <a16:creationId xmlns:a16="http://schemas.microsoft.com/office/drawing/2014/main" id="{D4C475CA-4B9D-517F-E47E-824C3BF4E031}"/>
              </a:ext>
            </a:extLst>
          </p:cNvPr>
          <p:cNvSpPr txBox="1"/>
          <p:nvPr/>
        </p:nvSpPr>
        <p:spPr>
          <a:xfrm>
            <a:off x="6144056" y="1628036"/>
            <a:ext cx="4194418" cy="276999"/>
          </a:xfrm>
          <a:prstGeom prst="rect">
            <a:avLst/>
          </a:prstGeom>
          <a:noFill/>
        </p:spPr>
        <p:txBody>
          <a:bodyPr wrap="none" rtlCol="0">
            <a:spAutoFit/>
          </a:bodyPr>
          <a:lstStyle/>
          <a:p>
            <a:r>
              <a:rPr lang="en-US" sz="1200" dirty="0"/>
              <a:t>Theo </a:t>
            </a:r>
            <a:r>
              <a:rPr lang="en-US" sz="1200" dirty="0" err="1"/>
              <a:t>Hadjimichael</a:t>
            </a:r>
            <a:r>
              <a:rPr lang="en-US" sz="1200" dirty="0"/>
              <a:t>     Eric </a:t>
            </a:r>
            <a:r>
              <a:rPr lang="en-US" sz="1200" dirty="0" err="1"/>
              <a:t>Grob</a:t>
            </a:r>
            <a:r>
              <a:rPr lang="en-US" sz="1200" dirty="0"/>
              <a:t>            Jon Papa          Ryan DeRosa</a:t>
            </a:r>
          </a:p>
        </p:txBody>
      </p:sp>
      <p:sp>
        <p:nvSpPr>
          <p:cNvPr id="6" name="TextBox 5">
            <a:extLst>
              <a:ext uri="{FF2B5EF4-FFF2-40B4-BE49-F238E27FC236}">
                <a16:creationId xmlns:a16="http://schemas.microsoft.com/office/drawing/2014/main" id="{CA4A4208-0056-DD99-42D6-51C0EEFC4AF1}"/>
              </a:ext>
            </a:extLst>
          </p:cNvPr>
          <p:cNvSpPr txBox="1"/>
          <p:nvPr/>
        </p:nvSpPr>
        <p:spPr>
          <a:xfrm>
            <a:off x="6752354" y="2883532"/>
            <a:ext cx="3004540" cy="276999"/>
          </a:xfrm>
          <a:prstGeom prst="rect">
            <a:avLst/>
          </a:prstGeom>
          <a:noFill/>
        </p:spPr>
        <p:txBody>
          <a:bodyPr wrap="none" rtlCol="0">
            <a:spAutoFit/>
          </a:bodyPr>
          <a:lstStyle/>
          <a:p>
            <a:r>
              <a:rPr lang="en-US" sz="1200" dirty="0"/>
              <a:t>Terra Hardwick    Gary Matthews      Len Seals</a:t>
            </a:r>
          </a:p>
        </p:txBody>
      </p:sp>
      <p:pic>
        <p:nvPicPr>
          <p:cNvPr id="8" name="Picture 7">
            <a:extLst>
              <a:ext uri="{FF2B5EF4-FFF2-40B4-BE49-F238E27FC236}">
                <a16:creationId xmlns:a16="http://schemas.microsoft.com/office/drawing/2014/main" id="{8A4FA811-B8E8-BC30-3D6C-4F3E810DCA17}"/>
              </a:ext>
            </a:extLst>
          </p:cNvPr>
          <p:cNvPicPr>
            <a:picLocks noChangeAspect="1"/>
          </p:cNvPicPr>
          <p:nvPr/>
        </p:nvPicPr>
        <p:blipFill>
          <a:blip r:embed="rId14" cstate="email">
            <a:extLst>
              <a:ext uri="{28A0092B-C50C-407E-A947-70E740481C1C}">
                <a14:useLocalDpi xmlns:a14="http://schemas.microsoft.com/office/drawing/2010/main"/>
              </a:ext>
            </a:extLst>
          </a:blip>
          <a:stretch>
            <a:fillRect/>
          </a:stretch>
        </p:blipFill>
        <p:spPr>
          <a:xfrm>
            <a:off x="11089346" y="96418"/>
            <a:ext cx="959779" cy="1040371"/>
          </a:xfrm>
          <a:prstGeom prst="rect">
            <a:avLst/>
          </a:prstGeom>
        </p:spPr>
      </p:pic>
    </p:spTree>
    <p:extLst>
      <p:ext uri="{BB962C8B-B14F-4D97-AF65-F5344CB8AC3E}">
        <p14:creationId xmlns:p14="http://schemas.microsoft.com/office/powerpoint/2010/main" val="111995857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A10C0A0-7FAA-604E-B856-86D950FE8298}"/>
              </a:ext>
            </a:extLst>
          </p:cNvPr>
          <p:cNvSpPr>
            <a:spLocks noGrp="1"/>
          </p:cNvSpPr>
          <p:nvPr>
            <p:ph type="title"/>
          </p:nvPr>
        </p:nvSpPr>
        <p:spPr>
          <a:xfrm>
            <a:off x="484376" y="46944"/>
            <a:ext cx="7886700" cy="994172"/>
          </a:xfrm>
        </p:spPr>
        <p:txBody>
          <a:bodyPr/>
          <a:lstStyle/>
          <a:p>
            <a:r>
              <a:rPr lang="en-US" b="1" dirty="0">
                <a:solidFill>
                  <a:srgbClr val="0432FF"/>
                </a:solidFill>
              </a:rPr>
              <a:t>LISA Science Context</a:t>
            </a:r>
          </a:p>
        </p:txBody>
      </p:sp>
      <p:sp>
        <p:nvSpPr>
          <p:cNvPr id="3" name="Content Placeholder 2">
            <a:extLst>
              <a:ext uri="{FF2B5EF4-FFF2-40B4-BE49-F238E27FC236}">
                <a16:creationId xmlns:a16="http://schemas.microsoft.com/office/drawing/2014/main" id="{8379671C-078A-784C-B5C9-4DDE23C810BC}"/>
              </a:ext>
            </a:extLst>
          </p:cNvPr>
          <p:cNvSpPr>
            <a:spLocks noGrp="1"/>
          </p:cNvSpPr>
          <p:nvPr>
            <p:ph sz="half" idx="4294967295"/>
          </p:nvPr>
        </p:nvSpPr>
        <p:spPr>
          <a:xfrm>
            <a:off x="447158" y="1606854"/>
            <a:ext cx="4314636" cy="4846510"/>
          </a:xfrm>
        </p:spPr>
        <p:txBody>
          <a:bodyPr>
            <a:normAutofit fontScale="85000" lnSpcReduction="20000"/>
          </a:bodyPr>
          <a:lstStyle/>
          <a:p>
            <a:r>
              <a:rPr lang="en-US" dirty="0"/>
              <a:t>Space-based measurement of gravitational waves (GW) is complementary to ground-based GW observatories</a:t>
            </a:r>
          </a:p>
          <a:p>
            <a:r>
              <a:rPr lang="en-US" dirty="0"/>
              <a:t>Rich array of sources both long-lived and transient</a:t>
            </a:r>
          </a:p>
          <a:p>
            <a:r>
              <a:rPr lang="en-US" dirty="0"/>
              <a:t>Observations with electromagnetic counterparts (ground and space) offer more complete understanding of the astrophysics</a:t>
            </a:r>
          </a:p>
          <a:p>
            <a:r>
              <a:rPr lang="en-US" dirty="0"/>
              <a:t>Sources are very high energy and therefore an important part of the Universe’s origin and evolution</a:t>
            </a:r>
          </a:p>
          <a:p>
            <a:pPr marL="0" indent="0">
              <a:buNone/>
            </a:pPr>
            <a:endParaRPr lang="en-US" dirty="0"/>
          </a:p>
          <a:p>
            <a:pPr lvl="1"/>
            <a:endParaRPr lang="en-US" dirty="0"/>
          </a:p>
        </p:txBody>
      </p:sp>
      <p:pic>
        <p:nvPicPr>
          <p:cNvPr id="7" name="Picture 6">
            <a:extLst>
              <a:ext uri="{FF2B5EF4-FFF2-40B4-BE49-F238E27FC236}">
                <a16:creationId xmlns:a16="http://schemas.microsoft.com/office/drawing/2014/main" id="{56CB29BA-6D72-B64F-8D30-F98471C26966}"/>
              </a:ext>
            </a:extLst>
          </p:cNvPr>
          <p:cNvPicPr>
            <a:picLocks noChangeAspect="1"/>
          </p:cNvPicPr>
          <p:nvPr/>
        </p:nvPicPr>
        <p:blipFill>
          <a:blip r:embed="rId2"/>
          <a:stretch>
            <a:fillRect/>
          </a:stretch>
        </p:blipFill>
        <p:spPr>
          <a:xfrm>
            <a:off x="4794082" y="1307426"/>
            <a:ext cx="6527430" cy="5043923"/>
          </a:xfrm>
          <a:prstGeom prst="rect">
            <a:avLst/>
          </a:prstGeom>
        </p:spPr>
      </p:pic>
      <p:sp>
        <p:nvSpPr>
          <p:cNvPr id="5" name="TextBox 4">
            <a:extLst>
              <a:ext uri="{FF2B5EF4-FFF2-40B4-BE49-F238E27FC236}">
                <a16:creationId xmlns:a16="http://schemas.microsoft.com/office/drawing/2014/main" id="{9BC76123-96A7-9241-A5D4-CAF20D1509EB}"/>
              </a:ext>
            </a:extLst>
          </p:cNvPr>
          <p:cNvSpPr txBox="1"/>
          <p:nvPr/>
        </p:nvSpPr>
        <p:spPr>
          <a:xfrm>
            <a:off x="484376" y="922498"/>
            <a:ext cx="3641381" cy="523220"/>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srgbClr val="2B13E2"/>
                </a:solidFill>
                <a:effectLst/>
                <a:uLnTx/>
                <a:uFillTx/>
                <a:latin typeface="Calibri" panose="020F0502020204030204"/>
                <a:ea typeface="+mn-ea"/>
                <a:cs typeface="+mn-cs"/>
              </a:rPr>
              <a:t>Why is LISA important?</a:t>
            </a:r>
          </a:p>
        </p:txBody>
      </p:sp>
      <p:sp>
        <p:nvSpPr>
          <p:cNvPr id="6" name="Slide Number Placeholder 5">
            <a:extLst>
              <a:ext uri="{FF2B5EF4-FFF2-40B4-BE49-F238E27FC236}">
                <a16:creationId xmlns:a16="http://schemas.microsoft.com/office/drawing/2014/main" id="{74E48947-A1B9-3E4C-97D9-819DCC7DBB23}"/>
              </a:ext>
            </a:extLst>
          </p:cNvPr>
          <p:cNvSpPr>
            <a:spLocks noGrp="1"/>
          </p:cNvSpPr>
          <p:nvPr>
            <p:ph type="sldNum" sz="quarter" idx="12"/>
          </p:nvPr>
        </p:nvSpPr>
        <p:spPr/>
        <p:txBody>
          <a:bodyPr/>
          <a:lstStyle/>
          <a:p>
            <a:fld id="{E610AB86-CE83-4144-A0CB-A32709B03BDB}" type="slidenum">
              <a:rPr lang="en-US" smtClean="0"/>
              <a:t>4</a:t>
            </a:fld>
            <a:endParaRPr lang="en-US"/>
          </a:p>
        </p:txBody>
      </p:sp>
    </p:spTree>
    <p:extLst>
      <p:ext uri="{BB962C8B-B14F-4D97-AF65-F5344CB8AC3E}">
        <p14:creationId xmlns:p14="http://schemas.microsoft.com/office/powerpoint/2010/main" val="140629558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3923" y="238538"/>
            <a:ext cx="7636933" cy="657423"/>
          </a:xfrm>
        </p:spPr>
        <p:txBody>
          <a:bodyPr>
            <a:noAutofit/>
          </a:bodyPr>
          <a:lstStyle/>
          <a:p>
            <a:r>
              <a:rPr lang="en-US" b="1" dirty="0">
                <a:solidFill>
                  <a:srgbClr val="0432FF"/>
                </a:solidFill>
              </a:rPr>
              <a:t>LISA Mission Summary</a:t>
            </a:r>
          </a:p>
        </p:txBody>
      </p:sp>
      <p:sp>
        <p:nvSpPr>
          <p:cNvPr id="3" name="Content Placeholder 2"/>
          <p:cNvSpPr>
            <a:spLocks noGrp="1"/>
          </p:cNvSpPr>
          <p:nvPr>
            <p:ph idx="1"/>
          </p:nvPr>
        </p:nvSpPr>
        <p:spPr>
          <a:xfrm>
            <a:off x="650146" y="983438"/>
            <a:ext cx="6040323" cy="2820889"/>
          </a:xfrm>
        </p:spPr>
        <p:txBody>
          <a:bodyPr>
            <a:normAutofit fontScale="92500" lnSpcReduction="20000"/>
          </a:bodyPr>
          <a:lstStyle/>
          <a:p>
            <a:pPr marL="0" indent="0">
              <a:buNone/>
            </a:pPr>
            <a:r>
              <a:rPr lang="en-US" dirty="0">
                <a:solidFill>
                  <a:srgbClr val="0000FF"/>
                </a:solidFill>
              </a:rPr>
              <a:t>Mission Design</a:t>
            </a:r>
            <a:endParaRPr lang="en-US" dirty="0"/>
          </a:p>
          <a:p>
            <a:pPr marL="285744" indent="-285744">
              <a:spcBef>
                <a:spcPts val="600"/>
              </a:spcBef>
              <a:buFont typeface="Arial"/>
              <a:buChar char="•"/>
            </a:pPr>
            <a:r>
              <a:rPr lang="en-US" sz="2100" dirty="0">
                <a:latin typeface="Arial" panose="020B0604020202020204" pitchFamily="34" charset="0"/>
                <a:cs typeface="Arial" panose="020B0604020202020204" pitchFamily="34" charset="0"/>
              </a:rPr>
              <a:t>Three satellites in an equilateral triangle formation with arm lengths of ~2.5 million km.</a:t>
            </a:r>
          </a:p>
          <a:p>
            <a:pPr marL="285744" indent="-285744">
              <a:spcBef>
                <a:spcPts val="600"/>
              </a:spcBef>
              <a:buFont typeface="Arial"/>
              <a:buChar char="•"/>
            </a:pPr>
            <a:r>
              <a:rPr lang="en-US" sz="2100" dirty="0">
                <a:latin typeface="Arial" panose="020B0604020202020204" pitchFamily="34" charset="0"/>
                <a:cs typeface="Arial" panose="020B0604020202020204" pitchFamily="34" charset="0"/>
              </a:rPr>
              <a:t>Any two arms of this triangle represent a Michelson-type interferometer.</a:t>
            </a:r>
          </a:p>
          <a:p>
            <a:pPr marL="285744" indent="-285744">
              <a:spcBef>
                <a:spcPts val="600"/>
              </a:spcBef>
              <a:buFont typeface="Arial"/>
              <a:buChar char="•"/>
            </a:pPr>
            <a:r>
              <a:rPr lang="en-US" sz="2100" dirty="0">
                <a:latin typeface="Arial" panose="020B0604020202020204" pitchFamily="34" charset="0"/>
                <a:cs typeface="Arial" panose="020B0604020202020204" pitchFamily="34" charset="0"/>
              </a:rPr>
              <a:t>Gravitational waves deform space-time and can be detected as a change in the length of the interferometer arms (~ 10 pm/Hz</a:t>
            </a:r>
            <a:r>
              <a:rPr lang="en-US" sz="2100" baseline="30000" dirty="0">
                <a:latin typeface="Arial" panose="020B0604020202020204" pitchFamily="34" charset="0"/>
                <a:cs typeface="Arial" panose="020B0604020202020204" pitchFamily="34" charset="0"/>
              </a:rPr>
              <a:t>1/2</a:t>
            </a:r>
            <a:r>
              <a:rPr lang="en-US" sz="2100" dirty="0">
                <a:latin typeface="Arial" panose="020B0604020202020204" pitchFamily="34" charset="0"/>
                <a:cs typeface="Arial" panose="020B0604020202020204" pitchFamily="34" charset="0"/>
              </a:rPr>
              <a:t>).</a:t>
            </a:r>
          </a:p>
          <a:p>
            <a:r>
              <a:rPr lang="en-US" sz="2100" dirty="0">
                <a:latin typeface="Arial" panose="020B0604020202020204" pitchFamily="34" charset="0"/>
                <a:cs typeface="Arial" panose="020B0604020202020204" pitchFamily="34" charset="0"/>
              </a:rPr>
              <a:t>Baseline 4 year lifetime + 6 years goal</a:t>
            </a:r>
          </a:p>
          <a:p>
            <a:pPr lvl="2"/>
            <a:r>
              <a:rPr lang="en-US" sz="2100" dirty="0">
                <a:latin typeface="Arial" panose="020B0604020202020204" pitchFamily="34" charset="0"/>
                <a:cs typeface="Arial" panose="020B0604020202020204" pitchFamily="34" charset="0"/>
              </a:rPr>
              <a:t>Limited by communications bandwidth</a:t>
            </a:r>
          </a:p>
          <a:p>
            <a:pPr marL="285744" indent="-285744">
              <a:spcBef>
                <a:spcPts val="600"/>
              </a:spcBef>
              <a:buFont typeface="Arial"/>
              <a:buChar char="•"/>
            </a:pPr>
            <a:endParaRPr lang="en-US" sz="1800" dirty="0"/>
          </a:p>
        </p:txBody>
      </p:sp>
      <p:sp>
        <p:nvSpPr>
          <p:cNvPr id="7" name="TextBox 6"/>
          <p:cNvSpPr txBox="1"/>
          <p:nvPr/>
        </p:nvSpPr>
        <p:spPr>
          <a:xfrm>
            <a:off x="8353912" y="4041289"/>
            <a:ext cx="1846468" cy="369332"/>
          </a:xfrm>
          <a:prstGeom prst="rect">
            <a:avLst/>
          </a:prstGeom>
          <a:noFill/>
        </p:spPr>
        <p:txBody>
          <a:bodyPr wrap="none" rtlCol="0">
            <a:spAutoFit/>
          </a:bodyPr>
          <a:lstStyle/>
          <a:p>
            <a:r>
              <a:rPr lang="en-US" b="1" dirty="0">
                <a:solidFill>
                  <a:srgbClr val="0000FF"/>
                </a:solidFill>
              </a:rPr>
              <a:t>Heliocentric orbit</a:t>
            </a:r>
          </a:p>
        </p:txBody>
      </p:sp>
      <p:sp>
        <p:nvSpPr>
          <p:cNvPr id="9" name="TextBox 8"/>
          <p:cNvSpPr txBox="1"/>
          <p:nvPr/>
        </p:nvSpPr>
        <p:spPr>
          <a:xfrm>
            <a:off x="7728115" y="892750"/>
            <a:ext cx="1850394" cy="369332"/>
          </a:xfrm>
          <a:prstGeom prst="rect">
            <a:avLst/>
          </a:prstGeom>
          <a:noFill/>
        </p:spPr>
        <p:txBody>
          <a:bodyPr wrap="square" rtlCol="0">
            <a:spAutoFit/>
          </a:bodyPr>
          <a:lstStyle/>
          <a:p>
            <a:pPr algn="ctr"/>
            <a:r>
              <a:rPr lang="en-US" b="1" dirty="0">
                <a:solidFill>
                  <a:srgbClr val="0000FF"/>
                </a:solidFill>
              </a:rPr>
              <a:t>LISA Layout</a:t>
            </a:r>
          </a:p>
        </p:txBody>
      </p:sp>
      <p:sp>
        <p:nvSpPr>
          <p:cNvPr id="16" name="TextBox 15"/>
          <p:cNvSpPr txBox="1"/>
          <p:nvPr/>
        </p:nvSpPr>
        <p:spPr>
          <a:xfrm>
            <a:off x="8509193" y="1203742"/>
            <a:ext cx="241052" cy="338554"/>
          </a:xfrm>
          <a:prstGeom prst="rect">
            <a:avLst/>
          </a:prstGeom>
          <a:noFill/>
        </p:spPr>
        <p:txBody>
          <a:bodyPr wrap="square" rtlCol="0">
            <a:spAutoFit/>
          </a:bodyPr>
          <a:lstStyle/>
          <a:p>
            <a:r>
              <a:rPr lang="en-US" sz="1600" b="1" dirty="0">
                <a:solidFill>
                  <a:srgbClr val="0000FF"/>
                </a:solidFill>
              </a:rPr>
              <a:t>Z</a:t>
            </a:r>
          </a:p>
        </p:txBody>
      </p:sp>
      <p:sp>
        <p:nvSpPr>
          <p:cNvPr id="36" name="TextBox 35"/>
          <p:cNvSpPr txBox="1"/>
          <p:nvPr/>
        </p:nvSpPr>
        <p:spPr>
          <a:xfrm>
            <a:off x="9510562" y="4659562"/>
            <a:ext cx="776708" cy="123111"/>
          </a:xfrm>
          <a:prstGeom prst="rect">
            <a:avLst/>
          </a:prstGeom>
          <a:solidFill>
            <a:schemeClr val="bg1"/>
          </a:solidFill>
          <a:scene3d>
            <a:camera prst="orthographicFront">
              <a:rot lat="0" lon="0" rev="360000"/>
            </a:camera>
            <a:lightRig rig="threePt" dir="t"/>
          </a:scene3d>
        </p:spPr>
        <p:txBody>
          <a:bodyPr wrap="square" lIns="0" tIns="0" rIns="0" bIns="0" rtlCol="0">
            <a:spAutoFit/>
          </a:bodyPr>
          <a:lstStyle/>
          <a:p>
            <a:r>
              <a:rPr lang="en-US" sz="800" b="1" dirty="0">
                <a:solidFill>
                  <a:srgbClr val="FF0000"/>
                </a:solidFill>
              </a:rPr>
              <a:t>2.5 X 10</a:t>
            </a:r>
            <a:r>
              <a:rPr lang="en-US" sz="800" b="1" baseline="30000" dirty="0">
                <a:solidFill>
                  <a:srgbClr val="FF0000"/>
                </a:solidFill>
              </a:rPr>
              <a:t>6</a:t>
            </a:r>
            <a:r>
              <a:rPr lang="en-US" sz="800" b="1" dirty="0">
                <a:solidFill>
                  <a:srgbClr val="FF0000"/>
                </a:solidFill>
              </a:rPr>
              <a:t> km</a:t>
            </a:r>
          </a:p>
        </p:txBody>
      </p:sp>
      <p:sp>
        <p:nvSpPr>
          <p:cNvPr id="37" name="TextBox 36"/>
          <p:cNvSpPr txBox="1"/>
          <p:nvPr/>
        </p:nvSpPr>
        <p:spPr>
          <a:xfrm>
            <a:off x="8080646" y="6073850"/>
            <a:ext cx="2591972" cy="584775"/>
          </a:xfrm>
          <a:prstGeom prst="rect">
            <a:avLst/>
          </a:prstGeom>
          <a:noFill/>
        </p:spPr>
        <p:txBody>
          <a:bodyPr wrap="square" rtlCol="0">
            <a:spAutoFit/>
          </a:bodyPr>
          <a:lstStyle/>
          <a:p>
            <a:pPr algn="ctr"/>
            <a:r>
              <a:rPr lang="en-US" sz="1600" dirty="0"/>
              <a:t>Constellation Triangle rotates once per year as it orbits</a:t>
            </a:r>
          </a:p>
        </p:txBody>
      </p:sp>
      <p:grpSp>
        <p:nvGrpSpPr>
          <p:cNvPr id="10" name="Group 9">
            <a:extLst>
              <a:ext uri="{FF2B5EF4-FFF2-40B4-BE49-F238E27FC236}">
                <a16:creationId xmlns:a16="http://schemas.microsoft.com/office/drawing/2014/main" id="{E965E5FB-EEE1-C54D-B676-A898FD020DAC}"/>
              </a:ext>
            </a:extLst>
          </p:cNvPr>
          <p:cNvGrpSpPr/>
          <p:nvPr/>
        </p:nvGrpSpPr>
        <p:grpSpPr>
          <a:xfrm>
            <a:off x="6773118" y="1425501"/>
            <a:ext cx="5207014" cy="2362854"/>
            <a:chOff x="6773118" y="1425501"/>
            <a:chExt cx="5207014" cy="2362854"/>
          </a:xfrm>
        </p:grpSpPr>
        <p:pic>
          <p:nvPicPr>
            <p:cNvPr id="13" name="Picture 4" descr="C:\Documents and Settings\jacrow.ndc\Desktop\sgo-mid\sgo-mid-instrument.tif"/>
            <p:cNvPicPr>
              <a:picLocks noChangeAspect="1" noChangeArrowheads="1"/>
            </p:cNvPicPr>
            <p:nvPr/>
          </p:nvPicPr>
          <p:blipFill>
            <a:blip r:embed="rId3" cstate="print">
              <a:extLst>
                <a:ext uri="{28A0092B-C50C-407E-A947-70E740481C1C}">
                  <a14:useLocalDpi xmlns:a14="http://schemas.microsoft.com/office/drawing/2010/main"/>
                </a:ext>
              </a:extLst>
            </a:blip>
            <a:srcRect/>
            <a:stretch>
              <a:fillRect/>
            </a:stretch>
          </p:blipFill>
          <p:spPr bwMode="auto">
            <a:xfrm>
              <a:off x="7346019" y="1425501"/>
              <a:ext cx="2580260" cy="2362854"/>
            </a:xfrm>
            <a:prstGeom prst="rect">
              <a:avLst/>
            </a:prstGeom>
            <a:noFill/>
            <a:ln w="9525">
              <a:noFill/>
              <a:miter lim="800000"/>
              <a:headEnd/>
              <a:tailEnd/>
            </a:ln>
          </p:spPr>
        </p:pic>
        <p:sp>
          <p:nvSpPr>
            <p:cNvPr id="14" name="TextBox 13"/>
            <p:cNvSpPr txBox="1"/>
            <p:nvPr/>
          </p:nvSpPr>
          <p:spPr>
            <a:xfrm>
              <a:off x="7974862" y="3139074"/>
              <a:ext cx="253283" cy="338554"/>
            </a:xfrm>
            <a:prstGeom prst="rect">
              <a:avLst/>
            </a:prstGeom>
            <a:noFill/>
          </p:spPr>
          <p:txBody>
            <a:bodyPr wrap="square" rtlCol="0">
              <a:spAutoFit/>
            </a:bodyPr>
            <a:lstStyle/>
            <a:p>
              <a:r>
                <a:rPr lang="en-US" sz="1600" b="1" dirty="0">
                  <a:solidFill>
                    <a:srgbClr val="0000FF"/>
                  </a:solidFill>
                </a:rPr>
                <a:t>X</a:t>
              </a:r>
            </a:p>
          </p:txBody>
        </p:sp>
        <p:sp>
          <p:nvSpPr>
            <p:cNvPr id="17" name="TextBox 16"/>
            <p:cNvSpPr txBox="1"/>
            <p:nvPr/>
          </p:nvSpPr>
          <p:spPr>
            <a:xfrm>
              <a:off x="9044371" y="3135998"/>
              <a:ext cx="253283" cy="338554"/>
            </a:xfrm>
            <a:prstGeom prst="rect">
              <a:avLst/>
            </a:prstGeom>
            <a:noFill/>
          </p:spPr>
          <p:txBody>
            <a:bodyPr wrap="square" rtlCol="0">
              <a:spAutoFit/>
            </a:bodyPr>
            <a:lstStyle/>
            <a:p>
              <a:r>
                <a:rPr lang="en-US" sz="1600" b="1" dirty="0">
                  <a:solidFill>
                    <a:srgbClr val="0000FF"/>
                  </a:solidFill>
                </a:rPr>
                <a:t>Y</a:t>
              </a:r>
            </a:p>
          </p:txBody>
        </p:sp>
        <p:graphicFrame>
          <p:nvGraphicFramePr>
            <p:cNvPr id="19" name="Object 18"/>
            <p:cNvGraphicFramePr>
              <a:graphicFrameLocks noChangeAspect="1"/>
            </p:cNvGraphicFramePr>
            <p:nvPr/>
          </p:nvGraphicFramePr>
          <p:xfrm>
            <a:off x="8319637" y="2120250"/>
            <a:ext cx="985367" cy="995850"/>
          </p:xfrm>
          <a:graphic>
            <a:graphicData uri="http://schemas.openxmlformats.org/presentationml/2006/ole">
              <mc:AlternateContent xmlns:mc="http://schemas.openxmlformats.org/markup-compatibility/2006">
                <mc:Choice xmlns:v="urn:schemas-microsoft-com:vml" Requires="v">
                  <p:oleObj name="Equation" r:id="rId4" imgW="1193800" imgH="1206500" progId="Equation.3">
                    <p:embed/>
                  </p:oleObj>
                </mc:Choice>
                <mc:Fallback>
                  <p:oleObj name="Equation" r:id="rId4" imgW="1193800" imgH="1206500" progId="Equation.3">
                    <p:embed/>
                    <p:pic>
                      <p:nvPicPr>
                        <p:cNvPr id="19" name="Object 18"/>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8319637" y="2120250"/>
                          <a:ext cx="985367" cy="995850"/>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grpSp>
          <p:nvGrpSpPr>
            <p:cNvPr id="4" name="Group 56"/>
            <p:cNvGrpSpPr/>
            <p:nvPr/>
          </p:nvGrpSpPr>
          <p:grpSpPr>
            <a:xfrm>
              <a:off x="9943715" y="2129529"/>
              <a:ext cx="216555" cy="216555"/>
              <a:chOff x="8068116" y="1905716"/>
              <a:chExt cx="278497" cy="278497"/>
            </a:xfrm>
          </p:grpSpPr>
          <p:cxnSp>
            <p:nvCxnSpPr>
              <p:cNvPr id="33" name="Straight Connector 32"/>
              <p:cNvCxnSpPr/>
              <p:nvPr/>
            </p:nvCxnSpPr>
            <p:spPr>
              <a:xfrm rot="5400000">
                <a:off x="7937998" y="2044171"/>
                <a:ext cx="278497" cy="1588"/>
              </a:xfrm>
              <a:prstGeom prst="line">
                <a:avLst/>
              </a:prstGeom>
              <a:ln w="50800"/>
              <a:effectLst/>
            </p:spPr>
            <p:style>
              <a:lnRef idx="2">
                <a:schemeClr val="accent1"/>
              </a:lnRef>
              <a:fillRef idx="0">
                <a:schemeClr val="accent1"/>
              </a:fillRef>
              <a:effectRef idx="1">
                <a:schemeClr val="accent1"/>
              </a:effectRef>
              <a:fontRef idx="minor">
                <a:schemeClr val="tx1"/>
              </a:fontRef>
            </p:style>
          </p:cxnSp>
          <p:cxnSp>
            <p:nvCxnSpPr>
              <p:cNvPr id="34" name="Straight Connector 33"/>
              <p:cNvCxnSpPr/>
              <p:nvPr/>
            </p:nvCxnSpPr>
            <p:spPr>
              <a:xfrm rot="10800000">
                <a:off x="8068116" y="2163151"/>
                <a:ext cx="278497" cy="1588"/>
              </a:xfrm>
              <a:prstGeom prst="line">
                <a:avLst/>
              </a:prstGeom>
              <a:ln w="50800"/>
              <a:effectLst/>
            </p:spPr>
            <p:style>
              <a:lnRef idx="2">
                <a:schemeClr val="accent1"/>
              </a:lnRef>
              <a:fillRef idx="0">
                <a:schemeClr val="accent1"/>
              </a:fillRef>
              <a:effectRef idx="1">
                <a:schemeClr val="accent1"/>
              </a:effectRef>
              <a:fontRef idx="minor">
                <a:schemeClr val="tx1"/>
              </a:fontRef>
            </p:style>
          </p:cxnSp>
        </p:grpSp>
        <p:grpSp>
          <p:nvGrpSpPr>
            <p:cNvPr id="5" name="Group 57"/>
            <p:cNvGrpSpPr/>
            <p:nvPr/>
          </p:nvGrpSpPr>
          <p:grpSpPr>
            <a:xfrm rot="18928052">
              <a:off x="9949599" y="2473253"/>
              <a:ext cx="216555" cy="216555"/>
              <a:chOff x="8068116" y="1905716"/>
              <a:chExt cx="278497" cy="278497"/>
            </a:xfrm>
          </p:grpSpPr>
          <p:cxnSp>
            <p:nvCxnSpPr>
              <p:cNvPr id="31" name="Straight Connector 30"/>
              <p:cNvCxnSpPr/>
              <p:nvPr/>
            </p:nvCxnSpPr>
            <p:spPr>
              <a:xfrm rot="5400000">
                <a:off x="7937998" y="2044171"/>
                <a:ext cx="278497" cy="1588"/>
              </a:xfrm>
              <a:prstGeom prst="line">
                <a:avLst/>
              </a:prstGeom>
              <a:ln w="50800"/>
              <a:effectLst/>
            </p:spPr>
            <p:style>
              <a:lnRef idx="2">
                <a:schemeClr val="accent1"/>
              </a:lnRef>
              <a:fillRef idx="0">
                <a:schemeClr val="accent1"/>
              </a:fillRef>
              <a:effectRef idx="1">
                <a:schemeClr val="accent1"/>
              </a:effectRef>
              <a:fontRef idx="minor">
                <a:schemeClr val="tx1"/>
              </a:fontRef>
            </p:style>
          </p:cxnSp>
          <p:cxnSp>
            <p:nvCxnSpPr>
              <p:cNvPr id="32" name="Straight Connector 31"/>
              <p:cNvCxnSpPr/>
              <p:nvPr/>
            </p:nvCxnSpPr>
            <p:spPr>
              <a:xfrm rot="10800000">
                <a:off x="8068116" y="2163151"/>
                <a:ext cx="278497" cy="1588"/>
              </a:xfrm>
              <a:prstGeom prst="line">
                <a:avLst/>
              </a:prstGeom>
              <a:ln w="50800"/>
              <a:effectLst/>
            </p:spPr>
            <p:style>
              <a:lnRef idx="2">
                <a:schemeClr val="accent1"/>
              </a:lnRef>
              <a:fillRef idx="0">
                <a:schemeClr val="accent1"/>
              </a:fillRef>
              <a:effectRef idx="1">
                <a:schemeClr val="accent1"/>
              </a:effectRef>
              <a:fontRef idx="minor">
                <a:schemeClr val="tx1"/>
              </a:fontRef>
            </p:style>
          </p:cxnSp>
        </p:grpSp>
        <p:sp>
          <p:nvSpPr>
            <p:cNvPr id="27" name="Oval 26"/>
            <p:cNvSpPr/>
            <p:nvPr/>
          </p:nvSpPr>
          <p:spPr>
            <a:xfrm>
              <a:off x="9930422" y="2847811"/>
              <a:ext cx="244075" cy="244075"/>
            </a:xfrm>
            <a:prstGeom prst="ellipse">
              <a:avLst/>
            </a:prstGeom>
            <a:noFill/>
            <a:ln w="38100"/>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cxnSp>
          <p:nvCxnSpPr>
            <p:cNvPr id="28" name="Straight Arrow Connector 27"/>
            <p:cNvCxnSpPr/>
            <p:nvPr/>
          </p:nvCxnSpPr>
          <p:spPr>
            <a:xfrm>
              <a:off x="9127053" y="2284832"/>
              <a:ext cx="695387" cy="3789"/>
            </a:xfrm>
            <a:prstGeom prst="straightConnector1">
              <a:avLst/>
            </a:prstGeom>
            <a:ln>
              <a:solidFill>
                <a:srgbClr val="FF0000"/>
              </a:solidFill>
              <a:tailEnd type="arrow"/>
            </a:ln>
            <a:effectLst/>
          </p:spPr>
          <p:style>
            <a:lnRef idx="2">
              <a:schemeClr val="accent1"/>
            </a:lnRef>
            <a:fillRef idx="0">
              <a:schemeClr val="accent1"/>
            </a:fillRef>
            <a:effectRef idx="1">
              <a:schemeClr val="accent1"/>
            </a:effectRef>
            <a:fontRef idx="minor">
              <a:schemeClr val="tx1"/>
            </a:fontRef>
          </p:style>
        </p:cxnSp>
        <p:cxnSp>
          <p:nvCxnSpPr>
            <p:cNvPr id="29" name="Straight Arrow Connector 28"/>
            <p:cNvCxnSpPr/>
            <p:nvPr/>
          </p:nvCxnSpPr>
          <p:spPr>
            <a:xfrm>
              <a:off x="9231010" y="2648645"/>
              <a:ext cx="578856" cy="17221"/>
            </a:xfrm>
            <a:prstGeom prst="straightConnector1">
              <a:avLst/>
            </a:prstGeom>
            <a:ln>
              <a:solidFill>
                <a:srgbClr val="FF0000"/>
              </a:solidFill>
              <a:tailEnd type="arrow"/>
            </a:ln>
            <a:effectLst/>
          </p:spPr>
          <p:style>
            <a:lnRef idx="2">
              <a:schemeClr val="accent1"/>
            </a:lnRef>
            <a:fillRef idx="0">
              <a:schemeClr val="accent1"/>
            </a:fillRef>
            <a:effectRef idx="1">
              <a:schemeClr val="accent1"/>
            </a:effectRef>
            <a:fontRef idx="minor">
              <a:schemeClr val="tx1"/>
            </a:fontRef>
          </p:style>
        </p:cxnSp>
        <p:cxnSp>
          <p:nvCxnSpPr>
            <p:cNvPr id="30" name="Straight Arrow Connector 29"/>
            <p:cNvCxnSpPr/>
            <p:nvPr/>
          </p:nvCxnSpPr>
          <p:spPr>
            <a:xfrm flipV="1">
              <a:off x="9320745" y="2980236"/>
              <a:ext cx="501695" cy="702"/>
            </a:xfrm>
            <a:prstGeom prst="straightConnector1">
              <a:avLst/>
            </a:prstGeom>
            <a:ln>
              <a:solidFill>
                <a:srgbClr val="FF0000"/>
              </a:solidFill>
              <a:tailEnd type="arrow"/>
            </a:ln>
            <a:effectLst/>
          </p:spPr>
          <p:style>
            <a:lnRef idx="2">
              <a:schemeClr val="accent1"/>
            </a:lnRef>
            <a:fillRef idx="0">
              <a:schemeClr val="accent1"/>
            </a:fillRef>
            <a:effectRef idx="1">
              <a:schemeClr val="accent1"/>
            </a:effectRef>
            <a:fontRef idx="minor">
              <a:schemeClr val="tx1"/>
            </a:fontRef>
          </p:style>
        </p:cxnSp>
        <p:cxnSp>
          <p:nvCxnSpPr>
            <p:cNvPr id="26" name="Straight Arrow Connector 25"/>
            <p:cNvCxnSpPr/>
            <p:nvPr/>
          </p:nvCxnSpPr>
          <p:spPr>
            <a:xfrm rot="5400000" flipH="1" flipV="1">
              <a:off x="6847316" y="1853205"/>
              <a:ext cx="1764367" cy="1022713"/>
            </a:xfrm>
            <a:prstGeom prst="straightConnector1">
              <a:avLst/>
            </a:prstGeom>
            <a:ln>
              <a:headEnd type="arrow"/>
              <a:tailEnd type="arrow"/>
            </a:ln>
          </p:spPr>
          <p:style>
            <a:lnRef idx="2">
              <a:schemeClr val="accent1"/>
            </a:lnRef>
            <a:fillRef idx="0">
              <a:schemeClr val="accent1"/>
            </a:fillRef>
            <a:effectRef idx="1">
              <a:schemeClr val="accent1"/>
            </a:effectRef>
            <a:fontRef idx="minor">
              <a:schemeClr val="tx1"/>
            </a:fontRef>
          </p:style>
        </p:cxnSp>
        <p:sp>
          <p:nvSpPr>
            <p:cNvPr id="24" name="TextBox 23"/>
            <p:cNvSpPr txBox="1"/>
            <p:nvPr/>
          </p:nvSpPr>
          <p:spPr>
            <a:xfrm>
              <a:off x="6773118" y="1981962"/>
              <a:ext cx="1430494" cy="307777"/>
            </a:xfrm>
            <a:prstGeom prst="rect">
              <a:avLst/>
            </a:prstGeom>
            <a:solidFill>
              <a:schemeClr val="bg1">
                <a:lumMod val="95000"/>
              </a:schemeClr>
            </a:solidFill>
          </p:spPr>
          <p:txBody>
            <a:bodyPr wrap="square" rtlCol="0">
              <a:spAutoFit/>
            </a:bodyPr>
            <a:lstStyle/>
            <a:p>
              <a:pPr algn="ctr"/>
              <a:r>
                <a:rPr lang="en-US" sz="1400" b="1" dirty="0"/>
                <a:t>2.5 million km</a:t>
              </a:r>
            </a:p>
          </p:txBody>
        </p:sp>
        <p:sp>
          <p:nvSpPr>
            <p:cNvPr id="38" name="TextBox 37"/>
            <p:cNvSpPr txBox="1"/>
            <p:nvPr/>
          </p:nvSpPr>
          <p:spPr>
            <a:xfrm>
              <a:off x="10262509" y="2024551"/>
              <a:ext cx="338554" cy="738664"/>
            </a:xfrm>
            <a:prstGeom prst="rect">
              <a:avLst/>
            </a:prstGeom>
            <a:noFill/>
          </p:spPr>
          <p:txBody>
            <a:bodyPr wrap="none" rtlCol="0">
              <a:spAutoFit/>
            </a:bodyPr>
            <a:lstStyle/>
            <a:p>
              <a:r>
                <a:rPr lang="en-US" sz="2400" dirty="0"/>
                <a:t>+</a:t>
              </a:r>
            </a:p>
            <a:p>
              <a:r>
                <a:rPr lang="en-US" dirty="0"/>
                <a:t>X</a:t>
              </a:r>
            </a:p>
          </p:txBody>
        </p:sp>
        <p:sp>
          <p:nvSpPr>
            <p:cNvPr id="39" name="TextBox 38">
              <a:extLst>
                <a:ext uri="{FF2B5EF4-FFF2-40B4-BE49-F238E27FC236}">
                  <a16:creationId xmlns:a16="http://schemas.microsoft.com/office/drawing/2014/main" id="{D3E401C6-FB70-E448-9F79-E5279B96333D}"/>
                </a:ext>
              </a:extLst>
            </p:cNvPr>
            <p:cNvSpPr txBox="1"/>
            <p:nvPr/>
          </p:nvSpPr>
          <p:spPr>
            <a:xfrm>
              <a:off x="10555122" y="2129529"/>
              <a:ext cx="1105303" cy="1015663"/>
            </a:xfrm>
            <a:prstGeom prst="rect">
              <a:avLst/>
            </a:prstGeom>
            <a:noFill/>
          </p:spPr>
          <p:txBody>
            <a:bodyPr wrap="none" rtlCol="0">
              <a:spAutoFit/>
            </a:bodyPr>
            <a:lstStyle/>
            <a:p>
              <a:r>
                <a:rPr lang="en-US" sz="2000" dirty="0"/>
                <a:t>“plus”</a:t>
              </a:r>
            </a:p>
            <a:p>
              <a:r>
                <a:rPr lang="en-US" sz="2000" dirty="0"/>
                <a:t>“cross”</a:t>
              </a:r>
            </a:p>
            <a:p>
              <a:r>
                <a:rPr lang="en-US" sz="2000" dirty="0"/>
                <a:t>“</a:t>
              </a:r>
              <a:r>
                <a:rPr lang="en-US" sz="2000" dirty="0" err="1"/>
                <a:t>sagnac</a:t>
              </a:r>
              <a:r>
                <a:rPr lang="en-US" sz="2000" dirty="0"/>
                <a:t>”</a:t>
              </a:r>
            </a:p>
          </p:txBody>
        </p:sp>
        <p:sp>
          <p:nvSpPr>
            <p:cNvPr id="47" name="TextBox 46">
              <a:extLst>
                <a:ext uri="{FF2B5EF4-FFF2-40B4-BE49-F238E27FC236}">
                  <a16:creationId xmlns:a16="http://schemas.microsoft.com/office/drawing/2014/main" id="{D2CE0FA1-EE8C-5F48-8FF0-1235B2A97DB8}"/>
                </a:ext>
              </a:extLst>
            </p:cNvPr>
            <p:cNvSpPr txBox="1"/>
            <p:nvPr/>
          </p:nvSpPr>
          <p:spPr>
            <a:xfrm>
              <a:off x="10115263" y="1740808"/>
              <a:ext cx="1864869" cy="400110"/>
            </a:xfrm>
            <a:prstGeom prst="rect">
              <a:avLst/>
            </a:prstGeom>
            <a:noFill/>
          </p:spPr>
          <p:txBody>
            <a:bodyPr wrap="none" rtlCol="0">
              <a:spAutoFit/>
            </a:bodyPr>
            <a:lstStyle/>
            <a:p>
              <a:r>
                <a:rPr lang="en-US" sz="2000" dirty="0"/>
                <a:t>GW polarization</a:t>
              </a:r>
            </a:p>
          </p:txBody>
        </p:sp>
      </p:grpSp>
      <p:grpSp>
        <p:nvGrpSpPr>
          <p:cNvPr id="11" name="Group 10">
            <a:extLst>
              <a:ext uri="{FF2B5EF4-FFF2-40B4-BE49-F238E27FC236}">
                <a16:creationId xmlns:a16="http://schemas.microsoft.com/office/drawing/2014/main" id="{9C7A2690-5B56-DC4F-9A9C-123A42E6AD53}"/>
              </a:ext>
            </a:extLst>
          </p:cNvPr>
          <p:cNvGrpSpPr/>
          <p:nvPr/>
        </p:nvGrpSpPr>
        <p:grpSpPr>
          <a:xfrm>
            <a:off x="858618" y="3907641"/>
            <a:ext cx="4572197" cy="2150020"/>
            <a:chOff x="858618" y="3907641"/>
            <a:chExt cx="4572197" cy="2150020"/>
          </a:xfrm>
        </p:grpSpPr>
        <p:pic>
          <p:nvPicPr>
            <p:cNvPr id="48" name="Picture 8">
              <a:extLst>
                <a:ext uri="{FF2B5EF4-FFF2-40B4-BE49-F238E27FC236}">
                  <a16:creationId xmlns:a16="http://schemas.microsoft.com/office/drawing/2014/main" id="{1DF1BA22-27DF-EA46-B1F2-3E8F87A71983}"/>
                </a:ext>
              </a:extLst>
            </p:cNvPr>
            <p:cNvPicPr>
              <a:picLocks noChangeAspect="1" noChangeArrowheads="1"/>
            </p:cNvPicPr>
            <p:nvPr/>
          </p:nvPicPr>
          <p:blipFill>
            <a:blip r:embed="rId6" cstate="print">
              <a:extLst>
                <a:ext uri="{28A0092B-C50C-407E-A947-70E740481C1C}">
                  <a14:useLocalDpi xmlns:a14="http://schemas.microsoft.com/office/drawing/2010/main"/>
                </a:ext>
              </a:extLst>
            </a:blip>
            <a:srcRect/>
            <a:stretch>
              <a:fillRect/>
            </a:stretch>
          </p:blipFill>
          <p:spPr bwMode="auto">
            <a:xfrm>
              <a:off x="1662090" y="4446348"/>
              <a:ext cx="3768725" cy="1611313"/>
            </a:xfrm>
            <a:prstGeom prst="rect">
              <a:avLst/>
            </a:prstGeom>
            <a:noFill/>
            <a:ln w="12700">
              <a:noFill/>
              <a:miter lim="800000"/>
              <a:headEnd/>
              <a:tailEnd/>
            </a:ln>
            <a:effectLst/>
          </p:spPr>
        </p:pic>
        <p:sp>
          <p:nvSpPr>
            <p:cNvPr id="50" name="TextBox 49">
              <a:extLst>
                <a:ext uri="{FF2B5EF4-FFF2-40B4-BE49-F238E27FC236}">
                  <a16:creationId xmlns:a16="http://schemas.microsoft.com/office/drawing/2014/main" id="{68580E14-8AC8-A849-AE53-40A4C3DA65F5}"/>
                </a:ext>
              </a:extLst>
            </p:cNvPr>
            <p:cNvSpPr txBox="1"/>
            <p:nvPr/>
          </p:nvSpPr>
          <p:spPr>
            <a:xfrm>
              <a:off x="2343879" y="3907641"/>
              <a:ext cx="2405146" cy="369332"/>
            </a:xfrm>
            <a:prstGeom prst="rect">
              <a:avLst/>
            </a:prstGeom>
            <a:noFill/>
          </p:spPr>
          <p:txBody>
            <a:bodyPr wrap="none" rtlCol="0">
              <a:spAutoFit/>
            </a:bodyPr>
            <a:lstStyle/>
            <a:p>
              <a:r>
                <a:rPr lang="en-US" b="1" dirty="0">
                  <a:solidFill>
                    <a:srgbClr val="0000FF"/>
                  </a:solidFill>
                </a:rPr>
                <a:t>Constellation Response</a:t>
              </a:r>
            </a:p>
          </p:txBody>
        </p:sp>
        <p:sp>
          <p:nvSpPr>
            <p:cNvPr id="51" name="TextBox 50">
              <a:extLst>
                <a:ext uri="{FF2B5EF4-FFF2-40B4-BE49-F238E27FC236}">
                  <a16:creationId xmlns:a16="http://schemas.microsoft.com/office/drawing/2014/main" id="{92E97D8D-615B-E848-B94B-F7D09E1AEA64}"/>
                </a:ext>
              </a:extLst>
            </p:cNvPr>
            <p:cNvSpPr txBox="1"/>
            <p:nvPr/>
          </p:nvSpPr>
          <p:spPr>
            <a:xfrm>
              <a:off x="858618" y="4521062"/>
              <a:ext cx="614271" cy="400110"/>
            </a:xfrm>
            <a:prstGeom prst="rect">
              <a:avLst/>
            </a:prstGeom>
            <a:noFill/>
          </p:spPr>
          <p:txBody>
            <a:bodyPr wrap="none" rtlCol="0">
              <a:spAutoFit/>
            </a:bodyPr>
            <a:lstStyle/>
            <a:p>
              <a:r>
                <a:rPr lang="en-US" sz="2000" dirty="0"/>
                <a:t>plus</a:t>
              </a:r>
            </a:p>
          </p:txBody>
        </p:sp>
        <p:sp>
          <p:nvSpPr>
            <p:cNvPr id="53" name="TextBox 52">
              <a:extLst>
                <a:ext uri="{FF2B5EF4-FFF2-40B4-BE49-F238E27FC236}">
                  <a16:creationId xmlns:a16="http://schemas.microsoft.com/office/drawing/2014/main" id="{84C0F2AF-61FA-1D48-9836-6232415DD3C1}"/>
                </a:ext>
              </a:extLst>
            </p:cNvPr>
            <p:cNvSpPr txBox="1"/>
            <p:nvPr/>
          </p:nvSpPr>
          <p:spPr>
            <a:xfrm>
              <a:off x="881848" y="5543257"/>
              <a:ext cx="715965" cy="400110"/>
            </a:xfrm>
            <a:prstGeom prst="rect">
              <a:avLst/>
            </a:prstGeom>
            <a:noFill/>
          </p:spPr>
          <p:txBody>
            <a:bodyPr wrap="none" rtlCol="0">
              <a:spAutoFit/>
            </a:bodyPr>
            <a:lstStyle/>
            <a:p>
              <a:r>
                <a:rPr lang="en-US" sz="2000" dirty="0"/>
                <a:t>cross</a:t>
              </a:r>
            </a:p>
          </p:txBody>
        </p:sp>
      </p:grpSp>
      <p:pic>
        <p:nvPicPr>
          <p:cNvPr id="54" name="Picture 53" descr="GravitationalWave_CrossPolarization.gif">
            <a:extLst>
              <a:ext uri="{FF2B5EF4-FFF2-40B4-BE49-F238E27FC236}">
                <a16:creationId xmlns:a16="http://schemas.microsoft.com/office/drawing/2014/main" id="{1C62F376-B41B-144A-B59B-F979B2CCC06D}"/>
              </a:ext>
            </a:extLst>
          </p:cNvPr>
          <p:cNvPicPr>
            <a:picLocks noChangeAspect="1"/>
          </p:cNvPicPr>
          <p:nvPr/>
        </p:nvPicPr>
        <p:blipFill>
          <a:blip r:embed="rId7" cstate="print">
            <a:extLst>
              <a:ext uri="{28A0092B-C50C-407E-A947-70E740481C1C}">
                <a14:useLocalDpi xmlns:a14="http://schemas.microsoft.com/office/drawing/2010/main"/>
              </a:ext>
            </a:extLst>
          </a:blip>
          <a:stretch>
            <a:fillRect/>
          </a:stretch>
        </p:blipFill>
        <p:spPr>
          <a:xfrm>
            <a:off x="5663461" y="5313611"/>
            <a:ext cx="1176764" cy="1176764"/>
          </a:xfrm>
          <a:prstGeom prst="rect">
            <a:avLst/>
          </a:prstGeom>
        </p:spPr>
      </p:pic>
      <p:pic>
        <p:nvPicPr>
          <p:cNvPr id="55" name="Picture 54" descr="GravitationalWave_PlusPolarization.gif">
            <a:extLst>
              <a:ext uri="{FF2B5EF4-FFF2-40B4-BE49-F238E27FC236}">
                <a16:creationId xmlns:a16="http://schemas.microsoft.com/office/drawing/2014/main" id="{DE280B46-809D-BB49-95E5-8E81CEA0DAA4}"/>
              </a:ext>
            </a:extLst>
          </p:cNvPr>
          <p:cNvPicPr>
            <a:picLocks noChangeAspect="1"/>
          </p:cNvPicPr>
          <p:nvPr/>
        </p:nvPicPr>
        <p:blipFill>
          <a:blip r:embed="rId8" cstate="print">
            <a:extLst>
              <a:ext uri="{28A0092B-C50C-407E-A947-70E740481C1C}">
                <a14:useLocalDpi xmlns:a14="http://schemas.microsoft.com/office/drawing/2010/main"/>
              </a:ext>
            </a:extLst>
          </a:blip>
          <a:stretch>
            <a:fillRect/>
          </a:stretch>
        </p:blipFill>
        <p:spPr>
          <a:xfrm>
            <a:off x="5663461" y="4269955"/>
            <a:ext cx="1147481" cy="1147481"/>
          </a:xfrm>
          <a:prstGeom prst="rect">
            <a:avLst/>
          </a:prstGeom>
        </p:spPr>
      </p:pic>
      <p:pic>
        <p:nvPicPr>
          <p:cNvPr id="6" name="Picture 5">
            <a:extLst>
              <a:ext uri="{FF2B5EF4-FFF2-40B4-BE49-F238E27FC236}">
                <a16:creationId xmlns:a16="http://schemas.microsoft.com/office/drawing/2014/main" id="{27A0D1FA-5182-F944-86E4-47A80A87BE44}"/>
              </a:ext>
            </a:extLst>
          </p:cNvPr>
          <p:cNvPicPr>
            <a:picLocks noChangeAspect="1"/>
          </p:cNvPicPr>
          <p:nvPr/>
        </p:nvPicPr>
        <p:blipFill>
          <a:blip r:embed="rId9"/>
          <a:stretch>
            <a:fillRect/>
          </a:stretch>
        </p:blipFill>
        <p:spPr>
          <a:xfrm>
            <a:off x="6773132" y="4647288"/>
            <a:ext cx="5207000" cy="1308100"/>
          </a:xfrm>
          <a:prstGeom prst="rect">
            <a:avLst/>
          </a:prstGeom>
        </p:spPr>
      </p:pic>
      <p:sp>
        <p:nvSpPr>
          <p:cNvPr id="8" name="TextBox 7">
            <a:extLst>
              <a:ext uri="{FF2B5EF4-FFF2-40B4-BE49-F238E27FC236}">
                <a16:creationId xmlns:a16="http://schemas.microsoft.com/office/drawing/2014/main" id="{CFCFE635-11D6-D24D-B3D2-F6781D9EF967}"/>
              </a:ext>
            </a:extLst>
          </p:cNvPr>
          <p:cNvSpPr txBox="1"/>
          <p:nvPr/>
        </p:nvSpPr>
        <p:spPr>
          <a:xfrm>
            <a:off x="881848" y="6169580"/>
            <a:ext cx="5218801" cy="369332"/>
          </a:xfrm>
          <a:prstGeom prst="rect">
            <a:avLst/>
          </a:prstGeom>
          <a:noFill/>
        </p:spPr>
        <p:txBody>
          <a:bodyPr wrap="none" rtlCol="0">
            <a:spAutoFit/>
          </a:bodyPr>
          <a:lstStyle/>
          <a:p>
            <a:r>
              <a:rPr lang="en-US" dirty="0" err="1"/>
              <a:t>sagnac</a:t>
            </a:r>
            <a:r>
              <a:rPr lang="en-US" dirty="0"/>
              <a:t>: No GW response. Allows noise measurement.</a:t>
            </a:r>
          </a:p>
        </p:txBody>
      </p:sp>
      <p:sp>
        <p:nvSpPr>
          <p:cNvPr id="15" name="Slide Number Placeholder 14">
            <a:extLst>
              <a:ext uri="{FF2B5EF4-FFF2-40B4-BE49-F238E27FC236}">
                <a16:creationId xmlns:a16="http://schemas.microsoft.com/office/drawing/2014/main" id="{D8FD6B23-26EA-B748-9722-E3149275ED75}"/>
              </a:ext>
            </a:extLst>
          </p:cNvPr>
          <p:cNvSpPr>
            <a:spLocks noGrp="1"/>
          </p:cNvSpPr>
          <p:nvPr>
            <p:ph type="sldNum" sz="quarter" idx="12"/>
          </p:nvPr>
        </p:nvSpPr>
        <p:spPr/>
        <p:txBody>
          <a:bodyPr/>
          <a:lstStyle/>
          <a:p>
            <a:fld id="{32F73669-1148-499A-8244-3F65AEF7D7B7}" type="slidenum">
              <a:rPr lang="en-US" smtClean="0"/>
              <a:t>5</a:t>
            </a:fld>
            <a:endParaRPr lang="en-US"/>
          </a:p>
        </p:txBody>
      </p:sp>
    </p:spTree>
    <p:extLst>
      <p:ext uri="{BB962C8B-B14F-4D97-AF65-F5344CB8AC3E}">
        <p14:creationId xmlns:p14="http://schemas.microsoft.com/office/powerpoint/2010/main" val="73335673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48840AA-F58F-D74B-AC52-C1CF8C765091}"/>
              </a:ext>
            </a:extLst>
          </p:cNvPr>
          <p:cNvSpPr>
            <a:spLocks noGrp="1"/>
          </p:cNvSpPr>
          <p:nvPr>
            <p:ph type="title"/>
          </p:nvPr>
        </p:nvSpPr>
        <p:spPr>
          <a:xfrm>
            <a:off x="950744" y="-108574"/>
            <a:ext cx="5059638" cy="1325563"/>
          </a:xfrm>
        </p:spPr>
        <p:txBody>
          <a:bodyPr>
            <a:normAutofit/>
          </a:bodyPr>
          <a:lstStyle/>
          <a:p>
            <a:r>
              <a:rPr lang="en-US" sz="4000" b="1" dirty="0">
                <a:solidFill>
                  <a:srgbClr val="0432FF"/>
                </a:solidFill>
              </a:rPr>
              <a:t>LISA Mission Timeline</a:t>
            </a:r>
          </a:p>
        </p:txBody>
      </p:sp>
      <p:graphicFrame>
        <p:nvGraphicFramePr>
          <p:cNvPr id="7" name="Table 6">
            <a:extLst>
              <a:ext uri="{FF2B5EF4-FFF2-40B4-BE49-F238E27FC236}">
                <a16:creationId xmlns:a16="http://schemas.microsoft.com/office/drawing/2014/main" id="{CA960FC2-72B3-1240-9FA8-6B2D089B9E26}"/>
              </a:ext>
            </a:extLst>
          </p:cNvPr>
          <p:cNvGraphicFramePr>
            <a:graphicFrameLocks noGrp="1"/>
          </p:cNvGraphicFramePr>
          <p:nvPr>
            <p:extLst>
              <p:ext uri="{D42A27DB-BD31-4B8C-83A1-F6EECF244321}">
                <p14:modId xmlns:p14="http://schemas.microsoft.com/office/powerpoint/2010/main" val="2965608326"/>
              </p:ext>
            </p:extLst>
          </p:nvPr>
        </p:nvGraphicFramePr>
        <p:xfrm>
          <a:off x="1077938" y="920879"/>
          <a:ext cx="10419298" cy="5669019"/>
        </p:xfrm>
        <a:graphic>
          <a:graphicData uri="http://schemas.openxmlformats.org/drawingml/2006/table">
            <a:tbl>
              <a:tblPr firstRow="1" bandRow="1">
                <a:tableStyleId>{5C22544A-7EE6-4342-B048-85BDC9FD1C3A}</a:tableStyleId>
              </a:tblPr>
              <a:tblGrid>
                <a:gridCol w="2465320">
                  <a:extLst>
                    <a:ext uri="{9D8B030D-6E8A-4147-A177-3AD203B41FA5}">
                      <a16:colId xmlns:a16="http://schemas.microsoft.com/office/drawing/2014/main" val="2004138332"/>
                    </a:ext>
                  </a:extLst>
                </a:gridCol>
                <a:gridCol w="7953978">
                  <a:extLst>
                    <a:ext uri="{9D8B030D-6E8A-4147-A177-3AD203B41FA5}">
                      <a16:colId xmlns:a16="http://schemas.microsoft.com/office/drawing/2014/main" val="1761864182"/>
                    </a:ext>
                  </a:extLst>
                </a:gridCol>
              </a:tblGrid>
              <a:tr h="276219">
                <a:tc>
                  <a:txBody>
                    <a:bodyPr/>
                    <a:lstStyle/>
                    <a:p>
                      <a:r>
                        <a:rPr lang="en-US" dirty="0"/>
                        <a:t>Date</a:t>
                      </a:r>
                    </a:p>
                  </a:txBody>
                  <a:tcPr/>
                </a:tc>
                <a:tc>
                  <a:txBody>
                    <a:bodyPr/>
                    <a:lstStyle/>
                    <a:p>
                      <a:r>
                        <a:rPr lang="en-US" dirty="0"/>
                        <a:t>Milestones</a:t>
                      </a:r>
                    </a:p>
                  </a:txBody>
                  <a:tcPr/>
                </a:tc>
                <a:extLst>
                  <a:ext uri="{0D108BD9-81ED-4DB2-BD59-A6C34878D82A}">
                    <a16:rowId xmlns:a16="http://schemas.microsoft.com/office/drawing/2014/main" val="2469226421"/>
                  </a:ext>
                </a:extLst>
              </a:tr>
              <a:tr h="606198">
                <a:tc>
                  <a:txBody>
                    <a:bodyPr/>
                    <a:lstStyle/>
                    <a:p>
                      <a:pPr marL="0" marR="0">
                        <a:lnSpc>
                          <a:spcPct val="107000"/>
                        </a:lnSpc>
                        <a:spcBef>
                          <a:spcPts val="0"/>
                        </a:spcBef>
                        <a:spcAft>
                          <a:spcPts val="0"/>
                        </a:spcAft>
                      </a:pPr>
                      <a:r>
                        <a:rPr lang="en-US" sz="1800" dirty="0">
                          <a:effectLst/>
                        </a:rPr>
                        <a:t>October 2013</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marL="0" marR="0">
                        <a:lnSpc>
                          <a:spcPct val="107000"/>
                        </a:lnSpc>
                        <a:spcBef>
                          <a:spcPts val="0"/>
                        </a:spcBef>
                        <a:spcAft>
                          <a:spcPts val="0"/>
                        </a:spcAft>
                      </a:pPr>
                      <a:r>
                        <a:rPr lang="en-US" sz="1800" dirty="0">
                          <a:effectLst/>
                        </a:rPr>
                        <a:t>The “Gravitational Universe” selected as the science theme for the 3</a:t>
                      </a:r>
                      <a:r>
                        <a:rPr lang="en-US" sz="1800" baseline="30000" dirty="0">
                          <a:effectLst/>
                        </a:rPr>
                        <a:t>rd</a:t>
                      </a:r>
                      <a:r>
                        <a:rPr lang="en-US" sz="1800" dirty="0">
                          <a:effectLst/>
                        </a:rPr>
                        <a:t> ESA flagship mission (L3)</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extLst>
                  <a:ext uri="{0D108BD9-81ED-4DB2-BD59-A6C34878D82A}">
                    <a16:rowId xmlns:a16="http://schemas.microsoft.com/office/drawing/2014/main" val="1256372052"/>
                  </a:ext>
                </a:extLst>
              </a:tr>
              <a:tr h="442400">
                <a:tc>
                  <a:txBody>
                    <a:bodyPr/>
                    <a:lstStyle/>
                    <a:p>
                      <a:pPr marL="0" marR="0">
                        <a:lnSpc>
                          <a:spcPct val="107000"/>
                        </a:lnSpc>
                        <a:spcBef>
                          <a:spcPts val="0"/>
                        </a:spcBef>
                        <a:spcAft>
                          <a:spcPts val="0"/>
                        </a:spcAft>
                      </a:pPr>
                      <a:r>
                        <a:rPr lang="en-US" sz="1800" dirty="0">
                          <a:effectLst/>
                        </a:rPr>
                        <a:t>June 2016</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marL="0" marR="0">
                        <a:lnSpc>
                          <a:spcPct val="107000"/>
                        </a:lnSpc>
                        <a:spcBef>
                          <a:spcPts val="0"/>
                        </a:spcBef>
                        <a:spcAft>
                          <a:spcPts val="0"/>
                        </a:spcAft>
                      </a:pPr>
                      <a:r>
                        <a:rPr lang="en-US" sz="1800" dirty="0">
                          <a:effectLst/>
                        </a:rPr>
                        <a:t>LISA Pathfinder reports</a:t>
                      </a:r>
                      <a:r>
                        <a:rPr lang="en-US" sz="1800" baseline="0" dirty="0">
                          <a:effectLst/>
                        </a:rPr>
                        <a:t> Sub-Femto-g test mass acceleration performance</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extLst>
                  <a:ext uri="{0D108BD9-81ED-4DB2-BD59-A6C34878D82A}">
                    <a16:rowId xmlns:a16="http://schemas.microsoft.com/office/drawing/2014/main" val="2460335420"/>
                  </a:ext>
                </a:extLst>
              </a:tr>
              <a:tr h="382972">
                <a:tc>
                  <a:txBody>
                    <a:bodyPr/>
                    <a:lstStyle/>
                    <a:p>
                      <a:pPr marL="0" marR="0">
                        <a:lnSpc>
                          <a:spcPct val="107000"/>
                        </a:lnSpc>
                        <a:spcBef>
                          <a:spcPts val="0"/>
                        </a:spcBef>
                        <a:spcAft>
                          <a:spcPts val="0"/>
                        </a:spcAft>
                      </a:pPr>
                      <a:r>
                        <a:rPr lang="en-US" sz="1800" dirty="0">
                          <a:effectLst/>
                        </a:rPr>
                        <a:t>October 2016</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marL="0" marR="0">
                        <a:lnSpc>
                          <a:spcPct val="107000"/>
                        </a:lnSpc>
                        <a:spcBef>
                          <a:spcPts val="0"/>
                        </a:spcBef>
                        <a:spcAft>
                          <a:spcPts val="0"/>
                        </a:spcAft>
                      </a:pPr>
                      <a:r>
                        <a:rPr lang="en-US" sz="1800" dirty="0">
                          <a:effectLst/>
                        </a:rPr>
                        <a:t>Call for L3 mission proposals</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extLst>
                  <a:ext uri="{0D108BD9-81ED-4DB2-BD59-A6C34878D82A}">
                    <a16:rowId xmlns:a16="http://schemas.microsoft.com/office/drawing/2014/main" val="2835013222"/>
                  </a:ext>
                </a:extLst>
              </a:tr>
              <a:tr h="382972">
                <a:tc>
                  <a:txBody>
                    <a:bodyPr/>
                    <a:lstStyle/>
                    <a:p>
                      <a:pPr marL="0" marR="0">
                        <a:lnSpc>
                          <a:spcPct val="107000"/>
                        </a:lnSpc>
                        <a:spcBef>
                          <a:spcPts val="0"/>
                        </a:spcBef>
                        <a:spcAft>
                          <a:spcPts val="0"/>
                        </a:spcAft>
                      </a:pPr>
                      <a:r>
                        <a:rPr lang="en-US" sz="1800" dirty="0">
                          <a:effectLst/>
                        </a:rPr>
                        <a:t>June 2017</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marL="0" marR="0">
                        <a:lnSpc>
                          <a:spcPct val="107000"/>
                        </a:lnSpc>
                        <a:spcBef>
                          <a:spcPts val="0"/>
                        </a:spcBef>
                        <a:spcAft>
                          <a:spcPts val="0"/>
                        </a:spcAft>
                      </a:pPr>
                      <a:r>
                        <a:rPr lang="en-US" sz="1800" dirty="0">
                          <a:effectLst/>
                        </a:rPr>
                        <a:t>Selection of LISA as L3 with a nominal 2034 launch</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extLst>
                  <a:ext uri="{0D108BD9-81ED-4DB2-BD59-A6C34878D82A}">
                    <a16:rowId xmlns:a16="http://schemas.microsoft.com/office/drawing/2014/main" val="3983799465"/>
                  </a:ext>
                </a:extLst>
              </a:tr>
              <a:tr h="424941">
                <a:tc>
                  <a:txBody>
                    <a:bodyPr/>
                    <a:lstStyle/>
                    <a:p>
                      <a:pPr marL="0" marR="0">
                        <a:lnSpc>
                          <a:spcPct val="107000"/>
                        </a:lnSpc>
                        <a:spcBef>
                          <a:spcPts val="0"/>
                        </a:spcBef>
                        <a:spcAft>
                          <a:spcPts val="0"/>
                        </a:spcAft>
                      </a:pPr>
                      <a:r>
                        <a:rPr lang="en-US" sz="1800" dirty="0">
                          <a:effectLst/>
                        </a:rPr>
                        <a:t>May 2018</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marL="0" marR="0">
                        <a:lnSpc>
                          <a:spcPct val="107000"/>
                        </a:lnSpc>
                        <a:spcBef>
                          <a:spcPts val="0"/>
                        </a:spcBef>
                        <a:spcAft>
                          <a:spcPts val="0"/>
                        </a:spcAft>
                      </a:pPr>
                      <a:r>
                        <a:rPr lang="en-US" sz="1800" dirty="0">
                          <a:effectLst/>
                        </a:rPr>
                        <a:t>(ESA) Phase A kick-off</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extLst>
                  <a:ext uri="{0D108BD9-81ED-4DB2-BD59-A6C34878D82A}">
                    <a16:rowId xmlns:a16="http://schemas.microsoft.com/office/drawing/2014/main" val="3728597591"/>
                  </a:ext>
                </a:extLst>
              </a:tr>
              <a:tr h="382972">
                <a:tc>
                  <a:txBody>
                    <a:bodyPr/>
                    <a:lstStyle/>
                    <a:p>
                      <a:pPr marL="0" marR="0">
                        <a:lnSpc>
                          <a:spcPct val="107000"/>
                        </a:lnSpc>
                        <a:spcBef>
                          <a:spcPts val="0"/>
                        </a:spcBef>
                        <a:spcAft>
                          <a:spcPts val="0"/>
                        </a:spcAft>
                      </a:pPr>
                      <a:r>
                        <a:rPr lang="en-US" sz="1800" dirty="0">
                          <a:effectLst/>
                        </a:rPr>
                        <a:t>2018-2021</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marL="0" marR="0">
                        <a:lnSpc>
                          <a:spcPct val="107000"/>
                        </a:lnSpc>
                        <a:spcBef>
                          <a:spcPts val="0"/>
                        </a:spcBef>
                        <a:spcAft>
                          <a:spcPts val="0"/>
                        </a:spcAft>
                      </a:pPr>
                      <a:r>
                        <a:rPr lang="en-US" sz="1800" dirty="0">
                          <a:effectLst/>
                        </a:rPr>
                        <a:t>LISA mission Phase A</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extLst>
                  <a:ext uri="{0D108BD9-81ED-4DB2-BD59-A6C34878D82A}">
                    <a16:rowId xmlns:a16="http://schemas.microsoft.com/office/drawing/2014/main" val="2249850246"/>
                  </a:ext>
                </a:extLst>
              </a:tr>
              <a:tr h="382972">
                <a:tc>
                  <a:txBody>
                    <a:bodyPr/>
                    <a:lstStyle/>
                    <a:p>
                      <a:pPr marL="0" marR="0">
                        <a:lnSpc>
                          <a:spcPct val="107000"/>
                        </a:lnSpc>
                        <a:spcBef>
                          <a:spcPts val="0"/>
                        </a:spcBef>
                        <a:spcAft>
                          <a:spcPts val="0"/>
                        </a:spcAft>
                      </a:pPr>
                      <a:r>
                        <a:rPr lang="en-US" sz="1800" dirty="0">
                          <a:effectLst/>
                        </a:rPr>
                        <a:t>Oct 2020 – Oct 2021</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marL="0" marR="0">
                        <a:lnSpc>
                          <a:spcPct val="107000"/>
                        </a:lnSpc>
                        <a:spcBef>
                          <a:spcPts val="0"/>
                        </a:spcBef>
                        <a:spcAft>
                          <a:spcPts val="0"/>
                        </a:spcAft>
                      </a:pPr>
                      <a:r>
                        <a:rPr lang="en-US" sz="1800" dirty="0">
                          <a:effectLst/>
                        </a:rPr>
                        <a:t>Phase A Extension</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extLst>
                  <a:ext uri="{0D108BD9-81ED-4DB2-BD59-A6C34878D82A}">
                    <a16:rowId xmlns:a16="http://schemas.microsoft.com/office/drawing/2014/main" val="981645016"/>
                  </a:ext>
                </a:extLst>
              </a:tr>
              <a:tr h="382972">
                <a:tc>
                  <a:txBody>
                    <a:bodyPr/>
                    <a:lstStyle/>
                    <a:p>
                      <a:pPr marL="0" marR="0">
                        <a:lnSpc>
                          <a:spcPct val="107000"/>
                        </a:lnSpc>
                        <a:spcBef>
                          <a:spcPts val="0"/>
                        </a:spcBef>
                        <a:spcAft>
                          <a:spcPts val="0"/>
                        </a:spcAft>
                      </a:pPr>
                      <a:r>
                        <a:rPr lang="en-US" sz="1800">
                          <a:effectLst/>
                        </a:rPr>
                        <a:t>&lt;end 2021</a:t>
                      </a:r>
                      <a:endParaRPr lang="en-US" sz="18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marL="0" marR="0">
                        <a:lnSpc>
                          <a:spcPct val="107000"/>
                        </a:lnSpc>
                        <a:spcBef>
                          <a:spcPts val="0"/>
                        </a:spcBef>
                        <a:spcAft>
                          <a:spcPts val="0"/>
                        </a:spcAft>
                      </a:pPr>
                      <a:r>
                        <a:rPr lang="en-US" sz="1800" dirty="0">
                          <a:effectLst/>
                        </a:rPr>
                        <a:t>Formulation Review and Phase A end</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extLst>
                  <a:ext uri="{0D108BD9-81ED-4DB2-BD59-A6C34878D82A}">
                    <a16:rowId xmlns:a16="http://schemas.microsoft.com/office/drawing/2014/main" val="2371764716"/>
                  </a:ext>
                </a:extLst>
              </a:tr>
              <a:tr h="382972">
                <a:tc>
                  <a:txBody>
                    <a:bodyPr/>
                    <a:lstStyle/>
                    <a:p>
                      <a:pPr marL="0" marR="0">
                        <a:lnSpc>
                          <a:spcPct val="107000"/>
                        </a:lnSpc>
                        <a:spcBef>
                          <a:spcPts val="0"/>
                        </a:spcBef>
                        <a:spcAft>
                          <a:spcPts val="0"/>
                        </a:spcAft>
                      </a:pPr>
                      <a:r>
                        <a:rPr lang="en-US" sz="1800" dirty="0">
                          <a:effectLst/>
                        </a:rPr>
                        <a:t>&gt;2023</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marL="0" marR="0">
                        <a:lnSpc>
                          <a:spcPct val="107000"/>
                        </a:lnSpc>
                        <a:spcBef>
                          <a:spcPts val="0"/>
                        </a:spcBef>
                        <a:spcAft>
                          <a:spcPts val="0"/>
                        </a:spcAft>
                      </a:pPr>
                      <a:r>
                        <a:rPr lang="en-US" sz="1800" dirty="0">
                          <a:effectLst/>
                        </a:rPr>
                        <a:t>Mission Phase B</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extLst>
                  <a:ext uri="{0D108BD9-81ED-4DB2-BD59-A6C34878D82A}">
                    <a16:rowId xmlns:a16="http://schemas.microsoft.com/office/drawing/2014/main" val="507914643"/>
                  </a:ext>
                </a:extLst>
              </a:tr>
              <a:tr h="382972">
                <a:tc>
                  <a:txBody>
                    <a:bodyPr/>
                    <a:lstStyle/>
                    <a:p>
                      <a:pPr marL="0" marR="0">
                        <a:lnSpc>
                          <a:spcPct val="107000"/>
                        </a:lnSpc>
                        <a:spcBef>
                          <a:spcPts val="0"/>
                        </a:spcBef>
                        <a:spcAft>
                          <a:spcPts val="0"/>
                        </a:spcAft>
                      </a:pPr>
                      <a:r>
                        <a:rPr lang="en-US" sz="1800" dirty="0">
                          <a:effectLst/>
                        </a:rPr>
                        <a:t>End 2023</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marL="0" marR="0">
                        <a:lnSpc>
                          <a:spcPct val="107000"/>
                        </a:lnSpc>
                        <a:spcBef>
                          <a:spcPts val="0"/>
                        </a:spcBef>
                        <a:spcAft>
                          <a:spcPts val="0"/>
                        </a:spcAft>
                      </a:pPr>
                      <a:r>
                        <a:rPr lang="en-US" sz="1800" dirty="0">
                          <a:effectLst/>
                        </a:rPr>
                        <a:t>Mission Adoption</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extLst>
                  <a:ext uri="{0D108BD9-81ED-4DB2-BD59-A6C34878D82A}">
                    <a16:rowId xmlns:a16="http://schemas.microsoft.com/office/drawing/2014/main" val="284286587"/>
                  </a:ext>
                </a:extLst>
              </a:tr>
              <a:tr h="382972">
                <a:tc>
                  <a:txBody>
                    <a:bodyPr/>
                    <a:lstStyle/>
                    <a:p>
                      <a:pPr marL="285750" marR="0" indent="-285750">
                        <a:lnSpc>
                          <a:spcPct val="107000"/>
                        </a:lnSpc>
                        <a:spcBef>
                          <a:spcPts val="0"/>
                        </a:spcBef>
                        <a:spcAft>
                          <a:spcPts val="0"/>
                        </a:spcAft>
                        <a:buFont typeface="Wingdings" pitchFamily="2" charset="2"/>
                        <a:buChar char="Ø"/>
                      </a:pPr>
                      <a:r>
                        <a:rPr lang="en-US" sz="1800" dirty="0">
                          <a:effectLst/>
                        </a:rPr>
                        <a:t>Adoption</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marL="0" marR="0">
                        <a:lnSpc>
                          <a:spcPct val="107000"/>
                        </a:lnSpc>
                        <a:spcBef>
                          <a:spcPts val="0"/>
                        </a:spcBef>
                        <a:spcAft>
                          <a:spcPts val="0"/>
                        </a:spcAft>
                      </a:pPr>
                      <a:r>
                        <a:rPr lang="en-US" sz="1800" dirty="0">
                          <a:effectLst/>
                        </a:rPr>
                        <a:t>Mission Implementation (Phase B2/C/D)</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extLst>
                  <a:ext uri="{0D108BD9-81ED-4DB2-BD59-A6C34878D82A}">
                    <a16:rowId xmlns:a16="http://schemas.microsoft.com/office/drawing/2014/main" val="1328198434"/>
                  </a:ext>
                </a:extLst>
              </a:tr>
              <a:tr h="382972">
                <a:tc>
                  <a:txBody>
                    <a:bodyPr/>
                    <a:lstStyle/>
                    <a:p>
                      <a:pPr marL="0" marR="0">
                        <a:lnSpc>
                          <a:spcPct val="107000"/>
                        </a:lnSpc>
                        <a:spcBef>
                          <a:spcPts val="0"/>
                        </a:spcBef>
                        <a:spcAft>
                          <a:spcPts val="0"/>
                        </a:spcAft>
                      </a:pPr>
                      <a:r>
                        <a:rPr lang="en-US" sz="1800" dirty="0">
                          <a:effectLst/>
                        </a:rPr>
                        <a:t>~2035</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marL="0" marR="0">
                        <a:lnSpc>
                          <a:spcPct val="107000"/>
                        </a:lnSpc>
                        <a:spcBef>
                          <a:spcPts val="0"/>
                        </a:spcBef>
                        <a:spcAft>
                          <a:spcPts val="0"/>
                        </a:spcAft>
                      </a:pPr>
                      <a:r>
                        <a:rPr lang="en-US" sz="1800" dirty="0">
                          <a:effectLst/>
                        </a:rPr>
                        <a:t> Nominal Launch</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extLst>
                  <a:ext uri="{0D108BD9-81ED-4DB2-BD59-A6C34878D82A}">
                    <a16:rowId xmlns:a16="http://schemas.microsoft.com/office/drawing/2014/main" val="3309947382"/>
                  </a:ext>
                </a:extLst>
              </a:tr>
              <a:tr h="382972">
                <a:tc>
                  <a:txBody>
                    <a:bodyPr/>
                    <a:lstStyle/>
                    <a:p>
                      <a:pPr marL="285750" marR="0" indent="-285750">
                        <a:lnSpc>
                          <a:spcPct val="107000"/>
                        </a:lnSpc>
                        <a:spcBef>
                          <a:spcPts val="0"/>
                        </a:spcBef>
                        <a:spcAft>
                          <a:spcPts val="0"/>
                        </a:spcAft>
                        <a:buFont typeface="Wingdings" pitchFamily="2" charset="2"/>
                        <a:buChar char="Ø"/>
                      </a:pPr>
                      <a:r>
                        <a:rPr lang="en-US" sz="1800" dirty="0">
                          <a:effectLst/>
                        </a:rPr>
                        <a:t>Launch</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marL="0" marR="0">
                        <a:lnSpc>
                          <a:spcPct val="107000"/>
                        </a:lnSpc>
                        <a:spcBef>
                          <a:spcPts val="0"/>
                        </a:spcBef>
                        <a:spcAft>
                          <a:spcPts val="0"/>
                        </a:spcAft>
                      </a:pPr>
                      <a:r>
                        <a:rPr lang="en-US" sz="1800" dirty="0">
                          <a:effectLst/>
                        </a:rPr>
                        <a:t>Science operations (4 years (6 under consideration) baseline)</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extLst>
                  <a:ext uri="{0D108BD9-81ED-4DB2-BD59-A6C34878D82A}">
                    <a16:rowId xmlns:a16="http://schemas.microsoft.com/office/drawing/2014/main" val="2678734191"/>
                  </a:ext>
                </a:extLst>
              </a:tr>
            </a:tbl>
          </a:graphicData>
        </a:graphic>
      </p:graphicFrame>
      <p:sp>
        <p:nvSpPr>
          <p:cNvPr id="6" name="Right Arrow 5">
            <a:extLst>
              <a:ext uri="{FF2B5EF4-FFF2-40B4-BE49-F238E27FC236}">
                <a16:creationId xmlns:a16="http://schemas.microsoft.com/office/drawing/2014/main" id="{9EE177BA-799D-FE44-82E5-BB9925FC7220}"/>
              </a:ext>
            </a:extLst>
          </p:cNvPr>
          <p:cNvSpPr/>
          <p:nvPr/>
        </p:nvSpPr>
        <p:spPr>
          <a:xfrm>
            <a:off x="267289" y="4871082"/>
            <a:ext cx="683455" cy="359691"/>
          </a:xfrm>
          <a:prstGeom prst="rightArrow">
            <a:avLst/>
          </a:prstGeom>
          <a:solidFill>
            <a:srgbClr val="00B05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TextBox 2">
            <a:extLst>
              <a:ext uri="{FF2B5EF4-FFF2-40B4-BE49-F238E27FC236}">
                <a16:creationId xmlns:a16="http://schemas.microsoft.com/office/drawing/2014/main" id="{184107DD-0265-EB4C-8E39-9DF747C58A07}"/>
              </a:ext>
            </a:extLst>
          </p:cNvPr>
          <p:cNvSpPr txBox="1"/>
          <p:nvPr/>
        </p:nvSpPr>
        <p:spPr>
          <a:xfrm>
            <a:off x="233877" y="3755388"/>
            <a:ext cx="844061" cy="923330"/>
          </a:xfrm>
          <a:prstGeom prst="rect">
            <a:avLst/>
          </a:prstGeom>
          <a:noFill/>
        </p:spPr>
        <p:txBody>
          <a:bodyPr wrap="square" rtlCol="0">
            <a:spAutoFit/>
          </a:bodyPr>
          <a:lstStyle/>
          <a:p>
            <a:r>
              <a:rPr lang="en-US" dirty="0"/>
              <a:t>We are here</a:t>
            </a:r>
          </a:p>
        </p:txBody>
      </p:sp>
      <p:sp>
        <p:nvSpPr>
          <p:cNvPr id="4" name="TextBox 3">
            <a:extLst>
              <a:ext uri="{FF2B5EF4-FFF2-40B4-BE49-F238E27FC236}">
                <a16:creationId xmlns:a16="http://schemas.microsoft.com/office/drawing/2014/main" id="{DE099762-420E-8042-A03C-66EFBF6F0F8D}"/>
              </a:ext>
            </a:extLst>
          </p:cNvPr>
          <p:cNvSpPr txBox="1"/>
          <p:nvPr/>
        </p:nvSpPr>
        <p:spPr>
          <a:xfrm>
            <a:off x="6287587" y="5067945"/>
            <a:ext cx="4148828" cy="369332"/>
          </a:xfrm>
          <a:prstGeom prst="rect">
            <a:avLst/>
          </a:prstGeom>
          <a:noFill/>
        </p:spPr>
        <p:txBody>
          <a:bodyPr wrap="none" rtlCol="0">
            <a:spAutoFit/>
          </a:bodyPr>
          <a:lstStyle/>
          <a:p>
            <a:r>
              <a:rPr lang="en-US" b="1" dirty="0">
                <a:solidFill>
                  <a:srgbClr val="FF0000"/>
                </a:solidFill>
              </a:rPr>
              <a:t>Need to show EDU TRL-6 before adoption</a:t>
            </a:r>
          </a:p>
        </p:txBody>
      </p:sp>
      <p:sp>
        <p:nvSpPr>
          <p:cNvPr id="5" name="Slide Number Placeholder 4">
            <a:extLst>
              <a:ext uri="{FF2B5EF4-FFF2-40B4-BE49-F238E27FC236}">
                <a16:creationId xmlns:a16="http://schemas.microsoft.com/office/drawing/2014/main" id="{0E5163E0-0345-7147-9536-24187D228A0E}"/>
              </a:ext>
            </a:extLst>
          </p:cNvPr>
          <p:cNvSpPr>
            <a:spLocks noGrp="1"/>
          </p:cNvSpPr>
          <p:nvPr>
            <p:ph type="sldNum" sz="quarter" idx="12"/>
          </p:nvPr>
        </p:nvSpPr>
        <p:spPr/>
        <p:txBody>
          <a:bodyPr/>
          <a:lstStyle/>
          <a:p>
            <a:fld id="{32F73669-1148-499A-8244-3F65AEF7D7B7}" type="slidenum">
              <a:rPr lang="en-US" smtClean="0"/>
              <a:t>6</a:t>
            </a:fld>
            <a:endParaRPr lang="en-US"/>
          </a:p>
        </p:txBody>
      </p:sp>
    </p:spTree>
    <p:extLst>
      <p:ext uri="{BB962C8B-B14F-4D97-AF65-F5344CB8AC3E}">
        <p14:creationId xmlns:p14="http://schemas.microsoft.com/office/powerpoint/2010/main" val="355118551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9BCC232-8E30-5143-93D9-2CCAC53B8942}"/>
              </a:ext>
            </a:extLst>
          </p:cNvPr>
          <p:cNvSpPr>
            <a:spLocks noGrp="1"/>
          </p:cNvSpPr>
          <p:nvPr>
            <p:ph type="title"/>
          </p:nvPr>
        </p:nvSpPr>
        <p:spPr>
          <a:xfrm>
            <a:off x="1524000" y="1498205"/>
            <a:ext cx="9144000" cy="1270789"/>
          </a:xfrm>
        </p:spPr>
        <p:txBody>
          <a:bodyPr>
            <a:normAutofit/>
          </a:bodyPr>
          <a:lstStyle/>
          <a:p>
            <a:pPr algn="ctr"/>
            <a:r>
              <a:rPr lang="en-US" sz="5400" b="1" dirty="0"/>
              <a:t>Requirements Review</a:t>
            </a:r>
            <a:endParaRPr lang="en-US" b="1" dirty="0"/>
          </a:p>
        </p:txBody>
      </p:sp>
      <p:sp>
        <p:nvSpPr>
          <p:cNvPr id="4" name="TextBox 3">
            <a:extLst>
              <a:ext uri="{FF2B5EF4-FFF2-40B4-BE49-F238E27FC236}">
                <a16:creationId xmlns:a16="http://schemas.microsoft.com/office/drawing/2014/main" id="{6088166D-0D55-B946-B6B9-E9FBB458CF78}"/>
              </a:ext>
            </a:extLst>
          </p:cNvPr>
          <p:cNvSpPr txBox="1"/>
          <p:nvPr/>
        </p:nvSpPr>
        <p:spPr>
          <a:xfrm>
            <a:off x="3162925" y="4152275"/>
            <a:ext cx="184731" cy="369332"/>
          </a:xfrm>
          <a:prstGeom prst="rect">
            <a:avLst/>
          </a:prstGeom>
          <a:noFill/>
        </p:spPr>
        <p:txBody>
          <a:bodyPr wrap="none" rtlCol="0">
            <a:spAutoFit/>
          </a:bodyPr>
          <a:lstStyle/>
          <a:p>
            <a:endParaRPr lang="en-US" dirty="0"/>
          </a:p>
        </p:txBody>
      </p:sp>
      <p:sp>
        <p:nvSpPr>
          <p:cNvPr id="5" name="Slide Number Placeholder 4">
            <a:extLst>
              <a:ext uri="{FF2B5EF4-FFF2-40B4-BE49-F238E27FC236}">
                <a16:creationId xmlns:a16="http://schemas.microsoft.com/office/drawing/2014/main" id="{58B551B8-36EA-E4EC-3215-6A4ACB2E97FE}"/>
              </a:ext>
            </a:extLst>
          </p:cNvPr>
          <p:cNvSpPr>
            <a:spLocks noGrp="1"/>
          </p:cNvSpPr>
          <p:nvPr>
            <p:ph type="sldNum" sz="quarter" idx="12"/>
          </p:nvPr>
        </p:nvSpPr>
        <p:spPr/>
        <p:txBody>
          <a:bodyPr/>
          <a:lstStyle/>
          <a:p>
            <a:fld id="{32F73669-1148-499A-8244-3F65AEF7D7B7}" type="slidenum">
              <a:rPr lang="en-US" smtClean="0"/>
              <a:t>7</a:t>
            </a:fld>
            <a:endParaRPr lang="en-US"/>
          </a:p>
        </p:txBody>
      </p:sp>
      <p:sp>
        <p:nvSpPr>
          <p:cNvPr id="7" name="Subtitle 6">
            <a:extLst>
              <a:ext uri="{FF2B5EF4-FFF2-40B4-BE49-F238E27FC236}">
                <a16:creationId xmlns:a16="http://schemas.microsoft.com/office/drawing/2014/main" id="{1647A81A-8C83-BF31-44B4-8D06835D8545}"/>
              </a:ext>
            </a:extLst>
          </p:cNvPr>
          <p:cNvSpPr>
            <a:spLocks noGrp="1"/>
          </p:cNvSpPr>
          <p:nvPr>
            <p:ph type="subTitle" idx="1"/>
          </p:nvPr>
        </p:nvSpPr>
        <p:spPr/>
        <p:txBody>
          <a:bodyPr/>
          <a:lstStyle/>
          <a:p>
            <a:endParaRPr lang="en-US"/>
          </a:p>
        </p:txBody>
      </p:sp>
    </p:spTree>
    <p:extLst>
      <p:ext uri="{BB962C8B-B14F-4D97-AF65-F5344CB8AC3E}">
        <p14:creationId xmlns:p14="http://schemas.microsoft.com/office/powerpoint/2010/main" val="173032598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Title 1">
            <a:extLst>
              <a:ext uri="{FF2B5EF4-FFF2-40B4-BE49-F238E27FC236}">
                <a16:creationId xmlns:a16="http://schemas.microsoft.com/office/drawing/2014/main" id="{B660738A-CBF3-8C4C-8829-86B469E888D7}"/>
              </a:ext>
            </a:extLst>
          </p:cNvPr>
          <p:cNvSpPr>
            <a:spLocks noGrp="1"/>
          </p:cNvSpPr>
          <p:nvPr>
            <p:ph type="title"/>
          </p:nvPr>
        </p:nvSpPr>
        <p:spPr>
          <a:xfrm>
            <a:off x="-596561" y="132411"/>
            <a:ext cx="8610600" cy="1325563"/>
          </a:xfrm>
        </p:spPr>
        <p:txBody>
          <a:bodyPr/>
          <a:lstStyle/>
          <a:p>
            <a:r>
              <a:rPr lang="en-US" altLang="en-US" b="1" dirty="0"/>
              <a:t>	</a:t>
            </a:r>
            <a:r>
              <a:rPr lang="en-US" altLang="en-US" b="1" dirty="0">
                <a:solidFill>
                  <a:srgbClr val="0432FF"/>
                </a:solidFill>
              </a:rPr>
              <a:t>Telescope Functional Description</a:t>
            </a:r>
          </a:p>
        </p:txBody>
      </p:sp>
      <p:sp>
        <p:nvSpPr>
          <p:cNvPr id="7" name="Content Placeholder 2">
            <a:extLst>
              <a:ext uri="{FF2B5EF4-FFF2-40B4-BE49-F238E27FC236}">
                <a16:creationId xmlns:a16="http://schemas.microsoft.com/office/drawing/2014/main" id="{72125393-F125-6E43-9538-AB6916D5477B}"/>
              </a:ext>
            </a:extLst>
          </p:cNvPr>
          <p:cNvSpPr txBox="1">
            <a:spLocks/>
          </p:cNvSpPr>
          <p:nvPr/>
        </p:nvSpPr>
        <p:spPr>
          <a:xfrm>
            <a:off x="73952" y="3593782"/>
            <a:ext cx="5554980" cy="2762568"/>
          </a:xfrm>
          <a:prstGeom prst="rect">
            <a:avLst/>
          </a:prstGeom>
        </p:spPr>
        <p:txBody>
          <a:bodyPr lIns="68580" tIns="34290" rIns="68580" bIns="34290">
            <a:normAutofit/>
          </a:bodyPr>
          <a:lstStyle/>
          <a:p>
            <a:pPr marL="342900" indent="-342900">
              <a:buFont typeface="Courier New" panose="02070309020205020404" pitchFamily="49" charset="0"/>
              <a:buChar char="o"/>
              <a:defRPr/>
            </a:pPr>
            <a:r>
              <a:rPr lang="en-US" sz="2000" b="1" dirty="0">
                <a:solidFill>
                  <a:srgbClr val="FF0000"/>
                </a:solidFill>
              </a:rPr>
              <a:t>Application is PRECISION LENGTH MEASUREMENT, not image formation</a:t>
            </a:r>
          </a:p>
          <a:p>
            <a:pPr marL="514350" lvl="1" indent="-171450">
              <a:buFont typeface="Arial" panose="020B0604020202020204" pitchFamily="34" charset="0"/>
              <a:buChar char="•"/>
              <a:defRPr/>
            </a:pPr>
            <a:r>
              <a:rPr lang="en-US" b="1" dirty="0"/>
              <a:t>Keep optical pathlength stable to ~ 1 pm/√Hz over the measurement bandwidth</a:t>
            </a:r>
          </a:p>
          <a:p>
            <a:pPr marL="514350" lvl="1" indent="-171450">
              <a:buFont typeface="Arial" panose="020B0604020202020204" pitchFamily="34" charset="0"/>
              <a:buChar char="•"/>
              <a:defRPr/>
            </a:pPr>
            <a:r>
              <a:rPr lang="en-US" b="1" dirty="0"/>
              <a:t>Minimize phase noise from coherent transmitter backscattered light</a:t>
            </a:r>
          </a:p>
          <a:p>
            <a:pPr marL="514350" lvl="1" indent="-171450">
              <a:buFont typeface="Arial" panose="020B0604020202020204" pitchFamily="34" charset="0"/>
              <a:buChar char="•"/>
              <a:defRPr/>
            </a:pPr>
            <a:r>
              <a:rPr lang="en-US" b="1" dirty="0"/>
              <a:t>Minimize tilt to length (TTL) coupling</a:t>
            </a:r>
          </a:p>
        </p:txBody>
      </p:sp>
      <p:pic>
        <p:nvPicPr>
          <p:cNvPr id="37894" name="Picture 5">
            <a:extLst>
              <a:ext uri="{FF2B5EF4-FFF2-40B4-BE49-F238E27FC236}">
                <a16:creationId xmlns:a16="http://schemas.microsoft.com/office/drawing/2014/main" id="{17CA3CD4-DABC-BF40-9B14-ADEABBA35B2B}"/>
              </a:ext>
            </a:extLst>
          </p:cNvPr>
          <p:cNvPicPr>
            <a:picLocks noChangeAspect="1"/>
          </p:cNvPicPr>
          <p:nvPr/>
        </p:nvPicPr>
        <p:blipFill rotWithShape="1">
          <a:blip r:embed="rId3" cstate="print">
            <a:extLst>
              <a:ext uri="{28A0092B-C50C-407E-A947-70E740481C1C}">
                <a14:useLocalDpi xmlns:a14="http://schemas.microsoft.com/office/drawing/2010/main"/>
              </a:ext>
            </a:extLst>
          </a:blip>
          <a:srcRect/>
          <a:stretch/>
        </p:blipFill>
        <p:spPr bwMode="auto">
          <a:xfrm>
            <a:off x="6096001" y="1382630"/>
            <a:ext cx="6096000" cy="410948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extBox 1">
            <a:extLst>
              <a:ext uri="{FF2B5EF4-FFF2-40B4-BE49-F238E27FC236}">
                <a16:creationId xmlns:a16="http://schemas.microsoft.com/office/drawing/2014/main" id="{4196CB97-76C2-1245-B440-F98A8B1F7EC5}"/>
              </a:ext>
            </a:extLst>
          </p:cNvPr>
          <p:cNvSpPr txBox="1"/>
          <p:nvPr/>
        </p:nvSpPr>
        <p:spPr>
          <a:xfrm>
            <a:off x="8363920" y="1792880"/>
            <a:ext cx="2080698" cy="276999"/>
          </a:xfrm>
          <a:prstGeom prst="rect">
            <a:avLst/>
          </a:prstGeom>
          <a:solidFill>
            <a:schemeClr val="bg1"/>
          </a:solidFill>
        </p:spPr>
        <p:txBody>
          <a:bodyPr wrap="none" lIns="0" tIns="0" rIns="0" bIns="0" rtlCol="0">
            <a:spAutoFit/>
          </a:bodyPr>
          <a:lstStyle/>
          <a:p>
            <a:r>
              <a:rPr lang="en-US" dirty="0"/>
              <a:t>S/C - S/C: 2.5 x 10</a:t>
            </a:r>
            <a:r>
              <a:rPr lang="en-US" baseline="30000" dirty="0"/>
              <a:t>6</a:t>
            </a:r>
            <a:r>
              <a:rPr lang="en-US" dirty="0"/>
              <a:t> km</a:t>
            </a:r>
          </a:p>
        </p:txBody>
      </p:sp>
      <p:sp>
        <p:nvSpPr>
          <p:cNvPr id="8" name="TextBox 7">
            <a:extLst>
              <a:ext uri="{FF2B5EF4-FFF2-40B4-BE49-F238E27FC236}">
                <a16:creationId xmlns:a16="http://schemas.microsoft.com/office/drawing/2014/main" id="{49CCBAE5-A763-A64B-9FA2-BC7116A94C33}"/>
              </a:ext>
            </a:extLst>
          </p:cNvPr>
          <p:cNvSpPr txBox="1"/>
          <p:nvPr/>
        </p:nvSpPr>
        <p:spPr>
          <a:xfrm>
            <a:off x="8022792" y="2126946"/>
            <a:ext cx="2500108" cy="276999"/>
          </a:xfrm>
          <a:prstGeom prst="rect">
            <a:avLst/>
          </a:prstGeom>
          <a:solidFill>
            <a:schemeClr val="bg1"/>
          </a:solidFill>
        </p:spPr>
        <p:txBody>
          <a:bodyPr wrap="none" lIns="0" tIns="0" rIns="0" bIns="0" rtlCol="0">
            <a:spAutoFit/>
          </a:bodyPr>
          <a:lstStyle/>
          <a:p>
            <a:r>
              <a:rPr lang="en-US" dirty="0" err="1"/>
              <a:t>L/c</a:t>
            </a:r>
            <a:r>
              <a:rPr lang="en-US" dirty="0"/>
              <a:t> ~ 8.3 s,   ∆</a:t>
            </a:r>
            <a:r>
              <a:rPr lang="en-US" dirty="0">
                <a:latin typeface="Symbol" pitchFamily="2" charset="2"/>
              </a:rPr>
              <a:t>u </a:t>
            </a:r>
            <a:r>
              <a:rPr lang="en-US" dirty="0"/>
              <a:t>~ +/- 8 m/s</a:t>
            </a:r>
          </a:p>
        </p:txBody>
      </p:sp>
      <p:sp>
        <p:nvSpPr>
          <p:cNvPr id="9" name="TextBox 8">
            <a:extLst>
              <a:ext uri="{FF2B5EF4-FFF2-40B4-BE49-F238E27FC236}">
                <a16:creationId xmlns:a16="http://schemas.microsoft.com/office/drawing/2014/main" id="{FD213EA2-924B-4D49-B5C3-1E10CF5BF816}"/>
              </a:ext>
            </a:extLst>
          </p:cNvPr>
          <p:cNvSpPr txBox="1"/>
          <p:nvPr/>
        </p:nvSpPr>
        <p:spPr>
          <a:xfrm>
            <a:off x="8872897" y="1430668"/>
            <a:ext cx="689291" cy="276999"/>
          </a:xfrm>
          <a:prstGeom prst="rect">
            <a:avLst/>
          </a:prstGeom>
          <a:solidFill>
            <a:schemeClr val="bg1"/>
          </a:solidFill>
        </p:spPr>
        <p:txBody>
          <a:bodyPr wrap="none" lIns="0" tIns="0" rIns="0" bIns="0" rtlCol="0">
            <a:spAutoFit/>
          </a:bodyPr>
          <a:lstStyle/>
          <a:p>
            <a:r>
              <a:rPr lang="en-US" dirty="0"/>
              <a:t>TM-TM</a:t>
            </a:r>
          </a:p>
        </p:txBody>
      </p:sp>
      <p:sp>
        <p:nvSpPr>
          <p:cNvPr id="10" name="TextBox 9">
            <a:extLst>
              <a:ext uri="{FF2B5EF4-FFF2-40B4-BE49-F238E27FC236}">
                <a16:creationId xmlns:a16="http://schemas.microsoft.com/office/drawing/2014/main" id="{D5116C2E-98D9-C74A-971C-2A81154B3380}"/>
              </a:ext>
            </a:extLst>
          </p:cNvPr>
          <p:cNvSpPr txBox="1"/>
          <p:nvPr/>
        </p:nvSpPr>
        <p:spPr>
          <a:xfrm>
            <a:off x="11108521" y="2069879"/>
            <a:ext cx="698909" cy="276999"/>
          </a:xfrm>
          <a:prstGeom prst="rect">
            <a:avLst/>
          </a:prstGeom>
          <a:solidFill>
            <a:schemeClr val="bg1"/>
          </a:solidFill>
        </p:spPr>
        <p:txBody>
          <a:bodyPr wrap="none" lIns="0" tIns="0" rIns="0" bIns="0" rtlCol="0">
            <a:spAutoFit/>
          </a:bodyPr>
          <a:lstStyle/>
          <a:p>
            <a:r>
              <a:rPr lang="en-US" dirty="0"/>
              <a:t>TM-S/C</a:t>
            </a:r>
          </a:p>
        </p:txBody>
      </p:sp>
      <p:sp>
        <p:nvSpPr>
          <p:cNvPr id="11" name="TextBox 10">
            <a:extLst>
              <a:ext uri="{FF2B5EF4-FFF2-40B4-BE49-F238E27FC236}">
                <a16:creationId xmlns:a16="http://schemas.microsoft.com/office/drawing/2014/main" id="{CF505703-72B7-3448-B921-9D67195F4590}"/>
              </a:ext>
            </a:extLst>
          </p:cNvPr>
          <p:cNvSpPr txBox="1"/>
          <p:nvPr/>
        </p:nvSpPr>
        <p:spPr>
          <a:xfrm>
            <a:off x="6510642" y="2069879"/>
            <a:ext cx="698909" cy="276999"/>
          </a:xfrm>
          <a:prstGeom prst="rect">
            <a:avLst/>
          </a:prstGeom>
          <a:solidFill>
            <a:schemeClr val="bg1"/>
          </a:solidFill>
        </p:spPr>
        <p:txBody>
          <a:bodyPr wrap="none" lIns="0" tIns="0" rIns="0" bIns="0" rtlCol="0">
            <a:spAutoFit/>
          </a:bodyPr>
          <a:lstStyle/>
          <a:p>
            <a:r>
              <a:rPr lang="en-US" dirty="0"/>
              <a:t>TM-S/C</a:t>
            </a:r>
          </a:p>
        </p:txBody>
      </p:sp>
      <p:sp>
        <p:nvSpPr>
          <p:cNvPr id="3" name="Content Placeholder 2">
            <a:extLst>
              <a:ext uri="{FF2B5EF4-FFF2-40B4-BE49-F238E27FC236}">
                <a16:creationId xmlns:a16="http://schemas.microsoft.com/office/drawing/2014/main" id="{BAAD691C-6B72-594D-9B65-481CDB6751C7}"/>
              </a:ext>
            </a:extLst>
          </p:cNvPr>
          <p:cNvSpPr>
            <a:spLocks noGrp="1"/>
          </p:cNvSpPr>
          <p:nvPr>
            <p:ph idx="1"/>
          </p:nvPr>
        </p:nvSpPr>
        <p:spPr>
          <a:xfrm>
            <a:off x="73952" y="1365886"/>
            <a:ext cx="7081228" cy="4738133"/>
          </a:xfrm>
        </p:spPr>
        <p:txBody>
          <a:bodyPr rtlCol="0">
            <a:normAutofit/>
          </a:bodyPr>
          <a:lstStyle/>
          <a:p>
            <a:pPr>
              <a:buFont typeface="Courier New" panose="02070309020205020404" pitchFamily="49" charset="0"/>
              <a:buChar char="o"/>
              <a:defRPr/>
            </a:pPr>
            <a:r>
              <a:rPr lang="en-US" sz="1800" dirty="0"/>
              <a:t>Efficiently deliver power on-axis between spacecraft (2.5 million km)</a:t>
            </a:r>
          </a:p>
          <a:p>
            <a:pPr>
              <a:buFont typeface="Courier New" panose="02070309020205020404" pitchFamily="49" charset="0"/>
              <a:buChar char="o"/>
              <a:defRPr/>
            </a:pPr>
            <a:r>
              <a:rPr lang="en-US" sz="1800" dirty="0"/>
              <a:t>Simultaneous transmit and receive (TX/RX)</a:t>
            </a:r>
          </a:p>
          <a:p>
            <a:pPr>
              <a:buFont typeface="Courier New" panose="02070309020205020404" pitchFamily="49" charset="0"/>
              <a:buChar char="o"/>
              <a:defRPr/>
            </a:pPr>
            <a:r>
              <a:rPr lang="en-US" sz="1800" dirty="0" err="1"/>
              <a:t>Afocal</a:t>
            </a:r>
            <a:r>
              <a:rPr lang="en-US" sz="1800" dirty="0"/>
              <a:t> beam expander</a:t>
            </a:r>
          </a:p>
          <a:p>
            <a:pPr lvl="1">
              <a:defRPr/>
            </a:pPr>
            <a:r>
              <a:rPr lang="en-US" sz="1800" b="1" dirty="0"/>
              <a:t>300 mm diameter large beam</a:t>
            </a:r>
          </a:p>
          <a:p>
            <a:pPr lvl="1">
              <a:defRPr/>
            </a:pPr>
            <a:r>
              <a:rPr lang="en-US" sz="1800" b="1" dirty="0"/>
              <a:t>2.24 mm diameter on bench</a:t>
            </a:r>
          </a:p>
          <a:p>
            <a:pPr lvl="1">
              <a:defRPr/>
            </a:pPr>
            <a:r>
              <a:rPr lang="en-US" sz="1800" b="1" dirty="0"/>
              <a:t>134X magnification</a:t>
            </a:r>
          </a:p>
        </p:txBody>
      </p:sp>
      <p:sp>
        <p:nvSpPr>
          <p:cNvPr id="5" name="Slide Number Placeholder 4">
            <a:extLst>
              <a:ext uri="{FF2B5EF4-FFF2-40B4-BE49-F238E27FC236}">
                <a16:creationId xmlns:a16="http://schemas.microsoft.com/office/drawing/2014/main" id="{0763F064-538D-6645-A9B4-32CA95155FA1}"/>
              </a:ext>
            </a:extLst>
          </p:cNvPr>
          <p:cNvSpPr>
            <a:spLocks noGrp="1"/>
          </p:cNvSpPr>
          <p:nvPr>
            <p:ph type="sldNum" sz="quarter" idx="12"/>
          </p:nvPr>
        </p:nvSpPr>
        <p:spPr/>
        <p:txBody>
          <a:bodyPr/>
          <a:lstStyle/>
          <a:p>
            <a:fld id="{32F73669-1148-499A-8244-3F65AEF7D7B7}" type="slidenum">
              <a:rPr lang="en-US" smtClean="0"/>
              <a:t>8</a:t>
            </a:fld>
            <a:endParaRPr lang="en-US"/>
          </a:p>
        </p:txBody>
      </p:sp>
    </p:spTree>
    <p:extLst>
      <p:ext uri="{BB962C8B-B14F-4D97-AF65-F5344CB8AC3E}">
        <p14:creationId xmlns:p14="http://schemas.microsoft.com/office/powerpoint/2010/main" val="165451694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4A1FD3A-E441-344F-B315-8D4B08FFEDA2}"/>
              </a:ext>
            </a:extLst>
          </p:cNvPr>
          <p:cNvSpPr>
            <a:spLocks noGrp="1"/>
          </p:cNvSpPr>
          <p:nvPr>
            <p:ph type="title"/>
          </p:nvPr>
        </p:nvSpPr>
        <p:spPr>
          <a:xfrm>
            <a:off x="1433712" y="136525"/>
            <a:ext cx="10515600" cy="1325563"/>
          </a:xfrm>
        </p:spPr>
        <p:txBody>
          <a:bodyPr/>
          <a:lstStyle/>
          <a:p>
            <a:r>
              <a:rPr lang="en-US" dirty="0">
                <a:solidFill>
                  <a:srgbClr val="0432FF"/>
                </a:solidFill>
              </a:rPr>
              <a:t>Key Telescope Optical Specifications</a:t>
            </a:r>
          </a:p>
        </p:txBody>
      </p:sp>
      <p:graphicFrame>
        <p:nvGraphicFramePr>
          <p:cNvPr id="6" name="Table 7">
            <a:extLst>
              <a:ext uri="{FF2B5EF4-FFF2-40B4-BE49-F238E27FC236}">
                <a16:creationId xmlns:a16="http://schemas.microsoft.com/office/drawing/2014/main" id="{09DAE1CB-02DB-2148-BC97-1F675872B4EF}"/>
              </a:ext>
            </a:extLst>
          </p:cNvPr>
          <p:cNvGraphicFramePr>
            <a:graphicFrameLocks noGrp="1"/>
          </p:cNvGraphicFramePr>
          <p:nvPr/>
        </p:nvGraphicFramePr>
        <p:xfrm>
          <a:off x="1587931" y="1167619"/>
          <a:ext cx="8754877" cy="5029200"/>
        </p:xfrm>
        <a:graphic>
          <a:graphicData uri="http://schemas.openxmlformats.org/drawingml/2006/table">
            <a:tbl>
              <a:tblPr firstRow="1" bandRow="1">
                <a:tableStyleId>{5C22544A-7EE6-4342-B048-85BDC9FD1C3A}</a:tableStyleId>
              </a:tblPr>
              <a:tblGrid>
                <a:gridCol w="2228144">
                  <a:extLst>
                    <a:ext uri="{9D8B030D-6E8A-4147-A177-3AD203B41FA5}">
                      <a16:colId xmlns:a16="http://schemas.microsoft.com/office/drawing/2014/main" val="1539544710"/>
                    </a:ext>
                  </a:extLst>
                </a:gridCol>
                <a:gridCol w="929454">
                  <a:extLst>
                    <a:ext uri="{9D8B030D-6E8A-4147-A177-3AD203B41FA5}">
                      <a16:colId xmlns:a16="http://schemas.microsoft.com/office/drawing/2014/main" val="3785158444"/>
                    </a:ext>
                  </a:extLst>
                </a:gridCol>
                <a:gridCol w="930908">
                  <a:extLst>
                    <a:ext uri="{9D8B030D-6E8A-4147-A177-3AD203B41FA5}">
                      <a16:colId xmlns:a16="http://schemas.microsoft.com/office/drawing/2014/main" val="3894271307"/>
                    </a:ext>
                  </a:extLst>
                </a:gridCol>
                <a:gridCol w="4666371">
                  <a:extLst>
                    <a:ext uri="{9D8B030D-6E8A-4147-A177-3AD203B41FA5}">
                      <a16:colId xmlns:a16="http://schemas.microsoft.com/office/drawing/2014/main" val="3589788881"/>
                    </a:ext>
                  </a:extLst>
                </a:gridCol>
              </a:tblGrid>
              <a:tr h="370840">
                <a:tc>
                  <a:txBody>
                    <a:bodyPr/>
                    <a:lstStyle/>
                    <a:p>
                      <a:pPr algn="ctr"/>
                      <a:r>
                        <a:rPr lang="en-US" dirty="0"/>
                        <a:t>Specification</a:t>
                      </a:r>
                    </a:p>
                  </a:txBody>
                  <a:tcPr/>
                </a:tc>
                <a:tc>
                  <a:txBody>
                    <a:bodyPr/>
                    <a:lstStyle/>
                    <a:p>
                      <a:pPr algn="ctr"/>
                      <a:r>
                        <a:rPr lang="en-US" dirty="0"/>
                        <a:t>Value</a:t>
                      </a:r>
                    </a:p>
                  </a:txBody>
                  <a:tcPr/>
                </a:tc>
                <a:tc>
                  <a:txBody>
                    <a:bodyPr/>
                    <a:lstStyle/>
                    <a:p>
                      <a:pPr algn="ctr"/>
                      <a:r>
                        <a:rPr lang="en-US" dirty="0"/>
                        <a:t>Units</a:t>
                      </a:r>
                    </a:p>
                  </a:txBody>
                  <a:tcPr/>
                </a:tc>
                <a:tc>
                  <a:txBody>
                    <a:bodyPr/>
                    <a:lstStyle/>
                    <a:p>
                      <a:r>
                        <a:rPr lang="en-US" dirty="0"/>
                        <a:t>Comments</a:t>
                      </a:r>
                    </a:p>
                  </a:txBody>
                  <a:tcPr/>
                </a:tc>
                <a:extLst>
                  <a:ext uri="{0D108BD9-81ED-4DB2-BD59-A6C34878D82A}">
                    <a16:rowId xmlns:a16="http://schemas.microsoft.com/office/drawing/2014/main" val="4103546380"/>
                  </a:ext>
                </a:extLst>
              </a:tr>
              <a:tr h="370840">
                <a:tc>
                  <a:txBody>
                    <a:bodyPr/>
                    <a:lstStyle/>
                    <a:p>
                      <a:pPr algn="r"/>
                      <a:r>
                        <a:rPr lang="en-US" sz="1400" dirty="0"/>
                        <a:t>Wavelength</a:t>
                      </a:r>
                    </a:p>
                  </a:txBody>
                  <a:tcPr anchor="ctr"/>
                </a:tc>
                <a:tc>
                  <a:txBody>
                    <a:bodyPr/>
                    <a:lstStyle/>
                    <a:p>
                      <a:pPr algn="ctr"/>
                      <a:r>
                        <a:rPr lang="en-US" sz="1400" dirty="0"/>
                        <a:t>1064</a:t>
                      </a:r>
                    </a:p>
                  </a:txBody>
                  <a:tcPr anchor="ctr"/>
                </a:tc>
                <a:tc>
                  <a:txBody>
                    <a:bodyPr/>
                    <a:lstStyle/>
                    <a:p>
                      <a:pPr algn="ctr"/>
                      <a:r>
                        <a:rPr lang="en-US" sz="1400" dirty="0"/>
                        <a:t>nm</a:t>
                      </a:r>
                    </a:p>
                  </a:txBody>
                  <a:tcPr anchor="ctr"/>
                </a:tc>
                <a:tc>
                  <a:txBody>
                    <a:bodyPr/>
                    <a:lstStyle/>
                    <a:p>
                      <a:r>
                        <a:rPr lang="en-US" sz="1400" dirty="0"/>
                        <a:t>nominal system operating wavelength</a:t>
                      </a:r>
                    </a:p>
                  </a:txBody>
                  <a:tcPr anchor="ctr"/>
                </a:tc>
                <a:extLst>
                  <a:ext uri="{0D108BD9-81ED-4DB2-BD59-A6C34878D82A}">
                    <a16:rowId xmlns:a16="http://schemas.microsoft.com/office/drawing/2014/main" val="1384604325"/>
                  </a:ext>
                </a:extLst>
              </a:tr>
              <a:tr h="370840">
                <a:tc>
                  <a:txBody>
                    <a:bodyPr/>
                    <a:lstStyle/>
                    <a:p>
                      <a:pPr algn="r"/>
                      <a:r>
                        <a:rPr lang="en-US" sz="1400" dirty="0"/>
                        <a:t>Conjugates</a:t>
                      </a:r>
                    </a:p>
                  </a:txBody>
                  <a:tcPr anchor="ctr"/>
                </a:tc>
                <a:tc>
                  <a:txBody>
                    <a:bodyPr/>
                    <a:lstStyle/>
                    <a:p>
                      <a:pPr algn="ctr"/>
                      <a:r>
                        <a:rPr lang="en-US" sz="1400" dirty="0"/>
                        <a:t>Afocal</a:t>
                      </a:r>
                    </a:p>
                  </a:txBody>
                  <a:tcPr anchor="ctr"/>
                </a:tc>
                <a:tc>
                  <a:txBody>
                    <a:bodyPr/>
                    <a:lstStyle/>
                    <a:p>
                      <a:pPr algn="ctr"/>
                      <a:endParaRPr lang="en-US" sz="1400" dirty="0"/>
                    </a:p>
                  </a:txBody>
                  <a:tcPr anchor="ctr"/>
                </a:tc>
                <a:tc>
                  <a:txBody>
                    <a:bodyPr/>
                    <a:lstStyle/>
                    <a:p>
                      <a:r>
                        <a:rPr lang="en-US" sz="1400" dirty="0"/>
                        <a:t>Telescope is an afocal transceiver, i.e. object and image at infinity. Specifications generally assume ”receive” mode, where the entrance pupil is the “large” pupil in inertial space</a:t>
                      </a:r>
                    </a:p>
                  </a:txBody>
                  <a:tcPr anchor="ctr"/>
                </a:tc>
                <a:extLst>
                  <a:ext uri="{0D108BD9-81ED-4DB2-BD59-A6C34878D82A}">
                    <a16:rowId xmlns:a16="http://schemas.microsoft.com/office/drawing/2014/main" val="3385443559"/>
                  </a:ext>
                </a:extLst>
              </a:tr>
              <a:tr h="370840">
                <a:tc>
                  <a:txBody>
                    <a:bodyPr/>
                    <a:lstStyle/>
                    <a:p>
                      <a:pPr algn="r"/>
                      <a:r>
                        <a:rPr lang="en-US" sz="1400" dirty="0"/>
                        <a:t>Field of Regard for Acquisition</a:t>
                      </a:r>
                    </a:p>
                  </a:txBody>
                  <a:tcPr anchor="ctr"/>
                </a:tc>
                <a:tc>
                  <a:txBody>
                    <a:bodyPr/>
                    <a:lstStyle/>
                    <a:p>
                      <a:pPr algn="ctr"/>
                      <a:r>
                        <a:rPr lang="en-US" sz="1400" dirty="0"/>
                        <a:t>+/- 225</a:t>
                      </a:r>
                    </a:p>
                  </a:txBody>
                  <a:tcPr anchor="ctr"/>
                </a:tc>
                <a:tc>
                  <a:txBody>
                    <a:bodyPr/>
                    <a:lstStyle/>
                    <a:p>
                      <a:pPr algn="ctr"/>
                      <a:r>
                        <a:rPr lang="en-US" sz="1400" dirty="0"/>
                        <a:t>µrad</a:t>
                      </a:r>
                    </a:p>
                  </a:txBody>
                  <a:tcPr anchor="ctr"/>
                </a:tc>
                <a:tc>
                  <a:txBody>
                    <a:bodyPr/>
                    <a:lstStyle/>
                    <a:p>
                      <a:r>
                        <a:rPr lang="en-US" sz="1400" dirty="0"/>
                        <a:t>Circular field of view</a:t>
                      </a:r>
                    </a:p>
                  </a:txBody>
                  <a:tcPr anchor="ctr"/>
                </a:tc>
                <a:extLst>
                  <a:ext uri="{0D108BD9-81ED-4DB2-BD59-A6C34878D82A}">
                    <a16:rowId xmlns:a16="http://schemas.microsoft.com/office/drawing/2014/main" val="3769377566"/>
                  </a:ext>
                </a:extLst>
              </a:tr>
              <a:tr h="370840">
                <a:tc>
                  <a:txBody>
                    <a:bodyPr/>
                    <a:lstStyle/>
                    <a:p>
                      <a:pPr algn="r"/>
                      <a:r>
                        <a:rPr lang="en-US" sz="1400" dirty="0"/>
                        <a:t>Field of view for Science</a:t>
                      </a:r>
                    </a:p>
                  </a:txBody>
                  <a:tcPr anchor="ctr"/>
                </a:tc>
                <a:tc>
                  <a:txBody>
                    <a:bodyPr/>
                    <a:lstStyle/>
                    <a:p>
                      <a:pPr algn="ctr"/>
                      <a:r>
                        <a:rPr lang="en-US" sz="1400" dirty="0"/>
                        <a:t>+/- 20</a:t>
                      </a:r>
                    </a:p>
                  </a:txBody>
                  <a:tcPr anchor="ctr"/>
                </a:tc>
                <a:tc>
                  <a:txBody>
                    <a:bodyPr/>
                    <a:lstStyle/>
                    <a:p>
                      <a:pPr algn="ctr"/>
                      <a:r>
                        <a:rPr lang="en-US" sz="1400" dirty="0"/>
                        <a:t>µrad</a:t>
                      </a:r>
                    </a:p>
                  </a:txBody>
                  <a:tcPr anchor="ctr"/>
                </a:tc>
                <a:tc>
                  <a:txBody>
                    <a:bodyPr/>
                    <a:lstStyle/>
                    <a:p>
                      <a:r>
                        <a:rPr lang="en-US" sz="1400" dirty="0"/>
                        <a:t>Circular field of view</a:t>
                      </a:r>
                    </a:p>
                  </a:txBody>
                  <a:tcPr anchor="ctr"/>
                </a:tc>
                <a:extLst>
                  <a:ext uri="{0D108BD9-81ED-4DB2-BD59-A6C34878D82A}">
                    <a16:rowId xmlns:a16="http://schemas.microsoft.com/office/drawing/2014/main" val="766597864"/>
                  </a:ext>
                </a:extLst>
              </a:tr>
              <a:tr h="370840">
                <a:tc>
                  <a:txBody>
                    <a:bodyPr/>
                    <a:lstStyle/>
                    <a:p>
                      <a:pPr algn="r"/>
                      <a:r>
                        <a:rPr lang="en-US" sz="1400" dirty="0"/>
                        <a:t>Wave-front error</a:t>
                      </a:r>
                    </a:p>
                  </a:txBody>
                  <a:tcPr anchor="ctr"/>
                </a:tc>
                <a:tc>
                  <a:txBody>
                    <a:bodyPr/>
                    <a:lstStyle/>
                    <a:p>
                      <a:pPr algn="ctr"/>
                      <a:r>
                        <a:rPr lang="en-US" sz="1400" dirty="0"/>
                        <a:t>&lt; 40 </a:t>
                      </a:r>
                    </a:p>
                  </a:txBody>
                  <a:tcPr anchor="ctr"/>
                </a:tc>
                <a:tc>
                  <a:txBody>
                    <a:bodyPr/>
                    <a:lstStyle/>
                    <a:p>
                      <a:pPr algn="ctr"/>
                      <a:r>
                        <a:rPr lang="en-US" sz="1400" dirty="0"/>
                        <a:t>nm</a:t>
                      </a:r>
                    </a:p>
                  </a:txBody>
                  <a:tcPr anchor="ctr"/>
                </a:tc>
                <a:tc>
                  <a:txBody>
                    <a:bodyPr/>
                    <a:lstStyle/>
                    <a:p>
                      <a:r>
                        <a:rPr lang="en-US" sz="1400" dirty="0"/>
                        <a:t>wavelength/30 with bipods</a:t>
                      </a:r>
                    </a:p>
                  </a:txBody>
                  <a:tcPr anchor="ctr"/>
                </a:tc>
                <a:extLst>
                  <a:ext uri="{0D108BD9-81ED-4DB2-BD59-A6C34878D82A}">
                    <a16:rowId xmlns:a16="http://schemas.microsoft.com/office/drawing/2014/main" val="73576329"/>
                  </a:ext>
                </a:extLst>
              </a:tr>
              <a:tr h="370840">
                <a:tc>
                  <a:txBody>
                    <a:bodyPr/>
                    <a:lstStyle/>
                    <a:p>
                      <a:pPr algn="r"/>
                      <a:r>
                        <a:rPr lang="en-US" sz="1400" dirty="0"/>
                        <a:t>Large Pupil diameter</a:t>
                      </a:r>
                    </a:p>
                  </a:txBody>
                  <a:tcPr anchor="ctr"/>
                </a:tc>
                <a:tc>
                  <a:txBody>
                    <a:bodyPr/>
                    <a:lstStyle/>
                    <a:p>
                      <a:pPr algn="ctr"/>
                      <a:r>
                        <a:rPr lang="en-US" sz="1400" dirty="0"/>
                        <a:t>300+/- 1</a:t>
                      </a:r>
                    </a:p>
                  </a:txBody>
                  <a:tcPr anchor="ctr"/>
                </a:tc>
                <a:tc>
                  <a:txBody>
                    <a:bodyPr/>
                    <a:lstStyle/>
                    <a:p>
                      <a:pPr algn="ctr"/>
                      <a:r>
                        <a:rPr lang="en-US" sz="1400" dirty="0"/>
                        <a:t>mm</a:t>
                      </a:r>
                    </a:p>
                  </a:txBody>
                  <a:tcPr anchor="ctr"/>
                </a:tc>
                <a:tc>
                  <a:txBody>
                    <a:bodyPr/>
                    <a:lstStyle/>
                    <a:p>
                      <a:r>
                        <a:rPr lang="en-US" sz="1400" dirty="0"/>
                        <a:t>Large pupil is associated with M1, inertial space</a:t>
                      </a:r>
                    </a:p>
                  </a:txBody>
                  <a:tcPr anchor="ctr"/>
                </a:tc>
                <a:extLst>
                  <a:ext uri="{0D108BD9-81ED-4DB2-BD59-A6C34878D82A}">
                    <a16:rowId xmlns:a16="http://schemas.microsoft.com/office/drawing/2014/main" val="201531241"/>
                  </a:ext>
                </a:extLst>
              </a:tr>
              <a:tr h="370840">
                <a:tc>
                  <a:txBody>
                    <a:bodyPr/>
                    <a:lstStyle/>
                    <a:p>
                      <a:pPr algn="r"/>
                      <a:r>
                        <a:rPr lang="en-US" sz="1400" dirty="0"/>
                        <a:t>Small pupil diameter</a:t>
                      </a:r>
                    </a:p>
                  </a:txBody>
                  <a:tcPr anchor="ctr"/>
                </a:tc>
                <a:tc>
                  <a:txBody>
                    <a:bodyPr/>
                    <a:lstStyle/>
                    <a:p>
                      <a:pPr algn="ctr"/>
                      <a:r>
                        <a:rPr lang="en-US" sz="1400" dirty="0"/>
                        <a:t>2.24 +/- 0.0075</a:t>
                      </a:r>
                    </a:p>
                  </a:txBody>
                  <a:tcPr anchor="ctr"/>
                </a:tc>
                <a:tc>
                  <a:txBody>
                    <a:bodyPr/>
                    <a:lstStyle/>
                    <a:p>
                      <a:pPr algn="ctr"/>
                      <a:r>
                        <a:rPr lang="en-US" sz="1400" dirty="0"/>
                        <a:t>mm</a:t>
                      </a:r>
                    </a:p>
                  </a:txBody>
                  <a:tcPr anchor="ctr"/>
                </a:tc>
                <a:tc>
                  <a:txBody>
                    <a:bodyPr/>
                    <a:lstStyle/>
                    <a:p>
                      <a:r>
                        <a:rPr lang="en-US" sz="1400" dirty="0"/>
                        <a:t>Small pupil is located at the system stop on the optical bench</a:t>
                      </a:r>
                    </a:p>
                  </a:txBody>
                  <a:tcPr anchor="ctr"/>
                </a:tc>
                <a:extLst>
                  <a:ext uri="{0D108BD9-81ED-4DB2-BD59-A6C34878D82A}">
                    <a16:rowId xmlns:a16="http://schemas.microsoft.com/office/drawing/2014/main" val="2481596658"/>
                  </a:ext>
                </a:extLst>
              </a:tr>
              <a:tr h="370840">
                <a:tc>
                  <a:txBody>
                    <a:bodyPr/>
                    <a:lstStyle/>
                    <a:p>
                      <a:pPr algn="r"/>
                      <a:r>
                        <a:rPr lang="en-US" sz="1400" dirty="0"/>
                        <a:t>Base ray deviation from optical axis (large pupil)</a:t>
                      </a:r>
                    </a:p>
                  </a:txBody>
                  <a:tcPr anchor="ctr"/>
                </a:tc>
                <a:tc>
                  <a:txBody>
                    <a:bodyPr/>
                    <a:lstStyle/>
                    <a:p>
                      <a:pPr algn="ctr"/>
                      <a:r>
                        <a:rPr lang="en-US" sz="1400" dirty="0"/>
                        <a:t>&lt; 10</a:t>
                      </a:r>
                    </a:p>
                  </a:txBody>
                  <a:tcPr anchor="ctr"/>
                </a:tc>
                <a:tc>
                  <a:txBody>
                    <a:bodyPr/>
                    <a:lstStyle/>
                    <a:p>
                      <a:pPr algn="ctr"/>
                      <a:r>
                        <a:rPr lang="en-US" sz="1400" dirty="0"/>
                        <a:t>µrad</a:t>
                      </a:r>
                    </a:p>
                  </a:txBody>
                  <a:tcPr anchor="ctr"/>
                </a:tc>
                <a:tc>
                  <a:txBody>
                    <a:bodyPr/>
                    <a:lstStyle/>
                    <a:p>
                      <a:r>
                        <a:rPr lang="en-US" sz="1400" dirty="0"/>
                        <a:t>The “base ray” is the center-field center-pupil ray. Boresight error associated with the large pupil</a:t>
                      </a:r>
                    </a:p>
                  </a:txBody>
                  <a:tcPr anchor="ctr"/>
                </a:tc>
                <a:extLst>
                  <a:ext uri="{0D108BD9-81ED-4DB2-BD59-A6C34878D82A}">
                    <a16:rowId xmlns:a16="http://schemas.microsoft.com/office/drawing/2014/main" val="3704101205"/>
                  </a:ext>
                </a:extLst>
              </a:tr>
              <a:tr h="370840">
                <a:tc>
                  <a:txBody>
                    <a:bodyPr/>
                    <a:lstStyle/>
                    <a:p>
                      <a:pPr algn="r"/>
                      <a:r>
                        <a:rPr lang="en-US" sz="1400" dirty="0"/>
                        <a:t>Base ray deviation from optical axis (small pupil)</a:t>
                      </a:r>
                    </a:p>
                  </a:txBody>
                  <a:tcPr anchor="ctr"/>
                </a:tc>
                <a:tc>
                  <a:txBody>
                    <a:bodyPr/>
                    <a:lstStyle/>
                    <a:p>
                      <a:pPr algn="ctr"/>
                      <a:r>
                        <a:rPr lang="en-US" sz="1400" dirty="0"/>
                        <a:t>&lt; 1.3</a:t>
                      </a:r>
                    </a:p>
                  </a:txBody>
                  <a:tcPr anchor="ctr"/>
                </a:tc>
                <a:tc>
                  <a:txBody>
                    <a:bodyPr/>
                    <a:lstStyle/>
                    <a:p>
                      <a:pPr algn="ctr"/>
                      <a:r>
                        <a:rPr lang="en-US" sz="1400" dirty="0" err="1"/>
                        <a:t>mrad</a:t>
                      </a:r>
                      <a:endParaRPr lang="en-US" sz="1400" dirty="0"/>
                    </a:p>
                  </a:txBody>
                  <a:tcPr anchor="ctr"/>
                </a:tc>
                <a:tc>
                  <a:txBody>
                    <a:bodyPr/>
                    <a:lstStyle/>
                    <a:p>
                      <a:r>
                        <a:rPr lang="en-US" sz="1400" dirty="0"/>
                        <a:t>Interface requirement with the optical bench</a:t>
                      </a:r>
                    </a:p>
                  </a:txBody>
                  <a:tcPr anchor="ctr"/>
                </a:tc>
                <a:extLst>
                  <a:ext uri="{0D108BD9-81ED-4DB2-BD59-A6C34878D82A}">
                    <a16:rowId xmlns:a16="http://schemas.microsoft.com/office/drawing/2014/main" val="3621995946"/>
                  </a:ext>
                </a:extLst>
              </a:tr>
              <a:tr h="370840">
                <a:tc>
                  <a:txBody>
                    <a:bodyPr/>
                    <a:lstStyle/>
                    <a:p>
                      <a:pPr algn="r"/>
                      <a:r>
                        <a:rPr lang="en-US" sz="1400" dirty="0"/>
                        <a:t>Tilt-to-length (TTL)</a:t>
                      </a:r>
                    </a:p>
                  </a:txBody>
                  <a:tcPr anchor="ctr"/>
                </a:tc>
                <a:tc>
                  <a:txBody>
                    <a:bodyPr/>
                    <a:lstStyle/>
                    <a:p>
                      <a:pPr algn="ctr"/>
                      <a:r>
                        <a:rPr lang="en-US" sz="1400" dirty="0"/>
                        <a:t>&lt; 0.6</a:t>
                      </a:r>
                    </a:p>
                  </a:txBody>
                  <a:tcPr anchor="ctr"/>
                </a:tc>
                <a:tc>
                  <a:txBody>
                    <a:bodyPr/>
                    <a:lstStyle/>
                    <a:p>
                      <a:pPr algn="ctr"/>
                      <a:r>
                        <a:rPr lang="en-US" sz="1400" dirty="0"/>
                        <a:t>pm/</a:t>
                      </a:r>
                      <a:r>
                        <a:rPr lang="en-US" sz="1400" dirty="0" err="1"/>
                        <a:t>nrad</a:t>
                      </a:r>
                      <a:endParaRPr lang="en-US" sz="1400" dirty="0"/>
                    </a:p>
                  </a:txBody>
                  <a:tcPr anchor="ctr"/>
                </a:tc>
                <a:tc>
                  <a:txBody>
                    <a:bodyPr/>
                    <a:lstStyle/>
                    <a:p>
                      <a:r>
                        <a:rPr lang="en-US" sz="1400" dirty="0"/>
                        <a:t>“as built” over the science FOV</a:t>
                      </a:r>
                    </a:p>
                  </a:txBody>
                  <a:tcPr anchor="ctr"/>
                </a:tc>
                <a:extLst>
                  <a:ext uri="{0D108BD9-81ED-4DB2-BD59-A6C34878D82A}">
                    <a16:rowId xmlns:a16="http://schemas.microsoft.com/office/drawing/2014/main" val="1465373602"/>
                  </a:ext>
                </a:extLst>
              </a:tr>
            </a:tbl>
          </a:graphicData>
        </a:graphic>
      </p:graphicFrame>
      <p:sp>
        <p:nvSpPr>
          <p:cNvPr id="5" name="Slide Number Placeholder 4">
            <a:extLst>
              <a:ext uri="{FF2B5EF4-FFF2-40B4-BE49-F238E27FC236}">
                <a16:creationId xmlns:a16="http://schemas.microsoft.com/office/drawing/2014/main" id="{F9BF8AB6-CA93-573C-287C-51307934BFB9}"/>
              </a:ext>
            </a:extLst>
          </p:cNvPr>
          <p:cNvSpPr>
            <a:spLocks noGrp="1"/>
          </p:cNvSpPr>
          <p:nvPr>
            <p:ph type="sldNum" sz="quarter" idx="12"/>
          </p:nvPr>
        </p:nvSpPr>
        <p:spPr/>
        <p:txBody>
          <a:bodyPr/>
          <a:lstStyle/>
          <a:p>
            <a:fld id="{32F73669-1148-499A-8244-3F65AEF7D7B7}" type="slidenum">
              <a:rPr lang="en-US" smtClean="0"/>
              <a:t>9</a:t>
            </a:fld>
            <a:endParaRPr lang="en-US"/>
          </a:p>
        </p:txBody>
      </p:sp>
    </p:spTree>
    <p:extLst>
      <p:ext uri="{BB962C8B-B14F-4D97-AF65-F5344CB8AC3E}">
        <p14:creationId xmlns:p14="http://schemas.microsoft.com/office/powerpoint/2010/main" val="315362260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50C63CAF-53B4-054B-8CBC-0019F7AE9FD3}"/>
              </a:ext>
            </a:extLst>
          </p:cNvPr>
          <p:cNvSpPr>
            <a:spLocks noGrp="1"/>
          </p:cNvSpPr>
          <p:nvPr>
            <p:ph type="title"/>
          </p:nvPr>
        </p:nvSpPr>
        <p:spPr>
          <a:xfrm>
            <a:off x="-448387" y="0"/>
            <a:ext cx="10491287" cy="1325563"/>
          </a:xfrm>
        </p:spPr>
        <p:txBody>
          <a:bodyPr rtlCol="0">
            <a:normAutofit/>
          </a:bodyPr>
          <a:lstStyle/>
          <a:p>
            <a:pPr>
              <a:defRPr/>
            </a:pPr>
            <a:r>
              <a:rPr lang="en-US" b="1" dirty="0"/>
              <a:t>	</a:t>
            </a:r>
            <a:r>
              <a:rPr lang="en-US" b="1" dirty="0">
                <a:solidFill>
                  <a:srgbClr val="0432FF"/>
                </a:solidFill>
              </a:rPr>
              <a:t>Key Telescope Challenges/design drivers</a:t>
            </a:r>
          </a:p>
        </p:txBody>
      </p:sp>
      <p:sp>
        <p:nvSpPr>
          <p:cNvPr id="6" name="Text Placeholder 5">
            <a:extLst>
              <a:ext uri="{FF2B5EF4-FFF2-40B4-BE49-F238E27FC236}">
                <a16:creationId xmlns:a16="http://schemas.microsoft.com/office/drawing/2014/main" id="{BB448788-2582-E847-A4E3-DCB59A49211F}"/>
              </a:ext>
            </a:extLst>
          </p:cNvPr>
          <p:cNvSpPr>
            <a:spLocks noGrp="1"/>
          </p:cNvSpPr>
          <p:nvPr>
            <p:ph idx="1"/>
          </p:nvPr>
        </p:nvSpPr>
        <p:spPr>
          <a:xfrm>
            <a:off x="280035" y="1325563"/>
            <a:ext cx="10257335" cy="5262245"/>
          </a:xfrm>
        </p:spPr>
        <p:txBody>
          <a:bodyPr rtlCol="0">
            <a:noAutofit/>
          </a:bodyPr>
          <a:lstStyle/>
          <a:p>
            <a:pPr>
              <a:buFont typeface="Courier New" panose="02070309020205020404" pitchFamily="49" charset="0"/>
              <a:buChar char="o"/>
              <a:defRPr/>
            </a:pPr>
            <a:r>
              <a:rPr lang="en-US" sz="2000" b="1" dirty="0"/>
              <a:t>Dimensional Stability </a:t>
            </a:r>
          </a:p>
          <a:p>
            <a:pPr lvl="1" indent="-342900">
              <a:defRPr/>
            </a:pPr>
            <a:r>
              <a:rPr lang="en-US" sz="2000" dirty="0"/>
              <a:t>Low CTE material and thermal stability at the 1 x 10</a:t>
            </a:r>
            <a:r>
              <a:rPr lang="en-US" sz="2000" baseline="30000" dirty="0"/>
              <a:t>-5</a:t>
            </a:r>
            <a:r>
              <a:rPr lang="en-US" sz="2000" dirty="0"/>
              <a:t> K/√Hz level, using thermal baffles fixed to the spacecraft that act as a passive thermal filter</a:t>
            </a:r>
          </a:p>
          <a:p>
            <a:pPr lvl="1" indent="-342900">
              <a:defRPr/>
            </a:pPr>
            <a:r>
              <a:rPr lang="en-US" sz="2000" dirty="0"/>
              <a:t>Spacecraft is stable at the 1 x 10</a:t>
            </a:r>
            <a:r>
              <a:rPr lang="en-US" sz="2000" baseline="30000" dirty="0"/>
              <a:t>-3</a:t>
            </a:r>
            <a:r>
              <a:rPr lang="en-US" sz="2000" dirty="0"/>
              <a:t> K/√Hz level.</a:t>
            </a:r>
          </a:p>
          <a:p>
            <a:pPr>
              <a:buFont typeface="Courier New" panose="02070309020205020404" pitchFamily="49" charset="0"/>
              <a:buChar char="o"/>
              <a:defRPr/>
            </a:pPr>
            <a:r>
              <a:rPr lang="en-US" sz="2000" b="1" dirty="0"/>
              <a:t>Minimize Coherent backscattered light</a:t>
            </a:r>
          </a:p>
          <a:p>
            <a:pPr lvl="1" indent="-342900">
              <a:defRPr/>
            </a:pPr>
            <a:r>
              <a:rPr lang="en-US" sz="2000" dirty="0"/>
              <a:t>Adopt an unobstructed optical design and plan the design to accommodate contamination</a:t>
            </a:r>
          </a:p>
          <a:p>
            <a:pPr lvl="1" indent="-342900">
              <a:defRPr/>
            </a:pPr>
            <a:r>
              <a:rPr lang="en-US" sz="2000" dirty="0"/>
              <a:t>Low scatter coatings and dimensionally stable structure so scattered light phase is stable</a:t>
            </a:r>
          </a:p>
          <a:p>
            <a:pPr lvl="1" indent="-342900">
              <a:defRPr/>
            </a:pPr>
            <a:r>
              <a:rPr lang="en-US" sz="2000" dirty="0"/>
              <a:t>Keep spacing between the telescope and optical bench stable</a:t>
            </a:r>
          </a:p>
          <a:p>
            <a:pPr>
              <a:buFont typeface="Courier New" panose="02070309020205020404" pitchFamily="49" charset="0"/>
              <a:buChar char="o"/>
              <a:defRPr/>
            </a:pPr>
            <a:r>
              <a:rPr lang="en-US" sz="2000" b="1" dirty="0"/>
              <a:t>Minimize Tilt-to-length (TTL) coupling</a:t>
            </a:r>
          </a:p>
          <a:p>
            <a:pPr lvl="1" indent="-342900">
              <a:defRPr/>
            </a:pPr>
            <a:r>
              <a:rPr lang="en-US" sz="2000" dirty="0"/>
              <a:t>Careful design to minimize pathlength differences with field angle (</a:t>
            </a:r>
            <a:r>
              <a:rPr lang="en-US" sz="2000" dirty="0" err="1"/>
              <a:t>dOPL</a:t>
            </a:r>
            <a:r>
              <a:rPr lang="en-US" sz="2000" dirty="0"/>
              <a:t> vs Field)</a:t>
            </a:r>
          </a:p>
          <a:p>
            <a:pPr lvl="1" indent="-342900">
              <a:defRPr/>
            </a:pPr>
            <a:r>
              <a:rPr lang="en-US" sz="2000" dirty="0"/>
              <a:t>Careful alignment of measurement axes (bench to bench and bench to GRS) such that spacecraft jitter does not couple to the length measurement (movable aperture stops help optimize any residual during integration)</a:t>
            </a:r>
          </a:p>
          <a:p>
            <a:pPr lvl="1" indent="-342900">
              <a:defRPr/>
            </a:pPr>
            <a:r>
              <a:rPr lang="en-US" sz="2000" dirty="0"/>
              <a:t>Wavefront errors projected into the far-field will also couple TX angular jitter into an apparent length signal (keep wavefront error low: WFE &lt; 40 nm RMS =</a:t>
            </a:r>
            <a:r>
              <a:rPr lang="en-US" sz="2000" dirty="0">
                <a:latin typeface="Symbol" pitchFamily="2" charset="2"/>
              </a:rPr>
              <a:t> l</a:t>
            </a:r>
            <a:r>
              <a:rPr lang="en-US" sz="2000" dirty="0"/>
              <a:t>/30 at 1064 nm)</a:t>
            </a:r>
          </a:p>
          <a:p>
            <a:pPr>
              <a:buFont typeface="Wingdings" pitchFamily="2" charset="2"/>
              <a:buChar char="Ø"/>
              <a:defRPr/>
            </a:pPr>
            <a:endParaRPr lang="en-US" sz="2000" dirty="0"/>
          </a:p>
        </p:txBody>
      </p:sp>
      <p:sp>
        <p:nvSpPr>
          <p:cNvPr id="3" name="Slide Number Placeholder 2">
            <a:extLst>
              <a:ext uri="{FF2B5EF4-FFF2-40B4-BE49-F238E27FC236}">
                <a16:creationId xmlns:a16="http://schemas.microsoft.com/office/drawing/2014/main" id="{8E36BF94-49F6-C34C-9ADB-735A00D278B7}"/>
              </a:ext>
            </a:extLst>
          </p:cNvPr>
          <p:cNvSpPr>
            <a:spLocks noGrp="1"/>
          </p:cNvSpPr>
          <p:nvPr>
            <p:ph type="sldNum" sz="quarter" idx="12"/>
          </p:nvPr>
        </p:nvSpPr>
        <p:spPr/>
        <p:txBody>
          <a:bodyPr/>
          <a:lstStyle/>
          <a:p>
            <a:fld id="{32F73669-1148-499A-8244-3F65AEF7D7B7}" type="slidenum">
              <a:rPr lang="en-US" smtClean="0"/>
              <a:t>10</a:t>
            </a:fld>
            <a:endParaRPr lang="en-US"/>
          </a:p>
        </p:txBody>
      </p:sp>
    </p:spTree>
    <p:extLst>
      <p:ext uri="{BB962C8B-B14F-4D97-AF65-F5344CB8AC3E}">
        <p14:creationId xmlns:p14="http://schemas.microsoft.com/office/powerpoint/2010/main" val="312239333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50C63CAF-53B4-054B-8CBC-0019F7AE9FD3}"/>
              </a:ext>
            </a:extLst>
          </p:cNvPr>
          <p:cNvSpPr>
            <a:spLocks noGrp="1"/>
          </p:cNvSpPr>
          <p:nvPr>
            <p:ph type="title"/>
          </p:nvPr>
        </p:nvSpPr>
        <p:spPr>
          <a:xfrm>
            <a:off x="-405516" y="23705"/>
            <a:ext cx="8153400" cy="1325563"/>
          </a:xfrm>
        </p:spPr>
        <p:txBody>
          <a:bodyPr rtlCol="0">
            <a:normAutofit/>
          </a:bodyPr>
          <a:lstStyle/>
          <a:p>
            <a:pPr>
              <a:defRPr/>
            </a:pPr>
            <a:r>
              <a:rPr lang="en-US" b="1" dirty="0"/>
              <a:t>	</a:t>
            </a:r>
            <a:r>
              <a:rPr lang="en-US" b="1" dirty="0">
                <a:solidFill>
                  <a:srgbClr val="0432FF"/>
                </a:solidFill>
              </a:rPr>
              <a:t>Key Telescope Interfaces</a:t>
            </a:r>
          </a:p>
        </p:txBody>
      </p:sp>
      <p:sp>
        <p:nvSpPr>
          <p:cNvPr id="6" name="Text Placeholder 5">
            <a:extLst>
              <a:ext uri="{FF2B5EF4-FFF2-40B4-BE49-F238E27FC236}">
                <a16:creationId xmlns:a16="http://schemas.microsoft.com/office/drawing/2014/main" id="{BB448788-2582-E847-A4E3-DCB59A49211F}"/>
              </a:ext>
            </a:extLst>
          </p:cNvPr>
          <p:cNvSpPr>
            <a:spLocks noGrp="1"/>
          </p:cNvSpPr>
          <p:nvPr>
            <p:ph idx="1"/>
          </p:nvPr>
        </p:nvSpPr>
        <p:spPr>
          <a:xfrm>
            <a:off x="280035" y="1325563"/>
            <a:ext cx="11485245" cy="5262245"/>
          </a:xfrm>
        </p:spPr>
        <p:txBody>
          <a:bodyPr rtlCol="0">
            <a:noAutofit/>
          </a:bodyPr>
          <a:lstStyle/>
          <a:p>
            <a:pPr>
              <a:buFont typeface="Courier New" panose="02070309020205020404" pitchFamily="49" charset="0"/>
              <a:buChar char="o"/>
              <a:defRPr/>
            </a:pPr>
            <a:r>
              <a:rPr lang="en-US" sz="2400" dirty="0"/>
              <a:t>Optical</a:t>
            </a:r>
          </a:p>
          <a:p>
            <a:pPr lvl="1">
              <a:buFont typeface="Courier New" panose="02070309020205020404" pitchFamily="49" charset="0"/>
              <a:buChar char="o"/>
              <a:defRPr/>
            </a:pPr>
            <a:r>
              <a:rPr lang="en-US" sz="1800" dirty="0"/>
              <a:t>Small pupil/external stop on the optical bench</a:t>
            </a:r>
          </a:p>
          <a:p>
            <a:pPr lvl="1">
              <a:buFont typeface="Courier New" panose="02070309020205020404" pitchFamily="49" charset="0"/>
              <a:buChar char="o"/>
              <a:defRPr/>
            </a:pPr>
            <a:r>
              <a:rPr lang="en-US" sz="1800" dirty="0"/>
              <a:t>Virtual large pupil located at the center of mass of the test mass</a:t>
            </a:r>
          </a:p>
          <a:p>
            <a:pPr lvl="1">
              <a:buFont typeface="Courier New" panose="02070309020205020404" pitchFamily="49" charset="0"/>
              <a:buChar char="o"/>
              <a:defRPr/>
            </a:pPr>
            <a:r>
              <a:rPr lang="en-US" sz="1800" dirty="0"/>
              <a:t>optimize pupil imaging between the stop and the large pupil to minimize TTL coupling in the telescope itself</a:t>
            </a:r>
          </a:p>
          <a:p>
            <a:pPr>
              <a:buFont typeface="Courier New" panose="02070309020205020404" pitchFamily="49" charset="0"/>
              <a:buChar char="o"/>
              <a:defRPr/>
            </a:pPr>
            <a:r>
              <a:rPr lang="en-US" sz="2400" dirty="0"/>
              <a:t>Mechanical</a:t>
            </a:r>
          </a:p>
          <a:p>
            <a:pPr lvl="1">
              <a:buFont typeface="Courier New" panose="02070309020205020404" pitchFamily="49" charset="0"/>
              <a:buChar char="o"/>
              <a:defRPr/>
            </a:pPr>
            <a:r>
              <a:rPr lang="en-US" sz="1800" dirty="0"/>
              <a:t>3 pairs of bipod flexure interfaces to the MOSA Support Structure (MSS)</a:t>
            </a:r>
          </a:p>
          <a:p>
            <a:pPr lvl="1">
              <a:buFont typeface="Courier New" panose="02070309020205020404" pitchFamily="49" charset="0"/>
              <a:buChar char="o"/>
              <a:defRPr/>
            </a:pPr>
            <a:r>
              <a:rPr lang="en-US" sz="1800" dirty="0"/>
              <a:t>Adequate mechanical clearance with the optical bench</a:t>
            </a:r>
          </a:p>
          <a:p>
            <a:pPr lvl="1">
              <a:buFont typeface="Courier New" panose="02070309020205020404" pitchFamily="49" charset="0"/>
              <a:buChar char="o"/>
              <a:defRPr/>
            </a:pPr>
            <a:r>
              <a:rPr lang="en-US" sz="1800" dirty="0"/>
              <a:t>Designed for a fundamental mode of 115 Hz to accommodate worst case launch loads</a:t>
            </a:r>
          </a:p>
          <a:p>
            <a:pPr>
              <a:buFont typeface="Courier New" panose="02070309020205020404" pitchFamily="49" charset="0"/>
              <a:buChar char="o"/>
              <a:defRPr/>
            </a:pPr>
            <a:r>
              <a:rPr lang="en-US" sz="2400" dirty="0"/>
              <a:t>Thermal</a:t>
            </a:r>
          </a:p>
          <a:p>
            <a:pPr lvl="1">
              <a:buFont typeface="Courier New" panose="02070309020205020404" pitchFamily="49" charset="0"/>
              <a:buChar char="o"/>
              <a:defRPr/>
            </a:pPr>
            <a:r>
              <a:rPr lang="en-US" sz="1800" dirty="0"/>
              <a:t>Nested set of thermal baffles mounted to the spacecraft to filter thermal fluctuations to an acceptable level</a:t>
            </a:r>
          </a:p>
          <a:p>
            <a:pPr lvl="1">
              <a:buFont typeface="Courier New" panose="02070309020205020404" pitchFamily="49" charset="0"/>
              <a:buChar char="o"/>
              <a:defRPr/>
            </a:pPr>
            <a:r>
              <a:rPr lang="en-US" sz="1800" dirty="0"/>
              <a:t>Sized to accommodate MOSA articulation</a:t>
            </a:r>
          </a:p>
          <a:p>
            <a:pPr lvl="1">
              <a:buFont typeface="Courier New" panose="02070309020205020404" pitchFamily="49" charset="0"/>
              <a:buChar char="o"/>
              <a:defRPr/>
            </a:pPr>
            <a:r>
              <a:rPr lang="en-US" sz="1800" dirty="0"/>
              <a:t>Baffle to shield the optical bench</a:t>
            </a:r>
          </a:p>
          <a:p>
            <a:pPr lvl="1">
              <a:buFont typeface="Courier New" panose="02070309020205020404" pitchFamily="49" charset="0"/>
              <a:buChar char="o"/>
              <a:defRPr/>
            </a:pPr>
            <a:r>
              <a:rPr lang="en-US" sz="1800" dirty="0"/>
              <a:t>Notional conduction paths through the bipod interface and from a cable harness to the optical bench</a:t>
            </a:r>
          </a:p>
          <a:p>
            <a:pPr>
              <a:buFont typeface="Wingdings" pitchFamily="2" charset="2"/>
              <a:buChar char="Ø"/>
              <a:defRPr/>
            </a:pPr>
            <a:endParaRPr lang="en-US" sz="2400" dirty="0"/>
          </a:p>
        </p:txBody>
      </p:sp>
      <p:sp>
        <p:nvSpPr>
          <p:cNvPr id="3" name="Slide Number Placeholder 2">
            <a:extLst>
              <a:ext uri="{FF2B5EF4-FFF2-40B4-BE49-F238E27FC236}">
                <a16:creationId xmlns:a16="http://schemas.microsoft.com/office/drawing/2014/main" id="{56E832FE-343F-954A-BF0F-8BE17DDBC5F8}"/>
              </a:ext>
            </a:extLst>
          </p:cNvPr>
          <p:cNvSpPr>
            <a:spLocks noGrp="1"/>
          </p:cNvSpPr>
          <p:nvPr>
            <p:ph type="sldNum" sz="quarter" idx="12"/>
          </p:nvPr>
        </p:nvSpPr>
        <p:spPr/>
        <p:txBody>
          <a:bodyPr/>
          <a:lstStyle/>
          <a:p>
            <a:fld id="{32F73669-1148-499A-8244-3F65AEF7D7B7}" type="slidenum">
              <a:rPr lang="en-US" smtClean="0"/>
              <a:t>11</a:t>
            </a:fld>
            <a:endParaRPr lang="en-US"/>
          </a:p>
        </p:txBody>
      </p:sp>
    </p:spTree>
    <p:extLst>
      <p:ext uri="{BB962C8B-B14F-4D97-AF65-F5344CB8AC3E}">
        <p14:creationId xmlns:p14="http://schemas.microsoft.com/office/powerpoint/2010/main" val="66154907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Picture 10">
            <a:extLst>
              <a:ext uri="{FF2B5EF4-FFF2-40B4-BE49-F238E27FC236}">
                <a16:creationId xmlns:a16="http://schemas.microsoft.com/office/drawing/2014/main" id="{1D72803F-2A9A-524F-8274-BBBCD9AD58D7}"/>
              </a:ext>
            </a:extLst>
          </p:cNvPr>
          <p:cNvPicPr>
            <a:picLocks noChangeAspect="1"/>
          </p:cNvPicPr>
          <p:nvPr/>
        </p:nvPicPr>
        <p:blipFill rotWithShape="1">
          <a:blip r:embed="rId2" cstate="print">
            <a:extLst>
              <a:ext uri="{28A0092B-C50C-407E-A947-70E740481C1C}">
                <a14:useLocalDpi xmlns:a14="http://schemas.microsoft.com/office/drawing/2010/main"/>
              </a:ext>
            </a:extLst>
          </a:blip>
          <a:srcRect/>
          <a:stretch/>
        </p:blipFill>
        <p:spPr>
          <a:xfrm>
            <a:off x="4576303" y="3150346"/>
            <a:ext cx="6457971" cy="2522670"/>
          </a:xfrm>
          <a:prstGeom prst="rect">
            <a:avLst/>
          </a:prstGeom>
        </p:spPr>
      </p:pic>
      <p:sp>
        <p:nvSpPr>
          <p:cNvPr id="2" name="Title 1">
            <a:extLst>
              <a:ext uri="{FF2B5EF4-FFF2-40B4-BE49-F238E27FC236}">
                <a16:creationId xmlns:a16="http://schemas.microsoft.com/office/drawing/2014/main" id="{FE579936-566C-454E-9729-0C012582D368}"/>
              </a:ext>
            </a:extLst>
          </p:cNvPr>
          <p:cNvSpPr>
            <a:spLocks noGrp="1"/>
          </p:cNvSpPr>
          <p:nvPr>
            <p:ph type="title"/>
          </p:nvPr>
        </p:nvSpPr>
        <p:spPr>
          <a:xfrm>
            <a:off x="426332" y="180235"/>
            <a:ext cx="10515600" cy="1325563"/>
          </a:xfrm>
        </p:spPr>
        <p:txBody>
          <a:bodyPr/>
          <a:lstStyle/>
          <a:p>
            <a:r>
              <a:rPr lang="en-US" b="1" dirty="0">
                <a:solidFill>
                  <a:srgbClr val="0432FF"/>
                </a:solidFill>
              </a:rPr>
              <a:t>Design Update for Flight (1/2)</a:t>
            </a:r>
          </a:p>
        </p:txBody>
      </p:sp>
      <p:sp>
        <p:nvSpPr>
          <p:cNvPr id="3" name="Content Placeholder 2">
            <a:extLst>
              <a:ext uri="{FF2B5EF4-FFF2-40B4-BE49-F238E27FC236}">
                <a16:creationId xmlns:a16="http://schemas.microsoft.com/office/drawing/2014/main" id="{8EC922F5-18A5-4C4A-AA33-506C3FFE0250}"/>
              </a:ext>
            </a:extLst>
          </p:cNvPr>
          <p:cNvSpPr>
            <a:spLocks noGrp="1"/>
          </p:cNvSpPr>
          <p:nvPr>
            <p:ph idx="1"/>
          </p:nvPr>
        </p:nvSpPr>
        <p:spPr>
          <a:xfrm>
            <a:off x="504118" y="1331669"/>
            <a:ext cx="10515598" cy="1744282"/>
          </a:xfrm>
        </p:spPr>
        <p:txBody>
          <a:bodyPr>
            <a:normAutofit/>
          </a:bodyPr>
          <a:lstStyle/>
          <a:p>
            <a:r>
              <a:rPr lang="en-US" sz="2000" dirty="0"/>
              <a:t>Simulations at the University of Florida uncovered a geometrical Tilt-to-Length (TTL) coupling of relative angular motion between the bench and the telescope converted to pathlength by the offset between the large and small beams axes.</a:t>
            </a:r>
          </a:p>
          <a:p>
            <a:r>
              <a:rPr lang="en-US" sz="2000" dirty="0"/>
              <a:t>Not a ”new” noise, but has not been included in the noise budget explicitly to date</a:t>
            </a:r>
          </a:p>
          <a:p>
            <a:pPr marL="0" indent="0">
              <a:buNone/>
            </a:pPr>
            <a:endParaRPr lang="en-US" sz="1800" dirty="0"/>
          </a:p>
          <a:p>
            <a:pPr lvl="1"/>
            <a:endParaRPr lang="en-US" sz="1600" dirty="0"/>
          </a:p>
          <a:p>
            <a:pPr lvl="1"/>
            <a:endParaRPr lang="en-US" sz="1600" dirty="0"/>
          </a:p>
          <a:p>
            <a:pPr marL="457200" lvl="1" indent="0">
              <a:buNone/>
            </a:pPr>
            <a:endParaRPr lang="en-US" sz="1600" dirty="0"/>
          </a:p>
        </p:txBody>
      </p:sp>
      <p:sp>
        <p:nvSpPr>
          <p:cNvPr id="12" name="Rectangle 11">
            <a:extLst>
              <a:ext uri="{FF2B5EF4-FFF2-40B4-BE49-F238E27FC236}">
                <a16:creationId xmlns:a16="http://schemas.microsoft.com/office/drawing/2014/main" id="{AE09D63A-A3B0-CA4E-97EE-D5717BFB1EC6}"/>
              </a:ext>
            </a:extLst>
          </p:cNvPr>
          <p:cNvSpPr/>
          <p:nvPr/>
        </p:nvSpPr>
        <p:spPr>
          <a:xfrm>
            <a:off x="8520171" y="3137456"/>
            <a:ext cx="397866" cy="276999"/>
          </a:xfrm>
          <a:prstGeom prst="rect">
            <a:avLst/>
          </a:prstGeom>
        </p:spPr>
        <p:txBody>
          <a:bodyPr wrap="none">
            <a:spAutoFit/>
          </a:bodyPr>
          <a:lstStyle/>
          <a:p>
            <a:pPr defTabSz="685800">
              <a:defRPr/>
            </a:pPr>
            <a:r>
              <a:rPr lang="en-US" sz="1200" b="1" dirty="0">
                <a:solidFill>
                  <a:srgbClr val="0070C0"/>
                </a:solidFill>
                <a:latin typeface="Calibri" panose="020F0502020204030204"/>
              </a:rPr>
              <a:t>M1</a:t>
            </a:r>
          </a:p>
        </p:txBody>
      </p:sp>
      <p:sp>
        <p:nvSpPr>
          <p:cNvPr id="13" name="Rectangle 12">
            <a:extLst>
              <a:ext uri="{FF2B5EF4-FFF2-40B4-BE49-F238E27FC236}">
                <a16:creationId xmlns:a16="http://schemas.microsoft.com/office/drawing/2014/main" id="{1DC44088-A541-F143-8D4C-0BB81AEC26B9}"/>
              </a:ext>
            </a:extLst>
          </p:cNvPr>
          <p:cNvSpPr/>
          <p:nvPr/>
        </p:nvSpPr>
        <p:spPr>
          <a:xfrm>
            <a:off x="4919779" y="5175981"/>
            <a:ext cx="397866" cy="276999"/>
          </a:xfrm>
          <a:prstGeom prst="rect">
            <a:avLst/>
          </a:prstGeom>
        </p:spPr>
        <p:txBody>
          <a:bodyPr wrap="none">
            <a:spAutoFit/>
          </a:bodyPr>
          <a:lstStyle/>
          <a:p>
            <a:pPr defTabSz="685800">
              <a:defRPr/>
            </a:pPr>
            <a:r>
              <a:rPr lang="en-US" sz="1200" b="1" dirty="0">
                <a:solidFill>
                  <a:srgbClr val="0070C0"/>
                </a:solidFill>
                <a:latin typeface="Calibri" panose="020F0502020204030204"/>
              </a:rPr>
              <a:t>M2</a:t>
            </a:r>
          </a:p>
        </p:txBody>
      </p:sp>
      <p:sp>
        <p:nvSpPr>
          <p:cNvPr id="16" name="Rectangle 15">
            <a:extLst>
              <a:ext uri="{FF2B5EF4-FFF2-40B4-BE49-F238E27FC236}">
                <a16:creationId xmlns:a16="http://schemas.microsoft.com/office/drawing/2014/main" id="{FD04D3D5-A320-4F40-AEC5-6B19EC8A4977}"/>
              </a:ext>
            </a:extLst>
          </p:cNvPr>
          <p:cNvSpPr/>
          <p:nvPr/>
        </p:nvSpPr>
        <p:spPr>
          <a:xfrm>
            <a:off x="10537197" y="5277102"/>
            <a:ext cx="1199267" cy="261610"/>
          </a:xfrm>
          <a:prstGeom prst="rect">
            <a:avLst/>
          </a:prstGeom>
        </p:spPr>
        <p:txBody>
          <a:bodyPr wrap="square">
            <a:spAutoFit/>
          </a:bodyPr>
          <a:lstStyle/>
          <a:p>
            <a:pPr defTabSz="685800">
              <a:defRPr/>
            </a:pPr>
            <a:r>
              <a:rPr lang="en-US" sz="1100" b="1" dirty="0">
                <a:solidFill>
                  <a:srgbClr val="002060"/>
                </a:solidFill>
                <a:latin typeface="Calibri" panose="020F0502020204030204"/>
              </a:rPr>
              <a:t>Small Pupil /stop</a:t>
            </a:r>
          </a:p>
        </p:txBody>
      </p:sp>
      <p:cxnSp>
        <p:nvCxnSpPr>
          <p:cNvPr id="22" name="Straight Connector 21">
            <a:extLst>
              <a:ext uri="{FF2B5EF4-FFF2-40B4-BE49-F238E27FC236}">
                <a16:creationId xmlns:a16="http://schemas.microsoft.com/office/drawing/2014/main" id="{DE9456CC-A38D-894A-9CD4-B437A890D63E}"/>
              </a:ext>
            </a:extLst>
          </p:cNvPr>
          <p:cNvCxnSpPr>
            <a:cxnSpLocks/>
          </p:cNvCxnSpPr>
          <p:nvPr/>
        </p:nvCxnSpPr>
        <p:spPr>
          <a:xfrm>
            <a:off x="10777988" y="3515732"/>
            <a:ext cx="0" cy="1521186"/>
          </a:xfrm>
          <a:prstGeom prst="line">
            <a:avLst/>
          </a:prstGeom>
        </p:spPr>
        <p:style>
          <a:lnRef idx="1">
            <a:schemeClr val="accent1"/>
          </a:lnRef>
          <a:fillRef idx="0">
            <a:schemeClr val="accent1"/>
          </a:fillRef>
          <a:effectRef idx="0">
            <a:schemeClr val="accent1"/>
          </a:effectRef>
          <a:fontRef idx="minor">
            <a:schemeClr val="tx1"/>
          </a:fontRef>
        </p:style>
      </p:cxnSp>
      <p:sp>
        <p:nvSpPr>
          <p:cNvPr id="24" name="Rectangle 23">
            <a:extLst>
              <a:ext uri="{FF2B5EF4-FFF2-40B4-BE49-F238E27FC236}">
                <a16:creationId xmlns:a16="http://schemas.microsoft.com/office/drawing/2014/main" id="{79393A1D-6279-FB47-BA04-F0A61362B6CD}"/>
              </a:ext>
            </a:extLst>
          </p:cNvPr>
          <p:cNvSpPr/>
          <p:nvPr/>
        </p:nvSpPr>
        <p:spPr>
          <a:xfrm>
            <a:off x="10666467" y="4118840"/>
            <a:ext cx="256286" cy="256286"/>
          </a:xfrm>
          <a:prstGeom prst="rect">
            <a:avLst/>
          </a:prstGeom>
          <a:solidFill>
            <a:schemeClr val="accent4"/>
          </a:solidFill>
          <a:ln>
            <a:solidFill>
              <a:schemeClr val="accent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0" dirty="0"/>
          </a:p>
        </p:txBody>
      </p:sp>
      <p:sp>
        <p:nvSpPr>
          <p:cNvPr id="25" name="Rectangle 24">
            <a:extLst>
              <a:ext uri="{FF2B5EF4-FFF2-40B4-BE49-F238E27FC236}">
                <a16:creationId xmlns:a16="http://schemas.microsoft.com/office/drawing/2014/main" id="{FE86F4FF-FE0D-8644-A03C-9E065F86F5EB}"/>
              </a:ext>
            </a:extLst>
          </p:cNvPr>
          <p:cNvSpPr/>
          <p:nvPr/>
        </p:nvSpPr>
        <p:spPr>
          <a:xfrm>
            <a:off x="9635672" y="3358926"/>
            <a:ext cx="334880" cy="2209701"/>
          </a:xfrm>
          <a:prstGeom prst="rect">
            <a:avLst/>
          </a:prstGeom>
          <a:solidFill>
            <a:schemeClr val="accent4">
              <a:lumMod val="60000"/>
              <a:lumOff val="40000"/>
              <a:alpha val="57000"/>
            </a:schemeClr>
          </a:solid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0" dirty="0"/>
          </a:p>
        </p:txBody>
      </p:sp>
      <p:sp>
        <p:nvSpPr>
          <p:cNvPr id="26" name="TextBox 25">
            <a:extLst>
              <a:ext uri="{FF2B5EF4-FFF2-40B4-BE49-F238E27FC236}">
                <a16:creationId xmlns:a16="http://schemas.microsoft.com/office/drawing/2014/main" id="{D567EBDE-D2C3-524B-B0E9-F786C9180E81}"/>
              </a:ext>
            </a:extLst>
          </p:cNvPr>
          <p:cNvSpPr txBox="1"/>
          <p:nvPr/>
        </p:nvSpPr>
        <p:spPr>
          <a:xfrm>
            <a:off x="10911916" y="4097610"/>
            <a:ext cx="727057" cy="246078"/>
          </a:xfrm>
          <a:prstGeom prst="rect">
            <a:avLst/>
          </a:prstGeom>
          <a:noFill/>
        </p:spPr>
        <p:txBody>
          <a:bodyPr wrap="none" rtlCol="0">
            <a:spAutoFit/>
          </a:bodyPr>
          <a:lstStyle/>
          <a:p>
            <a:r>
              <a:rPr lang="en-US" sz="1400" b="1" dirty="0">
                <a:solidFill>
                  <a:srgbClr val="00B0F0"/>
                </a:solidFill>
              </a:rPr>
              <a:t>Test Mass</a:t>
            </a:r>
          </a:p>
        </p:txBody>
      </p:sp>
      <p:sp>
        <p:nvSpPr>
          <p:cNvPr id="27" name="TextBox 26">
            <a:extLst>
              <a:ext uri="{FF2B5EF4-FFF2-40B4-BE49-F238E27FC236}">
                <a16:creationId xmlns:a16="http://schemas.microsoft.com/office/drawing/2014/main" id="{E4717348-C39F-414D-A282-A7A565A9DFCA}"/>
              </a:ext>
            </a:extLst>
          </p:cNvPr>
          <p:cNvSpPr txBox="1"/>
          <p:nvPr/>
        </p:nvSpPr>
        <p:spPr>
          <a:xfrm>
            <a:off x="9461562" y="2812142"/>
            <a:ext cx="728858" cy="418332"/>
          </a:xfrm>
          <a:prstGeom prst="rect">
            <a:avLst/>
          </a:prstGeom>
          <a:noFill/>
        </p:spPr>
        <p:txBody>
          <a:bodyPr wrap="square" rtlCol="0">
            <a:spAutoFit/>
          </a:bodyPr>
          <a:lstStyle/>
          <a:p>
            <a:pPr algn="ctr"/>
            <a:r>
              <a:rPr lang="en-US" sz="1400" b="1" dirty="0">
                <a:solidFill>
                  <a:srgbClr val="00B0F0"/>
                </a:solidFill>
              </a:rPr>
              <a:t>Optical Bench</a:t>
            </a:r>
          </a:p>
        </p:txBody>
      </p:sp>
      <p:sp>
        <p:nvSpPr>
          <p:cNvPr id="28" name="Triangle 27">
            <a:extLst>
              <a:ext uri="{FF2B5EF4-FFF2-40B4-BE49-F238E27FC236}">
                <a16:creationId xmlns:a16="http://schemas.microsoft.com/office/drawing/2014/main" id="{1469B7DE-DD0F-5C45-89D1-AD89E6F1E562}"/>
              </a:ext>
            </a:extLst>
          </p:cNvPr>
          <p:cNvSpPr/>
          <p:nvPr/>
        </p:nvSpPr>
        <p:spPr>
          <a:xfrm>
            <a:off x="9407323" y="4254931"/>
            <a:ext cx="45719" cy="1145789"/>
          </a:xfrm>
          <a:prstGeom prst="triangl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0"/>
          </a:p>
        </p:txBody>
      </p:sp>
      <p:sp>
        <p:nvSpPr>
          <p:cNvPr id="29" name="Right Triangle 28">
            <a:extLst>
              <a:ext uri="{FF2B5EF4-FFF2-40B4-BE49-F238E27FC236}">
                <a16:creationId xmlns:a16="http://schemas.microsoft.com/office/drawing/2014/main" id="{E10921CE-3E84-B94C-9D72-D95FE6C96FBE}"/>
              </a:ext>
            </a:extLst>
          </p:cNvPr>
          <p:cNvSpPr/>
          <p:nvPr/>
        </p:nvSpPr>
        <p:spPr>
          <a:xfrm flipH="1">
            <a:off x="9385297" y="5192257"/>
            <a:ext cx="249589" cy="305850"/>
          </a:xfrm>
          <a:prstGeom prst="rtTriangle">
            <a:avLst/>
          </a:prstGeom>
          <a:solidFill>
            <a:schemeClr val="accent4">
              <a:lumMod val="60000"/>
              <a:lumOff val="40000"/>
            </a:schemeClr>
          </a:solid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0"/>
          </a:p>
        </p:txBody>
      </p:sp>
      <p:sp>
        <p:nvSpPr>
          <p:cNvPr id="32" name="TextBox 31">
            <a:extLst>
              <a:ext uri="{FF2B5EF4-FFF2-40B4-BE49-F238E27FC236}">
                <a16:creationId xmlns:a16="http://schemas.microsoft.com/office/drawing/2014/main" id="{13E860A8-E8A5-8640-9579-EA08C81ACB05}"/>
              </a:ext>
            </a:extLst>
          </p:cNvPr>
          <p:cNvSpPr txBox="1"/>
          <p:nvPr/>
        </p:nvSpPr>
        <p:spPr>
          <a:xfrm>
            <a:off x="10154128" y="5019402"/>
            <a:ext cx="1472607" cy="246221"/>
          </a:xfrm>
          <a:prstGeom prst="rect">
            <a:avLst/>
          </a:prstGeom>
          <a:noFill/>
        </p:spPr>
        <p:txBody>
          <a:bodyPr wrap="square" rtlCol="0">
            <a:spAutoFit/>
          </a:bodyPr>
          <a:lstStyle/>
          <a:p>
            <a:r>
              <a:rPr lang="en-US" sz="1000" dirty="0">
                <a:solidFill>
                  <a:srgbClr val="00B0F0"/>
                </a:solidFill>
              </a:rPr>
              <a:t>Beam folded onto bench</a:t>
            </a:r>
          </a:p>
        </p:txBody>
      </p:sp>
      <p:sp>
        <p:nvSpPr>
          <p:cNvPr id="38" name="TextBox 37">
            <a:extLst>
              <a:ext uri="{FF2B5EF4-FFF2-40B4-BE49-F238E27FC236}">
                <a16:creationId xmlns:a16="http://schemas.microsoft.com/office/drawing/2014/main" id="{37DDFB33-747B-524D-892D-437B45A9E6EC}"/>
              </a:ext>
            </a:extLst>
          </p:cNvPr>
          <p:cNvSpPr txBox="1"/>
          <p:nvPr/>
        </p:nvSpPr>
        <p:spPr>
          <a:xfrm>
            <a:off x="7909942" y="5373116"/>
            <a:ext cx="794448" cy="461665"/>
          </a:xfrm>
          <a:prstGeom prst="rect">
            <a:avLst/>
          </a:prstGeom>
          <a:noFill/>
        </p:spPr>
        <p:txBody>
          <a:bodyPr wrap="none" rtlCol="0">
            <a:spAutoFit/>
          </a:bodyPr>
          <a:lstStyle/>
          <a:p>
            <a:r>
              <a:rPr lang="en-US" sz="2400" dirty="0" err="1">
                <a:solidFill>
                  <a:srgbClr val="FF0000"/>
                </a:solidFill>
                <a:latin typeface="Calibri" panose="020F0502020204030204" pitchFamily="34" charset="0"/>
                <a:cs typeface="Calibri" panose="020F0502020204030204" pitchFamily="34" charset="0"/>
              </a:rPr>
              <a:t>L</a:t>
            </a:r>
            <a:r>
              <a:rPr lang="en-US" sz="2400" baseline="-25000" dirty="0" err="1">
                <a:solidFill>
                  <a:srgbClr val="FF0000"/>
                </a:solidFill>
                <a:latin typeface="Calibri" panose="020F0502020204030204" pitchFamily="34" charset="0"/>
                <a:cs typeface="Calibri" panose="020F0502020204030204" pitchFamily="34" charset="0"/>
              </a:rPr>
              <a:t>offset</a:t>
            </a:r>
            <a:endParaRPr lang="en-US" sz="1400" dirty="0">
              <a:solidFill>
                <a:srgbClr val="FF0000"/>
              </a:solidFill>
              <a:latin typeface="Calibri" panose="020F0502020204030204" pitchFamily="34" charset="0"/>
              <a:cs typeface="Calibri" panose="020F0502020204030204" pitchFamily="34" charset="0"/>
            </a:endParaRPr>
          </a:p>
        </p:txBody>
      </p:sp>
      <p:cxnSp>
        <p:nvCxnSpPr>
          <p:cNvPr id="40" name="Straight Arrow Connector 39">
            <a:extLst>
              <a:ext uri="{FF2B5EF4-FFF2-40B4-BE49-F238E27FC236}">
                <a16:creationId xmlns:a16="http://schemas.microsoft.com/office/drawing/2014/main" id="{9557A99B-B9BD-894D-9C5F-A69D1F90FBCB}"/>
              </a:ext>
            </a:extLst>
          </p:cNvPr>
          <p:cNvCxnSpPr>
            <a:cxnSpLocks/>
          </p:cNvCxnSpPr>
          <p:nvPr/>
        </p:nvCxnSpPr>
        <p:spPr>
          <a:xfrm>
            <a:off x="9375362" y="4276325"/>
            <a:ext cx="1" cy="1096985"/>
          </a:xfrm>
          <a:prstGeom prst="straightConnector1">
            <a:avLst/>
          </a:prstGeom>
          <a:ln w="22225">
            <a:solidFill>
              <a:srgbClr val="FF0000"/>
            </a:solidFill>
            <a:headEnd type="triangle"/>
            <a:tailEnd type="triangle"/>
          </a:ln>
        </p:spPr>
        <p:style>
          <a:lnRef idx="1">
            <a:schemeClr val="accent1"/>
          </a:lnRef>
          <a:fillRef idx="0">
            <a:schemeClr val="accent1"/>
          </a:fillRef>
          <a:effectRef idx="0">
            <a:schemeClr val="accent1"/>
          </a:effectRef>
          <a:fontRef idx="minor">
            <a:schemeClr val="tx1"/>
          </a:fontRef>
        </p:style>
      </p:cxnSp>
      <p:sp>
        <p:nvSpPr>
          <p:cNvPr id="68" name="Right Brace 67">
            <a:extLst>
              <a:ext uri="{FF2B5EF4-FFF2-40B4-BE49-F238E27FC236}">
                <a16:creationId xmlns:a16="http://schemas.microsoft.com/office/drawing/2014/main" id="{80BA4215-8CA0-4A4D-8EF0-3BD3B3EBC8CA}"/>
              </a:ext>
            </a:extLst>
          </p:cNvPr>
          <p:cNvSpPr/>
          <p:nvPr/>
        </p:nvSpPr>
        <p:spPr>
          <a:xfrm rot="5400000">
            <a:off x="10208877" y="3936151"/>
            <a:ext cx="62451" cy="851402"/>
          </a:xfrm>
          <a:prstGeom prst="rightBrace">
            <a:avLst/>
          </a:prstGeom>
          <a:ln w="12700">
            <a:solidFill>
              <a:srgbClr val="FF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69" name="TextBox 68">
            <a:extLst>
              <a:ext uri="{FF2B5EF4-FFF2-40B4-BE49-F238E27FC236}">
                <a16:creationId xmlns:a16="http://schemas.microsoft.com/office/drawing/2014/main" id="{57C8827E-0E0D-B84A-B2C7-B90464EDCA6A}"/>
              </a:ext>
            </a:extLst>
          </p:cNvPr>
          <p:cNvSpPr txBox="1"/>
          <p:nvPr/>
        </p:nvSpPr>
        <p:spPr>
          <a:xfrm>
            <a:off x="10941932" y="4525364"/>
            <a:ext cx="775340" cy="400110"/>
          </a:xfrm>
          <a:prstGeom prst="rect">
            <a:avLst/>
          </a:prstGeom>
          <a:noFill/>
        </p:spPr>
        <p:txBody>
          <a:bodyPr wrap="none" rtlCol="0">
            <a:spAutoFit/>
          </a:bodyPr>
          <a:lstStyle/>
          <a:p>
            <a:r>
              <a:rPr lang="en-US" sz="2000" dirty="0">
                <a:solidFill>
                  <a:srgbClr val="0432FF"/>
                </a:solidFill>
                <a:latin typeface="Calibri" panose="020F0502020204030204" pitchFamily="34" charset="0"/>
                <a:cs typeface="Calibri" panose="020F0502020204030204" pitchFamily="34" charset="0"/>
              </a:rPr>
              <a:t>L</a:t>
            </a:r>
            <a:r>
              <a:rPr lang="en-US" sz="2000" baseline="-25000" dirty="0">
                <a:solidFill>
                  <a:srgbClr val="0432FF"/>
                </a:solidFill>
                <a:latin typeface="Calibri" panose="020F0502020204030204" pitchFamily="34" charset="0"/>
                <a:cs typeface="Calibri" panose="020F0502020204030204" pitchFamily="34" charset="0"/>
              </a:rPr>
              <a:t>OB-TM</a:t>
            </a:r>
            <a:endParaRPr lang="en-US" sz="2000" dirty="0">
              <a:solidFill>
                <a:srgbClr val="0432FF"/>
              </a:solidFill>
              <a:latin typeface="Calibri" panose="020F0502020204030204" pitchFamily="34" charset="0"/>
              <a:cs typeface="Calibri" panose="020F0502020204030204" pitchFamily="34" charset="0"/>
            </a:endParaRPr>
          </a:p>
        </p:txBody>
      </p:sp>
      <p:cxnSp>
        <p:nvCxnSpPr>
          <p:cNvPr id="70" name="Straight Arrow Connector 69">
            <a:extLst>
              <a:ext uri="{FF2B5EF4-FFF2-40B4-BE49-F238E27FC236}">
                <a16:creationId xmlns:a16="http://schemas.microsoft.com/office/drawing/2014/main" id="{EDCBFEEC-A5DD-824D-8DB2-78BBCEDCA8AF}"/>
              </a:ext>
            </a:extLst>
          </p:cNvPr>
          <p:cNvCxnSpPr>
            <a:cxnSpLocks/>
            <a:stCxn id="69" idx="1"/>
          </p:cNvCxnSpPr>
          <p:nvPr/>
        </p:nvCxnSpPr>
        <p:spPr>
          <a:xfrm flipH="1" flipV="1">
            <a:off x="10255054" y="4433474"/>
            <a:ext cx="686878" cy="291945"/>
          </a:xfrm>
          <a:prstGeom prst="straightConnector1">
            <a:avLst/>
          </a:prstGeom>
          <a:ln w="12700">
            <a:solidFill>
              <a:srgbClr val="FF0000"/>
            </a:solidFill>
            <a:tailEnd type="triangle"/>
          </a:ln>
        </p:spPr>
        <p:style>
          <a:lnRef idx="1">
            <a:schemeClr val="accent1"/>
          </a:lnRef>
          <a:fillRef idx="0">
            <a:schemeClr val="accent1"/>
          </a:fillRef>
          <a:effectRef idx="0">
            <a:schemeClr val="accent1"/>
          </a:effectRef>
          <a:fontRef idx="minor">
            <a:schemeClr val="tx1"/>
          </a:fontRef>
        </p:style>
      </p:cxnSp>
      <p:sp>
        <p:nvSpPr>
          <p:cNvPr id="78" name="Arc 77">
            <a:extLst>
              <a:ext uri="{FF2B5EF4-FFF2-40B4-BE49-F238E27FC236}">
                <a16:creationId xmlns:a16="http://schemas.microsoft.com/office/drawing/2014/main" id="{22BA9031-E4C2-174B-99CF-5128EC80CD59}"/>
              </a:ext>
            </a:extLst>
          </p:cNvPr>
          <p:cNvSpPr/>
          <p:nvPr/>
        </p:nvSpPr>
        <p:spPr>
          <a:xfrm rot="16200000" flipV="1">
            <a:off x="9150424" y="4358862"/>
            <a:ext cx="574239" cy="2029268"/>
          </a:xfrm>
          <a:prstGeom prst="arc">
            <a:avLst>
              <a:gd name="adj1" fmla="val 16165325"/>
              <a:gd name="adj2" fmla="val 0"/>
            </a:avLst>
          </a:prstGeom>
          <a:ln>
            <a:tailEnd type="triangle"/>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cxnSp>
        <p:nvCxnSpPr>
          <p:cNvPr id="84" name="Straight Connector 83">
            <a:extLst>
              <a:ext uri="{FF2B5EF4-FFF2-40B4-BE49-F238E27FC236}">
                <a16:creationId xmlns:a16="http://schemas.microsoft.com/office/drawing/2014/main" id="{91B2D19A-C63D-9749-BB7C-4A28038A104F}"/>
              </a:ext>
            </a:extLst>
          </p:cNvPr>
          <p:cNvCxnSpPr>
            <a:cxnSpLocks/>
          </p:cNvCxnSpPr>
          <p:nvPr/>
        </p:nvCxnSpPr>
        <p:spPr>
          <a:xfrm>
            <a:off x="9449253" y="5377962"/>
            <a:ext cx="152125" cy="7169"/>
          </a:xfrm>
          <a:prstGeom prst="line">
            <a:avLst/>
          </a:prstGeom>
          <a:ln w="9525">
            <a:solidFill>
              <a:srgbClr val="FF0000"/>
            </a:solidFill>
          </a:ln>
        </p:spPr>
        <p:style>
          <a:lnRef idx="1">
            <a:schemeClr val="accent1"/>
          </a:lnRef>
          <a:fillRef idx="0">
            <a:schemeClr val="accent1"/>
          </a:fillRef>
          <a:effectRef idx="0">
            <a:schemeClr val="accent1"/>
          </a:effectRef>
          <a:fontRef idx="minor">
            <a:schemeClr val="tx1"/>
          </a:fontRef>
        </p:style>
      </p:cxnSp>
      <p:sp>
        <p:nvSpPr>
          <p:cNvPr id="41" name="Content Placeholder 2">
            <a:extLst>
              <a:ext uri="{FF2B5EF4-FFF2-40B4-BE49-F238E27FC236}">
                <a16:creationId xmlns:a16="http://schemas.microsoft.com/office/drawing/2014/main" id="{10D5514B-B4E1-4141-A3F5-AD78D5ED5D42}"/>
              </a:ext>
            </a:extLst>
          </p:cNvPr>
          <p:cNvSpPr txBox="1">
            <a:spLocks/>
          </p:cNvSpPr>
          <p:nvPr/>
        </p:nvSpPr>
        <p:spPr>
          <a:xfrm>
            <a:off x="489560" y="2667399"/>
            <a:ext cx="3822414" cy="4054076"/>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sz="2000" dirty="0"/>
              <a:t>For the (TEL-OB interface):</a:t>
            </a:r>
          </a:p>
          <a:p>
            <a:pPr lvl="1"/>
            <a:r>
              <a:rPr lang="en-US" sz="1800" dirty="0"/>
              <a:t> the effect is proportional to the sine of the tilt angle</a:t>
            </a:r>
          </a:p>
          <a:p>
            <a:r>
              <a:rPr lang="en-US" sz="2000" dirty="0"/>
              <a:t>For the OB-Test mass:</a:t>
            </a:r>
          </a:p>
          <a:p>
            <a:pPr lvl="1"/>
            <a:r>
              <a:rPr lang="en-US" sz="1800" dirty="0"/>
              <a:t>the effect is proportional to the cosine of the tilt angle</a:t>
            </a:r>
          </a:p>
          <a:p>
            <a:pPr marL="0" indent="0">
              <a:buFont typeface="Arial" panose="020B0604020202020204" pitchFamily="34" charset="0"/>
              <a:buNone/>
            </a:pPr>
            <a:endParaRPr lang="en-US" sz="1800" dirty="0"/>
          </a:p>
          <a:p>
            <a:pPr lvl="1"/>
            <a:endParaRPr lang="en-US" sz="1600" dirty="0"/>
          </a:p>
          <a:p>
            <a:pPr lvl="1"/>
            <a:endParaRPr lang="en-US" sz="1600" dirty="0"/>
          </a:p>
          <a:p>
            <a:pPr marL="457200" lvl="1" indent="0">
              <a:buFont typeface="Arial" panose="020B0604020202020204" pitchFamily="34" charset="0"/>
              <a:buNone/>
            </a:pPr>
            <a:endParaRPr lang="en-US" sz="1600" dirty="0"/>
          </a:p>
        </p:txBody>
      </p:sp>
      <p:sp>
        <p:nvSpPr>
          <p:cNvPr id="30" name="TextBox 29">
            <a:extLst>
              <a:ext uri="{FF2B5EF4-FFF2-40B4-BE49-F238E27FC236}">
                <a16:creationId xmlns:a16="http://schemas.microsoft.com/office/drawing/2014/main" id="{E230C674-371E-F544-A6BE-536F32861D8A}"/>
              </a:ext>
            </a:extLst>
          </p:cNvPr>
          <p:cNvSpPr txBox="1"/>
          <p:nvPr/>
        </p:nvSpPr>
        <p:spPr>
          <a:xfrm>
            <a:off x="2000041" y="5142512"/>
            <a:ext cx="2491243" cy="923330"/>
          </a:xfrm>
          <a:prstGeom prst="rect">
            <a:avLst/>
          </a:prstGeom>
          <a:noFill/>
        </p:spPr>
        <p:txBody>
          <a:bodyPr wrap="square" rtlCol="0">
            <a:spAutoFit/>
          </a:bodyPr>
          <a:lstStyle/>
          <a:p>
            <a:pPr algn="ctr"/>
            <a:r>
              <a:rPr lang="en-US" b="1" dirty="0">
                <a:solidFill>
                  <a:srgbClr val="0432FF"/>
                </a:solidFill>
              </a:rPr>
              <a:t>Measurement axis is test mass to test mass between spacecraft</a:t>
            </a:r>
          </a:p>
        </p:txBody>
      </p:sp>
      <p:cxnSp>
        <p:nvCxnSpPr>
          <p:cNvPr id="33" name="Straight Arrow Connector 32">
            <a:extLst>
              <a:ext uri="{FF2B5EF4-FFF2-40B4-BE49-F238E27FC236}">
                <a16:creationId xmlns:a16="http://schemas.microsoft.com/office/drawing/2014/main" id="{BBE7CD46-DAB8-6E4A-867D-6DE98A0F32AD}"/>
              </a:ext>
            </a:extLst>
          </p:cNvPr>
          <p:cNvCxnSpPr>
            <a:cxnSpLocks/>
          </p:cNvCxnSpPr>
          <p:nvPr/>
        </p:nvCxnSpPr>
        <p:spPr>
          <a:xfrm flipV="1">
            <a:off x="3496130" y="4276325"/>
            <a:ext cx="1272297" cy="707163"/>
          </a:xfrm>
          <a:prstGeom prst="straightConnector1">
            <a:avLst/>
          </a:prstGeom>
          <a:ln w="12700">
            <a:solidFill>
              <a:srgbClr val="FF0000"/>
            </a:solidFill>
            <a:tailEnd type="triangle"/>
          </a:ln>
        </p:spPr>
        <p:style>
          <a:lnRef idx="1">
            <a:schemeClr val="accent1"/>
          </a:lnRef>
          <a:fillRef idx="0">
            <a:schemeClr val="accent1"/>
          </a:fillRef>
          <a:effectRef idx="0">
            <a:schemeClr val="accent1"/>
          </a:effectRef>
          <a:fontRef idx="minor">
            <a:schemeClr val="tx1"/>
          </a:fontRef>
        </p:style>
      </p:cxnSp>
      <p:sp>
        <p:nvSpPr>
          <p:cNvPr id="39" name="TextBox 38">
            <a:extLst>
              <a:ext uri="{FF2B5EF4-FFF2-40B4-BE49-F238E27FC236}">
                <a16:creationId xmlns:a16="http://schemas.microsoft.com/office/drawing/2014/main" id="{5D571D9F-14BC-4E49-9836-A4FB6AAB816D}"/>
              </a:ext>
            </a:extLst>
          </p:cNvPr>
          <p:cNvSpPr txBox="1"/>
          <p:nvPr/>
        </p:nvSpPr>
        <p:spPr>
          <a:xfrm>
            <a:off x="7268117" y="5898321"/>
            <a:ext cx="3673815" cy="646331"/>
          </a:xfrm>
          <a:prstGeom prst="rect">
            <a:avLst/>
          </a:prstGeom>
          <a:noFill/>
        </p:spPr>
        <p:txBody>
          <a:bodyPr wrap="square" rtlCol="0">
            <a:spAutoFit/>
          </a:bodyPr>
          <a:lstStyle/>
          <a:p>
            <a:pPr algn="ctr"/>
            <a:r>
              <a:rPr lang="en-US" b="1" dirty="0">
                <a:solidFill>
                  <a:srgbClr val="0432FF"/>
                </a:solidFill>
              </a:rPr>
              <a:t>Moveable Optical Subassembly (MOSA) geometry</a:t>
            </a:r>
          </a:p>
        </p:txBody>
      </p:sp>
      <p:cxnSp>
        <p:nvCxnSpPr>
          <p:cNvPr id="20" name="Straight Connector 19">
            <a:extLst>
              <a:ext uri="{FF2B5EF4-FFF2-40B4-BE49-F238E27FC236}">
                <a16:creationId xmlns:a16="http://schemas.microsoft.com/office/drawing/2014/main" id="{EB17E88E-8501-9D4A-8C40-FA437CB97A07}"/>
              </a:ext>
            </a:extLst>
          </p:cNvPr>
          <p:cNvCxnSpPr>
            <a:cxnSpLocks/>
          </p:cNvCxnSpPr>
          <p:nvPr/>
        </p:nvCxnSpPr>
        <p:spPr>
          <a:xfrm>
            <a:off x="9814401" y="4257086"/>
            <a:ext cx="829660" cy="0"/>
          </a:xfrm>
          <a:prstGeom prst="line">
            <a:avLst/>
          </a:prstGeom>
          <a:ln w="38100"/>
        </p:spPr>
        <p:style>
          <a:lnRef idx="1">
            <a:schemeClr val="accent1"/>
          </a:lnRef>
          <a:fillRef idx="0">
            <a:schemeClr val="accent1"/>
          </a:fillRef>
          <a:effectRef idx="0">
            <a:schemeClr val="accent1"/>
          </a:effectRef>
          <a:fontRef idx="minor">
            <a:schemeClr val="tx1"/>
          </a:fontRef>
        </p:style>
      </p:cxnSp>
      <p:sp>
        <p:nvSpPr>
          <p:cNvPr id="34" name="Right Arrow 33">
            <a:extLst>
              <a:ext uri="{FF2B5EF4-FFF2-40B4-BE49-F238E27FC236}">
                <a16:creationId xmlns:a16="http://schemas.microsoft.com/office/drawing/2014/main" id="{5DE47F5C-210D-014D-8845-A0487737C20A}"/>
              </a:ext>
            </a:extLst>
          </p:cNvPr>
          <p:cNvSpPr/>
          <p:nvPr/>
        </p:nvSpPr>
        <p:spPr>
          <a:xfrm>
            <a:off x="4768427" y="4165602"/>
            <a:ext cx="5897377" cy="175659"/>
          </a:xfrm>
          <a:prstGeom prst="rightArrow">
            <a:avLst/>
          </a:prstGeom>
          <a:solidFill>
            <a:schemeClr val="accent1">
              <a:alpha val="51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31" name="Straight Arrow Connector 30">
            <a:extLst>
              <a:ext uri="{FF2B5EF4-FFF2-40B4-BE49-F238E27FC236}">
                <a16:creationId xmlns:a16="http://schemas.microsoft.com/office/drawing/2014/main" id="{72C00F62-C0E2-C940-BEAE-FD3A81958B9C}"/>
              </a:ext>
            </a:extLst>
          </p:cNvPr>
          <p:cNvCxnSpPr>
            <a:cxnSpLocks/>
          </p:cNvCxnSpPr>
          <p:nvPr/>
        </p:nvCxnSpPr>
        <p:spPr>
          <a:xfrm flipV="1">
            <a:off x="8307166" y="4778843"/>
            <a:ext cx="1059020" cy="801982"/>
          </a:xfrm>
          <a:prstGeom prst="straightConnector1">
            <a:avLst/>
          </a:prstGeom>
          <a:ln w="12700">
            <a:solidFill>
              <a:srgbClr val="FF0000"/>
            </a:solidFill>
            <a:tailEnd type="triangle"/>
          </a:ln>
        </p:spPr>
        <p:style>
          <a:lnRef idx="1">
            <a:schemeClr val="accent1"/>
          </a:lnRef>
          <a:fillRef idx="0">
            <a:schemeClr val="accent1"/>
          </a:fillRef>
          <a:effectRef idx="0">
            <a:schemeClr val="accent1"/>
          </a:effectRef>
          <a:fontRef idx="minor">
            <a:schemeClr val="tx1"/>
          </a:fontRef>
        </p:style>
      </p:cxnSp>
      <p:sp>
        <p:nvSpPr>
          <p:cNvPr id="4" name="Slide Number Placeholder 3">
            <a:extLst>
              <a:ext uri="{FF2B5EF4-FFF2-40B4-BE49-F238E27FC236}">
                <a16:creationId xmlns:a16="http://schemas.microsoft.com/office/drawing/2014/main" id="{E8EA2914-67C5-C043-9171-F620F0EC766C}"/>
              </a:ext>
            </a:extLst>
          </p:cNvPr>
          <p:cNvSpPr>
            <a:spLocks noGrp="1"/>
          </p:cNvSpPr>
          <p:nvPr>
            <p:ph type="sldNum" sz="quarter" idx="12"/>
          </p:nvPr>
        </p:nvSpPr>
        <p:spPr/>
        <p:txBody>
          <a:bodyPr/>
          <a:lstStyle/>
          <a:p>
            <a:fld id="{32F73669-1148-499A-8244-3F65AEF7D7B7}" type="slidenum">
              <a:rPr lang="en-US" smtClean="0"/>
              <a:t>12</a:t>
            </a:fld>
            <a:endParaRPr lang="en-US"/>
          </a:p>
        </p:txBody>
      </p:sp>
    </p:spTree>
    <p:extLst>
      <p:ext uri="{BB962C8B-B14F-4D97-AF65-F5344CB8AC3E}">
        <p14:creationId xmlns:p14="http://schemas.microsoft.com/office/powerpoint/2010/main" val="345517716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Picture 10">
            <a:extLst>
              <a:ext uri="{FF2B5EF4-FFF2-40B4-BE49-F238E27FC236}">
                <a16:creationId xmlns:a16="http://schemas.microsoft.com/office/drawing/2014/main" id="{1D72803F-2A9A-524F-8274-BBBCD9AD58D7}"/>
              </a:ext>
            </a:extLst>
          </p:cNvPr>
          <p:cNvPicPr>
            <a:picLocks noChangeAspect="1"/>
          </p:cNvPicPr>
          <p:nvPr/>
        </p:nvPicPr>
        <p:blipFill rotWithShape="1">
          <a:blip r:embed="rId3" cstate="print">
            <a:extLst>
              <a:ext uri="{28A0092B-C50C-407E-A947-70E740481C1C}">
                <a14:useLocalDpi xmlns:a14="http://schemas.microsoft.com/office/drawing/2010/main"/>
              </a:ext>
            </a:extLst>
          </a:blip>
          <a:srcRect/>
          <a:stretch/>
        </p:blipFill>
        <p:spPr>
          <a:xfrm>
            <a:off x="4114981" y="2504138"/>
            <a:ext cx="6457971" cy="2522670"/>
          </a:xfrm>
          <a:prstGeom prst="rect">
            <a:avLst/>
          </a:prstGeom>
        </p:spPr>
      </p:pic>
      <p:sp>
        <p:nvSpPr>
          <p:cNvPr id="2" name="Title 1">
            <a:extLst>
              <a:ext uri="{FF2B5EF4-FFF2-40B4-BE49-F238E27FC236}">
                <a16:creationId xmlns:a16="http://schemas.microsoft.com/office/drawing/2014/main" id="{FE579936-566C-454E-9729-0C012582D368}"/>
              </a:ext>
            </a:extLst>
          </p:cNvPr>
          <p:cNvSpPr>
            <a:spLocks noGrp="1"/>
          </p:cNvSpPr>
          <p:nvPr>
            <p:ph type="title"/>
          </p:nvPr>
        </p:nvSpPr>
        <p:spPr>
          <a:xfrm>
            <a:off x="295935" y="276533"/>
            <a:ext cx="10515600" cy="1325563"/>
          </a:xfrm>
        </p:spPr>
        <p:txBody>
          <a:bodyPr/>
          <a:lstStyle/>
          <a:p>
            <a:r>
              <a:rPr lang="en-US" b="1" dirty="0">
                <a:solidFill>
                  <a:srgbClr val="0432FF"/>
                </a:solidFill>
              </a:rPr>
              <a:t>Design Update for Flight (2/2)</a:t>
            </a:r>
          </a:p>
        </p:txBody>
      </p:sp>
      <p:sp>
        <p:nvSpPr>
          <p:cNvPr id="3" name="Content Placeholder 2">
            <a:extLst>
              <a:ext uri="{FF2B5EF4-FFF2-40B4-BE49-F238E27FC236}">
                <a16:creationId xmlns:a16="http://schemas.microsoft.com/office/drawing/2014/main" id="{8EC922F5-18A5-4C4A-AA33-506C3FFE0250}"/>
              </a:ext>
            </a:extLst>
          </p:cNvPr>
          <p:cNvSpPr>
            <a:spLocks noGrp="1"/>
          </p:cNvSpPr>
          <p:nvPr>
            <p:ph idx="1"/>
          </p:nvPr>
        </p:nvSpPr>
        <p:spPr>
          <a:xfrm>
            <a:off x="120910" y="1468412"/>
            <a:ext cx="4781304" cy="4343758"/>
          </a:xfrm>
        </p:spPr>
        <p:txBody>
          <a:bodyPr>
            <a:noAutofit/>
          </a:bodyPr>
          <a:lstStyle/>
          <a:p>
            <a:r>
              <a:rPr lang="en-US" sz="1800" dirty="0">
                <a:latin typeface="Calibri" panose="020F0502020204030204" pitchFamily="34" charset="0"/>
                <a:cs typeface="Calibri" panose="020F0502020204030204" pitchFamily="34" charset="0"/>
              </a:rPr>
              <a:t>Size of the effect:</a:t>
            </a:r>
          </a:p>
          <a:p>
            <a:pPr lvl="1"/>
            <a:r>
              <a:rPr lang="en-US" sz="1800" dirty="0"/>
              <a:t>OB-Tel distance:</a:t>
            </a:r>
          </a:p>
          <a:p>
            <a:pPr lvl="2"/>
            <a:r>
              <a:rPr lang="en-US" sz="1800" dirty="0">
                <a:latin typeface="Symbol" pitchFamily="2" charset="2"/>
              </a:rPr>
              <a:t>d</a:t>
            </a:r>
            <a:r>
              <a:rPr lang="en-US" sz="1800" dirty="0"/>
              <a:t>L = </a:t>
            </a:r>
            <a:r>
              <a:rPr lang="en-US" sz="1800" dirty="0" err="1"/>
              <a:t>L</a:t>
            </a:r>
            <a:r>
              <a:rPr lang="en-US" sz="1800" baseline="-25000" dirty="0" err="1"/>
              <a:t>offset</a:t>
            </a:r>
            <a:r>
              <a:rPr lang="en-US" sz="1800" dirty="0"/>
              <a:t> x </a:t>
            </a:r>
            <a:r>
              <a:rPr lang="en-US" sz="1800" dirty="0" err="1">
                <a:latin typeface="Symbol" pitchFamily="2" charset="2"/>
              </a:rPr>
              <a:t>df</a:t>
            </a:r>
            <a:r>
              <a:rPr lang="en-US" sz="1800" baseline="-25000" dirty="0" err="1"/>
              <a:t>OB</a:t>
            </a:r>
            <a:r>
              <a:rPr lang="en-US" sz="1800" baseline="-25000" dirty="0"/>
              <a:t>-TEL</a:t>
            </a:r>
          </a:p>
          <a:p>
            <a:pPr lvl="2"/>
            <a:r>
              <a:rPr lang="en-US" sz="1800" dirty="0" err="1"/>
              <a:t>L</a:t>
            </a:r>
            <a:r>
              <a:rPr lang="en-US" sz="1800" baseline="-25000" dirty="0" err="1"/>
              <a:t>offset</a:t>
            </a:r>
            <a:r>
              <a:rPr lang="en-US" sz="1800" dirty="0"/>
              <a:t> = 240 mm</a:t>
            </a:r>
          </a:p>
          <a:p>
            <a:pPr lvl="2"/>
            <a:r>
              <a:rPr lang="en-US" sz="1800" dirty="0"/>
              <a:t>If we require </a:t>
            </a:r>
            <a:r>
              <a:rPr lang="en-US" sz="1800" dirty="0" err="1">
                <a:latin typeface="Symbol" pitchFamily="2" charset="2"/>
              </a:rPr>
              <a:t>d</a:t>
            </a:r>
            <a:r>
              <a:rPr lang="en-US" sz="1800" dirty="0" err="1"/>
              <a:t>p</a:t>
            </a:r>
            <a:r>
              <a:rPr lang="en-US" sz="1800" dirty="0"/>
              <a:t> &lt; 1 pm/√Hz</a:t>
            </a:r>
          </a:p>
          <a:p>
            <a:pPr lvl="2"/>
            <a:r>
              <a:rPr lang="en-US" sz="1800" dirty="0"/>
              <a:t>Then  </a:t>
            </a:r>
            <a:r>
              <a:rPr lang="en-US" sz="1800" dirty="0" err="1">
                <a:latin typeface="Symbol" pitchFamily="2" charset="2"/>
              </a:rPr>
              <a:t>df</a:t>
            </a:r>
            <a:r>
              <a:rPr lang="en-US" sz="1800" baseline="-25000" dirty="0" err="1"/>
              <a:t>OB</a:t>
            </a:r>
            <a:r>
              <a:rPr lang="en-US" sz="1800" baseline="-25000" dirty="0"/>
              <a:t>-TEL </a:t>
            </a:r>
            <a:r>
              <a:rPr lang="en-US" sz="1800" dirty="0"/>
              <a:t>&lt; 4.1 prad/√Hz</a:t>
            </a:r>
          </a:p>
          <a:p>
            <a:pPr lvl="1"/>
            <a:r>
              <a:rPr lang="en-US" sz="1800" dirty="0"/>
              <a:t>OB-TM distance:</a:t>
            </a:r>
          </a:p>
          <a:p>
            <a:pPr lvl="2"/>
            <a:r>
              <a:rPr lang="en-US" sz="1800" dirty="0">
                <a:latin typeface="Symbol" pitchFamily="2" charset="2"/>
              </a:rPr>
              <a:t>d</a:t>
            </a:r>
            <a:r>
              <a:rPr lang="en-US" sz="1800" dirty="0"/>
              <a:t>L = L</a:t>
            </a:r>
            <a:r>
              <a:rPr lang="en-US" sz="1800" baseline="-25000" dirty="0"/>
              <a:t>OB-TM</a:t>
            </a:r>
            <a:r>
              <a:rPr lang="en-US" sz="1800" dirty="0"/>
              <a:t> x (1- cos(</a:t>
            </a:r>
            <a:r>
              <a:rPr lang="en-US" sz="1800" dirty="0" err="1">
                <a:latin typeface="Symbol" pitchFamily="2" charset="2"/>
              </a:rPr>
              <a:t>df</a:t>
            </a:r>
            <a:r>
              <a:rPr lang="en-US" sz="1800" baseline="-25000" dirty="0" err="1"/>
              <a:t>OB</a:t>
            </a:r>
            <a:r>
              <a:rPr lang="en-US" sz="1800" baseline="-25000" dirty="0"/>
              <a:t>-TEL</a:t>
            </a:r>
            <a:r>
              <a:rPr lang="en-US" sz="1800" dirty="0"/>
              <a:t>))</a:t>
            </a:r>
          </a:p>
          <a:p>
            <a:pPr lvl="2"/>
            <a:r>
              <a:rPr lang="en-US" sz="1800" dirty="0"/>
              <a:t>L</a:t>
            </a:r>
            <a:r>
              <a:rPr lang="en-US" sz="1800" baseline="-25000" dirty="0"/>
              <a:t>OB-TM</a:t>
            </a:r>
            <a:r>
              <a:rPr lang="en-US" sz="1800" dirty="0"/>
              <a:t> = 240 mm</a:t>
            </a:r>
          </a:p>
          <a:p>
            <a:pPr lvl="2"/>
            <a:r>
              <a:rPr lang="en-US" sz="1800" dirty="0"/>
              <a:t>Using </a:t>
            </a:r>
            <a:r>
              <a:rPr lang="en-US" sz="1800" dirty="0" err="1">
                <a:latin typeface="Symbol" pitchFamily="2" charset="2"/>
              </a:rPr>
              <a:t>df</a:t>
            </a:r>
            <a:r>
              <a:rPr lang="en-US" sz="1800" baseline="-25000" dirty="0" err="1"/>
              <a:t>OB</a:t>
            </a:r>
            <a:r>
              <a:rPr lang="en-US" sz="1800" baseline="-25000" dirty="0"/>
              <a:t>-TEL</a:t>
            </a:r>
            <a:r>
              <a:rPr lang="en-US" sz="1800" dirty="0"/>
              <a:t> = 4.1 prad/√Hz</a:t>
            </a:r>
          </a:p>
          <a:p>
            <a:pPr lvl="2"/>
            <a:r>
              <a:rPr lang="en-US" sz="1800" dirty="0"/>
              <a:t>Gives</a:t>
            </a:r>
            <a:r>
              <a:rPr lang="en-US" sz="1800" dirty="0">
                <a:latin typeface="Symbol" pitchFamily="2" charset="2"/>
              </a:rPr>
              <a:t> </a:t>
            </a:r>
            <a:r>
              <a:rPr lang="en-US" sz="1800" dirty="0" err="1">
                <a:latin typeface="Symbol" pitchFamily="2" charset="2"/>
              </a:rPr>
              <a:t>d</a:t>
            </a:r>
            <a:r>
              <a:rPr lang="en-US" sz="1800" dirty="0" err="1"/>
              <a:t>p</a:t>
            </a:r>
            <a:r>
              <a:rPr lang="en-US" sz="1800" dirty="0"/>
              <a:t> = 2 x 10</a:t>
            </a:r>
            <a:r>
              <a:rPr lang="en-US" sz="1800" baseline="30000" dirty="0"/>
              <a:t>-24</a:t>
            </a:r>
            <a:r>
              <a:rPr lang="en-US" sz="1800" dirty="0"/>
              <a:t> m/√Hz</a:t>
            </a:r>
          </a:p>
          <a:p>
            <a:pPr marL="914400" lvl="2" indent="0">
              <a:buNone/>
            </a:pPr>
            <a:r>
              <a:rPr lang="en-US" sz="1800" dirty="0"/>
              <a:t>                    = 2 x 10</a:t>
            </a:r>
            <a:r>
              <a:rPr lang="en-US" sz="1800" baseline="30000" dirty="0"/>
              <a:t>-12</a:t>
            </a:r>
            <a:r>
              <a:rPr lang="en-US" sz="1800" dirty="0"/>
              <a:t> pm/√Hz</a:t>
            </a:r>
          </a:p>
          <a:p>
            <a:pPr marL="0" indent="0">
              <a:buNone/>
            </a:pPr>
            <a:endParaRPr lang="en-US" sz="1800" dirty="0"/>
          </a:p>
          <a:p>
            <a:pPr lvl="1"/>
            <a:endParaRPr lang="en-US" sz="1800" dirty="0"/>
          </a:p>
          <a:p>
            <a:pPr lvl="1"/>
            <a:endParaRPr lang="en-US" sz="1800" dirty="0"/>
          </a:p>
          <a:p>
            <a:pPr marL="457200" lvl="1" indent="0">
              <a:buNone/>
            </a:pPr>
            <a:endParaRPr lang="en-US" sz="1800" dirty="0"/>
          </a:p>
        </p:txBody>
      </p:sp>
      <p:sp>
        <p:nvSpPr>
          <p:cNvPr id="12" name="Rectangle 11">
            <a:extLst>
              <a:ext uri="{FF2B5EF4-FFF2-40B4-BE49-F238E27FC236}">
                <a16:creationId xmlns:a16="http://schemas.microsoft.com/office/drawing/2014/main" id="{AE09D63A-A3B0-CA4E-97EE-D5717BFB1EC6}"/>
              </a:ext>
            </a:extLst>
          </p:cNvPr>
          <p:cNvSpPr/>
          <p:nvPr/>
        </p:nvSpPr>
        <p:spPr>
          <a:xfrm>
            <a:off x="8058849" y="2491248"/>
            <a:ext cx="397866" cy="276999"/>
          </a:xfrm>
          <a:prstGeom prst="rect">
            <a:avLst/>
          </a:prstGeom>
        </p:spPr>
        <p:txBody>
          <a:bodyPr wrap="none">
            <a:spAutoFit/>
          </a:bodyPr>
          <a:lstStyle/>
          <a:p>
            <a:pPr defTabSz="685800">
              <a:defRPr/>
            </a:pPr>
            <a:r>
              <a:rPr lang="en-US" sz="1200" b="1" dirty="0">
                <a:solidFill>
                  <a:srgbClr val="0070C0"/>
                </a:solidFill>
                <a:latin typeface="Calibri" panose="020F0502020204030204"/>
              </a:rPr>
              <a:t>M1</a:t>
            </a:r>
          </a:p>
        </p:txBody>
      </p:sp>
      <p:sp>
        <p:nvSpPr>
          <p:cNvPr id="13" name="Rectangle 12">
            <a:extLst>
              <a:ext uri="{FF2B5EF4-FFF2-40B4-BE49-F238E27FC236}">
                <a16:creationId xmlns:a16="http://schemas.microsoft.com/office/drawing/2014/main" id="{1DC44088-A541-F143-8D4C-0BB81AEC26B9}"/>
              </a:ext>
            </a:extLst>
          </p:cNvPr>
          <p:cNvSpPr/>
          <p:nvPr/>
        </p:nvSpPr>
        <p:spPr>
          <a:xfrm>
            <a:off x="4458457" y="4529773"/>
            <a:ext cx="397866" cy="276999"/>
          </a:xfrm>
          <a:prstGeom prst="rect">
            <a:avLst/>
          </a:prstGeom>
        </p:spPr>
        <p:txBody>
          <a:bodyPr wrap="none">
            <a:spAutoFit/>
          </a:bodyPr>
          <a:lstStyle/>
          <a:p>
            <a:pPr defTabSz="685800">
              <a:defRPr/>
            </a:pPr>
            <a:r>
              <a:rPr lang="en-US" sz="1200" b="1" dirty="0">
                <a:solidFill>
                  <a:srgbClr val="0070C0"/>
                </a:solidFill>
                <a:latin typeface="Calibri" panose="020F0502020204030204"/>
              </a:rPr>
              <a:t>M2</a:t>
            </a:r>
          </a:p>
        </p:txBody>
      </p:sp>
      <p:sp>
        <p:nvSpPr>
          <p:cNvPr id="16" name="Rectangle 15">
            <a:extLst>
              <a:ext uri="{FF2B5EF4-FFF2-40B4-BE49-F238E27FC236}">
                <a16:creationId xmlns:a16="http://schemas.microsoft.com/office/drawing/2014/main" id="{FD04D3D5-A320-4F40-AEC5-6B19EC8A4977}"/>
              </a:ext>
            </a:extLst>
          </p:cNvPr>
          <p:cNvSpPr/>
          <p:nvPr/>
        </p:nvSpPr>
        <p:spPr>
          <a:xfrm>
            <a:off x="10075875" y="4630894"/>
            <a:ext cx="1199267" cy="261610"/>
          </a:xfrm>
          <a:prstGeom prst="rect">
            <a:avLst/>
          </a:prstGeom>
        </p:spPr>
        <p:txBody>
          <a:bodyPr wrap="square">
            <a:spAutoFit/>
          </a:bodyPr>
          <a:lstStyle/>
          <a:p>
            <a:pPr defTabSz="685800">
              <a:defRPr/>
            </a:pPr>
            <a:r>
              <a:rPr lang="en-US" sz="1100" b="1" dirty="0">
                <a:solidFill>
                  <a:srgbClr val="002060"/>
                </a:solidFill>
                <a:latin typeface="Calibri" panose="020F0502020204030204"/>
              </a:rPr>
              <a:t>Small Pupil /stop</a:t>
            </a:r>
          </a:p>
        </p:txBody>
      </p:sp>
      <p:cxnSp>
        <p:nvCxnSpPr>
          <p:cNvPr id="22" name="Straight Connector 21">
            <a:extLst>
              <a:ext uri="{FF2B5EF4-FFF2-40B4-BE49-F238E27FC236}">
                <a16:creationId xmlns:a16="http://schemas.microsoft.com/office/drawing/2014/main" id="{DE9456CC-A38D-894A-9CD4-B437A890D63E}"/>
              </a:ext>
            </a:extLst>
          </p:cNvPr>
          <p:cNvCxnSpPr>
            <a:cxnSpLocks/>
          </p:cNvCxnSpPr>
          <p:nvPr/>
        </p:nvCxnSpPr>
        <p:spPr>
          <a:xfrm>
            <a:off x="10316666" y="2869524"/>
            <a:ext cx="0" cy="1521186"/>
          </a:xfrm>
          <a:prstGeom prst="line">
            <a:avLst/>
          </a:prstGeom>
        </p:spPr>
        <p:style>
          <a:lnRef idx="1">
            <a:schemeClr val="accent1"/>
          </a:lnRef>
          <a:fillRef idx="0">
            <a:schemeClr val="accent1"/>
          </a:fillRef>
          <a:effectRef idx="0">
            <a:schemeClr val="accent1"/>
          </a:effectRef>
          <a:fontRef idx="minor">
            <a:schemeClr val="tx1"/>
          </a:fontRef>
        </p:style>
      </p:cxnSp>
      <p:sp>
        <p:nvSpPr>
          <p:cNvPr id="24" name="Rectangle 23">
            <a:extLst>
              <a:ext uri="{FF2B5EF4-FFF2-40B4-BE49-F238E27FC236}">
                <a16:creationId xmlns:a16="http://schemas.microsoft.com/office/drawing/2014/main" id="{79393A1D-6279-FB47-BA04-F0A61362B6CD}"/>
              </a:ext>
            </a:extLst>
          </p:cNvPr>
          <p:cNvSpPr/>
          <p:nvPr/>
        </p:nvSpPr>
        <p:spPr>
          <a:xfrm>
            <a:off x="10205145" y="3472632"/>
            <a:ext cx="256286" cy="256286"/>
          </a:xfrm>
          <a:prstGeom prst="rect">
            <a:avLst/>
          </a:prstGeom>
          <a:solidFill>
            <a:schemeClr val="accent4"/>
          </a:solidFill>
          <a:ln>
            <a:solidFill>
              <a:schemeClr val="accent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0" dirty="0"/>
          </a:p>
        </p:txBody>
      </p:sp>
      <p:sp>
        <p:nvSpPr>
          <p:cNvPr id="25" name="Rectangle 24">
            <a:extLst>
              <a:ext uri="{FF2B5EF4-FFF2-40B4-BE49-F238E27FC236}">
                <a16:creationId xmlns:a16="http://schemas.microsoft.com/office/drawing/2014/main" id="{FE86F4FF-FE0D-8644-A03C-9E065F86F5EB}"/>
              </a:ext>
            </a:extLst>
          </p:cNvPr>
          <p:cNvSpPr/>
          <p:nvPr/>
        </p:nvSpPr>
        <p:spPr>
          <a:xfrm>
            <a:off x="9174350" y="2712718"/>
            <a:ext cx="334880" cy="2209701"/>
          </a:xfrm>
          <a:prstGeom prst="rect">
            <a:avLst/>
          </a:prstGeom>
          <a:solidFill>
            <a:schemeClr val="accent4">
              <a:lumMod val="60000"/>
              <a:lumOff val="40000"/>
              <a:alpha val="57000"/>
            </a:schemeClr>
          </a:solid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0" dirty="0"/>
          </a:p>
        </p:txBody>
      </p:sp>
      <p:sp>
        <p:nvSpPr>
          <p:cNvPr id="26" name="TextBox 25">
            <a:extLst>
              <a:ext uri="{FF2B5EF4-FFF2-40B4-BE49-F238E27FC236}">
                <a16:creationId xmlns:a16="http://schemas.microsoft.com/office/drawing/2014/main" id="{D567EBDE-D2C3-524B-B0E9-F786C9180E81}"/>
              </a:ext>
            </a:extLst>
          </p:cNvPr>
          <p:cNvSpPr txBox="1"/>
          <p:nvPr/>
        </p:nvSpPr>
        <p:spPr>
          <a:xfrm>
            <a:off x="10450594" y="3451402"/>
            <a:ext cx="727057" cy="246078"/>
          </a:xfrm>
          <a:prstGeom prst="rect">
            <a:avLst/>
          </a:prstGeom>
          <a:noFill/>
        </p:spPr>
        <p:txBody>
          <a:bodyPr wrap="none" rtlCol="0">
            <a:spAutoFit/>
          </a:bodyPr>
          <a:lstStyle/>
          <a:p>
            <a:r>
              <a:rPr lang="en-US" sz="1400" b="1" dirty="0">
                <a:solidFill>
                  <a:srgbClr val="00B0F0"/>
                </a:solidFill>
              </a:rPr>
              <a:t>Test Mass</a:t>
            </a:r>
          </a:p>
        </p:txBody>
      </p:sp>
      <p:sp>
        <p:nvSpPr>
          <p:cNvPr id="27" name="TextBox 26">
            <a:extLst>
              <a:ext uri="{FF2B5EF4-FFF2-40B4-BE49-F238E27FC236}">
                <a16:creationId xmlns:a16="http://schemas.microsoft.com/office/drawing/2014/main" id="{E4717348-C39F-414D-A282-A7A565A9DFCA}"/>
              </a:ext>
            </a:extLst>
          </p:cNvPr>
          <p:cNvSpPr txBox="1"/>
          <p:nvPr/>
        </p:nvSpPr>
        <p:spPr>
          <a:xfrm>
            <a:off x="9000240" y="2165934"/>
            <a:ext cx="728858" cy="418332"/>
          </a:xfrm>
          <a:prstGeom prst="rect">
            <a:avLst/>
          </a:prstGeom>
          <a:noFill/>
        </p:spPr>
        <p:txBody>
          <a:bodyPr wrap="square" rtlCol="0">
            <a:spAutoFit/>
          </a:bodyPr>
          <a:lstStyle/>
          <a:p>
            <a:pPr algn="ctr"/>
            <a:r>
              <a:rPr lang="en-US" sz="1400" b="1" dirty="0">
                <a:solidFill>
                  <a:srgbClr val="00B0F0"/>
                </a:solidFill>
              </a:rPr>
              <a:t>Optical Bench</a:t>
            </a:r>
          </a:p>
        </p:txBody>
      </p:sp>
      <p:sp>
        <p:nvSpPr>
          <p:cNvPr id="28" name="Triangle 27">
            <a:extLst>
              <a:ext uri="{FF2B5EF4-FFF2-40B4-BE49-F238E27FC236}">
                <a16:creationId xmlns:a16="http://schemas.microsoft.com/office/drawing/2014/main" id="{1469B7DE-DD0F-5C45-89D1-AD89E6F1E562}"/>
              </a:ext>
            </a:extLst>
          </p:cNvPr>
          <p:cNvSpPr/>
          <p:nvPr/>
        </p:nvSpPr>
        <p:spPr>
          <a:xfrm>
            <a:off x="8946001" y="3608723"/>
            <a:ext cx="45719" cy="1145789"/>
          </a:xfrm>
          <a:prstGeom prst="triangl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0"/>
          </a:p>
        </p:txBody>
      </p:sp>
      <p:sp>
        <p:nvSpPr>
          <p:cNvPr id="29" name="Right Triangle 28">
            <a:extLst>
              <a:ext uri="{FF2B5EF4-FFF2-40B4-BE49-F238E27FC236}">
                <a16:creationId xmlns:a16="http://schemas.microsoft.com/office/drawing/2014/main" id="{E10921CE-3E84-B94C-9D72-D95FE6C96FBE}"/>
              </a:ext>
            </a:extLst>
          </p:cNvPr>
          <p:cNvSpPr/>
          <p:nvPr/>
        </p:nvSpPr>
        <p:spPr>
          <a:xfrm flipH="1">
            <a:off x="8923975" y="4546049"/>
            <a:ext cx="249589" cy="305850"/>
          </a:xfrm>
          <a:prstGeom prst="rtTriangle">
            <a:avLst/>
          </a:prstGeom>
          <a:solidFill>
            <a:schemeClr val="accent4">
              <a:lumMod val="60000"/>
              <a:lumOff val="40000"/>
            </a:schemeClr>
          </a:solid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0"/>
          </a:p>
        </p:txBody>
      </p:sp>
      <p:sp>
        <p:nvSpPr>
          <p:cNvPr id="32" name="TextBox 31">
            <a:extLst>
              <a:ext uri="{FF2B5EF4-FFF2-40B4-BE49-F238E27FC236}">
                <a16:creationId xmlns:a16="http://schemas.microsoft.com/office/drawing/2014/main" id="{13E860A8-E8A5-8640-9579-EA08C81ACB05}"/>
              </a:ext>
            </a:extLst>
          </p:cNvPr>
          <p:cNvSpPr txBox="1"/>
          <p:nvPr/>
        </p:nvSpPr>
        <p:spPr>
          <a:xfrm>
            <a:off x="9692806" y="4373194"/>
            <a:ext cx="1472607" cy="246221"/>
          </a:xfrm>
          <a:prstGeom prst="rect">
            <a:avLst/>
          </a:prstGeom>
          <a:noFill/>
        </p:spPr>
        <p:txBody>
          <a:bodyPr wrap="square" rtlCol="0">
            <a:spAutoFit/>
          </a:bodyPr>
          <a:lstStyle/>
          <a:p>
            <a:r>
              <a:rPr lang="en-US" sz="1000" dirty="0">
                <a:solidFill>
                  <a:srgbClr val="00B0F0"/>
                </a:solidFill>
              </a:rPr>
              <a:t>Beam folded onto bench</a:t>
            </a:r>
          </a:p>
        </p:txBody>
      </p:sp>
      <p:grpSp>
        <p:nvGrpSpPr>
          <p:cNvPr id="35" name="Group 34">
            <a:extLst>
              <a:ext uri="{FF2B5EF4-FFF2-40B4-BE49-F238E27FC236}">
                <a16:creationId xmlns:a16="http://schemas.microsoft.com/office/drawing/2014/main" id="{FEBE9BD8-C4D5-E842-A083-75728A4BA4A2}"/>
              </a:ext>
            </a:extLst>
          </p:cNvPr>
          <p:cNvGrpSpPr/>
          <p:nvPr/>
        </p:nvGrpSpPr>
        <p:grpSpPr>
          <a:xfrm rot="21156358">
            <a:off x="8992252" y="2695826"/>
            <a:ext cx="554833" cy="2189360"/>
            <a:chOff x="8808700" y="3718609"/>
            <a:chExt cx="554833" cy="2189360"/>
          </a:xfrm>
        </p:grpSpPr>
        <p:sp>
          <p:nvSpPr>
            <p:cNvPr id="33" name="Rectangle 32">
              <a:extLst>
                <a:ext uri="{FF2B5EF4-FFF2-40B4-BE49-F238E27FC236}">
                  <a16:creationId xmlns:a16="http://schemas.microsoft.com/office/drawing/2014/main" id="{4D3E987A-A058-EC4B-B0AF-C486FD1387A2}"/>
                </a:ext>
              </a:extLst>
            </p:cNvPr>
            <p:cNvSpPr/>
            <p:nvPr/>
          </p:nvSpPr>
          <p:spPr>
            <a:xfrm>
              <a:off x="9020439" y="3718609"/>
              <a:ext cx="343094" cy="2189360"/>
            </a:xfrm>
            <a:prstGeom prst="rect">
              <a:avLst/>
            </a:prstGeom>
            <a:solidFill>
              <a:schemeClr val="accent4">
                <a:alpha val="29000"/>
              </a:schemeClr>
            </a:solidFill>
            <a:ln>
              <a:solidFill>
                <a:schemeClr val="tx1"/>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4" name="Triangle 33">
              <a:extLst>
                <a:ext uri="{FF2B5EF4-FFF2-40B4-BE49-F238E27FC236}">
                  <a16:creationId xmlns:a16="http://schemas.microsoft.com/office/drawing/2014/main" id="{BA954789-68A0-3F45-87C1-7714C738F0E6}"/>
                </a:ext>
              </a:extLst>
            </p:cNvPr>
            <p:cNvSpPr/>
            <p:nvPr/>
          </p:nvSpPr>
          <p:spPr>
            <a:xfrm>
              <a:off x="8808700" y="4649566"/>
              <a:ext cx="45719" cy="1090025"/>
            </a:xfrm>
            <a:prstGeom prst="triangl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36" name="TextBox 35">
            <a:extLst>
              <a:ext uri="{FF2B5EF4-FFF2-40B4-BE49-F238E27FC236}">
                <a16:creationId xmlns:a16="http://schemas.microsoft.com/office/drawing/2014/main" id="{FCAE275C-1A8E-9241-BEE6-7FC033794DC1}"/>
              </a:ext>
            </a:extLst>
          </p:cNvPr>
          <p:cNvSpPr txBox="1"/>
          <p:nvPr/>
        </p:nvSpPr>
        <p:spPr>
          <a:xfrm>
            <a:off x="10363471" y="2895612"/>
            <a:ext cx="790601" cy="338554"/>
          </a:xfrm>
          <a:prstGeom prst="rect">
            <a:avLst/>
          </a:prstGeom>
          <a:noFill/>
        </p:spPr>
        <p:txBody>
          <a:bodyPr wrap="none" rtlCol="0">
            <a:spAutoFit/>
          </a:bodyPr>
          <a:lstStyle/>
          <a:p>
            <a:r>
              <a:rPr lang="en-US" sz="1600" dirty="0" err="1">
                <a:solidFill>
                  <a:srgbClr val="0432FF"/>
                </a:solidFill>
                <a:latin typeface="Symbol" pitchFamily="2" charset="2"/>
              </a:rPr>
              <a:t>df</a:t>
            </a:r>
            <a:r>
              <a:rPr lang="en-US" sz="1600" baseline="-25000" dirty="0" err="1">
                <a:solidFill>
                  <a:srgbClr val="0432FF"/>
                </a:solidFill>
              </a:rPr>
              <a:t>OB</a:t>
            </a:r>
            <a:r>
              <a:rPr lang="en-US" sz="1600" baseline="-25000" dirty="0">
                <a:solidFill>
                  <a:srgbClr val="0432FF"/>
                </a:solidFill>
              </a:rPr>
              <a:t>-TEL</a:t>
            </a:r>
          </a:p>
        </p:txBody>
      </p:sp>
      <p:sp>
        <p:nvSpPr>
          <p:cNvPr id="37" name="TextBox 36">
            <a:extLst>
              <a:ext uri="{FF2B5EF4-FFF2-40B4-BE49-F238E27FC236}">
                <a16:creationId xmlns:a16="http://schemas.microsoft.com/office/drawing/2014/main" id="{64BA6CB1-DB38-A14F-B8F4-1CAAE24796B9}"/>
              </a:ext>
            </a:extLst>
          </p:cNvPr>
          <p:cNvSpPr txBox="1"/>
          <p:nvPr/>
        </p:nvSpPr>
        <p:spPr>
          <a:xfrm>
            <a:off x="6742749" y="5369380"/>
            <a:ext cx="2465419" cy="584775"/>
          </a:xfrm>
          <a:prstGeom prst="rect">
            <a:avLst/>
          </a:prstGeom>
          <a:noFill/>
        </p:spPr>
        <p:txBody>
          <a:bodyPr wrap="none" rtlCol="0">
            <a:spAutoFit/>
          </a:bodyPr>
          <a:lstStyle/>
          <a:p>
            <a:r>
              <a:rPr lang="en-US" sz="1600" dirty="0" err="1">
                <a:solidFill>
                  <a:srgbClr val="FF0000"/>
                </a:solidFill>
                <a:latin typeface="Symbol" pitchFamily="2" charset="2"/>
              </a:rPr>
              <a:t>d</a:t>
            </a:r>
            <a:r>
              <a:rPr lang="en-US" sz="1600" dirty="0" err="1">
                <a:solidFill>
                  <a:srgbClr val="FF0000"/>
                </a:solidFill>
              </a:rPr>
              <a:t>L</a:t>
            </a:r>
            <a:r>
              <a:rPr lang="en-US" sz="1600" baseline="-25000" dirty="0" err="1">
                <a:solidFill>
                  <a:srgbClr val="FF0000"/>
                </a:solidFill>
              </a:rPr>
              <a:t>OB</a:t>
            </a:r>
            <a:r>
              <a:rPr lang="en-US" sz="1600" baseline="-25000" dirty="0">
                <a:solidFill>
                  <a:srgbClr val="FF0000"/>
                </a:solidFill>
              </a:rPr>
              <a:t>-TEL</a:t>
            </a:r>
            <a:r>
              <a:rPr lang="en-US" sz="1600" dirty="0">
                <a:solidFill>
                  <a:srgbClr val="FF0000"/>
                </a:solidFill>
              </a:rPr>
              <a:t>= </a:t>
            </a:r>
            <a:r>
              <a:rPr lang="en-US" sz="1600" dirty="0" err="1">
                <a:solidFill>
                  <a:srgbClr val="FF0000"/>
                </a:solidFill>
              </a:rPr>
              <a:t>L</a:t>
            </a:r>
            <a:r>
              <a:rPr lang="en-US" sz="1600" baseline="-25000" dirty="0" err="1">
                <a:solidFill>
                  <a:srgbClr val="FF0000"/>
                </a:solidFill>
              </a:rPr>
              <a:t>offset</a:t>
            </a:r>
            <a:r>
              <a:rPr lang="en-US" sz="1600" dirty="0">
                <a:solidFill>
                  <a:srgbClr val="FF0000"/>
                </a:solidFill>
              </a:rPr>
              <a:t> x sin(</a:t>
            </a:r>
            <a:r>
              <a:rPr lang="en-US" sz="1600" dirty="0" err="1">
                <a:solidFill>
                  <a:srgbClr val="FF0000"/>
                </a:solidFill>
                <a:latin typeface="Symbol" pitchFamily="2" charset="2"/>
              </a:rPr>
              <a:t>df</a:t>
            </a:r>
            <a:r>
              <a:rPr lang="en-US" sz="1600" baseline="-25000" dirty="0" err="1">
                <a:solidFill>
                  <a:srgbClr val="FF0000"/>
                </a:solidFill>
              </a:rPr>
              <a:t>OB</a:t>
            </a:r>
            <a:r>
              <a:rPr lang="en-US" sz="1600" baseline="-25000" dirty="0">
                <a:solidFill>
                  <a:srgbClr val="FF0000"/>
                </a:solidFill>
              </a:rPr>
              <a:t>-TEL</a:t>
            </a:r>
            <a:r>
              <a:rPr lang="en-US" sz="1600" dirty="0">
                <a:solidFill>
                  <a:srgbClr val="FF0000"/>
                </a:solidFill>
              </a:rPr>
              <a:t>)</a:t>
            </a:r>
          </a:p>
          <a:p>
            <a:r>
              <a:rPr lang="en-US" sz="1600" dirty="0">
                <a:solidFill>
                  <a:srgbClr val="FF0000"/>
                </a:solidFill>
                <a:latin typeface="Calibri" panose="020F0502020204030204" pitchFamily="34" charset="0"/>
                <a:cs typeface="Calibri" panose="020F0502020204030204" pitchFamily="34" charset="0"/>
              </a:rPr>
              <a:t>             ≈ </a:t>
            </a:r>
            <a:r>
              <a:rPr lang="en-US" sz="1600" dirty="0" err="1">
                <a:solidFill>
                  <a:srgbClr val="FF0000"/>
                </a:solidFill>
                <a:latin typeface="Calibri" panose="020F0502020204030204" pitchFamily="34" charset="0"/>
                <a:cs typeface="Calibri" panose="020F0502020204030204" pitchFamily="34" charset="0"/>
              </a:rPr>
              <a:t>L</a:t>
            </a:r>
            <a:r>
              <a:rPr lang="en-US" sz="1600" baseline="-25000" dirty="0" err="1">
                <a:solidFill>
                  <a:srgbClr val="FF0000"/>
                </a:solidFill>
                <a:latin typeface="Calibri" panose="020F0502020204030204" pitchFamily="34" charset="0"/>
                <a:cs typeface="Calibri" panose="020F0502020204030204" pitchFamily="34" charset="0"/>
              </a:rPr>
              <a:t>offset</a:t>
            </a:r>
            <a:r>
              <a:rPr lang="en-US" sz="1600" baseline="-25000" dirty="0">
                <a:solidFill>
                  <a:srgbClr val="FF0000"/>
                </a:solidFill>
                <a:latin typeface="Calibri" panose="020F0502020204030204" pitchFamily="34" charset="0"/>
                <a:cs typeface="Calibri" panose="020F0502020204030204" pitchFamily="34" charset="0"/>
              </a:rPr>
              <a:t>  </a:t>
            </a:r>
            <a:r>
              <a:rPr lang="en-US" sz="1600" dirty="0">
                <a:solidFill>
                  <a:srgbClr val="FF0000"/>
                </a:solidFill>
                <a:latin typeface="Calibri" panose="020F0502020204030204" pitchFamily="34" charset="0"/>
                <a:cs typeface="Calibri" panose="020F0502020204030204" pitchFamily="34" charset="0"/>
              </a:rPr>
              <a:t>x </a:t>
            </a:r>
            <a:r>
              <a:rPr lang="en-US" sz="1600" dirty="0" err="1">
                <a:solidFill>
                  <a:srgbClr val="FF0000"/>
                </a:solidFill>
                <a:latin typeface="Symbol" pitchFamily="2" charset="2"/>
                <a:cs typeface="Calibri" panose="020F0502020204030204" pitchFamily="34" charset="0"/>
              </a:rPr>
              <a:t>df</a:t>
            </a:r>
            <a:r>
              <a:rPr lang="en-US" sz="1600" baseline="-25000" dirty="0" err="1">
                <a:solidFill>
                  <a:srgbClr val="FF0000"/>
                </a:solidFill>
                <a:latin typeface="Calibri" panose="020F0502020204030204" pitchFamily="34" charset="0"/>
                <a:cs typeface="Calibri" panose="020F0502020204030204" pitchFamily="34" charset="0"/>
              </a:rPr>
              <a:t>OB</a:t>
            </a:r>
            <a:r>
              <a:rPr lang="en-US" sz="1600" baseline="-25000" dirty="0">
                <a:solidFill>
                  <a:srgbClr val="FF0000"/>
                </a:solidFill>
                <a:latin typeface="Calibri" panose="020F0502020204030204" pitchFamily="34" charset="0"/>
                <a:cs typeface="Calibri" panose="020F0502020204030204" pitchFamily="34" charset="0"/>
              </a:rPr>
              <a:t>-TEL</a:t>
            </a:r>
            <a:endParaRPr lang="en-US" sz="1600" baseline="-25000" dirty="0">
              <a:solidFill>
                <a:srgbClr val="FF0000"/>
              </a:solidFill>
            </a:endParaRPr>
          </a:p>
        </p:txBody>
      </p:sp>
      <p:sp>
        <p:nvSpPr>
          <p:cNvPr id="38" name="TextBox 37">
            <a:extLst>
              <a:ext uri="{FF2B5EF4-FFF2-40B4-BE49-F238E27FC236}">
                <a16:creationId xmlns:a16="http://schemas.microsoft.com/office/drawing/2014/main" id="{37DDFB33-747B-524D-892D-437B45A9E6EC}"/>
              </a:ext>
            </a:extLst>
          </p:cNvPr>
          <p:cNvSpPr txBox="1"/>
          <p:nvPr/>
        </p:nvSpPr>
        <p:spPr>
          <a:xfrm>
            <a:off x="7624450" y="3883033"/>
            <a:ext cx="589585" cy="338554"/>
          </a:xfrm>
          <a:prstGeom prst="rect">
            <a:avLst/>
          </a:prstGeom>
          <a:noFill/>
        </p:spPr>
        <p:txBody>
          <a:bodyPr wrap="none" rtlCol="0">
            <a:spAutoFit/>
          </a:bodyPr>
          <a:lstStyle/>
          <a:p>
            <a:r>
              <a:rPr lang="en-US" sz="1600" dirty="0" err="1">
                <a:solidFill>
                  <a:srgbClr val="0432FF"/>
                </a:solidFill>
                <a:latin typeface="Calibri" panose="020F0502020204030204" pitchFamily="34" charset="0"/>
                <a:cs typeface="Calibri" panose="020F0502020204030204" pitchFamily="34" charset="0"/>
              </a:rPr>
              <a:t>L</a:t>
            </a:r>
            <a:r>
              <a:rPr lang="en-US" sz="1600" baseline="-25000" dirty="0" err="1">
                <a:solidFill>
                  <a:srgbClr val="0432FF"/>
                </a:solidFill>
                <a:latin typeface="Calibri" panose="020F0502020204030204" pitchFamily="34" charset="0"/>
                <a:cs typeface="Calibri" panose="020F0502020204030204" pitchFamily="34" charset="0"/>
              </a:rPr>
              <a:t>offset</a:t>
            </a:r>
            <a:endParaRPr lang="en-US" sz="1600" dirty="0">
              <a:solidFill>
                <a:srgbClr val="0432FF"/>
              </a:solidFill>
              <a:latin typeface="Calibri" panose="020F0502020204030204" pitchFamily="34" charset="0"/>
              <a:cs typeface="Calibri" panose="020F0502020204030204" pitchFamily="34" charset="0"/>
            </a:endParaRPr>
          </a:p>
        </p:txBody>
      </p:sp>
      <p:cxnSp>
        <p:nvCxnSpPr>
          <p:cNvPr id="40" name="Straight Arrow Connector 39">
            <a:extLst>
              <a:ext uri="{FF2B5EF4-FFF2-40B4-BE49-F238E27FC236}">
                <a16:creationId xmlns:a16="http://schemas.microsoft.com/office/drawing/2014/main" id="{9557A99B-B9BD-894D-9C5F-A69D1F90FBCB}"/>
              </a:ext>
            </a:extLst>
          </p:cNvPr>
          <p:cNvCxnSpPr>
            <a:cxnSpLocks/>
          </p:cNvCxnSpPr>
          <p:nvPr/>
        </p:nvCxnSpPr>
        <p:spPr>
          <a:xfrm>
            <a:off x="8895409" y="3630117"/>
            <a:ext cx="1" cy="1096985"/>
          </a:xfrm>
          <a:prstGeom prst="straightConnector1">
            <a:avLst/>
          </a:prstGeom>
          <a:ln w="22225">
            <a:solidFill>
              <a:srgbClr val="FF0000"/>
            </a:solidFill>
            <a:headEnd type="triangle"/>
            <a:tailEnd type="triangle"/>
          </a:ln>
        </p:spPr>
        <p:style>
          <a:lnRef idx="1">
            <a:schemeClr val="accent1"/>
          </a:lnRef>
          <a:fillRef idx="0">
            <a:schemeClr val="accent1"/>
          </a:fillRef>
          <a:effectRef idx="0">
            <a:schemeClr val="accent1"/>
          </a:effectRef>
          <a:fontRef idx="minor">
            <a:schemeClr val="tx1"/>
          </a:fontRef>
        </p:style>
      </p:cxnSp>
      <p:cxnSp>
        <p:nvCxnSpPr>
          <p:cNvPr id="43" name="Straight Arrow Connector 42">
            <a:extLst>
              <a:ext uri="{FF2B5EF4-FFF2-40B4-BE49-F238E27FC236}">
                <a16:creationId xmlns:a16="http://schemas.microsoft.com/office/drawing/2014/main" id="{5242A3D3-2A89-1F44-90D4-8E5EB7FEFE39}"/>
              </a:ext>
            </a:extLst>
          </p:cNvPr>
          <p:cNvCxnSpPr>
            <a:cxnSpLocks/>
          </p:cNvCxnSpPr>
          <p:nvPr/>
        </p:nvCxnSpPr>
        <p:spPr>
          <a:xfrm flipV="1">
            <a:off x="7961588" y="4242963"/>
            <a:ext cx="1047137" cy="827337"/>
          </a:xfrm>
          <a:prstGeom prst="straightConnector1">
            <a:avLst/>
          </a:prstGeom>
          <a:ln w="12700">
            <a:solidFill>
              <a:srgbClr val="FF0000"/>
            </a:solidFill>
            <a:tailEnd type="triangle"/>
          </a:ln>
        </p:spPr>
        <p:style>
          <a:lnRef idx="1">
            <a:schemeClr val="accent1"/>
          </a:lnRef>
          <a:fillRef idx="0">
            <a:schemeClr val="accent1"/>
          </a:fillRef>
          <a:effectRef idx="0">
            <a:schemeClr val="accent1"/>
          </a:effectRef>
          <a:fontRef idx="minor">
            <a:schemeClr val="tx1"/>
          </a:fontRef>
        </p:style>
      </p:cxnSp>
      <p:cxnSp>
        <p:nvCxnSpPr>
          <p:cNvPr id="46" name="Straight Connector 45">
            <a:extLst>
              <a:ext uri="{FF2B5EF4-FFF2-40B4-BE49-F238E27FC236}">
                <a16:creationId xmlns:a16="http://schemas.microsoft.com/office/drawing/2014/main" id="{EBCC0AF0-07A9-BF4E-8272-C47CD98B1EC8}"/>
              </a:ext>
            </a:extLst>
          </p:cNvPr>
          <p:cNvCxnSpPr>
            <a:cxnSpLocks/>
          </p:cNvCxnSpPr>
          <p:nvPr/>
        </p:nvCxnSpPr>
        <p:spPr>
          <a:xfrm flipV="1">
            <a:off x="9336803" y="3472632"/>
            <a:ext cx="829700" cy="136091"/>
          </a:xfrm>
          <a:prstGeom prst="line">
            <a:avLst/>
          </a:prstGeom>
          <a:ln w="9525">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49" name="Straight Arrow Connector 48">
            <a:extLst>
              <a:ext uri="{FF2B5EF4-FFF2-40B4-BE49-F238E27FC236}">
                <a16:creationId xmlns:a16="http://schemas.microsoft.com/office/drawing/2014/main" id="{DA3DC8C3-188C-CF4D-9CE8-52033E4CEE2B}"/>
              </a:ext>
            </a:extLst>
          </p:cNvPr>
          <p:cNvCxnSpPr>
            <a:cxnSpLocks/>
          </p:cNvCxnSpPr>
          <p:nvPr/>
        </p:nvCxnSpPr>
        <p:spPr>
          <a:xfrm flipH="1">
            <a:off x="9901819" y="3177750"/>
            <a:ext cx="542482" cy="405326"/>
          </a:xfrm>
          <a:prstGeom prst="straightConnector1">
            <a:avLst/>
          </a:prstGeom>
          <a:ln w="12700">
            <a:solidFill>
              <a:srgbClr val="FF0000"/>
            </a:solidFill>
            <a:tailEnd type="triangle"/>
          </a:ln>
        </p:spPr>
        <p:style>
          <a:lnRef idx="1">
            <a:schemeClr val="accent1"/>
          </a:lnRef>
          <a:fillRef idx="0">
            <a:schemeClr val="accent1"/>
          </a:fillRef>
          <a:effectRef idx="0">
            <a:schemeClr val="accent1"/>
          </a:effectRef>
          <a:fontRef idx="minor">
            <a:schemeClr val="tx1"/>
          </a:fontRef>
        </p:style>
      </p:cxnSp>
      <p:cxnSp>
        <p:nvCxnSpPr>
          <p:cNvPr id="53" name="Straight Arrow Connector 52">
            <a:extLst>
              <a:ext uri="{FF2B5EF4-FFF2-40B4-BE49-F238E27FC236}">
                <a16:creationId xmlns:a16="http://schemas.microsoft.com/office/drawing/2014/main" id="{B6865B42-BD45-C541-8307-5190ACB5CD0C}"/>
              </a:ext>
            </a:extLst>
          </p:cNvPr>
          <p:cNvCxnSpPr>
            <a:cxnSpLocks/>
          </p:cNvCxnSpPr>
          <p:nvPr/>
        </p:nvCxnSpPr>
        <p:spPr>
          <a:xfrm flipV="1">
            <a:off x="8593230" y="4746367"/>
            <a:ext cx="474369" cy="676762"/>
          </a:xfrm>
          <a:prstGeom prst="straightConnector1">
            <a:avLst/>
          </a:prstGeom>
          <a:ln w="12700">
            <a:solidFill>
              <a:srgbClr val="FF0000"/>
            </a:solidFill>
            <a:tailEnd type="triangle"/>
          </a:ln>
        </p:spPr>
        <p:style>
          <a:lnRef idx="1">
            <a:schemeClr val="accent1"/>
          </a:lnRef>
          <a:fillRef idx="0">
            <a:schemeClr val="accent1"/>
          </a:fillRef>
          <a:effectRef idx="0">
            <a:schemeClr val="accent1"/>
          </a:effectRef>
          <a:fontRef idx="minor">
            <a:schemeClr val="tx1"/>
          </a:fontRef>
        </p:style>
      </p:cxnSp>
      <p:sp>
        <p:nvSpPr>
          <p:cNvPr id="60" name="Arc 59">
            <a:extLst>
              <a:ext uri="{FF2B5EF4-FFF2-40B4-BE49-F238E27FC236}">
                <a16:creationId xmlns:a16="http://schemas.microsoft.com/office/drawing/2014/main" id="{FACA14AF-32AB-0D4E-9969-371B0F4E4BA1}"/>
              </a:ext>
            </a:extLst>
          </p:cNvPr>
          <p:cNvSpPr/>
          <p:nvPr/>
        </p:nvSpPr>
        <p:spPr>
          <a:xfrm>
            <a:off x="8625696" y="2900459"/>
            <a:ext cx="1557417" cy="1406852"/>
          </a:xfrm>
          <a:prstGeom prst="arc">
            <a:avLst/>
          </a:prstGeom>
          <a:ln w="9525">
            <a:solidFill>
              <a:srgbClr val="FF0000"/>
            </a:solidFill>
            <a:prstDash val="dash"/>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cxnSp>
        <p:nvCxnSpPr>
          <p:cNvPr id="62" name="Straight Connector 61">
            <a:extLst>
              <a:ext uri="{FF2B5EF4-FFF2-40B4-BE49-F238E27FC236}">
                <a16:creationId xmlns:a16="http://schemas.microsoft.com/office/drawing/2014/main" id="{7BC14105-AE50-004A-8C87-88800B28F3AE}"/>
              </a:ext>
            </a:extLst>
          </p:cNvPr>
          <p:cNvCxnSpPr/>
          <p:nvPr/>
        </p:nvCxnSpPr>
        <p:spPr>
          <a:xfrm flipH="1">
            <a:off x="9354708" y="2889443"/>
            <a:ext cx="8930" cy="707189"/>
          </a:xfrm>
          <a:prstGeom prst="line">
            <a:avLst/>
          </a:prstGeom>
          <a:ln w="9525">
            <a:solidFill>
              <a:srgbClr val="FF0000"/>
            </a:solidFill>
            <a:prstDash val="sysDash"/>
          </a:ln>
        </p:spPr>
        <p:style>
          <a:lnRef idx="1">
            <a:schemeClr val="accent1"/>
          </a:lnRef>
          <a:fillRef idx="0">
            <a:schemeClr val="accent1"/>
          </a:fillRef>
          <a:effectRef idx="0">
            <a:schemeClr val="accent1"/>
          </a:effectRef>
          <a:fontRef idx="minor">
            <a:schemeClr val="tx1"/>
          </a:fontRef>
        </p:style>
      </p:cxnSp>
      <p:cxnSp>
        <p:nvCxnSpPr>
          <p:cNvPr id="63" name="Straight Connector 62">
            <a:extLst>
              <a:ext uri="{FF2B5EF4-FFF2-40B4-BE49-F238E27FC236}">
                <a16:creationId xmlns:a16="http://schemas.microsoft.com/office/drawing/2014/main" id="{414E4F1F-94DD-F441-989D-81C65748229D}"/>
              </a:ext>
            </a:extLst>
          </p:cNvPr>
          <p:cNvCxnSpPr>
            <a:cxnSpLocks/>
          </p:cNvCxnSpPr>
          <p:nvPr/>
        </p:nvCxnSpPr>
        <p:spPr>
          <a:xfrm>
            <a:off x="10153229" y="3472632"/>
            <a:ext cx="0" cy="138103"/>
          </a:xfrm>
          <a:prstGeom prst="line">
            <a:avLst/>
          </a:prstGeom>
          <a:ln w="9525">
            <a:solidFill>
              <a:schemeClr val="tx1"/>
            </a:solidFill>
            <a:prstDash val="solid"/>
          </a:ln>
        </p:spPr>
        <p:style>
          <a:lnRef idx="1">
            <a:schemeClr val="accent1"/>
          </a:lnRef>
          <a:fillRef idx="0">
            <a:schemeClr val="accent1"/>
          </a:fillRef>
          <a:effectRef idx="0">
            <a:schemeClr val="accent1"/>
          </a:effectRef>
          <a:fontRef idx="minor">
            <a:schemeClr val="tx1"/>
          </a:fontRef>
        </p:style>
      </p:cxnSp>
      <p:sp>
        <p:nvSpPr>
          <p:cNvPr id="67" name="TextBox 66">
            <a:extLst>
              <a:ext uri="{FF2B5EF4-FFF2-40B4-BE49-F238E27FC236}">
                <a16:creationId xmlns:a16="http://schemas.microsoft.com/office/drawing/2014/main" id="{CA85B5DC-01A4-124D-899C-AFEB4D569C8A}"/>
              </a:ext>
            </a:extLst>
          </p:cNvPr>
          <p:cNvSpPr txBox="1"/>
          <p:nvPr/>
        </p:nvSpPr>
        <p:spPr>
          <a:xfrm>
            <a:off x="9297938" y="5386738"/>
            <a:ext cx="2894062" cy="584775"/>
          </a:xfrm>
          <a:prstGeom prst="rect">
            <a:avLst/>
          </a:prstGeom>
          <a:noFill/>
        </p:spPr>
        <p:txBody>
          <a:bodyPr wrap="none" rtlCol="0">
            <a:spAutoFit/>
          </a:bodyPr>
          <a:lstStyle/>
          <a:p>
            <a:r>
              <a:rPr lang="en-US" sz="1600" dirty="0" err="1">
                <a:solidFill>
                  <a:srgbClr val="FF0000"/>
                </a:solidFill>
                <a:latin typeface="Symbol" pitchFamily="2" charset="2"/>
                <a:cs typeface="Calibri" panose="020F0502020204030204" pitchFamily="34" charset="0"/>
              </a:rPr>
              <a:t>d</a:t>
            </a:r>
            <a:r>
              <a:rPr lang="en-US" sz="1600" dirty="0" err="1">
                <a:solidFill>
                  <a:srgbClr val="FF0000"/>
                </a:solidFill>
                <a:latin typeface="Calibri" panose="020F0502020204030204" pitchFamily="34" charset="0"/>
                <a:cs typeface="Calibri" panose="020F0502020204030204" pitchFamily="34" charset="0"/>
              </a:rPr>
              <a:t>L</a:t>
            </a:r>
            <a:r>
              <a:rPr lang="en-US" sz="1600" baseline="-25000" dirty="0" err="1">
                <a:solidFill>
                  <a:srgbClr val="FF0000"/>
                </a:solidFill>
                <a:latin typeface="Calibri" panose="020F0502020204030204" pitchFamily="34" charset="0"/>
                <a:cs typeface="Calibri" panose="020F0502020204030204" pitchFamily="34" charset="0"/>
              </a:rPr>
              <a:t>OB</a:t>
            </a:r>
            <a:r>
              <a:rPr lang="en-US" sz="1600" baseline="-25000" dirty="0">
                <a:solidFill>
                  <a:srgbClr val="FF0000"/>
                </a:solidFill>
                <a:latin typeface="Calibri" panose="020F0502020204030204" pitchFamily="34" charset="0"/>
                <a:cs typeface="Calibri" panose="020F0502020204030204" pitchFamily="34" charset="0"/>
              </a:rPr>
              <a:t>-TM</a:t>
            </a:r>
            <a:r>
              <a:rPr lang="en-US" sz="1600" dirty="0">
                <a:solidFill>
                  <a:srgbClr val="FF0000"/>
                </a:solidFill>
                <a:latin typeface="Calibri" panose="020F0502020204030204" pitchFamily="34" charset="0"/>
                <a:cs typeface="Calibri" panose="020F0502020204030204" pitchFamily="34" charset="0"/>
              </a:rPr>
              <a:t>= L</a:t>
            </a:r>
            <a:r>
              <a:rPr lang="en-US" sz="1600" baseline="-25000" dirty="0">
                <a:solidFill>
                  <a:srgbClr val="FF0000"/>
                </a:solidFill>
                <a:latin typeface="Calibri" panose="020F0502020204030204" pitchFamily="34" charset="0"/>
                <a:cs typeface="Calibri" panose="020F0502020204030204" pitchFamily="34" charset="0"/>
              </a:rPr>
              <a:t>OB-TM </a:t>
            </a:r>
            <a:r>
              <a:rPr lang="en-US" sz="1600" dirty="0">
                <a:solidFill>
                  <a:srgbClr val="FF0000"/>
                </a:solidFill>
                <a:latin typeface="Calibri" panose="020F0502020204030204" pitchFamily="34" charset="0"/>
                <a:cs typeface="Calibri" panose="020F0502020204030204" pitchFamily="34" charset="0"/>
              </a:rPr>
              <a:t>x (1-cos(</a:t>
            </a:r>
            <a:r>
              <a:rPr lang="en-US" sz="1600" dirty="0" err="1">
                <a:solidFill>
                  <a:srgbClr val="FF0000"/>
                </a:solidFill>
                <a:latin typeface="Symbol" pitchFamily="2" charset="2"/>
                <a:cs typeface="Calibri" panose="020F0502020204030204" pitchFamily="34" charset="0"/>
              </a:rPr>
              <a:t>df</a:t>
            </a:r>
            <a:r>
              <a:rPr lang="en-US" sz="1600" baseline="-25000" dirty="0" err="1">
                <a:solidFill>
                  <a:srgbClr val="FF0000"/>
                </a:solidFill>
                <a:latin typeface="Calibri" panose="020F0502020204030204" pitchFamily="34" charset="0"/>
                <a:cs typeface="Calibri" panose="020F0502020204030204" pitchFamily="34" charset="0"/>
              </a:rPr>
              <a:t>OB</a:t>
            </a:r>
            <a:r>
              <a:rPr lang="en-US" sz="1600" baseline="-25000" dirty="0">
                <a:solidFill>
                  <a:srgbClr val="FF0000"/>
                </a:solidFill>
                <a:latin typeface="Calibri" panose="020F0502020204030204" pitchFamily="34" charset="0"/>
                <a:cs typeface="Calibri" panose="020F0502020204030204" pitchFamily="34" charset="0"/>
              </a:rPr>
              <a:t>-TEL</a:t>
            </a:r>
            <a:r>
              <a:rPr lang="en-US" sz="1600" dirty="0">
                <a:solidFill>
                  <a:srgbClr val="FF0000"/>
                </a:solidFill>
                <a:latin typeface="Calibri" panose="020F0502020204030204" pitchFamily="34" charset="0"/>
                <a:cs typeface="Calibri" panose="020F0502020204030204" pitchFamily="34" charset="0"/>
              </a:rPr>
              <a:t>))</a:t>
            </a:r>
          </a:p>
          <a:p>
            <a:r>
              <a:rPr lang="en-US" sz="1600" dirty="0">
                <a:solidFill>
                  <a:srgbClr val="FF0000"/>
                </a:solidFill>
                <a:latin typeface="Calibri" panose="020F0502020204030204" pitchFamily="34" charset="0"/>
                <a:cs typeface="Calibri" panose="020F0502020204030204" pitchFamily="34" charset="0"/>
              </a:rPr>
              <a:t>                 ≈ (1/2) L</a:t>
            </a:r>
            <a:r>
              <a:rPr lang="en-US" sz="1600" baseline="-25000" dirty="0">
                <a:solidFill>
                  <a:srgbClr val="FF0000"/>
                </a:solidFill>
                <a:latin typeface="Calibri" panose="020F0502020204030204" pitchFamily="34" charset="0"/>
                <a:cs typeface="Calibri" panose="020F0502020204030204" pitchFamily="34" charset="0"/>
              </a:rPr>
              <a:t>OB-TM </a:t>
            </a:r>
            <a:r>
              <a:rPr lang="en-US" sz="1600" dirty="0">
                <a:solidFill>
                  <a:srgbClr val="FF0000"/>
                </a:solidFill>
                <a:latin typeface="Calibri" panose="020F0502020204030204" pitchFamily="34" charset="0"/>
                <a:cs typeface="Calibri" panose="020F0502020204030204" pitchFamily="34" charset="0"/>
              </a:rPr>
              <a:t>x </a:t>
            </a:r>
            <a:r>
              <a:rPr lang="en-US" sz="1600" dirty="0">
                <a:solidFill>
                  <a:srgbClr val="FF0000"/>
                </a:solidFill>
                <a:latin typeface="Symbol" pitchFamily="2" charset="2"/>
                <a:cs typeface="Calibri" panose="020F0502020204030204" pitchFamily="34" charset="0"/>
              </a:rPr>
              <a:t>df</a:t>
            </a:r>
            <a:r>
              <a:rPr lang="en-US" sz="1600" baseline="30000" dirty="0">
                <a:solidFill>
                  <a:srgbClr val="FF0000"/>
                </a:solidFill>
                <a:latin typeface="Symbol" pitchFamily="2" charset="2"/>
                <a:cs typeface="Calibri" panose="020F0502020204030204" pitchFamily="34" charset="0"/>
              </a:rPr>
              <a:t>2</a:t>
            </a:r>
            <a:r>
              <a:rPr lang="en-US" sz="1600" baseline="-25000" dirty="0">
                <a:solidFill>
                  <a:srgbClr val="FF0000"/>
                </a:solidFill>
                <a:latin typeface="Calibri" panose="020F0502020204030204" pitchFamily="34" charset="0"/>
                <a:cs typeface="Calibri" panose="020F0502020204030204" pitchFamily="34" charset="0"/>
              </a:rPr>
              <a:t>OB-TEL</a:t>
            </a:r>
            <a:endParaRPr lang="en-US" sz="1600" dirty="0">
              <a:solidFill>
                <a:srgbClr val="FF0000"/>
              </a:solidFill>
              <a:latin typeface="Calibri" panose="020F0502020204030204" pitchFamily="34" charset="0"/>
              <a:cs typeface="Calibri" panose="020F0502020204030204" pitchFamily="34" charset="0"/>
            </a:endParaRPr>
          </a:p>
        </p:txBody>
      </p:sp>
      <p:sp>
        <p:nvSpPr>
          <p:cNvPr id="68" name="Right Brace 67">
            <a:extLst>
              <a:ext uri="{FF2B5EF4-FFF2-40B4-BE49-F238E27FC236}">
                <a16:creationId xmlns:a16="http://schemas.microsoft.com/office/drawing/2014/main" id="{80BA4215-8CA0-4A4D-8EF0-3BD3B3EBC8CA}"/>
              </a:ext>
            </a:extLst>
          </p:cNvPr>
          <p:cNvSpPr/>
          <p:nvPr/>
        </p:nvSpPr>
        <p:spPr>
          <a:xfrm rot="5400000">
            <a:off x="9697032" y="3315799"/>
            <a:ext cx="87119" cy="775021"/>
          </a:xfrm>
          <a:prstGeom prst="rightBrace">
            <a:avLst/>
          </a:prstGeom>
          <a:ln w="12700">
            <a:solidFill>
              <a:srgbClr val="FF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69" name="TextBox 68">
            <a:extLst>
              <a:ext uri="{FF2B5EF4-FFF2-40B4-BE49-F238E27FC236}">
                <a16:creationId xmlns:a16="http://schemas.microsoft.com/office/drawing/2014/main" id="{57C8827E-0E0D-B84A-B2C7-B90464EDCA6A}"/>
              </a:ext>
            </a:extLst>
          </p:cNvPr>
          <p:cNvSpPr txBox="1"/>
          <p:nvPr/>
        </p:nvSpPr>
        <p:spPr>
          <a:xfrm rot="21023934">
            <a:off x="9477177" y="3239348"/>
            <a:ext cx="597471" cy="307777"/>
          </a:xfrm>
          <a:prstGeom prst="rect">
            <a:avLst/>
          </a:prstGeom>
          <a:noFill/>
        </p:spPr>
        <p:txBody>
          <a:bodyPr wrap="none" rtlCol="0">
            <a:spAutoFit/>
          </a:bodyPr>
          <a:lstStyle/>
          <a:p>
            <a:r>
              <a:rPr lang="en-US" sz="1400" dirty="0">
                <a:solidFill>
                  <a:srgbClr val="0432FF"/>
                </a:solidFill>
                <a:latin typeface="Calibri" panose="020F0502020204030204" pitchFamily="34" charset="0"/>
                <a:cs typeface="Calibri" panose="020F0502020204030204" pitchFamily="34" charset="0"/>
              </a:rPr>
              <a:t>L</a:t>
            </a:r>
            <a:r>
              <a:rPr lang="en-US" sz="1400" baseline="-25000" dirty="0">
                <a:solidFill>
                  <a:srgbClr val="0432FF"/>
                </a:solidFill>
                <a:latin typeface="Calibri" panose="020F0502020204030204" pitchFamily="34" charset="0"/>
                <a:cs typeface="Calibri" panose="020F0502020204030204" pitchFamily="34" charset="0"/>
              </a:rPr>
              <a:t>OB-TM</a:t>
            </a:r>
            <a:endParaRPr lang="en-US" sz="1400" dirty="0">
              <a:solidFill>
                <a:srgbClr val="0432FF"/>
              </a:solidFill>
              <a:latin typeface="Calibri" panose="020F0502020204030204" pitchFamily="34" charset="0"/>
              <a:cs typeface="Calibri" panose="020F0502020204030204" pitchFamily="34" charset="0"/>
            </a:endParaRPr>
          </a:p>
        </p:txBody>
      </p:sp>
      <p:cxnSp>
        <p:nvCxnSpPr>
          <p:cNvPr id="70" name="Straight Arrow Connector 69">
            <a:extLst>
              <a:ext uri="{FF2B5EF4-FFF2-40B4-BE49-F238E27FC236}">
                <a16:creationId xmlns:a16="http://schemas.microsoft.com/office/drawing/2014/main" id="{EDCBFEEC-A5DD-824D-8DB2-78BBCEDCA8AF}"/>
              </a:ext>
            </a:extLst>
          </p:cNvPr>
          <p:cNvCxnSpPr>
            <a:cxnSpLocks/>
          </p:cNvCxnSpPr>
          <p:nvPr/>
        </p:nvCxnSpPr>
        <p:spPr>
          <a:xfrm flipH="1" flipV="1">
            <a:off x="9792407" y="3774780"/>
            <a:ext cx="626496" cy="1636865"/>
          </a:xfrm>
          <a:prstGeom prst="straightConnector1">
            <a:avLst/>
          </a:prstGeom>
          <a:ln w="12700">
            <a:solidFill>
              <a:srgbClr val="FF0000"/>
            </a:solidFill>
            <a:tailEnd type="triangle"/>
          </a:ln>
        </p:spPr>
        <p:style>
          <a:lnRef idx="1">
            <a:schemeClr val="accent1"/>
          </a:lnRef>
          <a:fillRef idx="0">
            <a:schemeClr val="accent1"/>
          </a:fillRef>
          <a:effectRef idx="0">
            <a:schemeClr val="accent1"/>
          </a:effectRef>
          <a:fontRef idx="minor">
            <a:schemeClr val="tx1"/>
          </a:fontRef>
        </p:style>
      </p:cxnSp>
      <p:sp>
        <p:nvSpPr>
          <p:cNvPr id="76" name="TextBox 75">
            <a:extLst>
              <a:ext uri="{FF2B5EF4-FFF2-40B4-BE49-F238E27FC236}">
                <a16:creationId xmlns:a16="http://schemas.microsoft.com/office/drawing/2014/main" id="{B40D2763-FE33-684E-BBCF-E34BFD44D410}"/>
              </a:ext>
            </a:extLst>
          </p:cNvPr>
          <p:cNvSpPr txBox="1"/>
          <p:nvPr/>
        </p:nvSpPr>
        <p:spPr>
          <a:xfrm>
            <a:off x="7526652" y="4955419"/>
            <a:ext cx="801823" cy="338554"/>
          </a:xfrm>
          <a:prstGeom prst="rect">
            <a:avLst/>
          </a:prstGeom>
          <a:noFill/>
        </p:spPr>
        <p:txBody>
          <a:bodyPr wrap="none" rtlCol="0">
            <a:spAutoFit/>
          </a:bodyPr>
          <a:lstStyle/>
          <a:p>
            <a:r>
              <a:rPr lang="en-US" sz="1600" dirty="0" err="1">
                <a:solidFill>
                  <a:srgbClr val="0432FF"/>
                </a:solidFill>
                <a:latin typeface="Symbol" pitchFamily="2" charset="2"/>
              </a:rPr>
              <a:t>df</a:t>
            </a:r>
            <a:r>
              <a:rPr lang="en-US" sz="1600" baseline="-25000" dirty="0" err="1">
                <a:solidFill>
                  <a:srgbClr val="0432FF"/>
                </a:solidFill>
              </a:rPr>
              <a:t>OB</a:t>
            </a:r>
            <a:r>
              <a:rPr lang="en-US" sz="1600" baseline="-25000" dirty="0">
                <a:solidFill>
                  <a:srgbClr val="0432FF"/>
                </a:solidFill>
              </a:rPr>
              <a:t>/TEL</a:t>
            </a:r>
          </a:p>
        </p:txBody>
      </p:sp>
      <p:sp>
        <p:nvSpPr>
          <p:cNvPr id="78" name="Arc 77">
            <a:extLst>
              <a:ext uri="{FF2B5EF4-FFF2-40B4-BE49-F238E27FC236}">
                <a16:creationId xmlns:a16="http://schemas.microsoft.com/office/drawing/2014/main" id="{22BA9031-E4C2-174B-99CF-5128EC80CD59}"/>
              </a:ext>
            </a:extLst>
          </p:cNvPr>
          <p:cNvSpPr/>
          <p:nvPr/>
        </p:nvSpPr>
        <p:spPr>
          <a:xfrm rot="16200000" flipV="1">
            <a:off x="8689102" y="3712654"/>
            <a:ext cx="574239" cy="2029268"/>
          </a:xfrm>
          <a:prstGeom prst="arc">
            <a:avLst>
              <a:gd name="adj1" fmla="val 16165325"/>
              <a:gd name="adj2" fmla="val 0"/>
            </a:avLst>
          </a:prstGeom>
          <a:ln>
            <a:tailEnd type="triangle"/>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sp>
        <p:nvSpPr>
          <p:cNvPr id="83" name="Right Triangle 82">
            <a:extLst>
              <a:ext uri="{FF2B5EF4-FFF2-40B4-BE49-F238E27FC236}">
                <a16:creationId xmlns:a16="http://schemas.microsoft.com/office/drawing/2014/main" id="{75DA52DD-983A-3C43-A5F8-3ECC30FE702D}"/>
              </a:ext>
            </a:extLst>
          </p:cNvPr>
          <p:cNvSpPr/>
          <p:nvPr/>
        </p:nvSpPr>
        <p:spPr>
          <a:xfrm rot="15730813">
            <a:off x="9028919" y="4602217"/>
            <a:ext cx="292896" cy="299705"/>
          </a:xfrm>
          <a:prstGeom prst="rtTriangle">
            <a:avLst/>
          </a:prstGeom>
          <a:noFill/>
          <a:ln>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84" name="Straight Connector 83">
            <a:extLst>
              <a:ext uri="{FF2B5EF4-FFF2-40B4-BE49-F238E27FC236}">
                <a16:creationId xmlns:a16="http://schemas.microsoft.com/office/drawing/2014/main" id="{91B2D19A-C63D-9749-BB7C-4A28038A104F}"/>
              </a:ext>
            </a:extLst>
          </p:cNvPr>
          <p:cNvCxnSpPr>
            <a:cxnSpLocks/>
          </p:cNvCxnSpPr>
          <p:nvPr/>
        </p:nvCxnSpPr>
        <p:spPr>
          <a:xfrm>
            <a:off x="8987931" y="4731754"/>
            <a:ext cx="152125" cy="7169"/>
          </a:xfrm>
          <a:prstGeom prst="line">
            <a:avLst/>
          </a:prstGeom>
          <a:ln w="9525">
            <a:solidFill>
              <a:srgbClr val="FF0000"/>
            </a:solidFill>
          </a:ln>
        </p:spPr>
        <p:style>
          <a:lnRef idx="1">
            <a:schemeClr val="accent1"/>
          </a:lnRef>
          <a:fillRef idx="0">
            <a:schemeClr val="accent1"/>
          </a:fillRef>
          <a:effectRef idx="0">
            <a:schemeClr val="accent1"/>
          </a:effectRef>
          <a:fontRef idx="minor">
            <a:schemeClr val="tx1"/>
          </a:fontRef>
        </p:style>
      </p:cxnSp>
      <p:sp>
        <p:nvSpPr>
          <p:cNvPr id="88" name="TextBox 87">
            <a:extLst>
              <a:ext uri="{FF2B5EF4-FFF2-40B4-BE49-F238E27FC236}">
                <a16:creationId xmlns:a16="http://schemas.microsoft.com/office/drawing/2014/main" id="{70875A56-2505-4B43-8064-25BA1634B280}"/>
              </a:ext>
            </a:extLst>
          </p:cNvPr>
          <p:cNvSpPr txBox="1"/>
          <p:nvPr/>
        </p:nvSpPr>
        <p:spPr>
          <a:xfrm>
            <a:off x="7032635" y="1989281"/>
            <a:ext cx="1814536" cy="369332"/>
          </a:xfrm>
          <a:prstGeom prst="rect">
            <a:avLst/>
          </a:prstGeom>
          <a:noFill/>
        </p:spPr>
        <p:txBody>
          <a:bodyPr wrap="none" rtlCol="0">
            <a:spAutoFit/>
          </a:bodyPr>
          <a:lstStyle/>
          <a:p>
            <a:r>
              <a:rPr lang="en-US" b="1" dirty="0">
                <a:solidFill>
                  <a:srgbClr val="0432FF"/>
                </a:solidFill>
              </a:rPr>
              <a:t>Example: OB tilts</a:t>
            </a:r>
          </a:p>
        </p:txBody>
      </p:sp>
      <p:sp>
        <p:nvSpPr>
          <p:cNvPr id="42" name="TextBox 41">
            <a:extLst>
              <a:ext uri="{FF2B5EF4-FFF2-40B4-BE49-F238E27FC236}">
                <a16:creationId xmlns:a16="http://schemas.microsoft.com/office/drawing/2014/main" id="{2D09A27C-4D9D-144D-8DC0-7375F6BCAADC}"/>
              </a:ext>
            </a:extLst>
          </p:cNvPr>
          <p:cNvSpPr txBox="1"/>
          <p:nvPr/>
        </p:nvSpPr>
        <p:spPr>
          <a:xfrm>
            <a:off x="448785" y="5853427"/>
            <a:ext cx="5563446" cy="461665"/>
          </a:xfrm>
          <a:prstGeom prst="rect">
            <a:avLst/>
          </a:prstGeom>
          <a:noFill/>
        </p:spPr>
        <p:txBody>
          <a:bodyPr wrap="none" rtlCol="0">
            <a:spAutoFit/>
          </a:bodyPr>
          <a:lstStyle/>
          <a:p>
            <a:r>
              <a:rPr lang="en-US" sz="2400" b="1" dirty="0">
                <a:solidFill>
                  <a:srgbClr val="FF0000"/>
                </a:solidFill>
              </a:rPr>
              <a:t>An on-axis interface has much lower TTL.</a:t>
            </a:r>
          </a:p>
        </p:txBody>
      </p:sp>
      <p:cxnSp>
        <p:nvCxnSpPr>
          <p:cNvPr id="45" name="Straight Arrow Connector 44">
            <a:extLst>
              <a:ext uri="{FF2B5EF4-FFF2-40B4-BE49-F238E27FC236}">
                <a16:creationId xmlns:a16="http://schemas.microsoft.com/office/drawing/2014/main" id="{09A0A3E3-5C84-DB47-A1B6-1A67A3CA50DF}"/>
              </a:ext>
            </a:extLst>
          </p:cNvPr>
          <p:cNvCxnSpPr>
            <a:cxnSpLocks/>
          </p:cNvCxnSpPr>
          <p:nvPr/>
        </p:nvCxnSpPr>
        <p:spPr>
          <a:xfrm>
            <a:off x="8093916" y="4080238"/>
            <a:ext cx="752426" cy="264"/>
          </a:xfrm>
          <a:prstGeom prst="straightConnector1">
            <a:avLst/>
          </a:prstGeom>
          <a:ln w="12700">
            <a:solidFill>
              <a:srgbClr val="FF0000"/>
            </a:solidFill>
            <a:tailEnd type="triangle"/>
          </a:ln>
        </p:spPr>
        <p:style>
          <a:lnRef idx="1">
            <a:schemeClr val="accent1"/>
          </a:lnRef>
          <a:fillRef idx="0">
            <a:schemeClr val="accent1"/>
          </a:fillRef>
          <a:effectRef idx="0">
            <a:schemeClr val="accent1"/>
          </a:effectRef>
          <a:fontRef idx="minor">
            <a:schemeClr val="tx1"/>
          </a:fontRef>
        </p:style>
      </p:cxnSp>
      <p:sp>
        <p:nvSpPr>
          <p:cNvPr id="4" name="Slide Number Placeholder 3">
            <a:extLst>
              <a:ext uri="{FF2B5EF4-FFF2-40B4-BE49-F238E27FC236}">
                <a16:creationId xmlns:a16="http://schemas.microsoft.com/office/drawing/2014/main" id="{4BBDD0CF-4C27-D944-A2F9-BC27BFCF9F54}"/>
              </a:ext>
            </a:extLst>
          </p:cNvPr>
          <p:cNvSpPr>
            <a:spLocks noGrp="1"/>
          </p:cNvSpPr>
          <p:nvPr>
            <p:ph type="sldNum" sz="quarter" idx="12"/>
          </p:nvPr>
        </p:nvSpPr>
        <p:spPr/>
        <p:txBody>
          <a:bodyPr/>
          <a:lstStyle/>
          <a:p>
            <a:fld id="{32F73669-1148-499A-8244-3F65AEF7D7B7}" type="slidenum">
              <a:rPr lang="en-US" smtClean="0"/>
              <a:t>13</a:t>
            </a:fld>
            <a:endParaRPr lang="en-US"/>
          </a:p>
        </p:txBody>
      </p:sp>
    </p:spTree>
    <p:extLst>
      <p:ext uri="{BB962C8B-B14F-4D97-AF65-F5344CB8AC3E}">
        <p14:creationId xmlns:p14="http://schemas.microsoft.com/office/powerpoint/2010/main" val="357669991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3" name="Picture 32">
            <a:extLst>
              <a:ext uri="{FF2B5EF4-FFF2-40B4-BE49-F238E27FC236}">
                <a16:creationId xmlns:a16="http://schemas.microsoft.com/office/drawing/2014/main" id="{12F5A816-D5CF-3642-AFAF-21818FB177B8}"/>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5874149" y="3798264"/>
            <a:ext cx="4893739" cy="2757226"/>
          </a:xfrm>
          <a:prstGeom prst="rect">
            <a:avLst/>
          </a:prstGeom>
        </p:spPr>
      </p:pic>
      <p:sp>
        <p:nvSpPr>
          <p:cNvPr id="2" name="Title 1">
            <a:extLst>
              <a:ext uri="{FF2B5EF4-FFF2-40B4-BE49-F238E27FC236}">
                <a16:creationId xmlns:a16="http://schemas.microsoft.com/office/drawing/2014/main" id="{A00DEEE4-56A5-C445-85ED-AF6B387364FE}"/>
              </a:ext>
            </a:extLst>
          </p:cNvPr>
          <p:cNvSpPr>
            <a:spLocks noGrp="1"/>
          </p:cNvSpPr>
          <p:nvPr>
            <p:ph type="title"/>
          </p:nvPr>
        </p:nvSpPr>
        <p:spPr>
          <a:xfrm>
            <a:off x="722235" y="184010"/>
            <a:ext cx="10182577" cy="866928"/>
          </a:xfrm>
        </p:spPr>
        <p:txBody>
          <a:bodyPr>
            <a:normAutofit/>
          </a:bodyPr>
          <a:lstStyle/>
          <a:p>
            <a:r>
              <a:rPr lang="en-US" dirty="0">
                <a:solidFill>
                  <a:srgbClr val="0432FF"/>
                </a:solidFill>
              </a:rPr>
              <a:t>On-axis Interface Design: 4-mirror, 2 </a:t>
            </a:r>
            <a:r>
              <a:rPr lang="en-US" dirty="0" err="1">
                <a:solidFill>
                  <a:srgbClr val="0432FF"/>
                </a:solidFill>
              </a:rPr>
              <a:t>freeforms</a:t>
            </a:r>
            <a:endParaRPr lang="en-US" dirty="0">
              <a:solidFill>
                <a:srgbClr val="0432FF"/>
              </a:solidFill>
            </a:endParaRPr>
          </a:p>
        </p:txBody>
      </p:sp>
      <p:sp>
        <p:nvSpPr>
          <p:cNvPr id="3" name="TextBox 2">
            <a:extLst>
              <a:ext uri="{FF2B5EF4-FFF2-40B4-BE49-F238E27FC236}">
                <a16:creationId xmlns:a16="http://schemas.microsoft.com/office/drawing/2014/main" id="{083F3187-654C-DB4C-BC0E-708F17AE6068}"/>
              </a:ext>
            </a:extLst>
          </p:cNvPr>
          <p:cNvSpPr txBox="1"/>
          <p:nvPr/>
        </p:nvSpPr>
        <p:spPr>
          <a:xfrm>
            <a:off x="5877620" y="1397820"/>
            <a:ext cx="5348436" cy="2246769"/>
          </a:xfrm>
          <a:prstGeom prst="rect">
            <a:avLst/>
          </a:prstGeom>
          <a:noFill/>
        </p:spPr>
        <p:txBody>
          <a:bodyPr wrap="square" rtlCol="0">
            <a:spAutoFit/>
          </a:bodyPr>
          <a:lstStyle/>
          <a:p>
            <a:pPr marL="176213" marR="0" lvl="0" indent="-176213" algn="l" defTabSz="4572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400" b="1" i="0" u="none" strike="noStrike" kern="1200" cap="none" spc="0" normalizeH="0" baseline="0" noProof="0" dirty="0">
                <a:ln>
                  <a:noFill/>
                </a:ln>
                <a:solidFill>
                  <a:prstClr val="black"/>
                </a:solidFill>
                <a:effectLst/>
                <a:uLnTx/>
                <a:uFillTx/>
                <a:latin typeface="Calibri"/>
                <a:ea typeface="+mn-ea"/>
                <a:cs typeface="+mn-cs"/>
              </a:rPr>
              <a:t>M1 unchanged from EDU</a:t>
            </a:r>
          </a:p>
          <a:p>
            <a:pPr marL="176213" marR="0" lvl="0" indent="-176213" algn="l" defTabSz="4572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400" b="1" i="0" u="none" strike="noStrike" kern="1200" cap="none" spc="0" normalizeH="0" baseline="0" noProof="0" dirty="0">
                <a:ln>
                  <a:noFill/>
                </a:ln>
                <a:solidFill>
                  <a:prstClr val="black"/>
                </a:solidFill>
                <a:effectLst/>
                <a:uLnTx/>
                <a:uFillTx/>
                <a:latin typeface="Calibri"/>
                <a:ea typeface="+mn-ea"/>
                <a:cs typeface="+mn-cs"/>
              </a:rPr>
              <a:t>M2 very slightly stronger (25.8 </a:t>
            </a:r>
            <a:r>
              <a:rPr kumimoji="0" lang="en-US" sz="1400" b="1" i="0" u="none" strike="noStrike" kern="1200" cap="none" spc="0" normalizeH="0" baseline="0" noProof="0" dirty="0">
                <a:ln>
                  <a:noFill/>
                </a:ln>
                <a:solidFill>
                  <a:prstClr val="black"/>
                </a:solidFill>
                <a:effectLst/>
                <a:uLnTx/>
                <a:uFillTx/>
                <a:latin typeface="Calibri"/>
                <a:ea typeface="+mn-ea"/>
                <a:cs typeface="+mn-cs"/>
                <a:sym typeface="Wingdings" pitchFamily="2" charset="2"/>
              </a:rPr>
              <a:t> 25.75 mm radius of curvature</a:t>
            </a:r>
            <a:r>
              <a:rPr kumimoji="0" lang="en-US" sz="1400" b="1" i="0" u="none" strike="noStrike" kern="1200" cap="none" spc="0" normalizeH="0" baseline="0" noProof="0" dirty="0">
                <a:ln>
                  <a:noFill/>
                </a:ln>
                <a:solidFill>
                  <a:prstClr val="black"/>
                </a:solidFill>
                <a:effectLst/>
                <a:uLnTx/>
                <a:uFillTx/>
                <a:latin typeface="Calibri"/>
                <a:ea typeface="+mn-ea"/>
                <a:cs typeface="+mn-cs"/>
              </a:rPr>
              <a:t>)</a:t>
            </a:r>
          </a:p>
          <a:p>
            <a:pPr marL="176213" marR="0" lvl="0" indent="-176213" algn="l" defTabSz="4572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400" b="1" i="0" u="none" strike="noStrike" kern="1200" cap="none" spc="0" normalizeH="0" baseline="0" noProof="0" dirty="0">
                <a:ln>
                  <a:noFill/>
                </a:ln>
                <a:solidFill>
                  <a:prstClr val="black"/>
                </a:solidFill>
                <a:effectLst/>
                <a:uLnTx/>
                <a:uFillTx/>
                <a:latin typeface="Calibri"/>
                <a:ea typeface="+mn-ea"/>
                <a:cs typeface="+mn-cs"/>
              </a:rPr>
              <a:t>M3, M4 XY-polynomials similar to the EDU M3 design</a:t>
            </a:r>
            <a:endParaRPr kumimoji="0" lang="en-US" sz="1400" b="0" i="0" u="none" strike="noStrike" kern="1200" cap="none" spc="0" normalizeH="0" baseline="0" noProof="0" dirty="0">
              <a:ln>
                <a:noFill/>
              </a:ln>
              <a:solidFill>
                <a:prstClr val="black"/>
              </a:solidFill>
              <a:effectLst/>
              <a:uLnTx/>
              <a:uFillTx/>
              <a:latin typeface="Calibri"/>
              <a:ea typeface="+mn-ea"/>
              <a:cs typeface="+mn-cs"/>
            </a:endParaRPr>
          </a:p>
          <a:p>
            <a:pPr marL="176213" marR="0" lvl="0" indent="-176213" algn="l" defTabSz="4572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400" b="1" i="0" u="none" strike="noStrike" kern="1200" cap="none" spc="0" normalizeH="0" baseline="0" noProof="0" dirty="0">
                <a:ln>
                  <a:noFill/>
                </a:ln>
                <a:solidFill>
                  <a:prstClr val="black"/>
                </a:solidFill>
                <a:effectLst/>
                <a:uLnTx/>
                <a:uFillTx/>
                <a:latin typeface="Calibri"/>
                <a:ea typeface="+mn-ea"/>
                <a:cs typeface="+mn-cs"/>
              </a:rPr>
              <a:t>Pros:</a:t>
            </a:r>
          </a:p>
          <a:p>
            <a:pPr marL="633413" marR="0" lvl="1" indent="-176213" algn="l" defTabSz="4572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400" b="1" i="0" u="none" strike="noStrike" kern="1200" cap="none" spc="0" normalizeH="0" baseline="0" noProof="0" dirty="0">
                <a:ln>
                  <a:noFill/>
                </a:ln>
                <a:solidFill>
                  <a:prstClr val="black"/>
                </a:solidFill>
                <a:effectLst/>
                <a:uLnTx/>
                <a:uFillTx/>
                <a:latin typeface="Calibri"/>
                <a:ea typeface="+mn-ea"/>
                <a:cs typeface="+mn-cs"/>
              </a:rPr>
              <a:t>No change to the MOSA: matches existing interfaces</a:t>
            </a:r>
          </a:p>
          <a:p>
            <a:pPr marL="633413" marR="0" lvl="1" indent="-176213" algn="l" defTabSz="4572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400" b="1" i="0" u="none" strike="noStrike" kern="1200" cap="none" spc="0" normalizeH="0" baseline="0" noProof="0" dirty="0">
                <a:ln>
                  <a:noFill/>
                </a:ln>
                <a:solidFill>
                  <a:prstClr val="black"/>
                </a:solidFill>
                <a:effectLst/>
                <a:uLnTx/>
                <a:uFillTx/>
                <a:latin typeface="Calibri"/>
                <a:ea typeface="+mn-ea"/>
                <a:cs typeface="+mn-cs"/>
              </a:rPr>
              <a:t>Compatible with the OB keep out zones</a:t>
            </a:r>
          </a:p>
          <a:p>
            <a:pPr marL="176213" marR="0" lvl="0" indent="-176213" algn="l" defTabSz="4572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400" b="1" i="0" u="none" strike="noStrike" kern="1200" cap="none" spc="0" normalizeH="0" baseline="0" noProof="0" dirty="0">
                <a:ln>
                  <a:noFill/>
                </a:ln>
                <a:solidFill>
                  <a:prstClr val="black"/>
                </a:solidFill>
                <a:effectLst/>
                <a:uLnTx/>
                <a:uFillTx/>
                <a:latin typeface="Calibri"/>
                <a:ea typeface="+mn-ea"/>
                <a:cs typeface="+mn-cs"/>
              </a:rPr>
              <a:t>Cons:</a:t>
            </a:r>
          </a:p>
          <a:p>
            <a:pPr marL="633413" marR="0" lvl="1" indent="-176213" algn="l" defTabSz="4572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400" b="1" i="0" u="none" strike="noStrike" kern="1200" cap="none" spc="0" normalizeH="0" baseline="0" noProof="0" dirty="0">
                <a:ln>
                  <a:noFill/>
                </a:ln>
                <a:solidFill>
                  <a:srgbClr val="FF0000"/>
                </a:solidFill>
                <a:effectLst/>
                <a:uLnTx/>
                <a:uFillTx/>
                <a:latin typeface="Calibri"/>
                <a:ea typeface="+mn-ea"/>
                <a:cs typeface="+mn-cs"/>
              </a:rPr>
              <a:t>M2 alignment tolerance is tight</a:t>
            </a:r>
          </a:p>
          <a:p>
            <a:pPr marL="633413" marR="0" lvl="1" indent="-176213" algn="l" defTabSz="4572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400" b="1" i="0" u="none" strike="noStrike" kern="1200" cap="none" spc="0" normalizeH="0" baseline="0" noProof="0" dirty="0">
                <a:ln>
                  <a:noFill/>
                </a:ln>
                <a:solidFill>
                  <a:srgbClr val="FF0000"/>
                </a:solidFill>
                <a:effectLst/>
                <a:uLnTx/>
                <a:uFillTx/>
                <a:latin typeface="Calibri"/>
                <a:ea typeface="+mn-ea"/>
                <a:cs typeface="+mn-cs"/>
              </a:rPr>
              <a:t>No flat (helps make alignment adjustments orthogonal)</a:t>
            </a:r>
          </a:p>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dirty="0">
              <a:ln>
                <a:noFill/>
              </a:ln>
              <a:solidFill>
                <a:prstClr val="black"/>
              </a:solidFill>
              <a:effectLst/>
              <a:uLnTx/>
              <a:uFillTx/>
              <a:latin typeface="Calibri"/>
              <a:ea typeface="+mn-ea"/>
              <a:cs typeface="+mn-cs"/>
            </a:endParaRPr>
          </a:p>
        </p:txBody>
      </p:sp>
      <p:grpSp>
        <p:nvGrpSpPr>
          <p:cNvPr id="30" name="Group 29">
            <a:extLst>
              <a:ext uri="{FF2B5EF4-FFF2-40B4-BE49-F238E27FC236}">
                <a16:creationId xmlns:a16="http://schemas.microsoft.com/office/drawing/2014/main" id="{1CC398A6-7BC5-DA46-8EE1-8228CF5FA90F}"/>
              </a:ext>
            </a:extLst>
          </p:cNvPr>
          <p:cNvGrpSpPr/>
          <p:nvPr/>
        </p:nvGrpSpPr>
        <p:grpSpPr>
          <a:xfrm>
            <a:off x="5572471" y="1139958"/>
            <a:ext cx="6209244" cy="5530490"/>
            <a:chOff x="3597255" y="-1002755"/>
            <a:chExt cx="6558879" cy="5841904"/>
          </a:xfrm>
        </p:grpSpPr>
        <p:sp>
          <p:nvSpPr>
            <p:cNvPr id="8" name="Rectangle 7">
              <a:extLst>
                <a:ext uri="{FF2B5EF4-FFF2-40B4-BE49-F238E27FC236}">
                  <a16:creationId xmlns:a16="http://schemas.microsoft.com/office/drawing/2014/main" id="{9AC2BBBE-51DF-3C4C-BBC5-08B49266CDA4}"/>
                </a:ext>
              </a:extLst>
            </p:cNvPr>
            <p:cNvSpPr/>
            <p:nvPr/>
          </p:nvSpPr>
          <p:spPr>
            <a:xfrm>
              <a:off x="8628993" y="2995449"/>
              <a:ext cx="243354" cy="241738"/>
            </a:xfrm>
            <a:prstGeom prst="rect">
              <a:avLst/>
            </a:prstGeom>
            <a:solidFill>
              <a:schemeClr val="accent4"/>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a:ea typeface="+mn-ea"/>
                <a:cs typeface="+mn-cs"/>
              </a:endParaRPr>
            </a:p>
          </p:txBody>
        </p:sp>
        <p:sp>
          <p:nvSpPr>
            <p:cNvPr id="9" name="Rectangle 8">
              <a:extLst>
                <a:ext uri="{FF2B5EF4-FFF2-40B4-BE49-F238E27FC236}">
                  <a16:creationId xmlns:a16="http://schemas.microsoft.com/office/drawing/2014/main" id="{13E706F3-58F4-594E-A3BE-77388AB3A581}"/>
                </a:ext>
              </a:extLst>
            </p:cNvPr>
            <p:cNvSpPr/>
            <p:nvPr/>
          </p:nvSpPr>
          <p:spPr>
            <a:xfrm>
              <a:off x="7787965" y="2237207"/>
              <a:ext cx="302109" cy="1726816"/>
            </a:xfrm>
            <a:prstGeom prst="rect">
              <a:avLst/>
            </a:prstGeom>
            <a:solidFill>
              <a:schemeClr val="accent4">
                <a:lumMod val="60000"/>
                <a:lumOff val="40000"/>
                <a:alpha val="78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a:ea typeface="+mn-ea"/>
                <a:cs typeface="+mn-cs"/>
              </a:endParaRPr>
            </a:p>
          </p:txBody>
        </p:sp>
        <p:sp>
          <p:nvSpPr>
            <p:cNvPr id="10" name="Rectangle 9">
              <a:extLst>
                <a:ext uri="{FF2B5EF4-FFF2-40B4-BE49-F238E27FC236}">
                  <a16:creationId xmlns:a16="http://schemas.microsoft.com/office/drawing/2014/main" id="{5155721D-95A0-7D48-8346-6A5984D61BC7}"/>
                </a:ext>
              </a:extLst>
            </p:cNvPr>
            <p:cNvSpPr/>
            <p:nvPr/>
          </p:nvSpPr>
          <p:spPr>
            <a:xfrm>
              <a:off x="7621063" y="2244864"/>
              <a:ext cx="166902" cy="1726816"/>
            </a:xfrm>
            <a:prstGeom prst="rect">
              <a:avLst/>
            </a:prstGeom>
            <a:solidFill>
              <a:srgbClr val="66FF33">
                <a:alpha val="54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a:ea typeface="+mn-ea"/>
                <a:cs typeface="+mn-cs"/>
              </a:endParaRPr>
            </a:p>
          </p:txBody>
        </p:sp>
        <p:sp>
          <p:nvSpPr>
            <p:cNvPr id="11" name="TextBox 10">
              <a:extLst>
                <a:ext uri="{FF2B5EF4-FFF2-40B4-BE49-F238E27FC236}">
                  <a16:creationId xmlns:a16="http://schemas.microsoft.com/office/drawing/2014/main" id="{0A9F158F-9F8B-6645-87C1-8169EF98D896}"/>
                </a:ext>
              </a:extLst>
            </p:cNvPr>
            <p:cNvSpPr txBox="1"/>
            <p:nvPr/>
          </p:nvSpPr>
          <p:spPr>
            <a:xfrm>
              <a:off x="4137245" y="4514042"/>
              <a:ext cx="4017250" cy="325107"/>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prstClr val="black"/>
                  </a:solidFill>
                  <a:effectLst/>
                  <a:uLnTx/>
                  <a:uFillTx/>
                  <a:latin typeface="Calibri"/>
                  <a:ea typeface="+mn-ea"/>
                  <a:cs typeface="+mn-cs"/>
                </a:rPr>
                <a:t>Existing MOSA Mechanical Envelope (no change)</a:t>
              </a:r>
            </a:p>
          </p:txBody>
        </p:sp>
        <p:sp>
          <p:nvSpPr>
            <p:cNvPr id="12" name="TextBox 11">
              <a:extLst>
                <a:ext uri="{FF2B5EF4-FFF2-40B4-BE49-F238E27FC236}">
                  <a16:creationId xmlns:a16="http://schemas.microsoft.com/office/drawing/2014/main" id="{D46EB542-83F6-014C-BA64-0A0FEA40AAFA}"/>
                </a:ext>
              </a:extLst>
            </p:cNvPr>
            <p:cNvSpPr txBox="1"/>
            <p:nvPr/>
          </p:nvSpPr>
          <p:spPr>
            <a:xfrm>
              <a:off x="8929444" y="2946725"/>
              <a:ext cx="897682" cy="307777"/>
            </a:xfrm>
            <a:prstGeom prst="rect">
              <a:avLst/>
            </a:prstGeom>
            <a:noFill/>
          </p:spPr>
          <p:txBody>
            <a:bodyPr wrap="non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prstClr val="black"/>
                  </a:solidFill>
                  <a:effectLst/>
                  <a:uLnTx/>
                  <a:uFillTx/>
                  <a:latin typeface="Calibri"/>
                  <a:ea typeface="+mn-ea"/>
                  <a:cs typeface="+mn-cs"/>
                </a:rPr>
                <a:t>Test Mass</a:t>
              </a:r>
            </a:p>
          </p:txBody>
        </p:sp>
        <p:sp>
          <p:nvSpPr>
            <p:cNvPr id="13" name="TextBox 12">
              <a:extLst>
                <a:ext uri="{FF2B5EF4-FFF2-40B4-BE49-F238E27FC236}">
                  <a16:creationId xmlns:a16="http://schemas.microsoft.com/office/drawing/2014/main" id="{4F128E7B-38AD-C045-A2D3-927A4D654B67}"/>
                </a:ext>
              </a:extLst>
            </p:cNvPr>
            <p:cNvSpPr txBox="1"/>
            <p:nvPr/>
          </p:nvSpPr>
          <p:spPr>
            <a:xfrm>
              <a:off x="8090255" y="2240697"/>
              <a:ext cx="1193917" cy="307777"/>
            </a:xfrm>
            <a:prstGeom prst="rect">
              <a:avLst/>
            </a:prstGeom>
            <a:noFill/>
          </p:spPr>
          <p:txBody>
            <a:bodyPr wrap="non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prstClr val="black"/>
                  </a:solidFill>
                  <a:effectLst/>
                  <a:uLnTx/>
                  <a:uFillTx/>
                  <a:latin typeface="Calibri"/>
                  <a:ea typeface="+mn-ea"/>
                  <a:cs typeface="+mn-cs"/>
                </a:rPr>
                <a:t>Optical Bench</a:t>
              </a:r>
            </a:p>
          </p:txBody>
        </p:sp>
        <p:sp>
          <p:nvSpPr>
            <p:cNvPr id="14" name="TextBox 13">
              <a:extLst>
                <a:ext uri="{FF2B5EF4-FFF2-40B4-BE49-F238E27FC236}">
                  <a16:creationId xmlns:a16="http://schemas.microsoft.com/office/drawing/2014/main" id="{6DA34BB3-D22B-8F4A-96C0-D705BAE5A9CB}"/>
                </a:ext>
              </a:extLst>
            </p:cNvPr>
            <p:cNvSpPr txBox="1"/>
            <p:nvPr/>
          </p:nvSpPr>
          <p:spPr>
            <a:xfrm>
              <a:off x="5688347" y="1696908"/>
              <a:ext cx="1481368" cy="307777"/>
            </a:xfrm>
            <a:prstGeom prst="rect">
              <a:avLst/>
            </a:prstGeom>
            <a:noFill/>
          </p:spPr>
          <p:txBody>
            <a:bodyPr wrap="non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prstClr val="black"/>
                  </a:solidFill>
                  <a:effectLst/>
                  <a:uLnTx/>
                  <a:uFillTx/>
                  <a:latin typeface="Calibri"/>
                  <a:ea typeface="+mn-ea"/>
                  <a:cs typeface="+mn-cs"/>
                </a:rPr>
                <a:t>OB keep-out zone</a:t>
              </a:r>
            </a:p>
          </p:txBody>
        </p:sp>
        <p:cxnSp>
          <p:nvCxnSpPr>
            <p:cNvPr id="15" name="Straight Arrow Connector 14">
              <a:extLst>
                <a:ext uri="{FF2B5EF4-FFF2-40B4-BE49-F238E27FC236}">
                  <a16:creationId xmlns:a16="http://schemas.microsoft.com/office/drawing/2014/main" id="{7D336069-4A74-6146-A1AE-0F40DE200BD6}"/>
                </a:ext>
              </a:extLst>
            </p:cNvPr>
            <p:cNvCxnSpPr>
              <a:cxnSpLocks/>
            </p:cNvCxnSpPr>
            <p:nvPr/>
          </p:nvCxnSpPr>
          <p:spPr>
            <a:xfrm>
              <a:off x="7254063" y="1872062"/>
              <a:ext cx="429317" cy="325887"/>
            </a:xfrm>
            <a:prstGeom prst="straightConnector1">
              <a:avLst/>
            </a:prstGeom>
            <a:ln w="1905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16" name="Straight Arrow Connector 15">
              <a:extLst>
                <a:ext uri="{FF2B5EF4-FFF2-40B4-BE49-F238E27FC236}">
                  <a16:creationId xmlns:a16="http://schemas.microsoft.com/office/drawing/2014/main" id="{6E904ACA-B4F1-A941-968F-441BFA694BAB}"/>
                </a:ext>
              </a:extLst>
            </p:cNvPr>
            <p:cNvCxnSpPr>
              <a:cxnSpLocks/>
            </p:cNvCxnSpPr>
            <p:nvPr/>
          </p:nvCxnSpPr>
          <p:spPr>
            <a:xfrm flipH="1">
              <a:off x="8154495" y="2510616"/>
              <a:ext cx="423512" cy="337073"/>
            </a:xfrm>
            <a:prstGeom prst="straightConnector1">
              <a:avLst/>
            </a:prstGeom>
            <a:ln w="1905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18" name="TextBox 17">
              <a:extLst>
                <a:ext uri="{FF2B5EF4-FFF2-40B4-BE49-F238E27FC236}">
                  <a16:creationId xmlns:a16="http://schemas.microsoft.com/office/drawing/2014/main" id="{CDBFCB0D-D60F-4B4F-BC4B-1F43F634F4DC}"/>
                </a:ext>
              </a:extLst>
            </p:cNvPr>
            <p:cNvSpPr txBox="1"/>
            <p:nvPr/>
          </p:nvSpPr>
          <p:spPr>
            <a:xfrm>
              <a:off x="8154495" y="3432367"/>
              <a:ext cx="2001639" cy="738664"/>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prstClr val="black"/>
                  </a:solidFill>
                  <a:effectLst/>
                  <a:uLnTx/>
                  <a:uFillTx/>
                  <a:latin typeface="Calibri"/>
                  <a:ea typeface="+mn-ea"/>
                  <a:cs typeface="+mn-cs"/>
                </a:rPr>
                <a:t>Small pupil: routed on the bench to the position of the stop</a:t>
              </a:r>
            </a:p>
          </p:txBody>
        </p:sp>
        <p:cxnSp>
          <p:nvCxnSpPr>
            <p:cNvPr id="19" name="Straight Arrow Connector 18">
              <a:extLst>
                <a:ext uri="{FF2B5EF4-FFF2-40B4-BE49-F238E27FC236}">
                  <a16:creationId xmlns:a16="http://schemas.microsoft.com/office/drawing/2014/main" id="{F65B020F-6119-F74C-BCF1-5E73B6328F6F}"/>
                </a:ext>
              </a:extLst>
            </p:cNvPr>
            <p:cNvCxnSpPr>
              <a:cxnSpLocks/>
            </p:cNvCxnSpPr>
            <p:nvPr/>
          </p:nvCxnSpPr>
          <p:spPr>
            <a:xfrm flipH="1" flipV="1">
              <a:off x="8389388" y="3105928"/>
              <a:ext cx="276598" cy="392842"/>
            </a:xfrm>
            <a:prstGeom prst="straightConnector1">
              <a:avLst/>
            </a:prstGeom>
            <a:ln w="1905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20" name="TextBox 19">
              <a:extLst>
                <a:ext uri="{FF2B5EF4-FFF2-40B4-BE49-F238E27FC236}">
                  <a16:creationId xmlns:a16="http://schemas.microsoft.com/office/drawing/2014/main" id="{B8CF0C8D-8A05-444E-B620-C749282A11E1}"/>
                </a:ext>
              </a:extLst>
            </p:cNvPr>
            <p:cNvSpPr txBox="1"/>
            <p:nvPr/>
          </p:nvSpPr>
          <p:spPr>
            <a:xfrm>
              <a:off x="3597255" y="1363788"/>
              <a:ext cx="6192883" cy="390129"/>
            </a:xfrm>
            <a:prstGeom prst="rect">
              <a:avLst/>
            </a:prstGeom>
            <a:noFill/>
          </p:spPr>
          <p:txBody>
            <a:bodyPr wrap="non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0E31C7"/>
                  </a:solidFill>
                  <a:effectLst/>
                  <a:uLnTx/>
                  <a:uFillTx/>
                  <a:latin typeface="Calibri"/>
                  <a:ea typeface="+mn-ea"/>
                  <a:cs typeface="+mn-cs"/>
                </a:rPr>
                <a:t>New Design Overlaid on current EDU design for comparison</a:t>
              </a:r>
            </a:p>
          </p:txBody>
        </p:sp>
        <p:sp>
          <p:nvSpPr>
            <p:cNvPr id="21" name="TextBox 20">
              <a:extLst>
                <a:ext uri="{FF2B5EF4-FFF2-40B4-BE49-F238E27FC236}">
                  <a16:creationId xmlns:a16="http://schemas.microsoft.com/office/drawing/2014/main" id="{D66C769C-2020-E643-A9FE-DFD3946DD7A6}"/>
                </a:ext>
              </a:extLst>
            </p:cNvPr>
            <p:cNvSpPr txBox="1"/>
            <p:nvPr/>
          </p:nvSpPr>
          <p:spPr>
            <a:xfrm>
              <a:off x="6902263" y="2201813"/>
              <a:ext cx="383018" cy="260085"/>
            </a:xfrm>
            <a:prstGeom prst="rect">
              <a:avLst/>
            </a:prstGeom>
            <a:noFill/>
          </p:spPr>
          <p:txBody>
            <a:bodyPr wrap="non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dirty="0">
                  <a:ln>
                    <a:noFill/>
                  </a:ln>
                  <a:solidFill>
                    <a:prstClr val="black"/>
                  </a:solidFill>
                  <a:effectLst/>
                  <a:uLnTx/>
                  <a:uFillTx/>
                  <a:latin typeface="Calibri"/>
                  <a:ea typeface="+mn-ea"/>
                  <a:cs typeface="+mn-cs"/>
                </a:rPr>
                <a:t>M1</a:t>
              </a:r>
            </a:p>
          </p:txBody>
        </p:sp>
        <p:sp>
          <p:nvSpPr>
            <p:cNvPr id="22" name="TextBox 21">
              <a:extLst>
                <a:ext uri="{FF2B5EF4-FFF2-40B4-BE49-F238E27FC236}">
                  <a16:creationId xmlns:a16="http://schemas.microsoft.com/office/drawing/2014/main" id="{8298F5E7-4EF1-1348-8FCF-757FF12E5534}"/>
                </a:ext>
              </a:extLst>
            </p:cNvPr>
            <p:cNvSpPr txBox="1"/>
            <p:nvPr/>
          </p:nvSpPr>
          <p:spPr>
            <a:xfrm>
              <a:off x="4320104" y="3608130"/>
              <a:ext cx="383018" cy="260085"/>
            </a:xfrm>
            <a:prstGeom prst="rect">
              <a:avLst/>
            </a:prstGeom>
            <a:noFill/>
          </p:spPr>
          <p:txBody>
            <a:bodyPr wrap="non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dirty="0">
                  <a:ln>
                    <a:noFill/>
                  </a:ln>
                  <a:solidFill>
                    <a:prstClr val="black"/>
                  </a:solidFill>
                  <a:effectLst/>
                  <a:uLnTx/>
                  <a:uFillTx/>
                  <a:latin typeface="Calibri"/>
                  <a:ea typeface="+mn-ea"/>
                  <a:cs typeface="+mn-cs"/>
                </a:rPr>
                <a:t>M2</a:t>
              </a:r>
            </a:p>
          </p:txBody>
        </p:sp>
        <p:sp>
          <p:nvSpPr>
            <p:cNvPr id="23" name="TextBox 22">
              <a:extLst>
                <a:ext uri="{FF2B5EF4-FFF2-40B4-BE49-F238E27FC236}">
                  <a16:creationId xmlns:a16="http://schemas.microsoft.com/office/drawing/2014/main" id="{CCF3A2DB-A48C-7F47-9CA0-A5FCAE28B0B0}"/>
                </a:ext>
              </a:extLst>
            </p:cNvPr>
            <p:cNvSpPr txBox="1"/>
            <p:nvPr/>
          </p:nvSpPr>
          <p:spPr>
            <a:xfrm>
              <a:off x="7525468" y="3833980"/>
              <a:ext cx="383018" cy="260085"/>
            </a:xfrm>
            <a:prstGeom prst="rect">
              <a:avLst/>
            </a:prstGeom>
            <a:noFill/>
          </p:spPr>
          <p:txBody>
            <a:bodyPr wrap="non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dirty="0">
                  <a:ln>
                    <a:noFill/>
                  </a:ln>
                  <a:solidFill>
                    <a:prstClr val="black"/>
                  </a:solidFill>
                  <a:effectLst/>
                  <a:uLnTx/>
                  <a:uFillTx/>
                  <a:latin typeface="Calibri"/>
                  <a:ea typeface="+mn-ea"/>
                  <a:cs typeface="+mn-cs"/>
                </a:rPr>
                <a:t>M3</a:t>
              </a:r>
            </a:p>
          </p:txBody>
        </p:sp>
        <p:sp>
          <p:nvSpPr>
            <p:cNvPr id="24" name="TextBox 23">
              <a:extLst>
                <a:ext uri="{FF2B5EF4-FFF2-40B4-BE49-F238E27FC236}">
                  <a16:creationId xmlns:a16="http://schemas.microsoft.com/office/drawing/2014/main" id="{AF3DBE9C-5751-1A4D-98A2-21E602116FC2}"/>
                </a:ext>
              </a:extLst>
            </p:cNvPr>
            <p:cNvSpPr txBox="1"/>
            <p:nvPr/>
          </p:nvSpPr>
          <p:spPr>
            <a:xfrm>
              <a:off x="7188105" y="2922619"/>
              <a:ext cx="495275" cy="260085"/>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dirty="0">
                  <a:ln>
                    <a:noFill/>
                  </a:ln>
                  <a:solidFill>
                    <a:prstClr val="black"/>
                  </a:solidFill>
                  <a:effectLst/>
                  <a:uLnTx/>
                  <a:uFillTx/>
                  <a:latin typeface="Calibri"/>
                  <a:ea typeface="+mn-ea"/>
                  <a:cs typeface="+mn-cs"/>
                </a:rPr>
                <a:t>M4</a:t>
              </a:r>
            </a:p>
          </p:txBody>
        </p:sp>
        <p:cxnSp>
          <p:nvCxnSpPr>
            <p:cNvPr id="25" name="Straight Arrow Connector 24">
              <a:extLst>
                <a:ext uri="{FF2B5EF4-FFF2-40B4-BE49-F238E27FC236}">
                  <a16:creationId xmlns:a16="http://schemas.microsoft.com/office/drawing/2014/main" id="{42088869-B795-DD4F-B589-5515DB1CD5EA}"/>
                </a:ext>
              </a:extLst>
            </p:cNvPr>
            <p:cNvCxnSpPr>
              <a:cxnSpLocks/>
            </p:cNvCxnSpPr>
            <p:nvPr/>
          </p:nvCxnSpPr>
          <p:spPr>
            <a:xfrm flipV="1">
              <a:off x="4406996" y="4260986"/>
              <a:ext cx="85738" cy="300242"/>
            </a:xfrm>
            <a:prstGeom prst="straightConnector1">
              <a:avLst/>
            </a:prstGeom>
            <a:ln w="1905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52" name="TextBox 51">
              <a:extLst>
                <a:ext uri="{FF2B5EF4-FFF2-40B4-BE49-F238E27FC236}">
                  <a16:creationId xmlns:a16="http://schemas.microsoft.com/office/drawing/2014/main" id="{99FE0C05-DF50-264D-ABB4-37D2BEFF8790}"/>
                </a:ext>
              </a:extLst>
            </p:cNvPr>
            <p:cNvSpPr txBox="1"/>
            <p:nvPr/>
          </p:nvSpPr>
          <p:spPr>
            <a:xfrm>
              <a:off x="5498234" y="-1002755"/>
              <a:ext cx="2411415" cy="390129"/>
            </a:xfrm>
            <a:prstGeom prst="rect">
              <a:avLst/>
            </a:prstGeom>
            <a:noFill/>
          </p:spPr>
          <p:txBody>
            <a:bodyPr wrap="non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0E31C7"/>
                  </a:solidFill>
                  <a:effectLst/>
                  <a:uLnTx/>
                  <a:uFillTx/>
                  <a:latin typeface="Calibri"/>
                  <a:ea typeface="+mn-ea"/>
                  <a:cs typeface="+mn-cs"/>
                </a:rPr>
                <a:t>New Design Summary</a:t>
              </a:r>
            </a:p>
          </p:txBody>
        </p:sp>
      </p:grpSp>
      <p:sp>
        <p:nvSpPr>
          <p:cNvPr id="43" name="Rectangle 42">
            <a:extLst>
              <a:ext uri="{FF2B5EF4-FFF2-40B4-BE49-F238E27FC236}">
                <a16:creationId xmlns:a16="http://schemas.microsoft.com/office/drawing/2014/main" id="{E195D432-958A-1047-B18B-F32B675F25D5}"/>
              </a:ext>
            </a:extLst>
          </p:cNvPr>
          <p:cNvSpPr/>
          <p:nvPr/>
        </p:nvSpPr>
        <p:spPr>
          <a:xfrm>
            <a:off x="9539786" y="4207206"/>
            <a:ext cx="304788" cy="1634765"/>
          </a:xfrm>
          <a:prstGeom prst="rect">
            <a:avLst/>
          </a:prstGeom>
          <a:solidFill>
            <a:srgbClr val="FFFF00">
              <a:alpha val="70000"/>
            </a:srgb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44" name="Rectangle 43">
            <a:extLst>
              <a:ext uri="{FF2B5EF4-FFF2-40B4-BE49-F238E27FC236}">
                <a16:creationId xmlns:a16="http://schemas.microsoft.com/office/drawing/2014/main" id="{0FF8972C-2BAF-C04A-A48B-04011F40EF53}"/>
              </a:ext>
            </a:extLst>
          </p:cNvPr>
          <p:cNvSpPr/>
          <p:nvPr/>
        </p:nvSpPr>
        <p:spPr>
          <a:xfrm>
            <a:off x="10318259" y="4910279"/>
            <a:ext cx="274320" cy="274320"/>
          </a:xfrm>
          <a:prstGeom prst="rect">
            <a:avLst/>
          </a:prstGeom>
          <a:solidFill>
            <a:srgbClr val="FFC00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grpSp>
        <p:nvGrpSpPr>
          <p:cNvPr id="86" name="Group 85">
            <a:extLst>
              <a:ext uri="{FF2B5EF4-FFF2-40B4-BE49-F238E27FC236}">
                <a16:creationId xmlns:a16="http://schemas.microsoft.com/office/drawing/2014/main" id="{171DFE0F-CFAD-7A48-BACA-59A34E72EB45}"/>
              </a:ext>
            </a:extLst>
          </p:cNvPr>
          <p:cNvGrpSpPr/>
          <p:nvPr/>
        </p:nvGrpSpPr>
        <p:grpSpPr>
          <a:xfrm>
            <a:off x="6218423" y="4110192"/>
            <a:ext cx="3242361" cy="2065860"/>
            <a:chOff x="6218423" y="4110192"/>
            <a:chExt cx="3242361" cy="2065860"/>
          </a:xfrm>
        </p:grpSpPr>
        <p:cxnSp>
          <p:nvCxnSpPr>
            <p:cNvPr id="49" name="Straight Connector 48">
              <a:extLst>
                <a:ext uri="{FF2B5EF4-FFF2-40B4-BE49-F238E27FC236}">
                  <a16:creationId xmlns:a16="http://schemas.microsoft.com/office/drawing/2014/main" id="{614CF0A4-6575-9B45-B2DC-836BE5B35A45}"/>
                </a:ext>
              </a:extLst>
            </p:cNvPr>
            <p:cNvCxnSpPr>
              <a:cxnSpLocks/>
            </p:cNvCxnSpPr>
            <p:nvPr/>
          </p:nvCxnSpPr>
          <p:spPr>
            <a:xfrm flipH="1">
              <a:off x="7325248" y="4110192"/>
              <a:ext cx="1958601" cy="0"/>
            </a:xfrm>
            <a:prstGeom prst="line">
              <a:avLst/>
            </a:prstGeom>
            <a:ln w="1587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51" name="Straight Connector 50">
              <a:extLst>
                <a:ext uri="{FF2B5EF4-FFF2-40B4-BE49-F238E27FC236}">
                  <a16:creationId xmlns:a16="http://schemas.microsoft.com/office/drawing/2014/main" id="{E9A1C57B-67DE-CB47-B41D-DA1F63404F60}"/>
                </a:ext>
              </a:extLst>
            </p:cNvPr>
            <p:cNvCxnSpPr>
              <a:cxnSpLocks/>
            </p:cNvCxnSpPr>
            <p:nvPr/>
          </p:nvCxnSpPr>
          <p:spPr>
            <a:xfrm flipH="1">
              <a:off x="6223802" y="4348653"/>
              <a:ext cx="1101446" cy="0"/>
            </a:xfrm>
            <a:prstGeom prst="line">
              <a:avLst/>
            </a:prstGeom>
            <a:ln w="1587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53" name="Straight Connector 52">
              <a:extLst>
                <a:ext uri="{FF2B5EF4-FFF2-40B4-BE49-F238E27FC236}">
                  <a16:creationId xmlns:a16="http://schemas.microsoft.com/office/drawing/2014/main" id="{E94AF6D7-1E80-B74C-AFF1-5DBC6E4CA63E}"/>
                </a:ext>
              </a:extLst>
            </p:cNvPr>
            <p:cNvCxnSpPr>
              <a:cxnSpLocks/>
            </p:cNvCxnSpPr>
            <p:nvPr/>
          </p:nvCxnSpPr>
          <p:spPr>
            <a:xfrm flipH="1">
              <a:off x="6972050" y="6176052"/>
              <a:ext cx="2488734" cy="0"/>
            </a:xfrm>
            <a:prstGeom prst="line">
              <a:avLst/>
            </a:prstGeom>
            <a:ln w="1587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55" name="Straight Connector 54">
              <a:extLst>
                <a:ext uri="{FF2B5EF4-FFF2-40B4-BE49-F238E27FC236}">
                  <a16:creationId xmlns:a16="http://schemas.microsoft.com/office/drawing/2014/main" id="{A916F72E-497F-F945-85A6-93EB6B9568CA}"/>
                </a:ext>
              </a:extLst>
            </p:cNvPr>
            <p:cNvCxnSpPr>
              <a:cxnSpLocks/>
            </p:cNvCxnSpPr>
            <p:nvPr/>
          </p:nvCxnSpPr>
          <p:spPr>
            <a:xfrm flipH="1" flipV="1">
              <a:off x="6223802" y="5958552"/>
              <a:ext cx="748248" cy="217499"/>
            </a:xfrm>
            <a:prstGeom prst="line">
              <a:avLst/>
            </a:prstGeom>
            <a:ln w="1587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58" name="Straight Connector 57">
              <a:extLst>
                <a:ext uri="{FF2B5EF4-FFF2-40B4-BE49-F238E27FC236}">
                  <a16:creationId xmlns:a16="http://schemas.microsoft.com/office/drawing/2014/main" id="{61140E82-1F3B-114D-8AB4-9E1C6D58CA79}"/>
                </a:ext>
              </a:extLst>
            </p:cNvPr>
            <p:cNvCxnSpPr>
              <a:cxnSpLocks/>
            </p:cNvCxnSpPr>
            <p:nvPr/>
          </p:nvCxnSpPr>
          <p:spPr>
            <a:xfrm flipV="1">
              <a:off x="6218423" y="4348653"/>
              <a:ext cx="0" cy="1609899"/>
            </a:xfrm>
            <a:prstGeom prst="line">
              <a:avLst/>
            </a:prstGeom>
            <a:ln w="1587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61" name="Straight Connector 60">
              <a:extLst>
                <a:ext uri="{FF2B5EF4-FFF2-40B4-BE49-F238E27FC236}">
                  <a16:creationId xmlns:a16="http://schemas.microsoft.com/office/drawing/2014/main" id="{E301F572-2541-9549-A849-A78BAF6010C5}"/>
                </a:ext>
              </a:extLst>
            </p:cNvPr>
            <p:cNvCxnSpPr>
              <a:cxnSpLocks/>
            </p:cNvCxnSpPr>
            <p:nvPr/>
          </p:nvCxnSpPr>
          <p:spPr>
            <a:xfrm flipV="1">
              <a:off x="7334459" y="4112068"/>
              <a:ext cx="0" cy="236585"/>
            </a:xfrm>
            <a:prstGeom prst="line">
              <a:avLst/>
            </a:prstGeom>
            <a:ln w="15875">
              <a:solidFill>
                <a:schemeClr val="tx1"/>
              </a:solidFill>
            </a:ln>
          </p:spPr>
          <p:style>
            <a:lnRef idx="2">
              <a:schemeClr val="accent1"/>
            </a:lnRef>
            <a:fillRef idx="0">
              <a:schemeClr val="accent1"/>
            </a:fillRef>
            <a:effectRef idx="1">
              <a:schemeClr val="accent1"/>
            </a:effectRef>
            <a:fontRef idx="minor">
              <a:schemeClr val="tx1"/>
            </a:fontRef>
          </p:style>
        </p:cxnSp>
      </p:grpSp>
      <p:sp>
        <p:nvSpPr>
          <p:cNvPr id="56" name="TextBox 55">
            <a:extLst>
              <a:ext uri="{FF2B5EF4-FFF2-40B4-BE49-F238E27FC236}">
                <a16:creationId xmlns:a16="http://schemas.microsoft.com/office/drawing/2014/main" id="{BAF029F1-2979-814B-A82B-42E6D181F2FA}"/>
              </a:ext>
            </a:extLst>
          </p:cNvPr>
          <p:cNvSpPr txBox="1"/>
          <p:nvPr/>
        </p:nvSpPr>
        <p:spPr>
          <a:xfrm>
            <a:off x="11644311" y="6429382"/>
            <a:ext cx="341760" cy="276999"/>
          </a:xfrm>
          <a:prstGeom prst="rect">
            <a:avLst/>
          </a:prstGeom>
          <a:noFill/>
        </p:spPr>
        <p:txBody>
          <a:bodyPr wrap="none" rtlCol="0">
            <a:spAutoFit/>
          </a:bodyPr>
          <a:lstStyle/>
          <a:p>
            <a:r>
              <a:rPr lang="en-US" sz="1200" dirty="0"/>
              <a:t>15</a:t>
            </a:r>
          </a:p>
        </p:txBody>
      </p:sp>
      <p:grpSp>
        <p:nvGrpSpPr>
          <p:cNvPr id="57" name="Group 56">
            <a:extLst>
              <a:ext uri="{FF2B5EF4-FFF2-40B4-BE49-F238E27FC236}">
                <a16:creationId xmlns:a16="http://schemas.microsoft.com/office/drawing/2014/main" id="{88E81F08-78E9-724D-995F-E490DDBC8346}"/>
              </a:ext>
            </a:extLst>
          </p:cNvPr>
          <p:cNvGrpSpPr/>
          <p:nvPr/>
        </p:nvGrpSpPr>
        <p:grpSpPr>
          <a:xfrm>
            <a:off x="722235" y="1194946"/>
            <a:ext cx="4623487" cy="5056613"/>
            <a:chOff x="722235" y="1194946"/>
            <a:chExt cx="4623487" cy="5056613"/>
          </a:xfrm>
        </p:grpSpPr>
        <p:pic>
          <p:nvPicPr>
            <p:cNvPr id="59" name="Picture 58">
              <a:extLst>
                <a:ext uri="{FF2B5EF4-FFF2-40B4-BE49-F238E27FC236}">
                  <a16:creationId xmlns:a16="http://schemas.microsoft.com/office/drawing/2014/main" id="{67DAEF56-0A96-7348-B2A0-DB7B7D1CDBDC}"/>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722235" y="4069531"/>
              <a:ext cx="4615117" cy="2182028"/>
            </a:xfrm>
            <a:prstGeom prst="rect">
              <a:avLst/>
            </a:prstGeom>
          </p:spPr>
        </p:pic>
        <p:pic>
          <p:nvPicPr>
            <p:cNvPr id="60" name="Picture 59">
              <a:extLst>
                <a:ext uri="{FF2B5EF4-FFF2-40B4-BE49-F238E27FC236}">
                  <a16:creationId xmlns:a16="http://schemas.microsoft.com/office/drawing/2014/main" id="{69992FF9-4E3C-7B4F-8A17-DBABE911C674}"/>
                </a:ext>
              </a:extLst>
            </p:cNvPr>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773722" y="1277036"/>
              <a:ext cx="4572000" cy="2410503"/>
            </a:xfrm>
            <a:prstGeom prst="rect">
              <a:avLst/>
            </a:prstGeom>
          </p:spPr>
        </p:pic>
        <p:grpSp>
          <p:nvGrpSpPr>
            <p:cNvPr id="62" name="Group 61">
              <a:extLst>
                <a:ext uri="{FF2B5EF4-FFF2-40B4-BE49-F238E27FC236}">
                  <a16:creationId xmlns:a16="http://schemas.microsoft.com/office/drawing/2014/main" id="{C50E313F-3F2F-4844-8F48-F62B6D2C7096}"/>
                </a:ext>
              </a:extLst>
            </p:cNvPr>
            <p:cNvGrpSpPr/>
            <p:nvPr/>
          </p:nvGrpSpPr>
          <p:grpSpPr>
            <a:xfrm>
              <a:off x="1066847" y="1194946"/>
              <a:ext cx="3604442" cy="4948035"/>
              <a:chOff x="-1173371" y="-944671"/>
              <a:chExt cx="3807406" cy="5226653"/>
            </a:xfrm>
          </p:grpSpPr>
          <p:sp>
            <p:nvSpPr>
              <p:cNvPr id="67" name="TextBox 66">
                <a:extLst>
                  <a:ext uri="{FF2B5EF4-FFF2-40B4-BE49-F238E27FC236}">
                    <a16:creationId xmlns:a16="http://schemas.microsoft.com/office/drawing/2014/main" id="{CBD0EB47-04D7-764A-86CD-AC227242DF87}"/>
                  </a:ext>
                </a:extLst>
              </p:cNvPr>
              <p:cNvSpPr txBox="1"/>
              <p:nvPr/>
            </p:nvSpPr>
            <p:spPr>
              <a:xfrm>
                <a:off x="25317" y="-944671"/>
                <a:ext cx="1360031" cy="390129"/>
              </a:xfrm>
              <a:prstGeom prst="rect">
                <a:avLst/>
              </a:prstGeom>
              <a:noFill/>
            </p:spPr>
            <p:txBody>
              <a:bodyPr wrap="none" rtlCol="0">
                <a:spAutoFit/>
              </a:bodyPr>
              <a:lstStyle/>
              <a:p>
                <a:r>
                  <a:rPr lang="en-US" b="1" dirty="0">
                    <a:solidFill>
                      <a:srgbClr val="0E31C7"/>
                    </a:solidFill>
                  </a:rPr>
                  <a:t>EDU Design</a:t>
                </a:r>
              </a:p>
            </p:txBody>
          </p:sp>
          <p:sp>
            <p:nvSpPr>
              <p:cNvPr id="77" name="TextBox 76">
                <a:extLst>
                  <a:ext uri="{FF2B5EF4-FFF2-40B4-BE49-F238E27FC236}">
                    <a16:creationId xmlns:a16="http://schemas.microsoft.com/office/drawing/2014/main" id="{0614ED51-C689-B645-9FA3-8701B766DBBC}"/>
                  </a:ext>
                </a:extLst>
              </p:cNvPr>
              <p:cNvSpPr txBox="1"/>
              <p:nvPr/>
            </p:nvSpPr>
            <p:spPr>
              <a:xfrm>
                <a:off x="-606718" y="1661982"/>
                <a:ext cx="2288822" cy="390129"/>
              </a:xfrm>
              <a:prstGeom prst="rect">
                <a:avLst/>
              </a:prstGeom>
              <a:noFill/>
            </p:spPr>
            <p:txBody>
              <a:bodyPr wrap="none" rtlCol="0">
                <a:spAutoFit/>
              </a:bodyPr>
              <a:lstStyle/>
              <a:p>
                <a:r>
                  <a:rPr lang="en-US" b="1" dirty="0">
                    <a:solidFill>
                      <a:srgbClr val="0E31C7"/>
                    </a:solidFill>
                  </a:rPr>
                  <a:t>New 4-mirror Design</a:t>
                </a:r>
              </a:p>
            </p:txBody>
          </p:sp>
          <p:sp>
            <p:nvSpPr>
              <p:cNvPr id="81" name="TextBox 80">
                <a:extLst>
                  <a:ext uri="{FF2B5EF4-FFF2-40B4-BE49-F238E27FC236}">
                    <a16:creationId xmlns:a16="http://schemas.microsoft.com/office/drawing/2014/main" id="{245E6C60-CA44-BF48-8988-FC84BF90BC45}"/>
                  </a:ext>
                </a:extLst>
              </p:cNvPr>
              <p:cNvSpPr txBox="1"/>
              <p:nvPr/>
            </p:nvSpPr>
            <p:spPr>
              <a:xfrm>
                <a:off x="2207433" y="980856"/>
                <a:ext cx="383018" cy="260085"/>
              </a:xfrm>
              <a:prstGeom prst="rect">
                <a:avLst/>
              </a:prstGeom>
              <a:noFill/>
            </p:spPr>
            <p:txBody>
              <a:bodyPr wrap="none" rtlCol="0">
                <a:spAutoFit/>
              </a:bodyPr>
              <a:lstStyle/>
              <a:p>
                <a:r>
                  <a:rPr lang="en-US" sz="1000" b="1" dirty="0"/>
                  <a:t>M3</a:t>
                </a:r>
              </a:p>
            </p:txBody>
          </p:sp>
          <p:sp>
            <p:nvSpPr>
              <p:cNvPr id="82" name="TextBox 81">
                <a:extLst>
                  <a:ext uri="{FF2B5EF4-FFF2-40B4-BE49-F238E27FC236}">
                    <a16:creationId xmlns:a16="http://schemas.microsoft.com/office/drawing/2014/main" id="{32F5CF45-9AB3-954A-92E3-43544B3564A5}"/>
                  </a:ext>
                </a:extLst>
              </p:cNvPr>
              <p:cNvSpPr txBox="1"/>
              <p:nvPr/>
            </p:nvSpPr>
            <p:spPr>
              <a:xfrm>
                <a:off x="2251017" y="3895660"/>
                <a:ext cx="383018" cy="260085"/>
              </a:xfrm>
              <a:prstGeom prst="rect">
                <a:avLst/>
              </a:prstGeom>
              <a:noFill/>
            </p:spPr>
            <p:txBody>
              <a:bodyPr wrap="none" rtlCol="0">
                <a:spAutoFit/>
              </a:bodyPr>
              <a:lstStyle/>
              <a:p>
                <a:r>
                  <a:rPr lang="en-US" sz="1000" b="1" dirty="0"/>
                  <a:t>M3</a:t>
                </a:r>
              </a:p>
            </p:txBody>
          </p:sp>
          <p:sp>
            <p:nvSpPr>
              <p:cNvPr id="83" name="TextBox 82">
                <a:extLst>
                  <a:ext uri="{FF2B5EF4-FFF2-40B4-BE49-F238E27FC236}">
                    <a16:creationId xmlns:a16="http://schemas.microsoft.com/office/drawing/2014/main" id="{B2857947-9591-1A48-A47B-570918F7D545}"/>
                  </a:ext>
                </a:extLst>
              </p:cNvPr>
              <p:cNvSpPr txBox="1"/>
              <p:nvPr/>
            </p:nvSpPr>
            <p:spPr>
              <a:xfrm>
                <a:off x="1804030" y="1330122"/>
                <a:ext cx="383018" cy="260085"/>
              </a:xfrm>
              <a:prstGeom prst="rect">
                <a:avLst/>
              </a:prstGeom>
              <a:noFill/>
            </p:spPr>
            <p:txBody>
              <a:bodyPr wrap="none" rtlCol="0">
                <a:spAutoFit/>
              </a:bodyPr>
              <a:lstStyle/>
              <a:p>
                <a:r>
                  <a:rPr lang="en-US" sz="1000" b="1" dirty="0"/>
                  <a:t>M4</a:t>
                </a:r>
              </a:p>
            </p:txBody>
          </p:sp>
          <p:sp>
            <p:nvSpPr>
              <p:cNvPr id="84" name="TextBox 83">
                <a:extLst>
                  <a:ext uri="{FF2B5EF4-FFF2-40B4-BE49-F238E27FC236}">
                    <a16:creationId xmlns:a16="http://schemas.microsoft.com/office/drawing/2014/main" id="{05A883FB-E39B-3645-A04D-279A1DBCFD83}"/>
                  </a:ext>
                </a:extLst>
              </p:cNvPr>
              <p:cNvSpPr txBox="1"/>
              <p:nvPr/>
            </p:nvSpPr>
            <p:spPr>
              <a:xfrm>
                <a:off x="2150198" y="2840528"/>
                <a:ext cx="383018" cy="260085"/>
              </a:xfrm>
              <a:prstGeom prst="rect">
                <a:avLst/>
              </a:prstGeom>
              <a:noFill/>
            </p:spPr>
            <p:txBody>
              <a:bodyPr wrap="none" rtlCol="0">
                <a:spAutoFit/>
              </a:bodyPr>
              <a:lstStyle/>
              <a:p>
                <a:r>
                  <a:rPr lang="en-US" sz="1000" b="1" dirty="0"/>
                  <a:t>M4</a:t>
                </a:r>
              </a:p>
            </p:txBody>
          </p:sp>
          <p:sp>
            <p:nvSpPr>
              <p:cNvPr id="85" name="TextBox 84">
                <a:extLst>
                  <a:ext uri="{FF2B5EF4-FFF2-40B4-BE49-F238E27FC236}">
                    <a16:creationId xmlns:a16="http://schemas.microsoft.com/office/drawing/2014/main" id="{BCB51ECB-B8C3-9F48-9E05-B68E42F6BEF5}"/>
                  </a:ext>
                </a:extLst>
              </p:cNvPr>
              <p:cNvSpPr txBox="1"/>
              <p:nvPr/>
            </p:nvSpPr>
            <p:spPr>
              <a:xfrm>
                <a:off x="-1173371" y="4021897"/>
                <a:ext cx="383018" cy="260085"/>
              </a:xfrm>
              <a:prstGeom prst="rect">
                <a:avLst/>
              </a:prstGeom>
              <a:noFill/>
            </p:spPr>
            <p:txBody>
              <a:bodyPr wrap="none" rtlCol="0">
                <a:spAutoFit/>
              </a:bodyPr>
              <a:lstStyle/>
              <a:p>
                <a:r>
                  <a:rPr lang="en-US" sz="1000" b="1" dirty="0"/>
                  <a:t>M2</a:t>
                </a:r>
              </a:p>
            </p:txBody>
          </p:sp>
          <p:sp>
            <p:nvSpPr>
              <p:cNvPr id="87" name="TextBox 86">
                <a:extLst>
                  <a:ext uri="{FF2B5EF4-FFF2-40B4-BE49-F238E27FC236}">
                    <a16:creationId xmlns:a16="http://schemas.microsoft.com/office/drawing/2014/main" id="{91641827-AFF0-7D4B-B09B-5EFE6D6793BF}"/>
                  </a:ext>
                </a:extLst>
              </p:cNvPr>
              <p:cNvSpPr txBox="1"/>
              <p:nvPr/>
            </p:nvSpPr>
            <p:spPr>
              <a:xfrm>
                <a:off x="-1173371" y="1183354"/>
                <a:ext cx="383018" cy="260085"/>
              </a:xfrm>
              <a:prstGeom prst="rect">
                <a:avLst/>
              </a:prstGeom>
              <a:noFill/>
            </p:spPr>
            <p:txBody>
              <a:bodyPr wrap="none" rtlCol="0">
                <a:spAutoFit/>
              </a:bodyPr>
              <a:lstStyle/>
              <a:p>
                <a:r>
                  <a:rPr lang="en-US" sz="1000" b="1" dirty="0"/>
                  <a:t>M2</a:t>
                </a:r>
              </a:p>
            </p:txBody>
          </p:sp>
          <p:sp>
            <p:nvSpPr>
              <p:cNvPr id="88" name="TextBox 87">
                <a:extLst>
                  <a:ext uri="{FF2B5EF4-FFF2-40B4-BE49-F238E27FC236}">
                    <a16:creationId xmlns:a16="http://schemas.microsoft.com/office/drawing/2014/main" id="{00D2B514-85E2-BD49-A543-1243AA9382D0}"/>
                  </a:ext>
                </a:extLst>
              </p:cNvPr>
              <p:cNvSpPr txBox="1"/>
              <p:nvPr/>
            </p:nvSpPr>
            <p:spPr>
              <a:xfrm rot="10800000" flipH="1" flipV="1">
                <a:off x="1549507" y="-684586"/>
                <a:ext cx="444635" cy="260085"/>
              </a:xfrm>
              <a:prstGeom prst="rect">
                <a:avLst/>
              </a:prstGeom>
              <a:noFill/>
            </p:spPr>
            <p:txBody>
              <a:bodyPr wrap="square" rtlCol="0">
                <a:spAutoFit/>
              </a:bodyPr>
              <a:lstStyle/>
              <a:p>
                <a:r>
                  <a:rPr lang="en-US" sz="1000" b="1" dirty="0"/>
                  <a:t>M1</a:t>
                </a:r>
              </a:p>
            </p:txBody>
          </p:sp>
          <p:sp>
            <p:nvSpPr>
              <p:cNvPr id="89" name="TextBox 88">
                <a:extLst>
                  <a:ext uri="{FF2B5EF4-FFF2-40B4-BE49-F238E27FC236}">
                    <a16:creationId xmlns:a16="http://schemas.microsoft.com/office/drawing/2014/main" id="{F9E75C33-BA4C-754F-A37F-34982F46ADFA}"/>
                  </a:ext>
                </a:extLst>
              </p:cNvPr>
              <p:cNvSpPr txBox="1"/>
              <p:nvPr/>
            </p:nvSpPr>
            <p:spPr>
              <a:xfrm rot="10800000" flipH="1" flipV="1">
                <a:off x="1815297" y="2166804"/>
                <a:ext cx="444635" cy="260085"/>
              </a:xfrm>
              <a:prstGeom prst="rect">
                <a:avLst/>
              </a:prstGeom>
              <a:noFill/>
            </p:spPr>
            <p:txBody>
              <a:bodyPr wrap="square" rtlCol="0">
                <a:spAutoFit/>
              </a:bodyPr>
              <a:lstStyle/>
              <a:p>
                <a:r>
                  <a:rPr lang="en-US" sz="1000" b="1" dirty="0"/>
                  <a:t>M1</a:t>
                </a:r>
              </a:p>
            </p:txBody>
          </p:sp>
        </p:grpSp>
        <p:cxnSp>
          <p:nvCxnSpPr>
            <p:cNvPr id="65" name="Straight Connector 64">
              <a:extLst>
                <a:ext uri="{FF2B5EF4-FFF2-40B4-BE49-F238E27FC236}">
                  <a16:creationId xmlns:a16="http://schemas.microsoft.com/office/drawing/2014/main" id="{ACABA2CE-9307-9841-BFC6-0F6FD0DA1697}"/>
                </a:ext>
              </a:extLst>
            </p:cNvPr>
            <p:cNvCxnSpPr>
              <a:cxnSpLocks/>
            </p:cNvCxnSpPr>
            <p:nvPr/>
          </p:nvCxnSpPr>
          <p:spPr>
            <a:xfrm>
              <a:off x="1066847" y="3043053"/>
              <a:ext cx="10017" cy="3038912"/>
            </a:xfrm>
            <a:prstGeom prst="line">
              <a:avLst/>
            </a:prstGeom>
            <a:ln>
              <a:solidFill>
                <a:schemeClr val="accent1">
                  <a:alpha val="49988"/>
                </a:schemeClr>
              </a:solidFill>
              <a:prstDash val="dash"/>
            </a:ln>
          </p:spPr>
          <p:style>
            <a:lnRef idx="2">
              <a:schemeClr val="accent1"/>
            </a:lnRef>
            <a:fillRef idx="0">
              <a:schemeClr val="accent1"/>
            </a:fillRef>
            <a:effectRef idx="1">
              <a:schemeClr val="accent1"/>
            </a:effectRef>
            <a:fontRef idx="minor">
              <a:schemeClr val="tx1"/>
            </a:fontRef>
          </p:style>
        </p:cxnSp>
        <p:cxnSp>
          <p:nvCxnSpPr>
            <p:cNvPr id="66" name="Straight Connector 65">
              <a:extLst>
                <a:ext uri="{FF2B5EF4-FFF2-40B4-BE49-F238E27FC236}">
                  <a16:creationId xmlns:a16="http://schemas.microsoft.com/office/drawing/2014/main" id="{C8B07E57-6D10-D348-8351-06EE9D9958C6}"/>
                </a:ext>
              </a:extLst>
            </p:cNvPr>
            <p:cNvCxnSpPr>
              <a:cxnSpLocks/>
            </p:cNvCxnSpPr>
            <p:nvPr/>
          </p:nvCxnSpPr>
          <p:spPr>
            <a:xfrm>
              <a:off x="3874868" y="2969170"/>
              <a:ext cx="0" cy="3112795"/>
            </a:xfrm>
            <a:prstGeom prst="line">
              <a:avLst/>
            </a:prstGeom>
            <a:ln>
              <a:solidFill>
                <a:schemeClr val="accent1">
                  <a:alpha val="49988"/>
                </a:schemeClr>
              </a:solidFill>
              <a:prstDash val="dash"/>
            </a:ln>
          </p:spPr>
          <p:style>
            <a:lnRef idx="2">
              <a:schemeClr val="accent1"/>
            </a:lnRef>
            <a:fillRef idx="0">
              <a:schemeClr val="accent1"/>
            </a:fillRef>
            <a:effectRef idx="1">
              <a:schemeClr val="accent1"/>
            </a:effectRef>
            <a:fontRef idx="minor">
              <a:schemeClr val="tx1"/>
            </a:fontRef>
          </p:style>
        </p:cxnSp>
      </p:grpSp>
      <p:sp>
        <p:nvSpPr>
          <p:cNvPr id="4" name="Slide Number Placeholder 3">
            <a:extLst>
              <a:ext uri="{FF2B5EF4-FFF2-40B4-BE49-F238E27FC236}">
                <a16:creationId xmlns:a16="http://schemas.microsoft.com/office/drawing/2014/main" id="{1E90695F-B29F-A05B-35AE-4B002F259172}"/>
              </a:ext>
            </a:extLst>
          </p:cNvPr>
          <p:cNvSpPr>
            <a:spLocks noGrp="1"/>
          </p:cNvSpPr>
          <p:nvPr>
            <p:ph type="sldNum" sz="quarter" idx="12"/>
          </p:nvPr>
        </p:nvSpPr>
        <p:spPr/>
        <p:txBody>
          <a:bodyPr/>
          <a:lstStyle/>
          <a:p>
            <a:fld id="{B9B0392C-5BE7-214B-9E5F-CC8853CBAA6A}" type="slidenum">
              <a:rPr lang="en-US" smtClean="0"/>
              <a:pPr/>
              <a:t>14</a:t>
            </a:fld>
            <a:endParaRPr lang="en-US" dirty="0"/>
          </a:p>
        </p:txBody>
      </p:sp>
    </p:spTree>
    <p:extLst>
      <p:ext uri="{BB962C8B-B14F-4D97-AF65-F5344CB8AC3E}">
        <p14:creationId xmlns:p14="http://schemas.microsoft.com/office/powerpoint/2010/main" val="281786884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E8D9AD8-B1FA-FBE9-135E-77416E53937C}"/>
              </a:ext>
            </a:extLst>
          </p:cNvPr>
          <p:cNvSpPr>
            <a:spLocks noGrp="1"/>
          </p:cNvSpPr>
          <p:nvPr>
            <p:ph type="title"/>
          </p:nvPr>
        </p:nvSpPr>
        <p:spPr/>
        <p:txBody>
          <a:bodyPr/>
          <a:lstStyle/>
          <a:p>
            <a:r>
              <a:rPr lang="en-US" b="1" dirty="0">
                <a:solidFill>
                  <a:srgbClr val="0432FF"/>
                </a:solidFill>
              </a:rPr>
              <a:t>Requirements Concerns</a:t>
            </a:r>
          </a:p>
        </p:txBody>
      </p:sp>
      <p:sp>
        <p:nvSpPr>
          <p:cNvPr id="3" name="Content Placeholder 2">
            <a:extLst>
              <a:ext uri="{FF2B5EF4-FFF2-40B4-BE49-F238E27FC236}">
                <a16:creationId xmlns:a16="http://schemas.microsoft.com/office/drawing/2014/main" id="{C6B37AFD-71A5-9941-A7C7-FF2AFE990BED}"/>
              </a:ext>
            </a:extLst>
          </p:cNvPr>
          <p:cNvSpPr>
            <a:spLocks noGrp="1"/>
          </p:cNvSpPr>
          <p:nvPr>
            <p:ph idx="1"/>
          </p:nvPr>
        </p:nvSpPr>
        <p:spPr/>
        <p:txBody>
          <a:bodyPr/>
          <a:lstStyle/>
          <a:p>
            <a:r>
              <a:rPr lang="en-US" dirty="0"/>
              <a:t>Design for manufacturing: not usually explicitly written down</a:t>
            </a:r>
          </a:p>
          <a:p>
            <a:pPr lvl="1"/>
            <a:r>
              <a:rPr lang="en-US" dirty="0"/>
              <a:t>Need ~ 10 units</a:t>
            </a:r>
          </a:p>
          <a:p>
            <a:pPr lvl="1"/>
            <a:r>
              <a:rPr lang="en-US" dirty="0"/>
              <a:t>Robust design for fabrication and alignment</a:t>
            </a:r>
          </a:p>
          <a:p>
            <a:pPr lvl="2"/>
            <a:r>
              <a:rPr lang="en-US" dirty="0"/>
              <a:t>Good yields</a:t>
            </a:r>
          </a:p>
          <a:p>
            <a:pPr lvl="2"/>
            <a:r>
              <a:rPr lang="en-US" dirty="0"/>
              <a:t>Tolerances that are well within the state of the art</a:t>
            </a:r>
          </a:p>
          <a:p>
            <a:pPr lvl="2"/>
            <a:r>
              <a:rPr lang="en-US" dirty="0"/>
              <a:t>Simplify shapes to be machined</a:t>
            </a:r>
          </a:p>
          <a:p>
            <a:pPr lvl="1"/>
            <a:r>
              <a:rPr lang="en-US" dirty="0"/>
              <a:t>Will mitigate schedule risk</a:t>
            </a:r>
          </a:p>
          <a:p>
            <a:r>
              <a:rPr lang="en-US" dirty="0"/>
              <a:t>Current design has tight tolerances for M2 alignment</a:t>
            </a:r>
          </a:p>
          <a:p>
            <a:r>
              <a:rPr lang="en-US" dirty="0"/>
              <a:t>Look at alternate designs to possibly relax these tolerances</a:t>
            </a:r>
          </a:p>
        </p:txBody>
      </p:sp>
      <p:sp>
        <p:nvSpPr>
          <p:cNvPr id="4" name="Slide Number Placeholder 3">
            <a:extLst>
              <a:ext uri="{FF2B5EF4-FFF2-40B4-BE49-F238E27FC236}">
                <a16:creationId xmlns:a16="http://schemas.microsoft.com/office/drawing/2014/main" id="{4C766959-0061-3063-E5E2-11019E29A066}"/>
              </a:ext>
            </a:extLst>
          </p:cNvPr>
          <p:cNvSpPr>
            <a:spLocks noGrp="1"/>
          </p:cNvSpPr>
          <p:nvPr>
            <p:ph type="sldNum" sz="quarter" idx="12"/>
          </p:nvPr>
        </p:nvSpPr>
        <p:spPr/>
        <p:txBody>
          <a:bodyPr/>
          <a:lstStyle/>
          <a:p>
            <a:fld id="{32F73669-1148-499A-8244-3F65AEF7D7B7}" type="slidenum">
              <a:rPr lang="en-US" smtClean="0"/>
              <a:t>15</a:t>
            </a:fld>
            <a:endParaRPr lang="en-US"/>
          </a:p>
        </p:txBody>
      </p:sp>
    </p:spTree>
    <p:extLst>
      <p:ext uri="{BB962C8B-B14F-4D97-AF65-F5344CB8AC3E}">
        <p14:creationId xmlns:p14="http://schemas.microsoft.com/office/powerpoint/2010/main" val="3461150718"/>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AEAD94C-049A-D018-5938-CC03B8E066EE}"/>
              </a:ext>
            </a:extLst>
          </p:cNvPr>
          <p:cNvSpPr>
            <a:spLocks noGrp="1"/>
          </p:cNvSpPr>
          <p:nvPr>
            <p:ph type="title"/>
          </p:nvPr>
        </p:nvSpPr>
        <p:spPr/>
        <p:txBody>
          <a:bodyPr/>
          <a:lstStyle/>
          <a:p>
            <a:r>
              <a:rPr lang="en-US" b="1" dirty="0">
                <a:solidFill>
                  <a:srgbClr val="0432FF"/>
                </a:solidFill>
              </a:rPr>
              <a:t>Options on the table</a:t>
            </a:r>
          </a:p>
        </p:txBody>
      </p:sp>
      <p:sp>
        <p:nvSpPr>
          <p:cNvPr id="3" name="Content Placeholder 2">
            <a:extLst>
              <a:ext uri="{FF2B5EF4-FFF2-40B4-BE49-F238E27FC236}">
                <a16:creationId xmlns:a16="http://schemas.microsoft.com/office/drawing/2014/main" id="{5A355FD7-F5CE-0BD8-520D-9D52B4E24E29}"/>
              </a:ext>
            </a:extLst>
          </p:cNvPr>
          <p:cNvSpPr>
            <a:spLocks noGrp="1"/>
          </p:cNvSpPr>
          <p:nvPr>
            <p:ph idx="1"/>
          </p:nvPr>
        </p:nvSpPr>
        <p:spPr>
          <a:xfrm>
            <a:off x="838200" y="1825625"/>
            <a:ext cx="4412948" cy="4351338"/>
          </a:xfrm>
        </p:spPr>
        <p:txBody>
          <a:bodyPr>
            <a:normAutofit fontScale="92500" lnSpcReduction="10000"/>
          </a:bodyPr>
          <a:lstStyle/>
          <a:p>
            <a:r>
              <a:rPr lang="en-US" dirty="0"/>
              <a:t>Possible options are shown</a:t>
            </a:r>
          </a:p>
          <a:p>
            <a:pPr lvl="1"/>
            <a:r>
              <a:rPr lang="en-US" dirty="0"/>
              <a:t>P = powered</a:t>
            </a:r>
          </a:p>
          <a:p>
            <a:pPr lvl="1"/>
            <a:r>
              <a:rPr lang="en-US" dirty="0"/>
              <a:t>F = flat</a:t>
            </a:r>
          </a:p>
          <a:p>
            <a:r>
              <a:rPr lang="en-US" dirty="0"/>
              <a:t>Not all options make sense or will be studied</a:t>
            </a:r>
          </a:p>
          <a:p>
            <a:pPr lvl="1"/>
            <a:r>
              <a:rPr lang="en-US" dirty="0"/>
              <a:t>Goal #1 is to relax M2 alignment tolerances</a:t>
            </a:r>
          </a:p>
          <a:p>
            <a:pPr lvl="1"/>
            <a:r>
              <a:rPr lang="en-US" dirty="0"/>
              <a:t>Goal #2 is to simplify alignment/assembly of the entire telescope</a:t>
            </a:r>
          </a:p>
          <a:p>
            <a:r>
              <a:rPr lang="en-US" dirty="0"/>
              <a:t>Circled options will be examined first</a:t>
            </a:r>
          </a:p>
          <a:p>
            <a:pPr marL="0" indent="0">
              <a:buNone/>
            </a:pPr>
            <a:endParaRPr lang="en-US" dirty="0"/>
          </a:p>
          <a:p>
            <a:endParaRPr lang="en-US" dirty="0"/>
          </a:p>
        </p:txBody>
      </p:sp>
      <p:sp>
        <p:nvSpPr>
          <p:cNvPr id="4" name="Slide Number Placeholder 3">
            <a:extLst>
              <a:ext uri="{FF2B5EF4-FFF2-40B4-BE49-F238E27FC236}">
                <a16:creationId xmlns:a16="http://schemas.microsoft.com/office/drawing/2014/main" id="{34862F1F-2613-3C35-7F6E-743765210D85}"/>
              </a:ext>
            </a:extLst>
          </p:cNvPr>
          <p:cNvSpPr>
            <a:spLocks noGrp="1"/>
          </p:cNvSpPr>
          <p:nvPr>
            <p:ph type="sldNum" sz="quarter" idx="12"/>
          </p:nvPr>
        </p:nvSpPr>
        <p:spPr/>
        <p:txBody>
          <a:bodyPr/>
          <a:lstStyle/>
          <a:p>
            <a:fld id="{32F73669-1148-499A-8244-3F65AEF7D7B7}" type="slidenum">
              <a:rPr lang="en-US" smtClean="0"/>
              <a:t>16</a:t>
            </a:fld>
            <a:endParaRPr lang="en-US"/>
          </a:p>
        </p:txBody>
      </p:sp>
      <p:graphicFrame>
        <p:nvGraphicFramePr>
          <p:cNvPr id="5" name="Content Placeholder 9">
            <a:extLst>
              <a:ext uri="{FF2B5EF4-FFF2-40B4-BE49-F238E27FC236}">
                <a16:creationId xmlns:a16="http://schemas.microsoft.com/office/drawing/2014/main" id="{290BF775-73B9-89DA-F1BB-ABF3F65EC3F8}"/>
              </a:ext>
            </a:extLst>
          </p:cNvPr>
          <p:cNvGraphicFramePr>
            <a:graphicFrameLocks/>
          </p:cNvGraphicFramePr>
          <p:nvPr/>
        </p:nvGraphicFramePr>
        <p:xfrm>
          <a:off x="5610063" y="1551955"/>
          <a:ext cx="6150137" cy="4714701"/>
        </p:xfrm>
        <a:graphic>
          <a:graphicData uri="http://schemas.openxmlformats.org/drawingml/2006/table">
            <a:tbl>
              <a:tblPr firstRow="1" firstCol="1" bandRow="1"/>
              <a:tblGrid>
                <a:gridCol w="2123211">
                  <a:extLst>
                    <a:ext uri="{9D8B030D-6E8A-4147-A177-3AD203B41FA5}">
                      <a16:colId xmlns:a16="http://schemas.microsoft.com/office/drawing/2014/main" val="137260722"/>
                    </a:ext>
                  </a:extLst>
                </a:gridCol>
                <a:gridCol w="1215676">
                  <a:extLst>
                    <a:ext uri="{9D8B030D-6E8A-4147-A177-3AD203B41FA5}">
                      <a16:colId xmlns:a16="http://schemas.microsoft.com/office/drawing/2014/main" val="1879196971"/>
                    </a:ext>
                  </a:extLst>
                </a:gridCol>
                <a:gridCol w="1367635">
                  <a:extLst>
                    <a:ext uri="{9D8B030D-6E8A-4147-A177-3AD203B41FA5}">
                      <a16:colId xmlns:a16="http://schemas.microsoft.com/office/drawing/2014/main" val="3694287502"/>
                    </a:ext>
                  </a:extLst>
                </a:gridCol>
                <a:gridCol w="1443615">
                  <a:extLst>
                    <a:ext uri="{9D8B030D-6E8A-4147-A177-3AD203B41FA5}">
                      <a16:colId xmlns:a16="http://schemas.microsoft.com/office/drawing/2014/main" val="878966972"/>
                    </a:ext>
                  </a:extLst>
                </a:gridCol>
              </a:tblGrid>
              <a:tr h="248142">
                <a:tc>
                  <a:txBody>
                    <a:bodyPr/>
                    <a:lstStyle/>
                    <a:p>
                      <a:pPr marL="0" marR="0" algn="r">
                        <a:spcBef>
                          <a:spcPts val="0"/>
                        </a:spcBef>
                        <a:spcAft>
                          <a:spcPts val="0"/>
                        </a:spcAft>
                      </a:pPr>
                      <a:r>
                        <a:rPr lang="en-US" sz="1600" dirty="0">
                          <a:effectLst/>
                          <a:latin typeface="Calibri" panose="020F0502020204030204" pitchFamily="34" charset="0"/>
                          <a:ea typeface="Calibri" panose="020F0502020204030204" pitchFamily="34" charset="0"/>
                          <a:cs typeface="Times New Roman" panose="02020603050405020304" pitchFamily="18" charset="0"/>
                        </a:rPr>
                        <a:t> Total mirrors</a:t>
                      </a:r>
                    </a:p>
                  </a:txBody>
                  <a:tcPr marL="91175" marR="9117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n-US" sz="1600">
                          <a:effectLst/>
                          <a:latin typeface="Calibri" panose="020F0502020204030204" pitchFamily="34" charset="0"/>
                          <a:ea typeface="Calibri" panose="020F0502020204030204" pitchFamily="34" charset="0"/>
                          <a:cs typeface="Times New Roman" panose="02020603050405020304" pitchFamily="18" charset="0"/>
                        </a:rPr>
                        <a:t>Four Mirror</a:t>
                      </a:r>
                    </a:p>
                  </a:txBody>
                  <a:tcPr marL="91175" marR="9117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n-US" sz="1600">
                          <a:effectLst/>
                          <a:latin typeface="Calibri" panose="020F0502020204030204" pitchFamily="34" charset="0"/>
                          <a:ea typeface="Calibri" panose="020F0502020204030204" pitchFamily="34" charset="0"/>
                          <a:cs typeface="Times New Roman" panose="02020603050405020304" pitchFamily="18" charset="0"/>
                        </a:rPr>
                        <a:t>Five Mirror</a:t>
                      </a:r>
                    </a:p>
                  </a:txBody>
                  <a:tcPr marL="91175" marR="9117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n-US" sz="1600">
                          <a:effectLst/>
                          <a:latin typeface="Calibri" panose="020F0502020204030204" pitchFamily="34" charset="0"/>
                          <a:ea typeface="Calibri" panose="020F0502020204030204" pitchFamily="34" charset="0"/>
                          <a:cs typeface="Times New Roman" panose="02020603050405020304" pitchFamily="18" charset="0"/>
                        </a:rPr>
                        <a:t>Six Mirror</a:t>
                      </a:r>
                    </a:p>
                  </a:txBody>
                  <a:tcPr marL="91175" marR="9117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829912297"/>
                  </a:ext>
                </a:extLst>
              </a:tr>
              <a:tr h="248142">
                <a:tc>
                  <a:txBody>
                    <a:bodyPr/>
                    <a:lstStyle/>
                    <a:p>
                      <a:pPr marL="0" marR="0">
                        <a:spcBef>
                          <a:spcPts val="0"/>
                        </a:spcBef>
                        <a:spcAft>
                          <a:spcPts val="0"/>
                        </a:spcAft>
                      </a:pPr>
                      <a:r>
                        <a:rPr lang="en-US" sz="1600">
                          <a:effectLst/>
                          <a:latin typeface="Calibri" panose="020F0502020204030204" pitchFamily="34" charset="0"/>
                          <a:ea typeface="Calibri" panose="020F0502020204030204" pitchFamily="34" charset="0"/>
                          <a:cs typeface="Times New Roman" panose="02020603050405020304" pitchFamily="18" charset="0"/>
                        </a:rPr>
                        <a:t> </a:t>
                      </a:r>
                    </a:p>
                  </a:txBody>
                  <a:tcPr marL="91175" marR="9117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n-US" sz="1600">
                          <a:effectLst/>
                          <a:latin typeface="Calibri" panose="020F0502020204030204" pitchFamily="34" charset="0"/>
                          <a:ea typeface="Calibri" panose="020F0502020204030204" pitchFamily="34" charset="0"/>
                          <a:cs typeface="Times New Roman" panose="02020603050405020304" pitchFamily="18" charset="0"/>
                        </a:rPr>
                        <a:t> </a:t>
                      </a:r>
                    </a:p>
                  </a:txBody>
                  <a:tcPr marL="91175" marR="9117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n-US" sz="1600">
                          <a:effectLst/>
                          <a:latin typeface="Calibri" panose="020F0502020204030204" pitchFamily="34" charset="0"/>
                          <a:ea typeface="Calibri" panose="020F0502020204030204" pitchFamily="34" charset="0"/>
                          <a:cs typeface="Times New Roman" panose="02020603050405020304" pitchFamily="18" charset="0"/>
                        </a:rPr>
                        <a:t> </a:t>
                      </a:r>
                    </a:p>
                  </a:txBody>
                  <a:tcPr marL="91175" marR="9117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n-US" sz="1600">
                          <a:effectLst/>
                          <a:latin typeface="Calibri" panose="020F0502020204030204" pitchFamily="34" charset="0"/>
                          <a:ea typeface="Calibri" panose="020F0502020204030204" pitchFamily="34" charset="0"/>
                          <a:cs typeface="Times New Roman" panose="02020603050405020304" pitchFamily="18" charset="0"/>
                        </a:rPr>
                        <a:t> </a:t>
                      </a:r>
                    </a:p>
                  </a:txBody>
                  <a:tcPr marL="91175" marR="9117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613297536"/>
                  </a:ext>
                </a:extLst>
              </a:tr>
              <a:tr h="248142">
                <a:tc>
                  <a:txBody>
                    <a:bodyPr/>
                    <a:lstStyle/>
                    <a:p>
                      <a:pPr marL="0" marR="0">
                        <a:spcBef>
                          <a:spcPts val="0"/>
                        </a:spcBef>
                        <a:spcAft>
                          <a:spcPts val="0"/>
                        </a:spcAft>
                      </a:pPr>
                      <a:r>
                        <a:rPr lang="en-US" sz="1600">
                          <a:effectLst/>
                          <a:latin typeface="Calibri" panose="020F0502020204030204" pitchFamily="34" charset="0"/>
                          <a:ea typeface="Calibri" panose="020F0502020204030204" pitchFamily="34" charset="0"/>
                          <a:cs typeface="Times New Roman" panose="02020603050405020304" pitchFamily="18" charset="0"/>
                        </a:rPr>
                        <a:t>Two powered mirrors</a:t>
                      </a:r>
                    </a:p>
                  </a:txBody>
                  <a:tcPr marL="91175" marR="9117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n-US" sz="1600">
                          <a:effectLst/>
                          <a:latin typeface="Calibri" panose="020F0502020204030204" pitchFamily="34" charset="0"/>
                          <a:ea typeface="Calibri" panose="020F0502020204030204" pitchFamily="34" charset="0"/>
                          <a:cs typeface="Times New Roman" panose="02020603050405020304" pitchFamily="18" charset="0"/>
                        </a:rPr>
                        <a:t>PP</a:t>
                      </a:r>
                      <a:r>
                        <a:rPr lang="en-US" sz="1600">
                          <a:solidFill>
                            <a:srgbClr val="00B050"/>
                          </a:solidFill>
                          <a:effectLst/>
                          <a:latin typeface="Calibri" panose="020F0502020204030204" pitchFamily="34" charset="0"/>
                          <a:ea typeface="Calibri" panose="020F0502020204030204" pitchFamily="34" charset="0"/>
                          <a:cs typeface="Times New Roman" panose="02020603050405020304" pitchFamily="18" charset="0"/>
                        </a:rPr>
                        <a:t>FF</a:t>
                      </a:r>
                      <a:endParaRPr lang="en-US" sz="1600">
                        <a:effectLst/>
                        <a:latin typeface="Calibri" panose="020F0502020204030204" pitchFamily="34" charset="0"/>
                        <a:ea typeface="Calibri" panose="020F0502020204030204" pitchFamily="34" charset="0"/>
                        <a:cs typeface="Times New Roman" panose="02020603050405020304" pitchFamily="18" charset="0"/>
                      </a:endParaRPr>
                    </a:p>
                  </a:txBody>
                  <a:tcPr marL="91175" marR="9117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n-US" sz="1600">
                          <a:effectLst/>
                          <a:latin typeface="Calibri" panose="020F0502020204030204" pitchFamily="34" charset="0"/>
                          <a:ea typeface="Calibri" panose="020F0502020204030204" pitchFamily="34" charset="0"/>
                          <a:cs typeface="Times New Roman" panose="02020603050405020304" pitchFamily="18" charset="0"/>
                        </a:rPr>
                        <a:t>PP</a:t>
                      </a:r>
                      <a:r>
                        <a:rPr lang="en-US" sz="1600">
                          <a:solidFill>
                            <a:srgbClr val="00B050"/>
                          </a:solidFill>
                          <a:effectLst/>
                          <a:latin typeface="Calibri" panose="020F0502020204030204" pitchFamily="34" charset="0"/>
                          <a:ea typeface="Calibri" panose="020F0502020204030204" pitchFamily="34" charset="0"/>
                          <a:cs typeface="Times New Roman" panose="02020603050405020304" pitchFamily="18" charset="0"/>
                        </a:rPr>
                        <a:t>FFF</a:t>
                      </a:r>
                      <a:endParaRPr lang="en-US" sz="1600">
                        <a:effectLst/>
                        <a:latin typeface="Calibri" panose="020F0502020204030204" pitchFamily="34" charset="0"/>
                        <a:ea typeface="Calibri" panose="020F0502020204030204" pitchFamily="34" charset="0"/>
                        <a:cs typeface="Times New Roman" panose="02020603050405020304" pitchFamily="18" charset="0"/>
                      </a:endParaRPr>
                    </a:p>
                  </a:txBody>
                  <a:tcPr marL="91175" marR="9117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n-US" sz="1600">
                          <a:effectLst/>
                          <a:latin typeface="Calibri" panose="020F0502020204030204" pitchFamily="34" charset="0"/>
                          <a:ea typeface="Calibri" panose="020F0502020204030204" pitchFamily="34" charset="0"/>
                          <a:cs typeface="Times New Roman" panose="02020603050405020304" pitchFamily="18" charset="0"/>
                        </a:rPr>
                        <a:t>PP</a:t>
                      </a:r>
                      <a:r>
                        <a:rPr lang="en-US" sz="1600">
                          <a:solidFill>
                            <a:srgbClr val="00B050"/>
                          </a:solidFill>
                          <a:effectLst/>
                          <a:latin typeface="Calibri" panose="020F0502020204030204" pitchFamily="34" charset="0"/>
                          <a:ea typeface="Calibri" panose="020F0502020204030204" pitchFamily="34" charset="0"/>
                          <a:cs typeface="Times New Roman" panose="02020603050405020304" pitchFamily="18" charset="0"/>
                        </a:rPr>
                        <a:t>FFFF</a:t>
                      </a:r>
                      <a:endParaRPr lang="en-US" sz="1600">
                        <a:effectLst/>
                        <a:latin typeface="Calibri" panose="020F0502020204030204" pitchFamily="34" charset="0"/>
                        <a:ea typeface="Calibri" panose="020F0502020204030204" pitchFamily="34" charset="0"/>
                        <a:cs typeface="Times New Roman" panose="02020603050405020304" pitchFamily="18" charset="0"/>
                      </a:endParaRPr>
                    </a:p>
                  </a:txBody>
                  <a:tcPr marL="91175" marR="9117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216984747"/>
                  </a:ext>
                </a:extLst>
              </a:tr>
              <a:tr h="248142">
                <a:tc>
                  <a:txBody>
                    <a:bodyPr/>
                    <a:lstStyle/>
                    <a:p>
                      <a:pPr marL="0" marR="0">
                        <a:spcBef>
                          <a:spcPts val="0"/>
                        </a:spcBef>
                        <a:spcAft>
                          <a:spcPts val="0"/>
                        </a:spcAft>
                      </a:pPr>
                      <a:r>
                        <a:rPr lang="en-US" sz="1600">
                          <a:effectLst/>
                          <a:latin typeface="Calibri" panose="020F0502020204030204" pitchFamily="34" charset="0"/>
                          <a:ea typeface="Calibri" panose="020F0502020204030204" pitchFamily="34" charset="0"/>
                          <a:cs typeface="Times New Roman" panose="02020603050405020304" pitchFamily="18" charset="0"/>
                        </a:rPr>
                        <a:t> </a:t>
                      </a:r>
                    </a:p>
                  </a:txBody>
                  <a:tcPr marL="91175" marR="9117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n-US" sz="1600">
                          <a:effectLst/>
                          <a:latin typeface="Calibri" panose="020F0502020204030204" pitchFamily="34" charset="0"/>
                          <a:ea typeface="Calibri" panose="020F0502020204030204" pitchFamily="34" charset="0"/>
                          <a:cs typeface="Times New Roman" panose="02020603050405020304" pitchFamily="18" charset="0"/>
                        </a:rPr>
                        <a:t> </a:t>
                      </a:r>
                    </a:p>
                  </a:txBody>
                  <a:tcPr marL="91175" marR="9117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n-US" sz="1600">
                          <a:effectLst/>
                          <a:latin typeface="Calibri" panose="020F0502020204030204" pitchFamily="34" charset="0"/>
                          <a:ea typeface="Calibri" panose="020F0502020204030204" pitchFamily="34" charset="0"/>
                          <a:cs typeface="Times New Roman" panose="02020603050405020304" pitchFamily="18" charset="0"/>
                        </a:rPr>
                        <a:t> </a:t>
                      </a:r>
                    </a:p>
                  </a:txBody>
                  <a:tcPr marL="91175" marR="9117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n-US" sz="1600">
                          <a:effectLst/>
                          <a:latin typeface="Calibri" panose="020F0502020204030204" pitchFamily="34" charset="0"/>
                          <a:ea typeface="Calibri" panose="020F0502020204030204" pitchFamily="34" charset="0"/>
                          <a:cs typeface="Times New Roman" panose="02020603050405020304" pitchFamily="18" charset="0"/>
                        </a:rPr>
                        <a:t> </a:t>
                      </a:r>
                    </a:p>
                  </a:txBody>
                  <a:tcPr marL="91175" marR="9117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966127806"/>
                  </a:ext>
                </a:extLst>
              </a:tr>
              <a:tr h="496285">
                <a:tc>
                  <a:txBody>
                    <a:bodyPr/>
                    <a:lstStyle/>
                    <a:p>
                      <a:pPr marL="0" marR="0">
                        <a:spcBef>
                          <a:spcPts val="0"/>
                        </a:spcBef>
                        <a:spcAft>
                          <a:spcPts val="0"/>
                        </a:spcAft>
                      </a:pPr>
                      <a:r>
                        <a:rPr lang="en-US" sz="1600">
                          <a:effectLst/>
                          <a:latin typeface="Calibri" panose="020F0502020204030204" pitchFamily="34" charset="0"/>
                          <a:ea typeface="Calibri" panose="020F0502020204030204" pitchFamily="34" charset="0"/>
                          <a:cs typeface="Times New Roman" panose="02020603050405020304" pitchFamily="18" charset="0"/>
                        </a:rPr>
                        <a:t>Three powered mirrors</a:t>
                      </a:r>
                    </a:p>
                  </a:txBody>
                  <a:tcPr marL="91175" marR="9117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n-US" sz="1600">
                          <a:effectLst/>
                          <a:latin typeface="Calibri" panose="020F0502020204030204" pitchFamily="34" charset="0"/>
                          <a:ea typeface="Calibri" panose="020F0502020204030204" pitchFamily="34" charset="0"/>
                          <a:cs typeface="Times New Roman" panose="02020603050405020304" pitchFamily="18" charset="0"/>
                        </a:rPr>
                        <a:t>PPP</a:t>
                      </a:r>
                      <a:r>
                        <a:rPr lang="en-US" sz="1600">
                          <a:solidFill>
                            <a:srgbClr val="00B050"/>
                          </a:solidFill>
                          <a:effectLst/>
                          <a:latin typeface="Calibri" panose="020F0502020204030204" pitchFamily="34" charset="0"/>
                          <a:ea typeface="Calibri" panose="020F0502020204030204" pitchFamily="34" charset="0"/>
                          <a:cs typeface="Times New Roman" panose="02020603050405020304" pitchFamily="18" charset="0"/>
                        </a:rPr>
                        <a:t>F</a:t>
                      </a:r>
                      <a:endParaRPr lang="en-US" sz="1600">
                        <a:effectLst/>
                        <a:latin typeface="Calibri" panose="020F0502020204030204" pitchFamily="34" charset="0"/>
                        <a:ea typeface="Calibri" panose="020F0502020204030204" pitchFamily="34" charset="0"/>
                        <a:cs typeface="Times New Roman" panose="02020603050405020304" pitchFamily="18" charset="0"/>
                      </a:endParaRPr>
                    </a:p>
                    <a:p>
                      <a:pPr marL="0" marR="0" algn="ctr">
                        <a:spcBef>
                          <a:spcPts val="0"/>
                        </a:spcBef>
                        <a:spcAft>
                          <a:spcPts val="0"/>
                        </a:spcAft>
                      </a:pPr>
                      <a:r>
                        <a:rPr lang="en-US" sz="1600">
                          <a:effectLst/>
                          <a:latin typeface="Calibri" panose="020F0502020204030204" pitchFamily="34" charset="0"/>
                          <a:ea typeface="Calibri" panose="020F0502020204030204" pitchFamily="34" charset="0"/>
                          <a:cs typeface="Times New Roman" panose="02020603050405020304" pitchFamily="18" charset="0"/>
                        </a:rPr>
                        <a:t>PP</a:t>
                      </a:r>
                      <a:r>
                        <a:rPr lang="en-US" sz="1600">
                          <a:solidFill>
                            <a:srgbClr val="00B050"/>
                          </a:solidFill>
                          <a:effectLst/>
                          <a:latin typeface="Calibri" panose="020F0502020204030204" pitchFamily="34" charset="0"/>
                          <a:ea typeface="Calibri" panose="020F0502020204030204" pitchFamily="34" charset="0"/>
                          <a:cs typeface="Times New Roman" panose="02020603050405020304" pitchFamily="18" charset="0"/>
                        </a:rPr>
                        <a:t>F</a:t>
                      </a:r>
                      <a:r>
                        <a:rPr lang="en-US" sz="1600">
                          <a:effectLst/>
                          <a:latin typeface="Calibri" panose="020F0502020204030204" pitchFamily="34" charset="0"/>
                          <a:ea typeface="Calibri" panose="020F0502020204030204" pitchFamily="34" charset="0"/>
                          <a:cs typeface="Times New Roman" panose="02020603050405020304" pitchFamily="18" charset="0"/>
                        </a:rPr>
                        <a:t>P</a:t>
                      </a:r>
                    </a:p>
                  </a:txBody>
                  <a:tcPr marL="91175" marR="9117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n-US" sz="1600">
                          <a:effectLst/>
                          <a:latin typeface="Calibri" panose="020F0502020204030204" pitchFamily="34" charset="0"/>
                          <a:ea typeface="Calibri" panose="020F0502020204030204" pitchFamily="34" charset="0"/>
                          <a:cs typeface="Times New Roman" panose="02020603050405020304" pitchFamily="18" charset="0"/>
                        </a:rPr>
                        <a:t>PPP</a:t>
                      </a:r>
                      <a:r>
                        <a:rPr lang="en-US" sz="1600">
                          <a:solidFill>
                            <a:srgbClr val="00B050"/>
                          </a:solidFill>
                          <a:effectLst/>
                          <a:latin typeface="Calibri" panose="020F0502020204030204" pitchFamily="34" charset="0"/>
                          <a:ea typeface="Calibri" panose="020F0502020204030204" pitchFamily="34" charset="0"/>
                          <a:cs typeface="Times New Roman" panose="02020603050405020304" pitchFamily="18" charset="0"/>
                        </a:rPr>
                        <a:t>FF</a:t>
                      </a:r>
                      <a:endParaRPr lang="en-US" sz="1600">
                        <a:effectLst/>
                        <a:latin typeface="Calibri" panose="020F0502020204030204" pitchFamily="34" charset="0"/>
                        <a:ea typeface="Calibri" panose="020F0502020204030204" pitchFamily="34" charset="0"/>
                        <a:cs typeface="Times New Roman" panose="02020603050405020304" pitchFamily="18" charset="0"/>
                      </a:endParaRPr>
                    </a:p>
                    <a:p>
                      <a:pPr marL="0" marR="0" algn="ctr">
                        <a:spcBef>
                          <a:spcPts val="0"/>
                        </a:spcBef>
                        <a:spcAft>
                          <a:spcPts val="0"/>
                        </a:spcAft>
                      </a:pPr>
                      <a:r>
                        <a:rPr lang="en-US" sz="1600">
                          <a:effectLst/>
                          <a:latin typeface="Calibri" panose="020F0502020204030204" pitchFamily="34" charset="0"/>
                          <a:ea typeface="Calibri" panose="020F0502020204030204" pitchFamily="34" charset="0"/>
                          <a:cs typeface="Times New Roman" panose="02020603050405020304" pitchFamily="18" charset="0"/>
                        </a:rPr>
                        <a:t>PP</a:t>
                      </a:r>
                      <a:r>
                        <a:rPr lang="en-US" sz="1600">
                          <a:solidFill>
                            <a:srgbClr val="00B050"/>
                          </a:solidFill>
                          <a:effectLst/>
                          <a:latin typeface="Calibri" panose="020F0502020204030204" pitchFamily="34" charset="0"/>
                          <a:ea typeface="Calibri" panose="020F0502020204030204" pitchFamily="34" charset="0"/>
                          <a:cs typeface="Times New Roman" panose="02020603050405020304" pitchFamily="18" charset="0"/>
                        </a:rPr>
                        <a:t>F</a:t>
                      </a:r>
                      <a:r>
                        <a:rPr lang="en-US" sz="1600">
                          <a:effectLst/>
                          <a:latin typeface="Calibri" panose="020F0502020204030204" pitchFamily="34" charset="0"/>
                          <a:ea typeface="Calibri" panose="020F0502020204030204" pitchFamily="34" charset="0"/>
                          <a:cs typeface="Times New Roman" panose="02020603050405020304" pitchFamily="18" charset="0"/>
                        </a:rPr>
                        <a:t>P</a:t>
                      </a:r>
                      <a:r>
                        <a:rPr lang="en-US" sz="1600">
                          <a:solidFill>
                            <a:srgbClr val="00B050"/>
                          </a:solidFill>
                          <a:effectLst/>
                          <a:latin typeface="Calibri" panose="020F0502020204030204" pitchFamily="34" charset="0"/>
                          <a:ea typeface="Calibri" panose="020F0502020204030204" pitchFamily="34" charset="0"/>
                          <a:cs typeface="Times New Roman" panose="02020603050405020304" pitchFamily="18" charset="0"/>
                        </a:rPr>
                        <a:t>F</a:t>
                      </a:r>
                      <a:endParaRPr lang="en-US" sz="1600">
                        <a:effectLst/>
                        <a:latin typeface="Calibri" panose="020F0502020204030204" pitchFamily="34" charset="0"/>
                        <a:ea typeface="Calibri" panose="020F0502020204030204" pitchFamily="34" charset="0"/>
                        <a:cs typeface="Times New Roman" panose="02020603050405020304" pitchFamily="18" charset="0"/>
                      </a:endParaRPr>
                    </a:p>
                  </a:txBody>
                  <a:tcPr marL="91175" marR="9117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n-US" sz="1600">
                          <a:effectLst/>
                          <a:latin typeface="Calibri" panose="020F0502020204030204" pitchFamily="34" charset="0"/>
                          <a:ea typeface="Calibri" panose="020F0502020204030204" pitchFamily="34" charset="0"/>
                          <a:cs typeface="Times New Roman" panose="02020603050405020304" pitchFamily="18" charset="0"/>
                        </a:rPr>
                        <a:t>PPP</a:t>
                      </a:r>
                      <a:r>
                        <a:rPr lang="en-US" sz="1600">
                          <a:solidFill>
                            <a:srgbClr val="00B050"/>
                          </a:solidFill>
                          <a:effectLst/>
                          <a:latin typeface="Calibri" panose="020F0502020204030204" pitchFamily="34" charset="0"/>
                          <a:ea typeface="Calibri" panose="020F0502020204030204" pitchFamily="34" charset="0"/>
                          <a:cs typeface="Times New Roman" panose="02020603050405020304" pitchFamily="18" charset="0"/>
                        </a:rPr>
                        <a:t>FFF</a:t>
                      </a:r>
                      <a:endParaRPr lang="en-US" sz="1600">
                        <a:effectLst/>
                        <a:latin typeface="Calibri" panose="020F0502020204030204" pitchFamily="34" charset="0"/>
                        <a:ea typeface="Calibri" panose="020F0502020204030204" pitchFamily="34" charset="0"/>
                        <a:cs typeface="Times New Roman" panose="02020603050405020304" pitchFamily="18" charset="0"/>
                      </a:endParaRPr>
                    </a:p>
                    <a:p>
                      <a:pPr marL="0" marR="0" algn="ctr">
                        <a:spcBef>
                          <a:spcPts val="0"/>
                        </a:spcBef>
                        <a:spcAft>
                          <a:spcPts val="0"/>
                        </a:spcAft>
                      </a:pPr>
                      <a:r>
                        <a:rPr lang="en-US" sz="1600">
                          <a:effectLst/>
                          <a:latin typeface="Calibri" panose="020F0502020204030204" pitchFamily="34" charset="0"/>
                          <a:ea typeface="Calibri" panose="020F0502020204030204" pitchFamily="34" charset="0"/>
                          <a:cs typeface="Times New Roman" panose="02020603050405020304" pitchFamily="18" charset="0"/>
                        </a:rPr>
                        <a:t>PP</a:t>
                      </a:r>
                      <a:r>
                        <a:rPr lang="en-US" sz="1600">
                          <a:solidFill>
                            <a:srgbClr val="00B050"/>
                          </a:solidFill>
                          <a:effectLst/>
                          <a:latin typeface="Calibri" panose="020F0502020204030204" pitchFamily="34" charset="0"/>
                          <a:ea typeface="Calibri" panose="020F0502020204030204" pitchFamily="34" charset="0"/>
                          <a:cs typeface="Times New Roman" panose="02020603050405020304" pitchFamily="18" charset="0"/>
                        </a:rPr>
                        <a:t>F</a:t>
                      </a:r>
                      <a:r>
                        <a:rPr lang="en-US" sz="1600">
                          <a:effectLst/>
                          <a:latin typeface="Calibri" panose="020F0502020204030204" pitchFamily="34" charset="0"/>
                          <a:ea typeface="Calibri" panose="020F0502020204030204" pitchFamily="34" charset="0"/>
                          <a:cs typeface="Times New Roman" panose="02020603050405020304" pitchFamily="18" charset="0"/>
                        </a:rPr>
                        <a:t>P</a:t>
                      </a:r>
                      <a:r>
                        <a:rPr lang="en-US" sz="1600">
                          <a:solidFill>
                            <a:srgbClr val="00B050"/>
                          </a:solidFill>
                          <a:effectLst/>
                          <a:latin typeface="Calibri" panose="020F0502020204030204" pitchFamily="34" charset="0"/>
                          <a:ea typeface="Calibri" panose="020F0502020204030204" pitchFamily="34" charset="0"/>
                          <a:cs typeface="Times New Roman" panose="02020603050405020304" pitchFamily="18" charset="0"/>
                        </a:rPr>
                        <a:t>FF</a:t>
                      </a:r>
                      <a:endParaRPr lang="en-US" sz="1600">
                        <a:effectLst/>
                        <a:latin typeface="Calibri" panose="020F0502020204030204" pitchFamily="34" charset="0"/>
                        <a:ea typeface="Calibri" panose="020F0502020204030204" pitchFamily="34" charset="0"/>
                        <a:cs typeface="Times New Roman" panose="02020603050405020304" pitchFamily="18" charset="0"/>
                      </a:endParaRPr>
                    </a:p>
                  </a:txBody>
                  <a:tcPr marL="91175" marR="9117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4067101996"/>
                  </a:ext>
                </a:extLst>
              </a:tr>
              <a:tr h="248142">
                <a:tc>
                  <a:txBody>
                    <a:bodyPr/>
                    <a:lstStyle/>
                    <a:p>
                      <a:pPr marL="0" marR="0">
                        <a:spcBef>
                          <a:spcPts val="0"/>
                        </a:spcBef>
                        <a:spcAft>
                          <a:spcPts val="0"/>
                        </a:spcAft>
                      </a:pPr>
                      <a:r>
                        <a:rPr lang="en-US" sz="1600" dirty="0">
                          <a:effectLst/>
                          <a:latin typeface="Calibri" panose="020F0502020204030204" pitchFamily="34" charset="0"/>
                          <a:ea typeface="Calibri" panose="020F0502020204030204" pitchFamily="34" charset="0"/>
                          <a:cs typeface="Times New Roman" panose="02020603050405020304" pitchFamily="18" charset="0"/>
                        </a:rPr>
                        <a:t> </a:t>
                      </a:r>
                    </a:p>
                  </a:txBody>
                  <a:tcPr marL="91175" marR="9117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n-US" sz="1600">
                          <a:effectLst/>
                          <a:latin typeface="Calibri" panose="020F0502020204030204" pitchFamily="34" charset="0"/>
                          <a:ea typeface="Calibri" panose="020F0502020204030204" pitchFamily="34" charset="0"/>
                          <a:cs typeface="Times New Roman" panose="02020603050405020304" pitchFamily="18" charset="0"/>
                        </a:rPr>
                        <a:t> </a:t>
                      </a:r>
                    </a:p>
                  </a:txBody>
                  <a:tcPr marL="91175" marR="9117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n-US" sz="1600">
                          <a:effectLst/>
                          <a:latin typeface="Calibri" panose="020F0502020204030204" pitchFamily="34" charset="0"/>
                          <a:ea typeface="Calibri" panose="020F0502020204030204" pitchFamily="34" charset="0"/>
                          <a:cs typeface="Times New Roman" panose="02020603050405020304" pitchFamily="18" charset="0"/>
                        </a:rPr>
                        <a:t> </a:t>
                      </a:r>
                    </a:p>
                  </a:txBody>
                  <a:tcPr marL="91175" marR="9117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n-US" sz="1600">
                          <a:effectLst/>
                          <a:latin typeface="Calibri" panose="020F0502020204030204" pitchFamily="34" charset="0"/>
                          <a:ea typeface="Calibri" panose="020F0502020204030204" pitchFamily="34" charset="0"/>
                          <a:cs typeface="Times New Roman" panose="02020603050405020304" pitchFamily="18" charset="0"/>
                        </a:rPr>
                        <a:t> </a:t>
                      </a:r>
                    </a:p>
                  </a:txBody>
                  <a:tcPr marL="91175" marR="9117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077470790"/>
                  </a:ext>
                </a:extLst>
              </a:tr>
              <a:tr h="1240711">
                <a:tc>
                  <a:txBody>
                    <a:bodyPr/>
                    <a:lstStyle/>
                    <a:p>
                      <a:pPr marL="0" marR="0">
                        <a:spcBef>
                          <a:spcPts val="0"/>
                        </a:spcBef>
                        <a:spcAft>
                          <a:spcPts val="0"/>
                        </a:spcAft>
                      </a:pPr>
                      <a:r>
                        <a:rPr lang="en-US" sz="1600" dirty="0">
                          <a:effectLst/>
                          <a:latin typeface="Calibri" panose="020F0502020204030204" pitchFamily="34" charset="0"/>
                          <a:ea typeface="Calibri" panose="020F0502020204030204" pitchFamily="34" charset="0"/>
                          <a:cs typeface="Times New Roman" panose="02020603050405020304" pitchFamily="18" charset="0"/>
                        </a:rPr>
                        <a:t>Four Powered Mirrors</a:t>
                      </a:r>
                    </a:p>
                  </a:txBody>
                  <a:tcPr marL="91175" marR="9117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n-US" sz="1600">
                          <a:effectLst/>
                          <a:latin typeface="Calibri" panose="020F0502020204030204" pitchFamily="34" charset="0"/>
                          <a:ea typeface="Calibri" panose="020F0502020204030204" pitchFamily="34" charset="0"/>
                          <a:cs typeface="Times New Roman" panose="02020603050405020304" pitchFamily="18" charset="0"/>
                        </a:rPr>
                        <a:t>PPPP</a:t>
                      </a:r>
                    </a:p>
                  </a:txBody>
                  <a:tcPr marL="91175" marR="9117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n-US" sz="1600">
                          <a:effectLst/>
                          <a:latin typeface="Calibri" panose="020F0502020204030204" pitchFamily="34" charset="0"/>
                          <a:ea typeface="Calibri" panose="020F0502020204030204" pitchFamily="34" charset="0"/>
                          <a:cs typeface="Times New Roman" panose="02020603050405020304" pitchFamily="18" charset="0"/>
                        </a:rPr>
                        <a:t>PPPP</a:t>
                      </a:r>
                      <a:r>
                        <a:rPr lang="en-US" sz="1600">
                          <a:solidFill>
                            <a:srgbClr val="00B050"/>
                          </a:solidFill>
                          <a:effectLst/>
                          <a:latin typeface="Calibri" panose="020F0502020204030204" pitchFamily="34" charset="0"/>
                          <a:ea typeface="Calibri" panose="020F0502020204030204" pitchFamily="34" charset="0"/>
                          <a:cs typeface="Times New Roman" panose="02020603050405020304" pitchFamily="18" charset="0"/>
                        </a:rPr>
                        <a:t>F</a:t>
                      </a:r>
                      <a:endParaRPr lang="en-US" sz="1600">
                        <a:effectLst/>
                        <a:latin typeface="Calibri" panose="020F0502020204030204" pitchFamily="34" charset="0"/>
                        <a:ea typeface="Calibri" panose="020F0502020204030204" pitchFamily="34" charset="0"/>
                        <a:cs typeface="Times New Roman" panose="02020603050405020304" pitchFamily="18" charset="0"/>
                      </a:endParaRPr>
                    </a:p>
                    <a:p>
                      <a:pPr marL="0" marR="0" algn="ctr">
                        <a:spcBef>
                          <a:spcPts val="0"/>
                        </a:spcBef>
                        <a:spcAft>
                          <a:spcPts val="0"/>
                        </a:spcAft>
                      </a:pPr>
                      <a:r>
                        <a:rPr lang="en-US" sz="1600">
                          <a:effectLst/>
                          <a:latin typeface="Calibri" panose="020F0502020204030204" pitchFamily="34" charset="0"/>
                          <a:ea typeface="Calibri" panose="020F0502020204030204" pitchFamily="34" charset="0"/>
                          <a:cs typeface="Times New Roman" panose="02020603050405020304" pitchFamily="18" charset="0"/>
                        </a:rPr>
                        <a:t>PPP</a:t>
                      </a:r>
                      <a:r>
                        <a:rPr lang="en-US" sz="1600">
                          <a:solidFill>
                            <a:srgbClr val="00B050"/>
                          </a:solidFill>
                          <a:effectLst/>
                          <a:latin typeface="Calibri" panose="020F0502020204030204" pitchFamily="34" charset="0"/>
                          <a:ea typeface="Calibri" panose="020F0502020204030204" pitchFamily="34" charset="0"/>
                          <a:cs typeface="Times New Roman" panose="02020603050405020304" pitchFamily="18" charset="0"/>
                        </a:rPr>
                        <a:t>F</a:t>
                      </a:r>
                      <a:r>
                        <a:rPr lang="en-US" sz="1600">
                          <a:effectLst/>
                          <a:latin typeface="Calibri" panose="020F0502020204030204" pitchFamily="34" charset="0"/>
                          <a:ea typeface="Calibri" panose="020F0502020204030204" pitchFamily="34" charset="0"/>
                          <a:cs typeface="Times New Roman" panose="02020603050405020304" pitchFamily="18" charset="0"/>
                        </a:rPr>
                        <a:t>P</a:t>
                      </a:r>
                    </a:p>
                    <a:p>
                      <a:pPr marL="0" marR="0" algn="ctr">
                        <a:spcBef>
                          <a:spcPts val="0"/>
                        </a:spcBef>
                        <a:spcAft>
                          <a:spcPts val="0"/>
                        </a:spcAft>
                      </a:pPr>
                      <a:r>
                        <a:rPr lang="en-US" sz="1600">
                          <a:effectLst/>
                          <a:latin typeface="Calibri" panose="020F0502020204030204" pitchFamily="34" charset="0"/>
                          <a:ea typeface="Calibri" panose="020F0502020204030204" pitchFamily="34" charset="0"/>
                          <a:cs typeface="Times New Roman" panose="02020603050405020304" pitchFamily="18" charset="0"/>
                        </a:rPr>
                        <a:t>PP</a:t>
                      </a:r>
                      <a:r>
                        <a:rPr lang="en-US" sz="1600">
                          <a:solidFill>
                            <a:srgbClr val="00B050"/>
                          </a:solidFill>
                          <a:effectLst/>
                          <a:latin typeface="Calibri" panose="020F0502020204030204" pitchFamily="34" charset="0"/>
                          <a:ea typeface="Calibri" panose="020F0502020204030204" pitchFamily="34" charset="0"/>
                          <a:cs typeface="Times New Roman" panose="02020603050405020304" pitchFamily="18" charset="0"/>
                        </a:rPr>
                        <a:t>F</a:t>
                      </a:r>
                      <a:r>
                        <a:rPr lang="en-US" sz="1600">
                          <a:effectLst/>
                          <a:latin typeface="Calibri" panose="020F0502020204030204" pitchFamily="34" charset="0"/>
                          <a:ea typeface="Calibri" panose="020F0502020204030204" pitchFamily="34" charset="0"/>
                          <a:cs typeface="Times New Roman" panose="02020603050405020304" pitchFamily="18" charset="0"/>
                        </a:rPr>
                        <a:t>PP</a:t>
                      </a:r>
                    </a:p>
                  </a:txBody>
                  <a:tcPr marL="91175" marR="9117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n-US" sz="1600" dirty="0">
                          <a:effectLst/>
                          <a:latin typeface="Calibri" panose="020F0502020204030204" pitchFamily="34" charset="0"/>
                          <a:ea typeface="Calibri" panose="020F0502020204030204" pitchFamily="34" charset="0"/>
                          <a:cs typeface="Times New Roman" panose="02020603050405020304" pitchFamily="18" charset="0"/>
                        </a:rPr>
                        <a:t>PPPP</a:t>
                      </a:r>
                      <a:r>
                        <a:rPr lang="en-US" sz="1600" dirty="0">
                          <a:solidFill>
                            <a:srgbClr val="00B050"/>
                          </a:solidFill>
                          <a:effectLst/>
                          <a:latin typeface="Calibri" panose="020F0502020204030204" pitchFamily="34" charset="0"/>
                          <a:ea typeface="Calibri" panose="020F0502020204030204" pitchFamily="34" charset="0"/>
                          <a:cs typeface="Times New Roman" panose="02020603050405020304" pitchFamily="18" charset="0"/>
                        </a:rPr>
                        <a:t>FF</a:t>
                      </a:r>
                      <a:endParaRPr lang="en-US" sz="1600" dirty="0">
                        <a:effectLst/>
                        <a:latin typeface="Calibri" panose="020F0502020204030204" pitchFamily="34" charset="0"/>
                        <a:ea typeface="Calibri" panose="020F0502020204030204" pitchFamily="34" charset="0"/>
                        <a:cs typeface="Times New Roman" panose="02020603050405020304" pitchFamily="18" charset="0"/>
                      </a:endParaRPr>
                    </a:p>
                    <a:p>
                      <a:pPr marL="0" marR="0" algn="ctr">
                        <a:spcBef>
                          <a:spcPts val="0"/>
                        </a:spcBef>
                        <a:spcAft>
                          <a:spcPts val="0"/>
                        </a:spcAft>
                      </a:pPr>
                      <a:r>
                        <a:rPr lang="en-US" sz="1600" dirty="0">
                          <a:effectLst/>
                          <a:latin typeface="Calibri" panose="020F0502020204030204" pitchFamily="34" charset="0"/>
                          <a:ea typeface="Calibri" panose="020F0502020204030204" pitchFamily="34" charset="0"/>
                          <a:cs typeface="Times New Roman" panose="02020603050405020304" pitchFamily="18" charset="0"/>
                        </a:rPr>
                        <a:t>PPP</a:t>
                      </a:r>
                      <a:r>
                        <a:rPr lang="en-US" sz="1600" dirty="0">
                          <a:solidFill>
                            <a:srgbClr val="00B050"/>
                          </a:solidFill>
                          <a:effectLst/>
                          <a:latin typeface="Calibri" panose="020F0502020204030204" pitchFamily="34" charset="0"/>
                          <a:ea typeface="Calibri" panose="020F0502020204030204" pitchFamily="34" charset="0"/>
                          <a:cs typeface="Times New Roman" panose="02020603050405020304" pitchFamily="18" charset="0"/>
                        </a:rPr>
                        <a:t>F</a:t>
                      </a:r>
                      <a:r>
                        <a:rPr lang="en-US" sz="1600" dirty="0">
                          <a:effectLst/>
                          <a:latin typeface="Calibri" panose="020F0502020204030204" pitchFamily="34" charset="0"/>
                          <a:ea typeface="Calibri" panose="020F0502020204030204" pitchFamily="34" charset="0"/>
                          <a:cs typeface="Times New Roman" panose="02020603050405020304" pitchFamily="18" charset="0"/>
                        </a:rPr>
                        <a:t>P</a:t>
                      </a:r>
                      <a:r>
                        <a:rPr lang="en-US" sz="1600" dirty="0">
                          <a:solidFill>
                            <a:srgbClr val="00B050"/>
                          </a:solidFill>
                          <a:effectLst/>
                          <a:latin typeface="Calibri" panose="020F0502020204030204" pitchFamily="34" charset="0"/>
                          <a:ea typeface="Calibri" panose="020F0502020204030204" pitchFamily="34" charset="0"/>
                          <a:cs typeface="Times New Roman" panose="02020603050405020304" pitchFamily="18" charset="0"/>
                        </a:rPr>
                        <a:t>F</a:t>
                      </a:r>
                      <a:endParaRPr lang="en-US" sz="1600" dirty="0">
                        <a:effectLst/>
                        <a:latin typeface="Calibri" panose="020F0502020204030204" pitchFamily="34" charset="0"/>
                        <a:ea typeface="Calibri" panose="020F0502020204030204" pitchFamily="34" charset="0"/>
                        <a:cs typeface="Times New Roman" panose="02020603050405020304" pitchFamily="18" charset="0"/>
                      </a:endParaRPr>
                    </a:p>
                    <a:p>
                      <a:pPr marL="0" marR="0" algn="ctr">
                        <a:spcBef>
                          <a:spcPts val="0"/>
                        </a:spcBef>
                        <a:spcAft>
                          <a:spcPts val="0"/>
                        </a:spcAft>
                      </a:pPr>
                      <a:r>
                        <a:rPr lang="en-US" sz="1600" dirty="0">
                          <a:effectLst/>
                          <a:latin typeface="Calibri" panose="020F0502020204030204" pitchFamily="34" charset="0"/>
                          <a:ea typeface="Calibri" panose="020F0502020204030204" pitchFamily="34" charset="0"/>
                          <a:cs typeface="Times New Roman" panose="02020603050405020304" pitchFamily="18" charset="0"/>
                        </a:rPr>
                        <a:t>PPP</a:t>
                      </a:r>
                      <a:r>
                        <a:rPr lang="en-US" sz="1600" dirty="0">
                          <a:solidFill>
                            <a:srgbClr val="00B050"/>
                          </a:solidFill>
                          <a:effectLst/>
                          <a:latin typeface="Calibri" panose="020F0502020204030204" pitchFamily="34" charset="0"/>
                          <a:ea typeface="Calibri" panose="020F0502020204030204" pitchFamily="34" charset="0"/>
                          <a:cs typeface="Times New Roman" panose="02020603050405020304" pitchFamily="18" charset="0"/>
                        </a:rPr>
                        <a:t>FF</a:t>
                      </a:r>
                      <a:r>
                        <a:rPr lang="en-US" sz="1600" dirty="0">
                          <a:effectLst/>
                          <a:latin typeface="Calibri" panose="020F0502020204030204" pitchFamily="34" charset="0"/>
                          <a:ea typeface="Calibri" panose="020F0502020204030204" pitchFamily="34" charset="0"/>
                          <a:cs typeface="Times New Roman" panose="02020603050405020304" pitchFamily="18" charset="0"/>
                        </a:rPr>
                        <a:t>P</a:t>
                      </a:r>
                    </a:p>
                    <a:p>
                      <a:pPr marL="0" marR="0" algn="ctr">
                        <a:spcBef>
                          <a:spcPts val="0"/>
                        </a:spcBef>
                        <a:spcAft>
                          <a:spcPts val="0"/>
                        </a:spcAft>
                      </a:pPr>
                      <a:r>
                        <a:rPr lang="en-US" sz="1600" dirty="0">
                          <a:effectLst/>
                          <a:latin typeface="Calibri" panose="020F0502020204030204" pitchFamily="34" charset="0"/>
                          <a:ea typeface="Calibri" panose="020F0502020204030204" pitchFamily="34" charset="0"/>
                          <a:cs typeface="Times New Roman" panose="02020603050405020304" pitchFamily="18" charset="0"/>
                        </a:rPr>
                        <a:t>PP</a:t>
                      </a:r>
                      <a:r>
                        <a:rPr lang="en-US" sz="1600" dirty="0">
                          <a:solidFill>
                            <a:srgbClr val="00B050"/>
                          </a:solidFill>
                          <a:effectLst/>
                          <a:latin typeface="Calibri" panose="020F0502020204030204" pitchFamily="34" charset="0"/>
                          <a:ea typeface="Calibri" panose="020F0502020204030204" pitchFamily="34" charset="0"/>
                          <a:cs typeface="Times New Roman" panose="02020603050405020304" pitchFamily="18" charset="0"/>
                        </a:rPr>
                        <a:t>F</a:t>
                      </a:r>
                      <a:r>
                        <a:rPr lang="en-US" sz="1600" dirty="0">
                          <a:effectLst/>
                          <a:latin typeface="Calibri" panose="020F0502020204030204" pitchFamily="34" charset="0"/>
                          <a:ea typeface="Calibri" panose="020F0502020204030204" pitchFamily="34" charset="0"/>
                          <a:cs typeface="Times New Roman" panose="02020603050405020304" pitchFamily="18" charset="0"/>
                        </a:rPr>
                        <a:t>P</a:t>
                      </a:r>
                      <a:r>
                        <a:rPr lang="en-US" sz="1600" dirty="0">
                          <a:solidFill>
                            <a:srgbClr val="00B050"/>
                          </a:solidFill>
                          <a:effectLst/>
                          <a:latin typeface="Calibri" panose="020F0502020204030204" pitchFamily="34" charset="0"/>
                          <a:ea typeface="Calibri" panose="020F0502020204030204" pitchFamily="34" charset="0"/>
                          <a:cs typeface="Times New Roman" panose="02020603050405020304" pitchFamily="18" charset="0"/>
                        </a:rPr>
                        <a:t>F</a:t>
                      </a:r>
                      <a:r>
                        <a:rPr lang="en-US" sz="1600" dirty="0">
                          <a:effectLst/>
                          <a:latin typeface="Calibri" panose="020F0502020204030204" pitchFamily="34" charset="0"/>
                          <a:ea typeface="Calibri" panose="020F0502020204030204" pitchFamily="34" charset="0"/>
                          <a:cs typeface="Times New Roman" panose="02020603050405020304" pitchFamily="18" charset="0"/>
                        </a:rPr>
                        <a:t>P</a:t>
                      </a:r>
                    </a:p>
                    <a:p>
                      <a:pPr marL="0" marR="0" algn="ctr">
                        <a:spcBef>
                          <a:spcPts val="0"/>
                        </a:spcBef>
                        <a:spcAft>
                          <a:spcPts val="0"/>
                        </a:spcAft>
                      </a:pPr>
                      <a:r>
                        <a:rPr lang="en-US" sz="1600" dirty="0">
                          <a:effectLst/>
                          <a:latin typeface="Calibri" panose="020F0502020204030204" pitchFamily="34" charset="0"/>
                          <a:ea typeface="Calibri" panose="020F0502020204030204" pitchFamily="34" charset="0"/>
                          <a:cs typeface="Times New Roman" panose="02020603050405020304" pitchFamily="18" charset="0"/>
                        </a:rPr>
                        <a:t>PP</a:t>
                      </a:r>
                      <a:r>
                        <a:rPr lang="en-US" sz="1600" dirty="0">
                          <a:solidFill>
                            <a:srgbClr val="00B050"/>
                          </a:solidFill>
                          <a:effectLst/>
                          <a:latin typeface="Calibri" panose="020F0502020204030204" pitchFamily="34" charset="0"/>
                          <a:ea typeface="Calibri" panose="020F0502020204030204" pitchFamily="34" charset="0"/>
                          <a:cs typeface="Times New Roman" panose="02020603050405020304" pitchFamily="18" charset="0"/>
                        </a:rPr>
                        <a:t>FF</a:t>
                      </a:r>
                      <a:r>
                        <a:rPr lang="en-US" sz="1600" dirty="0">
                          <a:effectLst/>
                          <a:latin typeface="Calibri" panose="020F0502020204030204" pitchFamily="34" charset="0"/>
                          <a:ea typeface="Calibri" panose="020F0502020204030204" pitchFamily="34" charset="0"/>
                          <a:cs typeface="Times New Roman" panose="02020603050405020304" pitchFamily="18" charset="0"/>
                        </a:rPr>
                        <a:t>PP</a:t>
                      </a:r>
                    </a:p>
                  </a:txBody>
                  <a:tcPr marL="91175" marR="9117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4207041678"/>
                  </a:ext>
                </a:extLst>
              </a:tr>
              <a:tr h="248142">
                <a:tc>
                  <a:txBody>
                    <a:bodyPr/>
                    <a:lstStyle/>
                    <a:p>
                      <a:pPr marL="0" marR="0">
                        <a:spcBef>
                          <a:spcPts val="0"/>
                        </a:spcBef>
                        <a:spcAft>
                          <a:spcPts val="0"/>
                        </a:spcAft>
                      </a:pPr>
                      <a:r>
                        <a:rPr lang="en-US" sz="1600">
                          <a:effectLst/>
                          <a:latin typeface="Calibri" panose="020F0502020204030204" pitchFamily="34" charset="0"/>
                          <a:ea typeface="Calibri" panose="020F0502020204030204" pitchFamily="34" charset="0"/>
                          <a:cs typeface="Times New Roman" panose="02020603050405020304" pitchFamily="18" charset="0"/>
                        </a:rPr>
                        <a:t> </a:t>
                      </a:r>
                    </a:p>
                  </a:txBody>
                  <a:tcPr marL="91175" marR="9117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n-US" sz="1600">
                          <a:effectLst/>
                          <a:latin typeface="Calibri" panose="020F0502020204030204" pitchFamily="34" charset="0"/>
                          <a:ea typeface="Calibri" panose="020F0502020204030204" pitchFamily="34" charset="0"/>
                          <a:cs typeface="Times New Roman" panose="02020603050405020304" pitchFamily="18" charset="0"/>
                        </a:rPr>
                        <a:t> </a:t>
                      </a:r>
                    </a:p>
                  </a:txBody>
                  <a:tcPr marL="91175" marR="9117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n-US" sz="1600">
                          <a:effectLst/>
                          <a:latin typeface="Calibri" panose="020F0502020204030204" pitchFamily="34" charset="0"/>
                          <a:ea typeface="Calibri" panose="020F0502020204030204" pitchFamily="34" charset="0"/>
                          <a:cs typeface="Times New Roman" panose="02020603050405020304" pitchFamily="18" charset="0"/>
                        </a:rPr>
                        <a:t> </a:t>
                      </a:r>
                    </a:p>
                  </a:txBody>
                  <a:tcPr marL="91175" marR="9117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n-US" sz="1600">
                          <a:effectLst/>
                          <a:latin typeface="Calibri" panose="020F0502020204030204" pitchFamily="34" charset="0"/>
                          <a:ea typeface="Calibri" panose="020F0502020204030204" pitchFamily="34" charset="0"/>
                          <a:cs typeface="Times New Roman" panose="02020603050405020304" pitchFamily="18" charset="0"/>
                        </a:rPr>
                        <a:t> </a:t>
                      </a:r>
                    </a:p>
                  </a:txBody>
                  <a:tcPr marL="91175" marR="9117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728074234"/>
                  </a:ext>
                </a:extLst>
              </a:tr>
              <a:tr h="992569">
                <a:tc>
                  <a:txBody>
                    <a:bodyPr/>
                    <a:lstStyle/>
                    <a:p>
                      <a:pPr marL="0" marR="0">
                        <a:spcBef>
                          <a:spcPts val="0"/>
                        </a:spcBef>
                        <a:spcAft>
                          <a:spcPts val="0"/>
                        </a:spcAft>
                      </a:pPr>
                      <a:r>
                        <a:rPr lang="en-US" sz="1600">
                          <a:effectLst/>
                          <a:latin typeface="Calibri" panose="020F0502020204030204" pitchFamily="34" charset="0"/>
                          <a:ea typeface="Calibri" panose="020F0502020204030204" pitchFamily="34" charset="0"/>
                          <a:cs typeface="Times New Roman" panose="02020603050405020304" pitchFamily="18" charset="0"/>
                        </a:rPr>
                        <a:t>Five Powered Mirrors</a:t>
                      </a:r>
                    </a:p>
                  </a:txBody>
                  <a:tcPr marL="91175" marR="9117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n-US" sz="1600">
                          <a:effectLst/>
                          <a:latin typeface="Calibri" panose="020F0502020204030204" pitchFamily="34" charset="0"/>
                          <a:ea typeface="Calibri" panose="020F0502020204030204" pitchFamily="34" charset="0"/>
                          <a:cs typeface="Times New Roman" panose="02020603050405020304" pitchFamily="18" charset="0"/>
                        </a:rPr>
                        <a:t> </a:t>
                      </a:r>
                    </a:p>
                  </a:txBody>
                  <a:tcPr marL="91175" marR="9117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n-US" sz="1600">
                          <a:effectLst/>
                          <a:latin typeface="Calibri" panose="020F0502020204030204" pitchFamily="34" charset="0"/>
                          <a:ea typeface="Calibri" panose="020F0502020204030204" pitchFamily="34" charset="0"/>
                          <a:cs typeface="Times New Roman" panose="02020603050405020304" pitchFamily="18" charset="0"/>
                        </a:rPr>
                        <a:t>PPPPP</a:t>
                      </a:r>
                    </a:p>
                  </a:txBody>
                  <a:tcPr marL="91175" marR="9117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n-US" sz="1600">
                          <a:effectLst/>
                          <a:latin typeface="Calibri" panose="020F0502020204030204" pitchFamily="34" charset="0"/>
                          <a:ea typeface="Calibri" panose="020F0502020204030204" pitchFamily="34" charset="0"/>
                          <a:cs typeface="Times New Roman" panose="02020603050405020304" pitchFamily="18" charset="0"/>
                        </a:rPr>
                        <a:t>PPPPP</a:t>
                      </a:r>
                      <a:r>
                        <a:rPr lang="en-US" sz="1600">
                          <a:solidFill>
                            <a:srgbClr val="00B050"/>
                          </a:solidFill>
                          <a:effectLst/>
                          <a:latin typeface="Calibri" panose="020F0502020204030204" pitchFamily="34" charset="0"/>
                          <a:ea typeface="Calibri" panose="020F0502020204030204" pitchFamily="34" charset="0"/>
                          <a:cs typeface="Times New Roman" panose="02020603050405020304" pitchFamily="18" charset="0"/>
                        </a:rPr>
                        <a:t>F</a:t>
                      </a:r>
                      <a:endParaRPr lang="en-US" sz="1600">
                        <a:effectLst/>
                        <a:latin typeface="Calibri" panose="020F0502020204030204" pitchFamily="34" charset="0"/>
                        <a:ea typeface="Calibri" panose="020F0502020204030204" pitchFamily="34" charset="0"/>
                        <a:cs typeface="Times New Roman" panose="02020603050405020304" pitchFamily="18" charset="0"/>
                      </a:endParaRPr>
                    </a:p>
                    <a:p>
                      <a:pPr marL="0" marR="0" algn="ctr">
                        <a:spcBef>
                          <a:spcPts val="0"/>
                        </a:spcBef>
                        <a:spcAft>
                          <a:spcPts val="0"/>
                        </a:spcAft>
                      </a:pPr>
                      <a:r>
                        <a:rPr lang="en-US" sz="1600">
                          <a:effectLst/>
                          <a:latin typeface="Calibri" panose="020F0502020204030204" pitchFamily="34" charset="0"/>
                          <a:ea typeface="Calibri" panose="020F0502020204030204" pitchFamily="34" charset="0"/>
                          <a:cs typeface="Times New Roman" panose="02020603050405020304" pitchFamily="18" charset="0"/>
                        </a:rPr>
                        <a:t>PPPP</a:t>
                      </a:r>
                      <a:r>
                        <a:rPr lang="en-US" sz="1600">
                          <a:solidFill>
                            <a:srgbClr val="00B050"/>
                          </a:solidFill>
                          <a:effectLst/>
                          <a:latin typeface="Calibri" panose="020F0502020204030204" pitchFamily="34" charset="0"/>
                          <a:ea typeface="Calibri" panose="020F0502020204030204" pitchFamily="34" charset="0"/>
                          <a:cs typeface="Times New Roman" panose="02020603050405020304" pitchFamily="18" charset="0"/>
                        </a:rPr>
                        <a:t>F</a:t>
                      </a:r>
                      <a:r>
                        <a:rPr lang="en-US" sz="1600">
                          <a:effectLst/>
                          <a:latin typeface="Calibri" panose="020F0502020204030204" pitchFamily="34" charset="0"/>
                          <a:ea typeface="Calibri" panose="020F0502020204030204" pitchFamily="34" charset="0"/>
                          <a:cs typeface="Times New Roman" panose="02020603050405020304" pitchFamily="18" charset="0"/>
                        </a:rPr>
                        <a:t>P</a:t>
                      </a:r>
                    </a:p>
                    <a:p>
                      <a:pPr marL="0" marR="0" algn="ctr">
                        <a:spcBef>
                          <a:spcPts val="0"/>
                        </a:spcBef>
                        <a:spcAft>
                          <a:spcPts val="0"/>
                        </a:spcAft>
                      </a:pPr>
                      <a:r>
                        <a:rPr lang="en-US" sz="1600">
                          <a:effectLst/>
                          <a:latin typeface="Calibri" panose="020F0502020204030204" pitchFamily="34" charset="0"/>
                          <a:ea typeface="Calibri" panose="020F0502020204030204" pitchFamily="34" charset="0"/>
                          <a:cs typeface="Times New Roman" panose="02020603050405020304" pitchFamily="18" charset="0"/>
                        </a:rPr>
                        <a:t>PPP</a:t>
                      </a:r>
                      <a:r>
                        <a:rPr lang="en-US" sz="1600">
                          <a:solidFill>
                            <a:srgbClr val="00B050"/>
                          </a:solidFill>
                          <a:effectLst/>
                          <a:latin typeface="Calibri" panose="020F0502020204030204" pitchFamily="34" charset="0"/>
                          <a:ea typeface="Calibri" panose="020F0502020204030204" pitchFamily="34" charset="0"/>
                          <a:cs typeface="Times New Roman" panose="02020603050405020304" pitchFamily="18" charset="0"/>
                        </a:rPr>
                        <a:t>F</a:t>
                      </a:r>
                      <a:r>
                        <a:rPr lang="en-US" sz="1600">
                          <a:effectLst/>
                          <a:latin typeface="Calibri" panose="020F0502020204030204" pitchFamily="34" charset="0"/>
                          <a:ea typeface="Calibri" panose="020F0502020204030204" pitchFamily="34" charset="0"/>
                          <a:cs typeface="Times New Roman" panose="02020603050405020304" pitchFamily="18" charset="0"/>
                        </a:rPr>
                        <a:t>PP</a:t>
                      </a:r>
                    </a:p>
                    <a:p>
                      <a:pPr marL="0" marR="0" algn="ctr">
                        <a:spcBef>
                          <a:spcPts val="0"/>
                        </a:spcBef>
                        <a:spcAft>
                          <a:spcPts val="0"/>
                        </a:spcAft>
                      </a:pPr>
                      <a:r>
                        <a:rPr lang="en-US" sz="1600">
                          <a:effectLst/>
                          <a:latin typeface="Calibri" panose="020F0502020204030204" pitchFamily="34" charset="0"/>
                          <a:ea typeface="Calibri" panose="020F0502020204030204" pitchFamily="34" charset="0"/>
                          <a:cs typeface="Times New Roman" panose="02020603050405020304" pitchFamily="18" charset="0"/>
                        </a:rPr>
                        <a:t>PP</a:t>
                      </a:r>
                      <a:r>
                        <a:rPr lang="en-US" sz="1600">
                          <a:solidFill>
                            <a:srgbClr val="00B050"/>
                          </a:solidFill>
                          <a:effectLst/>
                          <a:latin typeface="Calibri" panose="020F0502020204030204" pitchFamily="34" charset="0"/>
                          <a:ea typeface="Calibri" panose="020F0502020204030204" pitchFamily="34" charset="0"/>
                          <a:cs typeface="Times New Roman" panose="02020603050405020304" pitchFamily="18" charset="0"/>
                        </a:rPr>
                        <a:t>F</a:t>
                      </a:r>
                      <a:r>
                        <a:rPr lang="en-US" sz="1600">
                          <a:effectLst/>
                          <a:latin typeface="Calibri" panose="020F0502020204030204" pitchFamily="34" charset="0"/>
                          <a:ea typeface="Calibri" panose="020F0502020204030204" pitchFamily="34" charset="0"/>
                          <a:cs typeface="Times New Roman" panose="02020603050405020304" pitchFamily="18" charset="0"/>
                        </a:rPr>
                        <a:t>PPP</a:t>
                      </a:r>
                    </a:p>
                  </a:txBody>
                  <a:tcPr marL="91175" marR="9117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403671946"/>
                  </a:ext>
                </a:extLst>
              </a:tr>
              <a:tr h="248142">
                <a:tc>
                  <a:txBody>
                    <a:bodyPr/>
                    <a:lstStyle/>
                    <a:p>
                      <a:pPr marL="0" marR="0">
                        <a:spcBef>
                          <a:spcPts val="0"/>
                        </a:spcBef>
                        <a:spcAft>
                          <a:spcPts val="0"/>
                        </a:spcAft>
                      </a:pPr>
                      <a:r>
                        <a:rPr lang="en-US" sz="1600">
                          <a:effectLst/>
                          <a:latin typeface="Calibri" panose="020F0502020204030204" pitchFamily="34" charset="0"/>
                          <a:ea typeface="Calibri" panose="020F0502020204030204" pitchFamily="34" charset="0"/>
                          <a:cs typeface="Times New Roman" panose="02020603050405020304" pitchFamily="18" charset="0"/>
                        </a:rPr>
                        <a:t> </a:t>
                      </a:r>
                    </a:p>
                  </a:txBody>
                  <a:tcPr marL="91175" marR="9117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n-US" sz="1600">
                          <a:effectLst/>
                          <a:latin typeface="Calibri" panose="020F0502020204030204" pitchFamily="34" charset="0"/>
                          <a:ea typeface="Calibri" panose="020F0502020204030204" pitchFamily="34" charset="0"/>
                          <a:cs typeface="Times New Roman" panose="02020603050405020304" pitchFamily="18" charset="0"/>
                        </a:rPr>
                        <a:t> </a:t>
                      </a:r>
                    </a:p>
                  </a:txBody>
                  <a:tcPr marL="91175" marR="9117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n-US" sz="1600">
                          <a:effectLst/>
                          <a:latin typeface="Calibri" panose="020F0502020204030204" pitchFamily="34" charset="0"/>
                          <a:ea typeface="Calibri" panose="020F0502020204030204" pitchFamily="34" charset="0"/>
                          <a:cs typeface="Times New Roman" panose="02020603050405020304" pitchFamily="18" charset="0"/>
                        </a:rPr>
                        <a:t> </a:t>
                      </a:r>
                    </a:p>
                  </a:txBody>
                  <a:tcPr marL="91175" marR="9117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n-US" sz="1600">
                          <a:effectLst/>
                          <a:latin typeface="Calibri" panose="020F0502020204030204" pitchFamily="34" charset="0"/>
                          <a:ea typeface="Calibri" panose="020F0502020204030204" pitchFamily="34" charset="0"/>
                          <a:cs typeface="Times New Roman" panose="02020603050405020304" pitchFamily="18" charset="0"/>
                        </a:rPr>
                        <a:t> </a:t>
                      </a:r>
                    </a:p>
                  </a:txBody>
                  <a:tcPr marL="91175" marR="9117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318920881"/>
                  </a:ext>
                </a:extLst>
              </a:tr>
              <a:tr h="248142">
                <a:tc>
                  <a:txBody>
                    <a:bodyPr/>
                    <a:lstStyle/>
                    <a:p>
                      <a:pPr marL="0" marR="0">
                        <a:spcBef>
                          <a:spcPts val="0"/>
                        </a:spcBef>
                        <a:spcAft>
                          <a:spcPts val="0"/>
                        </a:spcAft>
                      </a:pPr>
                      <a:r>
                        <a:rPr lang="en-US" sz="1600">
                          <a:effectLst/>
                          <a:latin typeface="Calibri" panose="020F0502020204030204" pitchFamily="34" charset="0"/>
                          <a:ea typeface="Calibri" panose="020F0502020204030204" pitchFamily="34" charset="0"/>
                          <a:cs typeface="Times New Roman" panose="02020603050405020304" pitchFamily="18" charset="0"/>
                        </a:rPr>
                        <a:t>Six Powered Mirrors</a:t>
                      </a:r>
                    </a:p>
                  </a:txBody>
                  <a:tcPr marL="91175" marR="9117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n-US" sz="1600">
                          <a:effectLst/>
                          <a:latin typeface="Calibri" panose="020F0502020204030204" pitchFamily="34" charset="0"/>
                          <a:ea typeface="Calibri" panose="020F0502020204030204" pitchFamily="34" charset="0"/>
                          <a:cs typeface="Times New Roman" panose="02020603050405020304" pitchFamily="18" charset="0"/>
                        </a:rPr>
                        <a:t> </a:t>
                      </a:r>
                    </a:p>
                  </a:txBody>
                  <a:tcPr marL="91175" marR="9117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n-US" sz="1600">
                          <a:effectLst/>
                          <a:latin typeface="Calibri" panose="020F0502020204030204" pitchFamily="34" charset="0"/>
                          <a:ea typeface="Calibri" panose="020F0502020204030204" pitchFamily="34" charset="0"/>
                          <a:cs typeface="Times New Roman" panose="02020603050405020304" pitchFamily="18" charset="0"/>
                        </a:rPr>
                        <a:t> </a:t>
                      </a:r>
                    </a:p>
                  </a:txBody>
                  <a:tcPr marL="91175" marR="9117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n-US" sz="1600" dirty="0">
                          <a:effectLst/>
                          <a:latin typeface="Calibri" panose="020F0502020204030204" pitchFamily="34" charset="0"/>
                          <a:ea typeface="Calibri" panose="020F0502020204030204" pitchFamily="34" charset="0"/>
                          <a:cs typeface="Times New Roman" panose="02020603050405020304" pitchFamily="18" charset="0"/>
                        </a:rPr>
                        <a:t>PPPPPP</a:t>
                      </a:r>
                    </a:p>
                  </a:txBody>
                  <a:tcPr marL="91175" marR="9117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756953779"/>
                  </a:ext>
                </a:extLst>
              </a:tr>
            </a:tbl>
          </a:graphicData>
        </a:graphic>
      </p:graphicFrame>
      <p:sp>
        <p:nvSpPr>
          <p:cNvPr id="6" name="Oval 5">
            <a:extLst>
              <a:ext uri="{FF2B5EF4-FFF2-40B4-BE49-F238E27FC236}">
                <a16:creationId xmlns:a16="http://schemas.microsoft.com/office/drawing/2014/main" id="{956F7B2E-13D5-8086-C628-C4514511730D}"/>
              </a:ext>
            </a:extLst>
          </p:cNvPr>
          <p:cNvSpPr/>
          <p:nvPr/>
        </p:nvSpPr>
        <p:spPr>
          <a:xfrm>
            <a:off x="7958667" y="3200400"/>
            <a:ext cx="726464" cy="406400"/>
          </a:xfrm>
          <a:prstGeom prst="ellipse">
            <a:avLst/>
          </a:prstGeom>
          <a:noFill/>
          <a:ln w="254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8" name="Oval 7">
            <a:extLst>
              <a:ext uri="{FF2B5EF4-FFF2-40B4-BE49-F238E27FC236}">
                <a16:creationId xmlns:a16="http://schemas.microsoft.com/office/drawing/2014/main" id="{CC864306-7E30-5FB5-766B-C43B0C79F704}"/>
              </a:ext>
            </a:extLst>
          </p:cNvPr>
          <p:cNvSpPr/>
          <p:nvPr/>
        </p:nvSpPr>
        <p:spPr>
          <a:xfrm>
            <a:off x="9283885" y="3732481"/>
            <a:ext cx="726464" cy="311980"/>
          </a:xfrm>
          <a:prstGeom prst="ellipse">
            <a:avLst/>
          </a:prstGeom>
          <a:noFill/>
          <a:ln w="254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9" name="Oval 8">
            <a:extLst>
              <a:ext uri="{FF2B5EF4-FFF2-40B4-BE49-F238E27FC236}">
                <a16:creationId xmlns:a16="http://schemas.microsoft.com/office/drawing/2014/main" id="{0B732821-558A-E523-609C-AE5B7EDACF50}"/>
              </a:ext>
            </a:extLst>
          </p:cNvPr>
          <p:cNvSpPr/>
          <p:nvPr/>
        </p:nvSpPr>
        <p:spPr>
          <a:xfrm>
            <a:off x="9275093" y="3255426"/>
            <a:ext cx="726464" cy="311980"/>
          </a:xfrm>
          <a:prstGeom prst="ellipse">
            <a:avLst/>
          </a:prstGeom>
          <a:noFill/>
          <a:ln w="254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0" name="Oval 9">
            <a:extLst>
              <a:ext uri="{FF2B5EF4-FFF2-40B4-BE49-F238E27FC236}">
                <a16:creationId xmlns:a16="http://schemas.microsoft.com/office/drawing/2014/main" id="{3E2AC15F-7019-445D-2E02-B02E4ACEB56A}"/>
              </a:ext>
            </a:extLst>
          </p:cNvPr>
          <p:cNvSpPr/>
          <p:nvPr/>
        </p:nvSpPr>
        <p:spPr>
          <a:xfrm>
            <a:off x="10667209" y="4227781"/>
            <a:ext cx="726464" cy="311980"/>
          </a:xfrm>
          <a:prstGeom prst="ellipse">
            <a:avLst/>
          </a:prstGeom>
          <a:noFill/>
          <a:ln w="254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1" name="Oval 10">
            <a:extLst>
              <a:ext uri="{FF2B5EF4-FFF2-40B4-BE49-F238E27FC236}">
                <a16:creationId xmlns:a16="http://schemas.microsoft.com/office/drawing/2014/main" id="{8ADCE972-BBE8-A2B8-D730-707AB27ADBBA}"/>
              </a:ext>
            </a:extLst>
          </p:cNvPr>
          <p:cNvSpPr/>
          <p:nvPr/>
        </p:nvSpPr>
        <p:spPr>
          <a:xfrm>
            <a:off x="10667209" y="3255426"/>
            <a:ext cx="726464" cy="311980"/>
          </a:xfrm>
          <a:prstGeom prst="ellipse">
            <a:avLst/>
          </a:prstGeom>
          <a:noFill/>
          <a:ln w="254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2" name="TextBox 11">
            <a:extLst>
              <a:ext uri="{FF2B5EF4-FFF2-40B4-BE49-F238E27FC236}">
                <a16:creationId xmlns:a16="http://schemas.microsoft.com/office/drawing/2014/main" id="{32E5201F-2F47-3F10-88A0-9A89D0EC0018}"/>
              </a:ext>
            </a:extLst>
          </p:cNvPr>
          <p:cNvSpPr txBox="1"/>
          <p:nvPr/>
        </p:nvSpPr>
        <p:spPr>
          <a:xfrm>
            <a:off x="7754815" y="3578592"/>
            <a:ext cx="1289231" cy="307777"/>
          </a:xfrm>
          <a:prstGeom prst="rect">
            <a:avLst/>
          </a:prstGeom>
          <a:noFill/>
        </p:spPr>
        <p:txBody>
          <a:bodyPr wrap="square" rtlCol="0">
            <a:spAutoFit/>
          </a:bodyPr>
          <a:lstStyle/>
          <a:p>
            <a:r>
              <a:rPr lang="en-US" sz="1400" dirty="0">
                <a:solidFill>
                  <a:srgbClr val="FF0000"/>
                </a:solidFill>
              </a:rPr>
              <a:t>Current design</a:t>
            </a:r>
          </a:p>
        </p:txBody>
      </p:sp>
      <p:sp>
        <p:nvSpPr>
          <p:cNvPr id="13" name="TextBox 12">
            <a:extLst>
              <a:ext uri="{FF2B5EF4-FFF2-40B4-BE49-F238E27FC236}">
                <a16:creationId xmlns:a16="http://schemas.microsoft.com/office/drawing/2014/main" id="{FF4434BC-ACDC-9775-EE46-946500E1C2A4}"/>
              </a:ext>
            </a:extLst>
          </p:cNvPr>
          <p:cNvSpPr txBox="1"/>
          <p:nvPr/>
        </p:nvSpPr>
        <p:spPr>
          <a:xfrm>
            <a:off x="5610064" y="4981477"/>
            <a:ext cx="1916152" cy="738664"/>
          </a:xfrm>
          <a:prstGeom prst="rect">
            <a:avLst/>
          </a:prstGeom>
          <a:noFill/>
        </p:spPr>
        <p:txBody>
          <a:bodyPr wrap="square" rtlCol="0">
            <a:spAutoFit/>
          </a:bodyPr>
          <a:lstStyle/>
          <a:p>
            <a:r>
              <a:rPr lang="en-US" sz="1400" dirty="0">
                <a:solidFill>
                  <a:srgbClr val="FF0000"/>
                </a:solidFill>
              </a:rPr>
              <a:t>Might consider if it makes mirror fabrication easier</a:t>
            </a:r>
          </a:p>
        </p:txBody>
      </p:sp>
      <p:sp>
        <p:nvSpPr>
          <p:cNvPr id="14" name="TextBox 13">
            <a:extLst>
              <a:ext uri="{FF2B5EF4-FFF2-40B4-BE49-F238E27FC236}">
                <a16:creationId xmlns:a16="http://schemas.microsoft.com/office/drawing/2014/main" id="{8C5A6FD7-68C3-7171-7555-B8632B10DEDA}"/>
              </a:ext>
            </a:extLst>
          </p:cNvPr>
          <p:cNvSpPr txBox="1"/>
          <p:nvPr/>
        </p:nvSpPr>
        <p:spPr>
          <a:xfrm>
            <a:off x="7907296" y="6034548"/>
            <a:ext cx="2027521" cy="215444"/>
          </a:xfrm>
          <a:prstGeom prst="rect">
            <a:avLst/>
          </a:prstGeom>
          <a:solidFill>
            <a:schemeClr val="bg1"/>
          </a:solidFill>
        </p:spPr>
        <p:txBody>
          <a:bodyPr wrap="square" tIns="0" bIns="0" rtlCol="0">
            <a:spAutoFit/>
          </a:bodyPr>
          <a:lstStyle/>
          <a:p>
            <a:r>
              <a:rPr lang="en-US" sz="1400" dirty="0">
                <a:solidFill>
                  <a:srgbClr val="FF0000"/>
                </a:solidFill>
              </a:rPr>
              <a:t>No current plans to study</a:t>
            </a:r>
          </a:p>
        </p:txBody>
      </p:sp>
    </p:spTree>
    <p:extLst>
      <p:ext uri="{BB962C8B-B14F-4D97-AF65-F5344CB8AC3E}">
        <p14:creationId xmlns:p14="http://schemas.microsoft.com/office/powerpoint/2010/main" val="349782047"/>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D32D613-3052-5619-D928-A7F7740171C5}"/>
              </a:ext>
            </a:extLst>
          </p:cNvPr>
          <p:cNvSpPr>
            <a:spLocks noGrp="1"/>
          </p:cNvSpPr>
          <p:nvPr>
            <p:ph type="title"/>
          </p:nvPr>
        </p:nvSpPr>
        <p:spPr/>
        <p:txBody>
          <a:bodyPr/>
          <a:lstStyle/>
          <a:p>
            <a:r>
              <a:rPr lang="en-US" b="1" dirty="0">
                <a:solidFill>
                  <a:srgbClr val="0432FF"/>
                </a:solidFill>
              </a:rPr>
              <a:t>Example Configurations</a:t>
            </a:r>
          </a:p>
        </p:txBody>
      </p:sp>
      <p:sp>
        <p:nvSpPr>
          <p:cNvPr id="3" name="Content Placeholder 2">
            <a:extLst>
              <a:ext uri="{FF2B5EF4-FFF2-40B4-BE49-F238E27FC236}">
                <a16:creationId xmlns:a16="http://schemas.microsoft.com/office/drawing/2014/main" id="{6E2D5E79-3AF6-9B09-8535-C83F4F99BD76}"/>
              </a:ext>
            </a:extLst>
          </p:cNvPr>
          <p:cNvSpPr>
            <a:spLocks noGrp="1"/>
          </p:cNvSpPr>
          <p:nvPr>
            <p:ph idx="1"/>
          </p:nvPr>
        </p:nvSpPr>
        <p:spPr>
          <a:xfrm>
            <a:off x="795772" y="1562054"/>
            <a:ext cx="5080798" cy="472737"/>
          </a:xfrm>
        </p:spPr>
        <p:txBody>
          <a:bodyPr>
            <a:normAutofit/>
          </a:bodyPr>
          <a:lstStyle/>
          <a:p>
            <a:pPr marL="0" indent="0">
              <a:buNone/>
            </a:pPr>
            <a:r>
              <a:rPr lang="en-US" dirty="0"/>
              <a:t>Two possible 5-mirror options</a:t>
            </a:r>
          </a:p>
        </p:txBody>
      </p:sp>
      <p:sp>
        <p:nvSpPr>
          <p:cNvPr id="4" name="Slide Number Placeholder 3">
            <a:extLst>
              <a:ext uri="{FF2B5EF4-FFF2-40B4-BE49-F238E27FC236}">
                <a16:creationId xmlns:a16="http://schemas.microsoft.com/office/drawing/2014/main" id="{A3F6BA42-C30A-68BE-CDF9-14E3A9E0786C}"/>
              </a:ext>
            </a:extLst>
          </p:cNvPr>
          <p:cNvSpPr>
            <a:spLocks noGrp="1"/>
          </p:cNvSpPr>
          <p:nvPr>
            <p:ph type="sldNum" sz="quarter" idx="12"/>
          </p:nvPr>
        </p:nvSpPr>
        <p:spPr/>
        <p:txBody>
          <a:bodyPr/>
          <a:lstStyle/>
          <a:p>
            <a:fld id="{32F73669-1148-499A-8244-3F65AEF7D7B7}" type="slidenum">
              <a:rPr lang="en-US" smtClean="0"/>
              <a:t>17</a:t>
            </a:fld>
            <a:endParaRPr lang="en-US"/>
          </a:p>
        </p:txBody>
      </p:sp>
      <p:pic>
        <p:nvPicPr>
          <p:cNvPr id="5" name="Picture 4">
            <a:extLst>
              <a:ext uri="{FF2B5EF4-FFF2-40B4-BE49-F238E27FC236}">
                <a16:creationId xmlns:a16="http://schemas.microsoft.com/office/drawing/2014/main" id="{7185F321-5827-86EA-939A-49BFECC1AA5A}"/>
              </a:ext>
            </a:extLst>
          </p:cNvPr>
          <p:cNvPicPr>
            <a:picLocks noChangeAspect="1"/>
          </p:cNvPicPr>
          <p:nvPr/>
        </p:nvPicPr>
        <p:blipFill>
          <a:blip r:embed="rId2"/>
          <a:stretch>
            <a:fillRect/>
          </a:stretch>
        </p:blipFill>
        <p:spPr>
          <a:xfrm>
            <a:off x="652262" y="2378895"/>
            <a:ext cx="5114290" cy="2863850"/>
          </a:xfrm>
          <a:prstGeom prst="rect">
            <a:avLst/>
          </a:prstGeom>
        </p:spPr>
      </p:pic>
      <p:pic>
        <p:nvPicPr>
          <p:cNvPr id="6" name="Picture 5" descr="Line chart&#10;&#10;Description automatically generated">
            <a:extLst>
              <a:ext uri="{FF2B5EF4-FFF2-40B4-BE49-F238E27FC236}">
                <a16:creationId xmlns:a16="http://schemas.microsoft.com/office/drawing/2014/main" id="{4DF80C4D-724A-0D32-DB9B-E077BAB08C84}"/>
              </a:ext>
            </a:extLst>
          </p:cNvPr>
          <p:cNvPicPr>
            <a:picLocks noChangeAspect="1"/>
          </p:cNvPicPr>
          <p:nvPr/>
        </p:nvPicPr>
        <p:blipFill>
          <a:blip r:embed="rId3"/>
          <a:stretch>
            <a:fillRect/>
          </a:stretch>
        </p:blipFill>
        <p:spPr>
          <a:xfrm>
            <a:off x="6239510" y="2480610"/>
            <a:ext cx="5114290" cy="2875149"/>
          </a:xfrm>
          <a:prstGeom prst="rect">
            <a:avLst/>
          </a:prstGeom>
        </p:spPr>
      </p:pic>
      <p:graphicFrame>
        <p:nvGraphicFramePr>
          <p:cNvPr id="7" name="Content Placeholder 9">
            <a:extLst>
              <a:ext uri="{FF2B5EF4-FFF2-40B4-BE49-F238E27FC236}">
                <a16:creationId xmlns:a16="http://schemas.microsoft.com/office/drawing/2014/main" id="{7411E2AA-2F4D-636F-74DF-E1726A433EB8}"/>
              </a:ext>
            </a:extLst>
          </p:cNvPr>
          <p:cNvGraphicFramePr>
            <a:graphicFrameLocks/>
          </p:cNvGraphicFramePr>
          <p:nvPr/>
        </p:nvGraphicFramePr>
        <p:xfrm>
          <a:off x="436040" y="2339460"/>
          <a:ext cx="2231419" cy="1710609"/>
        </p:xfrm>
        <a:graphic>
          <a:graphicData uri="http://schemas.openxmlformats.org/drawingml/2006/table">
            <a:tbl>
              <a:tblPr firstRow="1" firstCol="1" bandRow="1"/>
              <a:tblGrid>
                <a:gridCol w="770352">
                  <a:extLst>
                    <a:ext uri="{9D8B030D-6E8A-4147-A177-3AD203B41FA5}">
                      <a16:colId xmlns:a16="http://schemas.microsoft.com/office/drawing/2014/main" val="137260722"/>
                    </a:ext>
                  </a:extLst>
                </a:gridCol>
                <a:gridCol w="441077">
                  <a:extLst>
                    <a:ext uri="{9D8B030D-6E8A-4147-A177-3AD203B41FA5}">
                      <a16:colId xmlns:a16="http://schemas.microsoft.com/office/drawing/2014/main" val="1879196971"/>
                    </a:ext>
                  </a:extLst>
                </a:gridCol>
                <a:gridCol w="496211">
                  <a:extLst>
                    <a:ext uri="{9D8B030D-6E8A-4147-A177-3AD203B41FA5}">
                      <a16:colId xmlns:a16="http://schemas.microsoft.com/office/drawing/2014/main" val="3694287502"/>
                    </a:ext>
                  </a:extLst>
                </a:gridCol>
                <a:gridCol w="523779">
                  <a:extLst>
                    <a:ext uri="{9D8B030D-6E8A-4147-A177-3AD203B41FA5}">
                      <a16:colId xmlns:a16="http://schemas.microsoft.com/office/drawing/2014/main" val="878966972"/>
                    </a:ext>
                  </a:extLst>
                </a:gridCol>
              </a:tblGrid>
              <a:tr h="90032">
                <a:tc>
                  <a:txBody>
                    <a:bodyPr/>
                    <a:lstStyle/>
                    <a:p>
                      <a:pPr marL="0" marR="0" algn="r">
                        <a:spcBef>
                          <a:spcPts val="0"/>
                        </a:spcBef>
                        <a:spcAft>
                          <a:spcPts val="0"/>
                        </a:spcAft>
                      </a:pPr>
                      <a:r>
                        <a:rPr lang="en-US" sz="500" dirty="0">
                          <a:effectLst/>
                          <a:latin typeface="Calibri" panose="020F0502020204030204" pitchFamily="34" charset="0"/>
                          <a:ea typeface="Calibri" panose="020F0502020204030204" pitchFamily="34" charset="0"/>
                          <a:cs typeface="Times New Roman" panose="02020603050405020304" pitchFamily="18" charset="0"/>
                        </a:rPr>
                        <a:t> Total mirrors</a:t>
                      </a:r>
                    </a:p>
                  </a:txBody>
                  <a:tcPr marL="33081" marR="3308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marL="0" marR="0" algn="ctr">
                        <a:spcBef>
                          <a:spcPts val="0"/>
                        </a:spcBef>
                        <a:spcAft>
                          <a:spcPts val="0"/>
                        </a:spcAft>
                      </a:pPr>
                      <a:r>
                        <a:rPr lang="en-US" sz="500">
                          <a:effectLst/>
                          <a:latin typeface="Calibri" panose="020F0502020204030204" pitchFamily="34" charset="0"/>
                          <a:ea typeface="Calibri" panose="020F0502020204030204" pitchFamily="34" charset="0"/>
                          <a:cs typeface="Times New Roman" panose="02020603050405020304" pitchFamily="18" charset="0"/>
                        </a:rPr>
                        <a:t>Four Mirror</a:t>
                      </a:r>
                    </a:p>
                  </a:txBody>
                  <a:tcPr marL="33081" marR="3308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marL="0" marR="0" algn="ctr">
                        <a:spcBef>
                          <a:spcPts val="0"/>
                        </a:spcBef>
                        <a:spcAft>
                          <a:spcPts val="0"/>
                        </a:spcAft>
                      </a:pPr>
                      <a:r>
                        <a:rPr lang="en-US" sz="500">
                          <a:effectLst/>
                          <a:latin typeface="Calibri" panose="020F0502020204030204" pitchFamily="34" charset="0"/>
                          <a:ea typeface="Calibri" panose="020F0502020204030204" pitchFamily="34" charset="0"/>
                          <a:cs typeface="Times New Roman" panose="02020603050405020304" pitchFamily="18" charset="0"/>
                        </a:rPr>
                        <a:t>Five Mirror</a:t>
                      </a:r>
                    </a:p>
                  </a:txBody>
                  <a:tcPr marL="33081" marR="3308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marL="0" marR="0" algn="ctr">
                        <a:spcBef>
                          <a:spcPts val="0"/>
                        </a:spcBef>
                        <a:spcAft>
                          <a:spcPts val="0"/>
                        </a:spcAft>
                      </a:pPr>
                      <a:r>
                        <a:rPr lang="en-US" sz="500">
                          <a:effectLst/>
                          <a:latin typeface="Calibri" panose="020F0502020204030204" pitchFamily="34" charset="0"/>
                          <a:ea typeface="Calibri" panose="020F0502020204030204" pitchFamily="34" charset="0"/>
                          <a:cs typeface="Times New Roman" panose="02020603050405020304" pitchFamily="18" charset="0"/>
                        </a:rPr>
                        <a:t>Six Mirror</a:t>
                      </a:r>
                    </a:p>
                  </a:txBody>
                  <a:tcPr marL="33081" marR="3308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extLst>
                  <a:ext uri="{0D108BD9-81ED-4DB2-BD59-A6C34878D82A}">
                    <a16:rowId xmlns:a16="http://schemas.microsoft.com/office/drawing/2014/main" val="3829912297"/>
                  </a:ext>
                </a:extLst>
              </a:tr>
              <a:tr h="90032">
                <a:tc>
                  <a:txBody>
                    <a:bodyPr/>
                    <a:lstStyle/>
                    <a:p>
                      <a:pPr marL="0" marR="0">
                        <a:spcBef>
                          <a:spcPts val="0"/>
                        </a:spcBef>
                        <a:spcAft>
                          <a:spcPts val="0"/>
                        </a:spcAft>
                      </a:pPr>
                      <a:r>
                        <a:rPr lang="en-US" sz="500">
                          <a:effectLst/>
                          <a:latin typeface="Calibri" panose="020F0502020204030204" pitchFamily="34" charset="0"/>
                          <a:ea typeface="Calibri" panose="020F0502020204030204" pitchFamily="34" charset="0"/>
                          <a:cs typeface="Times New Roman" panose="02020603050405020304" pitchFamily="18" charset="0"/>
                        </a:rPr>
                        <a:t> </a:t>
                      </a:r>
                    </a:p>
                  </a:txBody>
                  <a:tcPr marL="33081" marR="3308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marL="0" marR="0" algn="ctr">
                        <a:spcBef>
                          <a:spcPts val="0"/>
                        </a:spcBef>
                        <a:spcAft>
                          <a:spcPts val="0"/>
                        </a:spcAft>
                      </a:pPr>
                      <a:r>
                        <a:rPr lang="en-US" sz="500">
                          <a:effectLst/>
                          <a:latin typeface="Calibri" panose="020F0502020204030204" pitchFamily="34" charset="0"/>
                          <a:ea typeface="Calibri" panose="020F0502020204030204" pitchFamily="34" charset="0"/>
                          <a:cs typeface="Times New Roman" panose="02020603050405020304" pitchFamily="18" charset="0"/>
                        </a:rPr>
                        <a:t> </a:t>
                      </a:r>
                    </a:p>
                  </a:txBody>
                  <a:tcPr marL="33081" marR="3308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marL="0" marR="0" algn="ctr">
                        <a:spcBef>
                          <a:spcPts val="0"/>
                        </a:spcBef>
                        <a:spcAft>
                          <a:spcPts val="0"/>
                        </a:spcAft>
                      </a:pPr>
                      <a:r>
                        <a:rPr lang="en-US" sz="500">
                          <a:effectLst/>
                          <a:latin typeface="Calibri" panose="020F0502020204030204" pitchFamily="34" charset="0"/>
                          <a:ea typeface="Calibri" panose="020F0502020204030204" pitchFamily="34" charset="0"/>
                          <a:cs typeface="Times New Roman" panose="02020603050405020304" pitchFamily="18" charset="0"/>
                        </a:rPr>
                        <a:t> </a:t>
                      </a:r>
                    </a:p>
                  </a:txBody>
                  <a:tcPr marL="33081" marR="3308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marL="0" marR="0" algn="ctr">
                        <a:spcBef>
                          <a:spcPts val="0"/>
                        </a:spcBef>
                        <a:spcAft>
                          <a:spcPts val="0"/>
                        </a:spcAft>
                      </a:pPr>
                      <a:r>
                        <a:rPr lang="en-US" sz="500">
                          <a:effectLst/>
                          <a:latin typeface="Calibri" panose="020F0502020204030204" pitchFamily="34" charset="0"/>
                          <a:ea typeface="Calibri" panose="020F0502020204030204" pitchFamily="34" charset="0"/>
                          <a:cs typeface="Times New Roman" panose="02020603050405020304" pitchFamily="18" charset="0"/>
                        </a:rPr>
                        <a:t> </a:t>
                      </a:r>
                    </a:p>
                  </a:txBody>
                  <a:tcPr marL="33081" marR="3308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extLst>
                  <a:ext uri="{0D108BD9-81ED-4DB2-BD59-A6C34878D82A}">
                    <a16:rowId xmlns:a16="http://schemas.microsoft.com/office/drawing/2014/main" val="3613297536"/>
                  </a:ext>
                </a:extLst>
              </a:tr>
              <a:tr h="90032">
                <a:tc>
                  <a:txBody>
                    <a:bodyPr/>
                    <a:lstStyle/>
                    <a:p>
                      <a:pPr marL="0" marR="0">
                        <a:spcBef>
                          <a:spcPts val="0"/>
                        </a:spcBef>
                        <a:spcAft>
                          <a:spcPts val="0"/>
                        </a:spcAft>
                      </a:pPr>
                      <a:r>
                        <a:rPr lang="en-US" sz="500">
                          <a:effectLst/>
                          <a:latin typeface="Calibri" panose="020F0502020204030204" pitchFamily="34" charset="0"/>
                          <a:ea typeface="Calibri" panose="020F0502020204030204" pitchFamily="34" charset="0"/>
                          <a:cs typeface="Times New Roman" panose="02020603050405020304" pitchFamily="18" charset="0"/>
                        </a:rPr>
                        <a:t>Two powered mirrors</a:t>
                      </a:r>
                    </a:p>
                  </a:txBody>
                  <a:tcPr marL="33081" marR="3308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marL="0" marR="0" algn="ctr">
                        <a:spcBef>
                          <a:spcPts val="0"/>
                        </a:spcBef>
                        <a:spcAft>
                          <a:spcPts val="0"/>
                        </a:spcAft>
                      </a:pPr>
                      <a:r>
                        <a:rPr lang="en-US" sz="500">
                          <a:effectLst/>
                          <a:latin typeface="Calibri" panose="020F0502020204030204" pitchFamily="34" charset="0"/>
                          <a:ea typeface="Calibri" panose="020F0502020204030204" pitchFamily="34" charset="0"/>
                          <a:cs typeface="Times New Roman" panose="02020603050405020304" pitchFamily="18" charset="0"/>
                        </a:rPr>
                        <a:t>PP</a:t>
                      </a:r>
                      <a:r>
                        <a:rPr lang="en-US" sz="500">
                          <a:solidFill>
                            <a:srgbClr val="00B050"/>
                          </a:solidFill>
                          <a:effectLst/>
                          <a:latin typeface="Calibri" panose="020F0502020204030204" pitchFamily="34" charset="0"/>
                          <a:ea typeface="Calibri" panose="020F0502020204030204" pitchFamily="34" charset="0"/>
                          <a:cs typeface="Times New Roman" panose="02020603050405020304" pitchFamily="18" charset="0"/>
                        </a:rPr>
                        <a:t>FF</a:t>
                      </a:r>
                      <a:endParaRPr lang="en-US" sz="500">
                        <a:effectLst/>
                        <a:latin typeface="Calibri" panose="020F0502020204030204" pitchFamily="34" charset="0"/>
                        <a:ea typeface="Calibri" panose="020F0502020204030204" pitchFamily="34" charset="0"/>
                        <a:cs typeface="Times New Roman" panose="02020603050405020304" pitchFamily="18" charset="0"/>
                      </a:endParaRPr>
                    </a:p>
                  </a:txBody>
                  <a:tcPr marL="33081" marR="3308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marL="0" marR="0" algn="ctr">
                        <a:spcBef>
                          <a:spcPts val="0"/>
                        </a:spcBef>
                        <a:spcAft>
                          <a:spcPts val="0"/>
                        </a:spcAft>
                      </a:pPr>
                      <a:r>
                        <a:rPr lang="en-US" sz="500">
                          <a:effectLst/>
                          <a:latin typeface="Calibri" panose="020F0502020204030204" pitchFamily="34" charset="0"/>
                          <a:ea typeface="Calibri" panose="020F0502020204030204" pitchFamily="34" charset="0"/>
                          <a:cs typeface="Times New Roman" panose="02020603050405020304" pitchFamily="18" charset="0"/>
                        </a:rPr>
                        <a:t>PP</a:t>
                      </a:r>
                      <a:r>
                        <a:rPr lang="en-US" sz="500">
                          <a:solidFill>
                            <a:srgbClr val="00B050"/>
                          </a:solidFill>
                          <a:effectLst/>
                          <a:latin typeface="Calibri" panose="020F0502020204030204" pitchFamily="34" charset="0"/>
                          <a:ea typeface="Calibri" panose="020F0502020204030204" pitchFamily="34" charset="0"/>
                          <a:cs typeface="Times New Roman" panose="02020603050405020304" pitchFamily="18" charset="0"/>
                        </a:rPr>
                        <a:t>FFF</a:t>
                      </a:r>
                      <a:endParaRPr lang="en-US" sz="500">
                        <a:effectLst/>
                        <a:latin typeface="Calibri" panose="020F0502020204030204" pitchFamily="34" charset="0"/>
                        <a:ea typeface="Calibri" panose="020F0502020204030204" pitchFamily="34" charset="0"/>
                        <a:cs typeface="Times New Roman" panose="02020603050405020304" pitchFamily="18" charset="0"/>
                      </a:endParaRPr>
                    </a:p>
                  </a:txBody>
                  <a:tcPr marL="33081" marR="3308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marL="0" marR="0" algn="ctr">
                        <a:spcBef>
                          <a:spcPts val="0"/>
                        </a:spcBef>
                        <a:spcAft>
                          <a:spcPts val="0"/>
                        </a:spcAft>
                      </a:pPr>
                      <a:r>
                        <a:rPr lang="en-US" sz="500">
                          <a:effectLst/>
                          <a:latin typeface="Calibri" panose="020F0502020204030204" pitchFamily="34" charset="0"/>
                          <a:ea typeface="Calibri" panose="020F0502020204030204" pitchFamily="34" charset="0"/>
                          <a:cs typeface="Times New Roman" panose="02020603050405020304" pitchFamily="18" charset="0"/>
                        </a:rPr>
                        <a:t>PP</a:t>
                      </a:r>
                      <a:r>
                        <a:rPr lang="en-US" sz="500">
                          <a:solidFill>
                            <a:srgbClr val="00B050"/>
                          </a:solidFill>
                          <a:effectLst/>
                          <a:latin typeface="Calibri" panose="020F0502020204030204" pitchFamily="34" charset="0"/>
                          <a:ea typeface="Calibri" panose="020F0502020204030204" pitchFamily="34" charset="0"/>
                          <a:cs typeface="Times New Roman" panose="02020603050405020304" pitchFamily="18" charset="0"/>
                        </a:rPr>
                        <a:t>FFFF</a:t>
                      </a:r>
                      <a:endParaRPr lang="en-US" sz="500">
                        <a:effectLst/>
                        <a:latin typeface="Calibri" panose="020F0502020204030204" pitchFamily="34" charset="0"/>
                        <a:ea typeface="Calibri" panose="020F0502020204030204" pitchFamily="34" charset="0"/>
                        <a:cs typeface="Times New Roman" panose="02020603050405020304" pitchFamily="18" charset="0"/>
                      </a:endParaRPr>
                    </a:p>
                  </a:txBody>
                  <a:tcPr marL="33081" marR="3308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extLst>
                  <a:ext uri="{0D108BD9-81ED-4DB2-BD59-A6C34878D82A}">
                    <a16:rowId xmlns:a16="http://schemas.microsoft.com/office/drawing/2014/main" val="1216984747"/>
                  </a:ext>
                </a:extLst>
              </a:tr>
              <a:tr h="90032">
                <a:tc>
                  <a:txBody>
                    <a:bodyPr/>
                    <a:lstStyle/>
                    <a:p>
                      <a:pPr marL="0" marR="0">
                        <a:spcBef>
                          <a:spcPts val="0"/>
                        </a:spcBef>
                        <a:spcAft>
                          <a:spcPts val="0"/>
                        </a:spcAft>
                      </a:pPr>
                      <a:r>
                        <a:rPr lang="en-US" sz="500">
                          <a:effectLst/>
                          <a:latin typeface="Calibri" panose="020F0502020204030204" pitchFamily="34" charset="0"/>
                          <a:ea typeface="Calibri" panose="020F0502020204030204" pitchFamily="34" charset="0"/>
                          <a:cs typeface="Times New Roman" panose="02020603050405020304" pitchFamily="18" charset="0"/>
                        </a:rPr>
                        <a:t> </a:t>
                      </a:r>
                    </a:p>
                  </a:txBody>
                  <a:tcPr marL="33081" marR="3308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marL="0" marR="0" algn="ctr">
                        <a:spcBef>
                          <a:spcPts val="0"/>
                        </a:spcBef>
                        <a:spcAft>
                          <a:spcPts val="0"/>
                        </a:spcAft>
                      </a:pPr>
                      <a:r>
                        <a:rPr lang="en-US" sz="500">
                          <a:effectLst/>
                          <a:latin typeface="Calibri" panose="020F0502020204030204" pitchFamily="34" charset="0"/>
                          <a:ea typeface="Calibri" panose="020F0502020204030204" pitchFamily="34" charset="0"/>
                          <a:cs typeface="Times New Roman" panose="02020603050405020304" pitchFamily="18" charset="0"/>
                        </a:rPr>
                        <a:t> </a:t>
                      </a:r>
                    </a:p>
                  </a:txBody>
                  <a:tcPr marL="33081" marR="3308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marL="0" marR="0" algn="ctr">
                        <a:spcBef>
                          <a:spcPts val="0"/>
                        </a:spcBef>
                        <a:spcAft>
                          <a:spcPts val="0"/>
                        </a:spcAft>
                      </a:pPr>
                      <a:r>
                        <a:rPr lang="en-US" sz="500">
                          <a:effectLst/>
                          <a:latin typeface="Calibri" panose="020F0502020204030204" pitchFamily="34" charset="0"/>
                          <a:ea typeface="Calibri" panose="020F0502020204030204" pitchFamily="34" charset="0"/>
                          <a:cs typeface="Times New Roman" panose="02020603050405020304" pitchFamily="18" charset="0"/>
                        </a:rPr>
                        <a:t> </a:t>
                      </a:r>
                    </a:p>
                  </a:txBody>
                  <a:tcPr marL="33081" marR="3308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marL="0" marR="0" algn="ctr">
                        <a:spcBef>
                          <a:spcPts val="0"/>
                        </a:spcBef>
                        <a:spcAft>
                          <a:spcPts val="0"/>
                        </a:spcAft>
                      </a:pPr>
                      <a:r>
                        <a:rPr lang="en-US" sz="500">
                          <a:effectLst/>
                          <a:latin typeface="Calibri" panose="020F0502020204030204" pitchFamily="34" charset="0"/>
                          <a:ea typeface="Calibri" panose="020F0502020204030204" pitchFamily="34" charset="0"/>
                          <a:cs typeface="Times New Roman" panose="02020603050405020304" pitchFamily="18" charset="0"/>
                        </a:rPr>
                        <a:t> </a:t>
                      </a:r>
                    </a:p>
                  </a:txBody>
                  <a:tcPr marL="33081" marR="3308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extLst>
                  <a:ext uri="{0D108BD9-81ED-4DB2-BD59-A6C34878D82A}">
                    <a16:rowId xmlns:a16="http://schemas.microsoft.com/office/drawing/2014/main" val="966127806"/>
                  </a:ext>
                </a:extLst>
              </a:tr>
              <a:tr h="180064">
                <a:tc>
                  <a:txBody>
                    <a:bodyPr/>
                    <a:lstStyle/>
                    <a:p>
                      <a:pPr marL="0" marR="0">
                        <a:spcBef>
                          <a:spcPts val="0"/>
                        </a:spcBef>
                        <a:spcAft>
                          <a:spcPts val="0"/>
                        </a:spcAft>
                      </a:pPr>
                      <a:r>
                        <a:rPr lang="en-US" sz="500">
                          <a:effectLst/>
                          <a:latin typeface="Calibri" panose="020F0502020204030204" pitchFamily="34" charset="0"/>
                          <a:ea typeface="Calibri" panose="020F0502020204030204" pitchFamily="34" charset="0"/>
                          <a:cs typeface="Times New Roman" panose="02020603050405020304" pitchFamily="18" charset="0"/>
                        </a:rPr>
                        <a:t>Three powered mirrors</a:t>
                      </a:r>
                    </a:p>
                  </a:txBody>
                  <a:tcPr marL="33081" marR="3308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marL="0" marR="0" algn="ctr">
                        <a:spcBef>
                          <a:spcPts val="0"/>
                        </a:spcBef>
                        <a:spcAft>
                          <a:spcPts val="0"/>
                        </a:spcAft>
                      </a:pPr>
                      <a:r>
                        <a:rPr lang="en-US" sz="500">
                          <a:effectLst/>
                          <a:latin typeface="Calibri" panose="020F0502020204030204" pitchFamily="34" charset="0"/>
                          <a:ea typeface="Calibri" panose="020F0502020204030204" pitchFamily="34" charset="0"/>
                          <a:cs typeface="Times New Roman" panose="02020603050405020304" pitchFamily="18" charset="0"/>
                        </a:rPr>
                        <a:t>PPP</a:t>
                      </a:r>
                      <a:r>
                        <a:rPr lang="en-US" sz="500">
                          <a:solidFill>
                            <a:srgbClr val="00B050"/>
                          </a:solidFill>
                          <a:effectLst/>
                          <a:latin typeface="Calibri" panose="020F0502020204030204" pitchFamily="34" charset="0"/>
                          <a:ea typeface="Calibri" panose="020F0502020204030204" pitchFamily="34" charset="0"/>
                          <a:cs typeface="Times New Roman" panose="02020603050405020304" pitchFamily="18" charset="0"/>
                        </a:rPr>
                        <a:t>F</a:t>
                      </a:r>
                      <a:endParaRPr lang="en-US" sz="500">
                        <a:effectLst/>
                        <a:latin typeface="Calibri" panose="020F0502020204030204" pitchFamily="34" charset="0"/>
                        <a:ea typeface="Calibri" panose="020F0502020204030204" pitchFamily="34" charset="0"/>
                        <a:cs typeface="Times New Roman" panose="02020603050405020304" pitchFamily="18" charset="0"/>
                      </a:endParaRPr>
                    </a:p>
                    <a:p>
                      <a:pPr marL="0" marR="0" algn="ctr">
                        <a:spcBef>
                          <a:spcPts val="0"/>
                        </a:spcBef>
                        <a:spcAft>
                          <a:spcPts val="0"/>
                        </a:spcAft>
                      </a:pPr>
                      <a:r>
                        <a:rPr lang="en-US" sz="500">
                          <a:effectLst/>
                          <a:latin typeface="Calibri" panose="020F0502020204030204" pitchFamily="34" charset="0"/>
                          <a:ea typeface="Calibri" panose="020F0502020204030204" pitchFamily="34" charset="0"/>
                          <a:cs typeface="Times New Roman" panose="02020603050405020304" pitchFamily="18" charset="0"/>
                        </a:rPr>
                        <a:t>PP</a:t>
                      </a:r>
                      <a:r>
                        <a:rPr lang="en-US" sz="500">
                          <a:solidFill>
                            <a:srgbClr val="00B050"/>
                          </a:solidFill>
                          <a:effectLst/>
                          <a:latin typeface="Calibri" panose="020F0502020204030204" pitchFamily="34" charset="0"/>
                          <a:ea typeface="Calibri" panose="020F0502020204030204" pitchFamily="34" charset="0"/>
                          <a:cs typeface="Times New Roman" panose="02020603050405020304" pitchFamily="18" charset="0"/>
                        </a:rPr>
                        <a:t>F</a:t>
                      </a:r>
                      <a:r>
                        <a:rPr lang="en-US" sz="500">
                          <a:effectLst/>
                          <a:latin typeface="Calibri" panose="020F0502020204030204" pitchFamily="34" charset="0"/>
                          <a:ea typeface="Calibri" panose="020F0502020204030204" pitchFamily="34" charset="0"/>
                          <a:cs typeface="Times New Roman" panose="02020603050405020304" pitchFamily="18" charset="0"/>
                        </a:rPr>
                        <a:t>P</a:t>
                      </a:r>
                    </a:p>
                  </a:txBody>
                  <a:tcPr marL="33081" marR="3308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marL="0" marR="0" algn="ctr">
                        <a:spcBef>
                          <a:spcPts val="0"/>
                        </a:spcBef>
                        <a:spcAft>
                          <a:spcPts val="0"/>
                        </a:spcAft>
                      </a:pPr>
                      <a:r>
                        <a:rPr lang="en-US" sz="500">
                          <a:effectLst/>
                          <a:latin typeface="Calibri" panose="020F0502020204030204" pitchFamily="34" charset="0"/>
                          <a:ea typeface="Calibri" panose="020F0502020204030204" pitchFamily="34" charset="0"/>
                          <a:cs typeface="Times New Roman" panose="02020603050405020304" pitchFamily="18" charset="0"/>
                        </a:rPr>
                        <a:t>PPP</a:t>
                      </a:r>
                      <a:r>
                        <a:rPr lang="en-US" sz="500">
                          <a:solidFill>
                            <a:srgbClr val="00B050"/>
                          </a:solidFill>
                          <a:effectLst/>
                          <a:latin typeface="Calibri" panose="020F0502020204030204" pitchFamily="34" charset="0"/>
                          <a:ea typeface="Calibri" panose="020F0502020204030204" pitchFamily="34" charset="0"/>
                          <a:cs typeface="Times New Roman" panose="02020603050405020304" pitchFamily="18" charset="0"/>
                        </a:rPr>
                        <a:t>FF</a:t>
                      </a:r>
                      <a:endParaRPr lang="en-US" sz="500">
                        <a:effectLst/>
                        <a:latin typeface="Calibri" panose="020F0502020204030204" pitchFamily="34" charset="0"/>
                        <a:ea typeface="Calibri" panose="020F0502020204030204" pitchFamily="34" charset="0"/>
                        <a:cs typeface="Times New Roman" panose="02020603050405020304" pitchFamily="18" charset="0"/>
                      </a:endParaRPr>
                    </a:p>
                    <a:p>
                      <a:pPr marL="0" marR="0" algn="ctr">
                        <a:spcBef>
                          <a:spcPts val="0"/>
                        </a:spcBef>
                        <a:spcAft>
                          <a:spcPts val="0"/>
                        </a:spcAft>
                      </a:pPr>
                      <a:r>
                        <a:rPr lang="en-US" sz="500">
                          <a:effectLst/>
                          <a:latin typeface="Calibri" panose="020F0502020204030204" pitchFamily="34" charset="0"/>
                          <a:ea typeface="Calibri" panose="020F0502020204030204" pitchFamily="34" charset="0"/>
                          <a:cs typeface="Times New Roman" panose="02020603050405020304" pitchFamily="18" charset="0"/>
                        </a:rPr>
                        <a:t>PP</a:t>
                      </a:r>
                      <a:r>
                        <a:rPr lang="en-US" sz="500">
                          <a:solidFill>
                            <a:srgbClr val="00B050"/>
                          </a:solidFill>
                          <a:effectLst/>
                          <a:latin typeface="Calibri" panose="020F0502020204030204" pitchFamily="34" charset="0"/>
                          <a:ea typeface="Calibri" panose="020F0502020204030204" pitchFamily="34" charset="0"/>
                          <a:cs typeface="Times New Roman" panose="02020603050405020304" pitchFamily="18" charset="0"/>
                        </a:rPr>
                        <a:t>F</a:t>
                      </a:r>
                      <a:r>
                        <a:rPr lang="en-US" sz="500">
                          <a:effectLst/>
                          <a:latin typeface="Calibri" panose="020F0502020204030204" pitchFamily="34" charset="0"/>
                          <a:ea typeface="Calibri" panose="020F0502020204030204" pitchFamily="34" charset="0"/>
                          <a:cs typeface="Times New Roman" panose="02020603050405020304" pitchFamily="18" charset="0"/>
                        </a:rPr>
                        <a:t>P</a:t>
                      </a:r>
                      <a:r>
                        <a:rPr lang="en-US" sz="500">
                          <a:solidFill>
                            <a:srgbClr val="00B050"/>
                          </a:solidFill>
                          <a:effectLst/>
                          <a:latin typeface="Calibri" panose="020F0502020204030204" pitchFamily="34" charset="0"/>
                          <a:ea typeface="Calibri" panose="020F0502020204030204" pitchFamily="34" charset="0"/>
                          <a:cs typeface="Times New Roman" panose="02020603050405020304" pitchFamily="18" charset="0"/>
                        </a:rPr>
                        <a:t>F</a:t>
                      </a:r>
                      <a:endParaRPr lang="en-US" sz="500">
                        <a:effectLst/>
                        <a:latin typeface="Calibri" panose="020F0502020204030204" pitchFamily="34" charset="0"/>
                        <a:ea typeface="Calibri" panose="020F0502020204030204" pitchFamily="34" charset="0"/>
                        <a:cs typeface="Times New Roman" panose="02020603050405020304" pitchFamily="18" charset="0"/>
                      </a:endParaRPr>
                    </a:p>
                  </a:txBody>
                  <a:tcPr marL="33081" marR="3308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marL="0" marR="0" algn="ctr">
                        <a:spcBef>
                          <a:spcPts val="0"/>
                        </a:spcBef>
                        <a:spcAft>
                          <a:spcPts val="0"/>
                        </a:spcAft>
                      </a:pPr>
                      <a:r>
                        <a:rPr lang="en-US" sz="500">
                          <a:effectLst/>
                          <a:latin typeface="Calibri" panose="020F0502020204030204" pitchFamily="34" charset="0"/>
                          <a:ea typeface="Calibri" panose="020F0502020204030204" pitchFamily="34" charset="0"/>
                          <a:cs typeface="Times New Roman" panose="02020603050405020304" pitchFamily="18" charset="0"/>
                        </a:rPr>
                        <a:t>PPP</a:t>
                      </a:r>
                      <a:r>
                        <a:rPr lang="en-US" sz="500">
                          <a:solidFill>
                            <a:srgbClr val="00B050"/>
                          </a:solidFill>
                          <a:effectLst/>
                          <a:latin typeface="Calibri" panose="020F0502020204030204" pitchFamily="34" charset="0"/>
                          <a:ea typeface="Calibri" panose="020F0502020204030204" pitchFamily="34" charset="0"/>
                          <a:cs typeface="Times New Roman" panose="02020603050405020304" pitchFamily="18" charset="0"/>
                        </a:rPr>
                        <a:t>FFF</a:t>
                      </a:r>
                      <a:endParaRPr lang="en-US" sz="500">
                        <a:effectLst/>
                        <a:latin typeface="Calibri" panose="020F0502020204030204" pitchFamily="34" charset="0"/>
                        <a:ea typeface="Calibri" panose="020F0502020204030204" pitchFamily="34" charset="0"/>
                        <a:cs typeface="Times New Roman" panose="02020603050405020304" pitchFamily="18" charset="0"/>
                      </a:endParaRPr>
                    </a:p>
                    <a:p>
                      <a:pPr marL="0" marR="0" algn="ctr">
                        <a:spcBef>
                          <a:spcPts val="0"/>
                        </a:spcBef>
                        <a:spcAft>
                          <a:spcPts val="0"/>
                        </a:spcAft>
                      </a:pPr>
                      <a:r>
                        <a:rPr lang="en-US" sz="500">
                          <a:effectLst/>
                          <a:latin typeface="Calibri" panose="020F0502020204030204" pitchFamily="34" charset="0"/>
                          <a:ea typeface="Calibri" panose="020F0502020204030204" pitchFamily="34" charset="0"/>
                          <a:cs typeface="Times New Roman" panose="02020603050405020304" pitchFamily="18" charset="0"/>
                        </a:rPr>
                        <a:t>PP</a:t>
                      </a:r>
                      <a:r>
                        <a:rPr lang="en-US" sz="500">
                          <a:solidFill>
                            <a:srgbClr val="00B050"/>
                          </a:solidFill>
                          <a:effectLst/>
                          <a:latin typeface="Calibri" panose="020F0502020204030204" pitchFamily="34" charset="0"/>
                          <a:ea typeface="Calibri" panose="020F0502020204030204" pitchFamily="34" charset="0"/>
                          <a:cs typeface="Times New Roman" panose="02020603050405020304" pitchFamily="18" charset="0"/>
                        </a:rPr>
                        <a:t>F</a:t>
                      </a:r>
                      <a:r>
                        <a:rPr lang="en-US" sz="500">
                          <a:effectLst/>
                          <a:latin typeface="Calibri" panose="020F0502020204030204" pitchFamily="34" charset="0"/>
                          <a:ea typeface="Calibri" panose="020F0502020204030204" pitchFamily="34" charset="0"/>
                          <a:cs typeface="Times New Roman" panose="02020603050405020304" pitchFamily="18" charset="0"/>
                        </a:rPr>
                        <a:t>P</a:t>
                      </a:r>
                      <a:r>
                        <a:rPr lang="en-US" sz="500">
                          <a:solidFill>
                            <a:srgbClr val="00B050"/>
                          </a:solidFill>
                          <a:effectLst/>
                          <a:latin typeface="Calibri" panose="020F0502020204030204" pitchFamily="34" charset="0"/>
                          <a:ea typeface="Calibri" panose="020F0502020204030204" pitchFamily="34" charset="0"/>
                          <a:cs typeface="Times New Roman" panose="02020603050405020304" pitchFamily="18" charset="0"/>
                        </a:rPr>
                        <a:t>FF</a:t>
                      </a:r>
                      <a:endParaRPr lang="en-US" sz="500">
                        <a:effectLst/>
                        <a:latin typeface="Calibri" panose="020F0502020204030204" pitchFamily="34" charset="0"/>
                        <a:ea typeface="Calibri" panose="020F0502020204030204" pitchFamily="34" charset="0"/>
                        <a:cs typeface="Times New Roman" panose="02020603050405020304" pitchFamily="18" charset="0"/>
                      </a:endParaRPr>
                    </a:p>
                  </a:txBody>
                  <a:tcPr marL="33081" marR="3308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extLst>
                  <a:ext uri="{0D108BD9-81ED-4DB2-BD59-A6C34878D82A}">
                    <a16:rowId xmlns:a16="http://schemas.microsoft.com/office/drawing/2014/main" val="4067101996"/>
                  </a:ext>
                </a:extLst>
              </a:tr>
              <a:tr h="90032">
                <a:tc>
                  <a:txBody>
                    <a:bodyPr/>
                    <a:lstStyle/>
                    <a:p>
                      <a:pPr marL="0" marR="0">
                        <a:spcBef>
                          <a:spcPts val="0"/>
                        </a:spcBef>
                        <a:spcAft>
                          <a:spcPts val="0"/>
                        </a:spcAft>
                      </a:pPr>
                      <a:r>
                        <a:rPr lang="en-US" sz="500" dirty="0">
                          <a:effectLst/>
                          <a:latin typeface="Calibri" panose="020F0502020204030204" pitchFamily="34" charset="0"/>
                          <a:ea typeface="Calibri" panose="020F0502020204030204" pitchFamily="34" charset="0"/>
                          <a:cs typeface="Times New Roman" panose="02020603050405020304" pitchFamily="18" charset="0"/>
                        </a:rPr>
                        <a:t> </a:t>
                      </a:r>
                    </a:p>
                  </a:txBody>
                  <a:tcPr marL="33081" marR="3308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marL="0" marR="0" algn="ctr">
                        <a:spcBef>
                          <a:spcPts val="0"/>
                        </a:spcBef>
                        <a:spcAft>
                          <a:spcPts val="0"/>
                        </a:spcAft>
                      </a:pPr>
                      <a:r>
                        <a:rPr lang="en-US" sz="500">
                          <a:effectLst/>
                          <a:latin typeface="Calibri" panose="020F0502020204030204" pitchFamily="34" charset="0"/>
                          <a:ea typeface="Calibri" panose="020F0502020204030204" pitchFamily="34" charset="0"/>
                          <a:cs typeface="Times New Roman" panose="02020603050405020304" pitchFamily="18" charset="0"/>
                        </a:rPr>
                        <a:t> </a:t>
                      </a:r>
                    </a:p>
                  </a:txBody>
                  <a:tcPr marL="33081" marR="3308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marL="0" marR="0" algn="ctr">
                        <a:spcBef>
                          <a:spcPts val="0"/>
                        </a:spcBef>
                        <a:spcAft>
                          <a:spcPts val="0"/>
                        </a:spcAft>
                      </a:pPr>
                      <a:r>
                        <a:rPr lang="en-US" sz="500">
                          <a:effectLst/>
                          <a:latin typeface="Calibri" panose="020F0502020204030204" pitchFamily="34" charset="0"/>
                          <a:ea typeface="Calibri" panose="020F0502020204030204" pitchFamily="34" charset="0"/>
                          <a:cs typeface="Times New Roman" panose="02020603050405020304" pitchFamily="18" charset="0"/>
                        </a:rPr>
                        <a:t> </a:t>
                      </a:r>
                    </a:p>
                  </a:txBody>
                  <a:tcPr marL="33081" marR="3308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marL="0" marR="0" algn="ctr">
                        <a:spcBef>
                          <a:spcPts val="0"/>
                        </a:spcBef>
                        <a:spcAft>
                          <a:spcPts val="0"/>
                        </a:spcAft>
                      </a:pPr>
                      <a:r>
                        <a:rPr lang="en-US" sz="500">
                          <a:effectLst/>
                          <a:latin typeface="Calibri" panose="020F0502020204030204" pitchFamily="34" charset="0"/>
                          <a:ea typeface="Calibri" panose="020F0502020204030204" pitchFamily="34" charset="0"/>
                          <a:cs typeface="Times New Roman" panose="02020603050405020304" pitchFamily="18" charset="0"/>
                        </a:rPr>
                        <a:t> </a:t>
                      </a:r>
                    </a:p>
                  </a:txBody>
                  <a:tcPr marL="33081" marR="3308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extLst>
                  <a:ext uri="{0D108BD9-81ED-4DB2-BD59-A6C34878D82A}">
                    <a16:rowId xmlns:a16="http://schemas.microsoft.com/office/drawing/2014/main" val="3077470790"/>
                  </a:ext>
                </a:extLst>
              </a:tr>
              <a:tr h="450161">
                <a:tc>
                  <a:txBody>
                    <a:bodyPr/>
                    <a:lstStyle/>
                    <a:p>
                      <a:pPr marL="0" marR="0">
                        <a:spcBef>
                          <a:spcPts val="0"/>
                        </a:spcBef>
                        <a:spcAft>
                          <a:spcPts val="0"/>
                        </a:spcAft>
                      </a:pPr>
                      <a:r>
                        <a:rPr lang="en-US" sz="500" dirty="0">
                          <a:effectLst/>
                          <a:latin typeface="Calibri" panose="020F0502020204030204" pitchFamily="34" charset="0"/>
                          <a:ea typeface="Calibri" panose="020F0502020204030204" pitchFamily="34" charset="0"/>
                          <a:cs typeface="Times New Roman" panose="02020603050405020304" pitchFamily="18" charset="0"/>
                        </a:rPr>
                        <a:t>Four Powered Mirrors</a:t>
                      </a:r>
                    </a:p>
                  </a:txBody>
                  <a:tcPr marL="33081" marR="3308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marL="0" marR="0" algn="ctr">
                        <a:spcBef>
                          <a:spcPts val="0"/>
                        </a:spcBef>
                        <a:spcAft>
                          <a:spcPts val="0"/>
                        </a:spcAft>
                      </a:pPr>
                      <a:r>
                        <a:rPr lang="en-US" sz="500">
                          <a:effectLst/>
                          <a:latin typeface="Calibri" panose="020F0502020204030204" pitchFamily="34" charset="0"/>
                          <a:ea typeface="Calibri" panose="020F0502020204030204" pitchFamily="34" charset="0"/>
                          <a:cs typeface="Times New Roman" panose="02020603050405020304" pitchFamily="18" charset="0"/>
                        </a:rPr>
                        <a:t>PPPP</a:t>
                      </a:r>
                    </a:p>
                  </a:txBody>
                  <a:tcPr marL="33081" marR="3308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marL="0" marR="0" algn="ctr">
                        <a:spcBef>
                          <a:spcPts val="0"/>
                        </a:spcBef>
                        <a:spcAft>
                          <a:spcPts val="0"/>
                        </a:spcAft>
                      </a:pPr>
                      <a:r>
                        <a:rPr lang="en-US" sz="500">
                          <a:effectLst/>
                          <a:latin typeface="Calibri" panose="020F0502020204030204" pitchFamily="34" charset="0"/>
                          <a:ea typeface="Calibri" panose="020F0502020204030204" pitchFamily="34" charset="0"/>
                          <a:cs typeface="Times New Roman" panose="02020603050405020304" pitchFamily="18" charset="0"/>
                        </a:rPr>
                        <a:t>PPPP</a:t>
                      </a:r>
                      <a:r>
                        <a:rPr lang="en-US" sz="500">
                          <a:solidFill>
                            <a:srgbClr val="00B050"/>
                          </a:solidFill>
                          <a:effectLst/>
                          <a:latin typeface="Calibri" panose="020F0502020204030204" pitchFamily="34" charset="0"/>
                          <a:ea typeface="Calibri" panose="020F0502020204030204" pitchFamily="34" charset="0"/>
                          <a:cs typeface="Times New Roman" panose="02020603050405020304" pitchFamily="18" charset="0"/>
                        </a:rPr>
                        <a:t>F</a:t>
                      </a:r>
                      <a:endParaRPr lang="en-US" sz="500">
                        <a:effectLst/>
                        <a:latin typeface="Calibri" panose="020F0502020204030204" pitchFamily="34" charset="0"/>
                        <a:ea typeface="Calibri" panose="020F0502020204030204" pitchFamily="34" charset="0"/>
                        <a:cs typeface="Times New Roman" panose="02020603050405020304" pitchFamily="18" charset="0"/>
                      </a:endParaRPr>
                    </a:p>
                    <a:p>
                      <a:pPr marL="0" marR="0" algn="ctr">
                        <a:spcBef>
                          <a:spcPts val="0"/>
                        </a:spcBef>
                        <a:spcAft>
                          <a:spcPts val="0"/>
                        </a:spcAft>
                      </a:pPr>
                      <a:r>
                        <a:rPr lang="en-US" sz="500">
                          <a:effectLst/>
                          <a:latin typeface="Calibri" panose="020F0502020204030204" pitchFamily="34" charset="0"/>
                          <a:ea typeface="Calibri" panose="020F0502020204030204" pitchFamily="34" charset="0"/>
                          <a:cs typeface="Times New Roman" panose="02020603050405020304" pitchFamily="18" charset="0"/>
                        </a:rPr>
                        <a:t>PPP</a:t>
                      </a:r>
                      <a:r>
                        <a:rPr lang="en-US" sz="500">
                          <a:solidFill>
                            <a:srgbClr val="00B050"/>
                          </a:solidFill>
                          <a:effectLst/>
                          <a:latin typeface="Calibri" panose="020F0502020204030204" pitchFamily="34" charset="0"/>
                          <a:ea typeface="Calibri" panose="020F0502020204030204" pitchFamily="34" charset="0"/>
                          <a:cs typeface="Times New Roman" panose="02020603050405020304" pitchFamily="18" charset="0"/>
                        </a:rPr>
                        <a:t>F</a:t>
                      </a:r>
                      <a:r>
                        <a:rPr lang="en-US" sz="500">
                          <a:effectLst/>
                          <a:latin typeface="Calibri" panose="020F0502020204030204" pitchFamily="34" charset="0"/>
                          <a:ea typeface="Calibri" panose="020F0502020204030204" pitchFamily="34" charset="0"/>
                          <a:cs typeface="Times New Roman" panose="02020603050405020304" pitchFamily="18" charset="0"/>
                        </a:rPr>
                        <a:t>P</a:t>
                      </a:r>
                    </a:p>
                    <a:p>
                      <a:pPr marL="0" marR="0" algn="ctr">
                        <a:spcBef>
                          <a:spcPts val="0"/>
                        </a:spcBef>
                        <a:spcAft>
                          <a:spcPts val="0"/>
                        </a:spcAft>
                      </a:pPr>
                      <a:r>
                        <a:rPr lang="en-US" sz="500">
                          <a:effectLst/>
                          <a:latin typeface="Calibri" panose="020F0502020204030204" pitchFamily="34" charset="0"/>
                          <a:ea typeface="Calibri" panose="020F0502020204030204" pitchFamily="34" charset="0"/>
                          <a:cs typeface="Times New Roman" panose="02020603050405020304" pitchFamily="18" charset="0"/>
                        </a:rPr>
                        <a:t>PP</a:t>
                      </a:r>
                      <a:r>
                        <a:rPr lang="en-US" sz="500">
                          <a:solidFill>
                            <a:srgbClr val="00B050"/>
                          </a:solidFill>
                          <a:effectLst/>
                          <a:latin typeface="Calibri" panose="020F0502020204030204" pitchFamily="34" charset="0"/>
                          <a:ea typeface="Calibri" panose="020F0502020204030204" pitchFamily="34" charset="0"/>
                          <a:cs typeface="Times New Roman" panose="02020603050405020304" pitchFamily="18" charset="0"/>
                        </a:rPr>
                        <a:t>F</a:t>
                      </a:r>
                      <a:r>
                        <a:rPr lang="en-US" sz="500">
                          <a:effectLst/>
                          <a:latin typeface="Calibri" panose="020F0502020204030204" pitchFamily="34" charset="0"/>
                          <a:ea typeface="Calibri" panose="020F0502020204030204" pitchFamily="34" charset="0"/>
                          <a:cs typeface="Times New Roman" panose="02020603050405020304" pitchFamily="18" charset="0"/>
                        </a:rPr>
                        <a:t>PP</a:t>
                      </a:r>
                    </a:p>
                  </a:txBody>
                  <a:tcPr marL="33081" marR="3308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marL="0" marR="0" algn="ctr">
                        <a:spcBef>
                          <a:spcPts val="0"/>
                        </a:spcBef>
                        <a:spcAft>
                          <a:spcPts val="0"/>
                        </a:spcAft>
                      </a:pPr>
                      <a:r>
                        <a:rPr lang="en-US" sz="500" dirty="0">
                          <a:effectLst/>
                          <a:latin typeface="Calibri" panose="020F0502020204030204" pitchFamily="34" charset="0"/>
                          <a:ea typeface="Calibri" panose="020F0502020204030204" pitchFamily="34" charset="0"/>
                          <a:cs typeface="Times New Roman" panose="02020603050405020304" pitchFamily="18" charset="0"/>
                        </a:rPr>
                        <a:t>PPPP</a:t>
                      </a:r>
                      <a:r>
                        <a:rPr lang="en-US" sz="500" dirty="0">
                          <a:solidFill>
                            <a:srgbClr val="00B050"/>
                          </a:solidFill>
                          <a:effectLst/>
                          <a:latin typeface="Calibri" panose="020F0502020204030204" pitchFamily="34" charset="0"/>
                          <a:ea typeface="Calibri" panose="020F0502020204030204" pitchFamily="34" charset="0"/>
                          <a:cs typeface="Times New Roman" panose="02020603050405020304" pitchFamily="18" charset="0"/>
                        </a:rPr>
                        <a:t>FF</a:t>
                      </a:r>
                      <a:endParaRPr lang="en-US" sz="500" dirty="0">
                        <a:effectLst/>
                        <a:latin typeface="Calibri" panose="020F0502020204030204" pitchFamily="34" charset="0"/>
                        <a:ea typeface="Calibri" panose="020F0502020204030204" pitchFamily="34" charset="0"/>
                        <a:cs typeface="Times New Roman" panose="02020603050405020304" pitchFamily="18" charset="0"/>
                      </a:endParaRPr>
                    </a:p>
                    <a:p>
                      <a:pPr marL="0" marR="0" algn="ctr">
                        <a:spcBef>
                          <a:spcPts val="0"/>
                        </a:spcBef>
                        <a:spcAft>
                          <a:spcPts val="0"/>
                        </a:spcAft>
                      </a:pPr>
                      <a:r>
                        <a:rPr lang="en-US" sz="500" dirty="0">
                          <a:effectLst/>
                          <a:latin typeface="Calibri" panose="020F0502020204030204" pitchFamily="34" charset="0"/>
                          <a:ea typeface="Calibri" panose="020F0502020204030204" pitchFamily="34" charset="0"/>
                          <a:cs typeface="Times New Roman" panose="02020603050405020304" pitchFamily="18" charset="0"/>
                        </a:rPr>
                        <a:t>PPP</a:t>
                      </a:r>
                      <a:r>
                        <a:rPr lang="en-US" sz="500" dirty="0">
                          <a:solidFill>
                            <a:srgbClr val="00B050"/>
                          </a:solidFill>
                          <a:effectLst/>
                          <a:latin typeface="Calibri" panose="020F0502020204030204" pitchFamily="34" charset="0"/>
                          <a:ea typeface="Calibri" panose="020F0502020204030204" pitchFamily="34" charset="0"/>
                          <a:cs typeface="Times New Roman" panose="02020603050405020304" pitchFamily="18" charset="0"/>
                        </a:rPr>
                        <a:t>F</a:t>
                      </a:r>
                      <a:r>
                        <a:rPr lang="en-US" sz="500" dirty="0">
                          <a:effectLst/>
                          <a:latin typeface="Calibri" panose="020F0502020204030204" pitchFamily="34" charset="0"/>
                          <a:ea typeface="Calibri" panose="020F0502020204030204" pitchFamily="34" charset="0"/>
                          <a:cs typeface="Times New Roman" panose="02020603050405020304" pitchFamily="18" charset="0"/>
                        </a:rPr>
                        <a:t>P</a:t>
                      </a:r>
                      <a:r>
                        <a:rPr lang="en-US" sz="500" dirty="0">
                          <a:solidFill>
                            <a:srgbClr val="00B050"/>
                          </a:solidFill>
                          <a:effectLst/>
                          <a:latin typeface="Calibri" panose="020F0502020204030204" pitchFamily="34" charset="0"/>
                          <a:ea typeface="Calibri" panose="020F0502020204030204" pitchFamily="34" charset="0"/>
                          <a:cs typeface="Times New Roman" panose="02020603050405020304" pitchFamily="18" charset="0"/>
                        </a:rPr>
                        <a:t>F</a:t>
                      </a:r>
                      <a:endParaRPr lang="en-US" sz="500" dirty="0">
                        <a:effectLst/>
                        <a:latin typeface="Calibri" panose="020F0502020204030204" pitchFamily="34" charset="0"/>
                        <a:ea typeface="Calibri" panose="020F0502020204030204" pitchFamily="34" charset="0"/>
                        <a:cs typeface="Times New Roman" panose="02020603050405020304" pitchFamily="18" charset="0"/>
                      </a:endParaRPr>
                    </a:p>
                    <a:p>
                      <a:pPr marL="0" marR="0" algn="ctr">
                        <a:spcBef>
                          <a:spcPts val="0"/>
                        </a:spcBef>
                        <a:spcAft>
                          <a:spcPts val="0"/>
                        </a:spcAft>
                      </a:pPr>
                      <a:r>
                        <a:rPr lang="en-US" sz="500" dirty="0">
                          <a:effectLst/>
                          <a:latin typeface="Calibri" panose="020F0502020204030204" pitchFamily="34" charset="0"/>
                          <a:ea typeface="Calibri" panose="020F0502020204030204" pitchFamily="34" charset="0"/>
                          <a:cs typeface="Times New Roman" panose="02020603050405020304" pitchFamily="18" charset="0"/>
                        </a:rPr>
                        <a:t>PPP</a:t>
                      </a:r>
                      <a:r>
                        <a:rPr lang="en-US" sz="500" dirty="0">
                          <a:solidFill>
                            <a:srgbClr val="00B050"/>
                          </a:solidFill>
                          <a:effectLst/>
                          <a:latin typeface="Calibri" panose="020F0502020204030204" pitchFamily="34" charset="0"/>
                          <a:ea typeface="Calibri" panose="020F0502020204030204" pitchFamily="34" charset="0"/>
                          <a:cs typeface="Times New Roman" panose="02020603050405020304" pitchFamily="18" charset="0"/>
                        </a:rPr>
                        <a:t>FF</a:t>
                      </a:r>
                      <a:r>
                        <a:rPr lang="en-US" sz="500" dirty="0">
                          <a:effectLst/>
                          <a:latin typeface="Calibri" panose="020F0502020204030204" pitchFamily="34" charset="0"/>
                          <a:ea typeface="Calibri" panose="020F0502020204030204" pitchFamily="34" charset="0"/>
                          <a:cs typeface="Times New Roman" panose="02020603050405020304" pitchFamily="18" charset="0"/>
                        </a:rPr>
                        <a:t>P</a:t>
                      </a:r>
                    </a:p>
                    <a:p>
                      <a:pPr marL="0" marR="0" algn="ctr">
                        <a:spcBef>
                          <a:spcPts val="0"/>
                        </a:spcBef>
                        <a:spcAft>
                          <a:spcPts val="0"/>
                        </a:spcAft>
                      </a:pPr>
                      <a:r>
                        <a:rPr lang="en-US" sz="500" dirty="0">
                          <a:effectLst/>
                          <a:latin typeface="Calibri" panose="020F0502020204030204" pitchFamily="34" charset="0"/>
                          <a:ea typeface="Calibri" panose="020F0502020204030204" pitchFamily="34" charset="0"/>
                          <a:cs typeface="Times New Roman" panose="02020603050405020304" pitchFamily="18" charset="0"/>
                        </a:rPr>
                        <a:t>PP</a:t>
                      </a:r>
                      <a:r>
                        <a:rPr lang="en-US" sz="500" dirty="0">
                          <a:solidFill>
                            <a:srgbClr val="00B050"/>
                          </a:solidFill>
                          <a:effectLst/>
                          <a:latin typeface="Calibri" panose="020F0502020204030204" pitchFamily="34" charset="0"/>
                          <a:ea typeface="Calibri" panose="020F0502020204030204" pitchFamily="34" charset="0"/>
                          <a:cs typeface="Times New Roman" panose="02020603050405020304" pitchFamily="18" charset="0"/>
                        </a:rPr>
                        <a:t>F</a:t>
                      </a:r>
                      <a:r>
                        <a:rPr lang="en-US" sz="500" dirty="0">
                          <a:effectLst/>
                          <a:latin typeface="Calibri" panose="020F0502020204030204" pitchFamily="34" charset="0"/>
                          <a:ea typeface="Calibri" panose="020F0502020204030204" pitchFamily="34" charset="0"/>
                          <a:cs typeface="Times New Roman" panose="02020603050405020304" pitchFamily="18" charset="0"/>
                        </a:rPr>
                        <a:t>P</a:t>
                      </a:r>
                      <a:r>
                        <a:rPr lang="en-US" sz="500" dirty="0">
                          <a:solidFill>
                            <a:srgbClr val="00B050"/>
                          </a:solidFill>
                          <a:effectLst/>
                          <a:latin typeface="Calibri" panose="020F0502020204030204" pitchFamily="34" charset="0"/>
                          <a:ea typeface="Calibri" panose="020F0502020204030204" pitchFamily="34" charset="0"/>
                          <a:cs typeface="Times New Roman" panose="02020603050405020304" pitchFamily="18" charset="0"/>
                        </a:rPr>
                        <a:t>F</a:t>
                      </a:r>
                      <a:r>
                        <a:rPr lang="en-US" sz="500" dirty="0">
                          <a:effectLst/>
                          <a:latin typeface="Calibri" panose="020F0502020204030204" pitchFamily="34" charset="0"/>
                          <a:ea typeface="Calibri" panose="020F0502020204030204" pitchFamily="34" charset="0"/>
                          <a:cs typeface="Times New Roman" panose="02020603050405020304" pitchFamily="18" charset="0"/>
                        </a:rPr>
                        <a:t>P</a:t>
                      </a:r>
                    </a:p>
                    <a:p>
                      <a:pPr marL="0" marR="0" algn="ctr">
                        <a:spcBef>
                          <a:spcPts val="0"/>
                        </a:spcBef>
                        <a:spcAft>
                          <a:spcPts val="0"/>
                        </a:spcAft>
                      </a:pPr>
                      <a:r>
                        <a:rPr lang="en-US" sz="500" dirty="0">
                          <a:effectLst/>
                          <a:latin typeface="Calibri" panose="020F0502020204030204" pitchFamily="34" charset="0"/>
                          <a:ea typeface="Calibri" panose="020F0502020204030204" pitchFamily="34" charset="0"/>
                          <a:cs typeface="Times New Roman" panose="02020603050405020304" pitchFamily="18" charset="0"/>
                        </a:rPr>
                        <a:t>PP</a:t>
                      </a:r>
                      <a:r>
                        <a:rPr lang="en-US" sz="500" dirty="0">
                          <a:solidFill>
                            <a:srgbClr val="00B050"/>
                          </a:solidFill>
                          <a:effectLst/>
                          <a:latin typeface="Calibri" panose="020F0502020204030204" pitchFamily="34" charset="0"/>
                          <a:ea typeface="Calibri" panose="020F0502020204030204" pitchFamily="34" charset="0"/>
                          <a:cs typeface="Times New Roman" panose="02020603050405020304" pitchFamily="18" charset="0"/>
                        </a:rPr>
                        <a:t>FF</a:t>
                      </a:r>
                      <a:r>
                        <a:rPr lang="en-US" sz="500" dirty="0">
                          <a:effectLst/>
                          <a:latin typeface="Calibri" panose="020F0502020204030204" pitchFamily="34" charset="0"/>
                          <a:ea typeface="Calibri" panose="020F0502020204030204" pitchFamily="34" charset="0"/>
                          <a:cs typeface="Times New Roman" panose="02020603050405020304" pitchFamily="18" charset="0"/>
                        </a:rPr>
                        <a:t>PP</a:t>
                      </a:r>
                    </a:p>
                  </a:txBody>
                  <a:tcPr marL="33081" marR="3308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extLst>
                  <a:ext uri="{0D108BD9-81ED-4DB2-BD59-A6C34878D82A}">
                    <a16:rowId xmlns:a16="http://schemas.microsoft.com/office/drawing/2014/main" val="4207041678"/>
                  </a:ext>
                </a:extLst>
              </a:tr>
              <a:tr h="90032">
                <a:tc>
                  <a:txBody>
                    <a:bodyPr/>
                    <a:lstStyle/>
                    <a:p>
                      <a:pPr marL="0" marR="0">
                        <a:spcBef>
                          <a:spcPts val="0"/>
                        </a:spcBef>
                        <a:spcAft>
                          <a:spcPts val="0"/>
                        </a:spcAft>
                      </a:pPr>
                      <a:r>
                        <a:rPr lang="en-US" sz="500">
                          <a:effectLst/>
                          <a:latin typeface="Calibri" panose="020F0502020204030204" pitchFamily="34" charset="0"/>
                          <a:ea typeface="Calibri" panose="020F0502020204030204" pitchFamily="34" charset="0"/>
                          <a:cs typeface="Times New Roman" panose="02020603050405020304" pitchFamily="18" charset="0"/>
                        </a:rPr>
                        <a:t> </a:t>
                      </a:r>
                    </a:p>
                  </a:txBody>
                  <a:tcPr marL="33081" marR="3308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marL="0" marR="0" algn="ctr">
                        <a:spcBef>
                          <a:spcPts val="0"/>
                        </a:spcBef>
                        <a:spcAft>
                          <a:spcPts val="0"/>
                        </a:spcAft>
                      </a:pPr>
                      <a:r>
                        <a:rPr lang="en-US" sz="500">
                          <a:effectLst/>
                          <a:latin typeface="Calibri" panose="020F0502020204030204" pitchFamily="34" charset="0"/>
                          <a:ea typeface="Calibri" panose="020F0502020204030204" pitchFamily="34" charset="0"/>
                          <a:cs typeface="Times New Roman" panose="02020603050405020304" pitchFamily="18" charset="0"/>
                        </a:rPr>
                        <a:t> </a:t>
                      </a:r>
                    </a:p>
                  </a:txBody>
                  <a:tcPr marL="33081" marR="3308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marL="0" marR="0" algn="ctr">
                        <a:spcBef>
                          <a:spcPts val="0"/>
                        </a:spcBef>
                        <a:spcAft>
                          <a:spcPts val="0"/>
                        </a:spcAft>
                      </a:pPr>
                      <a:r>
                        <a:rPr lang="en-US" sz="500">
                          <a:effectLst/>
                          <a:latin typeface="Calibri" panose="020F0502020204030204" pitchFamily="34" charset="0"/>
                          <a:ea typeface="Calibri" panose="020F0502020204030204" pitchFamily="34" charset="0"/>
                          <a:cs typeface="Times New Roman" panose="02020603050405020304" pitchFamily="18" charset="0"/>
                        </a:rPr>
                        <a:t> </a:t>
                      </a:r>
                    </a:p>
                  </a:txBody>
                  <a:tcPr marL="33081" marR="3308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marL="0" marR="0" algn="ctr">
                        <a:spcBef>
                          <a:spcPts val="0"/>
                        </a:spcBef>
                        <a:spcAft>
                          <a:spcPts val="0"/>
                        </a:spcAft>
                      </a:pPr>
                      <a:r>
                        <a:rPr lang="en-US" sz="500">
                          <a:effectLst/>
                          <a:latin typeface="Calibri" panose="020F0502020204030204" pitchFamily="34" charset="0"/>
                          <a:ea typeface="Calibri" panose="020F0502020204030204" pitchFamily="34" charset="0"/>
                          <a:cs typeface="Times New Roman" panose="02020603050405020304" pitchFamily="18" charset="0"/>
                        </a:rPr>
                        <a:t> </a:t>
                      </a:r>
                    </a:p>
                  </a:txBody>
                  <a:tcPr marL="33081" marR="3308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extLst>
                  <a:ext uri="{0D108BD9-81ED-4DB2-BD59-A6C34878D82A}">
                    <a16:rowId xmlns:a16="http://schemas.microsoft.com/office/drawing/2014/main" val="1728074234"/>
                  </a:ext>
                </a:extLst>
              </a:tr>
              <a:tr h="360128">
                <a:tc>
                  <a:txBody>
                    <a:bodyPr/>
                    <a:lstStyle/>
                    <a:p>
                      <a:pPr marL="0" marR="0">
                        <a:spcBef>
                          <a:spcPts val="0"/>
                        </a:spcBef>
                        <a:spcAft>
                          <a:spcPts val="0"/>
                        </a:spcAft>
                      </a:pPr>
                      <a:r>
                        <a:rPr lang="en-US" sz="500">
                          <a:effectLst/>
                          <a:latin typeface="Calibri" panose="020F0502020204030204" pitchFamily="34" charset="0"/>
                          <a:ea typeface="Calibri" panose="020F0502020204030204" pitchFamily="34" charset="0"/>
                          <a:cs typeface="Times New Roman" panose="02020603050405020304" pitchFamily="18" charset="0"/>
                        </a:rPr>
                        <a:t>Five Powered Mirrors</a:t>
                      </a:r>
                    </a:p>
                  </a:txBody>
                  <a:tcPr marL="33081" marR="3308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marL="0" marR="0" algn="ctr">
                        <a:spcBef>
                          <a:spcPts val="0"/>
                        </a:spcBef>
                        <a:spcAft>
                          <a:spcPts val="0"/>
                        </a:spcAft>
                      </a:pPr>
                      <a:r>
                        <a:rPr lang="en-US" sz="500">
                          <a:effectLst/>
                          <a:latin typeface="Calibri" panose="020F0502020204030204" pitchFamily="34" charset="0"/>
                          <a:ea typeface="Calibri" panose="020F0502020204030204" pitchFamily="34" charset="0"/>
                          <a:cs typeface="Times New Roman" panose="02020603050405020304" pitchFamily="18" charset="0"/>
                        </a:rPr>
                        <a:t> </a:t>
                      </a:r>
                    </a:p>
                  </a:txBody>
                  <a:tcPr marL="33081" marR="3308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marL="0" marR="0" algn="ctr">
                        <a:spcBef>
                          <a:spcPts val="0"/>
                        </a:spcBef>
                        <a:spcAft>
                          <a:spcPts val="0"/>
                        </a:spcAft>
                      </a:pPr>
                      <a:r>
                        <a:rPr lang="en-US" sz="500">
                          <a:effectLst/>
                          <a:latin typeface="Calibri" panose="020F0502020204030204" pitchFamily="34" charset="0"/>
                          <a:ea typeface="Calibri" panose="020F0502020204030204" pitchFamily="34" charset="0"/>
                          <a:cs typeface="Times New Roman" panose="02020603050405020304" pitchFamily="18" charset="0"/>
                        </a:rPr>
                        <a:t>PPPPP</a:t>
                      </a:r>
                    </a:p>
                  </a:txBody>
                  <a:tcPr marL="33081" marR="3308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marL="0" marR="0" algn="ctr">
                        <a:spcBef>
                          <a:spcPts val="0"/>
                        </a:spcBef>
                        <a:spcAft>
                          <a:spcPts val="0"/>
                        </a:spcAft>
                      </a:pPr>
                      <a:r>
                        <a:rPr lang="en-US" sz="500" dirty="0">
                          <a:effectLst/>
                          <a:latin typeface="Calibri" panose="020F0502020204030204" pitchFamily="34" charset="0"/>
                          <a:ea typeface="Calibri" panose="020F0502020204030204" pitchFamily="34" charset="0"/>
                          <a:cs typeface="Times New Roman" panose="02020603050405020304" pitchFamily="18" charset="0"/>
                        </a:rPr>
                        <a:t>PPPPP</a:t>
                      </a:r>
                      <a:r>
                        <a:rPr lang="en-US" sz="500" dirty="0">
                          <a:solidFill>
                            <a:srgbClr val="00B050"/>
                          </a:solidFill>
                          <a:effectLst/>
                          <a:latin typeface="Calibri" panose="020F0502020204030204" pitchFamily="34" charset="0"/>
                          <a:ea typeface="Calibri" panose="020F0502020204030204" pitchFamily="34" charset="0"/>
                          <a:cs typeface="Times New Roman" panose="02020603050405020304" pitchFamily="18" charset="0"/>
                        </a:rPr>
                        <a:t>F</a:t>
                      </a:r>
                      <a:endParaRPr lang="en-US" sz="500" dirty="0">
                        <a:effectLst/>
                        <a:latin typeface="Calibri" panose="020F0502020204030204" pitchFamily="34" charset="0"/>
                        <a:ea typeface="Calibri" panose="020F0502020204030204" pitchFamily="34" charset="0"/>
                        <a:cs typeface="Times New Roman" panose="02020603050405020304" pitchFamily="18" charset="0"/>
                      </a:endParaRPr>
                    </a:p>
                    <a:p>
                      <a:pPr marL="0" marR="0" algn="ctr">
                        <a:spcBef>
                          <a:spcPts val="0"/>
                        </a:spcBef>
                        <a:spcAft>
                          <a:spcPts val="0"/>
                        </a:spcAft>
                      </a:pPr>
                      <a:r>
                        <a:rPr lang="en-US" sz="500" dirty="0">
                          <a:effectLst/>
                          <a:latin typeface="Calibri" panose="020F0502020204030204" pitchFamily="34" charset="0"/>
                          <a:ea typeface="Calibri" panose="020F0502020204030204" pitchFamily="34" charset="0"/>
                          <a:cs typeface="Times New Roman" panose="02020603050405020304" pitchFamily="18" charset="0"/>
                        </a:rPr>
                        <a:t>PPPP</a:t>
                      </a:r>
                      <a:r>
                        <a:rPr lang="en-US" sz="500" dirty="0">
                          <a:solidFill>
                            <a:srgbClr val="00B050"/>
                          </a:solidFill>
                          <a:effectLst/>
                          <a:latin typeface="Calibri" panose="020F0502020204030204" pitchFamily="34" charset="0"/>
                          <a:ea typeface="Calibri" panose="020F0502020204030204" pitchFamily="34" charset="0"/>
                          <a:cs typeface="Times New Roman" panose="02020603050405020304" pitchFamily="18" charset="0"/>
                        </a:rPr>
                        <a:t>F</a:t>
                      </a:r>
                      <a:r>
                        <a:rPr lang="en-US" sz="500" dirty="0">
                          <a:effectLst/>
                          <a:latin typeface="Calibri" panose="020F0502020204030204" pitchFamily="34" charset="0"/>
                          <a:ea typeface="Calibri" panose="020F0502020204030204" pitchFamily="34" charset="0"/>
                          <a:cs typeface="Times New Roman" panose="02020603050405020304" pitchFamily="18" charset="0"/>
                        </a:rPr>
                        <a:t>P</a:t>
                      </a:r>
                    </a:p>
                    <a:p>
                      <a:pPr marL="0" marR="0" algn="ctr">
                        <a:spcBef>
                          <a:spcPts val="0"/>
                        </a:spcBef>
                        <a:spcAft>
                          <a:spcPts val="0"/>
                        </a:spcAft>
                      </a:pPr>
                      <a:r>
                        <a:rPr lang="en-US" sz="500" dirty="0">
                          <a:effectLst/>
                          <a:latin typeface="Calibri" panose="020F0502020204030204" pitchFamily="34" charset="0"/>
                          <a:ea typeface="Calibri" panose="020F0502020204030204" pitchFamily="34" charset="0"/>
                          <a:cs typeface="Times New Roman" panose="02020603050405020304" pitchFamily="18" charset="0"/>
                        </a:rPr>
                        <a:t>PPP</a:t>
                      </a:r>
                      <a:r>
                        <a:rPr lang="en-US" sz="500" dirty="0">
                          <a:solidFill>
                            <a:srgbClr val="00B050"/>
                          </a:solidFill>
                          <a:effectLst/>
                          <a:latin typeface="Calibri" panose="020F0502020204030204" pitchFamily="34" charset="0"/>
                          <a:ea typeface="Calibri" panose="020F0502020204030204" pitchFamily="34" charset="0"/>
                          <a:cs typeface="Times New Roman" panose="02020603050405020304" pitchFamily="18" charset="0"/>
                        </a:rPr>
                        <a:t>F</a:t>
                      </a:r>
                      <a:r>
                        <a:rPr lang="en-US" sz="500" dirty="0">
                          <a:effectLst/>
                          <a:latin typeface="Calibri" panose="020F0502020204030204" pitchFamily="34" charset="0"/>
                          <a:ea typeface="Calibri" panose="020F0502020204030204" pitchFamily="34" charset="0"/>
                          <a:cs typeface="Times New Roman" panose="02020603050405020304" pitchFamily="18" charset="0"/>
                        </a:rPr>
                        <a:t>PP</a:t>
                      </a:r>
                    </a:p>
                    <a:p>
                      <a:pPr marL="0" marR="0" algn="ctr">
                        <a:spcBef>
                          <a:spcPts val="0"/>
                        </a:spcBef>
                        <a:spcAft>
                          <a:spcPts val="0"/>
                        </a:spcAft>
                      </a:pPr>
                      <a:r>
                        <a:rPr lang="en-US" sz="500" dirty="0">
                          <a:effectLst/>
                          <a:latin typeface="Calibri" panose="020F0502020204030204" pitchFamily="34" charset="0"/>
                          <a:ea typeface="Calibri" panose="020F0502020204030204" pitchFamily="34" charset="0"/>
                          <a:cs typeface="Times New Roman" panose="02020603050405020304" pitchFamily="18" charset="0"/>
                        </a:rPr>
                        <a:t>PP</a:t>
                      </a:r>
                      <a:r>
                        <a:rPr lang="en-US" sz="500" dirty="0">
                          <a:solidFill>
                            <a:srgbClr val="00B050"/>
                          </a:solidFill>
                          <a:effectLst/>
                          <a:latin typeface="Calibri" panose="020F0502020204030204" pitchFamily="34" charset="0"/>
                          <a:ea typeface="Calibri" panose="020F0502020204030204" pitchFamily="34" charset="0"/>
                          <a:cs typeface="Times New Roman" panose="02020603050405020304" pitchFamily="18" charset="0"/>
                        </a:rPr>
                        <a:t>F</a:t>
                      </a:r>
                      <a:r>
                        <a:rPr lang="en-US" sz="500" dirty="0">
                          <a:effectLst/>
                          <a:latin typeface="Calibri" panose="020F0502020204030204" pitchFamily="34" charset="0"/>
                          <a:ea typeface="Calibri" panose="020F0502020204030204" pitchFamily="34" charset="0"/>
                          <a:cs typeface="Times New Roman" panose="02020603050405020304" pitchFamily="18" charset="0"/>
                        </a:rPr>
                        <a:t>PPP</a:t>
                      </a:r>
                    </a:p>
                  </a:txBody>
                  <a:tcPr marL="33081" marR="3308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extLst>
                  <a:ext uri="{0D108BD9-81ED-4DB2-BD59-A6C34878D82A}">
                    <a16:rowId xmlns:a16="http://schemas.microsoft.com/office/drawing/2014/main" val="3403671946"/>
                  </a:ext>
                </a:extLst>
              </a:tr>
              <a:tr h="90032">
                <a:tc>
                  <a:txBody>
                    <a:bodyPr/>
                    <a:lstStyle/>
                    <a:p>
                      <a:pPr marL="0" marR="0">
                        <a:spcBef>
                          <a:spcPts val="0"/>
                        </a:spcBef>
                        <a:spcAft>
                          <a:spcPts val="0"/>
                        </a:spcAft>
                      </a:pPr>
                      <a:r>
                        <a:rPr lang="en-US" sz="500">
                          <a:effectLst/>
                          <a:latin typeface="Calibri" panose="020F0502020204030204" pitchFamily="34" charset="0"/>
                          <a:ea typeface="Calibri" panose="020F0502020204030204" pitchFamily="34" charset="0"/>
                          <a:cs typeface="Times New Roman" panose="02020603050405020304" pitchFamily="18" charset="0"/>
                        </a:rPr>
                        <a:t> </a:t>
                      </a:r>
                    </a:p>
                  </a:txBody>
                  <a:tcPr marL="33081" marR="3308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marL="0" marR="0" algn="ctr">
                        <a:spcBef>
                          <a:spcPts val="0"/>
                        </a:spcBef>
                        <a:spcAft>
                          <a:spcPts val="0"/>
                        </a:spcAft>
                      </a:pPr>
                      <a:r>
                        <a:rPr lang="en-US" sz="500">
                          <a:effectLst/>
                          <a:latin typeface="Calibri" panose="020F0502020204030204" pitchFamily="34" charset="0"/>
                          <a:ea typeface="Calibri" panose="020F0502020204030204" pitchFamily="34" charset="0"/>
                          <a:cs typeface="Times New Roman" panose="02020603050405020304" pitchFamily="18" charset="0"/>
                        </a:rPr>
                        <a:t> </a:t>
                      </a:r>
                    </a:p>
                  </a:txBody>
                  <a:tcPr marL="33081" marR="3308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marL="0" marR="0" algn="ctr">
                        <a:spcBef>
                          <a:spcPts val="0"/>
                        </a:spcBef>
                        <a:spcAft>
                          <a:spcPts val="0"/>
                        </a:spcAft>
                      </a:pPr>
                      <a:r>
                        <a:rPr lang="en-US" sz="500">
                          <a:effectLst/>
                          <a:latin typeface="Calibri" panose="020F0502020204030204" pitchFamily="34" charset="0"/>
                          <a:ea typeface="Calibri" panose="020F0502020204030204" pitchFamily="34" charset="0"/>
                          <a:cs typeface="Times New Roman" panose="02020603050405020304" pitchFamily="18" charset="0"/>
                        </a:rPr>
                        <a:t> </a:t>
                      </a:r>
                    </a:p>
                  </a:txBody>
                  <a:tcPr marL="33081" marR="3308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marL="0" marR="0" algn="ctr">
                        <a:spcBef>
                          <a:spcPts val="0"/>
                        </a:spcBef>
                        <a:spcAft>
                          <a:spcPts val="0"/>
                        </a:spcAft>
                      </a:pPr>
                      <a:r>
                        <a:rPr lang="en-US" sz="500">
                          <a:effectLst/>
                          <a:latin typeface="Calibri" panose="020F0502020204030204" pitchFamily="34" charset="0"/>
                          <a:ea typeface="Calibri" panose="020F0502020204030204" pitchFamily="34" charset="0"/>
                          <a:cs typeface="Times New Roman" panose="02020603050405020304" pitchFamily="18" charset="0"/>
                        </a:rPr>
                        <a:t> </a:t>
                      </a:r>
                    </a:p>
                  </a:txBody>
                  <a:tcPr marL="33081" marR="3308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extLst>
                  <a:ext uri="{0D108BD9-81ED-4DB2-BD59-A6C34878D82A}">
                    <a16:rowId xmlns:a16="http://schemas.microsoft.com/office/drawing/2014/main" val="1318920881"/>
                  </a:ext>
                </a:extLst>
              </a:tr>
              <a:tr h="90032">
                <a:tc>
                  <a:txBody>
                    <a:bodyPr/>
                    <a:lstStyle/>
                    <a:p>
                      <a:pPr marL="0" marR="0">
                        <a:spcBef>
                          <a:spcPts val="0"/>
                        </a:spcBef>
                        <a:spcAft>
                          <a:spcPts val="0"/>
                        </a:spcAft>
                      </a:pPr>
                      <a:r>
                        <a:rPr lang="en-US" sz="500">
                          <a:effectLst/>
                          <a:latin typeface="Calibri" panose="020F0502020204030204" pitchFamily="34" charset="0"/>
                          <a:ea typeface="Calibri" panose="020F0502020204030204" pitchFamily="34" charset="0"/>
                          <a:cs typeface="Times New Roman" panose="02020603050405020304" pitchFamily="18" charset="0"/>
                        </a:rPr>
                        <a:t>Six Powered Mirrors</a:t>
                      </a:r>
                    </a:p>
                  </a:txBody>
                  <a:tcPr marL="33081" marR="3308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marL="0" marR="0" algn="ctr">
                        <a:spcBef>
                          <a:spcPts val="0"/>
                        </a:spcBef>
                        <a:spcAft>
                          <a:spcPts val="0"/>
                        </a:spcAft>
                      </a:pPr>
                      <a:r>
                        <a:rPr lang="en-US" sz="500">
                          <a:effectLst/>
                          <a:latin typeface="Calibri" panose="020F0502020204030204" pitchFamily="34" charset="0"/>
                          <a:ea typeface="Calibri" panose="020F0502020204030204" pitchFamily="34" charset="0"/>
                          <a:cs typeface="Times New Roman" panose="02020603050405020304" pitchFamily="18" charset="0"/>
                        </a:rPr>
                        <a:t> </a:t>
                      </a:r>
                    </a:p>
                  </a:txBody>
                  <a:tcPr marL="33081" marR="3308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marL="0" marR="0" algn="ctr">
                        <a:spcBef>
                          <a:spcPts val="0"/>
                        </a:spcBef>
                        <a:spcAft>
                          <a:spcPts val="0"/>
                        </a:spcAft>
                      </a:pPr>
                      <a:r>
                        <a:rPr lang="en-US" sz="500">
                          <a:effectLst/>
                          <a:latin typeface="Calibri" panose="020F0502020204030204" pitchFamily="34" charset="0"/>
                          <a:ea typeface="Calibri" panose="020F0502020204030204" pitchFamily="34" charset="0"/>
                          <a:cs typeface="Times New Roman" panose="02020603050405020304" pitchFamily="18" charset="0"/>
                        </a:rPr>
                        <a:t> </a:t>
                      </a:r>
                    </a:p>
                  </a:txBody>
                  <a:tcPr marL="33081" marR="3308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marL="0" marR="0" algn="ctr">
                        <a:spcBef>
                          <a:spcPts val="0"/>
                        </a:spcBef>
                        <a:spcAft>
                          <a:spcPts val="0"/>
                        </a:spcAft>
                      </a:pPr>
                      <a:r>
                        <a:rPr lang="en-US" sz="500" dirty="0">
                          <a:effectLst/>
                          <a:latin typeface="Calibri" panose="020F0502020204030204" pitchFamily="34" charset="0"/>
                          <a:ea typeface="Calibri" panose="020F0502020204030204" pitchFamily="34" charset="0"/>
                          <a:cs typeface="Times New Roman" panose="02020603050405020304" pitchFamily="18" charset="0"/>
                        </a:rPr>
                        <a:t>PPPPPP</a:t>
                      </a:r>
                    </a:p>
                  </a:txBody>
                  <a:tcPr marL="33081" marR="3308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extLst>
                  <a:ext uri="{0D108BD9-81ED-4DB2-BD59-A6C34878D82A}">
                    <a16:rowId xmlns:a16="http://schemas.microsoft.com/office/drawing/2014/main" val="756953779"/>
                  </a:ext>
                </a:extLst>
              </a:tr>
            </a:tbl>
          </a:graphicData>
        </a:graphic>
      </p:graphicFrame>
      <p:graphicFrame>
        <p:nvGraphicFramePr>
          <p:cNvPr id="8" name="Content Placeholder 9">
            <a:extLst>
              <a:ext uri="{FF2B5EF4-FFF2-40B4-BE49-F238E27FC236}">
                <a16:creationId xmlns:a16="http://schemas.microsoft.com/office/drawing/2014/main" id="{DA416056-53CC-CE00-D91B-0FA111A35748}"/>
              </a:ext>
            </a:extLst>
          </p:cNvPr>
          <p:cNvGraphicFramePr>
            <a:graphicFrameLocks/>
          </p:cNvGraphicFramePr>
          <p:nvPr/>
        </p:nvGraphicFramePr>
        <p:xfrm>
          <a:off x="5952490" y="2363752"/>
          <a:ext cx="2231419" cy="1710609"/>
        </p:xfrm>
        <a:graphic>
          <a:graphicData uri="http://schemas.openxmlformats.org/drawingml/2006/table">
            <a:tbl>
              <a:tblPr firstRow="1" firstCol="1" bandRow="1"/>
              <a:tblGrid>
                <a:gridCol w="770352">
                  <a:extLst>
                    <a:ext uri="{9D8B030D-6E8A-4147-A177-3AD203B41FA5}">
                      <a16:colId xmlns:a16="http://schemas.microsoft.com/office/drawing/2014/main" val="137260722"/>
                    </a:ext>
                  </a:extLst>
                </a:gridCol>
                <a:gridCol w="441077">
                  <a:extLst>
                    <a:ext uri="{9D8B030D-6E8A-4147-A177-3AD203B41FA5}">
                      <a16:colId xmlns:a16="http://schemas.microsoft.com/office/drawing/2014/main" val="1879196971"/>
                    </a:ext>
                  </a:extLst>
                </a:gridCol>
                <a:gridCol w="496211">
                  <a:extLst>
                    <a:ext uri="{9D8B030D-6E8A-4147-A177-3AD203B41FA5}">
                      <a16:colId xmlns:a16="http://schemas.microsoft.com/office/drawing/2014/main" val="3694287502"/>
                    </a:ext>
                  </a:extLst>
                </a:gridCol>
                <a:gridCol w="523779">
                  <a:extLst>
                    <a:ext uri="{9D8B030D-6E8A-4147-A177-3AD203B41FA5}">
                      <a16:colId xmlns:a16="http://schemas.microsoft.com/office/drawing/2014/main" val="878966972"/>
                    </a:ext>
                  </a:extLst>
                </a:gridCol>
              </a:tblGrid>
              <a:tr h="90032">
                <a:tc>
                  <a:txBody>
                    <a:bodyPr/>
                    <a:lstStyle/>
                    <a:p>
                      <a:pPr marL="0" marR="0" algn="r">
                        <a:spcBef>
                          <a:spcPts val="0"/>
                        </a:spcBef>
                        <a:spcAft>
                          <a:spcPts val="0"/>
                        </a:spcAft>
                      </a:pPr>
                      <a:r>
                        <a:rPr lang="en-US" sz="500" dirty="0">
                          <a:effectLst/>
                          <a:latin typeface="Calibri" panose="020F0502020204030204" pitchFamily="34" charset="0"/>
                          <a:ea typeface="Calibri" panose="020F0502020204030204" pitchFamily="34" charset="0"/>
                          <a:cs typeface="Times New Roman" panose="02020603050405020304" pitchFamily="18" charset="0"/>
                        </a:rPr>
                        <a:t> Total mirrors</a:t>
                      </a:r>
                    </a:p>
                  </a:txBody>
                  <a:tcPr marL="33081" marR="3308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marL="0" marR="0" algn="ctr">
                        <a:spcBef>
                          <a:spcPts val="0"/>
                        </a:spcBef>
                        <a:spcAft>
                          <a:spcPts val="0"/>
                        </a:spcAft>
                      </a:pPr>
                      <a:r>
                        <a:rPr lang="en-US" sz="500">
                          <a:effectLst/>
                          <a:latin typeface="Calibri" panose="020F0502020204030204" pitchFamily="34" charset="0"/>
                          <a:ea typeface="Calibri" panose="020F0502020204030204" pitchFamily="34" charset="0"/>
                          <a:cs typeface="Times New Roman" panose="02020603050405020304" pitchFamily="18" charset="0"/>
                        </a:rPr>
                        <a:t>Four Mirror</a:t>
                      </a:r>
                    </a:p>
                  </a:txBody>
                  <a:tcPr marL="33081" marR="3308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marL="0" marR="0" algn="ctr">
                        <a:spcBef>
                          <a:spcPts val="0"/>
                        </a:spcBef>
                        <a:spcAft>
                          <a:spcPts val="0"/>
                        </a:spcAft>
                      </a:pPr>
                      <a:r>
                        <a:rPr lang="en-US" sz="500">
                          <a:effectLst/>
                          <a:latin typeface="Calibri" panose="020F0502020204030204" pitchFamily="34" charset="0"/>
                          <a:ea typeface="Calibri" panose="020F0502020204030204" pitchFamily="34" charset="0"/>
                          <a:cs typeface="Times New Roman" panose="02020603050405020304" pitchFamily="18" charset="0"/>
                        </a:rPr>
                        <a:t>Five Mirror</a:t>
                      </a:r>
                    </a:p>
                  </a:txBody>
                  <a:tcPr marL="33081" marR="3308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marL="0" marR="0" algn="ctr">
                        <a:spcBef>
                          <a:spcPts val="0"/>
                        </a:spcBef>
                        <a:spcAft>
                          <a:spcPts val="0"/>
                        </a:spcAft>
                      </a:pPr>
                      <a:r>
                        <a:rPr lang="en-US" sz="500">
                          <a:effectLst/>
                          <a:latin typeface="Calibri" panose="020F0502020204030204" pitchFamily="34" charset="0"/>
                          <a:ea typeface="Calibri" panose="020F0502020204030204" pitchFamily="34" charset="0"/>
                          <a:cs typeface="Times New Roman" panose="02020603050405020304" pitchFamily="18" charset="0"/>
                        </a:rPr>
                        <a:t>Six Mirror</a:t>
                      </a:r>
                    </a:p>
                  </a:txBody>
                  <a:tcPr marL="33081" marR="3308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extLst>
                  <a:ext uri="{0D108BD9-81ED-4DB2-BD59-A6C34878D82A}">
                    <a16:rowId xmlns:a16="http://schemas.microsoft.com/office/drawing/2014/main" val="3829912297"/>
                  </a:ext>
                </a:extLst>
              </a:tr>
              <a:tr h="90032">
                <a:tc>
                  <a:txBody>
                    <a:bodyPr/>
                    <a:lstStyle/>
                    <a:p>
                      <a:pPr marL="0" marR="0">
                        <a:spcBef>
                          <a:spcPts val="0"/>
                        </a:spcBef>
                        <a:spcAft>
                          <a:spcPts val="0"/>
                        </a:spcAft>
                      </a:pPr>
                      <a:r>
                        <a:rPr lang="en-US" sz="500">
                          <a:effectLst/>
                          <a:latin typeface="Calibri" panose="020F0502020204030204" pitchFamily="34" charset="0"/>
                          <a:ea typeface="Calibri" panose="020F0502020204030204" pitchFamily="34" charset="0"/>
                          <a:cs typeface="Times New Roman" panose="02020603050405020304" pitchFamily="18" charset="0"/>
                        </a:rPr>
                        <a:t> </a:t>
                      </a:r>
                    </a:p>
                  </a:txBody>
                  <a:tcPr marL="33081" marR="3308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marL="0" marR="0" algn="ctr">
                        <a:spcBef>
                          <a:spcPts val="0"/>
                        </a:spcBef>
                        <a:spcAft>
                          <a:spcPts val="0"/>
                        </a:spcAft>
                      </a:pPr>
                      <a:r>
                        <a:rPr lang="en-US" sz="500">
                          <a:effectLst/>
                          <a:latin typeface="Calibri" panose="020F0502020204030204" pitchFamily="34" charset="0"/>
                          <a:ea typeface="Calibri" panose="020F0502020204030204" pitchFamily="34" charset="0"/>
                          <a:cs typeface="Times New Roman" panose="02020603050405020304" pitchFamily="18" charset="0"/>
                        </a:rPr>
                        <a:t> </a:t>
                      </a:r>
                    </a:p>
                  </a:txBody>
                  <a:tcPr marL="33081" marR="3308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marL="0" marR="0" algn="ctr">
                        <a:spcBef>
                          <a:spcPts val="0"/>
                        </a:spcBef>
                        <a:spcAft>
                          <a:spcPts val="0"/>
                        </a:spcAft>
                      </a:pPr>
                      <a:r>
                        <a:rPr lang="en-US" sz="500">
                          <a:effectLst/>
                          <a:latin typeface="Calibri" panose="020F0502020204030204" pitchFamily="34" charset="0"/>
                          <a:ea typeface="Calibri" panose="020F0502020204030204" pitchFamily="34" charset="0"/>
                          <a:cs typeface="Times New Roman" panose="02020603050405020304" pitchFamily="18" charset="0"/>
                        </a:rPr>
                        <a:t> </a:t>
                      </a:r>
                    </a:p>
                  </a:txBody>
                  <a:tcPr marL="33081" marR="3308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marL="0" marR="0" algn="ctr">
                        <a:spcBef>
                          <a:spcPts val="0"/>
                        </a:spcBef>
                        <a:spcAft>
                          <a:spcPts val="0"/>
                        </a:spcAft>
                      </a:pPr>
                      <a:r>
                        <a:rPr lang="en-US" sz="500">
                          <a:effectLst/>
                          <a:latin typeface="Calibri" panose="020F0502020204030204" pitchFamily="34" charset="0"/>
                          <a:ea typeface="Calibri" panose="020F0502020204030204" pitchFamily="34" charset="0"/>
                          <a:cs typeface="Times New Roman" panose="02020603050405020304" pitchFamily="18" charset="0"/>
                        </a:rPr>
                        <a:t> </a:t>
                      </a:r>
                    </a:p>
                  </a:txBody>
                  <a:tcPr marL="33081" marR="3308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extLst>
                  <a:ext uri="{0D108BD9-81ED-4DB2-BD59-A6C34878D82A}">
                    <a16:rowId xmlns:a16="http://schemas.microsoft.com/office/drawing/2014/main" val="3613297536"/>
                  </a:ext>
                </a:extLst>
              </a:tr>
              <a:tr h="90032">
                <a:tc>
                  <a:txBody>
                    <a:bodyPr/>
                    <a:lstStyle/>
                    <a:p>
                      <a:pPr marL="0" marR="0">
                        <a:spcBef>
                          <a:spcPts val="0"/>
                        </a:spcBef>
                        <a:spcAft>
                          <a:spcPts val="0"/>
                        </a:spcAft>
                      </a:pPr>
                      <a:r>
                        <a:rPr lang="en-US" sz="500">
                          <a:effectLst/>
                          <a:latin typeface="Calibri" panose="020F0502020204030204" pitchFamily="34" charset="0"/>
                          <a:ea typeface="Calibri" panose="020F0502020204030204" pitchFamily="34" charset="0"/>
                          <a:cs typeface="Times New Roman" panose="02020603050405020304" pitchFamily="18" charset="0"/>
                        </a:rPr>
                        <a:t>Two powered mirrors</a:t>
                      </a:r>
                    </a:p>
                  </a:txBody>
                  <a:tcPr marL="33081" marR="3308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marL="0" marR="0" algn="ctr">
                        <a:spcBef>
                          <a:spcPts val="0"/>
                        </a:spcBef>
                        <a:spcAft>
                          <a:spcPts val="0"/>
                        </a:spcAft>
                      </a:pPr>
                      <a:r>
                        <a:rPr lang="en-US" sz="500">
                          <a:effectLst/>
                          <a:latin typeface="Calibri" panose="020F0502020204030204" pitchFamily="34" charset="0"/>
                          <a:ea typeface="Calibri" panose="020F0502020204030204" pitchFamily="34" charset="0"/>
                          <a:cs typeface="Times New Roman" panose="02020603050405020304" pitchFamily="18" charset="0"/>
                        </a:rPr>
                        <a:t>PP</a:t>
                      </a:r>
                      <a:r>
                        <a:rPr lang="en-US" sz="500">
                          <a:solidFill>
                            <a:srgbClr val="00B050"/>
                          </a:solidFill>
                          <a:effectLst/>
                          <a:latin typeface="Calibri" panose="020F0502020204030204" pitchFamily="34" charset="0"/>
                          <a:ea typeface="Calibri" panose="020F0502020204030204" pitchFamily="34" charset="0"/>
                          <a:cs typeface="Times New Roman" panose="02020603050405020304" pitchFamily="18" charset="0"/>
                        </a:rPr>
                        <a:t>FF</a:t>
                      </a:r>
                      <a:endParaRPr lang="en-US" sz="500">
                        <a:effectLst/>
                        <a:latin typeface="Calibri" panose="020F0502020204030204" pitchFamily="34" charset="0"/>
                        <a:ea typeface="Calibri" panose="020F0502020204030204" pitchFamily="34" charset="0"/>
                        <a:cs typeface="Times New Roman" panose="02020603050405020304" pitchFamily="18" charset="0"/>
                      </a:endParaRPr>
                    </a:p>
                  </a:txBody>
                  <a:tcPr marL="33081" marR="3308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marL="0" marR="0" algn="ctr">
                        <a:spcBef>
                          <a:spcPts val="0"/>
                        </a:spcBef>
                        <a:spcAft>
                          <a:spcPts val="0"/>
                        </a:spcAft>
                      </a:pPr>
                      <a:r>
                        <a:rPr lang="en-US" sz="500">
                          <a:effectLst/>
                          <a:latin typeface="Calibri" panose="020F0502020204030204" pitchFamily="34" charset="0"/>
                          <a:ea typeface="Calibri" panose="020F0502020204030204" pitchFamily="34" charset="0"/>
                          <a:cs typeface="Times New Roman" panose="02020603050405020304" pitchFamily="18" charset="0"/>
                        </a:rPr>
                        <a:t>PP</a:t>
                      </a:r>
                      <a:r>
                        <a:rPr lang="en-US" sz="500">
                          <a:solidFill>
                            <a:srgbClr val="00B050"/>
                          </a:solidFill>
                          <a:effectLst/>
                          <a:latin typeface="Calibri" panose="020F0502020204030204" pitchFamily="34" charset="0"/>
                          <a:ea typeface="Calibri" panose="020F0502020204030204" pitchFamily="34" charset="0"/>
                          <a:cs typeface="Times New Roman" panose="02020603050405020304" pitchFamily="18" charset="0"/>
                        </a:rPr>
                        <a:t>FFF</a:t>
                      </a:r>
                      <a:endParaRPr lang="en-US" sz="500">
                        <a:effectLst/>
                        <a:latin typeface="Calibri" panose="020F0502020204030204" pitchFamily="34" charset="0"/>
                        <a:ea typeface="Calibri" panose="020F0502020204030204" pitchFamily="34" charset="0"/>
                        <a:cs typeface="Times New Roman" panose="02020603050405020304" pitchFamily="18" charset="0"/>
                      </a:endParaRPr>
                    </a:p>
                  </a:txBody>
                  <a:tcPr marL="33081" marR="3308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marL="0" marR="0" algn="ctr">
                        <a:spcBef>
                          <a:spcPts val="0"/>
                        </a:spcBef>
                        <a:spcAft>
                          <a:spcPts val="0"/>
                        </a:spcAft>
                      </a:pPr>
                      <a:r>
                        <a:rPr lang="en-US" sz="500">
                          <a:effectLst/>
                          <a:latin typeface="Calibri" panose="020F0502020204030204" pitchFamily="34" charset="0"/>
                          <a:ea typeface="Calibri" panose="020F0502020204030204" pitchFamily="34" charset="0"/>
                          <a:cs typeface="Times New Roman" panose="02020603050405020304" pitchFamily="18" charset="0"/>
                        </a:rPr>
                        <a:t>PP</a:t>
                      </a:r>
                      <a:r>
                        <a:rPr lang="en-US" sz="500">
                          <a:solidFill>
                            <a:srgbClr val="00B050"/>
                          </a:solidFill>
                          <a:effectLst/>
                          <a:latin typeface="Calibri" panose="020F0502020204030204" pitchFamily="34" charset="0"/>
                          <a:ea typeface="Calibri" panose="020F0502020204030204" pitchFamily="34" charset="0"/>
                          <a:cs typeface="Times New Roman" panose="02020603050405020304" pitchFamily="18" charset="0"/>
                        </a:rPr>
                        <a:t>FFFF</a:t>
                      </a:r>
                      <a:endParaRPr lang="en-US" sz="500">
                        <a:effectLst/>
                        <a:latin typeface="Calibri" panose="020F0502020204030204" pitchFamily="34" charset="0"/>
                        <a:ea typeface="Calibri" panose="020F0502020204030204" pitchFamily="34" charset="0"/>
                        <a:cs typeface="Times New Roman" panose="02020603050405020304" pitchFamily="18" charset="0"/>
                      </a:endParaRPr>
                    </a:p>
                  </a:txBody>
                  <a:tcPr marL="33081" marR="3308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extLst>
                  <a:ext uri="{0D108BD9-81ED-4DB2-BD59-A6C34878D82A}">
                    <a16:rowId xmlns:a16="http://schemas.microsoft.com/office/drawing/2014/main" val="1216984747"/>
                  </a:ext>
                </a:extLst>
              </a:tr>
              <a:tr h="90032">
                <a:tc>
                  <a:txBody>
                    <a:bodyPr/>
                    <a:lstStyle/>
                    <a:p>
                      <a:pPr marL="0" marR="0">
                        <a:spcBef>
                          <a:spcPts val="0"/>
                        </a:spcBef>
                        <a:spcAft>
                          <a:spcPts val="0"/>
                        </a:spcAft>
                      </a:pPr>
                      <a:r>
                        <a:rPr lang="en-US" sz="500">
                          <a:effectLst/>
                          <a:latin typeface="Calibri" panose="020F0502020204030204" pitchFamily="34" charset="0"/>
                          <a:ea typeface="Calibri" panose="020F0502020204030204" pitchFamily="34" charset="0"/>
                          <a:cs typeface="Times New Roman" panose="02020603050405020304" pitchFamily="18" charset="0"/>
                        </a:rPr>
                        <a:t> </a:t>
                      </a:r>
                    </a:p>
                  </a:txBody>
                  <a:tcPr marL="33081" marR="3308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marL="0" marR="0" algn="ctr">
                        <a:spcBef>
                          <a:spcPts val="0"/>
                        </a:spcBef>
                        <a:spcAft>
                          <a:spcPts val="0"/>
                        </a:spcAft>
                      </a:pPr>
                      <a:r>
                        <a:rPr lang="en-US" sz="500">
                          <a:effectLst/>
                          <a:latin typeface="Calibri" panose="020F0502020204030204" pitchFamily="34" charset="0"/>
                          <a:ea typeface="Calibri" panose="020F0502020204030204" pitchFamily="34" charset="0"/>
                          <a:cs typeface="Times New Roman" panose="02020603050405020304" pitchFamily="18" charset="0"/>
                        </a:rPr>
                        <a:t> </a:t>
                      </a:r>
                    </a:p>
                  </a:txBody>
                  <a:tcPr marL="33081" marR="3308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marL="0" marR="0" algn="ctr">
                        <a:spcBef>
                          <a:spcPts val="0"/>
                        </a:spcBef>
                        <a:spcAft>
                          <a:spcPts val="0"/>
                        </a:spcAft>
                      </a:pPr>
                      <a:r>
                        <a:rPr lang="en-US" sz="500">
                          <a:effectLst/>
                          <a:latin typeface="Calibri" panose="020F0502020204030204" pitchFamily="34" charset="0"/>
                          <a:ea typeface="Calibri" panose="020F0502020204030204" pitchFamily="34" charset="0"/>
                          <a:cs typeface="Times New Roman" panose="02020603050405020304" pitchFamily="18" charset="0"/>
                        </a:rPr>
                        <a:t> </a:t>
                      </a:r>
                    </a:p>
                  </a:txBody>
                  <a:tcPr marL="33081" marR="3308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marL="0" marR="0" algn="ctr">
                        <a:spcBef>
                          <a:spcPts val="0"/>
                        </a:spcBef>
                        <a:spcAft>
                          <a:spcPts val="0"/>
                        </a:spcAft>
                      </a:pPr>
                      <a:r>
                        <a:rPr lang="en-US" sz="500">
                          <a:effectLst/>
                          <a:latin typeface="Calibri" panose="020F0502020204030204" pitchFamily="34" charset="0"/>
                          <a:ea typeface="Calibri" panose="020F0502020204030204" pitchFamily="34" charset="0"/>
                          <a:cs typeface="Times New Roman" panose="02020603050405020304" pitchFamily="18" charset="0"/>
                        </a:rPr>
                        <a:t> </a:t>
                      </a:r>
                    </a:p>
                  </a:txBody>
                  <a:tcPr marL="33081" marR="3308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extLst>
                  <a:ext uri="{0D108BD9-81ED-4DB2-BD59-A6C34878D82A}">
                    <a16:rowId xmlns:a16="http://schemas.microsoft.com/office/drawing/2014/main" val="966127806"/>
                  </a:ext>
                </a:extLst>
              </a:tr>
              <a:tr h="180064">
                <a:tc>
                  <a:txBody>
                    <a:bodyPr/>
                    <a:lstStyle/>
                    <a:p>
                      <a:pPr marL="0" marR="0">
                        <a:spcBef>
                          <a:spcPts val="0"/>
                        </a:spcBef>
                        <a:spcAft>
                          <a:spcPts val="0"/>
                        </a:spcAft>
                      </a:pPr>
                      <a:r>
                        <a:rPr lang="en-US" sz="500">
                          <a:effectLst/>
                          <a:latin typeface="Calibri" panose="020F0502020204030204" pitchFamily="34" charset="0"/>
                          <a:ea typeface="Calibri" panose="020F0502020204030204" pitchFamily="34" charset="0"/>
                          <a:cs typeface="Times New Roman" panose="02020603050405020304" pitchFamily="18" charset="0"/>
                        </a:rPr>
                        <a:t>Three powered mirrors</a:t>
                      </a:r>
                    </a:p>
                  </a:txBody>
                  <a:tcPr marL="33081" marR="3308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marL="0" marR="0" algn="ctr">
                        <a:spcBef>
                          <a:spcPts val="0"/>
                        </a:spcBef>
                        <a:spcAft>
                          <a:spcPts val="0"/>
                        </a:spcAft>
                      </a:pPr>
                      <a:r>
                        <a:rPr lang="en-US" sz="500">
                          <a:effectLst/>
                          <a:latin typeface="Calibri" panose="020F0502020204030204" pitchFamily="34" charset="0"/>
                          <a:ea typeface="Calibri" panose="020F0502020204030204" pitchFamily="34" charset="0"/>
                          <a:cs typeface="Times New Roman" panose="02020603050405020304" pitchFamily="18" charset="0"/>
                        </a:rPr>
                        <a:t>PPP</a:t>
                      </a:r>
                      <a:r>
                        <a:rPr lang="en-US" sz="500">
                          <a:solidFill>
                            <a:srgbClr val="00B050"/>
                          </a:solidFill>
                          <a:effectLst/>
                          <a:latin typeface="Calibri" panose="020F0502020204030204" pitchFamily="34" charset="0"/>
                          <a:ea typeface="Calibri" panose="020F0502020204030204" pitchFamily="34" charset="0"/>
                          <a:cs typeface="Times New Roman" panose="02020603050405020304" pitchFamily="18" charset="0"/>
                        </a:rPr>
                        <a:t>F</a:t>
                      </a:r>
                      <a:endParaRPr lang="en-US" sz="500">
                        <a:effectLst/>
                        <a:latin typeface="Calibri" panose="020F0502020204030204" pitchFamily="34" charset="0"/>
                        <a:ea typeface="Calibri" panose="020F0502020204030204" pitchFamily="34" charset="0"/>
                        <a:cs typeface="Times New Roman" panose="02020603050405020304" pitchFamily="18" charset="0"/>
                      </a:endParaRPr>
                    </a:p>
                    <a:p>
                      <a:pPr marL="0" marR="0" algn="ctr">
                        <a:spcBef>
                          <a:spcPts val="0"/>
                        </a:spcBef>
                        <a:spcAft>
                          <a:spcPts val="0"/>
                        </a:spcAft>
                      </a:pPr>
                      <a:r>
                        <a:rPr lang="en-US" sz="500">
                          <a:effectLst/>
                          <a:latin typeface="Calibri" panose="020F0502020204030204" pitchFamily="34" charset="0"/>
                          <a:ea typeface="Calibri" panose="020F0502020204030204" pitchFamily="34" charset="0"/>
                          <a:cs typeface="Times New Roman" panose="02020603050405020304" pitchFamily="18" charset="0"/>
                        </a:rPr>
                        <a:t>PP</a:t>
                      </a:r>
                      <a:r>
                        <a:rPr lang="en-US" sz="500">
                          <a:solidFill>
                            <a:srgbClr val="00B050"/>
                          </a:solidFill>
                          <a:effectLst/>
                          <a:latin typeface="Calibri" panose="020F0502020204030204" pitchFamily="34" charset="0"/>
                          <a:ea typeface="Calibri" panose="020F0502020204030204" pitchFamily="34" charset="0"/>
                          <a:cs typeface="Times New Roman" panose="02020603050405020304" pitchFamily="18" charset="0"/>
                        </a:rPr>
                        <a:t>F</a:t>
                      </a:r>
                      <a:r>
                        <a:rPr lang="en-US" sz="500">
                          <a:effectLst/>
                          <a:latin typeface="Calibri" panose="020F0502020204030204" pitchFamily="34" charset="0"/>
                          <a:ea typeface="Calibri" panose="020F0502020204030204" pitchFamily="34" charset="0"/>
                          <a:cs typeface="Times New Roman" panose="02020603050405020304" pitchFamily="18" charset="0"/>
                        </a:rPr>
                        <a:t>P</a:t>
                      </a:r>
                    </a:p>
                  </a:txBody>
                  <a:tcPr marL="33081" marR="3308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marL="0" marR="0" algn="ctr">
                        <a:spcBef>
                          <a:spcPts val="0"/>
                        </a:spcBef>
                        <a:spcAft>
                          <a:spcPts val="0"/>
                        </a:spcAft>
                      </a:pPr>
                      <a:r>
                        <a:rPr lang="en-US" sz="500">
                          <a:effectLst/>
                          <a:latin typeface="Calibri" panose="020F0502020204030204" pitchFamily="34" charset="0"/>
                          <a:ea typeface="Calibri" panose="020F0502020204030204" pitchFamily="34" charset="0"/>
                          <a:cs typeface="Times New Roman" panose="02020603050405020304" pitchFamily="18" charset="0"/>
                        </a:rPr>
                        <a:t>PPP</a:t>
                      </a:r>
                      <a:r>
                        <a:rPr lang="en-US" sz="500">
                          <a:solidFill>
                            <a:srgbClr val="00B050"/>
                          </a:solidFill>
                          <a:effectLst/>
                          <a:latin typeface="Calibri" panose="020F0502020204030204" pitchFamily="34" charset="0"/>
                          <a:ea typeface="Calibri" panose="020F0502020204030204" pitchFamily="34" charset="0"/>
                          <a:cs typeface="Times New Roman" panose="02020603050405020304" pitchFamily="18" charset="0"/>
                        </a:rPr>
                        <a:t>FF</a:t>
                      </a:r>
                      <a:endParaRPr lang="en-US" sz="500">
                        <a:effectLst/>
                        <a:latin typeface="Calibri" panose="020F0502020204030204" pitchFamily="34" charset="0"/>
                        <a:ea typeface="Calibri" panose="020F0502020204030204" pitchFamily="34" charset="0"/>
                        <a:cs typeface="Times New Roman" panose="02020603050405020304" pitchFamily="18" charset="0"/>
                      </a:endParaRPr>
                    </a:p>
                    <a:p>
                      <a:pPr marL="0" marR="0" algn="ctr">
                        <a:spcBef>
                          <a:spcPts val="0"/>
                        </a:spcBef>
                        <a:spcAft>
                          <a:spcPts val="0"/>
                        </a:spcAft>
                      </a:pPr>
                      <a:r>
                        <a:rPr lang="en-US" sz="500">
                          <a:effectLst/>
                          <a:latin typeface="Calibri" panose="020F0502020204030204" pitchFamily="34" charset="0"/>
                          <a:ea typeface="Calibri" panose="020F0502020204030204" pitchFamily="34" charset="0"/>
                          <a:cs typeface="Times New Roman" panose="02020603050405020304" pitchFamily="18" charset="0"/>
                        </a:rPr>
                        <a:t>PP</a:t>
                      </a:r>
                      <a:r>
                        <a:rPr lang="en-US" sz="500">
                          <a:solidFill>
                            <a:srgbClr val="00B050"/>
                          </a:solidFill>
                          <a:effectLst/>
                          <a:latin typeface="Calibri" panose="020F0502020204030204" pitchFamily="34" charset="0"/>
                          <a:ea typeface="Calibri" panose="020F0502020204030204" pitchFamily="34" charset="0"/>
                          <a:cs typeface="Times New Roman" panose="02020603050405020304" pitchFamily="18" charset="0"/>
                        </a:rPr>
                        <a:t>F</a:t>
                      </a:r>
                      <a:r>
                        <a:rPr lang="en-US" sz="500">
                          <a:effectLst/>
                          <a:latin typeface="Calibri" panose="020F0502020204030204" pitchFamily="34" charset="0"/>
                          <a:ea typeface="Calibri" panose="020F0502020204030204" pitchFamily="34" charset="0"/>
                          <a:cs typeface="Times New Roman" panose="02020603050405020304" pitchFamily="18" charset="0"/>
                        </a:rPr>
                        <a:t>P</a:t>
                      </a:r>
                      <a:r>
                        <a:rPr lang="en-US" sz="500">
                          <a:solidFill>
                            <a:srgbClr val="00B050"/>
                          </a:solidFill>
                          <a:effectLst/>
                          <a:latin typeface="Calibri" panose="020F0502020204030204" pitchFamily="34" charset="0"/>
                          <a:ea typeface="Calibri" panose="020F0502020204030204" pitchFamily="34" charset="0"/>
                          <a:cs typeface="Times New Roman" panose="02020603050405020304" pitchFamily="18" charset="0"/>
                        </a:rPr>
                        <a:t>F</a:t>
                      </a:r>
                      <a:endParaRPr lang="en-US" sz="500">
                        <a:effectLst/>
                        <a:latin typeface="Calibri" panose="020F0502020204030204" pitchFamily="34" charset="0"/>
                        <a:ea typeface="Calibri" panose="020F0502020204030204" pitchFamily="34" charset="0"/>
                        <a:cs typeface="Times New Roman" panose="02020603050405020304" pitchFamily="18" charset="0"/>
                      </a:endParaRPr>
                    </a:p>
                  </a:txBody>
                  <a:tcPr marL="33081" marR="3308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marL="0" marR="0" algn="ctr">
                        <a:spcBef>
                          <a:spcPts val="0"/>
                        </a:spcBef>
                        <a:spcAft>
                          <a:spcPts val="0"/>
                        </a:spcAft>
                      </a:pPr>
                      <a:r>
                        <a:rPr lang="en-US" sz="500">
                          <a:effectLst/>
                          <a:latin typeface="Calibri" panose="020F0502020204030204" pitchFamily="34" charset="0"/>
                          <a:ea typeface="Calibri" panose="020F0502020204030204" pitchFamily="34" charset="0"/>
                          <a:cs typeface="Times New Roman" panose="02020603050405020304" pitchFamily="18" charset="0"/>
                        </a:rPr>
                        <a:t>PPP</a:t>
                      </a:r>
                      <a:r>
                        <a:rPr lang="en-US" sz="500">
                          <a:solidFill>
                            <a:srgbClr val="00B050"/>
                          </a:solidFill>
                          <a:effectLst/>
                          <a:latin typeface="Calibri" panose="020F0502020204030204" pitchFamily="34" charset="0"/>
                          <a:ea typeface="Calibri" panose="020F0502020204030204" pitchFamily="34" charset="0"/>
                          <a:cs typeface="Times New Roman" panose="02020603050405020304" pitchFamily="18" charset="0"/>
                        </a:rPr>
                        <a:t>FFF</a:t>
                      </a:r>
                      <a:endParaRPr lang="en-US" sz="500">
                        <a:effectLst/>
                        <a:latin typeface="Calibri" panose="020F0502020204030204" pitchFamily="34" charset="0"/>
                        <a:ea typeface="Calibri" panose="020F0502020204030204" pitchFamily="34" charset="0"/>
                        <a:cs typeface="Times New Roman" panose="02020603050405020304" pitchFamily="18" charset="0"/>
                      </a:endParaRPr>
                    </a:p>
                    <a:p>
                      <a:pPr marL="0" marR="0" algn="ctr">
                        <a:spcBef>
                          <a:spcPts val="0"/>
                        </a:spcBef>
                        <a:spcAft>
                          <a:spcPts val="0"/>
                        </a:spcAft>
                      </a:pPr>
                      <a:r>
                        <a:rPr lang="en-US" sz="500">
                          <a:effectLst/>
                          <a:latin typeface="Calibri" panose="020F0502020204030204" pitchFamily="34" charset="0"/>
                          <a:ea typeface="Calibri" panose="020F0502020204030204" pitchFamily="34" charset="0"/>
                          <a:cs typeface="Times New Roman" panose="02020603050405020304" pitchFamily="18" charset="0"/>
                        </a:rPr>
                        <a:t>PP</a:t>
                      </a:r>
                      <a:r>
                        <a:rPr lang="en-US" sz="500">
                          <a:solidFill>
                            <a:srgbClr val="00B050"/>
                          </a:solidFill>
                          <a:effectLst/>
                          <a:latin typeface="Calibri" panose="020F0502020204030204" pitchFamily="34" charset="0"/>
                          <a:ea typeface="Calibri" panose="020F0502020204030204" pitchFamily="34" charset="0"/>
                          <a:cs typeface="Times New Roman" panose="02020603050405020304" pitchFamily="18" charset="0"/>
                        </a:rPr>
                        <a:t>F</a:t>
                      </a:r>
                      <a:r>
                        <a:rPr lang="en-US" sz="500">
                          <a:effectLst/>
                          <a:latin typeface="Calibri" panose="020F0502020204030204" pitchFamily="34" charset="0"/>
                          <a:ea typeface="Calibri" panose="020F0502020204030204" pitchFamily="34" charset="0"/>
                          <a:cs typeface="Times New Roman" panose="02020603050405020304" pitchFamily="18" charset="0"/>
                        </a:rPr>
                        <a:t>P</a:t>
                      </a:r>
                      <a:r>
                        <a:rPr lang="en-US" sz="500">
                          <a:solidFill>
                            <a:srgbClr val="00B050"/>
                          </a:solidFill>
                          <a:effectLst/>
                          <a:latin typeface="Calibri" panose="020F0502020204030204" pitchFamily="34" charset="0"/>
                          <a:ea typeface="Calibri" panose="020F0502020204030204" pitchFamily="34" charset="0"/>
                          <a:cs typeface="Times New Roman" panose="02020603050405020304" pitchFamily="18" charset="0"/>
                        </a:rPr>
                        <a:t>FF</a:t>
                      </a:r>
                      <a:endParaRPr lang="en-US" sz="500">
                        <a:effectLst/>
                        <a:latin typeface="Calibri" panose="020F0502020204030204" pitchFamily="34" charset="0"/>
                        <a:ea typeface="Calibri" panose="020F0502020204030204" pitchFamily="34" charset="0"/>
                        <a:cs typeface="Times New Roman" panose="02020603050405020304" pitchFamily="18" charset="0"/>
                      </a:endParaRPr>
                    </a:p>
                  </a:txBody>
                  <a:tcPr marL="33081" marR="3308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extLst>
                  <a:ext uri="{0D108BD9-81ED-4DB2-BD59-A6C34878D82A}">
                    <a16:rowId xmlns:a16="http://schemas.microsoft.com/office/drawing/2014/main" val="4067101996"/>
                  </a:ext>
                </a:extLst>
              </a:tr>
              <a:tr h="90032">
                <a:tc>
                  <a:txBody>
                    <a:bodyPr/>
                    <a:lstStyle/>
                    <a:p>
                      <a:pPr marL="0" marR="0">
                        <a:spcBef>
                          <a:spcPts val="0"/>
                        </a:spcBef>
                        <a:spcAft>
                          <a:spcPts val="0"/>
                        </a:spcAft>
                      </a:pPr>
                      <a:r>
                        <a:rPr lang="en-US" sz="500" dirty="0">
                          <a:effectLst/>
                          <a:latin typeface="Calibri" panose="020F0502020204030204" pitchFamily="34" charset="0"/>
                          <a:ea typeface="Calibri" panose="020F0502020204030204" pitchFamily="34" charset="0"/>
                          <a:cs typeface="Times New Roman" panose="02020603050405020304" pitchFamily="18" charset="0"/>
                        </a:rPr>
                        <a:t> </a:t>
                      </a:r>
                    </a:p>
                  </a:txBody>
                  <a:tcPr marL="33081" marR="3308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marL="0" marR="0" algn="ctr">
                        <a:spcBef>
                          <a:spcPts val="0"/>
                        </a:spcBef>
                        <a:spcAft>
                          <a:spcPts val="0"/>
                        </a:spcAft>
                      </a:pPr>
                      <a:r>
                        <a:rPr lang="en-US" sz="500">
                          <a:effectLst/>
                          <a:latin typeface="Calibri" panose="020F0502020204030204" pitchFamily="34" charset="0"/>
                          <a:ea typeface="Calibri" panose="020F0502020204030204" pitchFamily="34" charset="0"/>
                          <a:cs typeface="Times New Roman" panose="02020603050405020304" pitchFamily="18" charset="0"/>
                        </a:rPr>
                        <a:t> </a:t>
                      </a:r>
                    </a:p>
                  </a:txBody>
                  <a:tcPr marL="33081" marR="3308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marL="0" marR="0" algn="ctr">
                        <a:spcBef>
                          <a:spcPts val="0"/>
                        </a:spcBef>
                        <a:spcAft>
                          <a:spcPts val="0"/>
                        </a:spcAft>
                      </a:pPr>
                      <a:r>
                        <a:rPr lang="en-US" sz="500">
                          <a:effectLst/>
                          <a:latin typeface="Calibri" panose="020F0502020204030204" pitchFamily="34" charset="0"/>
                          <a:ea typeface="Calibri" panose="020F0502020204030204" pitchFamily="34" charset="0"/>
                          <a:cs typeface="Times New Roman" panose="02020603050405020304" pitchFamily="18" charset="0"/>
                        </a:rPr>
                        <a:t> </a:t>
                      </a:r>
                    </a:p>
                  </a:txBody>
                  <a:tcPr marL="33081" marR="3308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marL="0" marR="0" algn="ctr">
                        <a:spcBef>
                          <a:spcPts val="0"/>
                        </a:spcBef>
                        <a:spcAft>
                          <a:spcPts val="0"/>
                        </a:spcAft>
                      </a:pPr>
                      <a:r>
                        <a:rPr lang="en-US" sz="500">
                          <a:effectLst/>
                          <a:latin typeface="Calibri" panose="020F0502020204030204" pitchFamily="34" charset="0"/>
                          <a:ea typeface="Calibri" panose="020F0502020204030204" pitchFamily="34" charset="0"/>
                          <a:cs typeface="Times New Roman" panose="02020603050405020304" pitchFamily="18" charset="0"/>
                        </a:rPr>
                        <a:t> </a:t>
                      </a:r>
                    </a:p>
                  </a:txBody>
                  <a:tcPr marL="33081" marR="3308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extLst>
                  <a:ext uri="{0D108BD9-81ED-4DB2-BD59-A6C34878D82A}">
                    <a16:rowId xmlns:a16="http://schemas.microsoft.com/office/drawing/2014/main" val="3077470790"/>
                  </a:ext>
                </a:extLst>
              </a:tr>
              <a:tr h="450161">
                <a:tc>
                  <a:txBody>
                    <a:bodyPr/>
                    <a:lstStyle/>
                    <a:p>
                      <a:pPr marL="0" marR="0">
                        <a:spcBef>
                          <a:spcPts val="0"/>
                        </a:spcBef>
                        <a:spcAft>
                          <a:spcPts val="0"/>
                        </a:spcAft>
                      </a:pPr>
                      <a:r>
                        <a:rPr lang="en-US" sz="500" dirty="0">
                          <a:effectLst/>
                          <a:latin typeface="Calibri" panose="020F0502020204030204" pitchFamily="34" charset="0"/>
                          <a:ea typeface="Calibri" panose="020F0502020204030204" pitchFamily="34" charset="0"/>
                          <a:cs typeface="Times New Roman" panose="02020603050405020304" pitchFamily="18" charset="0"/>
                        </a:rPr>
                        <a:t>Four Powered Mirrors</a:t>
                      </a:r>
                    </a:p>
                  </a:txBody>
                  <a:tcPr marL="33081" marR="3308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marL="0" marR="0" algn="ctr">
                        <a:spcBef>
                          <a:spcPts val="0"/>
                        </a:spcBef>
                        <a:spcAft>
                          <a:spcPts val="0"/>
                        </a:spcAft>
                      </a:pPr>
                      <a:r>
                        <a:rPr lang="en-US" sz="500">
                          <a:effectLst/>
                          <a:latin typeface="Calibri" panose="020F0502020204030204" pitchFamily="34" charset="0"/>
                          <a:ea typeface="Calibri" panose="020F0502020204030204" pitchFamily="34" charset="0"/>
                          <a:cs typeface="Times New Roman" panose="02020603050405020304" pitchFamily="18" charset="0"/>
                        </a:rPr>
                        <a:t>PPPP</a:t>
                      </a:r>
                    </a:p>
                  </a:txBody>
                  <a:tcPr marL="33081" marR="3308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marL="0" marR="0" algn="ctr">
                        <a:spcBef>
                          <a:spcPts val="0"/>
                        </a:spcBef>
                        <a:spcAft>
                          <a:spcPts val="0"/>
                        </a:spcAft>
                      </a:pPr>
                      <a:r>
                        <a:rPr lang="en-US" sz="500">
                          <a:effectLst/>
                          <a:latin typeface="Calibri" panose="020F0502020204030204" pitchFamily="34" charset="0"/>
                          <a:ea typeface="Calibri" panose="020F0502020204030204" pitchFamily="34" charset="0"/>
                          <a:cs typeface="Times New Roman" panose="02020603050405020304" pitchFamily="18" charset="0"/>
                        </a:rPr>
                        <a:t>PPPP</a:t>
                      </a:r>
                      <a:r>
                        <a:rPr lang="en-US" sz="500">
                          <a:solidFill>
                            <a:srgbClr val="00B050"/>
                          </a:solidFill>
                          <a:effectLst/>
                          <a:latin typeface="Calibri" panose="020F0502020204030204" pitchFamily="34" charset="0"/>
                          <a:ea typeface="Calibri" panose="020F0502020204030204" pitchFamily="34" charset="0"/>
                          <a:cs typeface="Times New Roman" panose="02020603050405020304" pitchFamily="18" charset="0"/>
                        </a:rPr>
                        <a:t>F</a:t>
                      </a:r>
                      <a:endParaRPr lang="en-US" sz="500">
                        <a:effectLst/>
                        <a:latin typeface="Calibri" panose="020F0502020204030204" pitchFamily="34" charset="0"/>
                        <a:ea typeface="Calibri" panose="020F0502020204030204" pitchFamily="34" charset="0"/>
                        <a:cs typeface="Times New Roman" panose="02020603050405020304" pitchFamily="18" charset="0"/>
                      </a:endParaRPr>
                    </a:p>
                    <a:p>
                      <a:pPr marL="0" marR="0" algn="ctr">
                        <a:spcBef>
                          <a:spcPts val="0"/>
                        </a:spcBef>
                        <a:spcAft>
                          <a:spcPts val="0"/>
                        </a:spcAft>
                      </a:pPr>
                      <a:r>
                        <a:rPr lang="en-US" sz="500">
                          <a:effectLst/>
                          <a:latin typeface="Calibri" panose="020F0502020204030204" pitchFamily="34" charset="0"/>
                          <a:ea typeface="Calibri" panose="020F0502020204030204" pitchFamily="34" charset="0"/>
                          <a:cs typeface="Times New Roman" panose="02020603050405020304" pitchFamily="18" charset="0"/>
                        </a:rPr>
                        <a:t>PPP</a:t>
                      </a:r>
                      <a:r>
                        <a:rPr lang="en-US" sz="500">
                          <a:solidFill>
                            <a:srgbClr val="00B050"/>
                          </a:solidFill>
                          <a:effectLst/>
                          <a:latin typeface="Calibri" panose="020F0502020204030204" pitchFamily="34" charset="0"/>
                          <a:ea typeface="Calibri" panose="020F0502020204030204" pitchFamily="34" charset="0"/>
                          <a:cs typeface="Times New Roman" panose="02020603050405020304" pitchFamily="18" charset="0"/>
                        </a:rPr>
                        <a:t>F</a:t>
                      </a:r>
                      <a:r>
                        <a:rPr lang="en-US" sz="500">
                          <a:effectLst/>
                          <a:latin typeface="Calibri" panose="020F0502020204030204" pitchFamily="34" charset="0"/>
                          <a:ea typeface="Calibri" panose="020F0502020204030204" pitchFamily="34" charset="0"/>
                          <a:cs typeface="Times New Roman" panose="02020603050405020304" pitchFamily="18" charset="0"/>
                        </a:rPr>
                        <a:t>P</a:t>
                      </a:r>
                    </a:p>
                    <a:p>
                      <a:pPr marL="0" marR="0" algn="ctr">
                        <a:spcBef>
                          <a:spcPts val="0"/>
                        </a:spcBef>
                        <a:spcAft>
                          <a:spcPts val="0"/>
                        </a:spcAft>
                      </a:pPr>
                      <a:r>
                        <a:rPr lang="en-US" sz="500">
                          <a:effectLst/>
                          <a:latin typeface="Calibri" panose="020F0502020204030204" pitchFamily="34" charset="0"/>
                          <a:ea typeface="Calibri" panose="020F0502020204030204" pitchFamily="34" charset="0"/>
                          <a:cs typeface="Times New Roman" panose="02020603050405020304" pitchFamily="18" charset="0"/>
                        </a:rPr>
                        <a:t>PP</a:t>
                      </a:r>
                      <a:r>
                        <a:rPr lang="en-US" sz="500">
                          <a:solidFill>
                            <a:srgbClr val="00B050"/>
                          </a:solidFill>
                          <a:effectLst/>
                          <a:latin typeface="Calibri" panose="020F0502020204030204" pitchFamily="34" charset="0"/>
                          <a:ea typeface="Calibri" panose="020F0502020204030204" pitchFamily="34" charset="0"/>
                          <a:cs typeface="Times New Roman" panose="02020603050405020304" pitchFamily="18" charset="0"/>
                        </a:rPr>
                        <a:t>F</a:t>
                      </a:r>
                      <a:r>
                        <a:rPr lang="en-US" sz="500">
                          <a:effectLst/>
                          <a:latin typeface="Calibri" panose="020F0502020204030204" pitchFamily="34" charset="0"/>
                          <a:ea typeface="Calibri" panose="020F0502020204030204" pitchFamily="34" charset="0"/>
                          <a:cs typeface="Times New Roman" panose="02020603050405020304" pitchFamily="18" charset="0"/>
                        </a:rPr>
                        <a:t>PP</a:t>
                      </a:r>
                    </a:p>
                  </a:txBody>
                  <a:tcPr marL="33081" marR="3308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marL="0" marR="0" algn="ctr">
                        <a:spcBef>
                          <a:spcPts val="0"/>
                        </a:spcBef>
                        <a:spcAft>
                          <a:spcPts val="0"/>
                        </a:spcAft>
                      </a:pPr>
                      <a:r>
                        <a:rPr lang="en-US" sz="500" dirty="0">
                          <a:effectLst/>
                          <a:latin typeface="Calibri" panose="020F0502020204030204" pitchFamily="34" charset="0"/>
                          <a:ea typeface="Calibri" panose="020F0502020204030204" pitchFamily="34" charset="0"/>
                          <a:cs typeface="Times New Roman" panose="02020603050405020304" pitchFamily="18" charset="0"/>
                        </a:rPr>
                        <a:t>PPPP</a:t>
                      </a:r>
                      <a:r>
                        <a:rPr lang="en-US" sz="500" dirty="0">
                          <a:solidFill>
                            <a:srgbClr val="00B050"/>
                          </a:solidFill>
                          <a:effectLst/>
                          <a:latin typeface="Calibri" panose="020F0502020204030204" pitchFamily="34" charset="0"/>
                          <a:ea typeface="Calibri" panose="020F0502020204030204" pitchFamily="34" charset="0"/>
                          <a:cs typeface="Times New Roman" panose="02020603050405020304" pitchFamily="18" charset="0"/>
                        </a:rPr>
                        <a:t>FF</a:t>
                      </a:r>
                      <a:endParaRPr lang="en-US" sz="500" dirty="0">
                        <a:effectLst/>
                        <a:latin typeface="Calibri" panose="020F0502020204030204" pitchFamily="34" charset="0"/>
                        <a:ea typeface="Calibri" panose="020F0502020204030204" pitchFamily="34" charset="0"/>
                        <a:cs typeface="Times New Roman" panose="02020603050405020304" pitchFamily="18" charset="0"/>
                      </a:endParaRPr>
                    </a:p>
                    <a:p>
                      <a:pPr marL="0" marR="0" algn="ctr">
                        <a:spcBef>
                          <a:spcPts val="0"/>
                        </a:spcBef>
                        <a:spcAft>
                          <a:spcPts val="0"/>
                        </a:spcAft>
                      </a:pPr>
                      <a:r>
                        <a:rPr lang="en-US" sz="500" dirty="0">
                          <a:effectLst/>
                          <a:latin typeface="Calibri" panose="020F0502020204030204" pitchFamily="34" charset="0"/>
                          <a:ea typeface="Calibri" panose="020F0502020204030204" pitchFamily="34" charset="0"/>
                          <a:cs typeface="Times New Roman" panose="02020603050405020304" pitchFamily="18" charset="0"/>
                        </a:rPr>
                        <a:t>PPP</a:t>
                      </a:r>
                      <a:r>
                        <a:rPr lang="en-US" sz="500" dirty="0">
                          <a:solidFill>
                            <a:srgbClr val="00B050"/>
                          </a:solidFill>
                          <a:effectLst/>
                          <a:latin typeface="Calibri" panose="020F0502020204030204" pitchFamily="34" charset="0"/>
                          <a:ea typeface="Calibri" panose="020F0502020204030204" pitchFamily="34" charset="0"/>
                          <a:cs typeface="Times New Roman" panose="02020603050405020304" pitchFamily="18" charset="0"/>
                        </a:rPr>
                        <a:t>F</a:t>
                      </a:r>
                      <a:r>
                        <a:rPr lang="en-US" sz="500" dirty="0">
                          <a:effectLst/>
                          <a:latin typeface="Calibri" panose="020F0502020204030204" pitchFamily="34" charset="0"/>
                          <a:ea typeface="Calibri" panose="020F0502020204030204" pitchFamily="34" charset="0"/>
                          <a:cs typeface="Times New Roman" panose="02020603050405020304" pitchFamily="18" charset="0"/>
                        </a:rPr>
                        <a:t>P</a:t>
                      </a:r>
                      <a:r>
                        <a:rPr lang="en-US" sz="500" dirty="0">
                          <a:solidFill>
                            <a:srgbClr val="00B050"/>
                          </a:solidFill>
                          <a:effectLst/>
                          <a:latin typeface="Calibri" panose="020F0502020204030204" pitchFamily="34" charset="0"/>
                          <a:ea typeface="Calibri" panose="020F0502020204030204" pitchFamily="34" charset="0"/>
                          <a:cs typeface="Times New Roman" panose="02020603050405020304" pitchFamily="18" charset="0"/>
                        </a:rPr>
                        <a:t>F</a:t>
                      </a:r>
                      <a:endParaRPr lang="en-US" sz="500" dirty="0">
                        <a:effectLst/>
                        <a:latin typeface="Calibri" panose="020F0502020204030204" pitchFamily="34" charset="0"/>
                        <a:ea typeface="Calibri" panose="020F0502020204030204" pitchFamily="34" charset="0"/>
                        <a:cs typeface="Times New Roman" panose="02020603050405020304" pitchFamily="18" charset="0"/>
                      </a:endParaRPr>
                    </a:p>
                    <a:p>
                      <a:pPr marL="0" marR="0" algn="ctr">
                        <a:spcBef>
                          <a:spcPts val="0"/>
                        </a:spcBef>
                        <a:spcAft>
                          <a:spcPts val="0"/>
                        </a:spcAft>
                      </a:pPr>
                      <a:r>
                        <a:rPr lang="en-US" sz="500" dirty="0">
                          <a:effectLst/>
                          <a:latin typeface="Calibri" panose="020F0502020204030204" pitchFamily="34" charset="0"/>
                          <a:ea typeface="Calibri" panose="020F0502020204030204" pitchFamily="34" charset="0"/>
                          <a:cs typeface="Times New Roman" panose="02020603050405020304" pitchFamily="18" charset="0"/>
                        </a:rPr>
                        <a:t>PPP</a:t>
                      </a:r>
                      <a:r>
                        <a:rPr lang="en-US" sz="500" dirty="0">
                          <a:solidFill>
                            <a:srgbClr val="00B050"/>
                          </a:solidFill>
                          <a:effectLst/>
                          <a:latin typeface="Calibri" panose="020F0502020204030204" pitchFamily="34" charset="0"/>
                          <a:ea typeface="Calibri" panose="020F0502020204030204" pitchFamily="34" charset="0"/>
                          <a:cs typeface="Times New Roman" panose="02020603050405020304" pitchFamily="18" charset="0"/>
                        </a:rPr>
                        <a:t>FF</a:t>
                      </a:r>
                      <a:r>
                        <a:rPr lang="en-US" sz="500" dirty="0">
                          <a:effectLst/>
                          <a:latin typeface="Calibri" panose="020F0502020204030204" pitchFamily="34" charset="0"/>
                          <a:ea typeface="Calibri" panose="020F0502020204030204" pitchFamily="34" charset="0"/>
                          <a:cs typeface="Times New Roman" panose="02020603050405020304" pitchFamily="18" charset="0"/>
                        </a:rPr>
                        <a:t>P</a:t>
                      </a:r>
                    </a:p>
                    <a:p>
                      <a:pPr marL="0" marR="0" algn="ctr">
                        <a:spcBef>
                          <a:spcPts val="0"/>
                        </a:spcBef>
                        <a:spcAft>
                          <a:spcPts val="0"/>
                        </a:spcAft>
                      </a:pPr>
                      <a:r>
                        <a:rPr lang="en-US" sz="500" dirty="0">
                          <a:effectLst/>
                          <a:latin typeface="Calibri" panose="020F0502020204030204" pitchFamily="34" charset="0"/>
                          <a:ea typeface="Calibri" panose="020F0502020204030204" pitchFamily="34" charset="0"/>
                          <a:cs typeface="Times New Roman" panose="02020603050405020304" pitchFamily="18" charset="0"/>
                        </a:rPr>
                        <a:t>PP</a:t>
                      </a:r>
                      <a:r>
                        <a:rPr lang="en-US" sz="500" dirty="0">
                          <a:solidFill>
                            <a:srgbClr val="00B050"/>
                          </a:solidFill>
                          <a:effectLst/>
                          <a:latin typeface="Calibri" panose="020F0502020204030204" pitchFamily="34" charset="0"/>
                          <a:ea typeface="Calibri" panose="020F0502020204030204" pitchFamily="34" charset="0"/>
                          <a:cs typeface="Times New Roman" panose="02020603050405020304" pitchFamily="18" charset="0"/>
                        </a:rPr>
                        <a:t>F</a:t>
                      </a:r>
                      <a:r>
                        <a:rPr lang="en-US" sz="500" dirty="0">
                          <a:effectLst/>
                          <a:latin typeface="Calibri" panose="020F0502020204030204" pitchFamily="34" charset="0"/>
                          <a:ea typeface="Calibri" panose="020F0502020204030204" pitchFamily="34" charset="0"/>
                          <a:cs typeface="Times New Roman" panose="02020603050405020304" pitchFamily="18" charset="0"/>
                        </a:rPr>
                        <a:t>P</a:t>
                      </a:r>
                      <a:r>
                        <a:rPr lang="en-US" sz="500" dirty="0">
                          <a:solidFill>
                            <a:srgbClr val="00B050"/>
                          </a:solidFill>
                          <a:effectLst/>
                          <a:latin typeface="Calibri" panose="020F0502020204030204" pitchFamily="34" charset="0"/>
                          <a:ea typeface="Calibri" panose="020F0502020204030204" pitchFamily="34" charset="0"/>
                          <a:cs typeface="Times New Roman" panose="02020603050405020304" pitchFamily="18" charset="0"/>
                        </a:rPr>
                        <a:t>F</a:t>
                      </a:r>
                      <a:r>
                        <a:rPr lang="en-US" sz="500" dirty="0">
                          <a:effectLst/>
                          <a:latin typeface="Calibri" panose="020F0502020204030204" pitchFamily="34" charset="0"/>
                          <a:ea typeface="Calibri" panose="020F0502020204030204" pitchFamily="34" charset="0"/>
                          <a:cs typeface="Times New Roman" panose="02020603050405020304" pitchFamily="18" charset="0"/>
                        </a:rPr>
                        <a:t>P</a:t>
                      </a:r>
                    </a:p>
                    <a:p>
                      <a:pPr marL="0" marR="0" algn="ctr">
                        <a:spcBef>
                          <a:spcPts val="0"/>
                        </a:spcBef>
                        <a:spcAft>
                          <a:spcPts val="0"/>
                        </a:spcAft>
                      </a:pPr>
                      <a:r>
                        <a:rPr lang="en-US" sz="500" dirty="0">
                          <a:effectLst/>
                          <a:latin typeface="Calibri" panose="020F0502020204030204" pitchFamily="34" charset="0"/>
                          <a:ea typeface="Calibri" panose="020F0502020204030204" pitchFamily="34" charset="0"/>
                          <a:cs typeface="Times New Roman" panose="02020603050405020304" pitchFamily="18" charset="0"/>
                        </a:rPr>
                        <a:t>PP</a:t>
                      </a:r>
                      <a:r>
                        <a:rPr lang="en-US" sz="500" dirty="0">
                          <a:solidFill>
                            <a:srgbClr val="00B050"/>
                          </a:solidFill>
                          <a:effectLst/>
                          <a:latin typeface="Calibri" panose="020F0502020204030204" pitchFamily="34" charset="0"/>
                          <a:ea typeface="Calibri" panose="020F0502020204030204" pitchFamily="34" charset="0"/>
                          <a:cs typeface="Times New Roman" panose="02020603050405020304" pitchFamily="18" charset="0"/>
                        </a:rPr>
                        <a:t>FF</a:t>
                      </a:r>
                      <a:r>
                        <a:rPr lang="en-US" sz="500" dirty="0">
                          <a:effectLst/>
                          <a:latin typeface="Calibri" panose="020F0502020204030204" pitchFamily="34" charset="0"/>
                          <a:ea typeface="Calibri" panose="020F0502020204030204" pitchFamily="34" charset="0"/>
                          <a:cs typeface="Times New Roman" panose="02020603050405020304" pitchFamily="18" charset="0"/>
                        </a:rPr>
                        <a:t>PP</a:t>
                      </a:r>
                    </a:p>
                  </a:txBody>
                  <a:tcPr marL="33081" marR="3308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extLst>
                  <a:ext uri="{0D108BD9-81ED-4DB2-BD59-A6C34878D82A}">
                    <a16:rowId xmlns:a16="http://schemas.microsoft.com/office/drawing/2014/main" val="4207041678"/>
                  </a:ext>
                </a:extLst>
              </a:tr>
              <a:tr h="90032">
                <a:tc>
                  <a:txBody>
                    <a:bodyPr/>
                    <a:lstStyle/>
                    <a:p>
                      <a:pPr marL="0" marR="0">
                        <a:spcBef>
                          <a:spcPts val="0"/>
                        </a:spcBef>
                        <a:spcAft>
                          <a:spcPts val="0"/>
                        </a:spcAft>
                      </a:pPr>
                      <a:r>
                        <a:rPr lang="en-US" sz="500">
                          <a:effectLst/>
                          <a:latin typeface="Calibri" panose="020F0502020204030204" pitchFamily="34" charset="0"/>
                          <a:ea typeface="Calibri" panose="020F0502020204030204" pitchFamily="34" charset="0"/>
                          <a:cs typeface="Times New Roman" panose="02020603050405020304" pitchFamily="18" charset="0"/>
                        </a:rPr>
                        <a:t> </a:t>
                      </a:r>
                    </a:p>
                  </a:txBody>
                  <a:tcPr marL="33081" marR="3308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marL="0" marR="0" algn="ctr">
                        <a:spcBef>
                          <a:spcPts val="0"/>
                        </a:spcBef>
                        <a:spcAft>
                          <a:spcPts val="0"/>
                        </a:spcAft>
                      </a:pPr>
                      <a:r>
                        <a:rPr lang="en-US" sz="500">
                          <a:effectLst/>
                          <a:latin typeface="Calibri" panose="020F0502020204030204" pitchFamily="34" charset="0"/>
                          <a:ea typeface="Calibri" panose="020F0502020204030204" pitchFamily="34" charset="0"/>
                          <a:cs typeface="Times New Roman" panose="02020603050405020304" pitchFamily="18" charset="0"/>
                        </a:rPr>
                        <a:t> </a:t>
                      </a:r>
                    </a:p>
                  </a:txBody>
                  <a:tcPr marL="33081" marR="3308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marL="0" marR="0" algn="ctr">
                        <a:spcBef>
                          <a:spcPts val="0"/>
                        </a:spcBef>
                        <a:spcAft>
                          <a:spcPts val="0"/>
                        </a:spcAft>
                      </a:pPr>
                      <a:r>
                        <a:rPr lang="en-US" sz="500">
                          <a:effectLst/>
                          <a:latin typeface="Calibri" panose="020F0502020204030204" pitchFamily="34" charset="0"/>
                          <a:ea typeface="Calibri" panose="020F0502020204030204" pitchFamily="34" charset="0"/>
                          <a:cs typeface="Times New Roman" panose="02020603050405020304" pitchFamily="18" charset="0"/>
                        </a:rPr>
                        <a:t> </a:t>
                      </a:r>
                    </a:p>
                  </a:txBody>
                  <a:tcPr marL="33081" marR="3308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marL="0" marR="0" algn="ctr">
                        <a:spcBef>
                          <a:spcPts val="0"/>
                        </a:spcBef>
                        <a:spcAft>
                          <a:spcPts val="0"/>
                        </a:spcAft>
                      </a:pPr>
                      <a:r>
                        <a:rPr lang="en-US" sz="500">
                          <a:effectLst/>
                          <a:latin typeface="Calibri" panose="020F0502020204030204" pitchFamily="34" charset="0"/>
                          <a:ea typeface="Calibri" panose="020F0502020204030204" pitchFamily="34" charset="0"/>
                          <a:cs typeface="Times New Roman" panose="02020603050405020304" pitchFamily="18" charset="0"/>
                        </a:rPr>
                        <a:t> </a:t>
                      </a:r>
                    </a:p>
                  </a:txBody>
                  <a:tcPr marL="33081" marR="3308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extLst>
                  <a:ext uri="{0D108BD9-81ED-4DB2-BD59-A6C34878D82A}">
                    <a16:rowId xmlns:a16="http://schemas.microsoft.com/office/drawing/2014/main" val="1728074234"/>
                  </a:ext>
                </a:extLst>
              </a:tr>
              <a:tr h="360128">
                <a:tc>
                  <a:txBody>
                    <a:bodyPr/>
                    <a:lstStyle/>
                    <a:p>
                      <a:pPr marL="0" marR="0">
                        <a:spcBef>
                          <a:spcPts val="0"/>
                        </a:spcBef>
                        <a:spcAft>
                          <a:spcPts val="0"/>
                        </a:spcAft>
                      </a:pPr>
                      <a:r>
                        <a:rPr lang="en-US" sz="500">
                          <a:effectLst/>
                          <a:latin typeface="Calibri" panose="020F0502020204030204" pitchFamily="34" charset="0"/>
                          <a:ea typeface="Calibri" panose="020F0502020204030204" pitchFamily="34" charset="0"/>
                          <a:cs typeface="Times New Roman" panose="02020603050405020304" pitchFamily="18" charset="0"/>
                        </a:rPr>
                        <a:t>Five Powered Mirrors</a:t>
                      </a:r>
                    </a:p>
                  </a:txBody>
                  <a:tcPr marL="33081" marR="3308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marL="0" marR="0" algn="ctr">
                        <a:spcBef>
                          <a:spcPts val="0"/>
                        </a:spcBef>
                        <a:spcAft>
                          <a:spcPts val="0"/>
                        </a:spcAft>
                      </a:pPr>
                      <a:r>
                        <a:rPr lang="en-US" sz="500">
                          <a:effectLst/>
                          <a:latin typeface="Calibri" panose="020F0502020204030204" pitchFamily="34" charset="0"/>
                          <a:ea typeface="Calibri" panose="020F0502020204030204" pitchFamily="34" charset="0"/>
                          <a:cs typeface="Times New Roman" panose="02020603050405020304" pitchFamily="18" charset="0"/>
                        </a:rPr>
                        <a:t> </a:t>
                      </a:r>
                    </a:p>
                  </a:txBody>
                  <a:tcPr marL="33081" marR="3308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marL="0" marR="0" algn="ctr">
                        <a:spcBef>
                          <a:spcPts val="0"/>
                        </a:spcBef>
                        <a:spcAft>
                          <a:spcPts val="0"/>
                        </a:spcAft>
                      </a:pPr>
                      <a:r>
                        <a:rPr lang="en-US" sz="500">
                          <a:effectLst/>
                          <a:latin typeface="Calibri" panose="020F0502020204030204" pitchFamily="34" charset="0"/>
                          <a:ea typeface="Calibri" panose="020F0502020204030204" pitchFamily="34" charset="0"/>
                          <a:cs typeface="Times New Roman" panose="02020603050405020304" pitchFamily="18" charset="0"/>
                        </a:rPr>
                        <a:t>PPPPP</a:t>
                      </a:r>
                    </a:p>
                  </a:txBody>
                  <a:tcPr marL="33081" marR="3308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marL="0" marR="0" algn="ctr">
                        <a:spcBef>
                          <a:spcPts val="0"/>
                        </a:spcBef>
                        <a:spcAft>
                          <a:spcPts val="0"/>
                        </a:spcAft>
                      </a:pPr>
                      <a:r>
                        <a:rPr lang="en-US" sz="500">
                          <a:effectLst/>
                          <a:latin typeface="Calibri" panose="020F0502020204030204" pitchFamily="34" charset="0"/>
                          <a:ea typeface="Calibri" panose="020F0502020204030204" pitchFamily="34" charset="0"/>
                          <a:cs typeface="Times New Roman" panose="02020603050405020304" pitchFamily="18" charset="0"/>
                        </a:rPr>
                        <a:t>PPPPP</a:t>
                      </a:r>
                      <a:r>
                        <a:rPr lang="en-US" sz="500">
                          <a:solidFill>
                            <a:srgbClr val="00B050"/>
                          </a:solidFill>
                          <a:effectLst/>
                          <a:latin typeface="Calibri" panose="020F0502020204030204" pitchFamily="34" charset="0"/>
                          <a:ea typeface="Calibri" panose="020F0502020204030204" pitchFamily="34" charset="0"/>
                          <a:cs typeface="Times New Roman" panose="02020603050405020304" pitchFamily="18" charset="0"/>
                        </a:rPr>
                        <a:t>F</a:t>
                      </a:r>
                      <a:endParaRPr lang="en-US" sz="500">
                        <a:effectLst/>
                        <a:latin typeface="Calibri" panose="020F0502020204030204" pitchFamily="34" charset="0"/>
                        <a:ea typeface="Calibri" panose="020F0502020204030204" pitchFamily="34" charset="0"/>
                        <a:cs typeface="Times New Roman" panose="02020603050405020304" pitchFamily="18" charset="0"/>
                      </a:endParaRPr>
                    </a:p>
                    <a:p>
                      <a:pPr marL="0" marR="0" algn="ctr">
                        <a:spcBef>
                          <a:spcPts val="0"/>
                        </a:spcBef>
                        <a:spcAft>
                          <a:spcPts val="0"/>
                        </a:spcAft>
                      </a:pPr>
                      <a:r>
                        <a:rPr lang="en-US" sz="500">
                          <a:effectLst/>
                          <a:latin typeface="Calibri" panose="020F0502020204030204" pitchFamily="34" charset="0"/>
                          <a:ea typeface="Calibri" panose="020F0502020204030204" pitchFamily="34" charset="0"/>
                          <a:cs typeface="Times New Roman" panose="02020603050405020304" pitchFamily="18" charset="0"/>
                        </a:rPr>
                        <a:t>PPPP</a:t>
                      </a:r>
                      <a:r>
                        <a:rPr lang="en-US" sz="500">
                          <a:solidFill>
                            <a:srgbClr val="00B050"/>
                          </a:solidFill>
                          <a:effectLst/>
                          <a:latin typeface="Calibri" panose="020F0502020204030204" pitchFamily="34" charset="0"/>
                          <a:ea typeface="Calibri" panose="020F0502020204030204" pitchFamily="34" charset="0"/>
                          <a:cs typeface="Times New Roman" panose="02020603050405020304" pitchFamily="18" charset="0"/>
                        </a:rPr>
                        <a:t>F</a:t>
                      </a:r>
                      <a:r>
                        <a:rPr lang="en-US" sz="500">
                          <a:effectLst/>
                          <a:latin typeface="Calibri" panose="020F0502020204030204" pitchFamily="34" charset="0"/>
                          <a:ea typeface="Calibri" panose="020F0502020204030204" pitchFamily="34" charset="0"/>
                          <a:cs typeface="Times New Roman" panose="02020603050405020304" pitchFamily="18" charset="0"/>
                        </a:rPr>
                        <a:t>P</a:t>
                      </a:r>
                    </a:p>
                    <a:p>
                      <a:pPr marL="0" marR="0" algn="ctr">
                        <a:spcBef>
                          <a:spcPts val="0"/>
                        </a:spcBef>
                        <a:spcAft>
                          <a:spcPts val="0"/>
                        </a:spcAft>
                      </a:pPr>
                      <a:r>
                        <a:rPr lang="en-US" sz="500">
                          <a:effectLst/>
                          <a:latin typeface="Calibri" panose="020F0502020204030204" pitchFamily="34" charset="0"/>
                          <a:ea typeface="Calibri" panose="020F0502020204030204" pitchFamily="34" charset="0"/>
                          <a:cs typeface="Times New Roman" panose="02020603050405020304" pitchFamily="18" charset="0"/>
                        </a:rPr>
                        <a:t>PPP</a:t>
                      </a:r>
                      <a:r>
                        <a:rPr lang="en-US" sz="500">
                          <a:solidFill>
                            <a:srgbClr val="00B050"/>
                          </a:solidFill>
                          <a:effectLst/>
                          <a:latin typeface="Calibri" panose="020F0502020204030204" pitchFamily="34" charset="0"/>
                          <a:ea typeface="Calibri" panose="020F0502020204030204" pitchFamily="34" charset="0"/>
                          <a:cs typeface="Times New Roman" panose="02020603050405020304" pitchFamily="18" charset="0"/>
                        </a:rPr>
                        <a:t>F</a:t>
                      </a:r>
                      <a:r>
                        <a:rPr lang="en-US" sz="500">
                          <a:effectLst/>
                          <a:latin typeface="Calibri" panose="020F0502020204030204" pitchFamily="34" charset="0"/>
                          <a:ea typeface="Calibri" panose="020F0502020204030204" pitchFamily="34" charset="0"/>
                          <a:cs typeface="Times New Roman" panose="02020603050405020304" pitchFamily="18" charset="0"/>
                        </a:rPr>
                        <a:t>PP</a:t>
                      </a:r>
                    </a:p>
                    <a:p>
                      <a:pPr marL="0" marR="0" algn="ctr">
                        <a:spcBef>
                          <a:spcPts val="0"/>
                        </a:spcBef>
                        <a:spcAft>
                          <a:spcPts val="0"/>
                        </a:spcAft>
                      </a:pPr>
                      <a:r>
                        <a:rPr lang="en-US" sz="500">
                          <a:effectLst/>
                          <a:latin typeface="Calibri" panose="020F0502020204030204" pitchFamily="34" charset="0"/>
                          <a:ea typeface="Calibri" panose="020F0502020204030204" pitchFamily="34" charset="0"/>
                          <a:cs typeface="Times New Roman" panose="02020603050405020304" pitchFamily="18" charset="0"/>
                        </a:rPr>
                        <a:t>PP</a:t>
                      </a:r>
                      <a:r>
                        <a:rPr lang="en-US" sz="500">
                          <a:solidFill>
                            <a:srgbClr val="00B050"/>
                          </a:solidFill>
                          <a:effectLst/>
                          <a:latin typeface="Calibri" panose="020F0502020204030204" pitchFamily="34" charset="0"/>
                          <a:ea typeface="Calibri" panose="020F0502020204030204" pitchFamily="34" charset="0"/>
                          <a:cs typeface="Times New Roman" panose="02020603050405020304" pitchFamily="18" charset="0"/>
                        </a:rPr>
                        <a:t>F</a:t>
                      </a:r>
                      <a:r>
                        <a:rPr lang="en-US" sz="500">
                          <a:effectLst/>
                          <a:latin typeface="Calibri" panose="020F0502020204030204" pitchFamily="34" charset="0"/>
                          <a:ea typeface="Calibri" panose="020F0502020204030204" pitchFamily="34" charset="0"/>
                          <a:cs typeface="Times New Roman" panose="02020603050405020304" pitchFamily="18" charset="0"/>
                        </a:rPr>
                        <a:t>PPP</a:t>
                      </a:r>
                    </a:p>
                  </a:txBody>
                  <a:tcPr marL="33081" marR="3308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extLst>
                  <a:ext uri="{0D108BD9-81ED-4DB2-BD59-A6C34878D82A}">
                    <a16:rowId xmlns:a16="http://schemas.microsoft.com/office/drawing/2014/main" val="3403671946"/>
                  </a:ext>
                </a:extLst>
              </a:tr>
              <a:tr h="90032">
                <a:tc>
                  <a:txBody>
                    <a:bodyPr/>
                    <a:lstStyle/>
                    <a:p>
                      <a:pPr marL="0" marR="0">
                        <a:spcBef>
                          <a:spcPts val="0"/>
                        </a:spcBef>
                        <a:spcAft>
                          <a:spcPts val="0"/>
                        </a:spcAft>
                      </a:pPr>
                      <a:r>
                        <a:rPr lang="en-US" sz="500">
                          <a:effectLst/>
                          <a:latin typeface="Calibri" panose="020F0502020204030204" pitchFamily="34" charset="0"/>
                          <a:ea typeface="Calibri" panose="020F0502020204030204" pitchFamily="34" charset="0"/>
                          <a:cs typeface="Times New Roman" panose="02020603050405020304" pitchFamily="18" charset="0"/>
                        </a:rPr>
                        <a:t> </a:t>
                      </a:r>
                    </a:p>
                  </a:txBody>
                  <a:tcPr marL="33081" marR="3308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marL="0" marR="0" algn="ctr">
                        <a:spcBef>
                          <a:spcPts val="0"/>
                        </a:spcBef>
                        <a:spcAft>
                          <a:spcPts val="0"/>
                        </a:spcAft>
                      </a:pPr>
                      <a:r>
                        <a:rPr lang="en-US" sz="500">
                          <a:effectLst/>
                          <a:latin typeface="Calibri" panose="020F0502020204030204" pitchFamily="34" charset="0"/>
                          <a:ea typeface="Calibri" panose="020F0502020204030204" pitchFamily="34" charset="0"/>
                          <a:cs typeface="Times New Roman" panose="02020603050405020304" pitchFamily="18" charset="0"/>
                        </a:rPr>
                        <a:t> </a:t>
                      </a:r>
                    </a:p>
                  </a:txBody>
                  <a:tcPr marL="33081" marR="3308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marL="0" marR="0" algn="ctr">
                        <a:spcBef>
                          <a:spcPts val="0"/>
                        </a:spcBef>
                        <a:spcAft>
                          <a:spcPts val="0"/>
                        </a:spcAft>
                      </a:pPr>
                      <a:r>
                        <a:rPr lang="en-US" sz="500">
                          <a:effectLst/>
                          <a:latin typeface="Calibri" panose="020F0502020204030204" pitchFamily="34" charset="0"/>
                          <a:ea typeface="Calibri" panose="020F0502020204030204" pitchFamily="34" charset="0"/>
                          <a:cs typeface="Times New Roman" panose="02020603050405020304" pitchFamily="18" charset="0"/>
                        </a:rPr>
                        <a:t> </a:t>
                      </a:r>
                    </a:p>
                  </a:txBody>
                  <a:tcPr marL="33081" marR="3308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marL="0" marR="0" algn="ctr">
                        <a:spcBef>
                          <a:spcPts val="0"/>
                        </a:spcBef>
                        <a:spcAft>
                          <a:spcPts val="0"/>
                        </a:spcAft>
                      </a:pPr>
                      <a:r>
                        <a:rPr lang="en-US" sz="500">
                          <a:effectLst/>
                          <a:latin typeface="Calibri" panose="020F0502020204030204" pitchFamily="34" charset="0"/>
                          <a:ea typeface="Calibri" panose="020F0502020204030204" pitchFamily="34" charset="0"/>
                          <a:cs typeface="Times New Roman" panose="02020603050405020304" pitchFamily="18" charset="0"/>
                        </a:rPr>
                        <a:t> </a:t>
                      </a:r>
                    </a:p>
                  </a:txBody>
                  <a:tcPr marL="33081" marR="3308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extLst>
                  <a:ext uri="{0D108BD9-81ED-4DB2-BD59-A6C34878D82A}">
                    <a16:rowId xmlns:a16="http://schemas.microsoft.com/office/drawing/2014/main" val="1318920881"/>
                  </a:ext>
                </a:extLst>
              </a:tr>
              <a:tr h="90032">
                <a:tc>
                  <a:txBody>
                    <a:bodyPr/>
                    <a:lstStyle/>
                    <a:p>
                      <a:pPr marL="0" marR="0">
                        <a:spcBef>
                          <a:spcPts val="0"/>
                        </a:spcBef>
                        <a:spcAft>
                          <a:spcPts val="0"/>
                        </a:spcAft>
                      </a:pPr>
                      <a:r>
                        <a:rPr lang="en-US" sz="500">
                          <a:effectLst/>
                          <a:latin typeface="Calibri" panose="020F0502020204030204" pitchFamily="34" charset="0"/>
                          <a:ea typeface="Calibri" panose="020F0502020204030204" pitchFamily="34" charset="0"/>
                          <a:cs typeface="Times New Roman" panose="02020603050405020304" pitchFamily="18" charset="0"/>
                        </a:rPr>
                        <a:t>Six Powered Mirrors</a:t>
                      </a:r>
                    </a:p>
                  </a:txBody>
                  <a:tcPr marL="33081" marR="3308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marL="0" marR="0" algn="ctr">
                        <a:spcBef>
                          <a:spcPts val="0"/>
                        </a:spcBef>
                        <a:spcAft>
                          <a:spcPts val="0"/>
                        </a:spcAft>
                      </a:pPr>
                      <a:r>
                        <a:rPr lang="en-US" sz="500">
                          <a:effectLst/>
                          <a:latin typeface="Calibri" panose="020F0502020204030204" pitchFamily="34" charset="0"/>
                          <a:ea typeface="Calibri" panose="020F0502020204030204" pitchFamily="34" charset="0"/>
                          <a:cs typeface="Times New Roman" panose="02020603050405020304" pitchFamily="18" charset="0"/>
                        </a:rPr>
                        <a:t> </a:t>
                      </a:r>
                    </a:p>
                  </a:txBody>
                  <a:tcPr marL="33081" marR="3308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marL="0" marR="0" algn="ctr">
                        <a:spcBef>
                          <a:spcPts val="0"/>
                        </a:spcBef>
                        <a:spcAft>
                          <a:spcPts val="0"/>
                        </a:spcAft>
                      </a:pPr>
                      <a:r>
                        <a:rPr lang="en-US" sz="500">
                          <a:effectLst/>
                          <a:latin typeface="Calibri" panose="020F0502020204030204" pitchFamily="34" charset="0"/>
                          <a:ea typeface="Calibri" panose="020F0502020204030204" pitchFamily="34" charset="0"/>
                          <a:cs typeface="Times New Roman" panose="02020603050405020304" pitchFamily="18" charset="0"/>
                        </a:rPr>
                        <a:t> </a:t>
                      </a:r>
                    </a:p>
                  </a:txBody>
                  <a:tcPr marL="33081" marR="3308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marL="0" marR="0" algn="ctr">
                        <a:spcBef>
                          <a:spcPts val="0"/>
                        </a:spcBef>
                        <a:spcAft>
                          <a:spcPts val="0"/>
                        </a:spcAft>
                      </a:pPr>
                      <a:r>
                        <a:rPr lang="en-US" sz="500" dirty="0">
                          <a:effectLst/>
                          <a:latin typeface="Calibri" panose="020F0502020204030204" pitchFamily="34" charset="0"/>
                          <a:ea typeface="Calibri" panose="020F0502020204030204" pitchFamily="34" charset="0"/>
                          <a:cs typeface="Times New Roman" panose="02020603050405020304" pitchFamily="18" charset="0"/>
                        </a:rPr>
                        <a:t>PPPPPP</a:t>
                      </a:r>
                    </a:p>
                  </a:txBody>
                  <a:tcPr marL="33081" marR="3308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extLst>
                  <a:ext uri="{0D108BD9-81ED-4DB2-BD59-A6C34878D82A}">
                    <a16:rowId xmlns:a16="http://schemas.microsoft.com/office/drawing/2014/main" val="756953779"/>
                  </a:ext>
                </a:extLst>
              </a:tr>
            </a:tbl>
          </a:graphicData>
        </a:graphic>
      </p:graphicFrame>
      <p:sp>
        <p:nvSpPr>
          <p:cNvPr id="9" name="Oval 8">
            <a:extLst>
              <a:ext uri="{FF2B5EF4-FFF2-40B4-BE49-F238E27FC236}">
                <a16:creationId xmlns:a16="http://schemas.microsoft.com/office/drawing/2014/main" id="{F121DDB9-6C41-E0C5-97F6-AEE9CB1C389F}"/>
              </a:ext>
            </a:extLst>
          </p:cNvPr>
          <p:cNvSpPr/>
          <p:nvPr/>
        </p:nvSpPr>
        <p:spPr>
          <a:xfrm>
            <a:off x="1728046" y="2943047"/>
            <a:ext cx="316523" cy="131885"/>
          </a:xfrm>
          <a:prstGeom prst="ellipse">
            <a:avLst/>
          </a:prstGeom>
          <a:noFill/>
          <a:ln w="127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Oval 10">
            <a:extLst>
              <a:ext uri="{FF2B5EF4-FFF2-40B4-BE49-F238E27FC236}">
                <a16:creationId xmlns:a16="http://schemas.microsoft.com/office/drawing/2014/main" id="{F4244FB8-B65F-B440-4BA9-F6660EC761FC}"/>
              </a:ext>
            </a:extLst>
          </p:cNvPr>
          <p:cNvSpPr/>
          <p:nvPr/>
        </p:nvSpPr>
        <p:spPr>
          <a:xfrm>
            <a:off x="7245057" y="3126021"/>
            <a:ext cx="316523" cy="131885"/>
          </a:xfrm>
          <a:prstGeom prst="ellipse">
            <a:avLst/>
          </a:prstGeom>
          <a:noFill/>
          <a:ln w="127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TextBox 11">
            <a:extLst>
              <a:ext uri="{FF2B5EF4-FFF2-40B4-BE49-F238E27FC236}">
                <a16:creationId xmlns:a16="http://schemas.microsoft.com/office/drawing/2014/main" id="{4387706E-DEBD-AD4D-3F86-4CE0AEA6D490}"/>
              </a:ext>
            </a:extLst>
          </p:cNvPr>
          <p:cNvSpPr txBox="1"/>
          <p:nvPr/>
        </p:nvSpPr>
        <p:spPr>
          <a:xfrm>
            <a:off x="652262" y="5196402"/>
            <a:ext cx="5224308" cy="923330"/>
          </a:xfrm>
          <a:prstGeom prst="rect">
            <a:avLst/>
          </a:prstGeom>
          <a:noFill/>
        </p:spPr>
        <p:txBody>
          <a:bodyPr wrap="square" rtlCol="0">
            <a:spAutoFit/>
          </a:bodyPr>
          <a:lstStyle/>
          <a:p>
            <a:pPr marL="285750" indent="-285750">
              <a:buFont typeface="Arial" panose="020B0604020202020204" pitchFamily="34" charset="0"/>
              <a:buChar char="•"/>
            </a:pPr>
            <a:r>
              <a:rPr lang="en-US" dirty="0"/>
              <a:t>May make alignment easier if it decouples pointing and ”power”</a:t>
            </a:r>
          </a:p>
          <a:p>
            <a:pPr marL="285750" indent="-285750">
              <a:buFont typeface="Arial" panose="020B0604020202020204" pitchFamily="34" charset="0"/>
              <a:buChar char="•"/>
            </a:pPr>
            <a:r>
              <a:rPr lang="en-US" dirty="0"/>
              <a:t>May be better for scattered light</a:t>
            </a:r>
          </a:p>
        </p:txBody>
      </p:sp>
      <p:sp>
        <p:nvSpPr>
          <p:cNvPr id="13" name="TextBox 12">
            <a:extLst>
              <a:ext uri="{FF2B5EF4-FFF2-40B4-BE49-F238E27FC236}">
                <a16:creationId xmlns:a16="http://schemas.microsoft.com/office/drawing/2014/main" id="{1E30D8B2-E3A3-0642-2950-B0F67E91E93E}"/>
              </a:ext>
            </a:extLst>
          </p:cNvPr>
          <p:cNvSpPr txBox="1"/>
          <p:nvPr/>
        </p:nvSpPr>
        <p:spPr>
          <a:xfrm>
            <a:off x="6163590" y="5209723"/>
            <a:ext cx="5114289" cy="646331"/>
          </a:xfrm>
          <a:prstGeom prst="rect">
            <a:avLst/>
          </a:prstGeom>
          <a:noFill/>
        </p:spPr>
        <p:txBody>
          <a:bodyPr wrap="square" rtlCol="0">
            <a:spAutoFit/>
          </a:bodyPr>
          <a:lstStyle/>
          <a:p>
            <a:pPr marL="285750" indent="-285750">
              <a:buFont typeface="Arial" panose="020B0604020202020204" pitchFamily="34" charset="0"/>
              <a:buChar char="•"/>
            </a:pPr>
            <a:r>
              <a:rPr lang="en-US" dirty="0"/>
              <a:t>May allow relaxed tolerances on M2 placement</a:t>
            </a:r>
          </a:p>
          <a:p>
            <a:pPr marL="285750" indent="-285750">
              <a:buFont typeface="Arial" panose="020B0604020202020204" pitchFamily="34" charset="0"/>
              <a:buChar char="•"/>
            </a:pPr>
            <a:r>
              <a:rPr lang="en-US" dirty="0"/>
              <a:t>Reduces angle of incidence on powered mirrors</a:t>
            </a:r>
          </a:p>
        </p:txBody>
      </p:sp>
    </p:spTree>
    <p:extLst>
      <p:ext uri="{BB962C8B-B14F-4D97-AF65-F5344CB8AC3E}">
        <p14:creationId xmlns:p14="http://schemas.microsoft.com/office/powerpoint/2010/main" val="4086196080"/>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50C63CAF-53B4-054B-8CBC-0019F7AE9FD3}"/>
              </a:ext>
            </a:extLst>
          </p:cNvPr>
          <p:cNvSpPr>
            <a:spLocks noGrp="1"/>
          </p:cNvSpPr>
          <p:nvPr>
            <p:ph type="title"/>
          </p:nvPr>
        </p:nvSpPr>
        <p:spPr>
          <a:xfrm>
            <a:off x="560070" y="91041"/>
            <a:ext cx="4831080" cy="1325563"/>
          </a:xfrm>
        </p:spPr>
        <p:txBody>
          <a:bodyPr rtlCol="0">
            <a:normAutofit/>
          </a:bodyPr>
          <a:lstStyle/>
          <a:p>
            <a:pPr>
              <a:defRPr/>
            </a:pPr>
            <a:r>
              <a:rPr lang="en-US" b="1" dirty="0">
                <a:solidFill>
                  <a:srgbClr val="0432FF"/>
                </a:solidFill>
              </a:rPr>
              <a:t>Summary</a:t>
            </a:r>
          </a:p>
        </p:txBody>
      </p:sp>
      <p:sp>
        <p:nvSpPr>
          <p:cNvPr id="6" name="Text Placeholder 5">
            <a:extLst>
              <a:ext uri="{FF2B5EF4-FFF2-40B4-BE49-F238E27FC236}">
                <a16:creationId xmlns:a16="http://schemas.microsoft.com/office/drawing/2014/main" id="{BB448788-2582-E847-A4E3-DCB59A49211F}"/>
              </a:ext>
            </a:extLst>
          </p:cNvPr>
          <p:cNvSpPr>
            <a:spLocks noGrp="1"/>
          </p:cNvSpPr>
          <p:nvPr>
            <p:ph idx="1"/>
          </p:nvPr>
        </p:nvSpPr>
        <p:spPr>
          <a:xfrm>
            <a:off x="560070" y="1209834"/>
            <a:ext cx="11631930" cy="5262245"/>
          </a:xfrm>
        </p:spPr>
        <p:txBody>
          <a:bodyPr rtlCol="0">
            <a:noAutofit/>
          </a:bodyPr>
          <a:lstStyle/>
          <a:p>
            <a:pPr marL="290513" indent="-280988">
              <a:buFont typeface="Courier New" panose="02070309020205020404" pitchFamily="49" charset="0"/>
              <a:buChar char="o"/>
              <a:defRPr/>
            </a:pPr>
            <a:r>
              <a:rPr lang="en-US" dirty="0"/>
              <a:t>Proposed 4 powered mirror design meets key requirements</a:t>
            </a:r>
          </a:p>
          <a:p>
            <a:pPr marL="747713" lvl="2" indent="-280988">
              <a:buFont typeface="Courier New" panose="02070309020205020404" pitchFamily="49" charset="0"/>
              <a:buChar char="o"/>
              <a:defRPr/>
            </a:pPr>
            <a:r>
              <a:rPr lang="en-US" sz="1600" dirty="0"/>
              <a:t>Excellent dimensional stability </a:t>
            </a:r>
          </a:p>
          <a:p>
            <a:pPr marL="747713" lvl="2" indent="-280988">
              <a:buFont typeface="Courier New" panose="02070309020205020404" pitchFamily="49" charset="0"/>
              <a:buChar char="o"/>
              <a:defRPr/>
            </a:pPr>
            <a:r>
              <a:rPr lang="en-US" sz="1600" dirty="0"/>
              <a:t>Extremely low coherent backscattered light</a:t>
            </a:r>
          </a:p>
          <a:p>
            <a:pPr marL="747713" lvl="2" indent="-280988">
              <a:buFont typeface="Courier New" panose="02070309020205020404" pitchFamily="49" charset="0"/>
              <a:buChar char="o"/>
              <a:defRPr/>
            </a:pPr>
            <a:r>
              <a:rPr lang="en-US" sz="1600" dirty="0"/>
              <a:t>Low “Intrinsic” tilt-to-length coupling</a:t>
            </a:r>
          </a:p>
          <a:p>
            <a:pPr marL="747713" lvl="2" indent="-280988">
              <a:buFont typeface="Courier New" panose="02070309020205020404" pitchFamily="49" charset="0"/>
              <a:buChar char="o"/>
              <a:defRPr/>
            </a:pPr>
            <a:r>
              <a:rPr lang="en-US" sz="1600" dirty="0"/>
              <a:t>Can accommodate dynamic stop placement during alignment</a:t>
            </a:r>
          </a:p>
          <a:p>
            <a:pPr marL="290513" indent="-280988">
              <a:buFont typeface="Courier New" panose="02070309020205020404" pitchFamily="49" charset="0"/>
              <a:buChar char="o"/>
              <a:defRPr/>
            </a:pPr>
            <a:r>
              <a:rPr lang="en-US" dirty="0"/>
              <a:t>Alignment requirements are tight, but possible</a:t>
            </a:r>
          </a:p>
          <a:p>
            <a:pPr marL="290513" indent="-280988">
              <a:buFont typeface="Courier New" panose="02070309020205020404" pitchFamily="49" charset="0"/>
              <a:buChar char="o"/>
              <a:defRPr/>
            </a:pPr>
            <a:r>
              <a:rPr lang="en-US" dirty="0"/>
              <a:t>Mechanical design with all-glass construction meets stiffness requirements</a:t>
            </a:r>
          </a:p>
          <a:p>
            <a:pPr marL="290513" indent="-280988">
              <a:buFont typeface="Courier New" panose="02070309020205020404" pitchFamily="49" charset="0"/>
              <a:buChar char="o"/>
              <a:defRPr/>
            </a:pPr>
            <a:r>
              <a:rPr lang="en-US" dirty="0"/>
              <a:t>Identified an interface coupling that requires modifying the flight design</a:t>
            </a:r>
          </a:p>
          <a:p>
            <a:pPr marL="290513" indent="-280988">
              <a:buFont typeface="Courier New" panose="02070309020205020404" pitchFamily="49" charset="0"/>
              <a:buChar char="o"/>
              <a:defRPr/>
            </a:pPr>
            <a:r>
              <a:rPr lang="en-US" dirty="0"/>
              <a:t>Other flight requirements still to be identified as part of Phase B</a:t>
            </a:r>
          </a:p>
          <a:p>
            <a:pPr marL="290513" indent="-280988">
              <a:buFont typeface="Courier New" panose="02070309020205020404" pitchFamily="49" charset="0"/>
              <a:buChar char="o"/>
              <a:defRPr/>
            </a:pPr>
            <a:r>
              <a:rPr lang="en-US" dirty="0"/>
              <a:t>No change to the EDU program</a:t>
            </a:r>
          </a:p>
          <a:p>
            <a:pPr marL="0" indent="0">
              <a:buNone/>
              <a:defRPr/>
            </a:pPr>
            <a:endParaRPr lang="en-US" dirty="0"/>
          </a:p>
        </p:txBody>
      </p:sp>
      <p:sp>
        <p:nvSpPr>
          <p:cNvPr id="3" name="Slide Number Placeholder 2">
            <a:extLst>
              <a:ext uri="{FF2B5EF4-FFF2-40B4-BE49-F238E27FC236}">
                <a16:creationId xmlns:a16="http://schemas.microsoft.com/office/drawing/2014/main" id="{A81B97B8-53A0-7E4C-B217-9F14D0A8CE3E}"/>
              </a:ext>
            </a:extLst>
          </p:cNvPr>
          <p:cNvSpPr>
            <a:spLocks noGrp="1"/>
          </p:cNvSpPr>
          <p:nvPr>
            <p:ph type="sldNum" sz="quarter" idx="12"/>
          </p:nvPr>
        </p:nvSpPr>
        <p:spPr/>
        <p:txBody>
          <a:bodyPr/>
          <a:lstStyle/>
          <a:p>
            <a:fld id="{32F73669-1148-499A-8244-3F65AEF7D7B7}" type="slidenum">
              <a:rPr lang="en-US" smtClean="0"/>
              <a:t>18</a:t>
            </a:fld>
            <a:endParaRPr lang="en-US"/>
          </a:p>
        </p:txBody>
      </p:sp>
    </p:spTree>
    <p:extLst>
      <p:ext uri="{BB962C8B-B14F-4D97-AF65-F5344CB8AC3E}">
        <p14:creationId xmlns:p14="http://schemas.microsoft.com/office/powerpoint/2010/main" val="1023570278"/>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2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3.xml><?xml version="1.0" encoding="utf-8"?>
<a:theme xmlns:a="http://schemas.openxmlformats.org/drawingml/2006/main" name="1_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9475</TotalTime>
  <Words>2238</Words>
  <Application>Microsoft Macintosh PowerPoint</Application>
  <PresentationFormat>Widescreen</PresentationFormat>
  <Paragraphs>500</Paragraphs>
  <Slides>18</Slides>
  <Notes>9</Notes>
  <HiddenSlides>0</HiddenSlides>
  <MMClips>0</MMClips>
  <ScaleCrop>false</ScaleCrop>
  <HeadingPairs>
    <vt:vector size="8" baseType="variant">
      <vt:variant>
        <vt:lpstr>Fonts Used</vt:lpstr>
      </vt:variant>
      <vt:variant>
        <vt:i4>7</vt:i4>
      </vt:variant>
      <vt:variant>
        <vt:lpstr>Theme</vt:lpstr>
      </vt:variant>
      <vt:variant>
        <vt:i4>3</vt:i4>
      </vt:variant>
      <vt:variant>
        <vt:lpstr>Embedded OLE Servers</vt:lpstr>
      </vt:variant>
      <vt:variant>
        <vt:i4>1</vt:i4>
      </vt:variant>
      <vt:variant>
        <vt:lpstr>Slide Titles</vt:lpstr>
      </vt:variant>
      <vt:variant>
        <vt:i4>18</vt:i4>
      </vt:variant>
    </vt:vector>
  </HeadingPairs>
  <TitlesOfParts>
    <vt:vector size="29" baseType="lpstr">
      <vt:lpstr>Arial</vt:lpstr>
      <vt:lpstr>Calibri</vt:lpstr>
      <vt:lpstr>Calibri Light</vt:lpstr>
      <vt:lpstr>Courier New</vt:lpstr>
      <vt:lpstr>Lucida Grande</vt:lpstr>
      <vt:lpstr>Symbol</vt:lpstr>
      <vt:lpstr>Wingdings</vt:lpstr>
      <vt:lpstr>Office Theme</vt:lpstr>
      <vt:lpstr>2_Office Theme</vt:lpstr>
      <vt:lpstr>1_Office Theme</vt:lpstr>
      <vt:lpstr>Equation</vt:lpstr>
      <vt:lpstr>LISA Telescope Flight Design</vt:lpstr>
      <vt:lpstr>US Telescope Team</vt:lpstr>
      <vt:lpstr>PowerPoint Presentation</vt:lpstr>
      <vt:lpstr>LISA Science Context</vt:lpstr>
      <vt:lpstr>LISA Mission Summary</vt:lpstr>
      <vt:lpstr>LISA Mission Timeline</vt:lpstr>
      <vt:lpstr>Requirements Review</vt:lpstr>
      <vt:lpstr> Telescope Functional Description</vt:lpstr>
      <vt:lpstr>Key Telescope Optical Specifications</vt:lpstr>
      <vt:lpstr> Key Telescope Challenges/design drivers</vt:lpstr>
      <vt:lpstr> Key Telescope Interfaces</vt:lpstr>
      <vt:lpstr>Design Update for Flight (1/2)</vt:lpstr>
      <vt:lpstr>Design Update for Flight (2/2)</vt:lpstr>
      <vt:lpstr>On-axis Interface Design: 4-mirror, 2 freeforms</vt:lpstr>
      <vt:lpstr>Requirements Concerns</vt:lpstr>
      <vt:lpstr>Options on the table</vt:lpstr>
      <vt:lpstr>Example Configurations</vt:lpstr>
      <vt:lpstr>Summary</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Mechanical Model of Telescope Concept  Updated for V5B Optics</dc:title>
  <dc:creator>Joseph Ivanov</dc:creator>
  <cp:lastModifiedBy>Livas, Jeffrey (GSFC-6630)</cp:lastModifiedBy>
  <cp:revision>232</cp:revision>
  <dcterms:created xsi:type="dcterms:W3CDTF">2019-04-12T19:38:30Z</dcterms:created>
  <dcterms:modified xsi:type="dcterms:W3CDTF">2022-11-07T04:28:37Z</dcterms:modified>
</cp:coreProperties>
</file>