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8" r:id="rId2"/>
    <p:sldId id="299" r:id="rId3"/>
    <p:sldId id="301" r:id="rId4"/>
    <p:sldId id="266" r:id="rId5"/>
    <p:sldId id="297" r:id="rId6"/>
    <p:sldId id="306" r:id="rId7"/>
    <p:sldId id="291" r:id="rId8"/>
    <p:sldId id="308" r:id="rId9"/>
    <p:sldId id="309" r:id="rId10"/>
    <p:sldId id="310" r:id="rId11"/>
    <p:sldId id="314" r:id="rId12"/>
    <p:sldId id="307" r:id="rId13"/>
    <p:sldId id="315" r:id="rId14"/>
    <p:sldId id="316" r:id="rId15"/>
    <p:sldId id="317" r:id="rId16"/>
    <p:sldId id="319" r:id="rId17"/>
    <p:sldId id="318" r:id="rId18"/>
    <p:sldId id="295" r:id="rId19"/>
    <p:sldId id="271" r:id="rId20"/>
    <p:sldId id="272" r:id="rId21"/>
    <p:sldId id="30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9"/>
    <p:restoredTop sz="97505" autoAdjust="0"/>
  </p:normalViewPr>
  <p:slideViewPr>
    <p:cSldViewPr snapToGrid="0" snapToObjects="1">
      <p:cViewPr varScale="1">
        <p:scale>
          <a:sx n="191" d="100"/>
          <a:sy n="191" d="100"/>
        </p:scale>
        <p:origin x="11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75193-151A-C347-803C-BAEE04978249}" type="datetimeFigureOut">
              <a:rPr lang="en-US" smtClean="0"/>
              <a:t>8/16/22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C90F-6D7D-8342-98C6-6568EAC6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84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F384E-E4BC-2342-9322-BB0BEBD6EFD6}" type="datetimeFigureOut">
              <a:rPr lang="en-US" smtClean="0"/>
              <a:t>8/16/22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1F9BB-A6A8-2649-8EA0-6593201CC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00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907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4198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3053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3053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876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2248" y="0"/>
            <a:ext cx="912175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460375" indent="-174625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bg1"/>
          </a:solidFill>
          <a:latin typeface="+mn-lt"/>
          <a:ea typeface="ヒラギノ角ゴ Pro W3" charset="-128"/>
        </a:defRPr>
      </a:lvl2pPr>
      <a:lvl3pPr marL="742950" indent="-168275" algn="l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bg1"/>
          </a:solidFill>
          <a:latin typeface="+mn-lt"/>
          <a:ea typeface="ヒラギノ角ゴ Pro W3" charset="-128"/>
        </a:defRPr>
      </a:lvl3pPr>
      <a:lvl4pPr marL="1025525" indent="-168275" algn="l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bg1"/>
          </a:solidFill>
          <a:latin typeface="+mn-lt"/>
          <a:ea typeface="ヒラギノ角ゴ Pro W3" charset="-128"/>
        </a:defRPr>
      </a:lvl4pPr>
      <a:lvl5pPr marL="1316038" indent="-176213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bg1"/>
          </a:solidFill>
          <a:latin typeface="+mn-lt"/>
          <a:ea typeface="ヒラギノ角ゴ Pro W3" charset="-128"/>
        </a:defRPr>
      </a:lvl5pPr>
      <a:lvl6pPr marL="1773238" indent="-176213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6pPr>
      <a:lvl7pPr marL="2230438" indent="-176213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7pPr>
      <a:lvl8pPr marL="2687638" indent="-176213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8pPr>
      <a:lvl9pPr marL="3144838" indent="-176213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Artemis 1 Recovery and Post-Flight Evaluations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Jeremy Vander Kam, Orion TPS Liaison for Artemis 1 Recovery</a:t>
            </a:r>
          </a:p>
          <a:p>
            <a:endParaRPr lang="en-US" dirty="0"/>
          </a:p>
          <a:p>
            <a:r>
              <a:rPr lang="en-US" dirty="0"/>
              <a:t>Aug,  2022</a:t>
            </a:r>
          </a:p>
        </p:txBody>
      </p:sp>
    </p:spTree>
    <p:extLst>
      <p:ext uri="{BB962C8B-B14F-4D97-AF65-F5344CB8AC3E}">
        <p14:creationId xmlns:p14="http://schemas.microsoft.com/office/powerpoint/2010/main" val="210717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Small Boats Approach, Assess Safety, and Hook Up Lines</a:t>
            </a:r>
          </a:p>
        </p:txBody>
      </p:sp>
      <p:pic>
        <p:nvPicPr>
          <p:cNvPr id="4" name="Picture 3" descr="A picture containing water, outdoor, wave&#10;&#10;Description automatically generated">
            <a:extLst>
              <a:ext uri="{FF2B5EF4-FFF2-40B4-BE49-F238E27FC236}">
                <a16:creationId xmlns:a16="http://schemas.microsoft.com/office/drawing/2014/main" id="{D4BE4FAC-AE93-10FD-5FAD-0EB3394AC8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7123"/>
            <a:ext cx="9144000" cy="50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by US Navy MDS Units</a:t>
            </a:r>
          </a:p>
        </p:txBody>
      </p:sp>
      <p:pic>
        <p:nvPicPr>
          <p:cNvPr id="3" name="Picture 2" descr="A picture containing water, outdoor, boat&#10;&#10;Description automatically generated">
            <a:extLst>
              <a:ext uri="{FF2B5EF4-FFF2-40B4-BE49-F238E27FC236}">
                <a16:creationId xmlns:a16="http://schemas.microsoft.com/office/drawing/2014/main" id="{5C114DE1-1025-242D-DE46-AEA4CE8B93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2" y="786434"/>
            <a:ext cx="9099504" cy="60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18F8-130A-F689-9C96-A6BAEEAD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Underwater Imagery is Taken</a:t>
            </a:r>
          </a:p>
        </p:txBody>
      </p:sp>
      <p:pic>
        <p:nvPicPr>
          <p:cNvPr id="20" name="Picture 19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ED5B1059-806C-B62D-3730-FA2B596B6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7660"/>
            <a:ext cx="9144000" cy="50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46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Orion is Winched Towards the LPD Ship</a:t>
            </a:r>
          </a:p>
        </p:txBody>
      </p:sp>
      <p:pic>
        <p:nvPicPr>
          <p:cNvPr id="3" name="Picture 2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373ACC01-E807-7734-A271-72926CA8C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17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Orion is Floated into the Flooded Well Deck</a:t>
            </a:r>
          </a:p>
        </p:txBody>
      </p:sp>
      <p:pic>
        <p:nvPicPr>
          <p:cNvPr id="3" name="Picture 2" descr="Two people on a boat in the water&#10;&#10;Description automatically generated with low confidence">
            <a:extLst>
              <a:ext uri="{FF2B5EF4-FFF2-40B4-BE49-F238E27FC236}">
                <a16:creationId xmlns:a16="http://schemas.microsoft.com/office/drawing/2014/main" id="{3C373E15-6448-7559-87CA-CB52D310AC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48" y="764101"/>
            <a:ext cx="9144000" cy="60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Orion Guided Over a Recovery Cradle and the Well Deck is Drained</a:t>
            </a:r>
          </a:p>
        </p:txBody>
      </p:sp>
      <p:pic>
        <p:nvPicPr>
          <p:cNvPr id="3" name="Picture 2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18E5E697-BDF3-0135-D2CC-0A8D8600CD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101"/>
            <a:ext cx="9144000" cy="60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0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Orion over the Recovery Cradle</a:t>
            </a:r>
          </a:p>
        </p:txBody>
      </p:sp>
      <p:pic>
        <p:nvPicPr>
          <p:cNvPr id="3" name="Picture 2" descr="A picture containing fresh&#10;&#10;Description automatically generated">
            <a:extLst>
              <a:ext uri="{FF2B5EF4-FFF2-40B4-BE49-F238E27FC236}">
                <a16:creationId xmlns:a16="http://schemas.microsoft.com/office/drawing/2014/main" id="{ED4D271B-41CE-FD53-8FFC-673FB06FA5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101"/>
            <a:ext cx="9144000" cy="60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43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Inspections and Photos Taken in the Well Deck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68FCDDC-1B05-E209-B8D6-936DB9836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101"/>
            <a:ext cx="9144000" cy="60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50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248" y="0"/>
            <a:ext cx="5738028" cy="828675"/>
          </a:xfrm>
        </p:spPr>
        <p:txBody>
          <a:bodyPr>
            <a:normAutofit fontScale="90000"/>
          </a:bodyPr>
          <a:lstStyle/>
          <a:p>
            <a:r>
              <a:rPr lang="en-US" dirty="0"/>
              <a:t>Artemis 1 Test Objective: Evaluate  Seam “Fencing”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3762" y="2714760"/>
            <a:ext cx="2063388" cy="207833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2248" y="939314"/>
            <a:ext cx="2311809" cy="1657094"/>
            <a:chOff x="355600" y="1299700"/>
            <a:chExt cx="1722967" cy="12350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355600" y="1299700"/>
              <a:ext cx="1722967" cy="123501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87085" y="1359564"/>
              <a:ext cx="185865" cy="1175151"/>
            </a:xfrm>
            <a:prstGeom prst="rect">
              <a:avLst/>
            </a:prstGeom>
            <a:solidFill>
              <a:srgbClr val="FFFF00">
                <a:alpha val="14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40650" y="939314"/>
            <a:ext cx="2268277" cy="1657094"/>
            <a:chOff x="2640177" y="1299700"/>
            <a:chExt cx="1690523" cy="12350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0177" y="1299700"/>
              <a:ext cx="1690523" cy="123501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2640177" y="1359564"/>
              <a:ext cx="336715" cy="1175151"/>
            </a:xfrm>
            <a:prstGeom prst="rect">
              <a:avLst/>
            </a:prstGeom>
            <a:solidFill>
              <a:srgbClr val="FFFF00">
                <a:alpha val="14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814" y="2721924"/>
            <a:ext cx="2063388" cy="20573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75" y="2732526"/>
            <a:ext cx="2063388" cy="20483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4" y="2729704"/>
            <a:ext cx="2063388" cy="2063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4" y="4991754"/>
            <a:ext cx="1999836" cy="1866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97" y="5020410"/>
            <a:ext cx="2263251" cy="17903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224" y="5021003"/>
            <a:ext cx="2096829" cy="18002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193" y="5020411"/>
            <a:ext cx="2332713" cy="1790332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596BE90-197B-8C42-DC07-88F1C8A5FCFF}"/>
              </a:ext>
            </a:extLst>
          </p:cNvPr>
          <p:cNvSpPr/>
          <p:nvPr/>
        </p:nvSpPr>
        <p:spPr bwMode="auto">
          <a:xfrm>
            <a:off x="1444714" y="4670259"/>
            <a:ext cx="6128425" cy="48463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4C6948-A95A-8FA1-01F2-BF984B969C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055" y="0"/>
            <a:ext cx="3627742" cy="2714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7DA4B-DDD3-1760-3AEB-04B977CFE97E}"/>
              </a:ext>
            </a:extLst>
          </p:cNvPr>
          <p:cNvSpPr txBox="1"/>
          <p:nvPr/>
        </p:nvSpPr>
        <p:spPr>
          <a:xfrm>
            <a:off x="1716757" y="4707757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Seam adhesive can “grow” during the entry trajectory</a:t>
            </a:r>
          </a:p>
        </p:txBody>
      </p:sp>
    </p:spTree>
    <p:extLst>
      <p:ext uri="{BB962C8B-B14F-4D97-AF65-F5344CB8AC3E}">
        <p14:creationId xmlns:p14="http://schemas.microsoft.com/office/powerpoint/2010/main" val="194454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278563" cy="828675"/>
          </a:xfrm>
        </p:spPr>
        <p:txBody>
          <a:bodyPr/>
          <a:lstStyle/>
          <a:p>
            <a:r>
              <a:rPr lang="en-US" dirty="0"/>
              <a:t>EFT-1 Post Flight</a:t>
            </a:r>
          </a:p>
        </p:txBody>
      </p:sp>
      <p:pic>
        <p:nvPicPr>
          <p:cNvPr id="3" name="Picture 2" descr="KSC-20150312-EFT1-CM-HS_overall_00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79"/>
            <a:ext cx="7491860" cy="6819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91860" y="121665"/>
            <a:ext cx="165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Post-Flight Heat Shield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1860" y="1156653"/>
            <a:ext cx="165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Transition Wakes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1860" y="4380174"/>
            <a:ext cx="165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Recovery Damage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1860" y="2543242"/>
            <a:ext cx="1652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Stagnation Point – Off-center for a Lifting Entry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1860" y="5449326"/>
            <a:ext cx="165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Manufacturing Repair Plugs</a:t>
            </a:r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 bwMode="auto">
          <a:xfrm flipH="1">
            <a:off x="3551766" y="1479819"/>
            <a:ext cx="3940094" cy="16200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7" idx="1"/>
          </p:cNvCxnSpPr>
          <p:nvPr/>
        </p:nvCxnSpPr>
        <p:spPr bwMode="auto">
          <a:xfrm flipH="1">
            <a:off x="6070290" y="3143407"/>
            <a:ext cx="1421570" cy="1788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6" idx="1"/>
          </p:cNvCxnSpPr>
          <p:nvPr/>
        </p:nvCxnSpPr>
        <p:spPr bwMode="auto">
          <a:xfrm flipH="1" flipV="1">
            <a:off x="4936594" y="4649735"/>
            <a:ext cx="2555266" cy="5360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8" idx="1"/>
          </p:cNvCxnSpPr>
          <p:nvPr/>
        </p:nvCxnSpPr>
        <p:spPr bwMode="auto">
          <a:xfrm flipH="1" flipV="1">
            <a:off x="3264753" y="4958282"/>
            <a:ext cx="4227107" cy="8142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7D5ABB-62C6-F275-4D0A-96A8929A9B34}"/>
              </a:ext>
            </a:extLst>
          </p:cNvPr>
          <p:cNvSpPr txBox="1"/>
          <p:nvPr/>
        </p:nvSpPr>
        <p:spPr>
          <a:xfrm>
            <a:off x="53396" y="-72"/>
            <a:ext cx="206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EFT-1 Heat Shield</a:t>
            </a:r>
          </a:p>
        </p:txBody>
      </p:sp>
    </p:spTree>
    <p:extLst>
      <p:ext uri="{BB962C8B-B14F-4D97-AF65-F5344CB8AC3E}">
        <p14:creationId xmlns:p14="http://schemas.microsoft.com/office/powerpoint/2010/main" val="324246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Parts to this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Orion Background</a:t>
            </a:r>
          </a:p>
          <a:p>
            <a:r>
              <a:rPr lang="en-US" dirty="0"/>
              <a:t>The EFT-1 Manufacturing Experience</a:t>
            </a:r>
          </a:p>
          <a:p>
            <a:r>
              <a:rPr lang="en-US" dirty="0"/>
              <a:t>The EFT-1 Flight Test and Post Flight Analysis</a:t>
            </a:r>
          </a:p>
          <a:p>
            <a:r>
              <a:rPr lang="en-US" dirty="0"/>
              <a:t>Moving Forward to Artemis Missions </a:t>
            </a:r>
          </a:p>
        </p:txBody>
      </p:sp>
      <p:pic>
        <p:nvPicPr>
          <p:cNvPr id="4" name="Picture 3" descr="20141205-KAA0001_0274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615" y="2748410"/>
            <a:ext cx="6017846" cy="40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56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221" y="2077674"/>
            <a:ext cx="4756779" cy="1608747"/>
          </a:xfrm>
          <a:prstGeom prst="rect">
            <a:avLst/>
          </a:prstGeom>
        </p:spPr>
      </p:pic>
      <p:pic>
        <p:nvPicPr>
          <p:cNvPr id="3" name="Picture 2" descr="IMG_2643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61606"/>
            <a:ext cx="4387222" cy="2924815"/>
          </a:xfrm>
          <a:prstGeom prst="rect">
            <a:avLst/>
          </a:prstGeom>
        </p:spPr>
      </p:pic>
      <p:pic>
        <p:nvPicPr>
          <p:cNvPr id="4" name="Picture 3" descr="2015-04-02 058 (1024x683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6421"/>
            <a:ext cx="9144000" cy="3171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8468" y="258294"/>
            <a:ext cx="4646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Progressive Machining Operations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~ 60 samples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&gt; 200 Recession Measurements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Thermal, Material, and Mechanical Testing across the country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Post-Flight Evaluation</a:t>
            </a:r>
          </a:p>
        </p:txBody>
      </p:sp>
    </p:spTree>
    <p:extLst>
      <p:ext uri="{BB962C8B-B14F-4D97-AF65-F5344CB8AC3E}">
        <p14:creationId xmlns:p14="http://schemas.microsoft.com/office/powerpoint/2010/main" val="2546091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2332-1635-E440-8CE6-649EAFBD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1: Summer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9DBBCD-83E3-68FA-6497-B91152B6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4" y="727416"/>
            <a:ext cx="91440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8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Orion Program and Ames’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Orion started in 2006 as the Multi-Purpose Crew Vehicle (MPCV)</a:t>
            </a:r>
          </a:p>
          <a:p>
            <a:r>
              <a:rPr lang="en-US" dirty="0"/>
              <a:t>The TPS Advanced Development Project (ADP) ran from 2006 to 2009</a:t>
            </a:r>
          </a:p>
          <a:p>
            <a:pPr lvl="1"/>
            <a:r>
              <a:rPr lang="en-US" dirty="0"/>
              <a:t>Purpose: Get started early on a large-scale ablative Heat Shield, technology that NASA had not pursued since the Apollo Program</a:t>
            </a:r>
          </a:p>
          <a:p>
            <a:pPr lvl="1"/>
            <a:r>
              <a:rPr lang="en-US" dirty="0"/>
              <a:t>The ADP was based at Ames</a:t>
            </a:r>
          </a:p>
          <a:p>
            <a:r>
              <a:rPr lang="en-US" dirty="0"/>
              <a:t>The Orion contract was awarded in 2009 to Lockheed Martin</a:t>
            </a:r>
          </a:p>
          <a:p>
            <a:r>
              <a:rPr lang="en-US" dirty="0"/>
              <a:t>EFT-1 Flight Test flown in Dec 2014</a:t>
            </a:r>
          </a:p>
          <a:p>
            <a:r>
              <a:rPr lang="en-US" dirty="0"/>
              <a:t>Ames continues to provide arc jet testing, thermal and structural analysis, material development, and technical leadership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8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8386" y="997484"/>
            <a:ext cx="6535614" cy="4901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8457" y="5836536"/>
            <a:ext cx="250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On-Orbit Configuration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1365548" y="1331227"/>
            <a:ext cx="7160394" cy="4497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9862" y="1670539"/>
            <a:ext cx="1446603" cy="58477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Launch Abort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24" y="3544277"/>
            <a:ext cx="1442395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Crew Module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84" y="5267570"/>
            <a:ext cx="164777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Service Module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Orion Spacecraft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816231" y="2364154"/>
            <a:ext cx="2207846" cy="40053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4077" y="2423459"/>
            <a:ext cx="1656022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Heat Shield</a:t>
            </a:r>
          </a:p>
        </p:txBody>
      </p:sp>
    </p:spTree>
    <p:extLst>
      <p:ext uri="{BB962C8B-B14F-4D97-AF65-F5344CB8AC3E}">
        <p14:creationId xmlns:p14="http://schemas.microsoft.com/office/powerpoint/2010/main" val="51703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Artemis 1 Mission Profile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683014"/>
            <a:ext cx="8763000" cy="1791115"/>
          </a:xfrm>
        </p:spPr>
        <p:txBody>
          <a:bodyPr>
            <a:normAutofit/>
          </a:bodyPr>
          <a:lstStyle/>
          <a:p>
            <a:r>
              <a:rPr lang="en-US" dirty="0"/>
              <a:t>Artemis 1: Un-crewed Distant Retrograde Orbit (DRO) test, late Summer 2022</a:t>
            </a:r>
          </a:p>
          <a:p>
            <a:pPr lvl="1"/>
            <a:r>
              <a:rPr lang="en-US" dirty="0"/>
              <a:t>Demonstrate TPS at entry velocities of ~ 11 km/s (EFT-1 was 8.9 km/s)</a:t>
            </a:r>
          </a:p>
          <a:p>
            <a:pPr lvl="1"/>
            <a:r>
              <a:rPr lang="en-US" dirty="0"/>
              <a:t>25,000 mph instead of 20,000 mph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273" y="279124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Artemis 1</a:t>
            </a: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5DDC2E0D-FDA1-0B51-220B-C6BE497A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60" y="2239660"/>
            <a:ext cx="8182879" cy="461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91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DDC77-C9DD-6CC8-C360-E26CA7DB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8" y="966281"/>
            <a:ext cx="2468033" cy="4747098"/>
          </a:xfrm>
        </p:spPr>
        <p:txBody>
          <a:bodyPr/>
          <a:lstStyle/>
          <a:p>
            <a:r>
              <a:rPr lang="en-US" dirty="0"/>
              <a:t>Artemis 1 Crew Module and Heat Shield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18E952-17DF-C5B0-460A-8BD527CCF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9028" y="-16523"/>
            <a:ext cx="6584972" cy="68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20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Artemis 1 Heat Shield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463" y="914400"/>
            <a:ext cx="8785074" cy="1811890"/>
          </a:xfrm>
        </p:spPr>
        <p:txBody>
          <a:bodyPr>
            <a:normAutofit/>
          </a:bodyPr>
          <a:lstStyle/>
          <a:p>
            <a:r>
              <a:rPr lang="en-US" dirty="0"/>
              <a:t>186 Avcoat™ blocks bonded to the carrier structure</a:t>
            </a:r>
          </a:p>
          <a:p>
            <a:r>
              <a:rPr lang="en-US" dirty="0"/>
              <a:t>Seams filled with adhesive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05" y="3208869"/>
            <a:ext cx="2946519" cy="288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63ABB7-A2AF-9F47-A818-DF2DEDDC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8770" y="2726290"/>
            <a:ext cx="5775767" cy="38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52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F0BF-794E-CF2B-8CE7-0F5E8DE4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Orion on Descent</a:t>
            </a:r>
          </a:p>
        </p:txBody>
      </p:sp>
      <p:pic>
        <p:nvPicPr>
          <p:cNvPr id="3" name="Picture 2" descr="A person in the air with a parachute&#10;&#10;Description automatically generated with medium confidence">
            <a:extLst>
              <a:ext uri="{FF2B5EF4-FFF2-40B4-BE49-F238E27FC236}">
                <a16:creationId xmlns:a16="http://schemas.microsoft.com/office/drawing/2014/main" id="{552D7987-CCD9-5BA2-F387-065DC74925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48" y="759116"/>
            <a:ext cx="9144000" cy="60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42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ot air balloons in the sky&#10;&#10;Description automatically generated with medium confidence">
            <a:extLst>
              <a:ext uri="{FF2B5EF4-FFF2-40B4-BE49-F238E27FC236}">
                <a16:creationId xmlns:a16="http://schemas.microsoft.com/office/drawing/2014/main" id="{CD396100-CF23-7F36-83AE-943D1192C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13212"/>
      </p:ext>
    </p:extLst>
  </p:cSld>
  <p:clrMapOvr>
    <a:masterClrMapping/>
  </p:clrMapOvr>
</p:sld>
</file>

<file path=ppt/theme/theme1.xml><?xml version="1.0" encoding="utf-8"?>
<a:theme xmlns:a="http://schemas.openxmlformats.org/drawingml/2006/main" name="CleanBlack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TPSAD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PSAD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AD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SAD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AD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AD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AD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SAD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CleanBlack.potx</Template>
  <TotalTime>9687</TotalTime>
  <Words>363</Words>
  <Application>Microsoft Macintosh PowerPoint</Application>
  <PresentationFormat>On-screen Show (4:3)</PresentationFormat>
  <Paragraphs>56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CleanBlack</vt:lpstr>
      <vt:lpstr>Artemis 1 Recovery and Post-Flight Evaluations</vt:lpstr>
      <vt:lpstr>Four Parts to this Story</vt:lpstr>
      <vt:lpstr>The Orion Program and Ames’ Role</vt:lpstr>
      <vt:lpstr>The Orion Spacecraft</vt:lpstr>
      <vt:lpstr>Artemis 1 Mission Profile</vt:lpstr>
      <vt:lpstr>Artemis 1 Crew Module and Heat Shield</vt:lpstr>
      <vt:lpstr>The Artemis 1 Heat Shield</vt:lpstr>
      <vt:lpstr>Orion on Descent</vt:lpstr>
      <vt:lpstr>PowerPoint Presentation</vt:lpstr>
      <vt:lpstr>Small Boats Approach, Assess Safety, and Hook Up Lines</vt:lpstr>
      <vt:lpstr>Recovery by US Navy MDS Units</vt:lpstr>
      <vt:lpstr>Underwater Imagery is Taken</vt:lpstr>
      <vt:lpstr>Orion is Winched Towards the LPD Ship</vt:lpstr>
      <vt:lpstr>Orion is Floated into the Flooded Well Deck</vt:lpstr>
      <vt:lpstr>Orion Guided Over a Recovery Cradle and the Well Deck is Drained</vt:lpstr>
      <vt:lpstr>Orion over the Recovery Cradle</vt:lpstr>
      <vt:lpstr>Initial Inspections and Photos Taken in the Well Deck</vt:lpstr>
      <vt:lpstr>Artemis 1 Test Objective: Evaluate  Seam “Fencing”</vt:lpstr>
      <vt:lpstr>EFT-1 Post Flight</vt:lpstr>
      <vt:lpstr>Post-Flight Evaluation</vt:lpstr>
      <vt:lpstr>Artemis 1: Summer 2022</vt:lpstr>
    </vt:vector>
  </TitlesOfParts>
  <Company>NASA 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FY12 NASA ARC TPS I/O Budget</dc:title>
  <dc:creator>Vander Kam Jeremy</dc:creator>
  <cp:lastModifiedBy>Vander Kam, Jeremy C. (ARC-TS)</cp:lastModifiedBy>
  <cp:revision>462</cp:revision>
  <cp:lastPrinted>2015-06-05T19:12:39Z</cp:lastPrinted>
  <dcterms:created xsi:type="dcterms:W3CDTF">2011-04-21T17:19:07Z</dcterms:created>
  <dcterms:modified xsi:type="dcterms:W3CDTF">2022-08-17T21:59:30Z</dcterms:modified>
</cp:coreProperties>
</file>