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56" r:id="rId5"/>
    <p:sldId id="270" r:id="rId6"/>
    <p:sldId id="257" r:id="rId7"/>
    <p:sldId id="275" r:id="rId8"/>
    <p:sldId id="290" r:id="rId9"/>
    <p:sldId id="292" r:id="rId10"/>
    <p:sldId id="294" r:id="rId11"/>
    <p:sldId id="284" r:id="rId12"/>
    <p:sldId id="303" r:id="rId13"/>
    <p:sldId id="318" r:id="rId14"/>
    <p:sldId id="259" r:id="rId15"/>
    <p:sldId id="295" r:id="rId16"/>
    <p:sldId id="277" r:id="rId17"/>
    <p:sldId id="296" r:id="rId18"/>
    <p:sldId id="317" r:id="rId19"/>
    <p:sldId id="298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137CB7-ABCE-4C5C-B620-F7D30C56DC94}" v="55" dt="2022-08-19T14:48:54.2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lelland, Ryan S. (GSFC-5500)" userId="2d486cba-6ada-4369-bdc3-0372035a6299" providerId="ADAL" clId="{BC137CB7-ABCE-4C5C-B620-F7D30C56DC94}"/>
    <pc:docChg chg="undo custSel modSld">
      <pc:chgData name="Mcclelland, Ryan S. (GSFC-5500)" userId="2d486cba-6ada-4369-bdc3-0372035a6299" providerId="ADAL" clId="{BC137CB7-ABCE-4C5C-B620-F7D30C56DC94}" dt="2022-08-19T14:48:54.201" v="91" actId="207"/>
      <pc:docMkLst>
        <pc:docMk/>
      </pc:docMkLst>
      <pc:sldChg chg="addSp delSp modSp mod modAnim">
        <pc:chgData name="Mcclelland, Ryan S. (GSFC-5500)" userId="2d486cba-6ada-4369-bdc3-0372035a6299" providerId="ADAL" clId="{BC137CB7-ABCE-4C5C-B620-F7D30C56DC94}" dt="2022-08-19T14:48:11.123" v="89" actId="207"/>
        <pc:sldMkLst>
          <pc:docMk/>
          <pc:sldMk cId="4246944047" sldId="257"/>
        </pc:sldMkLst>
        <pc:spChg chg="mod">
          <ac:chgData name="Mcclelland, Ryan S. (GSFC-5500)" userId="2d486cba-6ada-4369-bdc3-0372035a6299" providerId="ADAL" clId="{BC137CB7-ABCE-4C5C-B620-F7D30C56DC94}" dt="2022-08-19T14:23:00.353" v="0" actId="20577"/>
          <ac:spMkLst>
            <pc:docMk/>
            <pc:sldMk cId="4246944047" sldId="257"/>
            <ac:spMk id="9" creationId="{50D2245D-C8FD-4693-AA55-226A012B6B54}"/>
          </ac:spMkLst>
        </pc:spChg>
        <pc:spChg chg="add mod">
          <ac:chgData name="Mcclelland, Ryan S. (GSFC-5500)" userId="2d486cba-6ada-4369-bdc3-0372035a6299" providerId="ADAL" clId="{BC137CB7-ABCE-4C5C-B620-F7D30C56DC94}" dt="2022-08-19T14:48:11.123" v="89" actId="207"/>
          <ac:spMkLst>
            <pc:docMk/>
            <pc:sldMk cId="4246944047" sldId="257"/>
            <ac:spMk id="10" creationId="{6186CF03-4363-42E3-BE88-A50674335FC1}"/>
          </ac:spMkLst>
        </pc:spChg>
        <pc:spChg chg="add mod">
          <ac:chgData name="Mcclelland, Ryan S. (GSFC-5500)" userId="2d486cba-6ada-4369-bdc3-0372035a6299" providerId="ADAL" clId="{BC137CB7-ABCE-4C5C-B620-F7D30C56DC94}" dt="2022-08-19T14:48:11.123" v="89" actId="207"/>
          <ac:spMkLst>
            <pc:docMk/>
            <pc:sldMk cId="4246944047" sldId="257"/>
            <ac:spMk id="11" creationId="{31FE81F0-D446-4D2C-AE77-9B1F6C426B9F}"/>
          </ac:spMkLst>
        </pc:spChg>
        <pc:spChg chg="add mod">
          <ac:chgData name="Mcclelland, Ryan S. (GSFC-5500)" userId="2d486cba-6ada-4369-bdc3-0372035a6299" providerId="ADAL" clId="{BC137CB7-ABCE-4C5C-B620-F7D30C56DC94}" dt="2022-08-19T14:48:11.123" v="89" actId="207"/>
          <ac:spMkLst>
            <pc:docMk/>
            <pc:sldMk cId="4246944047" sldId="257"/>
            <ac:spMk id="12" creationId="{E0C9AE1A-83BE-462C-AC9D-8CE1D6D6F8EB}"/>
          </ac:spMkLst>
        </pc:spChg>
        <pc:spChg chg="add mod">
          <ac:chgData name="Mcclelland, Ryan S. (GSFC-5500)" userId="2d486cba-6ada-4369-bdc3-0372035a6299" providerId="ADAL" clId="{BC137CB7-ABCE-4C5C-B620-F7D30C56DC94}" dt="2022-08-19T14:48:11.123" v="89" actId="207"/>
          <ac:spMkLst>
            <pc:docMk/>
            <pc:sldMk cId="4246944047" sldId="257"/>
            <ac:spMk id="13" creationId="{B6808EA0-5124-42C5-A807-225D5699A1C9}"/>
          </ac:spMkLst>
        </pc:spChg>
        <pc:picChg chg="add del">
          <ac:chgData name="Mcclelland, Ryan S. (GSFC-5500)" userId="2d486cba-6ada-4369-bdc3-0372035a6299" providerId="ADAL" clId="{BC137CB7-ABCE-4C5C-B620-F7D30C56DC94}" dt="2022-08-19T14:33:30.398" v="37" actId="22"/>
          <ac:picMkLst>
            <pc:docMk/>
            <pc:sldMk cId="4246944047" sldId="257"/>
            <ac:picMk id="14" creationId="{4DE841BB-08C9-483C-BF3C-314E5791A3E0}"/>
          </ac:picMkLst>
        </pc:picChg>
      </pc:sldChg>
      <pc:sldChg chg="modSp mod">
        <pc:chgData name="Mcclelland, Ryan S. (GSFC-5500)" userId="2d486cba-6ada-4369-bdc3-0372035a6299" providerId="ADAL" clId="{BC137CB7-ABCE-4C5C-B620-F7D30C56DC94}" dt="2022-08-19T14:23:59.973" v="28" actId="27636"/>
        <pc:sldMkLst>
          <pc:docMk/>
          <pc:sldMk cId="1456512860" sldId="275"/>
        </pc:sldMkLst>
        <pc:spChg chg="mod">
          <ac:chgData name="Mcclelland, Ryan S. (GSFC-5500)" userId="2d486cba-6ada-4369-bdc3-0372035a6299" providerId="ADAL" clId="{BC137CB7-ABCE-4C5C-B620-F7D30C56DC94}" dt="2022-08-19T14:23:59.973" v="28" actId="27636"/>
          <ac:spMkLst>
            <pc:docMk/>
            <pc:sldMk cId="1456512860" sldId="275"/>
            <ac:spMk id="3" creationId="{74057CE7-5C47-4E1D-A434-A1EB6F21E19F}"/>
          </ac:spMkLst>
        </pc:spChg>
      </pc:sldChg>
      <pc:sldChg chg="addSp delSp modSp mod addAnim delAnim modAnim">
        <pc:chgData name="Mcclelland, Ryan S. (GSFC-5500)" userId="2d486cba-6ada-4369-bdc3-0372035a6299" providerId="ADAL" clId="{BC137CB7-ABCE-4C5C-B620-F7D30C56DC94}" dt="2022-08-19T14:48:54.201" v="91" actId="207"/>
        <pc:sldMkLst>
          <pc:docMk/>
          <pc:sldMk cId="3926847978" sldId="277"/>
        </pc:sldMkLst>
        <pc:spChg chg="add del mod">
          <ac:chgData name="Mcclelland, Ryan S. (GSFC-5500)" userId="2d486cba-6ada-4369-bdc3-0372035a6299" providerId="ADAL" clId="{BC137CB7-ABCE-4C5C-B620-F7D30C56DC94}" dt="2022-08-19T14:42:38.152" v="52"/>
          <ac:spMkLst>
            <pc:docMk/>
            <pc:sldMk cId="3926847978" sldId="277"/>
            <ac:spMk id="9" creationId="{CA6ED486-9866-4087-9A96-81F342173E5E}"/>
          </ac:spMkLst>
        </pc:spChg>
        <pc:spChg chg="add mod">
          <ac:chgData name="Mcclelland, Ryan S. (GSFC-5500)" userId="2d486cba-6ada-4369-bdc3-0372035a6299" providerId="ADAL" clId="{BC137CB7-ABCE-4C5C-B620-F7D30C56DC94}" dt="2022-08-19T14:48:54.201" v="91" actId="207"/>
          <ac:spMkLst>
            <pc:docMk/>
            <pc:sldMk cId="3926847978" sldId="277"/>
            <ac:spMk id="10" creationId="{C202A191-CC53-48DB-9A5D-FC3035F72EA3}"/>
          </ac:spMkLst>
        </pc:spChg>
        <pc:spChg chg="add mod">
          <ac:chgData name="Mcclelland, Ryan S. (GSFC-5500)" userId="2d486cba-6ada-4369-bdc3-0372035a6299" providerId="ADAL" clId="{BC137CB7-ABCE-4C5C-B620-F7D30C56DC94}" dt="2022-08-19T14:48:54.201" v="91" actId="207"/>
          <ac:spMkLst>
            <pc:docMk/>
            <pc:sldMk cId="3926847978" sldId="277"/>
            <ac:spMk id="11" creationId="{BEBABA11-C42B-42F3-AC04-59BC8437CDCB}"/>
          </ac:spMkLst>
        </pc:spChg>
        <pc:spChg chg="add del mod">
          <ac:chgData name="Mcclelland, Ryan S. (GSFC-5500)" userId="2d486cba-6ada-4369-bdc3-0372035a6299" providerId="ADAL" clId="{BC137CB7-ABCE-4C5C-B620-F7D30C56DC94}" dt="2022-08-19T14:48:54.201" v="91" actId="207"/>
          <ac:spMkLst>
            <pc:docMk/>
            <pc:sldMk cId="3926847978" sldId="277"/>
            <ac:spMk id="14" creationId="{9D1637BA-69C5-4378-A806-092674B0BCD1}"/>
          </ac:spMkLst>
        </pc:spChg>
        <pc:picChg chg="add del">
          <ac:chgData name="Mcclelland, Ryan S. (GSFC-5500)" userId="2d486cba-6ada-4369-bdc3-0372035a6299" providerId="ADAL" clId="{BC137CB7-ABCE-4C5C-B620-F7D30C56DC94}" dt="2022-08-19T14:44:17.094" v="60" actId="22"/>
          <ac:picMkLst>
            <pc:docMk/>
            <pc:sldMk cId="3926847978" sldId="277"/>
            <ac:picMk id="8" creationId="{1B552F50-3B2D-4B87-9824-68D6DE80AE49}"/>
          </ac:picMkLst>
        </pc:picChg>
        <pc:picChg chg="add del">
          <ac:chgData name="Mcclelland, Ryan S. (GSFC-5500)" userId="2d486cba-6ada-4369-bdc3-0372035a6299" providerId="ADAL" clId="{BC137CB7-ABCE-4C5C-B620-F7D30C56DC94}" dt="2022-08-19T14:45:22.302" v="67" actId="22"/>
          <ac:picMkLst>
            <pc:docMk/>
            <pc:sldMk cId="3926847978" sldId="277"/>
            <ac:picMk id="13" creationId="{D59492B1-C2FD-4667-8B6E-8CA0579AF161}"/>
          </ac:picMkLst>
        </pc:picChg>
        <pc:picChg chg="mod">
          <ac:chgData name="Mcclelland, Ryan S. (GSFC-5500)" userId="2d486cba-6ada-4369-bdc3-0372035a6299" providerId="ADAL" clId="{BC137CB7-ABCE-4C5C-B620-F7D30C56DC94}" dt="2022-08-19T14:45:14.815" v="63" actId="1076"/>
          <ac:picMkLst>
            <pc:docMk/>
            <pc:sldMk cId="3926847978" sldId="277"/>
            <ac:picMk id="1026" creationId="{85F84E80-49E8-4E97-8876-4056851A1D98}"/>
          </ac:picMkLst>
        </pc:picChg>
      </pc:sldChg>
      <pc:sldChg chg="addSp modSp mod modAnim">
        <pc:chgData name="Mcclelland, Ryan S. (GSFC-5500)" userId="2d486cba-6ada-4369-bdc3-0372035a6299" providerId="ADAL" clId="{BC137CB7-ABCE-4C5C-B620-F7D30C56DC94}" dt="2022-08-19T14:48:31.861" v="90" actId="207"/>
        <pc:sldMkLst>
          <pc:docMk/>
          <pc:sldMk cId="2345925961" sldId="318"/>
        </pc:sldMkLst>
        <pc:spChg chg="add mod">
          <ac:chgData name="Mcclelland, Ryan S. (GSFC-5500)" userId="2d486cba-6ada-4369-bdc3-0372035a6299" providerId="ADAL" clId="{BC137CB7-ABCE-4C5C-B620-F7D30C56DC94}" dt="2022-08-19T14:48:31.861" v="90" actId="207"/>
          <ac:spMkLst>
            <pc:docMk/>
            <pc:sldMk cId="2345925961" sldId="318"/>
            <ac:spMk id="16" creationId="{05CB9EF9-6AB1-45F4-99FC-C5DCBC58B07F}"/>
          </ac:spMkLst>
        </pc:spChg>
        <pc:spChg chg="add mod">
          <ac:chgData name="Mcclelland, Ryan S. (GSFC-5500)" userId="2d486cba-6ada-4369-bdc3-0372035a6299" providerId="ADAL" clId="{BC137CB7-ABCE-4C5C-B620-F7D30C56DC94}" dt="2022-08-19T14:48:31.861" v="90" actId="207"/>
          <ac:spMkLst>
            <pc:docMk/>
            <pc:sldMk cId="2345925961" sldId="318"/>
            <ac:spMk id="17" creationId="{7A1DB771-CEAD-418A-87E4-DA5566D9CF9F}"/>
          </ac:spMkLst>
        </pc:spChg>
      </pc:sldChg>
    </pc:docChg>
  </pc:docChgLst>
  <pc:docChgLst>
    <pc:chgData name="Mcclelland, Ryan S. (GSFC-5500)" userId="2d486cba-6ada-4369-bdc3-0372035a6299" providerId="ADAL" clId="{C0A7092F-6191-4D9C-BF36-27E0836104D8}"/>
    <pc:docChg chg="modSld sldOrd">
      <pc:chgData name="Mcclelland, Ryan S. (GSFC-5500)" userId="2d486cba-6ada-4369-bdc3-0372035a6299" providerId="ADAL" clId="{C0A7092F-6191-4D9C-BF36-27E0836104D8}" dt="2022-08-02T16:07:21.035" v="1"/>
      <pc:docMkLst>
        <pc:docMk/>
      </pc:docMkLst>
      <pc:sldChg chg="ord">
        <pc:chgData name="Mcclelland, Ryan S. (GSFC-5500)" userId="2d486cba-6ada-4369-bdc3-0372035a6299" providerId="ADAL" clId="{C0A7092F-6191-4D9C-BF36-27E0836104D8}" dt="2022-08-02T16:07:21.035" v="1"/>
        <pc:sldMkLst>
          <pc:docMk/>
          <pc:sldMk cId="4220370815" sldId="29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C789F-88AB-479B-8F9A-F714AFBCEF7D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592E3957-17C2-4DB4-9429-64EB850A89D4}">
      <dgm:prSet phldrT="[Text]"/>
      <dgm:spPr/>
      <dgm:t>
        <a:bodyPr/>
        <a:lstStyle/>
        <a:p>
          <a:r>
            <a:rPr lang="en-US"/>
            <a:t>Design requirements and goals</a:t>
          </a:r>
        </a:p>
      </dgm:t>
    </dgm:pt>
    <dgm:pt modelId="{20ABB3E9-AF23-4BF9-8FA5-854AD14B1275}" type="parTrans" cxnId="{9E1B69A3-ACC3-4C07-8C20-24C3F5308627}">
      <dgm:prSet/>
      <dgm:spPr/>
      <dgm:t>
        <a:bodyPr/>
        <a:lstStyle/>
        <a:p>
          <a:endParaRPr lang="en-US"/>
        </a:p>
      </dgm:t>
    </dgm:pt>
    <dgm:pt modelId="{B917F6B8-B62F-4B89-AA51-D88938360715}" type="sibTrans" cxnId="{9E1B69A3-ACC3-4C07-8C20-24C3F5308627}">
      <dgm:prSet/>
      <dgm:spPr/>
      <dgm:t>
        <a:bodyPr/>
        <a:lstStyle/>
        <a:p>
          <a:endParaRPr lang="en-US"/>
        </a:p>
      </dgm:t>
    </dgm:pt>
    <dgm:pt modelId="{DA819FF8-FEB2-415D-90CA-F6246A4E53D3}">
      <dgm:prSet phldrT="[Text]"/>
      <dgm:spPr/>
      <dgm:t>
        <a:bodyPr/>
        <a:lstStyle/>
        <a:p>
          <a:r>
            <a:rPr lang="en-US"/>
            <a:t>Designer creates CAD model</a:t>
          </a:r>
        </a:p>
      </dgm:t>
    </dgm:pt>
    <dgm:pt modelId="{909EEFF5-D586-4FEE-82D0-C4657C64809C}" type="parTrans" cxnId="{89CAC0E6-5D22-4D4A-87EA-AA534F7CBBB5}">
      <dgm:prSet/>
      <dgm:spPr/>
      <dgm:t>
        <a:bodyPr/>
        <a:lstStyle/>
        <a:p>
          <a:endParaRPr lang="en-US"/>
        </a:p>
      </dgm:t>
    </dgm:pt>
    <dgm:pt modelId="{459DE43A-7F14-4331-BC83-62B44BAA29CB}" type="sibTrans" cxnId="{89CAC0E6-5D22-4D4A-87EA-AA534F7CBBB5}">
      <dgm:prSet/>
      <dgm:spPr/>
      <dgm:t>
        <a:bodyPr/>
        <a:lstStyle/>
        <a:p>
          <a:endParaRPr lang="en-US"/>
        </a:p>
      </dgm:t>
    </dgm:pt>
    <dgm:pt modelId="{0E68AE1C-A2AE-4932-8101-D1379C9786E8}">
      <dgm:prSet phldrT="[Text]"/>
      <dgm:spPr/>
      <dgm:t>
        <a:bodyPr/>
        <a:lstStyle/>
        <a:p>
          <a:r>
            <a:rPr lang="en-US"/>
            <a:t>Analyst checks against requirements</a:t>
          </a:r>
        </a:p>
      </dgm:t>
    </dgm:pt>
    <dgm:pt modelId="{FA3F4318-EEE7-472C-8578-E26F2C13DD7B}" type="parTrans" cxnId="{2EE3B62A-5C5A-47CC-91C4-2B4B8B566A97}">
      <dgm:prSet/>
      <dgm:spPr/>
      <dgm:t>
        <a:bodyPr/>
        <a:lstStyle/>
        <a:p>
          <a:endParaRPr lang="en-US"/>
        </a:p>
      </dgm:t>
    </dgm:pt>
    <dgm:pt modelId="{E98CEF4E-629A-4A4F-B784-1050C4B6BD96}" type="sibTrans" cxnId="{2EE3B62A-5C5A-47CC-91C4-2B4B8B566A97}">
      <dgm:prSet/>
      <dgm:spPr/>
      <dgm:t>
        <a:bodyPr/>
        <a:lstStyle/>
        <a:p>
          <a:endParaRPr lang="en-US"/>
        </a:p>
      </dgm:t>
    </dgm:pt>
    <dgm:pt modelId="{8C7D80D6-4943-41B2-AF32-4BDDD0306E26}">
      <dgm:prSet phldrT="[Text]"/>
      <dgm:spPr/>
      <dgm:t>
        <a:bodyPr/>
        <a:lstStyle/>
        <a:p>
          <a:r>
            <a:rPr lang="en-US"/>
            <a:t>Designer generates drawing</a:t>
          </a:r>
        </a:p>
      </dgm:t>
    </dgm:pt>
    <dgm:pt modelId="{0CCFB7C1-B33D-40F4-8361-57F53F71EDC5}" type="parTrans" cxnId="{E14A34F6-2732-48DE-B99B-8F0EC469A799}">
      <dgm:prSet/>
      <dgm:spPr/>
      <dgm:t>
        <a:bodyPr/>
        <a:lstStyle/>
        <a:p>
          <a:endParaRPr lang="en-US"/>
        </a:p>
      </dgm:t>
    </dgm:pt>
    <dgm:pt modelId="{52291449-71AD-4B09-8D1B-E7EC07392531}" type="sibTrans" cxnId="{E14A34F6-2732-48DE-B99B-8F0EC469A799}">
      <dgm:prSet/>
      <dgm:spPr/>
      <dgm:t>
        <a:bodyPr/>
        <a:lstStyle/>
        <a:p>
          <a:endParaRPr lang="en-US"/>
        </a:p>
      </dgm:t>
    </dgm:pt>
    <dgm:pt modelId="{410BF933-F757-4200-B010-C9D3FDFB8EC8}">
      <dgm:prSet phldrT="[Text]"/>
      <dgm:spPr/>
      <dgm:t>
        <a:bodyPr/>
        <a:lstStyle/>
        <a:p>
          <a:r>
            <a:rPr lang="en-US"/>
            <a:t>Machinist evaluates drawing</a:t>
          </a:r>
        </a:p>
      </dgm:t>
    </dgm:pt>
    <dgm:pt modelId="{2510AB2F-BE27-405F-BD50-BF32BBB92255}" type="parTrans" cxnId="{D6516C00-FA8F-4010-9DED-8BC195BE8888}">
      <dgm:prSet/>
      <dgm:spPr/>
      <dgm:t>
        <a:bodyPr/>
        <a:lstStyle/>
        <a:p>
          <a:endParaRPr lang="en-US"/>
        </a:p>
      </dgm:t>
    </dgm:pt>
    <dgm:pt modelId="{D958437E-91F1-4881-B9AB-E5E1CA79F61A}" type="sibTrans" cxnId="{D6516C00-FA8F-4010-9DED-8BC195BE8888}">
      <dgm:prSet/>
      <dgm:spPr/>
      <dgm:t>
        <a:bodyPr/>
        <a:lstStyle/>
        <a:p>
          <a:endParaRPr lang="en-US"/>
        </a:p>
      </dgm:t>
    </dgm:pt>
    <dgm:pt modelId="{B78F253F-F610-4FF9-8731-AFE7D5EBDF59}">
      <dgm:prSet phldrT="[Text]"/>
      <dgm:spPr/>
      <dgm:t>
        <a:bodyPr/>
        <a:lstStyle/>
        <a:p>
          <a:r>
            <a:rPr lang="en-US"/>
            <a:t>Fabrication</a:t>
          </a:r>
        </a:p>
      </dgm:t>
    </dgm:pt>
    <dgm:pt modelId="{7B701F9E-DB4C-4585-AE35-CA0311B28E62}" type="parTrans" cxnId="{A51105C9-8674-45A3-8BB3-41488CE0F928}">
      <dgm:prSet/>
      <dgm:spPr/>
      <dgm:t>
        <a:bodyPr/>
        <a:lstStyle/>
        <a:p>
          <a:endParaRPr lang="en-US"/>
        </a:p>
      </dgm:t>
    </dgm:pt>
    <dgm:pt modelId="{95B01610-C3DF-4085-8410-EB39E51A4D5D}" type="sibTrans" cxnId="{A51105C9-8674-45A3-8BB3-41488CE0F928}">
      <dgm:prSet/>
      <dgm:spPr/>
      <dgm:t>
        <a:bodyPr/>
        <a:lstStyle/>
        <a:p>
          <a:endParaRPr lang="en-US"/>
        </a:p>
      </dgm:t>
    </dgm:pt>
    <dgm:pt modelId="{AFE36712-00FE-4E4D-BB2F-24BFBDB2B6FB}">
      <dgm:prSet phldrT="[Text]"/>
      <dgm:spPr/>
      <dgm:t>
        <a:bodyPr/>
        <a:lstStyle/>
        <a:p>
          <a:r>
            <a:rPr lang="en-US"/>
            <a:t>Inspection</a:t>
          </a:r>
        </a:p>
      </dgm:t>
    </dgm:pt>
    <dgm:pt modelId="{585C6356-6124-49C4-B0B0-88B94D94B499}" type="parTrans" cxnId="{613BB57B-2E17-449F-BF5F-1810423F5F7C}">
      <dgm:prSet/>
      <dgm:spPr/>
      <dgm:t>
        <a:bodyPr/>
        <a:lstStyle/>
        <a:p>
          <a:endParaRPr lang="en-US"/>
        </a:p>
      </dgm:t>
    </dgm:pt>
    <dgm:pt modelId="{33E4BC51-AB5C-4D24-8336-A7BBC33A228D}" type="sibTrans" cxnId="{613BB57B-2E17-449F-BF5F-1810423F5F7C}">
      <dgm:prSet/>
      <dgm:spPr/>
      <dgm:t>
        <a:bodyPr/>
        <a:lstStyle/>
        <a:p>
          <a:endParaRPr lang="en-US"/>
        </a:p>
      </dgm:t>
    </dgm:pt>
    <dgm:pt modelId="{01569CB9-D187-4ACB-98E1-B5546E77159C}">
      <dgm:prSet phldrT="[Text]"/>
      <dgm:spPr/>
      <dgm:t>
        <a:bodyPr/>
        <a:lstStyle/>
        <a:p>
          <a:r>
            <a:rPr lang="en-US"/>
            <a:t>Qualification</a:t>
          </a:r>
        </a:p>
      </dgm:t>
    </dgm:pt>
    <dgm:pt modelId="{69D82E81-7ED6-4EBE-B85E-36DA67E5C8E7}" type="parTrans" cxnId="{8991DC58-D893-43C8-BB03-82D15E86CF03}">
      <dgm:prSet/>
      <dgm:spPr/>
      <dgm:t>
        <a:bodyPr/>
        <a:lstStyle/>
        <a:p>
          <a:endParaRPr lang="en-US"/>
        </a:p>
      </dgm:t>
    </dgm:pt>
    <dgm:pt modelId="{96BF0C6A-D731-4920-84A8-E835992C55E4}" type="sibTrans" cxnId="{8991DC58-D893-43C8-BB03-82D15E86CF03}">
      <dgm:prSet/>
      <dgm:spPr/>
      <dgm:t>
        <a:bodyPr/>
        <a:lstStyle/>
        <a:p>
          <a:endParaRPr lang="en-US"/>
        </a:p>
      </dgm:t>
    </dgm:pt>
    <dgm:pt modelId="{5B002E45-A057-4FAC-91D4-1C782C4FD7DE}">
      <dgm:prSet phldrT="[Text]"/>
      <dgm:spPr/>
      <dgm:t>
        <a:bodyPr/>
        <a:lstStyle/>
        <a:p>
          <a:r>
            <a:rPr lang="en-US"/>
            <a:t>Flight</a:t>
          </a:r>
        </a:p>
      </dgm:t>
    </dgm:pt>
    <dgm:pt modelId="{ED820854-DE0F-4D4C-8C16-DCD45F950DF6}" type="parTrans" cxnId="{870520BB-A7C9-4D64-A28A-3722D1944D44}">
      <dgm:prSet/>
      <dgm:spPr/>
      <dgm:t>
        <a:bodyPr/>
        <a:lstStyle/>
        <a:p>
          <a:endParaRPr lang="en-US"/>
        </a:p>
      </dgm:t>
    </dgm:pt>
    <dgm:pt modelId="{4B53FF62-2889-4B8E-A797-1C5AE57D6774}" type="sibTrans" cxnId="{870520BB-A7C9-4D64-A28A-3722D1944D44}">
      <dgm:prSet/>
      <dgm:spPr/>
      <dgm:t>
        <a:bodyPr/>
        <a:lstStyle/>
        <a:p>
          <a:endParaRPr lang="en-US"/>
        </a:p>
      </dgm:t>
    </dgm:pt>
    <dgm:pt modelId="{0F1B8578-705B-4A07-B8F9-C53122CF5515}" type="pres">
      <dgm:prSet presAssocID="{B15C789F-88AB-479B-8F9A-F714AFBCEF7D}" presName="Name0" presStyleCnt="0">
        <dgm:presLayoutVars>
          <dgm:dir/>
          <dgm:resizeHandles val="exact"/>
        </dgm:presLayoutVars>
      </dgm:prSet>
      <dgm:spPr/>
    </dgm:pt>
    <dgm:pt modelId="{A4E5ACC6-02EC-412F-8A22-C7C47F4EF7BA}" type="pres">
      <dgm:prSet presAssocID="{592E3957-17C2-4DB4-9429-64EB850A89D4}" presName="node" presStyleLbl="node1" presStyleIdx="0" presStyleCnt="9">
        <dgm:presLayoutVars>
          <dgm:bulletEnabled val="1"/>
        </dgm:presLayoutVars>
      </dgm:prSet>
      <dgm:spPr/>
    </dgm:pt>
    <dgm:pt modelId="{0A4F390E-199C-40BD-B089-11D8B8A9F253}" type="pres">
      <dgm:prSet presAssocID="{B917F6B8-B62F-4B89-AA51-D88938360715}" presName="sibTrans" presStyleLbl="sibTrans2D1" presStyleIdx="0" presStyleCnt="8"/>
      <dgm:spPr/>
    </dgm:pt>
    <dgm:pt modelId="{44EF1979-2190-48CF-8EDE-7E9EAD73B0AC}" type="pres">
      <dgm:prSet presAssocID="{B917F6B8-B62F-4B89-AA51-D88938360715}" presName="connectorText" presStyleLbl="sibTrans2D1" presStyleIdx="0" presStyleCnt="8"/>
      <dgm:spPr/>
    </dgm:pt>
    <dgm:pt modelId="{03F5E34A-6852-482A-A861-85FA0FAD9C81}" type="pres">
      <dgm:prSet presAssocID="{DA819FF8-FEB2-415D-90CA-F6246A4E53D3}" presName="node" presStyleLbl="node1" presStyleIdx="1" presStyleCnt="9">
        <dgm:presLayoutVars>
          <dgm:bulletEnabled val="1"/>
        </dgm:presLayoutVars>
      </dgm:prSet>
      <dgm:spPr/>
    </dgm:pt>
    <dgm:pt modelId="{5BA5BD8F-5E1A-4BB5-9D96-9D30B57B937C}" type="pres">
      <dgm:prSet presAssocID="{459DE43A-7F14-4331-BC83-62B44BAA29CB}" presName="sibTrans" presStyleLbl="sibTrans2D1" presStyleIdx="1" presStyleCnt="8"/>
      <dgm:spPr/>
    </dgm:pt>
    <dgm:pt modelId="{796A9712-60C2-4040-800F-5CF1FBDDD837}" type="pres">
      <dgm:prSet presAssocID="{459DE43A-7F14-4331-BC83-62B44BAA29CB}" presName="connectorText" presStyleLbl="sibTrans2D1" presStyleIdx="1" presStyleCnt="8"/>
      <dgm:spPr/>
    </dgm:pt>
    <dgm:pt modelId="{27B6AC56-5FE6-4AB9-95D7-F0391C1910FD}" type="pres">
      <dgm:prSet presAssocID="{0E68AE1C-A2AE-4932-8101-D1379C9786E8}" presName="node" presStyleLbl="node1" presStyleIdx="2" presStyleCnt="9">
        <dgm:presLayoutVars>
          <dgm:bulletEnabled val="1"/>
        </dgm:presLayoutVars>
      </dgm:prSet>
      <dgm:spPr/>
    </dgm:pt>
    <dgm:pt modelId="{6FEEBC9D-F2E8-4686-9BFA-FDCDFEFC7D5B}" type="pres">
      <dgm:prSet presAssocID="{E98CEF4E-629A-4A4F-B784-1050C4B6BD96}" presName="sibTrans" presStyleLbl="sibTrans2D1" presStyleIdx="2" presStyleCnt="8"/>
      <dgm:spPr/>
    </dgm:pt>
    <dgm:pt modelId="{F5E0821F-77D3-412C-ABCE-CFDFD5F52EB5}" type="pres">
      <dgm:prSet presAssocID="{E98CEF4E-629A-4A4F-B784-1050C4B6BD96}" presName="connectorText" presStyleLbl="sibTrans2D1" presStyleIdx="2" presStyleCnt="8"/>
      <dgm:spPr/>
    </dgm:pt>
    <dgm:pt modelId="{10862528-FAD6-4167-A6AA-60AE3A149DEC}" type="pres">
      <dgm:prSet presAssocID="{8C7D80D6-4943-41B2-AF32-4BDDD0306E26}" presName="node" presStyleLbl="node1" presStyleIdx="3" presStyleCnt="9">
        <dgm:presLayoutVars>
          <dgm:bulletEnabled val="1"/>
        </dgm:presLayoutVars>
      </dgm:prSet>
      <dgm:spPr/>
    </dgm:pt>
    <dgm:pt modelId="{84C98E88-7167-4CCA-98B1-D12675CD2DBB}" type="pres">
      <dgm:prSet presAssocID="{52291449-71AD-4B09-8D1B-E7EC07392531}" presName="sibTrans" presStyleLbl="sibTrans2D1" presStyleIdx="3" presStyleCnt="8"/>
      <dgm:spPr/>
    </dgm:pt>
    <dgm:pt modelId="{6340210E-2CA1-4680-BF30-0B88044673C0}" type="pres">
      <dgm:prSet presAssocID="{52291449-71AD-4B09-8D1B-E7EC07392531}" presName="connectorText" presStyleLbl="sibTrans2D1" presStyleIdx="3" presStyleCnt="8"/>
      <dgm:spPr/>
    </dgm:pt>
    <dgm:pt modelId="{87AC639B-0798-4996-9EEC-925A528C29D2}" type="pres">
      <dgm:prSet presAssocID="{410BF933-F757-4200-B010-C9D3FDFB8EC8}" presName="node" presStyleLbl="node1" presStyleIdx="4" presStyleCnt="9">
        <dgm:presLayoutVars>
          <dgm:bulletEnabled val="1"/>
        </dgm:presLayoutVars>
      </dgm:prSet>
      <dgm:spPr/>
    </dgm:pt>
    <dgm:pt modelId="{312231C0-E936-4A18-875C-24AEC22486B3}" type="pres">
      <dgm:prSet presAssocID="{D958437E-91F1-4881-B9AB-E5E1CA79F61A}" presName="sibTrans" presStyleLbl="sibTrans2D1" presStyleIdx="4" presStyleCnt="8"/>
      <dgm:spPr/>
    </dgm:pt>
    <dgm:pt modelId="{F790DCF4-9077-47A8-A96C-E347E600FD9E}" type="pres">
      <dgm:prSet presAssocID="{D958437E-91F1-4881-B9AB-E5E1CA79F61A}" presName="connectorText" presStyleLbl="sibTrans2D1" presStyleIdx="4" presStyleCnt="8"/>
      <dgm:spPr/>
    </dgm:pt>
    <dgm:pt modelId="{93B96059-B06C-4468-B8B7-892A4D392BCB}" type="pres">
      <dgm:prSet presAssocID="{B78F253F-F610-4FF9-8731-AFE7D5EBDF59}" presName="node" presStyleLbl="node1" presStyleIdx="5" presStyleCnt="9">
        <dgm:presLayoutVars>
          <dgm:bulletEnabled val="1"/>
        </dgm:presLayoutVars>
      </dgm:prSet>
      <dgm:spPr/>
    </dgm:pt>
    <dgm:pt modelId="{C7B8D9EB-C5F2-4B3E-BF09-955A55D64205}" type="pres">
      <dgm:prSet presAssocID="{95B01610-C3DF-4085-8410-EB39E51A4D5D}" presName="sibTrans" presStyleLbl="sibTrans2D1" presStyleIdx="5" presStyleCnt="8"/>
      <dgm:spPr/>
    </dgm:pt>
    <dgm:pt modelId="{51769556-9C21-45ED-A716-50731D17FEFA}" type="pres">
      <dgm:prSet presAssocID="{95B01610-C3DF-4085-8410-EB39E51A4D5D}" presName="connectorText" presStyleLbl="sibTrans2D1" presStyleIdx="5" presStyleCnt="8"/>
      <dgm:spPr/>
    </dgm:pt>
    <dgm:pt modelId="{BE434470-8472-41D5-8661-3538D7EEEE35}" type="pres">
      <dgm:prSet presAssocID="{AFE36712-00FE-4E4D-BB2F-24BFBDB2B6FB}" presName="node" presStyleLbl="node1" presStyleIdx="6" presStyleCnt="9">
        <dgm:presLayoutVars>
          <dgm:bulletEnabled val="1"/>
        </dgm:presLayoutVars>
      </dgm:prSet>
      <dgm:spPr/>
    </dgm:pt>
    <dgm:pt modelId="{689AE381-684F-4A50-A666-41808595523E}" type="pres">
      <dgm:prSet presAssocID="{33E4BC51-AB5C-4D24-8336-A7BBC33A228D}" presName="sibTrans" presStyleLbl="sibTrans2D1" presStyleIdx="6" presStyleCnt="8"/>
      <dgm:spPr/>
    </dgm:pt>
    <dgm:pt modelId="{1E2246DC-EB43-4C4A-8DA1-BA2882C56401}" type="pres">
      <dgm:prSet presAssocID="{33E4BC51-AB5C-4D24-8336-A7BBC33A228D}" presName="connectorText" presStyleLbl="sibTrans2D1" presStyleIdx="6" presStyleCnt="8"/>
      <dgm:spPr/>
    </dgm:pt>
    <dgm:pt modelId="{CBE76D8C-75A0-4A52-8F43-A87D88EAF6BA}" type="pres">
      <dgm:prSet presAssocID="{01569CB9-D187-4ACB-98E1-B5546E77159C}" presName="node" presStyleLbl="node1" presStyleIdx="7" presStyleCnt="9">
        <dgm:presLayoutVars>
          <dgm:bulletEnabled val="1"/>
        </dgm:presLayoutVars>
      </dgm:prSet>
      <dgm:spPr/>
    </dgm:pt>
    <dgm:pt modelId="{67535BAD-3868-4F93-AB6C-5A8C0BADFB33}" type="pres">
      <dgm:prSet presAssocID="{96BF0C6A-D731-4920-84A8-E835992C55E4}" presName="sibTrans" presStyleLbl="sibTrans2D1" presStyleIdx="7" presStyleCnt="8"/>
      <dgm:spPr/>
    </dgm:pt>
    <dgm:pt modelId="{69998DD9-FDAA-4038-BD3F-8141BDD10D1C}" type="pres">
      <dgm:prSet presAssocID="{96BF0C6A-D731-4920-84A8-E835992C55E4}" presName="connectorText" presStyleLbl="sibTrans2D1" presStyleIdx="7" presStyleCnt="8"/>
      <dgm:spPr/>
    </dgm:pt>
    <dgm:pt modelId="{3A4F9EF5-0105-41B5-A278-0D60AAAD1075}" type="pres">
      <dgm:prSet presAssocID="{5B002E45-A057-4FAC-91D4-1C782C4FD7DE}" presName="node" presStyleLbl="node1" presStyleIdx="8" presStyleCnt="9">
        <dgm:presLayoutVars>
          <dgm:bulletEnabled val="1"/>
        </dgm:presLayoutVars>
      </dgm:prSet>
      <dgm:spPr/>
    </dgm:pt>
  </dgm:ptLst>
  <dgm:cxnLst>
    <dgm:cxn modelId="{D6516C00-FA8F-4010-9DED-8BC195BE8888}" srcId="{B15C789F-88AB-479B-8F9A-F714AFBCEF7D}" destId="{410BF933-F757-4200-B010-C9D3FDFB8EC8}" srcOrd="4" destOrd="0" parTransId="{2510AB2F-BE27-405F-BD50-BF32BBB92255}" sibTransId="{D958437E-91F1-4881-B9AB-E5E1CA79F61A}"/>
    <dgm:cxn modelId="{682B9500-958E-461A-B8EF-29989B67FF6D}" type="presOf" srcId="{8C7D80D6-4943-41B2-AF32-4BDDD0306E26}" destId="{10862528-FAD6-4167-A6AA-60AE3A149DEC}" srcOrd="0" destOrd="0" presId="urn:microsoft.com/office/officeart/2005/8/layout/process1"/>
    <dgm:cxn modelId="{327DED13-9FD7-4B7A-A323-D1639E734451}" type="presOf" srcId="{E98CEF4E-629A-4A4F-B784-1050C4B6BD96}" destId="{6FEEBC9D-F2E8-4686-9BFA-FDCDFEFC7D5B}" srcOrd="0" destOrd="0" presId="urn:microsoft.com/office/officeart/2005/8/layout/process1"/>
    <dgm:cxn modelId="{4ED38418-86B8-4A6A-9ABA-79200FDD98E3}" type="presOf" srcId="{410BF933-F757-4200-B010-C9D3FDFB8EC8}" destId="{87AC639B-0798-4996-9EEC-925A528C29D2}" srcOrd="0" destOrd="0" presId="urn:microsoft.com/office/officeart/2005/8/layout/process1"/>
    <dgm:cxn modelId="{AE2CAA1C-579E-43F9-816B-582AD7AACAE6}" type="presOf" srcId="{E98CEF4E-629A-4A4F-B784-1050C4B6BD96}" destId="{F5E0821F-77D3-412C-ABCE-CFDFD5F52EB5}" srcOrd="1" destOrd="0" presId="urn:microsoft.com/office/officeart/2005/8/layout/process1"/>
    <dgm:cxn modelId="{DC297121-21CF-457A-936B-193FE1DF0DED}" type="presOf" srcId="{01569CB9-D187-4ACB-98E1-B5546E77159C}" destId="{CBE76D8C-75A0-4A52-8F43-A87D88EAF6BA}" srcOrd="0" destOrd="0" presId="urn:microsoft.com/office/officeart/2005/8/layout/process1"/>
    <dgm:cxn modelId="{2EE3B62A-5C5A-47CC-91C4-2B4B8B566A97}" srcId="{B15C789F-88AB-479B-8F9A-F714AFBCEF7D}" destId="{0E68AE1C-A2AE-4932-8101-D1379C9786E8}" srcOrd="2" destOrd="0" parTransId="{FA3F4318-EEE7-472C-8578-E26F2C13DD7B}" sibTransId="{E98CEF4E-629A-4A4F-B784-1050C4B6BD96}"/>
    <dgm:cxn modelId="{4D3FE531-72F6-44EE-AA9A-6B8831383013}" type="presOf" srcId="{95B01610-C3DF-4085-8410-EB39E51A4D5D}" destId="{C7B8D9EB-C5F2-4B3E-BF09-955A55D64205}" srcOrd="0" destOrd="0" presId="urn:microsoft.com/office/officeart/2005/8/layout/process1"/>
    <dgm:cxn modelId="{DBD3D140-DB05-4CA7-9CF8-C4E6FFEA9894}" type="presOf" srcId="{96BF0C6A-D731-4920-84A8-E835992C55E4}" destId="{69998DD9-FDAA-4038-BD3F-8141BDD10D1C}" srcOrd="1" destOrd="0" presId="urn:microsoft.com/office/officeart/2005/8/layout/process1"/>
    <dgm:cxn modelId="{77E34762-0AEB-457A-8A14-D1E2FE0F8455}" type="presOf" srcId="{33E4BC51-AB5C-4D24-8336-A7BBC33A228D}" destId="{1E2246DC-EB43-4C4A-8DA1-BA2882C56401}" srcOrd="1" destOrd="0" presId="urn:microsoft.com/office/officeart/2005/8/layout/process1"/>
    <dgm:cxn modelId="{61BD9163-C99C-425A-8FA1-B22DDA3E5FB4}" type="presOf" srcId="{D958437E-91F1-4881-B9AB-E5E1CA79F61A}" destId="{F790DCF4-9077-47A8-A96C-E347E600FD9E}" srcOrd="1" destOrd="0" presId="urn:microsoft.com/office/officeart/2005/8/layout/process1"/>
    <dgm:cxn modelId="{C4D22845-B3E5-480F-81BE-611E3DAA96CE}" type="presOf" srcId="{AFE36712-00FE-4E4D-BB2F-24BFBDB2B6FB}" destId="{BE434470-8472-41D5-8661-3538D7EEEE35}" srcOrd="0" destOrd="0" presId="urn:microsoft.com/office/officeart/2005/8/layout/process1"/>
    <dgm:cxn modelId="{0F3E5166-AD1B-4848-823D-8E53F033EEAB}" type="presOf" srcId="{459DE43A-7F14-4331-BC83-62B44BAA29CB}" destId="{796A9712-60C2-4040-800F-5CF1FBDDD837}" srcOrd="1" destOrd="0" presId="urn:microsoft.com/office/officeart/2005/8/layout/process1"/>
    <dgm:cxn modelId="{BFB77D6D-93BA-477D-AE88-DAD1D2E0B84F}" type="presOf" srcId="{5B002E45-A057-4FAC-91D4-1C782C4FD7DE}" destId="{3A4F9EF5-0105-41B5-A278-0D60AAAD1075}" srcOrd="0" destOrd="0" presId="urn:microsoft.com/office/officeart/2005/8/layout/process1"/>
    <dgm:cxn modelId="{A075984E-77D9-49BA-A974-F3B87E166F23}" type="presOf" srcId="{52291449-71AD-4B09-8D1B-E7EC07392531}" destId="{6340210E-2CA1-4680-BF30-0B88044673C0}" srcOrd="1" destOrd="0" presId="urn:microsoft.com/office/officeart/2005/8/layout/process1"/>
    <dgm:cxn modelId="{8991DC58-D893-43C8-BB03-82D15E86CF03}" srcId="{B15C789F-88AB-479B-8F9A-F714AFBCEF7D}" destId="{01569CB9-D187-4ACB-98E1-B5546E77159C}" srcOrd="7" destOrd="0" parTransId="{69D82E81-7ED6-4EBE-B85E-36DA67E5C8E7}" sibTransId="{96BF0C6A-D731-4920-84A8-E835992C55E4}"/>
    <dgm:cxn modelId="{613BB57B-2E17-449F-BF5F-1810423F5F7C}" srcId="{B15C789F-88AB-479B-8F9A-F714AFBCEF7D}" destId="{AFE36712-00FE-4E4D-BB2F-24BFBDB2B6FB}" srcOrd="6" destOrd="0" parTransId="{585C6356-6124-49C4-B0B0-88B94D94B499}" sibTransId="{33E4BC51-AB5C-4D24-8336-A7BBC33A228D}"/>
    <dgm:cxn modelId="{118F967F-F05A-42DE-BFFF-9C9266712350}" type="presOf" srcId="{0E68AE1C-A2AE-4932-8101-D1379C9786E8}" destId="{27B6AC56-5FE6-4AB9-95D7-F0391C1910FD}" srcOrd="0" destOrd="0" presId="urn:microsoft.com/office/officeart/2005/8/layout/process1"/>
    <dgm:cxn modelId="{8A7DFE8A-F5F9-4DC9-8A06-7E877D999A8D}" type="presOf" srcId="{52291449-71AD-4B09-8D1B-E7EC07392531}" destId="{84C98E88-7167-4CCA-98B1-D12675CD2DBB}" srcOrd="0" destOrd="0" presId="urn:microsoft.com/office/officeart/2005/8/layout/process1"/>
    <dgm:cxn modelId="{9E1B69A3-ACC3-4C07-8C20-24C3F5308627}" srcId="{B15C789F-88AB-479B-8F9A-F714AFBCEF7D}" destId="{592E3957-17C2-4DB4-9429-64EB850A89D4}" srcOrd="0" destOrd="0" parTransId="{20ABB3E9-AF23-4BF9-8FA5-854AD14B1275}" sibTransId="{B917F6B8-B62F-4B89-AA51-D88938360715}"/>
    <dgm:cxn modelId="{1D275AAC-20B6-4478-8489-390C5B5DF851}" type="presOf" srcId="{D958437E-91F1-4881-B9AB-E5E1CA79F61A}" destId="{312231C0-E936-4A18-875C-24AEC22486B3}" srcOrd="0" destOrd="0" presId="urn:microsoft.com/office/officeart/2005/8/layout/process1"/>
    <dgm:cxn modelId="{36E0C6AF-C4E8-43AC-AB1D-84399A342A44}" type="presOf" srcId="{B917F6B8-B62F-4B89-AA51-D88938360715}" destId="{0A4F390E-199C-40BD-B089-11D8B8A9F253}" srcOrd="0" destOrd="0" presId="urn:microsoft.com/office/officeart/2005/8/layout/process1"/>
    <dgm:cxn modelId="{870520BB-A7C9-4D64-A28A-3722D1944D44}" srcId="{B15C789F-88AB-479B-8F9A-F714AFBCEF7D}" destId="{5B002E45-A057-4FAC-91D4-1C782C4FD7DE}" srcOrd="8" destOrd="0" parTransId="{ED820854-DE0F-4D4C-8C16-DCD45F950DF6}" sibTransId="{4B53FF62-2889-4B8E-A797-1C5AE57D6774}"/>
    <dgm:cxn modelId="{627F94BB-0CE0-4206-B28C-BBEEF260E156}" type="presOf" srcId="{B15C789F-88AB-479B-8F9A-F714AFBCEF7D}" destId="{0F1B8578-705B-4A07-B8F9-C53122CF5515}" srcOrd="0" destOrd="0" presId="urn:microsoft.com/office/officeart/2005/8/layout/process1"/>
    <dgm:cxn modelId="{E6BBAFBB-DCF2-4B0A-909A-ED281E1FE776}" type="presOf" srcId="{96BF0C6A-D731-4920-84A8-E835992C55E4}" destId="{67535BAD-3868-4F93-AB6C-5A8C0BADFB33}" srcOrd="0" destOrd="0" presId="urn:microsoft.com/office/officeart/2005/8/layout/process1"/>
    <dgm:cxn modelId="{DFD5EFBB-5B32-4AAF-91D6-26C509193283}" type="presOf" srcId="{95B01610-C3DF-4085-8410-EB39E51A4D5D}" destId="{51769556-9C21-45ED-A716-50731D17FEFA}" srcOrd="1" destOrd="0" presId="urn:microsoft.com/office/officeart/2005/8/layout/process1"/>
    <dgm:cxn modelId="{789150C4-961C-4CE5-B259-620BF64B3304}" type="presOf" srcId="{33E4BC51-AB5C-4D24-8336-A7BBC33A228D}" destId="{689AE381-684F-4A50-A666-41808595523E}" srcOrd="0" destOrd="0" presId="urn:microsoft.com/office/officeart/2005/8/layout/process1"/>
    <dgm:cxn modelId="{93EECBC4-1281-4313-89C7-A0BA818E99E9}" type="presOf" srcId="{592E3957-17C2-4DB4-9429-64EB850A89D4}" destId="{A4E5ACC6-02EC-412F-8A22-C7C47F4EF7BA}" srcOrd="0" destOrd="0" presId="urn:microsoft.com/office/officeart/2005/8/layout/process1"/>
    <dgm:cxn modelId="{FE33BBC6-9AEE-450F-A342-002C8163ECCA}" type="presOf" srcId="{DA819FF8-FEB2-415D-90CA-F6246A4E53D3}" destId="{03F5E34A-6852-482A-A861-85FA0FAD9C81}" srcOrd="0" destOrd="0" presId="urn:microsoft.com/office/officeart/2005/8/layout/process1"/>
    <dgm:cxn modelId="{A51105C9-8674-45A3-8BB3-41488CE0F928}" srcId="{B15C789F-88AB-479B-8F9A-F714AFBCEF7D}" destId="{B78F253F-F610-4FF9-8731-AFE7D5EBDF59}" srcOrd="5" destOrd="0" parTransId="{7B701F9E-DB4C-4585-AE35-CA0311B28E62}" sibTransId="{95B01610-C3DF-4085-8410-EB39E51A4D5D}"/>
    <dgm:cxn modelId="{732299DD-3525-4214-B387-C43F43318B45}" type="presOf" srcId="{459DE43A-7F14-4331-BC83-62B44BAA29CB}" destId="{5BA5BD8F-5E1A-4BB5-9D96-9D30B57B937C}" srcOrd="0" destOrd="0" presId="urn:microsoft.com/office/officeart/2005/8/layout/process1"/>
    <dgm:cxn modelId="{89CAC0E6-5D22-4D4A-87EA-AA534F7CBBB5}" srcId="{B15C789F-88AB-479B-8F9A-F714AFBCEF7D}" destId="{DA819FF8-FEB2-415D-90CA-F6246A4E53D3}" srcOrd="1" destOrd="0" parTransId="{909EEFF5-D586-4FEE-82D0-C4657C64809C}" sibTransId="{459DE43A-7F14-4331-BC83-62B44BAA29CB}"/>
    <dgm:cxn modelId="{6A5D9AE8-7C17-4561-9073-193C7C345D3C}" type="presOf" srcId="{B917F6B8-B62F-4B89-AA51-D88938360715}" destId="{44EF1979-2190-48CF-8EDE-7E9EAD73B0AC}" srcOrd="1" destOrd="0" presId="urn:microsoft.com/office/officeart/2005/8/layout/process1"/>
    <dgm:cxn modelId="{8A3B0EF4-B702-489C-B3C1-6A0E0E415461}" type="presOf" srcId="{B78F253F-F610-4FF9-8731-AFE7D5EBDF59}" destId="{93B96059-B06C-4468-B8B7-892A4D392BCB}" srcOrd="0" destOrd="0" presId="urn:microsoft.com/office/officeart/2005/8/layout/process1"/>
    <dgm:cxn modelId="{E14A34F6-2732-48DE-B99B-8F0EC469A799}" srcId="{B15C789F-88AB-479B-8F9A-F714AFBCEF7D}" destId="{8C7D80D6-4943-41B2-AF32-4BDDD0306E26}" srcOrd="3" destOrd="0" parTransId="{0CCFB7C1-B33D-40F4-8361-57F53F71EDC5}" sibTransId="{52291449-71AD-4B09-8D1B-E7EC07392531}"/>
    <dgm:cxn modelId="{A28C0616-268D-4EC6-9B46-89D0C34E841E}" type="presParOf" srcId="{0F1B8578-705B-4A07-B8F9-C53122CF5515}" destId="{A4E5ACC6-02EC-412F-8A22-C7C47F4EF7BA}" srcOrd="0" destOrd="0" presId="urn:microsoft.com/office/officeart/2005/8/layout/process1"/>
    <dgm:cxn modelId="{61138223-9F39-447C-A987-2EDE58E0F09A}" type="presParOf" srcId="{0F1B8578-705B-4A07-B8F9-C53122CF5515}" destId="{0A4F390E-199C-40BD-B089-11D8B8A9F253}" srcOrd="1" destOrd="0" presId="urn:microsoft.com/office/officeart/2005/8/layout/process1"/>
    <dgm:cxn modelId="{7A1ACF55-3196-442D-A135-EF40F496A92F}" type="presParOf" srcId="{0A4F390E-199C-40BD-B089-11D8B8A9F253}" destId="{44EF1979-2190-48CF-8EDE-7E9EAD73B0AC}" srcOrd="0" destOrd="0" presId="urn:microsoft.com/office/officeart/2005/8/layout/process1"/>
    <dgm:cxn modelId="{0521A6FB-87FB-4425-9D5D-351CC7C01187}" type="presParOf" srcId="{0F1B8578-705B-4A07-B8F9-C53122CF5515}" destId="{03F5E34A-6852-482A-A861-85FA0FAD9C81}" srcOrd="2" destOrd="0" presId="urn:microsoft.com/office/officeart/2005/8/layout/process1"/>
    <dgm:cxn modelId="{E1596E4E-CB1A-4083-A8BC-70952ED171BB}" type="presParOf" srcId="{0F1B8578-705B-4A07-B8F9-C53122CF5515}" destId="{5BA5BD8F-5E1A-4BB5-9D96-9D30B57B937C}" srcOrd="3" destOrd="0" presId="urn:microsoft.com/office/officeart/2005/8/layout/process1"/>
    <dgm:cxn modelId="{7C38C5B3-F8FA-4527-9515-D1D2D4DE6630}" type="presParOf" srcId="{5BA5BD8F-5E1A-4BB5-9D96-9D30B57B937C}" destId="{796A9712-60C2-4040-800F-5CF1FBDDD837}" srcOrd="0" destOrd="0" presId="urn:microsoft.com/office/officeart/2005/8/layout/process1"/>
    <dgm:cxn modelId="{EB694CFE-01BD-474C-A34C-36F0DA208861}" type="presParOf" srcId="{0F1B8578-705B-4A07-B8F9-C53122CF5515}" destId="{27B6AC56-5FE6-4AB9-95D7-F0391C1910FD}" srcOrd="4" destOrd="0" presId="urn:microsoft.com/office/officeart/2005/8/layout/process1"/>
    <dgm:cxn modelId="{B5565A13-017F-4C69-A451-B22DE3A46CC6}" type="presParOf" srcId="{0F1B8578-705B-4A07-B8F9-C53122CF5515}" destId="{6FEEBC9D-F2E8-4686-9BFA-FDCDFEFC7D5B}" srcOrd="5" destOrd="0" presId="urn:microsoft.com/office/officeart/2005/8/layout/process1"/>
    <dgm:cxn modelId="{F49DDBA9-C74A-4B0E-9D66-4ED01C5BBDB5}" type="presParOf" srcId="{6FEEBC9D-F2E8-4686-9BFA-FDCDFEFC7D5B}" destId="{F5E0821F-77D3-412C-ABCE-CFDFD5F52EB5}" srcOrd="0" destOrd="0" presId="urn:microsoft.com/office/officeart/2005/8/layout/process1"/>
    <dgm:cxn modelId="{5A78D98C-8593-430F-8563-1509AE810812}" type="presParOf" srcId="{0F1B8578-705B-4A07-B8F9-C53122CF5515}" destId="{10862528-FAD6-4167-A6AA-60AE3A149DEC}" srcOrd="6" destOrd="0" presId="urn:microsoft.com/office/officeart/2005/8/layout/process1"/>
    <dgm:cxn modelId="{808E18D3-CCB3-4979-8594-19A9FD6578C2}" type="presParOf" srcId="{0F1B8578-705B-4A07-B8F9-C53122CF5515}" destId="{84C98E88-7167-4CCA-98B1-D12675CD2DBB}" srcOrd="7" destOrd="0" presId="urn:microsoft.com/office/officeart/2005/8/layout/process1"/>
    <dgm:cxn modelId="{7F5E5934-4A78-458E-B39D-F0E7793FF7A6}" type="presParOf" srcId="{84C98E88-7167-4CCA-98B1-D12675CD2DBB}" destId="{6340210E-2CA1-4680-BF30-0B88044673C0}" srcOrd="0" destOrd="0" presId="urn:microsoft.com/office/officeart/2005/8/layout/process1"/>
    <dgm:cxn modelId="{E7655927-0E8C-4C98-926C-1C9FE01AE604}" type="presParOf" srcId="{0F1B8578-705B-4A07-B8F9-C53122CF5515}" destId="{87AC639B-0798-4996-9EEC-925A528C29D2}" srcOrd="8" destOrd="0" presId="urn:microsoft.com/office/officeart/2005/8/layout/process1"/>
    <dgm:cxn modelId="{D81CCCC0-3F4B-47DE-92C2-B792F57BE021}" type="presParOf" srcId="{0F1B8578-705B-4A07-B8F9-C53122CF5515}" destId="{312231C0-E936-4A18-875C-24AEC22486B3}" srcOrd="9" destOrd="0" presId="urn:microsoft.com/office/officeart/2005/8/layout/process1"/>
    <dgm:cxn modelId="{6EF09F87-1050-4889-A0D0-B4E0975D55A7}" type="presParOf" srcId="{312231C0-E936-4A18-875C-24AEC22486B3}" destId="{F790DCF4-9077-47A8-A96C-E347E600FD9E}" srcOrd="0" destOrd="0" presId="urn:microsoft.com/office/officeart/2005/8/layout/process1"/>
    <dgm:cxn modelId="{E4314A5A-A337-472F-B118-C72AD853E516}" type="presParOf" srcId="{0F1B8578-705B-4A07-B8F9-C53122CF5515}" destId="{93B96059-B06C-4468-B8B7-892A4D392BCB}" srcOrd="10" destOrd="0" presId="urn:microsoft.com/office/officeart/2005/8/layout/process1"/>
    <dgm:cxn modelId="{4152FDA5-8F6C-48C8-A232-AFBB9AD4C3A0}" type="presParOf" srcId="{0F1B8578-705B-4A07-B8F9-C53122CF5515}" destId="{C7B8D9EB-C5F2-4B3E-BF09-955A55D64205}" srcOrd="11" destOrd="0" presId="urn:microsoft.com/office/officeart/2005/8/layout/process1"/>
    <dgm:cxn modelId="{89C2A04E-6374-4CC1-AE3A-EA605A2A218B}" type="presParOf" srcId="{C7B8D9EB-C5F2-4B3E-BF09-955A55D64205}" destId="{51769556-9C21-45ED-A716-50731D17FEFA}" srcOrd="0" destOrd="0" presId="urn:microsoft.com/office/officeart/2005/8/layout/process1"/>
    <dgm:cxn modelId="{58B8B1CA-1904-42C9-87D3-90AC73B4875D}" type="presParOf" srcId="{0F1B8578-705B-4A07-B8F9-C53122CF5515}" destId="{BE434470-8472-41D5-8661-3538D7EEEE35}" srcOrd="12" destOrd="0" presId="urn:microsoft.com/office/officeart/2005/8/layout/process1"/>
    <dgm:cxn modelId="{3BC170C2-A2A7-4357-BAB2-C151A944A550}" type="presParOf" srcId="{0F1B8578-705B-4A07-B8F9-C53122CF5515}" destId="{689AE381-684F-4A50-A666-41808595523E}" srcOrd="13" destOrd="0" presId="urn:microsoft.com/office/officeart/2005/8/layout/process1"/>
    <dgm:cxn modelId="{D0A34ED6-F551-4F70-9742-27E2501B3E4F}" type="presParOf" srcId="{689AE381-684F-4A50-A666-41808595523E}" destId="{1E2246DC-EB43-4C4A-8DA1-BA2882C56401}" srcOrd="0" destOrd="0" presId="urn:microsoft.com/office/officeart/2005/8/layout/process1"/>
    <dgm:cxn modelId="{0FE63EE1-1DEB-4D7D-9B3D-0215BD5EE25E}" type="presParOf" srcId="{0F1B8578-705B-4A07-B8F9-C53122CF5515}" destId="{CBE76D8C-75A0-4A52-8F43-A87D88EAF6BA}" srcOrd="14" destOrd="0" presId="urn:microsoft.com/office/officeart/2005/8/layout/process1"/>
    <dgm:cxn modelId="{705E7884-5677-4841-A4CD-5B0C8BD78A31}" type="presParOf" srcId="{0F1B8578-705B-4A07-B8F9-C53122CF5515}" destId="{67535BAD-3868-4F93-AB6C-5A8C0BADFB33}" srcOrd="15" destOrd="0" presId="urn:microsoft.com/office/officeart/2005/8/layout/process1"/>
    <dgm:cxn modelId="{AEE17C2C-DB67-4205-86FA-049D3F1454AB}" type="presParOf" srcId="{67535BAD-3868-4F93-AB6C-5A8C0BADFB33}" destId="{69998DD9-FDAA-4038-BD3F-8141BDD10D1C}" srcOrd="0" destOrd="0" presId="urn:microsoft.com/office/officeart/2005/8/layout/process1"/>
    <dgm:cxn modelId="{8300C5A3-5B7A-45A0-988A-7BD14ABE421E}" type="presParOf" srcId="{0F1B8578-705B-4A07-B8F9-C53122CF5515}" destId="{3A4F9EF5-0105-41B5-A278-0D60AAAD1075}" srcOrd="1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C789F-88AB-479B-8F9A-F714AFBCEF7D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</dgm:pt>
    <dgm:pt modelId="{592E3957-17C2-4DB4-9429-64EB850A89D4}">
      <dgm:prSet phldrT="[Text]"/>
      <dgm:spPr/>
      <dgm:t>
        <a:bodyPr/>
        <a:lstStyle/>
        <a:p>
          <a:r>
            <a:rPr lang="en-US"/>
            <a:t>Design requirements and goals</a:t>
          </a:r>
        </a:p>
      </dgm:t>
    </dgm:pt>
    <dgm:pt modelId="{20ABB3E9-AF23-4BF9-8FA5-854AD14B1275}" type="parTrans" cxnId="{9E1B69A3-ACC3-4C07-8C20-24C3F5308627}">
      <dgm:prSet/>
      <dgm:spPr/>
      <dgm:t>
        <a:bodyPr/>
        <a:lstStyle/>
        <a:p>
          <a:endParaRPr lang="en-US"/>
        </a:p>
      </dgm:t>
    </dgm:pt>
    <dgm:pt modelId="{B917F6B8-B62F-4B89-AA51-D88938360715}" type="sibTrans" cxnId="{9E1B69A3-ACC3-4C07-8C20-24C3F5308627}">
      <dgm:prSet/>
      <dgm:spPr/>
      <dgm:t>
        <a:bodyPr/>
        <a:lstStyle/>
        <a:p>
          <a:endParaRPr lang="en-US"/>
        </a:p>
      </dgm:t>
    </dgm:pt>
    <dgm:pt modelId="{DA819FF8-FEB2-415D-90CA-F6246A4E53D3}">
      <dgm:prSet phldrT="[Text]"/>
      <dgm:spPr/>
      <dgm:t>
        <a:bodyPr/>
        <a:lstStyle/>
        <a:p>
          <a:r>
            <a:rPr lang="en-US"/>
            <a:t>AI Generates Designs; checks requirements and fabrication</a:t>
          </a:r>
        </a:p>
      </dgm:t>
    </dgm:pt>
    <dgm:pt modelId="{909EEFF5-D586-4FEE-82D0-C4657C64809C}" type="parTrans" cxnId="{89CAC0E6-5D22-4D4A-87EA-AA534F7CBBB5}">
      <dgm:prSet/>
      <dgm:spPr/>
      <dgm:t>
        <a:bodyPr/>
        <a:lstStyle/>
        <a:p>
          <a:endParaRPr lang="en-US"/>
        </a:p>
      </dgm:t>
    </dgm:pt>
    <dgm:pt modelId="{459DE43A-7F14-4331-BC83-62B44BAA29CB}" type="sibTrans" cxnId="{89CAC0E6-5D22-4D4A-87EA-AA534F7CBBB5}">
      <dgm:prSet/>
      <dgm:spPr/>
      <dgm:t>
        <a:bodyPr/>
        <a:lstStyle/>
        <a:p>
          <a:endParaRPr lang="en-US"/>
        </a:p>
      </dgm:t>
    </dgm:pt>
    <dgm:pt modelId="{B78F253F-F610-4FF9-8731-AFE7D5EBDF59}">
      <dgm:prSet phldrT="[Text]"/>
      <dgm:spPr/>
      <dgm:t>
        <a:bodyPr/>
        <a:lstStyle/>
        <a:p>
          <a:r>
            <a:rPr lang="en-US"/>
            <a:t>Digital Manufacturing</a:t>
          </a:r>
        </a:p>
      </dgm:t>
    </dgm:pt>
    <dgm:pt modelId="{7B701F9E-DB4C-4585-AE35-CA0311B28E62}" type="parTrans" cxnId="{A51105C9-8674-45A3-8BB3-41488CE0F928}">
      <dgm:prSet/>
      <dgm:spPr/>
      <dgm:t>
        <a:bodyPr/>
        <a:lstStyle/>
        <a:p>
          <a:endParaRPr lang="en-US"/>
        </a:p>
      </dgm:t>
    </dgm:pt>
    <dgm:pt modelId="{95B01610-C3DF-4085-8410-EB39E51A4D5D}" type="sibTrans" cxnId="{A51105C9-8674-45A3-8BB3-41488CE0F928}">
      <dgm:prSet/>
      <dgm:spPr/>
      <dgm:t>
        <a:bodyPr/>
        <a:lstStyle/>
        <a:p>
          <a:endParaRPr lang="en-US"/>
        </a:p>
      </dgm:t>
    </dgm:pt>
    <dgm:pt modelId="{AFE36712-00FE-4E4D-BB2F-24BFBDB2B6FB}">
      <dgm:prSet phldrT="[Text]"/>
      <dgm:spPr/>
      <dgm:t>
        <a:bodyPr/>
        <a:lstStyle/>
        <a:p>
          <a:r>
            <a:rPr lang="en-US"/>
            <a:t>Inspection</a:t>
          </a:r>
        </a:p>
      </dgm:t>
    </dgm:pt>
    <dgm:pt modelId="{585C6356-6124-49C4-B0B0-88B94D94B499}" type="parTrans" cxnId="{613BB57B-2E17-449F-BF5F-1810423F5F7C}">
      <dgm:prSet/>
      <dgm:spPr/>
      <dgm:t>
        <a:bodyPr/>
        <a:lstStyle/>
        <a:p>
          <a:endParaRPr lang="en-US"/>
        </a:p>
      </dgm:t>
    </dgm:pt>
    <dgm:pt modelId="{33E4BC51-AB5C-4D24-8336-A7BBC33A228D}" type="sibTrans" cxnId="{613BB57B-2E17-449F-BF5F-1810423F5F7C}">
      <dgm:prSet/>
      <dgm:spPr/>
      <dgm:t>
        <a:bodyPr/>
        <a:lstStyle/>
        <a:p>
          <a:endParaRPr lang="en-US"/>
        </a:p>
      </dgm:t>
    </dgm:pt>
    <dgm:pt modelId="{01569CB9-D187-4ACB-98E1-B5546E77159C}">
      <dgm:prSet phldrT="[Text]"/>
      <dgm:spPr/>
      <dgm:t>
        <a:bodyPr/>
        <a:lstStyle/>
        <a:p>
          <a:r>
            <a:rPr lang="en-US"/>
            <a:t>Qualification</a:t>
          </a:r>
        </a:p>
      </dgm:t>
    </dgm:pt>
    <dgm:pt modelId="{69D82E81-7ED6-4EBE-B85E-36DA67E5C8E7}" type="parTrans" cxnId="{8991DC58-D893-43C8-BB03-82D15E86CF03}">
      <dgm:prSet/>
      <dgm:spPr/>
      <dgm:t>
        <a:bodyPr/>
        <a:lstStyle/>
        <a:p>
          <a:endParaRPr lang="en-US"/>
        </a:p>
      </dgm:t>
    </dgm:pt>
    <dgm:pt modelId="{96BF0C6A-D731-4920-84A8-E835992C55E4}" type="sibTrans" cxnId="{8991DC58-D893-43C8-BB03-82D15E86CF03}">
      <dgm:prSet/>
      <dgm:spPr/>
      <dgm:t>
        <a:bodyPr/>
        <a:lstStyle/>
        <a:p>
          <a:endParaRPr lang="en-US"/>
        </a:p>
      </dgm:t>
    </dgm:pt>
    <dgm:pt modelId="{5B002E45-A057-4FAC-91D4-1C782C4FD7DE}">
      <dgm:prSet phldrT="[Text]"/>
      <dgm:spPr/>
      <dgm:t>
        <a:bodyPr/>
        <a:lstStyle/>
        <a:p>
          <a:r>
            <a:rPr lang="en-US"/>
            <a:t>Flight</a:t>
          </a:r>
        </a:p>
      </dgm:t>
    </dgm:pt>
    <dgm:pt modelId="{ED820854-DE0F-4D4C-8C16-DCD45F950DF6}" type="parTrans" cxnId="{870520BB-A7C9-4D64-A28A-3722D1944D44}">
      <dgm:prSet/>
      <dgm:spPr/>
      <dgm:t>
        <a:bodyPr/>
        <a:lstStyle/>
        <a:p>
          <a:endParaRPr lang="en-US"/>
        </a:p>
      </dgm:t>
    </dgm:pt>
    <dgm:pt modelId="{4B53FF62-2889-4B8E-A797-1C5AE57D6774}" type="sibTrans" cxnId="{870520BB-A7C9-4D64-A28A-3722D1944D44}">
      <dgm:prSet/>
      <dgm:spPr/>
      <dgm:t>
        <a:bodyPr/>
        <a:lstStyle/>
        <a:p>
          <a:endParaRPr lang="en-US"/>
        </a:p>
      </dgm:t>
    </dgm:pt>
    <dgm:pt modelId="{0F1B8578-705B-4A07-B8F9-C53122CF5515}" type="pres">
      <dgm:prSet presAssocID="{B15C789F-88AB-479B-8F9A-F714AFBCEF7D}" presName="Name0" presStyleCnt="0">
        <dgm:presLayoutVars>
          <dgm:dir/>
          <dgm:resizeHandles val="exact"/>
        </dgm:presLayoutVars>
      </dgm:prSet>
      <dgm:spPr/>
    </dgm:pt>
    <dgm:pt modelId="{A4E5ACC6-02EC-412F-8A22-C7C47F4EF7BA}" type="pres">
      <dgm:prSet presAssocID="{592E3957-17C2-4DB4-9429-64EB850A89D4}" presName="node" presStyleLbl="node1" presStyleIdx="0" presStyleCnt="6">
        <dgm:presLayoutVars>
          <dgm:bulletEnabled val="1"/>
        </dgm:presLayoutVars>
      </dgm:prSet>
      <dgm:spPr/>
    </dgm:pt>
    <dgm:pt modelId="{0A4F390E-199C-40BD-B089-11D8B8A9F253}" type="pres">
      <dgm:prSet presAssocID="{B917F6B8-B62F-4B89-AA51-D88938360715}" presName="sibTrans" presStyleLbl="sibTrans2D1" presStyleIdx="0" presStyleCnt="5"/>
      <dgm:spPr/>
    </dgm:pt>
    <dgm:pt modelId="{44EF1979-2190-48CF-8EDE-7E9EAD73B0AC}" type="pres">
      <dgm:prSet presAssocID="{B917F6B8-B62F-4B89-AA51-D88938360715}" presName="connectorText" presStyleLbl="sibTrans2D1" presStyleIdx="0" presStyleCnt="5"/>
      <dgm:spPr/>
    </dgm:pt>
    <dgm:pt modelId="{03F5E34A-6852-482A-A861-85FA0FAD9C81}" type="pres">
      <dgm:prSet presAssocID="{DA819FF8-FEB2-415D-90CA-F6246A4E53D3}" presName="node" presStyleLbl="node1" presStyleIdx="1" presStyleCnt="6">
        <dgm:presLayoutVars>
          <dgm:bulletEnabled val="1"/>
        </dgm:presLayoutVars>
      </dgm:prSet>
      <dgm:spPr/>
    </dgm:pt>
    <dgm:pt modelId="{5BA5BD8F-5E1A-4BB5-9D96-9D30B57B937C}" type="pres">
      <dgm:prSet presAssocID="{459DE43A-7F14-4331-BC83-62B44BAA29CB}" presName="sibTrans" presStyleLbl="sibTrans2D1" presStyleIdx="1" presStyleCnt="5"/>
      <dgm:spPr/>
    </dgm:pt>
    <dgm:pt modelId="{796A9712-60C2-4040-800F-5CF1FBDDD837}" type="pres">
      <dgm:prSet presAssocID="{459DE43A-7F14-4331-BC83-62B44BAA29CB}" presName="connectorText" presStyleLbl="sibTrans2D1" presStyleIdx="1" presStyleCnt="5"/>
      <dgm:spPr/>
    </dgm:pt>
    <dgm:pt modelId="{93B96059-B06C-4468-B8B7-892A4D392BCB}" type="pres">
      <dgm:prSet presAssocID="{B78F253F-F610-4FF9-8731-AFE7D5EBDF59}" presName="node" presStyleLbl="node1" presStyleIdx="2" presStyleCnt="6">
        <dgm:presLayoutVars>
          <dgm:bulletEnabled val="1"/>
        </dgm:presLayoutVars>
      </dgm:prSet>
      <dgm:spPr/>
    </dgm:pt>
    <dgm:pt modelId="{C7B8D9EB-C5F2-4B3E-BF09-955A55D64205}" type="pres">
      <dgm:prSet presAssocID="{95B01610-C3DF-4085-8410-EB39E51A4D5D}" presName="sibTrans" presStyleLbl="sibTrans2D1" presStyleIdx="2" presStyleCnt="5"/>
      <dgm:spPr/>
    </dgm:pt>
    <dgm:pt modelId="{51769556-9C21-45ED-A716-50731D17FEFA}" type="pres">
      <dgm:prSet presAssocID="{95B01610-C3DF-4085-8410-EB39E51A4D5D}" presName="connectorText" presStyleLbl="sibTrans2D1" presStyleIdx="2" presStyleCnt="5"/>
      <dgm:spPr/>
    </dgm:pt>
    <dgm:pt modelId="{BE434470-8472-41D5-8661-3538D7EEEE35}" type="pres">
      <dgm:prSet presAssocID="{AFE36712-00FE-4E4D-BB2F-24BFBDB2B6FB}" presName="node" presStyleLbl="node1" presStyleIdx="3" presStyleCnt="6">
        <dgm:presLayoutVars>
          <dgm:bulletEnabled val="1"/>
        </dgm:presLayoutVars>
      </dgm:prSet>
      <dgm:spPr/>
    </dgm:pt>
    <dgm:pt modelId="{689AE381-684F-4A50-A666-41808595523E}" type="pres">
      <dgm:prSet presAssocID="{33E4BC51-AB5C-4D24-8336-A7BBC33A228D}" presName="sibTrans" presStyleLbl="sibTrans2D1" presStyleIdx="3" presStyleCnt="5"/>
      <dgm:spPr/>
    </dgm:pt>
    <dgm:pt modelId="{1E2246DC-EB43-4C4A-8DA1-BA2882C56401}" type="pres">
      <dgm:prSet presAssocID="{33E4BC51-AB5C-4D24-8336-A7BBC33A228D}" presName="connectorText" presStyleLbl="sibTrans2D1" presStyleIdx="3" presStyleCnt="5"/>
      <dgm:spPr/>
    </dgm:pt>
    <dgm:pt modelId="{CBE76D8C-75A0-4A52-8F43-A87D88EAF6BA}" type="pres">
      <dgm:prSet presAssocID="{01569CB9-D187-4ACB-98E1-B5546E77159C}" presName="node" presStyleLbl="node1" presStyleIdx="4" presStyleCnt="6">
        <dgm:presLayoutVars>
          <dgm:bulletEnabled val="1"/>
        </dgm:presLayoutVars>
      </dgm:prSet>
      <dgm:spPr/>
    </dgm:pt>
    <dgm:pt modelId="{67535BAD-3868-4F93-AB6C-5A8C0BADFB33}" type="pres">
      <dgm:prSet presAssocID="{96BF0C6A-D731-4920-84A8-E835992C55E4}" presName="sibTrans" presStyleLbl="sibTrans2D1" presStyleIdx="4" presStyleCnt="5"/>
      <dgm:spPr/>
    </dgm:pt>
    <dgm:pt modelId="{69998DD9-FDAA-4038-BD3F-8141BDD10D1C}" type="pres">
      <dgm:prSet presAssocID="{96BF0C6A-D731-4920-84A8-E835992C55E4}" presName="connectorText" presStyleLbl="sibTrans2D1" presStyleIdx="4" presStyleCnt="5"/>
      <dgm:spPr/>
    </dgm:pt>
    <dgm:pt modelId="{3A4F9EF5-0105-41B5-A278-0D60AAAD1075}" type="pres">
      <dgm:prSet presAssocID="{5B002E45-A057-4FAC-91D4-1C782C4FD7DE}" presName="node" presStyleLbl="node1" presStyleIdx="5" presStyleCnt="6">
        <dgm:presLayoutVars>
          <dgm:bulletEnabled val="1"/>
        </dgm:presLayoutVars>
      </dgm:prSet>
      <dgm:spPr/>
    </dgm:pt>
  </dgm:ptLst>
  <dgm:cxnLst>
    <dgm:cxn modelId="{DC297121-21CF-457A-936B-193FE1DF0DED}" type="presOf" srcId="{01569CB9-D187-4ACB-98E1-B5546E77159C}" destId="{CBE76D8C-75A0-4A52-8F43-A87D88EAF6BA}" srcOrd="0" destOrd="0" presId="urn:microsoft.com/office/officeart/2005/8/layout/process1"/>
    <dgm:cxn modelId="{4D3FE531-72F6-44EE-AA9A-6B8831383013}" type="presOf" srcId="{95B01610-C3DF-4085-8410-EB39E51A4D5D}" destId="{C7B8D9EB-C5F2-4B3E-BF09-955A55D64205}" srcOrd="0" destOrd="0" presId="urn:microsoft.com/office/officeart/2005/8/layout/process1"/>
    <dgm:cxn modelId="{DBD3D140-DB05-4CA7-9CF8-C4E6FFEA9894}" type="presOf" srcId="{96BF0C6A-D731-4920-84A8-E835992C55E4}" destId="{69998DD9-FDAA-4038-BD3F-8141BDD10D1C}" srcOrd="1" destOrd="0" presId="urn:microsoft.com/office/officeart/2005/8/layout/process1"/>
    <dgm:cxn modelId="{77E34762-0AEB-457A-8A14-D1E2FE0F8455}" type="presOf" srcId="{33E4BC51-AB5C-4D24-8336-A7BBC33A228D}" destId="{1E2246DC-EB43-4C4A-8DA1-BA2882C56401}" srcOrd="1" destOrd="0" presId="urn:microsoft.com/office/officeart/2005/8/layout/process1"/>
    <dgm:cxn modelId="{C4D22845-B3E5-480F-81BE-611E3DAA96CE}" type="presOf" srcId="{AFE36712-00FE-4E4D-BB2F-24BFBDB2B6FB}" destId="{BE434470-8472-41D5-8661-3538D7EEEE35}" srcOrd="0" destOrd="0" presId="urn:microsoft.com/office/officeart/2005/8/layout/process1"/>
    <dgm:cxn modelId="{0F3E5166-AD1B-4848-823D-8E53F033EEAB}" type="presOf" srcId="{459DE43A-7F14-4331-BC83-62B44BAA29CB}" destId="{796A9712-60C2-4040-800F-5CF1FBDDD837}" srcOrd="1" destOrd="0" presId="urn:microsoft.com/office/officeart/2005/8/layout/process1"/>
    <dgm:cxn modelId="{BFB77D6D-93BA-477D-AE88-DAD1D2E0B84F}" type="presOf" srcId="{5B002E45-A057-4FAC-91D4-1C782C4FD7DE}" destId="{3A4F9EF5-0105-41B5-A278-0D60AAAD1075}" srcOrd="0" destOrd="0" presId="urn:microsoft.com/office/officeart/2005/8/layout/process1"/>
    <dgm:cxn modelId="{8991DC58-D893-43C8-BB03-82D15E86CF03}" srcId="{B15C789F-88AB-479B-8F9A-F714AFBCEF7D}" destId="{01569CB9-D187-4ACB-98E1-B5546E77159C}" srcOrd="4" destOrd="0" parTransId="{69D82E81-7ED6-4EBE-B85E-36DA67E5C8E7}" sibTransId="{96BF0C6A-D731-4920-84A8-E835992C55E4}"/>
    <dgm:cxn modelId="{613BB57B-2E17-449F-BF5F-1810423F5F7C}" srcId="{B15C789F-88AB-479B-8F9A-F714AFBCEF7D}" destId="{AFE36712-00FE-4E4D-BB2F-24BFBDB2B6FB}" srcOrd="3" destOrd="0" parTransId="{585C6356-6124-49C4-B0B0-88B94D94B499}" sibTransId="{33E4BC51-AB5C-4D24-8336-A7BBC33A228D}"/>
    <dgm:cxn modelId="{9E1B69A3-ACC3-4C07-8C20-24C3F5308627}" srcId="{B15C789F-88AB-479B-8F9A-F714AFBCEF7D}" destId="{592E3957-17C2-4DB4-9429-64EB850A89D4}" srcOrd="0" destOrd="0" parTransId="{20ABB3E9-AF23-4BF9-8FA5-854AD14B1275}" sibTransId="{B917F6B8-B62F-4B89-AA51-D88938360715}"/>
    <dgm:cxn modelId="{36E0C6AF-C4E8-43AC-AB1D-84399A342A44}" type="presOf" srcId="{B917F6B8-B62F-4B89-AA51-D88938360715}" destId="{0A4F390E-199C-40BD-B089-11D8B8A9F253}" srcOrd="0" destOrd="0" presId="urn:microsoft.com/office/officeart/2005/8/layout/process1"/>
    <dgm:cxn modelId="{870520BB-A7C9-4D64-A28A-3722D1944D44}" srcId="{B15C789F-88AB-479B-8F9A-F714AFBCEF7D}" destId="{5B002E45-A057-4FAC-91D4-1C782C4FD7DE}" srcOrd="5" destOrd="0" parTransId="{ED820854-DE0F-4D4C-8C16-DCD45F950DF6}" sibTransId="{4B53FF62-2889-4B8E-A797-1C5AE57D6774}"/>
    <dgm:cxn modelId="{627F94BB-0CE0-4206-B28C-BBEEF260E156}" type="presOf" srcId="{B15C789F-88AB-479B-8F9A-F714AFBCEF7D}" destId="{0F1B8578-705B-4A07-B8F9-C53122CF5515}" srcOrd="0" destOrd="0" presId="urn:microsoft.com/office/officeart/2005/8/layout/process1"/>
    <dgm:cxn modelId="{E6BBAFBB-DCF2-4B0A-909A-ED281E1FE776}" type="presOf" srcId="{96BF0C6A-D731-4920-84A8-E835992C55E4}" destId="{67535BAD-3868-4F93-AB6C-5A8C0BADFB33}" srcOrd="0" destOrd="0" presId="urn:microsoft.com/office/officeart/2005/8/layout/process1"/>
    <dgm:cxn modelId="{DFD5EFBB-5B32-4AAF-91D6-26C509193283}" type="presOf" srcId="{95B01610-C3DF-4085-8410-EB39E51A4D5D}" destId="{51769556-9C21-45ED-A716-50731D17FEFA}" srcOrd="1" destOrd="0" presId="urn:microsoft.com/office/officeart/2005/8/layout/process1"/>
    <dgm:cxn modelId="{789150C4-961C-4CE5-B259-620BF64B3304}" type="presOf" srcId="{33E4BC51-AB5C-4D24-8336-A7BBC33A228D}" destId="{689AE381-684F-4A50-A666-41808595523E}" srcOrd="0" destOrd="0" presId="urn:microsoft.com/office/officeart/2005/8/layout/process1"/>
    <dgm:cxn modelId="{93EECBC4-1281-4313-89C7-A0BA818E99E9}" type="presOf" srcId="{592E3957-17C2-4DB4-9429-64EB850A89D4}" destId="{A4E5ACC6-02EC-412F-8A22-C7C47F4EF7BA}" srcOrd="0" destOrd="0" presId="urn:microsoft.com/office/officeart/2005/8/layout/process1"/>
    <dgm:cxn modelId="{FE33BBC6-9AEE-450F-A342-002C8163ECCA}" type="presOf" srcId="{DA819FF8-FEB2-415D-90CA-F6246A4E53D3}" destId="{03F5E34A-6852-482A-A861-85FA0FAD9C81}" srcOrd="0" destOrd="0" presId="urn:microsoft.com/office/officeart/2005/8/layout/process1"/>
    <dgm:cxn modelId="{A51105C9-8674-45A3-8BB3-41488CE0F928}" srcId="{B15C789F-88AB-479B-8F9A-F714AFBCEF7D}" destId="{B78F253F-F610-4FF9-8731-AFE7D5EBDF59}" srcOrd="2" destOrd="0" parTransId="{7B701F9E-DB4C-4585-AE35-CA0311B28E62}" sibTransId="{95B01610-C3DF-4085-8410-EB39E51A4D5D}"/>
    <dgm:cxn modelId="{732299DD-3525-4214-B387-C43F43318B45}" type="presOf" srcId="{459DE43A-7F14-4331-BC83-62B44BAA29CB}" destId="{5BA5BD8F-5E1A-4BB5-9D96-9D30B57B937C}" srcOrd="0" destOrd="0" presId="urn:microsoft.com/office/officeart/2005/8/layout/process1"/>
    <dgm:cxn modelId="{89CAC0E6-5D22-4D4A-87EA-AA534F7CBBB5}" srcId="{B15C789F-88AB-479B-8F9A-F714AFBCEF7D}" destId="{DA819FF8-FEB2-415D-90CA-F6246A4E53D3}" srcOrd="1" destOrd="0" parTransId="{909EEFF5-D586-4FEE-82D0-C4657C64809C}" sibTransId="{459DE43A-7F14-4331-BC83-62B44BAA29CB}"/>
    <dgm:cxn modelId="{6A5D9AE8-7C17-4561-9073-193C7C345D3C}" type="presOf" srcId="{B917F6B8-B62F-4B89-AA51-D88938360715}" destId="{44EF1979-2190-48CF-8EDE-7E9EAD73B0AC}" srcOrd="1" destOrd="0" presId="urn:microsoft.com/office/officeart/2005/8/layout/process1"/>
    <dgm:cxn modelId="{8A3B0EF4-B702-489C-B3C1-6A0E0E415461}" type="presOf" srcId="{B78F253F-F610-4FF9-8731-AFE7D5EBDF59}" destId="{93B96059-B06C-4468-B8B7-892A4D392BCB}" srcOrd="0" destOrd="0" presId="urn:microsoft.com/office/officeart/2005/8/layout/process1"/>
    <dgm:cxn modelId="{A28C0616-268D-4EC6-9B46-89D0C34E841E}" type="presParOf" srcId="{0F1B8578-705B-4A07-B8F9-C53122CF5515}" destId="{A4E5ACC6-02EC-412F-8A22-C7C47F4EF7BA}" srcOrd="0" destOrd="0" presId="urn:microsoft.com/office/officeart/2005/8/layout/process1"/>
    <dgm:cxn modelId="{61138223-9F39-447C-A987-2EDE58E0F09A}" type="presParOf" srcId="{0F1B8578-705B-4A07-B8F9-C53122CF5515}" destId="{0A4F390E-199C-40BD-B089-11D8B8A9F253}" srcOrd="1" destOrd="0" presId="urn:microsoft.com/office/officeart/2005/8/layout/process1"/>
    <dgm:cxn modelId="{7A1ACF55-3196-442D-A135-EF40F496A92F}" type="presParOf" srcId="{0A4F390E-199C-40BD-B089-11D8B8A9F253}" destId="{44EF1979-2190-48CF-8EDE-7E9EAD73B0AC}" srcOrd="0" destOrd="0" presId="urn:microsoft.com/office/officeart/2005/8/layout/process1"/>
    <dgm:cxn modelId="{0521A6FB-87FB-4425-9D5D-351CC7C01187}" type="presParOf" srcId="{0F1B8578-705B-4A07-B8F9-C53122CF5515}" destId="{03F5E34A-6852-482A-A861-85FA0FAD9C81}" srcOrd="2" destOrd="0" presId="urn:microsoft.com/office/officeart/2005/8/layout/process1"/>
    <dgm:cxn modelId="{E1596E4E-CB1A-4083-A8BC-70952ED171BB}" type="presParOf" srcId="{0F1B8578-705B-4A07-B8F9-C53122CF5515}" destId="{5BA5BD8F-5E1A-4BB5-9D96-9D30B57B937C}" srcOrd="3" destOrd="0" presId="urn:microsoft.com/office/officeart/2005/8/layout/process1"/>
    <dgm:cxn modelId="{7C38C5B3-F8FA-4527-9515-D1D2D4DE6630}" type="presParOf" srcId="{5BA5BD8F-5E1A-4BB5-9D96-9D30B57B937C}" destId="{796A9712-60C2-4040-800F-5CF1FBDDD837}" srcOrd="0" destOrd="0" presId="urn:microsoft.com/office/officeart/2005/8/layout/process1"/>
    <dgm:cxn modelId="{E4314A5A-A337-472F-B118-C72AD853E516}" type="presParOf" srcId="{0F1B8578-705B-4A07-B8F9-C53122CF5515}" destId="{93B96059-B06C-4468-B8B7-892A4D392BCB}" srcOrd="4" destOrd="0" presId="urn:microsoft.com/office/officeart/2005/8/layout/process1"/>
    <dgm:cxn modelId="{4152FDA5-8F6C-48C8-A232-AFBB9AD4C3A0}" type="presParOf" srcId="{0F1B8578-705B-4A07-B8F9-C53122CF5515}" destId="{C7B8D9EB-C5F2-4B3E-BF09-955A55D64205}" srcOrd="5" destOrd="0" presId="urn:microsoft.com/office/officeart/2005/8/layout/process1"/>
    <dgm:cxn modelId="{89C2A04E-6374-4CC1-AE3A-EA605A2A218B}" type="presParOf" srcId="{C7B8D9EB-C5F2-4B3E-BF09-955A55D64205}" destId="{51769556-9C21-45ED-A716-50731D17FEFA}" srcOrd="0" destOrd="0" presId="urn:microsoft.com/office/officeart/2005/8/layout/process1"/>
    <dgm:cxn modelId="{58B8B1CA-1904-42C9-87D3-90AC73B4875D}" type="presParOf" srcId="{0F1B8578-705B-4A07-B8F9-C53122CF5515}" destId="{BE434470-8472-41D5-8661-3538D7EEEE35}" srcOrd="6" destOrd="0" presId="urn:microsoft.com/office/officeart/2005/8/layout/process1"/>
    <dgm:cxn modelId="{3BC170C2-A2A7-4357-BAB2-C151A944A550}" type="presParOf" srcId="{0F1B8578-705B-4A07-B8F9-C53122CF5515}" destId="{689AE381-684F-4A50-A666-41808595523E}" srcOrd="7" destOrd="0" presId="urn:microsoft.com/office/officeart/2005/8/layout/process1"/>
    <dgm:cxn modelId="{D0A34ED6-F551-4F70-9742-27E2501B3E4F}" type="presParOf" srcId="{689AE381-684F-4A50-A666-41808595523E}" destId="{1E2246DC-EB43-4C4A-8DA1-BA2882C56401}" srcOrd="0" destOrd="0" presId="urn:microsoft.com/office/officeart/2005/8/layout/process1"/>
    <dgm:cxn modelId="{0FE63EE1-1DEB-4D7D-9B3D-0215BD5EE25E}" type="presParOf" srcId="{0F1B8578-705B-4A07-B8F9-C53122CF5515}" destId="{CBE76D8C-75A0-4A52-8F43-A87D88EAF6BA}" srcOrd="8" destOrd="0" presId="urn:microsoft.com/office/officeart/2005/8/layout/process1"/>
    <dgm:cxn modelId="{705E7884-5677-4841-A4CD-5B0C8BD78A31}" type="presParOf" srcId="{0F1B8578-705B-4A07-B8F9-C53122CF5515}" destId="{67535BAD-3868-4F93-AB6C-5A8C0BADFB33}" srcOrd="9" destOrd="0" presId="urn:microsoft.com/office/officeart/2005/8/layout/process1"/>
    <dgm:cxn modelId="{AEE17C2C-DB67-4205-86FA-049D3F1454AB}" type="presParOf" srcId="{67535BAD-3868-4F93-AB6C-5A8C0BADFB33}" destId="{69998DD9-FDAA-4038-BD3F-8141BDD10D1C}" srcOrd="0" destOrd="0" presId="urn:microsoft.com/office/officeart/2005/8/layout/process1"/>
    <dgm:cxn modelId="{8300C5A3-5B7A-45A0-988A-7BD14ABE421E}" type="presParOf" srcId="{0F1B8578-705B-4A07-B8F9-C53122CF5515}" destId="{3A4F9EF5-0105-41B5-A278-0D60AAAD1075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5ACC6-02EC-412F-8A22-C7C47F4EF7BA}">
      <dsp:nvSpPr>
        <dsp:cNvPr id="0" name=""/>
        <dsp:cNvSpPr/>
      </dsp:nvSpPr>
      <dsp:spPr>
        <a:xfrm>
          <a:off x="4176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Design requirements and goals</a:t>
          </a:r>
        </a:p>
      </dsp:txBody>
      <dsp:txXfrm>
        <a:off x="21160" y="134078"/>
        <a:ext cx="932475" cy="545898"/>
      </dsp:txXfrm>
    </dsp:sp>
    <dsp:sp modelId="{0A4F390E-199C-40BD-B089-11D8B8A9F253}">
      <dsp:nvSpPr>
        <dsp:cNvPr id="0" name=""/>
        <dsp:cNvSpPr/>
      </dsp:nvSpPr>
      <dsp:spPr>
        <a:xfrm>
          <a:off x="1067265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067265" y="335124"/>
        <a:ext cx="143420" cy="143806"/>
      </dsp:txXfrm>
    </dsp:sp>
    <dsp:sp modelId="{03F5E34A-6852-482A-A861-85FA0FAD9C81}">
      <dsp:nvSpPr>
        <dsp:cNvPr id="0" name=""/>
        <dsp:cNvSpPr/>
      </dsp:nvSpPr>
      <dsp:spPr>
        <a:xfrm>
          <a:off x="1357198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Designer creates CAD model</a:t>
          </a:r>
        </a:p>
      </dsp:txBody>
      <dsp:txXfrm>
        <a:off x="1374182" y="134078"/>
        <a:ext cx="932475" cy="545898"/>
      </dsp:txXfrm>
    </dsp:sp>
    <dsp:sp modelId="{5BA5BD8F-5E1A-4BB5-9D96-9D30B57B937C}">
      <dsp:nvSpPr>
        <dsp:cNvPr id="0" name=""/>
        <dsp:cNvSpPr/>
      </dsp:nvSpPr>
      <dsp:spPr>
        <a:xfrm>
          <a:off x="2420286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2420286" y="335124"/>
        <a:ext cx="143420" cy="143806"/>
      </dsp:txXfrm>
    </dsp:sp>
    <dsp:sp modelId="{27B6AC56-5FE6-4AB9-95D7-F0391C1910FD}">
      <dsp:nvSpPr>
        <dsp:cNvPr id="0" name=""/>
        <dsp:cNvSpPr/>
      </dsp:nvSpPr>
      <dsp:spPr>
        <a:xfrm>
          <a:off x="2710219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Analyst checks against requirements</a:t>
          </a:r>
        </a:p>
      </dsp:txBody>
      <dsp:txXfrm>
        <a:off x="2727203" y="134078"/>
        <a:ext cx="932475" cy="545898"/>
      </dsp:txXfrm>
    </dsp:sp>
    <dsp:sp modelId="{6FEEBC9D-F2E8-4686-9BFA-FDCDFEFC7D5B}">
      <dsp:nvSpPr>
        <dsp:cNvPr id="0" name=""/>
        <dsp:cNvSpPr/>
      </dsp:nvSpPr>
      <dsp:spPr>
        <a:xfrm>
          <a:off x="3773307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3773307" y="335124"/>
        <a:ext cx="143420" cy="143806"/>
      </dsp:txXfrm>
    </dsp:sp>
    <dsp:sp modelId="{10862528-FAD6-4167-A6AA-60AE3A149DEC}">
      <dsp:nvSpPr>
        <dsp:cNvPr id="0" name=""/>
        <dsp:cNvSpPr/>
      </dsp:nvSpPr>
      <dsp:spPr>
        <a:xfrm>
          <a:off x="4063241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Designer generates drawing</a:t>
          </a:r>
        </a:p>
      </dsp:txBody>
      <dsp:txXfrm>
        <a:off x="4080225" y="134078"/>
        <a:ext cx="932475" cy="545898"/>
      </dsp:txXfrm>
    </dsp:sp>
    <dsp:sp modelId="{84C98E88-7167-4CCA-98B1-D12675CD2DBB}">
      <dsp:nvSpPr>
        <dsp:cNvPr id="0" name=""/>
        <dsp:cNvSpPr/>
      </dsp:nvSpPr>
      <dsp:spPr>
        <a:xfrm>
          <a:off x="5126329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5126329" y="335124"/>
        <a:ext cx="143420" cy="143806"/>
      </dsp:txXfrm>
    </dsp:sp>
    <dsp:sp modelId="{87AC639B-0798-4996-9EEC-925A528C29D2}">
      <dsp:nvSpPr>
        <dsp:cNvPr id="0" name=""/>
        <dsp:cNvSpPr/>
      </dsp:nvSpPr>
      <dsp:spPr>
        <a:xfrm>
          <a:off x="5416262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Machinist evaluates drawing</a:t>
          </a:r>
        </a:p>
      </dsp:txBody>
      <dsp:txXfrm>
        <a:off x="5433246" y="134078"/>
        <a:ext cx="932475" cy="545898"/>
      </dsp:txXfrm>
    </dsp:sp>
    <dsp:sp modelId="{312231C0-E936-4A18-875C-24AEC22486B3}">
      <dsp:nvSpPr>
        <dsp:cNvPr id="0" name=""/>
        <dsp:cNvSpPr/>
      </dsp:nvSpPr>
      <dsp:spPr>
        <a:xfrm>
          <a:off x="6479350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6479350" y="335124"/>
        <a:ext cx="143420" cy="143806"/>
      </dsp:txXfrm>
    </dsp:sp>
    <dsp:sp modelId="{93B96059-B06C-4468-B8B7-892A4D392BCB}">
      <dsp:nvSpPr>
        <dsp:cNvPr id="0" name=""/>
        <dsp:cNvSpPr/>
      </dsp:nvSpPr>
      <dsp:spPr>
        <a:xfrm>
          <a:off x="6769283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Fabrication</a:t>
          </a:r>
        </a:p>
      </dsp:txBody>
      <dsp:txXfrm>
        <a:off x="6786267" y="134078"/>
        <a:ext cx="932475" cy="545898"/>
      </dsp:txXfrm>
    </dsp:sp>
    <dsp:sp modelId="{C7B8D9EB-C5F2-4B3E-BF09-955A55D64205}">
      <dsp:nvSpPr>
        <dsp:cNvPr id="0" name=""/>
        <dsp:cNvSpPr/>
      </dsp:nvSpPr>
      <dsp:spPr>
        <a:xfrm>
          <a:off x="7832372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7832372" y="335124"/>
        <a:ext cx="143420" cy="143806"/>
      </dsp:txXfrm>
    </dsp:sp>
    <dsp:sp modelId="{BE434470-8472-41D5-8661-3538D7EEEE35}">
      <dsp:nvSpPr>
        <dsp:cNvPr id="0" name=""/>
        <dsp:cNvSpPr/>
      </dsp:nvSpPr>
      <dsp:spPr>
        <a:xfrm>
          <a:off x="8122305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Inspection</a:t>
          </a:r>
        </a:p>
      </dsp:txBody>
      <dsp:txXfrm>
        <a:off x="8139289" y="134078"/>
        <a:ext cx="932475" cy="545898"/>
      </dsp:txXfrm>
    </dsp:sp>
    <dsp:sp modelId="{689AE381-684F-4A50-A666-41808595523E}">
      <dsp:nvSpPr>
        <dsp:cNvPr id="0" name=""/>
        <dsp:cNvSpPr/>
      </dsp:nvSpPr>
      <dsp:spPr>
        <a:xfrm>
          <a:off x="9185393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9185393" y="335124"/>
        <a:ext cx="143420" cy="143806"/>
      </dsp:txXfrm>
    </dsp:sp>
    <dsp:sp modelId="{CBE76D8C-75A0-4A52-8F43-A87D88EAF6BA}">
      <dsp:nvSpPr>
        <dsp:cNvPr id="0" name=""/>
        <dsp:cNvSpPr/>
      </dsp:nvSpPr>
      <dsp:spPr>
        <a:xfrm>
          <a:off x="9475326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Qualification</a:t>
          </a:r>
        </a:p>
      </dsp:txBody>
      <dsp:txXfrm>
        <a:off x="9492310" y="134078"/>
        <a:ext cx="932475" cy="545898"/>
      </dsp:txXfrm>
    </dsp:sp>
    <dsp:sp modelId="{67535BAD-3868-4F93-AB6C-5A8C0BADFB33}">
      <dsp:nvSpPr>
        <dsp:cNvPr id="0" name=""/>
        <dsp:cNvSpPr/>
      </dsp:nvSpPr>
      <dsp:spPr>
        <a:xfrm>
          <a:off x="10538415" y="287188"/>
          <a:ext cx="204886" cy="23967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/>
        </a:p>
      </dsp:txBody>
      <dsp:txXfrm>
        <a:off x="10538415" y="335124"/>
        <a:ext cx="143420" cy="143806"/>
      </dsp:txXfrm>
    </dsp:sp>
    <dsp:sp modelId="{3A4F9EF5-0105-41B5-A278-0D60AAAD1075}">
      <dsp:nvSpPr>
        <dsp:cNvPr id="0" name=""/>
        <dsp:cNvSpPr/>
      </dsp:nvSpPr>
      <dsp:spPr>
        <a:xfrm>
          <a:off x="10828348" y="117094"/>
          <a:ext cx="966443" cy="57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Flight</a:t>
          </a:r>
        </a:p>
      </dsp:txBody>
      <dsp:txXfrm>
        <a:off x="10845332" y="134078"/>
        <a:ext cx="932475" cy="5458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E5ACC6-02EC-412F-8A22-C7C47F4EF7BA}">
      <dsp:nvSpPr>
        <dsp:cNvPr id="0" name=""/>
        <dsp:cNvSpPr/>
      </dsp:nvSpPr>
      <dsp:spPr>
        <a:xfrm>
          <a:off x="0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Design requirements and goals</a:t>
          </a:r>
        </a:p>
      </dsp:txBody>
      <dsp:txXfrm>
        <a:off x="20170" y="150024"/>
        <a:ext cx="926197" cy="648317"/>
      </dsp:txXfrm>
    </dsp:sp>
    <dsp:sp modelId="{0A4F390E-199C-40BD-B089-11D8B8A9F253}">
      <dsp:nvSpPr>
        <dsp:cNvPr id="0" name=""/>
        <dsp:cNvSpPr/>
      </dsp:nvSpPr>
      <dsp:spPr>
        <a:xfrm>
          <a:off x="1063190" y="354332"/>
          <a:ext cx="204905" cy="2397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1063190" y="402272"/>
        <a:ext cx="143434" cy="143821"/>
      </dsp:txXfrm>
    </dsp:sp>
    <dsp:sp modelId="{03F5E34A-6852-482A-A861-85FA0FAD9C81}">
      <dsp:nvSpPr>
        <dsp:cNvPr id="0" name=""/>
        <dsp:cNvSpPr/>
      </dsp:nvSpPr>
      <dsp:spPr>
        <a:xfrm>
          <a:off x="1353151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AI Generates Designs; checks requirements and fabrication</a:t>
          </a:r>
        </a:p>
      </dsp:txBody>
      <dsp:txXfrm>
        <a:off x="1373321" y="150024"/>
        <a:ext cx="926197" cy="648317"/>
      </dsp:txXfrm>
    </dsp:sp>
    <dsp:sp modelId="{5BA5BD8F-5E1A-4BB5-9D96-9D30B57B937C}">
      <dsp:nvSpPr>
        <dsp:cNvPr id="0" name=""/>
        <dsp:cNvSpPr/>
      </dsp:nvSpPr>
      <dsp:spPr>
        <a:xfrm>
          <a:off x="2416342" y="354332"/>
          <a:ext cx="204905" cy="2397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416342" y="402272"/>
        <a:ext cx="143434" cy="143821"/>
      </dsp:txXfrm>
    </dsp:sp>
    <dsp:sp modelId="{93B96059-B06C-4468-B8B7-892A4D392BCB}">
      <dsp:nvSpPr>
        <dsp:cNvPr id="0" name=""/>
        <dsp:cNvSpPr/>
      </dsp:nvSpPr>
      <dsp:spPr>
        <a:xfrm>
          <a:off x="2706303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Digital Manufacturing</a:t>
          </a:r>
        </a:p>
      </dsp:txBody>
      <dsp:txXfrm>
        <a:off x="2726473" y="150024"/>
        <a:ext cx="926197" cy="648317"/>
      </dsp:txXfrm>
    </dsp:sp>
    <dsp:sp modelId="{C7B8D9EB-C5F2-4B3E-BF09-955A55D64205}">
      <dsp:nvSpPr>
        <dsp:cNvPr id="0" name=""/>
        <dsp:cNvSpPr/>
      </dsp:nvSpPr>
      <dsp:spPr>
        <a:xfrm>
          <a:off x="3769494" y="354332"/>
          <a:ext cx="204905" cy="2397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769494" y="402272"/>
        <a:ext cx="143434" cy="143821"/>
      </dsp:txXfrm>
    </dsp:sp>
    <dsp:sp modelId="{BE434470-8472-41D5-8661-3538D7EEEE35}">
      <dsp:nvSpPr>
        <dsp:cNvPr id="0" name=""/>
        <dsp:cNvSpPr/>
      </dsp:nvSpPr>
      <dsp:spPr>
        <a:xfrm>
          <a:off x="4059455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Inspection</a:t>
          </a:r>
        </a:p>
      </dsp:txBody>
      <dsp:txXfrm>
        <a:off x="4079625" y="150024"/>
        <a:ext cx="926197" cy="648317"/>
      </dsp:txXfrm>
    </dsp:sp>
    <dsp:sp modelId="{689AE381-684F-4A50-A666-41808595523E}">
      <dsp:nvSpPr>
        <dsp:cNvPr id="0" name=""/>
        <dsp:cNvSpPr/>
      </dsp:nvSpPr>
      <dsp:spPr>
        <a:xfrm>
          <a:off x="5122646" y="354332"/>
          <a:ext cx="204905" cy="2397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5122646" y="402272"/>
        <a:ext cx="143434" cy="143821"/>
      </dsp:txXfrm>
    </dsp:sp>
    <dsp:sp modelId="{CBE76D8C-75A0-4A52-8F43-A87D88EAF6BA}">
      <dsp:nvSpPr>
        <dsp:cNvPr id="0" name=""/>
        <dsp:cNvSpPr/>
      </dsp:nvSpPr>
      <dsp:spPr>
        <a:xfrm>
          <a:off x="5412607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Qualification</a:t>
          </a:r>
        </a:p>
      </dsp:txBody>
      <dsp:txXfrm>
        <a:off x="5432777" y="150024"/>
        <a:ext cx="926197" cy="648317"/>
      </dsp:txXfrm>
    </dsp:sp>
    <dsp:sp modelId="{67535BAD-3868-4F93-AB6C-5A8C0BADFB33}">
      <dsp:nvSpPr>
        <dsp:cNvPr id="0" name=""/>
        <dsp:cNvSpPr/>
      </dsp:nvSpPr>
      <dsp:spPr>
        <a:xfrm>
          <a:off x="6475798" y="354332"/>
          <a:ext cx="204905" cy="23970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6475798" y="402272"/>
        <a:ext cx="143434" cy="143821"/>
      </dsp:txXfrm>
    </dsp:sp>
    <dsp:sp modelId="{3A4F9EF5-0105-41B5-A278-0D60AAAD1075}">
      <dsp:nvSpPr>
        <dsp:cNvPr id="0" name=""/>
        <dsp:cNvSpPr/>
      </dsp:nvSpPr>
      <dsp:spPr>
        <a:xfrm>
          <a:off x="6765759" y="129854"/>
          <a:ext cx="966537" cy="6886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/>
            <a:t>Flight</a:t>
          </a:r>
        </a:p>
      </dsp:txBody>
      <dsp:txXfrm>
        <a:off x="6785929" y="150024"/>
        <a:ext cx="926197" cy="648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6D819-29D1-4283-9B05-AA0861A5B97F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063456-7CAA-4E33-803E-9A03C4DA7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626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063456-7CAA-4E33-803E-9A03C4DA76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3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13D66-228E-403C-BE9A-C7ABCCF41188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35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5A847-B585-4BBB-AF79-D8EB6774E2AD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3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34E1F-D9E7-4442-B7F9-EDFB67B908A7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6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33BAA-AAF0-47DD-8A1E-9C766B2528E0}" type="datetime1">
              <a:rPr lang="en-US" smtClean="0"/>
              <a:t>8/19/2022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6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C4C-B658-411B-992B-C43AD68BB95A}" type="datetime1">
              <a:rPr lang="en-US" smtClean="0"/>
              <a:t>8/19/2022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35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01438-8CF8-4633-B376-75D78C6C481D}" type="datetime1">
              <a:rPr lang="en-US" smtClean="0"/>
              <a:t>8/19/2022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4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6D7D-367D-4DA6-95D4-943523CA1BC6}" type="datetime1">
              <a:rPr lang="en-US" smtClean="0"/>
              <a:t>8/19/2022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5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2D10F-2E8F-4902-AB41-72A7AEC1BBA8}" type="datetime1">
              <a:rPr lang="en-US" smtClean="0"/>
              <a:t>8/19/2022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936FB-9DD4-4232-AF2B-7BE2846C8DB4}" type="datetime1">
              <a:rPr lang="en-US" smtClean="0"/>
              <a:t>8/19/2022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1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A8B9-F54E-4FF9-9547-B921C2F2FF81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68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DB841-6FCC-428E-AEF9-D3B06DA5D89F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7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BDB3F-ED98-42EA-AE21-C378244DA5D9}" type="datetime1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F939F-3059-4957-A4D6-059C4120E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51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microsoft.com/office/2007/relationships/hdphoto" Target="../media/hdphoto5.wdp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29.jpe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microsoft.com/office/2007/relationships/hdphoto" Target="../media/hdphoto4.wdp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2.gif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6.wdp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microsoft.com/office/2007/relationships/hdphoto" Target="../media/hdphoto7.wdp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031A2-B11D-46B7-8D85-98C107E57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0947" y="346203"/>
            <a:ext cx="11470106" cy="2387600"/>
          </a:xfrm>
        </p:spPr>
        <p:txBody>
          <a:bodyPr anchor="ctr">
            <a:normAutofit/>
          </a:bodyPr>
          <a:lstStyle/>
          <a:p>
            <a:r>
              <a:rPr lang="en-US" dirty="0"/>
              <a:t>Generative Design and Digital Manufacturing:</a:t>
            </a:r>
            <a:br>
              <a:rPr lang="en-US" dirty="0"/>
            </a:br>
            <a:r>
              <a:rPr lang="en-US" sz="3600" b="1" dirty="0">
                <a:solidFill>
                  <a:srgbClr val="92D050"/>
                </a:solidFill>
              </a:rPr>
              <a:t>Using AI and Robots to build spaceflight structures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FAA40-015B-4E63-AA14-EE314A484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3313"/>
            <a:ext cx="9144000" cy="27130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Ryan McClelland</a:t>
            </a:r>
          </a:p>
          <a:p>
            <a:r>
              <a:rPr lang="en-US" dirty="0"/>
              <a:t>Research Engineer</a:t>
            </a:r>
          </a:p>
          <a:p>
            <a:r>
              <a:rPr lang="en-US" dirty="0"/>
              <a:t>Instrument Systems and Technology Division (ISTD, 550)</a:t>
            </a:r>
          </a:p>
          <a:p>
            <a:r>
              <a:rPr lang="en-US" dirty="0"/>
              <a:t>NASA Goddard Space Flight Center (GSFC)</a:t>
            </a:r>
          </a:p>
          <a:p>
            <a:r>
              <a:rPr lang="en-US" dirty="0"/>
              <a:t>8/24/2022</a:t>
            </a:r>
          </a:p>
          <a:p>
            <a:endParaRPr lang="en-US" dirty="0"/>
          </a:p>
          <a:p>
            <a:r>
              <a:rPr lang="en-US" i="1" dirty="0">
                <a:solidFill>
                  <a:srgbClr val="00B050"/>
                </a:solidFill>
              </a:rPr>
              <a:t>“Research is what I'm doing when I don’t know what I’m doing.”</a:t>
            </a:r>
          </a:p>
          <a:p>
            <a:r>
              <a:rPr lang="en-US" i="1" dirty="0">
                <a:solidFill>
                  <a:srgbClr val="00B050"/>
                </a:solidFill>
              </a:rPr>
              <a:t>-Wernher von Braun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91FAB-B327-4383-BC96-0369A9966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2D1540-735B-457D-B93D-9CE7FFA66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79" y="2971802"/>
            <a:ext cx="2349569" cy="2713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09436EE-1E58-4265-BFA4-EEC68FD2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381" y="3429000"/>
            <a:ext cx="2257046" cy="2232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4258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47D1-DCE2-425E-95E5-467E5DD6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614" y="7815"/>
            <a:ext cx="10515600" cy="1033832"/>
          </a:xfrm>
        </p:spPr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E30ED-0202-4F4B-A0AB-634511759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6523"/>
            <a:ext cx="10677832" cy="527971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FY22/FY23 Internal Research and Development (IRAD) funding awarded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Goal: </a:t>
            </a:r>
            <a:r>
              <a:rPr lang="en-US" dirty="0"/>
              <a:t>create and infuse a broadly applicable process to </a:t>
            </a:r>
            <a:r>
              <a:rPr lang="en-US" dirty="0">
                <a:solidFill>
                  <a:srgbClr val="92D050"/>
                </a:solidFill>
              </a:rPr>
              <a:t>rapidly develop lightweight spaceflight structures</a:t>
            </a:r>
          </a:p>
          <a:p>
            <a:pPr lvl="2"/>
            <a:r>
              <a:rPr lang="en-US" dirty="0"/>
              <a:t>Using </a:t>
            </a:r>
            <a:r>
              <a:rPr lang="en-US" dirty="0">
                <a:solidFill>
                  <a:srgbClr val="92D050"/>
                </a:solidFill>
              </a:rPr>
              <a:t>commercial software </a:t>
            </a:r>
            <a:r>
              <a:rPr lang="en-US" dirty="0"/>
              <a:t>tools adapted for GSFC applications</a:t>
            </a:r>
            <a:endParaRPr lang="en-US" dirty="0">
              <a:solidFill>
                <a:srgbClr val="92D050"/>
              </a:solidFill>
            </a:endParaRPr>
          </a:p>
          <a:p>
            <a:pPr lvl="1"/>
            <a:r>
              <a:rPr lang="en-US" dirty="0">
                <a:solidFill>
                  <a:srgbClr val="92D050"/>
                </a:solidFill>
              </a:rPr>
              <a:t>Method: </a:t>
            </a:r>
            <a:r>
              <a:rPr lang="en-US" dirty="0"/>
              <a:t>build and test parts for </a:t>
            </a:r>
            <a:r>
              <a:rPr lang="en-US" dirty="0">
                <a:solidFill>
                  <a:srgbClr val="92D050"/>
                </a:solidFill>
              </a:rPr>
              <a:t>diverse GSFC applications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Status: </a:t>
            </a:r>
            <a:r>
              <a:rPr lang="en-US" dirty="0"/>
              <a:t>developed process, demonstrated via test, infused into projects, publicized by presentations, follow-on IRAD submitted</a:t>
            </a:r>
          </a:p>
          <a:p>
            <a:r>
              <a:rPr lang="en-US" dirty="0"/>
              <a:t>Goals of this presentation</a:t>
            </a:r>
          </a:p>
          <a:p>
            <a:pPr lvl="1"/>
            <a:r>
              <a:rPr lang="en-US" dirty="0"/>
              <a:t>Share what I have learned about Generative Design and Digital Manufacturing</a:t>
            </a:r>
          </a:p>
          <a:p>
            <a:pPr lvl="2"/>
            <a:r>
              <a:rPr lang="en-US" dirty="0"/>
              <a:t>Part of the “</a:t>
            </a:r>
            <a:r>
              <a:rPr lang="en-US" dirty="0">
                <a:solidFill>
                  <a:srgbClr val="92D050"/>
                </a:solidFill>
              </a:rPr>
              <a:t>Industry 4.0</a:t>
            </a:r>
            <a:r>
              <a:rPr lang="en-US" dirty="0"/>
              <a:t>” revolution in Computer Aided Design/Analysis/Manufacturing</a:t>
            </a:r>
          </a:p>
          <a:p>
            <a:pPr lvl="1"/>
            <a:r>
              <a:rPr lang="en-US" dirty="0"/>
              <a:t>Enable more projects to </a:t>
            </a:r>
            <a:r>
              <a:rPr lang="en-US" dirty="0">
                <a:solidFill>
                  <a:srgbClr val="92D050"/>
                </a:solidFill>
              </a:rPr>
              <a:t>reduce development time/cost for structures by 5x-10x while improving the performance (mass/stiffness/strength) by 2x-4x.</a:t>
            </a:r>
          </a:p>
          <a:p>
            <a:pPr lvl="2"/>
            <a:r>
              <a:rPr lang="en-US" dirty="0"/>
              <a:t>75%-50% of instrument mass is structure</a:t>
            </a:r>
          </a:p>
          <a:p>
            <a:pPr lvl="2"/>
            <a:r>
              <a:rPr lang="en-US" dirty="0"/>
              <a:t>Get feedback on </a:t>
            </a:r>
            <a:r>
              <a:rPr lang="en-US" dirty="0">
                <a:solidFill>
                  <a:srgbClr val="92D050"/>
                </a:solidFill>
              </a:rPr>
              <a:t>opportunities to further infuse, publicize, and advance </a:t>
            </a:r>
            <a:r>
              <a:rPr lang="en-US" dirty="0"/>
              <a:t>this technology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796019-4BC6-4EA9-B1B6-C024978AD622}"/>
              </a:ext>
            </a:extLst>
          </p:cNvPr>
          <p:cNvSpPr txBox="1"/>
          <p:nvPr/>
        </p:nvSpPr>
        <p:spPr>
          <a:xfrm>
            <a:off x="1931575" y="6205739"/>
            <a:ext cx="8627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92D050"/>
                </a:solidFill>
              </a:rPr>
              <a:t>“If I had nine hours to chop down a tree, I’d spend the first six sharpening my axe.”</a:t>
            </a:r>
          </a:p>
          <a:p>
            <a:pPr algn="ctr"/>
            <a:r>
              <a:rPr lang="en-US" i="1" dirty="0">
                <a:solidFill>
                  <a:srgbClr val="92D050"/>
                </a:solidFill>
              </a:rPr>
              <a:t>– Abraham Lincoln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D364-F4B8-4214-B073-7AA05DC9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3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ycho Station | The Expanse | Obsidian Portal">
            <a:extLst>
              <a:ext uri="{FF2B5EF4-FFF2-40B4-BE49-F238E27FC236}">
                <a16:creationId xmlns:a16="http://schemas.microsoft.com/office/drawing/2014/main" id="{A69746A6-38E1-4C2F-8DDD-3BE6ADE4D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8513"/>
            <a:ext cx="6681537" cy="3758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44E70D-E2E3-4671-A9BB-CF0532A44FD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021" y="5062754"/>
            <a:ext cx="3133853" cy="15499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29729A-C391-4B34-B21C-0205A350BD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953" y="2603174"/>
            <a:ext cx="3730921" cy="2185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840499-B525-494C-B312-DC07CBC0A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25" y="56358"/>
            <a:ext cx="4584032" cy="1271170"/>
          </a:xfrm>
        </p:spPr>
        <p:txBody>
          <a:bodyPr/>
          <a:lstStyle/>
          <a:p>
            <a:r>
              <a:rPr lang="en-US"/>
              <a:t>Inspiration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F4347-1B54-44DD-A454-201DEDBC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391" y="4968303"/>
            <a:ext cx="10515600" cy="17388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 aren’t going to get there with current development methods</a:t>
            </a:r>
          </a:p>
          <a:p>
            <a:pPr lvl="1"/>
            <a:r>
              <a:rPr lang="en-US" dirty="0"/>
              <a:t>~$250K per kg</a:t>
            </a:r>
          </a:p>
          <a:p>
            <a:r>
              <a:rPr lang="en-US" dirty="0"/>
              <a:t>We need new tools to lower the cost of development</a:t>
            </a:r>
          </a:p>
          <a:p>
            <a:pPr lvl="1"/>
            <a:r>
              <a:rPr lang="en-US" dirty="0"/>
              <a:t>How can AI be applied to spaceflight structure development?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F0960A-5948-4650-8590-8ED9FAC3D8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544" y="0"/>
            <a:ext cx="4797585" cy="24970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D2245D-C8FD-4693-AA55-226A012B6B54}"/>
              </a:ext>
            </a:extLst>
          </p:cNvPr>
          <p:cNvSpPr txBox="1"/>
          <p:nvPr/>
        </p:nvSpPr>
        <p:spPr>
          <a:xfrm>
            <a:off x="3132221" y="190771"/>
            <a:ext cx="59275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92D050"/>
                </a:solidFill>
              </a:rPr>
              <a:t>“AI is one of the most important things humanity is working on. It is more profound than, I </a:t>
            </a:r>
            <a:r>
              <a:rPr lang="en-US" i="1" dirty="0" err="1">
                <a:solidFill>
                  <a:srgbClr val="92D050"/>
                </a:solidFill>
              </a:rPr>
              <a:t>dunno</a:t>
            </a:r>
            <a:r>
              <a:rPr lang="en-US" i="1" dirty="0">
                <a:solidFill>
                  <a:srgbClr val="92D050"/>
                </a:solidFill>
              </a:rPr>
              <a:t>, </a:t>
            </a:r>
            <a:r>
              <a:rPr lang="en-US" b="1" i="1" dirty="0">
                <a:solidFill>
                  <a:srgbClr val="92D050"/>
                </a:solidFill>
              </a:rPr>
              <a:t>electricity or fire</a:t>
            </a:r>
            <a:r>
              <a:rPr lang="en-US" i="1" dirty="0">
                <a:solidFill>
                  <a:srgbClr val="92D050"/>
                </a:solidFill>
              </a:rPr>
              <a:t>,”</a:t>
            </a:r>
          </a:p>
          <a:p>
            <a:pPr algn="ctr"/>
            <a:r>
              <a:rPr lang="en-US" i="1" dirty="0">
                <a:solidFill>
                  <a:srgbClr val="92D050"/>
                </a:solidFill>
              </a:rPr>
              <a:t>-Sundar Pichai (Google CEO)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CD419-BF83-4DDF-AFC0-2DE0DB9E8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3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CF03-4363-42E3-BE88-A50674335FC1}"/>
              </a:ext>
            </a:extLst>
          </p:cNvPr>
          <p:cNvSpPr txBox="1"/>
          <p:nvPr/>
        </p:nvSpPr>
        <p:spPr>
          <a:xfrm>
            <a:off x="8516451" y="4717959"/>
            <a:ext cx="30074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https://en.wikipedia.org/wiki/Millennium_Falcon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FE81F0-D446-4D2C-AE77-9B1F6C426B9F}"/>
              </a:ext>
            </a:extLst>
          </p:cNvPr>
          <p:cNvSpPr txBox="1"/>
          <p:nvPr/>
        </p:nvSpPr>
        <p:spPr>
          <a:xfrm>
            <a:off x="1418991" y="4788568"/>
            <a:ext cx="398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https://expanse.fandom.com/wiki/Tycho_Station?file=Tycho-stn-3.png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C9AE1A-83BE-462C-AC9D-8CE1D6D6F8EB}"/>
              </a:ext>
            </a:extLst>
          </p:cNvPr>
          <p:cNvSpPr txBox="1"/>
          <p:nvPr/>
        </p:nvSpPr>
        <p:spPr>
          <a:xfrm>
            <a:off x="8101624" y="2481168"/>
            <a:ext cx="30074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https://www.artstation.com/artwork/Z5lYJm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808EA0-5124-42C5-A807-225D5699A1C9}"/>
              </a:ext>
            </a:extLst>
          </p:cNvPr>
          <p:cNvSpPr txBox="1"/>
          <p:nvPr/>
        </p:nvSpPr>
        <p:spPr>
          <a:xfrm>
            <a:off x="8154701" y="6584229"/>
            <a:ext cx="37309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https://mobile.twitter.com/aebdigital/status/1079504882393116674</a:t>
            </a:r>
          </a:p>
        </p:txBody>
      </p:sp>
    </p:spTree>
    <p:extLst>
      <p:ext uri="{BB962C8B-B14F-4D97-AF65-F5344CB8AC3E}">
        <p14:creationId xmlns:p14="http://schemas.microsoft.com/office/powerpoint/2010/main" val="42469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48BF0-2313-4472-8B1E-40FCD21B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551" y="0"/>
            <a:ext cx="10515600" cy="1325563"/>
          </a:xfrm>
        </p:spPr>
        <p:txBody>
          <a:bodyPr/>
          <a:lstStyle/>
          <a:p>
            <a:r>
              <a:rPr lang="en-US"/>
              <a:t>Generative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7CE7-5C47-4E1D-A434-A1EB6F21E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87" y="1130880"/>
            <a:ext cx="5737529" cy="5413043"/>
          </a:xfrm>
        </p:spPr>
        <p:txBody>
          <a:bodyPr>
            <a:normAutofit/>
          </a:bodyPr>
          <a:lstStyle/>
          <a:p>
            <a:r>
              <a:rPr lang="en-US" dirty="0"/>
              <a:t>AI that generates multiple design outputs based on constraints</a:t>
            </a:r>
          </a:p>
          <a:p>
            <a:pPr lvl="1"/>
            <a:r>
              <a:rPr lang="en-US" dirty="0"/>
              <a:t>Human designer collaborates to get ideal design </a:t>
            </a:r>
          </a:p>
          <a:p>
            <a:r>
              <a:rPr lang="en-US" dirty="0"/>
              <a:t>Applications</a:t>
            </a:r>
          </a:p>
          <a:p>
            <a:pPr lvl="1"/>
            <a:r>
              <a:rPr lang="en-US" dirty="0"/>
              <a:t>Visual art</a:t>
            </a:r>
          </a:p>
          <a:p>
            <a:pPr lvl="1"/>
            <a:r>
              <a:rPr lang="en-US" dirty="0"/>
              <a:t>Music</a:t>
            </a:r>
          </a:p>
          <a:p>
            <a:pPr lvl="1"/>
            <a:r>
              <a:rPr lang="en-US" dirty="0"/>
              <a:t>Architecture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Structural design</a:t>
            </a:r>
          </a:p>
          <a:p>
            <a:pPr lvl="1"/>
            <a:r>
              <a:rPr lang="en-US" dirty="0"/>
              <a:t>Etc.?</a:t>
            </a:r>
          </a:p>
          <a:p>
            <a:pPr lvl="2"/>
            <a:r>
              <a:rPr lang="en-US" dirty="0"/>
              <a:t>Mechanisms?</a:t>
            </a:r>
          </a:p>
          <a:p>
            <a:pPr lvl="2"/>
            <a:r>
              <a:rPr lang="en-US" dirty="0"/>
              <a:t>Optical design?</a:t>
            </a:r>
          </a:p>
          <a:p>
            <a:pPr lvl="2"/>
            <a:r>
              <a:rPr lang="en-US" dirty="0"/>
              <a:t>Circuit design?</a:t>
            </a:r>
          </a:p>
          <a:p>
            <a:pPr lvl="2"/>
            <a:r>
              <a:rPr lang="en-US" dirty="0"/>
              <a:t>Mission architecture?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51C868-5A8A-479B-885C-A321B4C2BB3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391" y="110683"/>
            <a:ext cx="7516609" cy="561643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A500F3-6427-4753-B2B3-348334E1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12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2008-2F9E-422B-B132-E3E603D5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01" y="24230"/>
            <a:ext cx="10515600" cy="1041997"/>
          </a:xfrm>
        </p:spPr>
        <p:txBody>
          <a:bodyPr/>
          <a:lstStyle/>
          <a:p>
            <a:r>
              <a:rPr lang="en-US"/>
              <a:t>Application Example: EXCITE Tip/Tilt Bracket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9867-E8D2-4389-AE67-20EB08BC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63" y="1065851"/>
            <a:ext cx="7550261" cy="565562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92D050"/>
                </a:solidFill>
              </a:rPr>
              <a:t>Goal</a:t>
            </a:r>
            <a:r>
              <a:rPr lang="en-US"/>
              <a:t>: Mount Tip/Tilt mirror assembly to the back of the Telescope (PI: Peter Nagler)</a:t>
            </a:r>
          </a:p>
          <a:p>
            <a:r>
              <a:rPr lang="en-US">
                <a:solidFill>
                  <a:srgbClr val="92D050"/>
                </a:solidFill>
              </a:rPr>
              <a:t>Interfaces</a:t>
            </a:r>
            <a:r>
              <a:rPr lang="en-US"/>
              <a:t>: Bolt pattern on Tip/Tilt stage and bolt pattern on Telescope. Avoid Tip/Tilt assembly volume and optical path.</a:t>
            </a:r>
          </a:p>
          <a:p>
            <a:r>
              <a:rPr lang="en-US">
                <a:solidFill>
                  <a:srgbClr val="92D050"/>
                </a:solidFill>
              </a:rPr>
              <a:t>Loads</a:t>
            </a:r>
            <a:r>
              <a:rPr lang="en-US"/>
              <a:t>: 10g vertical (x) 3g lateral(y and z) applied to Tip/tilt stage center of gravity (1.35 kg mass)</a:t>
            </a:r>
          </a:p>
          <a:p>
            <a:r>
              <a:rPr lang="en-US">
                <a:solidFill>
                  <a:srgbClr val="92D050"/>
                </a:solidFill>
              </a:rPr>
              <a:t>Modes</a:t>
            </a:r>
            <a:r>
              <a:rPr lang="en-US"/>
              <a:t>: &gt;100 Hz per standard practices and to avoid cryo-cooler excitation</a:t>
            </a:r>
          </a:p>
          <a:p>
            <a:r>
              <a:rPr lang="en-US">
                <a:solidFill>
                  <a:srgbClr val="92D050"/>
                </a:solidFill>
              </a:rPr>
              <a:t>Bracket mass target</a:t>
            </a:r>
            <a:r>
              <a:rPr lang="en-US"/>
              <a:t>: 0.2 kg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5DBE1-18B9-487A-B32F-B5E5914F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E2FFB-D7A5-492A-8871-D826B6106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849" y="1065851"/>
            <a:ext cx="3920701" cy="4696143"/>
          </a:xfrm>
          <a:prstGeom prst="rect">
            <a:avLst/>
          </a:prstGeom>
        </p:spPr>
      </p:pic>
      <p:sp>
        <p:nvSpPr>
          <p:cNvPr id="10" name="Line Callout 1 (No Border) 6">
            <a:extLst>
              <a:ext uri="{FF2B5EF4-FFF2-40B4-BE49-F238E27FC236}">
                <a16:creationId xmlns:a16="http://schemas.microsoft.com/office/drawing/2014/main" id="{87B56B0A-A159-4F3B-A125-1BEF9534FBF3}"/>
              </a:ext>
            </a:extLst>
          </p:cNvPr>
          <p:cNvSpPr/>
          <p:nvPr/>
        </p:nvSpPr>
        <p:spPr>
          <a:xfrm>
            <a:off x="10498836" y="5287034"/>
            <a:ext cx="1071207" cy="392091"/>
          </a:xfrm>
          <a:prstGeom prst="callout1">
            <a:avLst>
              <a:gd name="adj1" fmla="val 25558"/>
              <a:gd name="adj2" fmla="val 167"/>
              <a:gd name="adj3" fmla="val 28010"/>
              <a:gd name="adj4" fmla="val -40144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Telescope</a:t>
            </a:r>
          </a:p>
        </p:txBody>
      </p:sp>
      <p:sp>
        <p:nvSpPr>
          <p:cNvPr id="12" name="Line Callout 1 (No Border) 5">
            <a:extLst>
              <a:ext uri="{FF2B5EF4-FFF2-40B4-BE49-F238E27FC236}">
                <a16:creationId xmlns:a16="http://schemas.microsoft.com/office/drawing/2014/main" id="{AC733B4A-B253-4E84-A75E-C7F9F85CD8D1}"/>
              </a:ext>
            </a:extLst>
          </p:cNvPr>
          <p:cNvSpPr/>
          <p:nvPr/>
        </p:nvSpPr>
        <p:spPr>
          <a:xfrm>
            <a:off x="9730283" y="2690016"/>
            <a:ext cx="1151803" cy="602914"/>
          </a:xfrm>
          <a:prstGeom prst="callout1">
            <a:avLst>
              <a:gd name="adj1" fmla="val 24363"/>
              <a:gd name="adj2" fmla="val 95948"/>
              <a:gd name="adj3" fmla="val 171440"/>
              <a:gd name="adj4" fmla="val 112520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Tip/Tilt assembly</a:t>
            </a:r>
          </a:p>
        </p:txBody>
      </p:sp>
    </p:spTree>
    <p:extLst>
      <p:ext uri="{BB962C8B-B14F-4D97-AF65-F5344CB8AC3E}">
        <p14:creationId xmlns:p14="http://schemas.microsoft.com/office/powerpoint/2010/main" val="58309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2008-2F9E-422B-B132-E3E603D5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01" y="24230"/>
            <a:ext cx="10515600" cy="1041997"/>
          </a:xfrm>
        </p:spPr>
        <p:txBody>
          <a:bodyPr/>
          <a:lstStyle/>
          <a:p>
            <a:r>
              <a:rPr lang="en-US" dirty="0"/>
              <a:t>Application Example: Human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9867-E8D2-4389-AE67-20EB08BC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163" y="1065851"/>
            <a:ext cx="3326237" cy="490969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Design problem given to senior design engineer – Drew Jones</a:t>
            </a:r>
          </a:p>
          <a:p>
            <a:r>
              <a:rPr lang="en-US" dirty="0"/>
              <a:t>Finite Element Analysis (FEA) done my me</a:t>
            </a:r>
          </a:p>
          <a:p>
            <a:pPr lvl="1"/>
            <a:r>
              <a:rPr lang="en-US" dirty="0"/>
              <a:t>Design improved with iteration</a:t>
            </a:r>
          </a:p>
          <a:p>
            <a:r>
              <a:rPr lang="en-US" dirty="0">
                <a:solidFill>
                  <a:srgbClr val="FFFF00"/>
                </a:solidFill>
              </a:rPr>
              <a:t>No manufacturable design meets the mass target</a:t>
            </a:r>
          </a:p>
          <a:p>
            <a:r>
              <a:rPr lang="en-US" dirty="0"/>
              <a:t>Elapsed time: 2 days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7D7CB5E2-5CC2-4CE7-A594-68F8D2939111}"/>
              </a:ext>
            </a:extLst>
          </p:cNvPr>
          <p:cNvGraphicFramePr>
            <a:graphicFrameLocks/>
          </p:cNvGraphicFramePr>
          <p:nvPr/>
        </p:nvGraphicFramePr>
        <p:xfrm>
          <a:off x="3615962" y="1065714"/>
          <a:ext cx="8564690" cy="574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499">
                  <a:extLst>
                    <a:ext uri="{9D8B030D-6E8A-4147-A177-3AD203B41FA5}">
                      <a16:colId xmlns:a16="http://schemas.microsoft.com/office/drawing/2014/main" val="1639302799"/>
                    </a:ext>
                  </a:extLst>
                </a:gridCol>
                <a:gridCol w="1602377">
                  <a:extLst>
                    <a:ext uri="{9D8B030D-6E8A-4147-A177-3AD203B41FA5}">
                      <a16:colId xmlns:a16="http://schemas.microsoft.com/office/drawing/2014/main" val="187618276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1062699632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237554061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3319076668"/>
                    </a:ext>
                  </a:extLst>
                </a:gridCol>
              </a:tblGrid>
              <a:tr h="692315">
                <a:tc>
                  <a:txBody>
                    <a:bodyPr/>
                    <a:lstStyle/>
                    <a:p>
                      <a:r>
                        <a:rPr lang="en-US" dirty="0"/>
                        <a:t>Designer / </a:t>
                      </a:r>
                    </a:p>
                    <a:p>
                      <a:r>
                        <a:rPr lang="en-US" dirty="0"/>
                        <a:t>Iteration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83637"/>
                  </a:ext>
                </a:extLst>
              </a:tr>
              <a:tr h="1920240">
                <a:tc>
                  <a:txBody>
                    <a:bodyPr/>
                    <a:lstStyle/>
                    <a:p>
                      <a:r>
                        <a:rPr lang="en-US" dirty="0"/>
                        <a:t>Design (Aluminum)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42163"/>
                  </a:ext>
                </a:extLst>
              </a:tr>
              <a:tr h="395609">
                <a:tc>
                  <a:txBody>
                    <a:bodyPr/>
                    <a:lstStyle/>
                    <a:p>
                      <a:r>
                        <a:rPr lang="en-US" dirty="0"/>
                        <a:t>Mass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FF0000"/>
                          </a:highlight>
                        </a:rPr>
                        <a:t>0.59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FF0000"/>
                          </a:highlight>
                          <a:latin typeface="+mn-lt"/>
                          <a:ea typeface="+mn-ea"/>
                          <a:cs typeface="+mn-cs"/>
                        </a:rPr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78389"/>
                  </a:ext>
                </a:extLst>
              </a:tr>
              <a:tr h="395609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Mode (Hz)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FF0000"/>
                          </a:highlight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FF0000"/>
                          </a:highlight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600"/>
                  </a:ext>
                </a:extLst>
              </a:tr>
              <a:tr h="692315">
                <a:tc>
                  <a:txBody>
                    <a:bodyPr/>
                    <a:lstStyle/>
                    <a:p>
                      <a:r>
                        <a:rPr lang="en-US" dirty="0"/>
                        <a:t>Stiffness/mass (Hz/kg)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93038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dirty="0"/>
                        <a:t>Max Stress (MPa)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5287"/>
                  </a:ext>
                </a:extLst>
              </a:tr>
              <a:tr h="1285729">
                <a:tc>
                  <a:txBody>
                    <a:bodyPr/>
                    <a:lstStyle/>
                    <a:p>
                      <a:r>
                        <a:rPr lang="en-US" dirty="0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808000"/>
                          </a:highlight>
                          <a:latin typeface="+mn-lt"/>
                          <a:ea typeface="+mn-ea"/>
                          <a:cs typeface="+mn-cs"/>
                        </a:rPr>
                        <a:t>CNC</a:t>
                      </a:r>
                    </a:p>
                    <a:p>
                      <a:pPr algn="ctr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808000"/>
                          </a:highlight>
                          <a:latin typeface="+mn-lt"/>
                          <a:ea typeface="+mn-ea"/>
                          <a:cs typeface="+mn-cs"/>
                        </a:rPr>
                        <a:t>Difficult to machine hog-outs – no quote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highlight>
                            <a:srgbClr val="808000"/>
                          </a:highlight>
                        </a:rPr>
                        <a:t>CNC</a:t>
                      </a:r>
                    </a:p>
                    <a:p>
                      <a:pPr algn="ctr"/>
                      <a:r>
                        <a:rPr lang="en-US" dirty="0">
                          <a:highlight>
                            <a:srgbClr val="808000"/>
                          </a:highlight>
                        </a:rPr>
                        <a:t>Difficult to machine hog-outs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808000"/>
                          </a:highlight>
                          <a:latin typeface="+mn-lt"/>
                          <a:ea typeface="+mn-ea"/>
                          <a:cs typeface="+mn-cs"/>
                        </a:rPr>
                        <a:t>– no quote </a:t>
                      </a:r>
                      <a:endParaRPr lang="en-US" dirty="0">
                        <a:highlight>
                          <a:srgbClr val="80800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chemeClr val="dk1"/>
                          </a:solidFill>
                          <a:highlight>
                            <a:srgbClr val="FF0000"/>
                          </a:highlight>
                          <a:latin typeface="+mn-lt"/>
                          <a:ea typeface="+mn-ea"/>
                          <a:cs typeface="+mn-cs"/>
                        </a:rPr>
                        <a:t>Not machinable/ printable– no quote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774588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F5C9814-FE2E-4C74-A9E0-B339FC33DF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4565" y="1776880"/>
            <a:ext cx="1549072" cy="18242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F08E21-1607-4CB0-A419-947E9BDD65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9337" y="1798170"/>
            <a:ext cx="1549071" cy="17978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CBC565-EE49-4C05-9B47-724FA3E0DF7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2976" y="1776880"/>
            <a:ext cx="1549071" cy="18375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B357EFB-D544-4E05-9D23-573272D7A7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6616" y="1785663"/>
            <a:ext cx="1549072" cy="182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273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79665-629B-4AF1-ABBE-DE6E8EBD5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r>
              <a:rPr lang="en-US" dirty="0"/>
              <a:t>Generative Design: AI finding the ideal arrangement of atoms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8094B-52CB-486B-953A-88BCD83C3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28FEE5-465D-43AF-98D7-EBC5C4FAAB2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9850" y="1733696"/>
            <a:ext cx="5418572" cy="4622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CAC251-016F-4589-AECA-6A6165B436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18" y="1733696"/>
            <a:ext cx="6228538" cy="4622653"/>
          </a:xfrm>
          <a:prstGeom prst="rect">
            <a:avLst/>
          </a:prstGeom>
        </p:spPr>
      </p:pic>
      <p:sp>
        <p:nvSpPr>
          <p:cNvPr id="10" name="Line Callout 1 (No Border) 6">
            <a:extLst>
              <a:ext uri="{FF2B5EF4-FFF2-40B4-BE49-F238E27FC236}">
                <a16:creationId xmlns:a16="http://schemas.microsoft.com/office/drawing/2014/main" id="{5CB4BAEC-672C-4E53-9618-BADC1B438713}"/>
              </a:ext>
            </a:extLst>
          </p:cNvPr>
          <p:cNvSpPr/>
          <p:nvPr/>
        </p:nvSpPr>
        <p:spPr>
          <a:xfrm>
            <a:off x="3667535" y="1796414"/>
            <a:ext cx="1046882" cy="392091"/>
          </a:xfrm>
          <a:prstGeom prst="callout1">
            <a:avLst>
              <a:gd name="adj1" fmla="val 25558"/>
              <a:gd name="adj2" fmla="val 167"/>
              <a:gd name="adj3" fmla="val 130708"/>
              <a:gd name="adj4" fmla="val -51539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Obstacles (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1" name="Line Callout 1 (No Border) 6">
            <a:extLst>
              <a:ext uri="{FF2B5EF4-FFF2-40B4-BE49-F238E27FC236}">
                <a16:creationId xmlns:a16="http://schemas.microsoft.com/office/drawing/2014/main" id="{F07E73EB-444D-4114-B769-D8184A41ED66}"/>
              </a:ext>
            </a:extLst>
          </p:cNvPr>
          <p:cNvSpPr/>
          <p:nvPr/>
        </p:nvSpPr>
        <p:spPr>
          <a:xfrm>
            <a:off x="4714416" y="4996667"/>
            <a:ext cx="1164525" cy="392091"/>
          </a:xfrm>
          <a:prstGeom prst="callout1">
            <a:avLst>
              <a:gd name="adj1" fmla="val 25558"/>
              <a:gd name="adj2" fmla="val 167"/>
              <a:gd name="adj3" fmla="val 122150"/>
              <a:gd name="adj4" fmla="val -49135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Preserves (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green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sp>
        <p:nvSpPr>
          <p:cNvPr id="14" name="Line Callout 1 (No Border) 6">
            <a:extLst>
              <a:ext uri="{FF2B5EF4-FFF2-40B4-BE49-F238E27FC236}">
                <a16:creationId xmlns:a16="http://schemas.microsoft.com/office/drawing/2014/main" id="{50C9FCB1-3378-4D49-8265-DC39C07E0F3E}"/>
              </a:ext>
            </a:extLst>
          </p:cNvPr>
          <p:cNvSpPr/>
          <p:nvPr/>
        </p:nvSpPr>
        <p:spPr>
          <a:xfrm>
            <a:off x="4353690" y="2670123"/>
            <a:ext cx="1164525" cy="392091"/>
          </a:xfrm>
          <a:prstGeom prst="callout1">
            <a:avLst>
              <a:gd name="adj1" fmla="val 25558"/>
              <a:gd name="adj2" fmla="val 167"/>
              <a:gd name="adj3" fmla="val -1944"/>
              <a:gd name="adj4" fmla="val -49855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Load</a:t>
            </a:r>
          </a:p>
        </p:txBody>
      </p:sp>
      <p:sp>
        <p:nvSpPr>
          <p:cNvPr id="15" name="Line Callout 1 (No Border) 6">
            <a:extLst>
              <a:ext uri="{FF2B5EF4-FFF2-40B4-BE49-F238E27FC236}">
                <a16:creationId xmlns:a16="http://schemas.microsoft.com/office/drawing/2014/main" id="{37CDD7E0-9DB3-4FC4-A0AF-EDCCE6B836FD}"/>
              </a:ext>
            </a:extLst>
          </p:cNvPr>
          <p:cNvSpPr/>
          <p:nvPr/>
        </p:nvSpPr>
        <p:spPr>
          <a:xfrm>
            <a:off x="3398988" y="5964258"/>
            <a:ext cx="1164525" cy="392091"/>
          </a:xfrm>
          <a:prstGeom prst="callout1">
            <a:avLst>
              <a:gd name="adj1" fmla="val 25558"/>
              <a:gd name="adj2" fmla="val 167"/>
              <a:gd name="adj3" fmla="val -1944"/>
              <a:gd name="adj4" fmla="val -49855"/>
            </a:avLst>
          </a:prstGeom>
          <a:noFill/>
          <a:ln w="9525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 w="med" len="med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Constraints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A057A7-CCA6-48A6-B87F-ED526E66B1B4}"/>
              </a:ext>
            </a:extLst>
          </p:cNvPr>
          <p:cNvSpPr txBox="1"/>
          <p:nvPr/>
        </p:nvSpPr>
        <p:spPr>
          <a:xfrm>
            <a:off x="8896089" y="6390702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Outputs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53014F-2AF1-4A98-AB24-8AFA22D71125}"/>
              </a:ext>
            </a:extLst>
          </p:cNvPr>
          <p:cNvSpPr txBox="1"/>
          <p:nvPr/>
        </p:nvSpPr>
        <p:spPr>
          <a:xfrm>
            <a:off x="3011702" y="640998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Inputs</a:t>
            </a:r>
          </a:p>
        </p:txBody>
      </p:sp>
    </p:spTree>
    <p:extLst>
      <p:ext uri="{BB962C8B-B14F-4D97-AF65-F5344CB8AC3E}">
        <p14:creationId xmlns:p14="http://schemas.microsoft.com/office/powerpoint/2010/main" val="4183066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2C085-E05C-4B03-AB86-49F84DE94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6"/>
            <a:ext cx="10515600" cy="709289"/>
          </a:xfrm>
        </p:spPr>
        <p:txBody>
          <a:bodyPr/>
          <a:lstStyle/>
          <a:p>
            <a:r>
              <a:rPr lang="en-US"/>
              <a:t>Application Example: AI Design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0670301-2F34-4685-AC09-C771743187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0476626"/>
              </p:ext>
            </p:extLst>
          </p:nvPr>
        </p:nvGraphicFramePr>
        <p:xfrm>
          <a:off x="100717" y="626657"/>
          <a:ext cx="11990566" cy="6231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499">
                  <a:extLst>
                    <a:ext uri="{9D8B030D-6E8A-4147-A177-3AD203B41FA5}">
                      <a16:colId xmlns:a16="http://schemas.microsoft.com/office/drawing/2014/main" val="1639302799"/>
                    </a:ext>
                  </a:extLst>
                </a:gridCol>
                <a:gridCol w="1602377">
                  <a:extLst>
                    <a:ext uri="{9D8B030D-6E8A-4147-A177-3AD203B41FA5}">
                      <a16:colId xmlns:a16="http://schemas.microsoft.com/office/drawing/2014/main" val="187618276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1062699632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237554061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3319076668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121837305"/>
                    </a:ext>
                  </a:extLst>
                </a:gridCol>
                <a:gridCol w="1712938">
                  <a:extLst>
                    <a:ext uri="{9D8B030D-6E8A-4147-A177-3AD203B41FA5}">
                      <a16:colId xmlns:a16="http://schemas.microsoft.com/office/drawing/2014/main" val="1555389709"/>
                    </a:ext>
                  </a:extLst>
                </a:gridCol>
              </a:tblGrid>
              <a:tr h="675860">
                <a:tc>
                  <a:txBody>
                    <a:bodyPr/>
                    <a:lstStyle/>
                    <a:p>
                      <a:r>
                        <a:rPr lang="en-US"/>
                        <a:t>Designer / </a:t>
                      </a:r>
                    </a:p>
                    <a:p>
                      <a:r>
                        <a:rPr lang="en-US"/>
                        <a:t>Iteration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Drew/Ryan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Drew/Ryan 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Drew/Ryan 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Drew/Ryan 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Generative 31 CNC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Generative 31 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83637"/>
                  </a:ext>
                </a:extLst>
              </a:tr>
              <a:tr h="1502796">
                <a:tc>
                  <a:txBody>
                    <a:bodyPr/>
                    <a:lstStyle/>
                    <a:p>
                      <a:r>
                        <a:rPr lang="en-US"/>
                        <a:t>Design (Aluminum)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42163"/>
                  </a:ext>
                </a:extLst>
              </a:tr>
              <a:tr h="349857">
                <a:tc>
                  <a:txBody>
                    <a:bodyPr/>
                    <a:lstStyle/>
                    <a:p>
                      <a:r>
                        <a:rPr lang="en-US"/>
                        <a:t>Mass (kg)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FF0000"/>
                          </a:highlight>
                        </a:rPr>
                        <a:t>0.59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778389"/>
                  </a:ext>
                </a:extLst>
              </a:tr>
              <a:tr h="357808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  <a:r>
                        <a:rPr lang="en-US" baseline="30000"/>
                        <a:t>st</a:t>
                      </a:r>
                      <a:r>
                        <a:rPr lang="en-US"/>
                        <a:t> Mode (Hz)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FF0000"/>
                          </a:highlight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FF0000"/>
                          </a:highlight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147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177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7600"/>
                  </a:ext>
                </a:extLst>
              </a:tr>
              <a:tr h="531240">
                <a:tc>
                  <a:txBody>
                    <a:bodyPr/>
                    <a:lstStyle/>
                    <a:p>
                      <a:r>
                        <a:rPr lang="en-US"/>
                        <a:t>Stiffness/mass (Hz/kg)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735</a:t>
                      </a:r>
                    </a:p>
                    <a:p>
                      <a:pPr algn="ctr"/>
                      <a:r>
                        <a:rPr lang="en-US"/>
                        <a:t>~3x better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885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~3.5x better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930388"/>
                  </a:ext>
                </a:extLst>
              </a:tr>
              <a:tr h="531240">
                <a:tc>
                  <a:txBody>
                    <a:bodyPr/>
                    <a:lstStyle/>
                    <a:p>
                      <a:r>
                        <a:rPr lang="en-US"/>
                        <a:t>Max Stress (MPa)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60.7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14.8</a:t>
                      </a:r>
                    </a:p>
                    <a:p>
                      <a:pPr algn="ctr"/>
                      <a:r>
                        <a:rPr lang="en-US"/>
                        <a:t>&gt;4x better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11.2</a:t>
                      </a:r>
                    </a:p>
                    <a:p>
                      <a:pPr algn="ctr"/>
                      <a:r>
                        <a:rPr lang="en-US"/>
                        <a:t>&gt;5x better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15287"/>
                  </a:ext>
                </a:extLst>
              </a:tr>
              <a:tr h="2041007">
                <a:tc>
                  <a:txBody>
                    <a:bodyPr/>
                    <a:lstStyle/>
                    <a:p>
                      <a:r>
                        <a:rPr lang="en-US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808000"/>
                          </a:highlight>
                        </a:rPr>
                        <a:t>CNC</a:t>
                      </a:r>
                    </a:p>
                    <a:p>
                      <a:pPr algn="ctr"/>
                      <a:r>
                        <a:rPr lang="en-US">
                          <a:highlight>
                            <a:srgbClr val="808000"/>
                          </a:highlight>
                        </a:rPr>
                        <a:t>Difficult to machine hog-outs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808000"/>
                          </a:highlight>
                        </a:rPr>
                        <a:t>CNC</a:t>
                      </a:r>
                    </a:p>
                    <a:p>
                      <a:pPr algn="ctr"/>
                      <a:r>
                        <a:rPr lang="en-US">
                          <a:highlight>
                            <a:srgbClr val="808000"/>
                          </a:highlight>
                        </a:rPr>
                        <a:t>Difficult to machine hog-outs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highlight>
                            <a:srgbClr val="FF0000"/>
                          </a:highlight>
                        </a:rPr>
                        <a:t>Not machinable/ printable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$1000</a:t>
                      </a:r>
                    </a:p>
                    <a:p>
                      <a:pPr algn="ctr"/>
                      <a:r>
                        <a:rPr lang="en-US"/>
                        <a:t>3 days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$2000</a:t>
                      </a:r>
                    </a:p>
                    <a:p>
                      <a:pPr algn="ctr"/>
                      <a:r>
                        <a:rPr lang="en-US" dirty="0"/>
                        <a:t>3 weeks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77458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2118ED-691C-4BB0-B82B-7DAE828D5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1BC056-7110-402D-9B7D-A4D414CF18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822" y="1304189"/>
            <a:ext cx="1247278" cy="1468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144F75-E38E-4A8F-8623-AB002FC31A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595" y="1325480"/>
            <a:ext cx="1247278" cy="14475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3BAF1EC-5F30-4134-89F5-5A78607212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234" y="1304189"/>
            <a:ext cx="1247278" cy="14795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7BC125-4EA3-44DF-95A3-1665278B46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8873" y="1312973"/>
            <a:ext cx="1247278" cy="1470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375864-9309-44FA-9EA2-A0A15D1CD61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424" y="1304188"/>
            <a:ext cx="1103273" cy="1447557"/>
          </a:xfrm>
          <a:prstGeom prst="rect">
            <a:avLst/>
          </a:prstGeom>
        </p:spPr>
      </p:pic>
      <p:graphicFrame>
        <p:nvGraphicFramePr>
          <p:cNvPr id="3" name="Table 12">
            <a:extLst>
              <a:ext uri="{FF2B5EF4-FFF2-40B4-BE49-F238E27FC236}">
                <a16:creationId xmlns:a16="http://schemas.microsoft.com/office/drawing/2014/main" id="{30557CC8-1886-4397-946C-CE1E0364E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703573"/>
              </p:ext>
            </p:extLst>
          </p:nvPr>
        </p:nvGraphicFramePr>
        <p:xfrm>
          <a:off x="8659258" y="256921"/>
          <a:ext cx="343202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2026">
                  <a:extLst>
                    <a:ext uri="{9D8B030D-6E8A-4147-A177-3AD203B41FA5}">
                      <a16:colId xmlns:a16="http://schemas.microsoft.com/office/drawing/2014/main" val="1335914343"/>
                    </a:ext>
                  </a:extLst>
                </a:gridCol>
              </a:tblGrid>
              <a:tr h="24435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Design/analysis/DfM </a:t>
                      </a:r>
                      <a:r>
                        <a:rPr lang="en-US" dirty="0">
                          <a:solidFill>
                            <a:srgbClr val="FFFF00"/>
                          </a:solidFill>
                        </a:rPr>
                        <a:t>~2hrs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997126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CA7052A-D852-4CD7-A524-442EF6C83A67}"/>
              </a:ext>
            </a:extLst>
          </p:cNvPr>
          <p:cNvSpPr txBox="1"/>
          <p:nvPr/>
        </p:nvSpPr>
        <p:spPr>
          <a:xfrm>
            <a:off x="6048754" y="6066820"/>
            <a:ext cx="2300951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/>
              <a:t>Results verified by test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D8230489-609E-4D8F-8436-8CFE67B77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324" y="5473829"/>
            <a:ext cx="1527685" cy="126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416A7D-75B7-4B20-B1E2-A0D35A835AC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733" y="5453996"/>
            <a:ext cx="1306678" cy="13971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E8F953-695C-4BB4-AD67-384F74AEDE08}"/>
              </a:ext>
            </a:extLst>
          </p:cNvPr>
          <p:cNvSpPr/>
          <p:nvPr/>
        </p:nvSpPr>
        <p:spPr>
          <a:xfrm>
            <a:off x="8659258" y="256921"/>
            <a:ext cx="3432026" cy="658282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778E150-32B1-4D98-BE94-11ED7BE256C6}"/>
              </a:ext>
            </a:extLst>
          </p:cNvPr>
          <p:cNvSpPr/>
          <p:nvPr/>
        </p:nvSpPr>
        <p:spPr>
          <a:xfrm>
            <a:off x="8406948" y="6114054"/>
            <a:ext cx="348133" cy="27486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217ED89-B5A6-44D3-ABAA-D862F6C6AF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783" y="1312973"/>
            <a:ext cx="1295375" cy="147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8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CBD4F-DA70-432B-AAB2-23246189F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59" y="3047"/>
            <a:ext cx="10515600" cy="958639"/>
          </a:xfrm>
        </p:spPr>
        <p:txBody>
          <a:bodyPr/>
          <a:lstStyle/>
          <a:p>
            <a:r>
              <a:rPr lang="en-US"/>
              <a:t>Application examples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D79B0-552A-4550-809B-035561A5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8DA09-8E3A-4AF1-9958-3FAD698C0EBB}"/>
              </a:ext>
            </a:extLst>
          </p:cNvPr>
          <p:cNvSpPr txBox="1"/>
          <p:nvPr/>
        </p:nvSpPr>
        <p:spPr>
          <a:xfrm>
            <a:off x="885913" y="2751615"/>
            <a:ext cx="2059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EXCITE: Tip/Tilt mount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4A668E-C85E-412B-84A5-F364033212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0925" y="897471"/>
            <a:ext cx="2584828" cy="1741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E1F079-FADC-425D-A18D-819C1B3C0C45}"/>
              </a:ext>
            </a:extLst>
          </p:cNvPr>
          <p:cNvSpPr txBox="1"/>
          <p:nvPr/>
        </p:nvSpPr>
        <p:spPr>
          <a:xfrm>
            <a:off x="3894534" y="2566743"/>
            <a:ext cx="2168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EXCITE: Radiator mount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99F6C7-C1BE-4A08-8036-40767A1EB5B7}"/>
              </a:ext>
            </a:extLst>
          </p:cNvPr>
          <p:cNvSpPr txBox="1"/>
          <p:nvPr/>
        </p:nvSpPr>
        <p:spPr>
          <a:xfrm>
            <a:off x="7057064" y="2515855"/>
            <a:ext cx="2189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EXCITE: Detector mount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FAC9DB-1BA9-49F1-A47D-FF75CE143A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926" y="654533"/>
            <a:ext cx="1457862" cy="18772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39ACFE-2371-4B5B-A135-EC803A98441D}"/>
              </a:ext>
            </a:extLst>
          </p:cNvPr>
          <p:cNvSpPr txBox="1"/>
          <p:nvPr/>
        </p:nvSpPr>
        <p:spPr>
          <a:xfrm>
            <a:off x="9681021" y="2476650"/>
            <a:ext cx="1936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NGXO: Mirror mount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1A9A53-DCDF-4D61-8421-1163993A40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6" y="897471"/>
            <a:ext cx="2246714" cy="19067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16D033-BE50-4F74-8F4F-33825F4AF760}"/>
              </a:ext>
            </a:extLst>
          </p:cNvPr>
          <p:cNvSpPr txBox="1"/>
          <p:nvPr/>
        </p:nvSpPr>
        <p:spPr>
          <a:xfrm>
            <a:off x="958293" y="4360799"/>
            <a:ext cx="210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MSR-CCRS: Diode Mount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ADC67C6-7489-4153-8ED6-59C5778898D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042" y="5167402"/>
            <a:ext cx="1672233" cy="14560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48C0915-C5BA-41FA-AC20-F629405C8F08}"/>
              </a:ext>
            </a:extLst>
          </p:cNvPr>
          <p:cNvSpPr txBox="1"/>
          <p:nvPr/>
        </p:nvSpPr>
        <p:spPr>
          <a:xfrm>
            <a:off x="6784921" y="4846370"/>
            <a:ext cx="21699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HERMES: MAG Stanchion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39CA080-29EC-4A05-8596-CDC6B6DDD548}"/>
              </a:ext>
            </a:extLst>
          </p:cNvPr>
          <p:cNvSpPr txBox="1"/>
          <p:nvPr/>
        </p:nvSpPr>
        <p:spPr>
          <a:xfrm>
            <a:off x="6907520" y="6568945"/>
            <a:ext cx="1982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ALTIRS: Mirror mount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2960657A-84D7-4F4F-8D68-C512E97A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833" y="2920563"/>
            <a:ext cx="1716272" cy="169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3A0C950-1C48-4357-BE6F-1F789E13D2CA}"/>
              </a:ext>
            </a:extLst>
          </p:cNvPr>
          <p:cNvSpPr txBox="1"/>
          <p:nvPr/>
        </p:nvSpPr>
        <p:spPr>
          <a:xfrm>
            <a:off x="9202285" y="4551137"/>
            <a:ext cx="19159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ALICE: Optical Bench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931FBE7-BCE8-4DCE-B952-59FA5CE5294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8" y="4663481"/>
            <a:ext cx="2407193" cy="183133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6C34C1C-3B77-483D-B909-579F997B1908}"/>
              </a:ext>
            </a:extLst>
          </p:cNvPr>
          <p:cNvSpPr txBox="1"/>
          <p:nvPr/>
        </p:nvSpPr>
        <p:spPr>
          <a:xfrm>
            <a:off x="1283661" y="6446209"/>
            <a:ext cx="17795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err="1">
                <a:latin typeface="Calibri" panose="020F0502020204030204" pitchFamily="34" charset="0"/>
                <a:cs typeface="Calibri" panose="020F0502020204030204" pitchFamily="34" charset="0"/>
              </a:rPr>
              <a:t>DraMS</a:t>
            </a:r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: Carousel base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B0CBFDD-DF20-4460-9CAF-C3ACDAF9FC5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762" y="4708536"/>
            <a:ext cx="2840418" cy="178775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76BD9FE-2E12-47CC-AB60-B5D86BE3532D}"/>
              </a:ext>
            </a:extLst>
          </p:cNvPr>
          <p:cNvSpPr txBox="1"/>
          <p:nvPr/>
        </p:nvSpPr>
        <p:spPr>
          <a:xfrm>
            <a:off x="4210815" y="6410672"/>
            <a:ext cx="142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RST: OBA node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097A9F-CADB-484C-9DAE-DBDA1B841EA9}"/>
              </a:ext>
            </a:extLst>
          </p:cNvPr>
          <p:cNvSpPr txBox="1"/>
          <p:nvPr/>
        </p:nvSpPr>
        <p:spPr>
          <a:xfrm>
            <a:off x="4188844" y="4379243"/>
            <a:ext cx="2104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STAR-X Detector bench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0C0091-443C-42A4-9558-4262C4F7AB28}"/>
              </a:ext>
            </a:extLst>
          </p:cNvPr>
          <p:cNvSpPr txBox="1"/>
          <p:nvPr/>
        </p:nvSpPr>
        <p:spPr>
          <a:xfrm>
            <a:off x="9224811" y="6268591"/>
            <a:ext cx="1774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Calibri" panose="020F0502020204030204" pitchFamily="34" charset="0"/>
                <a:cs typeface="Calibri" panose="020F0502020204030204" pitchFamily="34" charset="0"/>
              </a:rPr>
              <a:t>NGXO: Mirror rack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85AFCEB-C8E4-42C5-9855-2D0F5380148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833" y="5229230"/>
            <a:ext cx="1606367" cy="11026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8B3B7F-4CC7-4282-8D40-D7088295293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847" y="3107755"/>
            <a:ext cx="2440828" cy="130937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E414E73-E932-4969-B780-E4B9342506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03" y="3059392"/>
            <a:ext cx="2502322" cy="13065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B74336-9309-4318-A377-8DE34BCD6D7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610" y="798530"/>
            <a:ext cx="2987955" cy="179866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CAB703E-D29B-4CB0-B08F-5A6FC1943DC5}"/>
              </a:ext>
            </a:extLst>
          </p:cNvPr>
          <p:cNvSpPr txBox="1"/>
          <p:nvPr/>
        </p:nvSpPr>
        <p:spPr>
          <a:xfrm>
            <a:off x="4907609" y="6169"/>
            <a:ext cx="7284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92D050"/>
                </a:solidFill>
              </a:rPr>
              <a:t>“The trick to having good ideas is not to sit around in glorious isolation and try to think big thoughts. The trick is to get more parts on the table.” </a:t>
            </a:r>
          </a:p>
          <a:p>
            <a:pPr algn="ctr"/>
            <a:r>
              <a:rPr lang="en-US" sz="1600" dirty="0">
                <a:solidFill>
                  <a:srgbClr val="92D050"/>
                </a:solidFill>
              </a:rPr>
              <a:t>- Steven Johnson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763C7C-E280-462B-A55F-A57A898DA4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03757" y="2823632"/>
            <a:ext cx="1404645" cy="207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2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C7A01-3536-4A41-B9E1-C0F2AC139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172" y="0"/>
            <a:ext cx="10515600" cy="1325563"/>
          </a:xfrm>
        </p:spPr>
        <p:txBody>
          <a:bodyPr/>
          <a:lstStyle/>
          <a:p>
            <a:r>
              <a:rPr lang="en-US"/>
              <a:t>How is this possible?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4C9F-0486-45B8-9A8F-1631DA89C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73" y="1068356"/>
            <a:ext cx="8284827" cy="496463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Generative Design and Digital Manufacturing leverage the massive advances in Information Technology</a:t>
            </a:r>
          </a:p>
          <a:p>
            <a:pPr lvl="1"/>
            <a:r>
              <a:rPr lang="en-US" dirty="0"/>
              <a:t>Pro/Engineer (e.g., Creo) released 1987</a:t>
            </a:r>
          </a:p>
          <a:p>
            <a:pPr lvl="1"/>
            <a:r>
              <a:rPr lang="en-US" dirty="0"/>
              <a:t>NASTRAN released 1968</a:t>
            </a:r>
          </a:p>
          <a:p>
            <a:pPr lvl="1"/>
            <a:r>
              <a:rPr lang="en-US" dirty="0"/>
              <a:t>Computing power has increased </a:t>
            </a:r>
            <a:r>
              <a:rPr lang="en-US" dirty="0">
                <a:solidFill>
                  <a:srgbClr val="92D050"/>
                </a:solidFill>
              </a:rPr>
              <a:t>&gt;10,000x since 1990!</a:t>
            </a:r>
          </a:p>
          <a:p>
            <a:pPr lvl="2"/>
            <a:r>
              <a:rPr lang="en-US" dirty="0"/>
              <a:t>Enables a </a:t>
            </a:r>
            <a:r>
              <a:rPr lang="en-US" dirty="0">
                <a:solidFill>
                  <a:srgbClr val="92D050"/>
                </a:solidFill>
              </a:rPr>
              <a:t>step-change</a:t>
            </a:r>
            <a:r>
              <a:rPr lang="en-US" dirty="0"/>
              <a:t> in Computer Aided Engineering (CAE) capability</a:t>
            </a:r>
          </a:p>
          <a:p>
            <a:pPr lvl="2"/>
            <a:r>
              <a:rPr lang="en-US" dirty="0"/>
              <a:t>Cloud computing allows practically unlimited compute for FEA</a:t>
            </a:r>
          </a:p>
          <a:p>
            <a:r>
              <a:rPr lang="en-US" dirty="0"/>
              <a:t>Generative Design can be considered an abstraction layer on top of:</a:t>
            </a:r>
          </a:p>
          <a:p>
            <a:pPr lvl="1"/>
            <a:r>
              <a:rPr lang="en-US" dirty="0"/>
              <a:t>Computer Aided Design (CAD)</a:t>
            </a:r>
          </a:p>
          <a:p>
            <a:pPr lvl="1"/>
            <a:r>
              <a:rPr lang="en-US" dirty="0"/>
              <a:t>Finite Element Analysis (FEA) i.e., simulation</a:t>
            </a:r>
          </a:p>
          <a:p>
            <a:pPr lvl="1"/>
            <a:r>
              <a:rPr lang="en-US" dirty="0"/>
              <a:t>Design for Manufacturing (DfM)</a:t>
            </a:r>
          </a:p>
        </p:txBody>
      </p:sp>
      <p:pic>
        <p:nvPicPr>
          <p:cNvPr id="1026" name="Picture 2" descr="Pin on 30 Years Working in Technology">
            <a:extLst>
              <a:ext uri="{FF2B5EF4-FFF2-40B4-BE49-F238E27FC236}">
                <a16:creationId xmlns:a16="http://schemas.microsoft.com/office/drawing/2014/main" id="{C8664778-8263-4C91-83DC-00519A254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015" y="0"/>
            <a:ext cx="3095792" cy="273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oud Computing Datacenter Server Room Servers Racks in Modern Data Center  by adme">
            <a:extLst>
              <a:ext uri="{FF2B5EF4-FFF2-40B4-BE49-F238E27FC236}">
                <a16:creationId xmlns:a16="http://schemas.microsoft.com/office/drawing/2014/main" id="{B8ABB496-24A9-4233-9A54-A3E02361C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4015" y="2973687"/>
            <a:ext cx="3095792" cy="1742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DE576B-A8B1-45EE-8C34-005145F36F18}"/>
              </a:ext>
            </a:extLst>
          </p:cNvPr>
          <p:cNvSpPr txBox="1"/>
          <p:nvPr/>
        </p:nvSpPr>
        <p:spPr>
          <a:xfrm>
            <a:off x="383459" y="5917389"/>
            <a:ext cx="7284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92D050"/>
                </a:solidFill>
              </a:rPr>
              <a:t>Enable </a:t>
            </a:r>
            <a:r>
              <a:rPr lang="en-US" sz="2000" i="1" dirty="0">
                <a:solidFill>
                  <a:srgbClr val="92D050"/>
                </a:solidFill>
              </a:rPr>
              <a:t>more science per dollar </a:t>
            </a:r>
            <a:r>
              <a:rPr lang="en-US" sz="2000" dirty="0">
                <a:solidFill>
                  <a:srgbClr val="92D050"/>
                </a:solidFill>
              </a:rPr>
              <a:t>by reducing the development time/cost and increasing the performance of spaceflight structures.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27AFEF0-4732-4E69-892F-5B7B5C140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10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38E1E2-EC41-411F-A02B-03BA3F73DF75}"/>
              </a:ext>
            </a:extLst>
          </p:cNvPr>
          <p:cNvSpPr txBox="1"/>
          <p:nvPr/>
        </p:nvSpPr>
        <p:spPr>
          <a:xfrm>
            <a:off x="8305014" y="4981996"/>
            <a:ext cx="3609646" cy="14260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noAutofit/>
          </a:bodyPr>
          <a:lstStyle/>
          <a:p>
            <a:pPr algn="ctr"/>
            <a:r>
              <a:rPr lang="en-US"/>
              <a:t>Generative Design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935855-D6A3-4B6B-8F32-F7B8A48DF601}"/>
              </a:ext>
            </a:extLst>
          </p:cNvPr>
          <p:cNvSpPr txBox="1"/>
          <p:nvPr/>
        </p:nvSpPr>
        <p:spPr>
          <a:xfrm>
            <a:off x="8305014" y="5410192"/>
            <a:ext cx="1205811" cy="997842"/>
          </a:xfrm>
          <a:prstGeom prst="rect">
            <a:avLst/>
          </a:prstGeom>
          <a:solidFill>
            <a:srgbClr val="00B0F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/>
              <a:t>CAD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80200F-BF07-4836-99CF-19579FDFCB33}"/>
              </a:ext>
            </a:extLst>
          </p:cNvPr>
          <p:cNvSpPr txBox="1"/>
          <p:nvPr/>
        </p:nvSpPr>
        <p:spPr>
          <a:xfrm>
            <a:off x="9510825" y="5897650"/>
            <a:ext cx="1205811" cy="510383"/>
          </a:xfrm>
          <a:prstGeom prst="rect">
            <a:avLst/>
          </a:prstGeom>
          <a:solidFill>
            <a:srgbClr val="00206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/>
              <a:t>FEA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3B1136-7B15-4485-8076-164A7D20A1C8}"/>
              </a:ext>
            </a:extLst>
          </p:cNvPr>
          <p:cNvSpPr txBox="1"/>
          <p:nvPr/>
        </p:nvSpPr>
        <p:spPr>
          <a:xfrm>
            <a:off x="10716637" y="5410192"/>
            <a:ext cx="1198024" cy="997842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/>
              <a:t>DfM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872A85-6762-44E5-B34A-9705B59C6874}"/>
              </a:ext>
            </a:extLst>
          </p:cNvPr>
          <p:cNvSpPr txBox="1"/>
          <p:nvPr/>
        </p:nvSpPr>
        <p:spPr>
          <a:xfrm>
            <a:off x="9510825" y="5410192"/>
            <a:ext cx="1205811" cy="487458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/>
              <a:t>Top Op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CB9EF9-6AB1-45F4-99FC-C5DCBC58B07F}"/>
              </a:ext>
            </a:extLst>
          </p:cNvPr>
          <p:cNvSpPr txBox="1"/>
          <p:nvPr/>
        </p:nvSpPr>
        <p:spPr>
          <a:xfrm>
            <a:off x="8305014" y="2671275"/>
            <a:ext cx="382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https://www.vintagecomputing.com/index.php/archives/772/retro-scan-of-the-week-computer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1DB771-CEAD-418A-87E4-DA5566D9CF9F}"/>
              </a:ext>
            </a:extLst>
          </p:cNvPr>
          <p:cNvSpPr txBox="1"/>
          <p:nvPr/>
        </p:nvSpPr>
        <p:spPr>
          <a:xfrm>
            <a:off x="8324667" y="4668555"/>
            <a:ext cx="38236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https://elements.envato.com/cloud-computing-datacenter-server-room-servers-rac-62XTEN5</a:t>
            </a:r>
          </a:p>
        </p:txBody>
      </p:sp>
    </p:spTree>
    <p:extLst>
      <p:ext uri="{BB962C8B-B14F-4D97-AF65-F5344CB8AC3E}">
        <p14:creationId xmlns:p14="http://schemas.microsoft.com/office/powerpoint/2010/main" val="2345925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07EA-8B87-4520-A86F-EC815AD14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999" y="162961"/>
            <a:ext cx="8989611" cy="1325563"/>
          </a:xfrm>
        </p:spPr>
        <p:txBody>
          <a:bodyPr/>
          <a:lstStyle/>
          <a:p>
            <a:r>
              <a:rPr lang="en-US"/>
              <a:t>Generative Design: Paradigm Shift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74C93E5-4485-44BE-B0A0-FDDF0D9F9C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9570392"/>
              </p:ext>
            </p:extLst>
          </p:nvPr>
        </p:nvGraphicFramePr>
        <p:xfrm>
          <a:off x="131585" y="2298832"/>
          <a:ext cx="11798969" cy="814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CBDF75-495F-4D59-AAB5-804BEC2CB0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110984"/>
              </p:ext>
            </p:extLst>
          </p:nvPr>
        </p:nvGraphicFramePr>
        <p:xfrm>
          <a:off x="131585" y="4612917"/>
          <a:ext cx="7732297" cy="948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Arrow: Curved Up 5">
            <a:extLst>
              <a:ext uri="{FF2B5EF4-FFF2-40B4-BE49-F238E27FC236}">
                <a16:creationId xmlns:a16="http://schemas.microsoft.com/office/drawing/2014/main" id="{576EC2F5-4EBF-4E02-8F95-D1776213B351}"/>
              </a:ext>
            </a:extLst>
          </p:cNvPr>
          <p:cNvSpPr/>
          <p:nvPr/>
        </p:nvSpPr>
        <p:spPr>
          <a:xfrm rot="10800000">
            <a:off x="2072681" y="2074244"/>
            <a:ext cx="1195136" cy="3038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row: Curved Up 6">
            <a:extLst>
              <a:ext uri="{FF2B5EF4-FFF2-40B4-BE49-F238E27FC236}">
                <a16:creationId xmlns:a16="http://schemas.microsoft.com/office/drawing/2014/main" id="{D25FE656-0B5D-4C25-B7EE-3A4E29A91F04}"/>
              </a:ext>
            </a:extLst>
          </p:cNvPr>
          <p:cNvSpPr/>
          <p:nvPr/>
        </p:nvSpPr>
        <p:spPr>
          <a:xfrm rot="10800000">
            <a:off x="4679523" y="2074243"/>
            <a:ext cx="1195136" cy="30500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Arrow: Curved Up 8">
            <a:extLst>
              <a:ext uri="{FF2B5EF4-FFF2-40B4-BE49-F238E27FC236}">
                <a16:creationId xmlns:a16="http://schemas.microsoft.com/office/drawing/2014/main" id="{665C5A91-0546-4CA1-A5F1-A00C2101C956}"/>
              </a:ext>
            </a:extLst>
          </p:cNvPr>
          <p:cNvSpPr/>
          <p:nvPr/>
        </p:nvSpPr>
        <p:spPr>
          <a:xfrm rot="10800000">
            <a:off x="1615478" y="4379512"/>
            <a:ext cx="753979" cy="3038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row: Curved Up 9">
            <a:extLst>
              <a:ext uri="{FF2B5EF4-FFF2-40B4-BE49-F238E27FC236}">
                <a16:creationId xmlns:a16="http://schemas.microsoft.com/office/drawing/2014/main" id="{55CAD89F-0F71-4C89-B852-93F8751DD223}"/>
              </a:ext>
            </a:extLst>
          </p:cNvPr>
          <p:cNvSpPr/>
          <p:nvPr/>
        </p:nvSpPr>
        <p:spPr>
          <a:xfrm>
            <a:off x="1591415" y="5483998"/>
            <a:ext cx="753979" cy="3038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95776D-1C37-4AA1-924E-AB1F654CBE3F}"/>
              </a:ext>
            </a:extLst>
          </p:cNvPr>
          <p:cNvSpPr txBox="1"/>
          <p:nvPr/>
        </p:nvSpPr>
        <p:spPr>
          <a:xfrm>
            <a:off x="46898" y="1656173"/>
            <a:ext cx="219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Current GSFC Process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291AE5FA-B537-4516-800F-833EE7D3E924}"/>
              </a:ext>
            </a:extLst>
          </p:cNvPr>
          <p:cNvSpPr/>
          <p:nvPr/>
        </p:nvSpPr>
        <p:spPr>
          <a:xfrm rot="16200000">
            <a:off x="3703340" y="685825"/>
            <a:ext cx="460448" cy="51929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18F7F8-2DF8-4D54-BAA2-71FABFD78AA7}"/>
              </a:ext>
            </a:extLst>
          </p:cNvPr>
          <p:cNvSpPr txBox="1"/>
          <p:nvPr/>
        </p:nvSpPr>
        <p:spPr>
          <a:xfrm>
            <a:off x="3339491" y="3522201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C000"/>
                </a:solidFill>
              </a:rPr>
              <a:t>Months-Years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F7C24C-2E9E-4F58-9378-0A151BFE3167}"/>
              </a:ext>
            </a:extLst>
          </p:cNvPr>
          <p:cNvSpPr txBox="1"/>
          <p:nvPr/>
        </p:nvSpPr>
        <p:spPr>
          <a:xfrm>
            <a:off x="46898" y="4024718"/>
            <a:ext cx="2661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Generative Design Process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9ACFE8-0BB7-40B5-B969-C085B2623B2D}"/>
              </a:ext>
            </a:extLst>
          </p:cNvPr>
          <p:cNvSpPr txBox="1"/>
          <p:nvPr/>
        </p:nvSpPr>
        <p:spPr>
          <a:xfrm>
            <a:off x="1460925" y="5780150"/>
            <a:ext cx="10149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92D050"/>
                </a:solidFill>
              </a:rPr>
              <a:t>Hours-Days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E7F5E8-329C-4996-98C1-51C3B1562CA1}"/>
              </a:ext>
            </a:extLst>
          </p:cNvPr>
          <p:cNvSpPr/>
          <p:nvPr/>
        </p:nvSpPr>
        <p:spPr>
          <a:xfrm>
            <a:off x="46898" y="1656173"/>
            <a:ext cx="12013517" cy="23331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9B0571-9324-444B-B74C-94605BC772B0}"/>
              </a:ext>
            </a:extLst>
          </p:cNvPr>
          <p:cNvSpPr/>
          <p:nvPr/>
        </p:nvSpPr>
        <p:spPr>
          <a:xfrm>
            <a:off x="46898" y="3979495"/>
            <a:ext cx="12013517" cy="23331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2653C7-DA11-4B9D-B814-732F9F261C66}"/>
              </a:ext>
            </a:extLst>
          </p:cNvPr>
          <p:cNvSpPr txBox="1"/>
          <p:nvPr/>
        </p:nvSpPr>
        <p:spPr>
          <a:xfrm>
            <a:off x="1992467" y="6386630"/>
            <a:ext cx="8402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>
                <a:solidFill>
                  <a:srgbClr val="92D050"/>
                </a:solidFill>
              </a:defRPr>
            </a:lvl1pPr>
          </a:lstStyle>
          <a:p>
            <a:r>
              <a:rPr lang="en-US" dirty="0"/>
              <a:t>Demonstrated: Requirements known to parts in-hand in &lt;2 weeks. 2x-4x lighter.</a:t>
            </a:r>
          </a:p>
        </p:txBody>
      </p:sp>
      <p:sp>
        <p:nvSpPr>
          <p:cNvPr id="20" name="Arrow: Curved Up 19">
            <a:extLst>
              <a:ext uri="{FF2B5EF4-FFF2-40B4-BE49-F238E27FC236}">
                <a16:creationId xmlns:a16="http://schemas.microsoft.com/office/drawing/2014/main" id="{F69E6943-A35B-4B61-A0DD-99E0B45F33F5}"/>
              </a:ext>
            </a:extLst>
          </p:cNvPr>
          <p:cNvSpPr/>
          <p:nvPr/>
        </p:nvSpPr>
        <p:spPr>
          <a:xfrm rot="10800000">
            <a:off x="3400165" y="2057028"/>
            <a:ext cx="1195136" cy="30500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86F2B5-ED18-4DF8-9698-1646BD94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11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D2ED7DE-2671-4805-82AB-6E2762C0FA99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1832" y="249991"/>
            <a:ext cx="1549072" cy="18242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424331-729D-4181-A778-BD5D26FD87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262" y="3324482"/>
            <a:ext cx="2495192" cy="2832970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8ADBBBE-DFFE-4F8F-8809-004E85EF5E19}"/>
              </a:ext>
            </a:extLst>
          </p:cNvPr>
          <p:cNvSpPr/>
          <p:nvPr/>
        </p:nvSpPr>
        <p:spPr>
          <a:xfrm>
            <a:off x="81240" y="4654454"/>
            <a:ext cx="1053277" cy="837359"/>
          </a:xfrm>
          <a:prstGeom prst="roundRect">
            <a:avLst>
              <a:gd name="adj" fmla="val 10893"/>
            </a:avLst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E1BE461-68D2-404F-A99C-F453A3E8EC4D}"/>
              </a:ext>
            </a:extLst>
          </p:cNvPr>
          <p:cNvSpPr txBox="1"/>
          <p:nvPr/>
        </p:nvSpPr>
        <p:spPr>
          <a:xfrm>
            <a:off x="0" y="5532918"/>
            <a:ext cx="12083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92D050"/>
                </a:solidFill>
              </a:rPr>
              <a:t>Engineer focuses 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6629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1" grpId="0" animBg="1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FFB86-4B73-4AA9-8D9B-5081CB8CF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951" y="191857"/>
            <a:ext cx="11688097" cy="1325563"/>
          </a:xfrm>
        </p:spPr>
        <p:txBody>
          <a:bodyPr/>
          <a:lstStyle/>
          <a:p>
            <a:r>
              <a:rPr lang="en-US"/>
              <a:t>Digital Manufacturing: Robots turning bits to atoms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B7B45-A642-4065-AF67-7FD36CBB2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12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A75929-BD2E-40D8-8950-644B80250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719" y="1517420"/>
            <a:ext cx="3812496" cy="4402275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C299826C-21EA-4AF6-AED4-D77838A927EC}"/>
              </a:ext>
            </a:extLst>
          </p:cNvPr>
          <p:cNvSpPr/>
          <p:nvPr/>
        </p:nvSpPr>
        <p:spPr>
          <a:xfrm>
            <a:off x="5881370" y="3129440"/>
            <a:ext cx="641554" cy="11577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C32EB1D-48AA-4788-B451-C1ED621C7C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6406" y="1507176"/>
            <a:ext cx="4153169" cy="44022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02665B-35AB-4622-8FEA-6BD0C9D292B8}"/>
              </a:ext>
            </a:extLst>
          </p:cNvPr>
          <p:cNvSpPr txBox="1"/>
          <p:nvPr/>
        </p:nvSpPr>
        <p:spPr>
          <a:xfrm>
            <a:off x="8928341" y="6110621"/>
            <a:ext cx="782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Atoms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5FF823-9F74-47ED-AF42-EC7F10632FE4}"/>
              </a:ext>
            </a:extLst>
          </p:cNvPr>
          <p:cNvSpPr txBox="1"/>
          <p:nvPr/>
        </p:nvSpPr>
        <p:spPr>
          <a:xfrm>
            <a:off x="3320364" y="6173841"/>
            <a:ext cx="529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Bits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F99D1C-B150-4A4D-B1BF-206E33A4859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406" y="1517419"/>
            <a:ext cx="4153168" cy="44373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EAFA0A-CF5C-4FC7-AD53-500A222BA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884" y="6072527"/>
            <a:ext cx="779945" cy="571960"/>
          </a:xfrm>
          <a:prstGeom prst="rect">
            <a:avLst/>
          </a:prstGeom>
        </p:spPr>
      </p:pic>
      <p:pic>
        <p:nvPicPr>
          <p:cNvPr id="2052" name="Picture 4" descr="Crystal system - Wikipedia">
            <a:extLst>
              <a:ext uri="{FF2B5EF4-FFF2-40B4-BE49-F238E27FC236}">
                <a16:creationId xmlns:a16="http://schemas.microsoft.com/office/drawing/2014/main" id="{5A41CEEB-F3B2-4A27-9B73-3CA616B57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135" y="6033687"/>
            <a:ext cx="580923" cy="63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76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22008-2F9E-422B-B132-E3E603D56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285" y="23854"/>
            <a:ext cx="11834713" cy="1325563"/>
          </a:xfrm>
        </p:spPr>
        <p:txBody>
          <a:bodyPr/>
          <a:lstStyle/>
          <a:p>
            <a:r>
              <a:rPr lang="en-US"/>
              <a:t>Digital Manufacturing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9867-E8D2-4389-AE67-20EB08BCC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285" y="1257581"/>
            <a:ext cx="7664312" cy="557656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Manufacturing processes that can </a:t>
            </a:r>
            <a:r>
              <a:rPr lang="en-US" dirty="0">
                <a:solidFill>
                  <a:srgbClr val="92D050"/>
                </a:solidFill>
              </a:rPr>
              <a:t>make parts from CAD files</a:t>
            </a:r>
            <a:r>
              <a:rPr lang="en-US" dirty="0"/>
              <a:t> with minimal human intervention</a:t>
            </a:r>
          </a:p>
          <a:p>
            <a:pPr lvl="1"/>
            <a:r>
              <a:rPr lang="en-US" dirty="0"/>
              <a:t>Software creates machine code (e.g., gcode) from CAD</a:t>
            </a:r>
          </a:p>
          <a:p>
            <a:pPr lvl="1"/>
            <a:r>
              <a:rPr lang="en-US" dirty="0"/>
              <a:t>Robot runs the code and makes the part</a:t>
            </a:r>
          </a:p>
          <a:p>
            <a:r>
              <a:rPr lang="en-US" dirty="0">
                <a:solidFill>
                  <a:srgbClr val="FFFF00"/>
                </a:solidFill>
              </a:rPr>
              <a:t>Digital Manufacturing ≠ Additive Manufacturing</a:t>
            </a:r>
          </a:p>
          <a:p>
            <a:r>
              <a:rPr lang="en-US" dirty="0"/>
              <a:t>Automated CNC </a:t>
            </a:r>
          </a:p>
          <a:p>
            <a:pPr lvl="1"/>
            <a:r>
              <a:rPr lang="en-US" dirty="0"/>
              <a:t>Computer Aided Manufacturing (CAM) creates gcode from CAD with some human input</a:t>
            </a:r>
            <a:endParaRPr lang="en-US" dirty="0">
              <a:solidFill>
                <a:srgbClr val="FFC000"/>
              </a:solidFill>
            </a:endParaRPr>
          </a:p>
          <a:p>
            <a:pPr lvl="1"/>
            <a:r>
              <a:rPr lang="en-US" dirty="0"/>
              <a:t>Exception: Protolabs – automated machine shop</a:t>
            </a:r>
          </a:p>
          <a:p>
            <a:pPr lvl="2"/>
            <a:r>
              <a:rPr lang="en-US" dirty="0"/>
              <a:t>500+ </a:t>
            </a:r>
            <a:r>
              <a:rPr lang="en-US" dirty="0" err="1"/>
              <a:t>HaaS</a:t>
            </a:r>
            <a:r>
              <a:rPr lang="en-US" dirty="0"/>
              <a:t> CNC machines and no machinists</a:t>
            </a:r>
          </a:p>
          <a:p>
            <a:r>
              <a:rPr lang="en-US" dirty="0"/>
              <a:t>Additive Manufacturing (AM, 3D printing)</a:t>
            </a:r>
          </a:p>
          <a:p>
            <a:pPr lvl="1"/>
            <a:r>
              <a:rPr lang="en-US" dirty="0"/>
              <a:t>Great at generating gcode from CAD</a:t>
            </a:r>
          </a:p>
          <a:p>
            <a:pPr lvl="2"/>
            <a:r>
              <a:rPr lang="en-US" dirty="0">
                <a:solidFill>
                  <a:srgbClr val="FFFF00"/>
                </a:solidFill>
              </a:rPr>
              <a:t>AM often needs to be iterated: validation developing</a:t>
            </a:r>
          </a:p>
          <a:p>
            <a:pPr lvl="1"/>
            <a:r>
              <a:rPr lang="en-US" dirty="0"/>
              <a:t>Allows more design freedom: better performance</a:t>
            </a:r>
          </a:p>
          <a:p>
            <a:pPr lvl="1"/>
            <a:r>
              <a:rPr lang="en-US" dirty="0"/>
              <a:t>More “runway” for future improvements: bone-like structures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5DBE1-18B9-487A-B32F-B5E5914F3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237E7-EDD8-43F5-8FA9-34364098978D}"/>
              </a:ext>
            </a:extLst>
          </p:cNvPr>
          <p:cNvSpPr txBox="1"/>
          <p:nvPr/>
        </p:nvSpPr>
        <p:spPr>
          <a:xfrm>
            <a:off x="7049729" y="7938"/>
            <a:ext cx="51422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92D050"/>
                </a:solidFill>
              </a:rPr>
              <a:t>Robot: a machine capable of carrying out a complex series of actions automatically, especially one programmable by a computer</a:t>
            </a:r>
          </a:p>
        </p:txBody>
      </p:sp>
      <p:pic>
        <p:nvPicPr>
          <p:cNvPr id="1030" name="Picture 6" descr="GIF by General Electric">
            <a:extLst>
              <a:ext uri="{FF2B5EF4-FFF2-40B4-BE49-F238E27FC236}">
                <a16:creationId xmlns:a16="http://schemas.microsoft.com/office/drawing/2014/main" id="{F4A700D5-1AED-4612-91A4-975E53EF02A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504" y="3591080"/>
            <a:ext cx="4299154" cy="242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[video-to-gif output image]">
            <a:extLst>
              <a:ext uri="{FF2B5EF4-FFF2-40B4-BE49-F238E27FC236}">
                <a16:creationId xmlns:a16="http://schemas.microsoft.com/office/drawing/2014/main" id="{1F9AAE16-ACA9-459D-8A27-A88C08D378C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504" y="1021843"/>
            <a:ext cx="4299154" cy="242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NC machine factory floor">
            <a:extLst>
              <a:ext uri="{FF2B5EF4-FFF2-40B4-BE49-F238E27FC236}">
                <a16:creationId xmlns:a16="http://schemas.microsoft.com/office/drawing/2014/main" id="{85F84E80-49E8-4E97-8876-4056851A1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979" y="1301251"/>
            <a:ext cx="4414917" cy="196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02A191-CC53-48DB-9A5D-FC3035F72EA3}"/>
              </a:ext>
            </a:extLst>
          </p:cNvPr>
          <p:cNvSpPr txBox="1"/>
          <p:nvPr/>
        </p:nvSpPr>
        <p:spPr>
          <a:xfrm>
            <a:off x="8011110" y="6017796"/>
            <a:ext cx="41785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https://www.ge.com/news/reports/these-engineers-3d-printed-a-mini-jet-engine-then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BABA11-C42B-42F3-AC04-59BC8437CDCB}"/>
              </a:ext>
            </a:extLst>
          </p:cNvPr>
          <p:cNvSpPr txBox="1"/>
          <p:nvPr/>
        </p:nvSpPr>
        <p:spPr>
          <a:xfrm>
            <a:off x="7888164" y="3410817"/>
            <a:ext cx="41785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https://www.youtube.com/watch?v=Byj1ON4x4vY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1637BA-69C5-4378-A806-092674B0BCD1}"/>
              </a:ext>
            </a:extLst>
          </p:cNvPr>
          <p:cNvSpPr txBox="1"/>
          <p:nvPr/>
        </p:nvSpPr>
        <p:spPr>
          <a:xfrm>
            <a:off x="8006348" y="3189011"/>
            <a:ext cx="41785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i="1" dirty="0">
                <a:solidFill>
                  <a:schemeClr val="tx1">
                    <a:lumMod val="75000"/>
                  </a:schemeClr>
                </a:solidFill>
              </a:rPr>
              <a:t>Image source: https://www.protolabs.com/services/cnc-machining/</a:t>
            </a:r>
          </a:p>
        </p:txBody>
      </p:sp>
    </p:spTree>
    <p:extLst>
      <p:ext uri="{BB962C8B-B14F-4D97-AF65-F5344CB8AC3E}">
        <p14:creationId xmlns:p14="http://schemas.microsoft.com/office/powerpoint/2010/main" val="392684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AE0E5-97B4-446F-AAA7-D5898B988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48" y="0"/>
            <a:ext cx="10515600" cy="1325563"/>
          </a:xfrm>
        </p:spPr>
        <p:txBody>
          <a:bodyPr/>
          <a:lstStyle/>
          <a:p>
            <a:r>
              <a:rPr lang="en-US"/>
              <a:t>TRL and Risk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BEAB6-7646-439C-B452-4220CD5BA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347" y="1122876"/>
            <a:ext cx="10868569" cy="53885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There is no additional risk in Generative Design compared to human designs</a:t>
            </a:r>
          </a:p>
          <a:p>
            <a:pPr lvl="1"/>
            <a:r>
              <a:rPr lang="en-US" dirty="0"/>
              <a:t>Generative Designs have </a:t>
            </a:r>
            <a:r>
              <a:rPr lang="en-US" dirty="0">
                <a:solidFill>
                  <a:srgbClr val="92D050"/>
                </a:solidFill>
              </a:rPr>
              <a:t>higher margins </a:t>
            </a:r>
            <a:r>
              <a:rPr lang="en-US" dirty="0"/>
              <a:t>due to better stress distribution</a:t>
            </a:r>
          </a:p>
          <a:p>
            <a:pPr lvl="1"/>
            <a:r>
              <a:rPr lang="en-US" dirty="0"/>
              <a:t>Generative Design uses </a:t>
            </a:r>
            <a:r>
              <a:rPr lang="en-US" dirty="0">
                <a:solidFill>
                  <a:srgbClr val="92D050"/>
                </a:solidFill>
              </a:rPr>
              <a:t>known and predictable algorithms</a:t>
            </a:r>
          </a:p>
          <a:p>
            <a:pPr lvl="1"/>
            <a:r>
              <a:rPr lang="en-US" dirty="0"/>
              <a:t>Humans use </a:t>
            </a:r>
            <a:r>
              <a:rPr lang="en-US" dirty="0">
                <a:solidFill>
                  <a:srgbClr val="FFFF00"/>
                </a:solidFill>
              </a:rPr>
              <a:t>unknown and unpredictable algorithms</a:t>
            </a:r>
          </a:p>
          <a:p>
            <a:pPr lvl="2"/>
            <a:r>
              <a:rPr lang="en-US" dirty="0"/>
              <a:t>Give 10 different designers the same requirements, get 10 different designs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Current design validation techniques </a:t>
            </a:r>
            <a:r>
              <a:rPr lang="en-US" dirty="0"/>
              <a:t>can be used: e.g., NASTRAN/FEMAP</a:t>
            </a:r>
          </a:p>
          <a:p>
            <a:pPr lvl="1"/>
            <a:r>
              <a:rPr lang="en-US" dirty="0"/>
              <a:t>Fewer mistakes from </a:t>
            </a:r>
            <a:r>
              <a:rPr lang="en-US" dirty="0">
                <a:solidFill>
                  <a:srgbClr val="92D050"/>
                </a:solidFill>
              </a:rPr>
              <a:t>stove-piping</a:t>
            </a:r>
            <a:r>
              <a:rPr lang="en-US" dirty="0"/>
              <a:t> of design, analysis, and manufacturing</a:t>
            </a:r>
          </a:p>
          <a:p>
            <a:pPr lvl="2"/>
            <a:r>
              <a:rPr lang="en-US" dirty="0">
                <a:solidFill>
                  <a:srgbClr val="FFFF00"/>
                </a:solidFill>
              </a:rPr>
              <a:t>Common failure mode – game of telephone</a:t>
            </a:r>
          </a:p>
          <a:p>
            <a:pPr lvl="1"/>
            <a:r>
              <a:rPr lang="en-US" dirty="0"/>
              <a:t>NASA </a:t>
            </a:r>
            <a:r>
              <a:rPr lang="en-US" dirty="0">
                <a:solidFill>
                  <a:srgbClr val="92D050"/>
                </a:solidFill>
              </a:rPr>
              <a:t>requirements and standards </a:t>
            </a:r>
            <a:r>
              <a:rPr lang="en-US" dirty="0"/>
              <a:t>can be encoded into Generative Design</a:t>
            </a:r>
          </a:p>
          <a:p>
            <a:pPr lvl="2"/>
            <a:r>
              <a:rPr lang="en-US" dirty="0"/>
              <a:t>E.g. bolt edge distance, tool clearance, factor of safety, loads and modes</a:t>
            </a:r>
          </a:p>
          <a:p>
            <a:r>
              <a:rPr lang="en-US" dirty="0"/>
              <a:t>There is no additional risk in Digital Manufacturing compared to traditional techniques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Current verification techniques</a:t>
            </a:r>
            <a:r>
              <a:rPr lang="en-US" dirty="0"/>
              <a:t> can be applied: e.g., inspection and test</a:t>
            </a:r>
          </a:p>
          <a:p>
            <a:pPr lvl="1"/>
            <a:r>
              <a:rPr lang="en-US" dirty="0"/>
              <a:t>NASA-STD-6030 defines requirements for flying AM parts</a:t>
            </a:r>
          </a:p>
          <a:p>
            <a:pPr lvl="2"/>
            <a:r>
              <a:rPr lang="en-US" dirty="0"/>
              <a:t>11 AM parts on Perseverance Rover (JPL)</a:t>
            </a:r>
          </a:p>
          <a:p>
            <a:pPr lvl="1"/>
            <a:r>
              <a:rPr lang="en-US" dirty="0"/>
              <a:t>Early optimized design encourages early prototypes to </a:t>
            </a:r>
            <a:r>
              <a:rPr lang="en-US" dirty="0">
                <a:solidFill>
                  <a:srgbClr val="92D050"/>
                </a:solidFill>
              </a:rPr>
              <a:t>reduce risk: hardware rich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BB5A14-0BE6-47EF-9F49-CB5D6BE57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79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76012-AE24-4FB5-91C9-C998BB59F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716" y="18256"/>
            <a:ext cx="10294883" cy="1077448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A4904-A0FA-4C81-9A2E-C24913F64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021" y="1008993"/>
            <a:ext cx="10951779" cy="516797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FY22 IRAD</a:t>
            </a:r>
          </a:p>
          <a:p>
            <a:pPr lvl="1"/>
            <a:r>
              <a:rPr lang="en-US" dirty="0">
                <a:solidFill>
                  <a:srgbClr val="92D050"/>
                </a:solidFill>
              </a:rPr>
              <a:t>Continue</a:t>
            </a:r>
            <a:r>
              <a:rPr lang="en-US" dirty="0"/>
              <a:t> to design/build/test applications, infuse into projects, and publicize</a:t>
            </a:r>
          </a:p>
          <a:p>
            <a:r>
              <a:rPr lang="en-US" dirty="0"/>
              <a:t>FY23 IRAD/CIF</a:t>
            </a:r>
          </a:p>
          <a:p>
            <a:pPr lvl="1"/>
            <a:r>
              <a:rPr lang="en-US" dirty="0"/>
              <a:t>Continue to infuse and publicize FY22 advancements </a:t>
            </a:r>
          </a:p>
          <a:p>
            <a:pPr lvl="1"/>
            <a:r>
              <a:rPr lang="en-US" dirty="0"/>
              <a:t>Extend game-changing benefits to the full diversity of GSFC applications, </a:t>
            </a:r>
            <a:r>
              <a:rPr lang="en-US" dirty="0">
                <a:solidFill>
                  <a:srgbClr val="92D050"/>
                </a:solidFill>
              </a:rPr>
              <a:t>focusing on strategic priorities </a:t>
            </a:r>
            <a:r>
              <a:rPr lang="en-US" dirty="0"/>
              <a:t>(e.g. Large Space Telescopes)</a:t>
            </a:r>
          </a:p>
          <a:p>
            <a:pPr lvl="2"/>
            <a:r>
              <a:rPr lang="en-US" dirty="0"/>
              <a:t>Large truss structures</a:t>
            </a:r>
          </a:p>
          <a:p>
            <a:pPr lvl="2"/>
            <a:r>
              <a:rPr lang="en-US" dirty="0"/>
              <a:t>Composite structures</a:t>
            </a:r>
          </a:p>
          <a:p>
            <a:pPr lvl="2"/>
            <a:r>
              <a:rPr lang="en-US" dirty="0"/>
              <a:t>Bionic (bone-like) structures</a:t>
            </a:r>
          </a:p>
          <a:p>
            <a:pPr lvl="2"/>
            <a:r>
              <a:rPr lang="en-US" dirty="0"/>
              <a:t>Flexure systems</a:t>
            </a:r>
          </a:p>
          <a:p>
            <a:pPr lvl="2"/>
            <a:r>
              <a:rPr lang="en-US" dirty="0"/>
              <a:t>Robotically assembled/serviced structures</a:t>
            </a:r>
          </a:p>
          <a:p>
            <a:pPr lvl="2"/>
            <a:r>
              <a:rPr lang="en-US" dirty="0"/>
              <a:t>Lightweight optics</a:t>
            </a:r>
          </a:p>
          <a:p>
            <a:r>
              <a:rPr lang="en-US" dirty="0"/>
              <a:t>Long term</a:t>
            </a:r>
          </a:p>
          <a:p>
            <a:pPr lvl="1"/>
            <a:r>
              <a:rPr lang="en-US" dirty="0"/>
              <a:t>Look for other opportunities to </a:t>
            </a:r>
            <a:r>
              <a:rPr lang="en-US" dirty="0">
                <a:solidFill>
                  <a:srgbClr val="92D050"/>
                </a:solidFill>
              </a:rPr>
              <a:t>advance Digital Engineering technologies </a:t>
            </a:r>
            <a:r>
              <a:rPr lang="en-US" dirty="0"/>
              <a:t>that reduce mission development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1AA6C4-ADB8-496B-8E05-507C3EA88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F939F-3059-4957-A4D6-059C4120EF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CC6D-819C-41DA-A6E9-A3A210548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8255"/>
            <a:ext cx="10515600" cy="1325563"/>
          </a:xfrm>
        </p:spPr>
        <p:txBody>
          <a:bodyPr/>
          <a:lstStyle/>
          <a:p>
            <a:r>
              <a:rPr lang="en-US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9EF80-229D-420B-B9AB-DF5AB2AF6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677" y="1061884"/>
            <a:ext cx="10631129" cy="558119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550 REP Program (Diep Nguyen, Renee Reynolds, Pete Maymon, Patricia </a:t>
            </a:r>
            <a:r>
              <a:rPr lang="en-US" dirty="0" err="1"/>
              <a:t>Cuchillas</a:t>
            </a:r>
            <a:r>
              <a:rPr lang="en-US" dirty="0"/>
              <a:t>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r>
              <a:rPr lang="en-US" dirty="0"/>
              <a:t>Cross-cutting IRAD (Mike Johnson, Heather Bradshaw)</a:t>
            </a:r>
          </a:p>
          <a:p>
            <a:r>
              <a:rPr lang="en-US" dirty="0"/>
              <a:t>IRAD SME Consultants: Nathan Smith 541, Babak Farrokh 542, Steve Kenyon 543, David Steinfeld 545, Andrew Glendening 373</a:t>
            </a:r>
          </a:p>
          <a:p>
            <a:r>
              <a:rPr lang="en-US" dirty="0"/>
              <a:t>Academic and industrial collaborators: Penn State (Tim Simpson), Autodesk (Mike Smell), 3D Systems (Dustin Crouse), Protolabs (Dan Snetselaar), </a:t>
            </a:r>
            <a:r>
              <a:rPr lang="en-US" dirty="0" err="1"/>
              <a:t>ZeroHour</a:t>
            </a:r>
            <a:r>
              <a:rPr lang="en-US" dirty="0"/>
              <a:t> (Jesse Sherwood)</a:t>
            </a:r>
          </a:p>
          <a:p>
            <a:r>
              <a:rPr lang="en-US" dirty="0"/>
              <a:t>NGXO, OGRE, STAR-X (Will Zhang)</a:t>
            </a:r>
          </a:p>
          <a:p>
            <a:r>
              <a:rPr lang="en-US" dirty="0"/>
              <a:t>EXCITE (Peter Nagler)</a:t>
            </a:r>
          </a:p>
          <a:p>
            <a:r>
              <a:rPr lang="en-US" dirty="0"/>
              <a:t>MSR (Eric Waltman, John Troll)</a:t>
            </a:r>
          </a:p>
          <a:p>
            <a:r>
              <a:rPr lang="en-US" dirty="0"/>
              <a:t>ALICE (Luke Oman, Aaron Comis)</a:t>
            </a:r>
          </a:p>
          <a:p>
            <a:r>
              <a:rPr lang="en-US" dirty="0" err="1"/>
              <a:t>DraMS</a:t>
            </a:r>
            <a:r>
              <a:rPr lang="en-US" dirty="0"/>
              <a:t> (Pete Barfknecht)</a:t>
            </a:r>
          </a:p>
          <a:p>
            <a:r>
              <a:rPr lang="en-US" dirty="0"/>
              <a:t>HERMES (Kevin Dahya)</a:t>
            </a:r>
          </a:p>
          <a:p>
            <a:r>
              <a:rPr lang="en-US" dirty="0"/>
              <a:t>ALTIRS (Matt Kowalewski)</a:t>
            </a:r>
          </a:p>
          <a:p>
            <a:r>
              <a:rPr lang="en-US" dirty="0"/>
              <a:t>RST (Michael Szedlmayer)</a:t>
            </a:r>
          </a:p>
          <a:p>
            <a:r>
              <a:rPr lang="en-US" dirty="0"/>
              <a:t>SQRLI (Mark Stephen)</a:t>
            </a:r>
          </a:p>
          <a:p>
            <a:r>
              <a:rPr lang="en-US" dirty="0"/>
              <a:t>XRF (Keith Gendreau)</a:t>
            </a:r>
          </a:p>
        </p:txBody>
      </p:sp>
    </p:spTree>
    <p:extLst>
      <p:ext uri="{BB962C8B-B14F-4D97-AF65-F5344CB8AC3E}">
        <p14:creationId xmlns:p14="http://schemas.microsoft.com/office/powerpoint/2010/main" val="3296912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4754d922-7fcc-49f0-80b5-d2adfa1e452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722E344E80524FB44CED15D0BAB4F5" ma:contentTypeVersion="14" ma:contentTypeDescription="Create a new document." ma:contentTypeScope="" ma:versionID="0237e5db44ab024a1b8684142d69a843">
  <xsd:schema xmlns:xsd="http://www.w3.org/2001/XMLSchema" xmlns:xs="http://www.w3.org/2001/XMLSchema" xmlns:p="http://schemas.microsoft.com/office/2006/metadata/properties" xmlns:ns2="4754d922-7fcc-49f0-80b5-d2adfa1e452c" xmlns:ns3="d900e117-17a0-4b24-9e47-511ef1d02c43" xmlns:ns4="66dc15ee-2415-4414-ae5e-a8ff7282b15a" targetNamespace="http://schemas.microsoft.com/office/2006/metadata/properties" ma:root="true" ma:fieldsID="513ac09620ba18cd3b85145db77c9e30" ns2:_="" ns3:_="" ns4:_="">
    <xsd:import namespace="4754d922-7fcc-49f0-80b5-d2adfa1e452c"/>
    <xsd:import namespace="d900e117-17a0-4b24-9e47-511ef1d02c43"/>
    <xsd:import namespace="66dc15ee-2415-4414-ae5e-a8ff7282b1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54d922-7fcc-49f0-80b5-d2adfa1e45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aa555794-8ae9-4906-8263-2ac5d29e4898}" ma:internalName="TaxCatchAll" ma:showField="CatchAllData" ma:web="66dc15ee-2415-4414-ae5e-a8ff7282b1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c15ee-2415-4414-ae5e-a8ff7282b15a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600FDC-7A99-4CFD-ABFE-42D5B8BDC1E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98E584-579F-4EE8-B4D5-41D05383A21A}">
  <ds:schemaRefs>
    <ds:schemaRef ds:uri="4754d922-7fcc-49f0-80b5-d2adfa1e452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d900e117-17a0-4b24-9e47-511ef1d02c43"/>
  </ds:schemaRefs>
</ds:datastoreItem>
</file>

<file path=customXml/itemProps3.xml><?xml version="1.0" encoding="utf-8"?>
<ds:datastoreItem xmlns:ds="http://schemas.openxmlformats.org/officeDocument/2006/customXml" ds:itemID="{734A167F-AF3F-4E82-B542-BFBB4FD8DA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54d922-7fcc-49f0-80b5-d2adfa1e452c"/>
    <ds:schemaRef ds:uri="d900e117-17a0-4b24-9e47-511ef1d02c43"/>
    <ds:schemaRef ds:uri="66dc15ee-2415-4414-ae5e-a8ff7282b1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931</TotalTime>
  <Words>1688</Words>
  <Application>Microsoft Office PowerPoint</Application>
  <PresentationFormat>Widescreen</PresentationFormat>
  <Paragraphs>294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Generative Design and Digital Manufacturing: Using AI and Robots to build spaceflight structures</vt:lpstr>
      <vt:lpstr>Context</vt:lpstr>
      <vt:lpstr>Inspiration</vt:lpstr>
      <vt:lpstr>Generative Design</vt:lpstr>
      <vt:lpstr>Application Example: EXCITE Tip/Tilt Bracket</vt:lpstr>
      <vt:lpstr>Application Example: Human Design</vt:lpstr>
      <vt:lpstr>Generative Design: AI finding the ideal arrangement of atoms</vt:lpstr>
      <vt:lpstr>Application Example: AI Design</vt:lpstr>
      <vt:lpstr>Application examples</vt:lpstr>
      <vt:lpstr>How is this possible?</vt:lpstr>
      <vt:lpstr>Generative Design: Paradigm Shift</vt:lpstr>
      <vt:lpstr>Digital Manufacturing: Robots turning bits to atoms</vt:lpstr>
      <vt:lpstr>Digital Manufacturing</vt:lpstr>
      <vt:lpstr>TRL and Risk </vt:lpstr>
      <vt:lpstr>Next Steps</vt:lpstr>
      <vt:lpstr>Acknowledgments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Generative Design and Advanced Manufacturing</dc:title>
  <dc:creator>Mcclelland, Ryan S. (GSFC-5500)</dc:creator>
  <cp:lastModifiedBy>Mcclelland, Ryan S. (GSFC-5500)</cp:lastModifiedBy>
  <cp:revision>6</cp:revision>
  <dcterms:created xsi:type="dcterms:W3CDTF">2021-02-03T18:56:41Z</dcterms:created>
  <dcterms:modified xsi:type="dcterms:W3CDTF">2022-08-19T14:48:59Z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0x0101006D722E344E80524FB44CED15D0BAB4F5</vt:lpwstr>
  </property>
  <property fmtid="{D5CDD505-2E9C-101B-9397-08002B2CF9AE}" pid="3" name="MediaServiceImageTags">
    <vt:lpwstr/>
  </property>
</Properties>
</file>