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63" r:id="rId5"/>
  </p:sldIdLst>
  <p:sldSz cx="30289500" cy="42805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1827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58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A1724-64A5-4EA3-B0C9-49953D864131}" type="datetimeFigureOut">
              <a:rPr lang="en-US" smtClean="0"/>
              <a:t>8/18/2022</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C1A2C3-0007-44AC-9397-E3DA6886CC66}" type="slidenum">
              <a:rPr lang="en-US" smtClean="0"/>
              <a:t>‹#›</a:t>
            </a:fld>
            <a:endParaRPr lang="en-US"/>
          </a:p>
        </p:txBody>
      </p:sp>
    </p:spTree>
    <p:extLst>
      <p:ext uri="{BB962C8B-B14F-4D97-AF65-F5344CB8AC3E}">
        <p14:creationId xmlns:p14="http://schemas.microsoft.com/office/powerpoint/2010/main" val="967625891"/>
      </p:ext>
    </p:extLst>
  </p:cSld>
  <p:clrMap bg1="lt1" tx1="dk1" bg2="lt2" tx2="dk2" accent1="accent1" accent2="accent2" accent3="accent3" accent4="accent4" accent5="accent5" accent6="accent6" hlink="hlink" folHlink="folHlink"/>
  <p:notesStyle>
    <a:lvl1pPr marL="0" algn="l" defTabSz="914583" rtl="0" eaLnBrk="1" latinLnBrk="0" hangingPunct="1">
      <a:defRPr sz="1200" kern="1200">
        <a:solidFill>
          <a:schemeClr val="tx1"/>
        </a:solidFill>
        <a:latin typeface="+mn-lt"/>
        <a:ea typeface="+mn-ea"/>
        <a:cs typeface="+mn-cs"/>
      </a:defRPr>
    </a:lvl1pPr>
    <a:lvl2pPr marL="457291" algn="l" defTabSz="914583" rtl="0" eaLnBrk="1" latinLnBrk="0" hangingPunct="1">
      <a:defRPr sz="1200" kern="1200">
        <a:solidFill>
          <a:schemeClr val="tx1"/>
        </a:solidFill>
        <a:latin typeface="+mn-lt"/>
        <a:ea typeface="+mn-ea"/>
        <a:cs typeface="+mn-cs"/>
      </a:defRPr>
    </a:lvl2pPr>
    <a:lvl3pPr marL="914583" algn="l" defTabSz="914583" rtl="0" eaLnBrk="1" latinLnBrk="0" hangingPunct="1">
      <a:defRPr sz="1200" kern="1200">
        <a:solidFill>
          <a:schemeClr val="tx1"/>
        </a:solidFill>
        <a:latin typeface="+mn-lt"/>
        <a:ea typeface="+mn-ea"/>
        <a:cs typeface="+mn-cs"/>
      </a:defRPr>
    </a:lvl3pPr>
    <a:lvl4pPr marL="1371874" algn="l" defTabSz="914583" rtl="0" eaLnBrk="1" latinLnBrk="0" hangingPunct="1">
      <a:defRPr sz="1200" kern="1200">
        <a:solidFill>
          <a:schemeClr val="tx1"/>
        </a:solidFill>
        <a:latin typeface="+mn-lt"/>
        <a:ea typeface="+mn-ea"/>
        <a:cs typeface="+mn-cs"/>
      </a:defRPr>
    </a:lvl4pPr>
    <a:lvl5pPr marL="1829166" algn="l" defTabSz="914583" rtl="0" eaLnBrk="1" latinLnBrk="0" hangingPunct="1">
      <a:defRPr sz="1200" kern="1200">
        <a:solidFill>
          <a:schemeClr val="tx1"/>
        </a:solidFill>
        <a:latin typeface="+mn-lt"/>
        <a:ea typeface="+mn-ea"/>
        <a:cs typeface="+mn-cs"/>
      </a:defRPr>
    </a:lvl5pPr>
    <a:lvl6pPr marL="2286457" algn="l" defTabSz="914583" rtl="0" eaLnBrk="1" latinLnBrk="0" hangingPunct="1">
      <a:defRPr sz="1200" kern="1200">
        <a:solidFill>
          <a:schemeClr val="tx1"/>
        </a:solidFill>
        <a:latin typeface="+mn-lt"/>
        <a:ea typeface="+mn-ea"/>
        <a:cs typeface="+mn-cs"/>
      </a:defRPr>
    </a:lvl6pPr>
    <a:lvl7pPr marL="2743749" algn="l" defTabSz="914583" rtl="0" eaLnBrk="1" latinLnBrk="0" hangingPunct="1">
      <a:defRPr sz="1200" kern="1200">
        <a:solidFill>
          <a:schemeClr val="tx1"/>
        </a:solidFill>
        <a:latin typeface="+mn-lt"/>
        <a:ea typeface="+mn-ea"/>
        <a:cs typeface="+mn-cs"/>
      </a:defRPr>
    </a:lvl7pPr>
    <a:lvl8pPr marL="3201040" algn="l" defTabSz="914583" rtl="0" eaLnBrk="1" latinLnBrk="0" hangingPunct="1">
      <a:defRPr sz="1200" kern="1200">
        <a:solidFill>
          <a:schemeClr val="tx1"/>
        </a:solidFill>
        <a:latin typeface="+mn-lt"/>
        <a:ea typeface="+mn-ea"/>
        <a:cs typeface="+mn-cs"/>
      </a:defRPr>
    </a:lvl8pPr>
    <a:lvl9pPr marL="3658332" algn="l" defTabSz="91458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C1A2C3-0007-44AC-9397-E3DA6886CC66}" type="slidenum">
              <a:rPr lang="en-US" smtClean="0"/>
              <a:t>1</a:t>
            </a:fld>
            <a:endParaRPr lang="en-US"/>
          </a:p>
        </p:txBody>
      </p:sp>
    </p:spTree>
    <p:extLst>
      <p:ext uri="{BB962C8B-B14F-4D97-AF65-F5344CB8AC3E}">
        <p14:creationId xmlns:p14="http://schemas.microsoft.com/office/powerpoint/2010/main" val="941112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1713" y="7005416"/>
            <a:ext cx="25746075" cy="14902603"/>
          </a:xfrm>
        </p:spPr>
        <p:txBody>
          <a:bodyPr anchor="b"/>
          <a:lstStyle>
            <a:lvl1pPr algn="ctr">
              <a:defRPr sz="19875"/>
            </a:lvl1pPr>
          </a:lstStyle>
          <a:p>
            <a:r>
              <a:rPr lang="en-US"/>
              <a:t>Click to edit Master title style</a:t>
            </a:r>
            <a:endParaRPr lang="en-US" dirty="0"/>
          </a:p>
        </p:txBody>
      </p:sp>
      <p:sp>
        <p:nvSpPr>
          <p:cNvPr id="3" name="Subtitle 2"/>
          <p:cNvSpPr>
            <a:spLocks noGrp="1"/>
          </p:cNvSpPr>
          <p:nvPr>
            <p:ph type="subTitle" idx="1"/>
          </p:nvPr>
        </p:nvSpPr>
        <p:spPr>
          <a:xfrm>
            <a:off x="3786188" y="22482721"/>
            <a:ext cx="22717125" cy="10334714"/>
          </a:xfrm>
        </p:spPr>
        <p:txBody>
          <a:bodyPr/>
          <a:lstStyle>
            <a:lvl1pPr marL="0" indent="0" algn="ctr">
              <a:buNone/>
              <a:defRPr sz="7950"/>
            </a:lvl1pPr>
            <a:lvl2pPr marL="1514475" indent="0" algn="ctr">
              <a:buNone/>
              <a:defRPr sz="6625"/>
            </a:lvl2pPr>
            <a:lvl3pPr marL="3028950" indent="0" algn="ctr">
              <a:buNone/>
              <a:defRPr sz="5963"/>
            </a:lvl3pPr>
            <a:lvl4pPr marL="4543425" indent="0" algn="ctr">
              <a:buNone/>
              <a:defRPr sz="5300"/>
            </a:lvl4pPr>
            <a:lvl5pPr marL="6057900" indent="0" algn="ctr">
              <a:buNone/>
              <a:defRPr sz="5300"/>
            </a:lvl5pPr>
            <a:lvl6pPr marL="7572375" indent="0" algn="ctr">
              <a:buNone/>
              <a:defRPr sz="5300"/>
            </a:lvl6pPr>
            <a:lvl7pPr marL="9086850" indent="0" algn="ctr">
              <a:buNone/>
              <a:defRPr sz="5300"/>
            </a:lvl7pPr>
            <a:lvl8pPr marL="10601325" indent="0" algn="ctr">
              <a:buNone/>
              <a:defRPr sz="5300"/>
            </a:lvl8pPr>
            <a:lvl9pPr marL="12115800" indent="0" algn="ctr">
              <a:buNone/>
              <a:defRPr sz="53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CB2C1A-97C8-4002-8944-B9BAED0984A8}"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2651226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B2C1A-97C8-4002-8944-B9BAED0984A8}"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103114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6629" y="10671624"/>
            <a:ext cx="26124694" cy="17805833"/>
          </a:xfrm>
        </p:spPr>
        <p:txBody>
          <a:bodyPr anchor="b"/>
          <a:lstStyle>
            <a:lvl1pPr>
              <a:defRPr sz="19875"/>
            </a:lvl1pPr>
          </a:lstStyle>
          <a:p>
            <a:r>
              <a:rPr lang="en-US"/>
              <a:t>Click to edit Master title style</a:t>
            </a:r>
            <a:endParaRPr lang="en-US" dirty="0"/>
          </a:p>
        </p:txBody>
      </p:sp>
      <p:sp>
        <p:nvSpPr>
          <p:cNvPr id="3" name="Text Placeholder 2"/>
          <p:cNvSpPr>
            <a:spLocks noGrp="1"/>
          </p:cNvSpPr>
          <p:nvPr>
            <p:ph type="body" idx="1"/>
          </p:nvPr>
        </p:nvSpPr>
        <p:spPr>
          <a:xfrm>
            <a:off x="2066629" y="28645908"/>
            <a:ext cx="26124694" cy="9363667"/>
          </a:xfrm>
        </p:spPr>
        <p:txBody>
          <a:bodyPr/>
          <a:lstStyle>
            <a:lvl1pPr marL="0" indent="0">
              <a:buNone/>
              <a:defRPr sz="7950">
                <a:solidFill>
                  <a:schemeClr val="tx1"/>
                </a:solidFill>
              </a:defRPr>
            </a:lvl1pPr>
            <a:lvl2pPr marL="1514475" indent="0">
              <a:buNone/>
              <a:defRPr sz="6625">
                <a:solidFill>
                  <a:schemeClr val="tx1">
                    <a:tint val="75000"/>
                  </a:schemeClr>
                </a:solidFill>
              </a:defRPr>
            </a:lvl2pPr>
            <a:lvl3pPr marL="3028950" indent="0">
              <a:buNone/>
              <a:defRPr sz="5963">
                <a:solidFill>
                  <a:schemeClr val="tx1">
                    <a:tint val="75000"/>
                  </a:schemeClr>
                </a:solidFill>
              </a:defRPr>
            </a:lvl3pPr>
            <a:lvl4pPr marL="4543425" indent="0">
              <a:buNone/>
              <a:defRPr sz="5300">
                <a:solidFill>
                  <a:schemeClr val="tx1">
                    <a:tint val="75000"/>
                  </a:schemeClr>
                </a:solidFill>
              </a:defRPr>
            </a:lvl4pPr>
            <a:lvl5pPr marL="6057900" indent="0">
              <a:buNone/>
              <a:defRPr sz="5300">
                <a:solidFill>
                  <a:schemeClr val="tx1">
                    <a:tint val="75000"/>
                  </a:schemeClr>
                </a:solidFill>
              </a:defRPr>
            </a:lvl5pPr>
            <a:lvl6pPr marL="7572375" indent="0">
              <a:buNone/>
              <a:defRPr sz="5300">
                <a:solidFill>
                  <a:schemeClr val="tx1">
                    <a:tint val="75000"/>
                  </a:schemeClr>
                </a:solidFill>
              </a:defRPr>
            </a:lvl6pPr>
            <a:lvl7pPr marL="9086850" indent="0">
              <a:buNone/>
              <a:defRPr sz="5300">
                <a:solidFill>
                  <a:schemeClr val="tx1">
                    <a:tint val="75000"/>
                  </a:schemeClr>
                </a:solidFill>
              </a:defRPr>
            </a:lvl7pPr>
            <a:lvl8pPr marL="10601325" indent="0">
              <a:buNone/>
              <a:defRPr sz="5300">
                <a:solidFill>
                  <a:schemeClr val="tx1">
                    <a:tint val="75000"/>
                  </a:schemeClr>
                </a:solidFill>
              </a:defRPr>
            </a:lvl8pPr>
            <a:lvl9pPr marL="12115800" indent="0">
              <a:buNone/>
              <a:defRPr sz="53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CB2C1A-97C8-4002-8944-B9BAED0984A8}"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38071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2403" y="11394943"/>
            <a:ext cx="12873038" cy="2715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34059" y="11394943"/>
            <a:ext cx="12873038" cy="27159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CB2C1A-97C8-4002-8944-B9BAED0984A8}"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162809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6348" y="2278998"/>
            <a:ext cx="26124694" cy="827372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6352" y="10493259"/>
            <a:ext cx="12813876" cy="5142584"/>
          </a:xfrm>
        </p:spPr>
        <p:txBody>
          <a:bodyPr anchor="b"/>
          <a:lstStyle>
            <a:lvl1pPr marL="0" indent="0">
              <a:buNone/>
              <a:defRPr sz="7950" b="1"/>
            </a:lvl1pPr>
            <a:lvl2pPr marL="1514475" indent="0">
              <a:buNone/>
              <a:defRPr sz="6625" b="1"/>
            </a:lvl2pPr>
            <a:lvl3pPr marL="3028950" indent="0">
              <a:buNone/>
              <a:defRPr sz="5963" b="1"/>
            </a:lvl3pPr>
            <a:lvl4pPr marL="4543425" indent="0">
              <a:buNone/>
              <a:defRPr sz="5300" b="1"/>
            </a:lvl4pPr>
            <a:lvl5pPr marL="6057900" indent="0">
              <a:buNone/>
              <a:defRPr sz="5300" b="1"/>
            </a:lvl5pPr>
            <a:lvl6pPr marL="7572375" indent="0">
              <a:buNone/>
              <a:defRPr sz="5300" b="1"/>
            </a:lvl6pPr>
            <a:lvl7pPr marL="9086850" indent="0">
              <a:buNone/>
              <a:defRPr sz="5300" b="1"/>
            </a:lvl7pPr>
            <a:lvl8pPr marL="10601325" indent="0">
              <a:buNone/>
              <a:defRPr sz="5300" b="1"/>
            </a:lvl8pPr>
            <a:lvl9pPr marL="12115800" indent="0">
              <a:buNone/>
              <a:defRPr sz="5300" b="1"/>
            </a:lvl9pPr>
          </a:lstStyle>
          <a:p>
            <a:pPr lvl="0"/>
            <a:r>
              <a:rPr lang="en-US"/>
              <a:t>Click to edit Master text styles</a:t>
            </a:r>
          </a:p>
        </p:txBody>
      </p:sp>
      <p:sp>
        <p:nvSpPr>
          <p:cNvPr id="4" name="Content Placeholder 3"/>
          <p:cNvSpPr>
            <a:spLocks noGrp="1"/>
          </p:cNvSpPr>
          <p:nvPr>
            <p:ph sz="half" idx="2"/>
          </p:nvPr>
        </p:nvSpPr>
        <p:spPr>
          <a:xfrm>
            <a:off x="2086352" y="15635843"/>
            <a:ext cx="12813876" cy="22997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34061" y="10493259"/>
            <a:ext cx="12876983" cy="5142584"/>
          </a:xfrm>
        </p:spPr>
        <p:txBody>
          <a:bodyPr anchor="b"/>
          <a:lstStyle>
            <a:lvl1pPr marL="0" indent="0">
              <a:buNone/>
              <a:defRPr sz="7950" b="1"/>
            </a:lvl1pPr>
            <a:lvl2pPr marL="1514475" indent="0">
              <a:buNone/>
              <a:defRPr sz="6625" b="1"/>
            </a:lvl2pPr>
            <a:lvl3pPr marL="3028950" indent="0">
              <a:buNone/>
              <a:defRPr sz="5963" b="1"/>
            </a:lvl3pPr>
            <a:lvl4pPr marL="4543425" indent="0">
              <a:buNone/>
              <a:defRPr sz="5300" b="1"/>
            </a:lvl4pPr>
            <a:lvl5pPr marL="6057900" indent="0">
              <a:buNone/>
              <a:defRPr sz="5300" b="1"/>
            </a:lvl5pPr>
            <a:lvl6pPr marL="7572375" indent="0">
              <a:buNone/>
              <a:defRPr sz="5300" b="1"/>
            </a:lvl6pPr>
            <a:lvl7pPr marL="9086850" indent="0">
              <a:buNone/>
              <a:defRPr sz="5300" b="1"/>
            </a:lvl7pPr>
            <a:lvl8pPr marL="10601325" indent="0">
              <a:buNone/>
              <a:defRPr sz="5300" b="1"/>
            </a:lvl8pPr>
            <a:lvl9pPr marL="12115800" indent="0">
              <a:buNone/>
              <a:defRPr sz="5300" b="1"/>
            </a:lvl9pPr>
          </a:lstStyle>
          <a:p>
            <a:pPr lvl="0"/>
            <a:r>
              <a:rPr lang="en-US"/>
              <a:t>Click to edit Master text styles</a:t>
            </a:r>
          </a:p>
        </p:txBody>
      </p:sp>
      <p:sp>
        <p:nvSpPr>
          <p:cNvPr id="6" name="Content Placeholder 5"/>
          <p:cNvSpPr>
            <a:spLocks noGrp="1"/>
          </p:cNvSpPr>
          <p:nvPr>
            <p:ph sz="quarter" idx="4"/>
          </p:nvPr>
        </p:nvSpPr>
        <p:spPr>
          <a:xfrm>
            <a:off x="15334061" y="15635843"/>
            <a:ext cx="12876983" cy="229979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CB2C1A-97C8-4002-8944-B9BAED0984A8}" type="datetimeFigureOut">
              <a:rPr lang="en-US" smtClean="0"/>
              <a:t>8/18/2022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83685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CB2C1A-97C8-4002-8944-B9BAED0984A8}" type="datetimeFigureOut">
              <a:rPr lang="en-US" smtClean="0"/>
              <a:t>8/18/2022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2724847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CB2C1A-97C8-4002-8944-B9BAED0984A8}" type="datetimeFigureOut">
              <a:rPr lang="en-US" smtClean="0"/>
              <a:t>8/18/2022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172482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6348" y="2853690"/>
            <a:ext cx="9769152" cy="9987915"/>
          </a:xfrm>
        </p:spPr>
        <p:txBody>
          <a:bodyPr anchor="b"/>
          <a:lstStyle>
            <a:lvl1pPr>
              <a:defRPr sz="10600"/>
            </a:lvl1pPr>
          </a:lstStyle>
          <a:p>
            <a:r>
              <a:rPr lang="en-US"/>
              <a:t>Click to edit Master title style</a:t>
            </a:r>
            <a:endParaRPr lang="en-US" dirty="0"/>
          </a:p>
        </p:txBody>
      </p:sp>
      <p:sp>
        <p:nvSpPr>
          <p:cNvPr id="3" name="Content Placeholder 2"/>
          <p:cNvSpPr>
            <a:spLocks noGrp="1"/>
          </p:cNvSpPr>
          <p:nvPr>
            <p:ph idx="1"/>
          </p:nvPr>
        </p:nvSpPr>
        <p:spPr>
          <a:xfrm>
            <a:off x="12876983" y="6163187"/>
            <a:ext cx="15334059" cy="30419543"/>
          </a:xfrm>
        </p:spPr>
        <p:txBody>
          <a:bodyPr/>
          <a:lstStyle>
            <a:lvl1pPr>
              <a:defRPr sz="10600"/>
            </a:lvl1pPr>
            <a:lvl2pPr>
              <a:defRPr sz="9275"/>
            </a:lvl2pPr>
            <a:lvl3pPr>
              <a:defRPr sz="7950"/>
            </a:lvl3pPr>
            <a:lvl4pPr>
              <a:defRPr sz="6625"/>
            </a:lvl4pPr>
            <a:lvl5pPr>
              <a:defRPr sz="6625"/>
            </a:lvl5pPr>
            <a:lvl6pPr>
              <a:defRPr sz="6625"/>
            </a:lvl6pPr>
            <a:lvl7pPr>
              <a:defRPr sz="6625"/>
            </a:lvl7pPr>
            <a:lvl8pPr>
              <a:defRPr sz="6625"/>
            </a:lvl8pPr>
            <a:lvl9pPr>
              <a:defRPr sz="6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6348" y="12841605"/>
            <a:ext cx="9769152" cy="23790662"/>
          </a:xfrm>
        </p:spPr>
        <p:txBody>
          <a:bodyPr/>
          <a:lstStyle>
            <a:lvl1pPr marL="0" indent="0">
              <a:buNone/>
              <a:defRPr sz="5300"/>
            </a:lvl1pPr>
            <a:lvl2pPr marL="1514475" indent="0">
              <a:buNone/>
              <a:defRPr sz="4638"/>
            </a:lvl2pPr>
            <a:lvl3pPr marL="3028950" indent="0">
              <a:buNone/>
              <a:defRPr sz="3975"/>
            </a:lvl3pPr>
            <a:lvl4pPr marL="4543425" indent="0">
              <a:buNone/>
              <a:defRPr sz="3313"/>
            </a:lvl4pPr>
            <a:lvl5pPr marL="6057900" indent="0">
              <a:buNone/>
              <a:defRPr sz="3313"/>
            </a:lvl5pPr>
            <a:lvl6pPr marL="7572375" indent="0">
              <a:buNone/>
              <a:defRPr sz="3313"/>
            </a:lvl6pPr>
            <a:lvl7pPr marL="9086850" indent="0">
              <a:buNone/>
              <a:defRPr sz="3313"/>
            </a:lvl7pPr>
            <a:lvl8pPr marL="10601325" indent="0">
              <a:buNone/>
              <a:defRPr sz="3313"/>
            </a:lvl8pPr>
            <a:lvl9pPr marL="12115800" indent="0">
              <a:buNone/>
              <a:defRPr sz="3313"/>
            </a:lvl9pPr>
          </a:lstStyle>
          <a:p>
            <a:pPr lvl="0"/>
            <a:r>
              <a:rPr lang="en-US"/>
              <a:t>Click to edit Master text styles</a:t>
            </a:r>
          </a:p>
        </p:txBody>
      </p:sp>
      <p:sp>
        <p:nvSpPr>
          <p:cNvPr id="5" name="Date Placeholder 4"/>
          <p:cNvSpPr>
            <a:spLocks noGrp="1"/>
          </p:cNvSpPr>
          <p:nvPr>
            <p:ph type="dt" sz="half" idx="10"/>
          </p:nvPr>
        </p:nvSpPr>
        <p:spPr/>
        <p:txBody>
          <a:bodyPr/>
          <a:lstStyle/>
          <a:p>
            <a:fld id="{51CB2C1A-97C8-4002-8944-B9BAED0984A8}"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66267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6348" y="2853690"/>
            <a:ext cx="9769152" cy="9987915"/>
          </a:xfrm>
        </p:spPr>
        <p:txBody>
          <a:bodyPr anchor="b"/>
          <a:lstStyle>
            <a:lvl1pPr>
              <a:defRPr sz="10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6983" y="6163187"/>
            <a:ext cx="15334059" cy="30419543"/>
          </a:xfrm>
        </p:spPr>
        <p:txBody>
          <a:bodyPr anchor="t"/>
          <a:lstStyle>
            <a:lvl1pPr marL="0" indent="0">
              <a:buNone/>
              <a:defRPr sz="10600"/>
            </a:lvl1pPr>
            <a:lvl2pPr marL="1514475" indent="0">
              <a:buNone/>
              <a:defRPr sz="9275"/>
            </a:lvl2pPr>
            <a:lvl3pPr marL="3028950" indent="0">
              <a:buNone/>
              <a:defRPr sz="7950"/>
            </a:lvl3pPr>
            <a:lvl4pPr marL="4543425" indent="0">
              <a:buNone/>
              <a:defRPr sz="6625"/>
            </a:lvl4pPr>
            <a:lvl5pPr marL="6057900" indent="0">
              <a:buNone/>
              <a:defRPr sz="6625"/>
            </a:lvl5pPr>
            <a:lvl6pPr marL="7572375" indent="0">
              <a:buNone/>
              <a:defRPr sz="6625"/>
            </a:lvl6pPr>
            <a:lvl7pPr marL="9086850" indent="0">
              <a:buNone/>
              <a:defRPr sz="6625"/>
            </a:lvl7pPr>
            <a:lvl8pPr marL="10601325" indent="0">
              <a:buNone/>
              <a:defRPr sz="6625"/>
            </a:lvl8pPr>
            <a:lvl9pPr marL="12115800" indent="0">
              <a:buNone/>
              <a:defRPr sz="6625"/>
            </a:lvl9pPr>
          </a:lstStyle>
          <a:p>
            <a:r>
              <a:rPr lang="en-US"/>
              <a:t>Click icon to add picture</a:t>
            </a:r>
            <a:endParaRPr lang="en-US" dirty="0"/>
          </a:p>
        </p:txBody>
      </p:sp>
      <p:sp>
        <p:nvSpPr>
          <p:cNvPr id="4" name="Text Placeholder 3"/>
          <p:cNvSpPr>
            <a:spLocks noGrp="1"/>
          </p:cNvSpPr>
          <p:nvPr>
            <p:ph type="body" sz="half" idx="2"/>
          </p:nvPr>
        </p:nvSpPr>
        <p:spPr>
          <a:xfrm>
            <a:off x="2086348" y="12841605"/>
            <a:ext cx="9769152" cy="23790662"/>
          </a:xfrm>
        </p:spPr>
        <p:txBody>
          <a:bodyPr/>
          <a:lstStyle>
            <a:lvl1pPr marL="0" indent="0">
              <a:buNone/>
              <a:defRPr sz="5300"/>
            </a:lvl1pPr>
            <a:lvl2pPr marL="1514475" indent="0">
              <a:buNone/>
              <a:defRPr sz="4638"/>
            </a:lvl2pPr>
            <a:lvl3pPr marL="3028950" indent="0">
              <a:buNone/>
              <a:defRPr sz="3975"/>
            </a:lvl3pPr>
            <a:lvl4pPr marL="4543425" indent="0">
              <a:buNone/>
              <a:defRPr sz="3313"/>
            </a:lvl4pPr>
            <a:lvl5pPr marL="6057900" indent="0">
              <a:buNone/>
              <a:defRPr sz="3313"/>
            </a:lvl5pPr>
            <a:lvl6pPr marL="7572375" indent="0">
              <a:buNone/>
              <a:defRPr sz="3313"/>
            </a:lvl6pPr>
            <a:lvl7pPr marL="9086850" indent="0">
              <a:buNone/>
              <a:defRPr sz="3313"/>
            </a:lvl7pPr>
            <a:lvl8pPr marL="10601325" indent="0">
              <a:buNone/>
              <a:defRPr sz="3313"/>
            </a:lvl8pPr>
            <a:lvl9pPr marL="12115800" indent="0">
              <a:buNone/>
              <a:defRPr sz="3313"/>
            </a:lvl9pPr>
          </a:lstStyle>
          <a:p>
            <a:pPr lvl="0"/>
            <a:r>
              <a:rPr lang="en-US"/>
              <a:t>Click to edit Master text styles</a:t>
            </a:r>
          </a:p>
        </p:txBody>
      </p:sp>
      <p:sp>
        <p:nvSpPr>
          <p:cNvPr id="5" name="Date Placeholder 4"/>
          <p:cNvSpPr>
            <a:spLocks noGrp="1"/>
          </p:cNvSpPr>
          <p:nvPr>
            <p:ph type="dt" sz="half" idx="10"/>
          </p:nvPr>
        </p:nvSpPr>
        <p:spPr/>
        <p:txBody>
          <a:bodyPr/>
          <a:lstStyle/>
          <a:p>
            <a:fld id="{51CB2C1A-97C8-4002-8944-B9BAED0984A8}" type="datetimeFigureOut">
              <a:rPr lang="en-US" smtClean="0"/>
              <a:t>8/18/2022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1434612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B2C1A-97C8-4002-8944-B9BAED0984A8}"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2346094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75925" y="2278988"/>
            <a:ext cx="6531173" cy="362755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2405" y="2278988"/>
            <a:ext cx="19214902" cy="362755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CB2C1A-97C8-4002-8944-B9BAED0984A8}" type="datetimeFigureOut">
              <a:rPr lang="en-US" smtClean="0"/>
              <a:t>8/18/2022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BEC9E5-0A2E-4E5F-A5B3-A77D3D83A6F9}" type="slidenum">
              <a:rPr lang="en-US" smtClean="0"/>
              <a:t>‹#›</a:t>
            </a:fld>
            <a:endParaRPr lang="en-US"/>
          </a:p>
        </p:txBody>
      </p:sp>
    </p:spTree>
    <p:extLst>
      <p:ext uri="{BB962C8B-B14F-4D97-AF65-F5344CB8AC3E}">
        <p14:creationId xmlns:p14="http://schemas.microsoft.com/office/powerpoint/2010/main" val="161966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2403" y="2278998"/>
            <a:ext cx="26124694" cy="827372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2403" y="11394943"/>
            <a:ext cx="26124694" cy="271596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2403" y="39674227"/>
            <a:ext cx="6815138" cy="2278989"/>
          </a:xfrm>
          <a:prstGeom prst="rect">
            <a:avLst/>
          </a:prstGeom>
        </p:spPr>
        <p:txBody>
          <a:bodyPr vert="horz" lIns="91440" tIns="45720" rIns="91440" bIns="45720" rtlCol="0" anchor="ctr"/>
          <a:lstStyle>
            <a:lvl1pPr algn="l">
              <a:defRPr sz="3975">
                <a:solidFill>
                  <a:schemeClr val="tx1">
                    <a:tint val="75000"/>
                  </a:schemeClr>
                </a:solidFill>
              </a:defRPr>
            </a:lvl1pPr>
          </a:lstStyle>
          <a:p>
            <a:fld id="{51CB2C1A-97C8-4002-8944-B9BAED0984A8}" type="datetimeFigureOut">
              <a:rPr lang="en-US" smtClean="0"/>
              <a:t>8/18/2022</a:t>
            </a:fld>
            <a:endParaRPr lang="en-US"/>
          </a:p>
        </p:txBody>
      </p:sp>
      <p:sp>
        <p:nvSpPr>
          <p:cNvPr id="5" name="Footer Placeholder 4"/>
          <p:cNvSpPr>
            <a:spLocks noGrp="1"/>
          </p:cNvSpPr>
          <p:nvPr>
            <p:ph type="ftr" sz="quarter" idx="3"/>
          </p:nvPr>
        </p:nvSpPr>
        <p:spPr>
          <a:xfrm>
            <a:off x="10033397" y="39674227"/>
            <a:ext cx="10222706" cy="2278989"/>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91959" y="39674227"/>
            <a:ext cx="6815138" cy="2278989"/>
          </a:xfrm>
          <a:prstGeom prst="rect">
            <a:avLst/>
          </a:prstGeom>
        </p:spPr>
        <p:txBody>
          <a:bodyPr vert="horz" lIns="91440" tIns="45720" rIns="91440" bIns="45720" rtlCol="0" anchor="ctr"/>
          <a:lstStyle>
            <a:lvl1pPr algn="r">
              <a:defRPr sz="3975">
                <a:solidFill>
                  <a:schemeClr val="tx1">
                    <a:tint val="75000"/>
                  </a:schemeClr>
                </a:solidFill>
              </a:defRPr>
            </a:lvl1pPr>
          </a:lstStyle>
          <a:p>
            <a:fld id="{46BEC9E5-0A2E-4E5F-A5B3-A77D3D83A6F9}" type="slidenum">
              <a:rPr lang="en-US" smtClean="0"/>
              <a:t>‹#›</a:t>
            </a:fld>
            <a:endParaRPr lang="en-US"/>
          </a:p>
        </p:txBody>
      </p:sp>
    </p:spTree>
    <p:extLst>
      <p:ext uri="{BB962C8B-B14F-4D97-AF65-F5344CB8AC3E}">
        <p14:creationId xmlns:p14="http://schemas.microsoft.com/office/powerpoint/2010/main" val="3878076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8950" rtl="0" eaLnBrk="1" latinLnBrk="0" hangingPunct="1">
        <a:lnSpc>
          <a:spcPct val="90000"/>
        </a:lnSpc>
        <a:spcBef>
          <a:spcPct val="0"/>
        </a:spcBef>
        <a:buNone/>
        <a:defRPr sz="14575" kern="1200">
          <a:solidFill>
            <a:schemeClr val="tx1"/>
          </a:solidFill>
          <a:latin typeface="+mj-lt"/>
          <a:ea typeface="+mj-ea"/>
          <a:cs typeface="+mj-cs"/>
        </a:defRPr>
      </a:lvl1pPr>
    </p:titleStyle>
    <p:bodyStyle>
      <a:lvl1pPr marL="757238" indent="-757238" algn="l" defTabSz="3028950" rtl="0" eaLnBrk="1" latinLnBrk="0" hangingPunct="1">
        <a:lnSpc>
          <a:spcPct val="90000"/>
        </a:lnSpc>
        <a:spcBef>
          <a:spcPts val="3313"/>
        </a:spcBef>
        <a:buFont typeface="Arial" panose="020B0604020202020204" pitchFamily="34" charset="0"/>
        <a:buChar char="•"/>
        <a:defRPr sz="9275" kern="1200">
          <a:solidFill>
            <a:schemeClr val="tx1"/>
          </a:solidFill>
          <a:latin typeface="+mn-lt"/>
          <a:ea typeface="+mn-ea"/>
          <a:cs typeface="+mn-cs"/>
        </a:defRPr>
      </a:lvl1pPr>
      <a:lvl2pPr marL="2271713" indent="-757238" algn="l" defTabSz="3028950" rtl="0" eaLnBrk="1" latinLnBrk="0" hangingPunct="1">
        <a:lnSpc>
          <a:spcPct val="90000"/>
        </a:lnSpc>
        <a:spcBef>
          <a:spcPts val="1656"/>
        </a:spcBef>
        <a:buFont typeface="Arial" panose="020B0604020202020204" pitchFamily="34" charset="0"/>
        <a:buChar char="•"/>
        <a:defRPr sz="7950" kern="1200">
          <a:solidFill>
            <a:schemeClr val="tx1"/>
          </a:solidFill>
          <a:latin typeface="+mn-lt"/>
          <a:ea typeface="+mn-ea"/>
          <a:cs typeface="+mn-cs"/>
        </a:defRPr>
      </a:lvl2pPr>
      <a:lvl3pPr marL="3786188" indent="-757238" algn="l" defTabSz="3028950" rtl="0" eaLnBrk="1" latinLnBrk="0" hangingPunct="1">
        <a:lnSpc>
          <a:spcPct val="90000"/>
        </a:lnSpc>
        <a:spcBef>
          <a:spcPts val="1656"/>
        </a:spcBef>
        <a:buFont typeface="Arial" panose="020B0604020202020204" pitchFamily="34" charset="0"/>
        <a:buChar char="•"/>
        <a:defRPr sz="6625" kern="1200">
          <a:solidFill>
            <a:schemeClr val="tx1"/>
          </a:solidFill>
          <a:latin typeface="+mn-lt"/>
          <a:ea typeface="+mn-ea"/>
          <a:cs typeface="+mn-cs"/>
        </a:defRPr>
      </a:lvl3pPr>
      <a:lvl4pPr marL="5300663"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4pPr>
      <a:lvl5pPr marL="6815138"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5pPr>
      <a:lvl6pPr marL="8329613"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6pPr>
      <a:lvl7pPr marL="9844088"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7pPr>
      <a:lvl8pPr marL="11358563"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8pPr>
      <a:lvl9pPr marL="12873038" indent="-757238" algn="l" defTabSz="3028950" rtl="0" eaLnBrk="1" latinLnBrk="0" hangingPunct="1">
        <a:lnSpc>
          <a:spcPct val="90000"/>
        </a:lnSpc>
        <a:spcBef>
          <a:spcPts val="1656"/>
        </a:spcBef>
        <a:buFont typeface="Arial" panose="020B0604020202020204" pitchFamily="34" charset="0"/>
        <a:buChar char="•"/>
        <a:defRPr sz="5963" kern="1200">
          <a:solidFill>
            <a:schemeClr val="tx1"/>
          </a:solidFill>
          <a:latin typeface="+mn-lt"/>
          <a:ea typeface="+mn-ea"/>
          <a:cs typeface="+mn-cs"/>
        </a:defRPr>
      </a:lvl9pPr>
    </p:bodyStyle>
    <p:otherStyle>
      <a:defPPr>
        <a:defRPr lang="en-US"/>
      </a:defPPr>
      <a:lvl1pPr marL="0" algn="l" defTabSz="3028950" rtl="0" eaLnBrk="1" latinLnBrk="0" hangingPunct="1">
        <a:defRPr sz="5963" kern="1200">
          <a:solidFill>
            <a:schemeClr val="tx1"/>
          </a:solidFill>
          <a:latin typeface="+mn-lt"/>
          <a:ea typeface="+mn-ea"/>
          <a:cs typeface="+mn-cs"/>
        </a:defRPr>
      </a:lvl1pPr>
      <a:lvl2pPr marL="1514475" algn="l" defTabSz="3028950" rtl="0" eaLnBrk="1" latinLnBrk="0" hangingPunct="1">
        <a:defRPr sz="5963" kern="1200">
          <a:solidFill>
            <a:schemeClr val="tx1"/>
          </a:solidFill>
          <a:latin typeface="+mn-lt"/>
          <a:ea typeface="+mn-ea"/>
          <a:cs typeface="+mn-cs"/>
        </a:defRPr>
      </a:lvl2pPr>
      <a:lvl3pPr marL="3028950" algn="l" defTabSz="3028950" rtl="0" eaLnBrk="1" latinLnBrk="0" hangingPunct="1">
        <a:defRPr sz="5963" kern="1200">
          <a:solidFill>
            <a:schemeClr val="tx1"/>
          </a:solidFill>
          <a:latin typeface="+mn-lt"/>
          <a:ea typeface="+mn-ea"/>
          <a:cs typeface="+mn-cs"/>
        </a:defRPr>
      </a:lvl3pPr>
      <a:lvl4pPr marL="4543425" algn="l" defTabSz="3028950" rtl="0" eaLnBrk="1" latinLnBrk="0" hangingPunct="1">
        <a:defRPr sz="5963" kern="1200">
          <a:solidFill>
            <a:schemeClr val="tx1"/>
          </a:solidFill>
          <a:latin typeface="+mn-lt"/>
          <a:ea typeface="+mn-ea"/>
          <a:cs typeface="+mn-cs"/>
        </a:defRPr>
      </a:lvl4pPr>
      <a:lvl5pPr marL="6057900" algn="l" defTabSz="3028950" rtl="0" eaLnBrk="1" latinLnBrk="0" hangingPunct="1">
        <a:defRPr sz="5963" kern="1200">
          <a:solidFill>
            <a:schemeClr val="tx1"/>
          </a:solidFill>
          <a:latin typeface="+mn-lt"/>
          <a:ea typeface="+mn-ea"/>
          <a:cs typeface="+mn-cs"/>
        </a:defRPr>
      </a:lvl5pPr>
      <a:lvl6pPr marL="7572375" algn="l" defTabSz="3028950" rtl="0" eaLnBrk="1" latinLnBrk="0" hangingPunct="1">
        <a:defRPr sz="5963" kern="1200">
          <a:solidFill>
            <a:schemeClr val="tx1"/>
          </a:solidFill>
          <a:latin typeface="+mn-lt"/>
          <a:ea typeface="+mn-ea"/>
          <a:cs typeface="+mn-cs"/>
        </a:defRPr>
      </a:lvl6pPr>
      <a:lvl7pPr marL="9086850" algn="l" defTabSz="3028950" rtl="0" eaLnBrk="1" latinLnBrk="0" hangingPunct="1">
        <a:defRPr sz="5963" kern="1200">
          <a:solidFill>
            <a:schemeClr val="tx1"/>
          </a:solidFill>
          <a:latin typeface="+mn-lt"/>
          <a:ea typeface="+mn-ea"/>
          <a:cs typeface="+mn-cs"/>
        </a:defRPr>
      </a:lvl7pPr>
      <a:lvl8pPr marL="10601325" algn="l" defTabSz="3028950" rtl="0" eaLnBrk="1" latinLnBrk="0" hangingPunct="1">
        <a:defRPr sz="5963" kern="1200">
          <a:solidFill>
            <a:schemeClr val="tx1"/>
          </a:solidFill>
          <a:latin typeface="+mn-lt"/>
          <a:ea typeface="+mn-ea"/>
          <a:cs typeface="+mn-cs"/>
        </a:defRPr>
      </a:lvl8pPr>
      <a:lvl9pPr marL="12115800" algn="l" defTabSz="3028950" rtl="0" eaLnBrk="1" latinLnBrk="0" hangingPunct="1">
        <a:defRPr sz="59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tiff"/><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07C269-480C-4CC7-81E1-194B7344DCDC}"/>
              </a:ext>
            </a:extLst>
          </p:cNvPr>
          <p:cNvSpPr txBox="1"/>
          <p:nvPr/>
        </p:nvSpPr>
        <p:spPr>
          <a:xfrm>
            <a:off x="6584" y="331887"/>
            <a:ext cx="30276335" cy="1323488"/>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8000">
                <a:latin typeface="Times New Roman" panose="02020603050405020304" pitchFamily="18" charset="0"/>
                <a:cs typeface="Times New Roman" panose="02020603050405020304" pitchFamily="18" charset="0"/>
              </a:rPr>
              <a:t>Dragonfly Entry and Descent Flight Mechanics Modeling and Analysis</a:t>
            </a:r>
          </a:p>
        </p:txBody>
      </p:sp>
      <p:sp>
        <p:nvSpPr>
          <p:cNvPr id="5" name="TextBox 4">
            <a:extLst>
              <a:ext uri="{FF2B5EF4-FFF2-40B4-BE49-F238E27FC236}">
                <a16:creationId xmlns:a16="http://schemas.microsoft.com/office/drawing/2014/main" id="{BFC192AC-EBD2-40F5-A28E-E0E6A289DD39}"/>
              </a:ext>
            </a:extLst>
          </p:cNvPr>
          <p:cNvSpPr txBox="1"/>
          <p:nvPr/>
        </p:nvSpPr>
        <p:spPr>
          <a:xfrm>
            <a:off x="3283304" y="1821315"/>
            <a:ext cx="21089132" cy="1385046"/>
          </a:xfrm>
          <a:prstGeom prst="rect">
            <a:avLst/>
          </a:prstGeom>
          <a:noFill/>
        </p:spPr>
        <p:txBody>
          <a:bodyPr wrap="square" rtlCol="0">
            <a:spAutoFit/>
          </a:bodyPr>
          <a:lstStyle/>
          <a:p>
            <a:pPr algn="ctr"/>
            <a:r>
              <a:rPr lang="en-US" sz="4400">
                <a:solidFill>
                  <a:srgbClr val="182751"/>
                </a:solidFill>
                <a:latin typeface="Times New Roman" panose="02020603050405020304" pitchFamily="18" charset="0"/>
                <a:cs typeface="Times New Roman" panose="02020603050405020304" pitchFamily="18" charset="0"/>
              </a:rPr>
              <a:t>R. Winski</a:t>
            </a:r>
            <a:r>
              <a:rPr lang="en-US" sz="4400" baseline="30000">
                <a:solidFill>
                  <a:srgbClr val="182751"/>
                </a:solidFill>
                <a:latin typeface="Times New Roman" panose="02020603050405020304" pitchFamily="18" charset="0"/>
                <a:cs typeface="Times New Roman" panose="02020603050405020304" pitchFamily="18" charset="0"/>
              </a:rPr>
              <a:t>1</a:t>
            </a:r>
            <a:r>
              <a:rPr lang="en-US" sz="4400">
                <a:solidFill>
                  <a:srgbClr val="182751"/>
                </a:solidFill>
                <a:latin typeface="Times New Roman" panose="02020603050405020304" pitchFamily="18" charset="0"/>
                <a:cs typeface="Times New Roman" panose="02020603050405020304" pitchFamily="18" charset="0"/>
              </a:rPr>
              <a:t>, A. Pensado</a:t>
            </a:r>
            <a:r>
              <a:rPr lang="en-US" sz="4400" baseline="30000">
                <a:solidFill>
                  <a:srgbClr val="182751"/>
                </a:solidFill>
                <a:latin typeface="Times New Roman" panose="02020603050405020304" pitchFamily="18" charset="0"/>
                <a:cs typeface="Times New Roman" panose="02020603050405020304" pitchFamily="18" charset="0"/>
              </a:rPr>
              <a:t>1</a:t>
            </a:r>
            <a:endParaRPr lang="en-US" sz="4400">
              <a:solidFill>
                <a:srgbClr val="182751"/>
              </a:solidFill>
              <a:latin typeface="Times New Roman" panose="02020603050405020304" pitchFamily="18" charset="0"/>
              <a:cs typeface="Times New Roman" panose="02020603050405020304" pitchFamily="18" charset="0"/>
            </a:endParaRPr>
          </a:p>
          <a:p>
            <a:pPr algn="ctr"/>
            <a:r>
              <a:rPr lang="en-US" sz="4000" baseline="30000">
                <a:solidFill>
                  <a:srgbClr val="182751"/>
                </a:solidFill>
                <a:latin typeface="Times New Roman" panose="02020603050405020304" pitchFamily="18" charset="0"/>
                <a:cs typeface="Times New Roman" panose="02020603050405020304" pitchFamily="18" charset="0"/>
              </a:rPr>
              <a:t>1</a:t>
            </a:r>
            <a:r>
              <a:rPr lang="en-US" sz="4000">
                <a:solidFill>
                  <a:srgbClr val="182751"/>
                </a:solidFill>
                <a:latin typeface="Times New Roman" panose="02020603050405020304" pitchFamily="18" charset="0"/>
                <a:cs typeface="Times New Roman" panose="02020603050405020304" pitchFamily="18" charset="0"/>
              </a:rPr>
              <a:t>AMA Inc at NASA Langley Research Center</a:t>
            </a:r>
          </a:p>
        </p:txBody>
      </p:sp>
      <p:grpSp>
        <p:nvGrpSpPr>
          <p:cNvPr id="20" name="Group 19">
            <a:extLst>
              <a:ext uri="{FF2B5EF4-FFF2-40B4-BE49-F238E27FC236}">
                <a16:creationId xmlns:a16="http://schemas.microsoft.com/office/drawing/2014/main" id="{29B77855-C269-42D7-BB38-2613ECE1AFB1}"/>
              </a:ext>
            </a:extLst>
          </p:cNvPr>
          <p:cNvGrpSpPr/>
          <p:nvPr/>
        </p:nvGrpSpPr>
        <p:grpSpPr>
          <a:xfrm>
            <a:off x="207309" y="3848350"/>
            <a:ext cx="14630943" cy="4462926"/>
            <a:chOff x="554574" y="5010150"/>
            <a:chExt cx="11702750" cy="4462760"/>
          </a:xfrm>
        </p:grpSpPr>
        <p:sp>
          <p:nvSpPr>
            <p:cNvPr id="7" name="TextBox 6">
              <a:extLst>
                <a:ext uri="{FF2B5EF4-FFF2-40B4-BE49-F238E27FC236}">
                  <a16:creationId xmlns:a16="http://schemas.microsoft.com/office/drawing/2014/main" id="{63E24454-B74A-48E0-9EDD-C14B5EBFDEC2}"/>
                </a:ext>
              </a:extLst>
            </p:cNvPr>
            <p:cNvSpPr txBox="1"/>
            <p:nvPr/>
          </p:nvSpPr>
          <p:spPr>
            <a:xfrm>
              <a:off x="554574" y="5933480"/>
              <a:ext cx="11702750" cy="35394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a:p>
              <a:pPr algn="just"/>
              <a:endParaRPr lang="en-US" sz="16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3CCB800C-7B96-4600-98B0-5DACD464776D}"/>
                </a:ext>
              </a:extLst>
            </p:cNvPr>
            <p:cNvSpPr txBox="1"/>
            <p:nvPr/>
          </p:nvSpPr>
          <p:spPr>
            <a:xfrm>
              <a:off x="554574" y="5010150"/>
              <a:ext cx="11702750" cy="914400"/>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Introduction</a:t>
              </a:r>
              <a:endParaRPr lang="en-US" sz="5400"/>
            </a:p>
          </p:txBody>
        </p:sp>
      </p:grpSp>
      <p:pic>
        <p:nvPicPr>
          <p:cNvPr id="1026" name="Picture 4">
            <a:extLst>
              <a:ext uri="{FF2B5EF4-FFF2-40B4-BE49-F238E27FC236}">
                <a16:creationId xmlns:a16="http://schemas.microsoft.com/office/drawing/2014/main" id="{0321E151-AB49-46A4-B886-32D20DC1ED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4384" y="1807176"/>
            <a:ext cx="2428965" cy="20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5">
            <a:extLst>
              <a:ext uri="{FF2B5EF4-FFF2-40B4-BE49-F238E27FC236}">
                <a16:creationId xmlns:a16="http://schemas.microsoft.com/office/drawing/2014/main" id="{8EF34751-4354-4EAA-BFE9-C4BB88296E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63349" y="2188191"/>
            <a:ext cx="2905233" cy="1190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3">
            <a:extLst>
              <a:ext uri="{FF2B5EF4-FFF2-40B4-BE49-F238E27FC236}">
                <a16:creationId xmlns:a16="http://schemas.microsoft.com/office/drawing/2014/main" id="{5FB0EAA7-176E-4F7A-B4EA-6509998015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758" y="1669770"/>
            <a:ext cx="2714726" cy="186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2">
            <a:extLst>
              <a:ext uri="{FF2B5EF4-FFF2-40B4-BE49-F238E27FC236}">
                <a16:creationId xmlns:a16="http://schemas.microsoft.com/office/drawing/2014/main" id="{E026052D-A621-4A42-943C-302EFD515600}"/>
              </a:ext>
            </a:extLst>
          </p:cNvPr>
          <p:cNvGrpSpPr/>
          <p:nvPr/>
        </p:nvGrpSpPr>
        <p:grpSpPr>
          <a:xfrm>
            <a:off x="15109626" y="14834580"/>
            <a:ext cx="14753230" cy="13953666"/>
            <a:chOff x="528482" y="12127972"/>
            <a:chExt cx="11725671" cy="9129074"/>
          </a:xfrm>
        </p:grpSpPr>
        <p:sp>
          <p:nvSpPr>
            <p:cNvPr id="21" name="TextBox 20">
              <a:extLst>
                <a:ext uri="{FF2B5EF4-FFF2-40B4-BE49-F238E27FC236}">
                  <a16:creationId xmlns:a16="http://schemas.microsoft.com/office/drawing/2014/main" id="{BDF7D6A4-F2B3-4B07-B6CC-62377AB098FE}"/>
                </a:ext>
              </a:extLst>
            </p:cNvPr>
            <p:cNvSpPr txBox="1"/>
            <p:nvPr/>
          </p:nvSpPr>
          <p:spPr>
            <a:xfrm>
              <a:off x="528482" y="12127972"/>
              <a:ext cx="11725671" cy="604243"/>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Concept of Operations</a:t>
              </a:r>
              <a:endParaRPr lang="en-US" sz="5400"/>
            </a:p>
          </p:txBody>
        </p:sp>
        <p:sp>
          <p:nvSpPr>
            <p:cNvPr id="22" name="TextBox 21">
              <a:extLst>
                <a:ext uri="{FF2B5EF4-FFF2-40B4-BE49-F238E27FC236}">
                  <a16:creationId xmlns:a16="http://schemas.microsoft.com/office/drawing/2014/main" id="{2251721B-52FE-4586-A2FA-3B285C2EB2F2}"/>
                </a:ext>
              </a:extLst>
            </p:cNvPr>
            <p:cNvSpPr txBox="1"/>
            <p:nvPr/>
          </p:nvSpPr>
          <p:spPr>
            <a:xfrm>
              <a:off x="528482" y="12739190"/>
              <a:ext cx="11725671" cy="85178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800">
                  <a:latin typeface="Times New Roman" panose="02020603050405020304" pitchFamily="18" charset="0"/>
                  <a:cs typeface="Times New Roman" panose="02020603050405020304" pitchFamily="18" charset="0"/>
                </a:rPr>
                <a:t>The POST2 simulation begins 10s prior to cruise stage separation. The entry vehicle is separated from the cruise stage using a spring mechanism and is designed to eliminate far-field recontact risk. After entry interface, the vehicle undergoes peak heating and deceleration. Then the drogue parachute deploys during a 5s window after reaching a sensed acceleration, using a smart trigger to minimize the angle of attack. This is to ensure the entry vehicle does not become unstable and that the drogue parachute opening loads are within requirements. The vehicle continues until the drogue lines are cut and the main parachute is deployed. The heatshield is deployed 120s after the main parachute is deployed. The lander is lowered into a pose condition after main parachute deployment. At 1200m and a down velocity of 2.7m/s, the lander is released. The simulation continues to track all vehicles to their respective touchdowns.</a:t>
              </a: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b="1">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p:txBody>
        </p:sp>
      </p:grpSp>
      <p:grpSp>
        <p:nvGrpSpPr>
          <p:cNvPr id="38" name="Group 37">
            <a:extLst>
              <a:ext uri="{FF2B5EF4-FFF2-40B4-BE49-F238E27FC236}">
                <a16:creationId xmlns:a16="http://schemas.microsoft.com/office/drawing/2014/main" id="{C3A61285-10EC-48E2-93E0-55BB899AF552}"/>
              </a:ext>
            </a:extLst>
          </p:cNvPr>
          <p:cNvGrpSpPr/>
          <p:nvPr/>
        </p:nvGrpSpPr>
        <p:grpSpPr>
          <a:xfrm>
            <a:off x="15109626" y="28918520"/>
            <a:ext cx="14753230" cy="13672805"/>
            <a:chOff x="414945" y="12118346"/>
            <a:chExt cx="11822536" cy="5275435"/>
          </a:xfrm>
        </p:grpSpPr>
        <p:sp>
          <p:nvSpPr>
            <p:cNvPr id="43" name="TextBox 42">
              <a:extLst>
                <a:ext uri="{FF2B5EF4-FFF2-40B4-BE49-F238E27FC236}">
                  <a16:creationId xmlns:a16="http://schemas.microsoft.com/office/drawing/2014/main" id="{E88C644A-AF03-426F-81AF-4634AAB22738}"/>
                </a:ext>
              </a:extLst>
            </p:cNvPr>
            <p:cNvSpPr txBox="1"/>
            <p:nvPr/>
          </p:nvSpPr>
          <p:spPr>
            <a:xfrm>
              <a:off x="414945" y="12118346"/>
              <a:ext cx="11822536" cy="366933"/>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Baseline Analysis</a:t>
              </a:r>
              <a:endParaRPr lang="en-US" sz="5400"/>
            </a:p>
          </p:txBody>
        </p:sp>
        <p:sp>
          <p:nvSpPr>
            <p:cNvPr id="47" name="TextBox 46">
              <a:extLst>
                <a:ext uri="{FF2B5EF4-FFF2-40B4-BE49-F238E27FC236}">
                  <a16:creationId xmlns:a16="http://schemas.microsoft.com/office/drawing/2014/main" id="{C0814EEF-070F-4E20-99D4-5962C6FE8114}"/>
                </a:ext>
              </a:extLst>
            </p:cNvPr>
            <p:cNvSpPr txBox="1"/>
            <p:nvPr/>
          </p:nvSpPr>
          <p:spPr>
            <a:xfrm>
              <a:off x="414945" y="12489195"/>
              <a:ext cx="11816287" cy="49045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pPr marL="571500" indent="-571500">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p:txBody>
        </p:sp>
      </p:grpSp>
      <p:grpSp>
        <p:nvGrpSpPr>
          <p:cNvPr id="30" name="Group 29">
            <a:extLst>
              <a:ext uri="{FF2B5EF4-FFF2-40B4-BE49-F238E27FC236}">
                <a16:creationId xmlns:a16="http://schemas.microsoft.com/office/drawing/2014/main" id="{F9497F1B-453E-4231-BDAA-EF3AB10058D8}"/>
              </a:ext>
            </a:extLst>
          </p:cNvPr>
          <p:cNvGrpSpPr/>
          <p:nvPr/>
        </p:nvGrpSpPr>
        <p:grpSpPr>
          <a:xfrm>
            <a:off x="221749" y="20048756"/>
            <a:ext cx="14630943" cy="12526270"/>
            <a:chOff x="528482" y="11933969"/>
            <a:chExt cx="11702750" cy="6471679"/>
          </a:xfrm>
        </p:grpSpPr>
        <p:sp>
          <p:nvSpPr>
            <p:cNvPr id="31" name="TextBox 30">
              <a:extLst>
                <a:ext uri="{FF2B5EF4-FFF2-40B4-BE49-F238E27FC236}">
                  <a16:creationId xmlns:a16="http://schemas.microsoft.com/office/drawing/2014/main" id="{55BF2FA5-B902-4614-9885-A76B89486B0C}"/>
                </a:ext>
              </a:extLst>
            </p:cNvPr>
            <p:cNvSpPr txBox="1"/>
            <p:nvPr/>
          </p:nvSpPr>
          <p:spPr>
            <a:xfrm>
              <a:off x="528483" y="11933969"/>
              <a:ext cx="11702749" cy="476130"/>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Vehicle and Parachute Design</a:t>
              </a:r>
              <a:endParaRPr lang="en-US" sz="5400"/>
            </a:p>
          </p:txBody>
        </p:sp>
        <p:sp>
          <p:nvSpPr>
            <p:cNvPr id="32" name="TextBox 31">
              <a:extLst>
                <a:ext uri="{FF2B5EF4-FFF2-40B4-BE49-F238E27FC236}">
                  <a16:creationId xmlns:a16="http://schemas.microsoft.com/office/drawing/2014/main" id="{2D8F7ED4-278F-49F2-8D1B-4F4B72686A83}"/>
                </a:ext>
              </a:extLst>
            </p:cNvPr>
            <p:cNvSpPr txBox="1"/>
            <p:nvPr/>
          </p:nvSpPr>
          <p:spPr>
            <a:xfrm>
              <a:off x="528482" y="12410661"/>
              <a:ext cx="11702750" cy="599498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4000">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p:txBody>
        </p:sp>
      </p:grpSp>
      <p:sp>
        <p:nvSpPr>
          <p:cNvPr id="132" name="TextBox 131">
            <a:extLst>
              <a:ext uri="{FF2B5EF4-FFF2-40B4-BE49-F238E27FC236}">
                <a16:creationId xmlns:a16="http://schemas.microsoft.com/office/drawing/2014/main" id="{DE549835-BC99-40DB-B37D-1D0EFD7BC488}"/>
              </a:ext>
            </a:extLst>
          </p:cNvPr>
          <p:cNvSpPr txBox="1"/>
          <p:nvPr/>
        </p:nvSpPr>
        <p:spPr>
          <a:xfrm>
            <a:off x="16769755" y="28207649"/>
            <a:ext cx="11934351" cy="461682"/>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Fig 6</a:t>
            </a:r>
            <a:r>
              <a:rPr lang="en-US" sz="2400">
                <a:latin typeface="Times New Roman" panose="02020603050405020304" pitchFamily="18" charset="0"/>
                <a:cs typeface="Times New Roman" panose="02020603050405020304" pitchFamily="18" charset="0"/>
              </a:rPr>
              <a:t>. The concept of operations of the entry vehicle from prior to entry interface to touchdown</a:t>
            </a:r>
          </a:p>
        </p:txBody>
      </p:sp>
      <p:pic>
        <p:nvPicPr>
          <p:cNvPr id="55" name="Picture 54">
            <a:extLst>
              <a:ext uri="{FF2B5EF4-FFF2-40B4-BE49-F238E27FC236}">
                <a16:creationId xmlns:a16="http://schemas.microsoft.com/office/drawing/2014/main" id="{018D629C-6D12-4550-A6CD-9CB22D843913}"/>
              </a:ext>
            </a:extLst>
          </p:cNvPr>
          <p:cNvPicPr>
            <a:picLocks noChangeAspect="1"/>
          </p:cNvPicPr>
          <p:nvPr/>
        </p:nvPicPr>
        <p:blipFill>
          <a:blip r:embed="rId6">
            <a:clrChange>
              <a:clrFrom>
                <a:srgbClr val="FFFFFF"/>
              </a:clrFrom>
              <a:clrTo>
                <a:srgbClr val="FFFFFF">
                  <a:alpha val="0"/>
                </a:srgbClr>
              </a:clrTo>
            </a:clrChange>
          </a:blip>
          <a:srcRect/>
          <a:stretch/>
        </p:blipFill>
        <p:spPr>
          <a:xfrm>
            <a:off x="21919155" y="29924614"/>
            <a:ext cx="7922627" cy="5941970"/>
          </a:xfrm>
          <a:prstGeom prst="rect">
            <a:avLst/>
          </a:prstGeom>
        </p:spPr>
      </p:pic>
      <p:sp>
        <p:nvSpPr>
          <p:cNvPr id="2" name="TextBox 1">
            <a:extLst>
              <a:ext uri="{FF2B5EF4-FFF2-40B4-BE49-F238E27FC236}">
                <a16:creationId xmlns:a16="http://schemas.microsoft.com/office/drawing/2014/main" id="{D6845862-03DF-4D36-BC72-0A6A0C5C309F}"/>
              </a:ext>
            </a:extLst>
          </p:cNvPr>
          <p:cNvSpPr txBox="1"/>
          <p:nvPr/>
        </p:nvSpPr>
        <p:spPr>
          <a:xfrm>
            <a:off x="12950054" y="3211243"/>
            <a:ext cx="2749843" cy="584797"/>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Abstract ID: 64</a:t>
            </a:r>
          </a:p>
        </p:txBody>
      </p:sp>
      <mc:AlternateContent xmlns:mc="http://schemas.openxmlformats.org/markup-compatibility/2006">
        <mc:Choice xmlns:a14="http://schemas.microsoft.com/office/drawing/2010/main" Requires="a14">
          <p:graphicFrame>
            <p:nvGraphicFramePr>
              <p:cNvPr id="90" name="Table 38">
                <a:extLst>
                  <a:ext uri="{FF2B5EF4-FFF2-40B4-BE49-F238E27FC236}">
                    <a16:creationId xmlns:a16="http://schemas.microsoft.com/office/drawing/2014/main" id="{66B7AC3D-15C4-474D-9538-48CF45FE7605}"/>
                  </a:ext>
                </a:extLst>
              </p:cNvPr>
              <p:cNvGraphicFramePr>
                <a:graphicFrameLocks noGrp="1"/>
              </p:cNvGraphicFramePr>
              <p:nvPr>
                <p:extLst>
                  <p:ext uri="{D42A27DB-BD31-4B8C-83A1-F6EECF244321}">
                    <p14:modId xmlns:p14="http://schemas.microsoft.com/office/powerpoint/2010/main" val="2439978693"/>
                  </p:ext>
                </p:extLst>
              </p:nvPr>
            </p:nvGraphicFramePr>
            <p:xfrm>
              <a:off x="15987125" y="36816474"/>
              <a:ext cx="13437561" cy="5669492"/>
            </p:xfrm>
            <a:graphic>
              <a:graphicData uri="http://schemas.openxmlformats.org/drawingml/2006/table">
                <a:tbl>
                  <a:tblPr firstRow="1" bandRow="1">
                    <a:tableStyleId>{5940675A-B579-460E-94D1-54222C63F5DA}</a:tableStyleId>
                  </a:tblPr>
                  <a:tblGrid>
                    <a:gridCol w="3756543">
                      <a:extLst>
                        <a:ext uri="{9D8B030D-6E8A-4147-A177-3AD203B41FA5}">
                          <a16:colId xmlns:a16="http://schemas.microsoft.com/office/drawing/2014/main" val="2182196440"/>
                        </a:ext>
                      </a:extLst>
                    </a:gridCol>
                    <a:gridCol w="2080394">
                      <a:extLst>
                        <a:ext uri="{9D8B030D-6E8A-4147-A177-3AD203B41FA5}">
                          <a16:colId xmlns:a16="http://schemas.microsoft.com/office/drawing/2014/main" val="3913550121"/>
                        </a:ext>
                      </a:extLst>
                    </a:gridCol>
                    <a:gridCol w="1748248">
                      <a:extLst>
                        <a:ext uri="{9D8B030D-6E8A-4147-A177-3AD203B41FA5}">
                          <a16:colId xmlns:a16="http://schemas.microsoft.com/office/drawing/2014/main" val="2763773353"/>
                        </a:ext>
                      </a:extLst>
                    </a:gridCol>
                    <a:gridCol w="1463094">
                      <a:extLst>
                        <a:ext uri="{9D8B030D-6E8A-4147-A177-3AD203B41FA5}">
                          <a16:colId xmlns:a16="http://schemas.microsoft.com/office/drawing/2014/main" val="484258469"/>
                        </a:ext>
                      </a:extLst>
                    </a:gridCol>
                    <a:gridCol w="1463094">
                      <a:extLst>
                        <a:ext uri="{9D8B030D-6E8A-4147-A177-3AD203B41FA5}">
                          <a16:colId xmlns:a16="http://schemas.microsoft.com/office/drawing/2014/main" val="3741689044"/>
                        </a:ext>
                      </a:extLst>
                    </a:gridCol>
                    <a:gridCol w="1463094">
                      <a:extLst>
                        <a:ext uri="{9D8B030D-6E8A-4147-A177-3AD203B41FA5}">
                          <a16:colId xmlns:a16="http://schemas.microsoft.com/office/drawing/2014/main" val="3282964081"/>
                        </a:ext>
                      </a:extLst>
                    </a:gridCol>
                    <a:gridCol w="1463094">
                      <a:extLst>
                        <a:ext uri="{9D8B030D-6E8A-4147-A177-3AD203B41FA5}">
                          <a16:colId xmlns:a16="http://schemas.microsoft.com/office/drawing/2014/main" val="1919756261"/>
                        </a:ext>
                      </a:extLst>
                    </a:gridCol>
                  </a:tblGrid>
                  <a:tr h="822991">
                    <a:tc>
                      <a:txBody>
                        <a:bodyPr/>
                        <a:lstStyle/>
                        <a:p>
                          <a:r>
                            <a:rPr lang="en-US" sz="2400" b="1">
                              <a:latin typeface="Times New Roman" panose="02020603050405020304" pitchFamily="18" charset="0"/>
                              <a:cs typeface="Times New Roman" panose="02020603050405020304" pitchFamily="18" charset="0"/>
                            </a:rPr>
                            <a:t>Parameter</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a:latin typeface="Times New Roman" panose="02020603050405020304" pitchFamily="18" charset="0"/>
                              <a:cs typeface="Times New Roman" panose="02020603050405020304" pitchFamily="18" charset="0"/>
                            </a:rPr>
                            <a:t>Req.</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a:latin typeface="Times New Roman" panose="02020603050405020304" pitchFamily="18" charset="0"/>
                              <a:cs typeface="Times New Roman" panose="02020603050405020304" pitchFamily="18" charset="0"/>
                            </a:rPr>
                            <a:t>Req.  Type</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MPV Primary</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MPV Backup</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CBE Primary</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CBE Backup</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342089"/>
                      </a:ext>
                    </a:extLst>
                  </a:tr>
                  <a:tr h="457217">
                    <a:tc>
                      <a:txBody>
                        <a:bodyPr/>
                        <a:lstStyle/>
                        <a:p>
                          <a:r>
                            <a:rPr lang="en-US" sz="2400">
                              <a:latin typeface="Times New Roman" panose="02020603050405020304" pitchFamily="18" charset="0"/>
                              <a:cs typeface="Times New Roman" panose="02020603050405020304" pitchFamily="18" charset="0"/>
                            </a:rPr>
                            <a:t>Peak Entry Load</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&lt;12 g</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280873623"/>
                      </a:ext>
                    </a:extLst>
                  </a:tr>
                  <a:tr h="457217">
                    <a:tc>
                      <a:txBody>
                        <a:bodyPr/>
                        <a:lstStyle/>
                        <a:p>
                          <a:r>
                            <a:rPr lang="en-US" sz="2400">
                              <a:latin typeface="Times New Roman" panose="02020603050405020304" pitchFamily="18" charset="0"/>
                              <a:cs typeface="Times New Roman" panose="02020603050405020304" pitchFamily="18" charset="0"/>
                            </a:rPr>
                            <a:t>Peak Heat Rate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&lt;310 W/cm</a:t>
                          </a:r>
                          <a:r>
                            <a:rPr lang="en-US" sz="2400" baseline="30000">
                              <a:latin typeface="Times New Roman" panose="02020603050405020304" pitchFamily="18" charset="0"/>
                              <a:cs typeface="Times New Roman" panose="02020603050405020304" pitchFamily="18" charset="0"/>
                            </a:rPr>
                            <a:t>2</a:t>
                          </a:r>
                          <a:endParaRPr lang="en-US" sz="2400">
                            <a:latin typeface="Times New Roman" panose="02020603050405020304" pitchFamily="18" charset="0"/>
                            <a:cs typeface="Times New Roman" panose="02020603050405020304" pitchFamily="18" charset="0"/>
                          </a:endParaRP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882140126"/>
                      </a:ext>
                    </a:extLst>
                  </a:tr>
                  <a:tr h="457217">
                    <a:tc>
                      <a:txBody>
                        <a:bodyPr/>
                        <a:lstStyle/>
                        <a:p>
                          <a:r>
                            <a:rPr lang="en-US" sz="2400">
                              <a:latin typeface="Times New Roman" panose="02020603050405020304" pitchFamily="18" charset="0"/>
                              <a:cs typeface="Times New Roman" panose="02020603050405020304" pitchFamily="18" charset="0"/>
                            </a:rPr>
                            <a:t>Peak Drogue Opening Load</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&lt;14.7 kN</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517914538"/>
                      </a:ext>
                    </a:extLst>
                  </a:tr>
                  <a:tr h="822991">
                    <a:tc>
                      <a:txBody>
                        <a:bodyPr/>
                        <a:lstStyle/>
                        <a:p>
                          <a:r>
                            <a:rPr lang="en-US" sz="2400">
                              <a:latin typeface="Times New Roman" panose="02020603050405020304" pitchFamily="18" charset="0"/>
                              <a:cs typeface="Times New Roman" panose="02020603050405020304" pitchFamily="18" charset="0"/>
                            </a:rPr>
                            <a:t>Angle of Attack at Drogue Deploy</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&lt;15°</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555168241"/>
                      </a:ext>
                    </a:extLst>
                  </a:tr>
                  <a:tr h="457217">
                    <a:tc>
                      <a:txBody>
                        <a:bodyPr/>
                        <a:lstStyle/>
                        <a:p>
                          <a:r>
                            <a:rPr lang="en-US" sz="2400">
                              <a:latin typeface="Times New Roman" panose="02020603050405020304" pitchFamily="18" charset="0"/>
                              <a:cs typeface="Times New Roman" panose="02020603050405020304" pitchFamily="18" charset="0"/>
                            </a:rPr>
                            <a:t>Time to Mach 1.4</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&lt;10 s</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647620326"/>
                      </a:ext>
                    </a:extLst>
                  </a:tr>
                  <a:tr h="457217">
                    <a:tc>
                      <a:txBody>
                        <a:bodyPr/>
                        <a:lstStyle/>
                        <a:p>
                          <a:r>
                            <a:rPr lang="en-US" sz="2400">
                              <a:latin typeface="Times New Roman" panose="02020603050405020304" pitchFamily="18" charset="0"/>
                              <a:cs typeface="Times New Roman" panose="02020603050405020304" pitchFamily="18" charset="0"/>
                            </a:rPr>
                            <a:t>Altitude @ Main Deploy</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4 </a:t>
                          </a:r>
                          <a14:m>
                            <m:oMath xmlns:m="http://schemas.openxmlformats.org/officeDocument/2006/math">
                              <m:r>
                                <a:rPr lang="en-US" sz="2400" b="0" i="1" smtClean="0">
                                  <a:latin typeface="Cambria Math" panose="02040503050406030204" pitchFamily="18" charset="0"/>
                                  <a:cs typeface="Times New Roman" panose="02020603050405020304" pitchFamily="18" charset="0"/>
                                </a:rPr>
                                <m:t>±</m:t>
                              </m:r>
                            </m:oMath>
                          </a14:m>
                          <a:r>
                            <a:rPr lang="en-US" sz="2400">
                              <a:latin typeface="Times New Roman" panose="02020603050405020304" pitchFamily="18" charset="0"/>
                              <a:cs typeface="Times New Roman" panose="02020603050405020304" pitchFamily="18" charset="0"/>
                            </a:rPr>
                            <a:t> 0.50 km</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464070245"/>
                      </a:ext>
                    </a:extLst>
                  </a:tr>
                  <a:tr h="457217">
                    <a:tc>
                      <a:txBody>
                        <a:bodyPr/>
                        <a:lstStyle/>
                        <a:p>
                          <a:r>
                            <a:rPr lang="en-US" sz="2400">
                              <a:latin typeface="Times New Roman" panose="02020603050405020304" pitchFamily="18" charset="0"/>
                              <a:cs typeface="Times New Roman" panose="02020603050405020304" pitchFamily="18" charset="0"/>
                            </a:rPr>
                            <a:t>Altitude @ Lander Release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&gt;1200 m</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879531200"/>
                      </a:ext>
                    </a:extLst>
                  </a:tr>
                  <a:tr h="822991">
                    <a:tc>
                      <a:txBody>
                        <a:bodyPr/>
                        <a:lstStyle/>
                        <a:p>
                          <a:r>
                            <a:rPr lang="en-US" sz="2400">
                              <a:latin typeface="Times New Roman" panose="02020603050405020304" pitchFamily="18" charset="0"/>
                              <a:cs typeface="Times New Roman" panose="02020603050405020304" pitchFamily="18" charset="0"/>
                            </a:rPr>
                            <a:t>Down Velocity @ Lander Release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&lt;2.9 m/s</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532562900"/>
                      </a:ext>
                    </a:extLst>
                  </a:tr>
                  <a:tr h="457217">
                    <a:tc>
                      <a:txBody>
                        <a:bodyPr/>
                        <a:lstStyle/>
                        <a:p>
                          <a:r>
                            <a:rPr lang="en-US" sz="2400">
                              <a:latin typeface="Times New Roman" panose="02020603050405020304" pitchFamily="18" charset="0"/>
                              <a:cs typeface="Times New Roman" panose="02020603050405020304" pitchFamily="18" charset="0"/>
                            </a:rPr>
                            <a:t>Total Descent Time</a:t>
                          </a:r>
                        </a:p>
                      </a:txBody>
                      <a:tcPr marL="91443" marR="91443" marT="45722" marB="4572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&lt;7200 s</a:t>
                          </a:r>
                        </a:p>
                      </a:txBody>
                      <a:tcPr marL="91443" marR="91443" marT="45722" marB="4572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56266043"/>
                      </a:ext>
                    </a:extLst>
                  </a:tr>
                </a:tbl>
              </a:graphicData>
            </a:graphic>
          </p:graphicFrame>
        </mc:Choice>
        <mc:Fallback>
          <p:graphicFrame>
            <p:nvGraphicFramePr>
              <p:cNvPr id="90" name="Table 38">
                <a:extLst>
                  <a:ext uri="{FF2B5EF4-FFF2-40B4-BE49-F238E27FC236}">
                    <a16:creationId xmlns:a16="http://schemas.microsoft.com/office/drawing/2014/main" id="{66B7AC3D-15C4-474D-9538-48CF45FE7605}"/>
                  </a:ext>
                </a:extLst>
              </p:cNvPr>
              <p:cNvGraphicFramePr>
                <a:graphicFrameLocks noGrp="1"/>
              </p:cNvGraphicFramePr>
              <p:nvPr>
                <p:extLst>
                  <p:ext uri="{D42A27DB-BD31-4B8C-83A1-F6EECF244321}">
                    <p14:modId xmlns:p14="http://schemas.microsoft.com/office/powerpoint/2010/main" val="2439978693"/>
                  </p:ext>
                </p:extLst>
              </p:nvPr>
            </p:nvGraphicFramePr>
            <p:xfrm>
              <a:off x="15987125" y="36816474"/>
              <a:ext cx="13437561" cy="5669492"/>
            </p:xfrm>
            <a:graphic>
              <a:graphicData uri="http://schemas.openxmlformats.org/drawingml/2006/table">
                <a:tbl>
                  <a:tblPr firstRow="1" bandRow="1">
                    <a:tableStyleId>{5940675A-B579-460E-94D1-54222C63F5DA}</a:tableStyleId>
                  </a:tblPr>
                  <a:tblGrid>
                    <a:gridCol w="3756543">
                      <a:extLst>
                        <a:ext uri="{9D8B030D-6E8A-4147-A177-3AD203B41FA5}">
                          <a16:colId xmlns:a16="http://schemas.microsoft.com/office/drawing/2014/main" val="2182196440"/>
                        </a:ext>
                      </a:extLst>
                    </a:gridCol>
                    <a:gridCol w="2080394">
                      <a:extLst>
                        <a:ext uri="{9D8B030D-6E8A-4147-A177-3AD203B41FA5}">
                          <a16:colId xmlns:a16="http://schemas.microsoft.com/office/drawing/2014/main" val="3913550121"/>
                        </a:ext>
                      </a:extLst>
                    </a:gridCol>
                    <a:gridCol w="1748248">
                      <a:extLst>
                        <a:ext uri="{9D8B030D-6E8A-4147-A177-3AD203B41FA5}">
                          <a16:colId xmlns:a16="http://schemas.microsoft.com/office/drawing/2014/main" val="2763773353"/>
                        </a:ext>
                      </a:extLst>
                    </a:gridCol>
                    <a:gridCol w="1463094">
                      <a:extLst>
                        <a:ext uri="{9D8B030D-6E8A-4147-A177-3AD203B41FA5}">
                          <a16:colId xmlns:a16="http://schemas.microsoft.com/office/drawing/2014/main" val="484258469"/>
                        </a:ext>
                      </a:extLst>
                    </a:gridCol>
                    <a:gridCol w="1463094">
                      <a:extLst>
                        <a:ext uri="{9D8B030D-6E8A-4147-A177-3AD203B41FA5}">
                          <a16:colId xmlns:a16="http://schemas.microsoft.com/office/drawing/2014/main" val="3741689044"/>
                        </a:ext>
                      </a:extLst>
                    </a:gridCol>
                    <a:gridCol w="1463094">
                      <a:extLst>
                        <a:ext uri="{9D8B030D-6E8A-4147-A177-3AD203B41FA5}">
                          <a16:colId xmlns:a16="http://schemas.microsoft.com/office/drawing/2014/main" val="3282964081"/>
                        </a:ext>
                      </a:extLst>
                    </a:gridCol>
                    <a:gridCol w="1463094">
                      <a:extLst>
                        <a:ext uri="{9D8B030D-6E8A-4147-A177-3AD203B41FA5}">
                          <a16:colId xmlns:a16="http://schemas.microsoft.com/office/drawing/2014/main" val="1919756261"/>
                        </a:ext>
                      </a:extLst>
                    </a:gridCol>
                  </a:tblGrid>
                  <a:tr h="822991">
                    <a:tc>
                      <a:txBody>
                        <a:bodyPr/>
                        <a:lstStyle/>
                        <a:p>
                          <a:r>
                            <a:rPr lang="en-US" sz="2400" b="1">
                              <a:latin typeface="Times New Roman" panose="02020603050405020304" pitchFamily="18" charset="0"/>
                              <a:cs typeface="Times New Roman" panose="02020603050405020304" pitchFamily="18" charset="0"/>
                            </a:rPr>
                            <a:t>Parameter</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a:latin typeface="Times New Roman" panose="02020603050405020304" pitchFamily="18" charset="0"/>
                              <a:cs typeface="Times New Roman" panose="02020603050405020304" pitchFamily="18" charset="0"/>
                            </a:rPr>
                            <a:t>Req.</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b="1">
                              <a:latin typeface="Times New Roman" panose="02020603050405020304" pitchFamily="18" charset="0"/>
                              <a:cs typeface="Times New Roman" panose="02020603050405020304" pitchFamily="18" charset="0"/>
                            </a:rPr>
                            <a:t>Req.  Type</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MPV Primary</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MPV Backup</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CBE Primary</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1">
                              <a:latin typeface="Times New Roman" panose="02020603050405020304" pitchFamily="18" charset="0"/>
                              <a:cs typeface="Times New Roman" panose="02020603050405020304" pitchFamily="18" charset="0"/>
                            </a:rPr>
                            <a:t>CBE Backup</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6342089"/>
                      </a:ext>
                    </a:extLst>
                  </a:tr>
                  <a:tr h="457217">
                    <a:tc>
                      <a:txBody>
                        <a:bodyPr/>
                        <a:lstStyle/>
                        <a:p>
                          <a:r>
                            <a:rPr lang="en-US" sz="2400">
                              <a:latin typeface="Times New Roman" panose="02020603050405020304" pitchFamily="18" charset="0"/>
                              <a:cs typeface="Times New Roman" panose="02020603050405020304" pitchFamily="18" charset="0"/>
                            </a:rPr>
                            <a:t>Peak Entry Load</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&lt;12 g</a:t>
                          </a:r>
                        </a:p>
                      </a:txBody>
                      <a:tcPr marL="91443" marR="91443" marT="45722" marB="45722">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280873623"/>
                      </a:ext>
                    </a:extLst>
                  </a:tr>
                  <a:tr h="457217">
                    <a:tc>
                      <a:txBody>
                        <a:bodyPr/>
                        <a:lstStyle/>
                        <a:p>
                          <a:r>
                            <a:rPr lang="en-US" sz="2400">
                              <a:latin typeface="Times New Roman" panose="02020603050405020304" pitchFamily="18" charset="0"/>
                              <a:cs typeface="Times New Roman" panose="02020603050405020304" pitchFamily="18" charset="0"/>
                            </a:rPr>
                            <a:t>Peak Heat Rate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&lt;310 W/cm</a:t>
                          </a:r>
                          <a:r>
                            <a:rPr lang="en-US" sz="2400" baseline="30000">
                              <a:latin typeface="Times New Roman" panose="02020603050405020304" pitchFamily="18" charset="0"/>
                              <a:cs typeface="Times New Roman" panose="02020603050405020304" pitchFamily="18" charset="0"/>
                            </a:rPr>
                            <a:t>2</a:t>
                          </a:r>
                          <a:endParaRPr lang="en-US" sz="2400">
                            <a:latin typeface="Times New Roman" panose="02020603050405020304" pitchFamily="18" charset="0"/>
                            <a:cs typeface="Times New Roman" panose="02020603050405020304" pitchFamily="18" charset="0"/>
                          </a:endParaRP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882140126"/>
                      </a:ext>
                    </a:extLst>
                  </a:tr>
                  <a:tr h="457217">
                    <a:tc>
                      <a:txBody>
                        <a:bodyPr/>
                        <a:lstStyle/>
                        <a:p>
                          <a:r>
                            <a:rPr lang="en-US" sz="2400">
                              <a:latin typeface="Times New Roman" panose="02020603050405020304" pitchFamily="18" charset="0"/>
                              <a:cs typeface="Times New Roman" panose="02020603050405020304" pitchFamily="18" charset="0"/>
                            </a:rPr>
                            <a:t>Peak Drogue Opening Load</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&lt;14.7 kN</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517914538"/>
                      </a:ext>
                    </a:extLst>
                  </a:tr>
                  <a:tr h="822991">
                    <a:tc>
                      <a:txBody>
                        <a:bodyPr/>
                        <a:lstStyle/>
                        <a:p>
                          <a:r>
                            <a:rPr lang="en-US" sz="2400">
                              <a:latin typeface="Times New Roman" panose="02020603050405020304" pitchFamily="18" charset="0"/>
                              <a:cs typeface="Times New Roman" panose="02020603050405020304" pitchFamily="18" charset="0"/>
                            </a:rPr>
                            <a:t>Angle of Attack at Drogue Deploy</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&lt;15°</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max</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555168241"/>
                      </a:ext>
                    </a:extLst>
                  </a:tr>
                  <a:tr h="457217">
                    <a:tc>
                      <a:txBody>
                        <a:bodyPr/>
                        <a:lstStyle/>
                        <a:p>
                          <a:r>
                            <a:rPr lang="en-US" sz="2400">
                              <a:latin typeface="Times New Roman" panose="02020603050405020304" pitchFamily="18" charset="0"/>
                              <a:cs typeface="Times New Roman" panose="02020603050405020304" pitchFamily="18" charset="0"/>
                            </a:rPr>
                            <a:t>Time to Mach 1.4</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&lt;10 s</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647620326"/>
                      </a:ext>
                    </a:extLst>
                  </a:tr>
                  <a:tr h="457217">
                    <a:tc>
                      <a:txBody>
                        <a:bodyPr/>
                        <a:lstStyle/>
                        <a:p>
                          <a:r>
                            <a:rPr lang="en-US" sz="2400">
                              <a:latin typeface="Times New Roman" panose="02020603050405020304" pitchFamily="18" charset="0"/>
                              <a:cs typeface="Times New Roman" panose="02020603050405020304" pitchFamily="18" charset="0"/>
                            </a:rPr>
                            <a:t>Altitude @ Main Deploy</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endParaRPr lang="en-US"/>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blipFill>
                          <a:blip r:embed="rId7"/>
                          <a:stretch>
                            <a:fillRect l="-180117" t="-772000" r="-365205" b="-409333"/>
                          </a:stretch>
                        </a:blipFill>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464070245"/>
                      </a:ext>
                    </a:extLst>
                  </a:tr>
                  <a:tr h="457217">
                    <a:tc>
                      <a:txBody>
                        <a:bodyPr/>
                        <a:lstStyle/>
                        <a:p>
                          <a:r>
                            <a:rPr lang="en-US" sz="2400">
                              <a:latin typeface="Times New Roman" panose="02020603050405020304" pitchFamily="18" charset="0"/>
                              <a:cs typeface="Times New Roman" panose="02020603050405020304" pitchFamily="18" charset="0"/>
                            </a:rPr>
                            <a:t>Altitude @ Lander Release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&gt;1200 m</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879531200"/>
                      </a:ext>
                    </a:extLst>
                  </a:tr>
                  <a:tr h="822991">
                    <a:tc>
                      <a:txBody>
                        <a:bodyPr/>
                        <a:lstStyle/>
                        <a:p>
                          <a:r>
                            <a:rPr lang="en-US" sz="2400">
                              <a:latin typeface="Times New Roman" panose="02020603050405020304" pitchFamily="18" charset="0"/>
                              <a:cs typeface="Times New Roman" panose="02020603050405020304" pitchFamily="18" charset="0"/>
                            </a:rPr>
                            <a:t>Down Velocity @ Lander Release</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&lt;2.9 m/s</a:t>
                          </a:r>
                        </a:p>
                      </a:txBody>
                      <a:tcPr marL="91443" marR="91443" marT="45722" marB="45722">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532562900"/>
                      </a:ext>
                    </a:extLst>
                  </a:tr>
                  <a:tr h="457217">
                    <a:tc>
                      <a:txBody>
                        <a:bodyPr/>
                        <a:lstStyle/>
                        <a:p>
                          <a:r>
                            <a:rPr lang="en-US" sz="2400">
                              <a:latin typeface="Times New Roman" panose="02020603050405020304" pitchFamily="18" charset="0"/>
                              <a:cs typeface="Times New Roman" panose="02020603050405020304" pitchFamily="18" charset="0"/>
                            </a:rPr>
                            <a:t>Total Descent Time</a:t>
                          </a:r>
                        </a:p>
                      </a:txBody>
                      <a:tcPr marL="91443" marR="91443" marT="45722" marB="4572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&lt;7200 s</a:t>
                          </a:r>
                        </a:p>
                      </a:txBody>
                      <a:tcPr marL="91443" marR="91443" marT="45722" marB="4572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a:latin typeface="Times New Roman" panose="02020603050405020304" pitchFamily="18" charset="0"/>
                              <a:cs typeface="Times New Roman" panose="02020603050405020304" pitchFamily="18" charset="0"/>
                            </a:rPr>
                            <a:t>99 %-tile</a:t>
                          </a:r>
                        </a:p>
                      </a:txBody>
                      <a:tcPr marL="91443" marR="91443" marT="45722" marB="45722">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30274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lgn="ctr"/>
                          <a:r>
                            <a:rPr lang="en-US" sz="2400">
                              <a:latin typeface="Times New Roman" panose="02020603050405020304" pitchFamily="18" charset="0"/>
                              <a:cs typeface="Times New Roman" panose="02020603050405020304" pitchFamily="18" charset="0"/>
                            </a:rPr>
                            <a:t>-</a:t>
                          </a:r>
                        </a:p>
                      </a:txBody>
                      <a:tcPr marL="91443" marR="91443" marT="45722" marB="45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556266043"/>
                      </a:ext>
                    </a:extLst>
                  </a:tr>
                </a:tbl>
              </a:graphicData>
            </a:graphic>
          </p:graphicFrame>
        </mc:Fallback>
      </mc:AlternateContent>
      <p:sp>
        <p:nvSpPr>
          <p:cNvPr id="93" name="TextBox 92">
            <a:extLst>
              <a:ext uri="{FF2B5EF4-FFF2-40B4-BE49-F238E27FC236}">
                <a16:creationId xmlns:a16="http://schemas.microsoft.com/office/drawing/2014/main" id="{20EBD32A-9517-4BBB-B895-9901460D1F45}"/>
              </a:ext>
            </a:extLst>
          </p:cNvPr>
          <p:cNvSpPr txBox="1"/>
          <p:nvPr/>
        </p:nvSpPr>
        <p:spPr>
          <a:xfrm>
            <a:off x="18739427" y="36379108"/>
            <a:ext cx="7525765" cy="461682"/>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Table 2</a:t>
            </a:r>
            <a:r>
              <a:rPr lang="en-US" sz="2400" dirty="0">
                <a:latin typeface="Times New Roman" panose="02020603050405020304" pitchFamily="18" charset="0"/>
                <a:cs typeface="Times New Roman" panose="02020603050405020304" pitchFamily="18" charset="0"/>
              </a:rPr>
              <a:t>. Current Status of Requirements prior to PDR </a:t>
            </a:r>
          </a:p>
        </p:txBody>
      </p:sp>
      <p:sp>
        <p:nvSpPr>
          <p:cNvPr id="95" name="TextBox 94">
            <a:extLst>
              <a:ext uri="{FF2B5EF4-FFF2-40B4-BE49-F238E27FC236}">
                <a16:creationId xmlns:a16="http://schemas.microsoft.com/office/drawing/2014/main" id="{2EE4F918-060F-42A3-920D-BDD4F85FCF52}"/>
              </a:ext>
            </a:extLst>
          </p:cNvPr>
          <p:cNvSpPr txBox="1"/>
          <p:nvPr/>
        </p:nvSpPr>
        <p:spPr>
          <a:xfrm>
            <a:off x="22206217" y="35654271"/>
            <a:ext cx="7440133" cy="461682"/>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Fig 7</a:t>
            </a:r>
            <a:r>
              <a:rPr lang="en-US" sz="2400">
                <a:latin typeface="Times New Roman" panose="02020603050405020304" pitchFamily="18" charset="0"/>
                <a:cs typeface="Times New Roman" panose="02020603050405020304" pitchFamily="18" charset="0"/>
              </a:rPr>
              <a:t>. Baseline results for the velocity at lander separation</a:t>
            </a:r>
          </a:p>
        </p:txBody>
      </p:sp>
      <p:sp>
        <p:nvSpPr>
          <p:cNvPr id="97" name="TextBox 96">
            <a:extLst>
              <a:ext uri="{FF2B5EF4-FFF2-40B4-BE49-F238E27FC236}">
                <a16:creationId xmlns:a16="http://schemas.microsoft.com/office/drawing/2014/main" id="{E4E6040D-2B70-454D-9998-3E926EAD9105}"/>
              </a:ext>
            </a:extLst>
          </p:cNvPr>
          <p:cNvSpPr txBox="1"/>
          <p:nvPr/>
        </p:nvSpPr>
        <p:spPr>
          <a:xfrm>
            <a:off x="6431612" y="31353100"/>
            <a:ext cx="7552347" cy="461682"/>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Fig 5</a:t>
            </a:r>
            <a:r>
              <a:rPr lang="en-US" sz="2400">
                <a:latin typeface="Times New Roman" panose="02020603050405020304" pitchFamily="18" charset="0"/>
                <a:cs typeface="Times New Roman" panose="02020603050405020304" pitchFamily="18" charset="0"/>
              </a:rPr>
              <a:t>. Generic geometry of the drogue and main parachute</a:t>
            </a:r>
          </a:p>
        </p:txBody>
      </p:sp>
      <p:sp>
        <p:nvSpPr>
          <p:cNvPr id="98" name="TextBox 97">
            <a:extLst>
              <a:ext uri="{FF2B5EF4-FFF2-40B4-BE49-F238E27FC236}">
                <a16:creationId xmlns:a16="http://schemas.microsoft.com/office/drawing/2014/main" id="{CE2B54E7-E80B-4112-8B96-2DD18EF3B2D6}"/>
              </a:ext>
            </a:extLst>
          </p:cNvPr>
          <p:cNvSpPr txBox="1"/>
          <p:nvPr/>
        </p:nvSpPr>
        <p:spPr>
          <a:xfrm>
            <a:off x="8532875" y="27521049"/>
            <a:ext cx="5417069" cy="461682"/>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Fig 4</a:t>
            </a:r>
            <a:r>
              <a:rPr lang="en-US" sz="2400">
                <a:latin typeface="Times New Roman" panose="02020603050405020304" pitchFamily="18" charset="0"/>
                <a:cs typeface="Times New Roman" panose="02020603050405020304" pitchFamily="18" charset="0"/>
              </a:rPr>
              <a:t>. Notional entry vehicle geometry [1]</a:t>
            </a:r>
          </a:p>
        </p:txBody>
      </p:sp>
      <p:sp>
        <p:nvSpPr>
          <p:cNvPr id="99" name="TextBox 98">
            <a:extLst>
              <a:ext uri="{FF2B5EF4-FFF2-40B4-BE49-F238E27FC236}">
                <a16:creationId xmlns:a16="http://schemas.microsoft.com/office/drawing/2014/main" id="{749F1083-DF3B-4A33-957B-2A9DD2B5FA9D}"/>
              </a:ext>
            </a:extLst>
          </p:cNvPr>
          <p:cNvSpPr txBox="1"/>
          <p:nvPr/>
        </p:nvSpPr>
        <p:spPr>
          <a:xfrm>
            <a:off x="280752" y="21183580"/>
            <a:ext cx="7968856" cy="6555884"/>
          </a:xfrm>
          <a:prstGeom prst="rect">
            <a:avLst/>
          </a:prstGeom>
          <a:noFill/>
        </p:spPr>
        <p:txBody>
          <a:bodyPr wrap="square" rtlCol="0">
            <a:spAutoFit/>
          </a:bodyPr>
          <a:lstStyle/>
          <a:p>
            <a:pPr algn="just"/>
            <a:r>
              <a:rPr lang="en-US" sz="2800">
                <a:latin typeface="Times New Roman" panose="02020603050405020304" pitchFamily="18" charset="0"/>
                <a:cs typeface="Times New Roman" panose="02020603050405020304" pitchFamily="18" charset="0"/>
              </a:rPr>
              <a:t>The entry vehicle design, a 4.5m 60° half-angle sphere cone, is based on the Genesis Sample Return Capsule (GSRC), was modified to meet requirements for lander geometry and mission heating.</a:t>
            </a:r>
          </a:p>
          <a:p>
            <a:pPr algn="just"/>
            <a:endParaRPr lang="en-US">
              <a:latin typeface="Times New Roman" panose="02020603050405020304" pitchFamily="18" charset="0"/>
              <a:cs typeface="Times New Roman" panose="02020603050405020304" pitchFamily="18" charset="0"/>
            </a:endParaRPr>
          </a:p>
          <a:p>
            <a:pPr algn="just"/>
            <a:r>
              <a:rPr lang="en-US" sz="2800">
                <a:latin typeface="Times New Roman" panose="02020603050405020304" pitchFamily="18" charset="0"/>
                <a:cs typeface="Times New Roman" panose="02020603050405020304" pitchFamily="18" charset="0"/>
              </a:rPr>
              <a:t>This work modified the </a:t>
            </a:r>
            <a:r>
              <a:rPr lang="en-US" sz="2800" err="1">
                <a:latin typeface="Times New Roman" panose="02020603050405020304" pitchFamily="18" charset="0"/>
                <a:cs typeface="Times New Roman" panose="02020603050405020304" pitchFamily="18" charset="0"/>
              </a:rPr>
              <a:t>aerodatabase</a:t>
            </a:r>
            <a:r>
              <a:rPr lang="en-US" sz="2800">
                <a:latin typeface="Times New Roman" panose="02020603050405020304" pitchFamily="18" charset="0"/>
                <a:cs typeface="Times New Roman" panose="02020603050405020304" pitchFamily="18" charset="0"/>
              </a:rPr>
              <a:t> from GSRC. The GSRC free molecular and hypersonic data was modified using computational fluid dynamics (CFD) analysis. The low-speed  database was modified using data collected from the Langley 12’ low speed wind tunnel. Additionally, further improvements will be made incorporating data collected from the Langley Transonic Dynamic Tunnel (TDT) and future CFD analysis.</a:t>
            </a:r>
            <a:endParaRPr lang="en-US" sz="2800" b="1">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p:txBody>
      </p:sp>
      <p:grpSp>
        <p:nvGrpSpPr>
          <p:cNvPr id="102" name="Group 101">
            <a:extLst>
              <a:ext uri="{FF2B5EF4-FFF2-40B4-BE49-F238E27FC236}">
                <a16:creationId xmlns:a16="http://schemas.microsoft.com/office/drawing/2014/main" id="{942E78D5-53A8-4ECC-8D4A-56EAE1D4A668}"/>
              </a:ext>
            </a:extLst>
          </p:cNvPr>
          <p:cNvGrpSpPr/>
          <p:nvPr/>
        </p:nvGrpSpPr>
        <p:grpSpPr>
          <a:xfrm>
            <a:off x="275216" y="40777865"/>
            <a:ext cx="14563035" cy="1745462"/>
            <a:chOff x="565665" y="4530993"/>
            <a:chExt cx="11702750" cy="1745397"/>
          </a:xfrm>
        </p:grpSpPr>
        <p:sp>
          <p:nvSpPr>
            <p:cNvPr id="103" name="TextBox 102">
              <a:extLst>
                <a:ext uri="{FF2B5EF4-FFF2-40B4-BE49-F238E27FC236}">
                  <a16:creationId xmlns:a16="http://schemas.microsoft.com/office/drawing/2014/main" id="{98F65D6D-B253-4807-B724-BDAF0BE0402C}"/>
                </a:ext>
              </a:extLst>
            </p:cNvPr>
            <p:cNvSpPr txBox="1"/>
            <p:nvPr/>
          </p:nvSpPr>
          <p:spPr>
            <a:xfrm>
              <a:off x="565665" y="5445393"/>
              <a:ext cx="11702750"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en-US" sz="2400">
                  <a:latin typeface="Times New Roman" panose="02020603050405020304" pitchFamily="18" charset="0"/>
                  <a:cs typeface="Times New Roman" panose="02020603050405020304" pitchFamily="18" charset="0"/>
                </a:rPr>
                <a:t>[1] Ralph et. al. Dragonfly: A Rotorcraft Concept for Scientific Exploration at Titan (2018) </a:t>
              </a:r>
            </a:p>
            <a:p>
              <a:pPr algn="just"/>
              <a:r>
                <a:rPr lang="en-US" sz="2400">
                  <a:latin typeface="Times New Roman" panose="02020603050405020304" pitchFamily="18" charset="0"/>
                  <a:cs typeface="Times New Roman" panose="02020603050405020304" pitchFamily="18" charset="0"/>
                </a:rPr>
                <a:t>[2] Program to Optimize Trajectories II  https://www.nasa.gov/post2</a:t>
              </a:r>
            </a:p>
          </p:txBody>
        </p:sp>
        <p:sp>
          <p:nvSpPr>
            <p:cNvPr id="104" name="TextBox 103">
              <a:extLst>
                <a:ext uri="{FF2B5EF4-FFF2-40B4-BE49-F238E27FC236}">
                  <a16:creationId xmlns:a16="http://schemas.microsoft.com/office/drawing/2014/main" id="{AE3A8C9B-6791-445A-9CF2-D7D5DB3949B1}"/>
                </a:ext>
              </a:extLst>
            </p:cNvPr>
            <p:cNvSpPr txBox="1"/>
            <p:nvPr/>
          </p:nvSpPr>
          <p:spPr>
            <a:xfrm>
              <a:off x="565665" y="4530993"/>
              <a:ext cx="11702750" cy="914400"/>
            </a:xfrm>
            <a:prstGeom prst="rect">
              <a:avLst/>
            </a:prstGeom>
            <a:solidFill>
              <a:srgbClr val="182751"/>
            </a:solidFill>
            <a:ln>
              <a:solidFill>
                <a:srgbClr val="18275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References</a:t>
              </a:r>
              <a:endParaRPr lang="en-US" sz="5400"/>
            </a:p>
          </p:txBody>
        </p:sp>
      </p:grpSp>
      <p:sp>
        <p:nvSpPr>
          <p:cNvPr id="106" name="TextBox 105">
            <a:extLst>
              <a:ext uri="{FF2B5EF4-FFF2-40B4-BE49-F238E27FC236}">
                <a16:creationId xmlns:a16="http://schemas.microsoft.com/office/drawing/2014/main" id="{3689C0BA-4CB1-476B-BDA1-9D467B022D50}"/>
              </a:ext>
            </a:extLst>
          </p:cNvPr>
          <p:cNvSpPr txBox="1"/>
          <p:nvPr/>
        </p:nvSpPr>
        <p:spPr>
          <a:xfrm>
            <a:off x="15096711" y="29905107"/>
            <a:ext cx="6940956" cy="6555884"/>
          </a:xfrm>
          <a:prstGeom prst="rect">
            <a:avLst/>
          </a:prstGeom>
          <a:noFill/>
        </p:spPr>
        <p:txBody>
          <a:bodyPr wrap="square" rtlCol="0">
            <a:spAutoFit/>
          </a:bodyPr>
          <a:lstStyle/>
          <a:p>
            <a:pPr algn="just"/>
            <a:r>
              <a:rPr lang="en-US" sz="2800">
                <a:latin typeface="Times New Roman" panose="02020603050405020304" pitchFamily="18" charset="0"/>
                <a:cs typeface="Times New Roman" panose="02020603050405020304" pitchFamily="18" charset="0"/>
              </a:rPr>
              <a:t>The baseline analysis consists of Monte Carlo results for primary and back up launch opportunities as well as the maximum possible value (MPV) and the current best estimate (CBE) mass properties. Fig 7 shows an example of the Monte Carlo results for 10,000 cases with the 1%-tile and the 99%-tile shown. The requirement is shown in red along with the margins shown on top. The current status of the trajectory performance is summarized in Table 2. The main parachute is sized for the MPV which leads to a high descent times for the CBE scenario. The altitude at main deploy is currently being refined as the triggers and uncertainties are better understood.</a:t>
            </a:r>
          </a:p>
        </p:txBody>
      </p:sp>
      <p:pic>
        <p:nvPicPr>
          <p:cNvPr id="13" name="Picture 12">
            <a:extLst>
              <a:ext uri="{FF2B5EF4-FFF2-40B4-BE49-F238E27FC236}">
                <a16:creationId xmlns:a16="http://schemas.microsoft.com/office/drawing/2014/main" id="{7E1C53ED-2BC5-4CBA-B986-5DEADC305B26}"/>
              </a:ext>
            </a:extLst>
          </p:cNvPr>
          <p:cNvPicPr>
            <a:picLocks noChangeAspect="1"/>
          </p:cNvPicPr>
          <p:nvPr/>
        </p:nvPicPr>
        <p:blipFill>
          <a:blip r:embed="rId8"/>
          <a:stretch>
            <a:fillRect/>
          </a:stretch>
        </p:blipFill>
        <p:spPr>
          <a:xfrm>
            <a:off x="8615951" y="22107369"/>
            <a:ext cx="5067590" cy="5349927"/>
          </a:xfrm>
          <a:prstGeom prst="rect">
            <a:avLst/>
          </a:prstGeom>
        </p:spPr>
      </p:pic>
      <p:sp>
        <p:nvSpPr>
          <p:cNvPr id="108" name="TextBox 107">
            <a:extLst>
              <a:ext uri="{FF2B5EF4-FFF2-40B4-BE49-F238E27FC236}">
                <a16:creationId xmlns:a16="http://schemas.microsoft.com/office/drawing/2014/main" id="{236EC50F-E76F-4DB4-B558-66F3439F20BA}"/>
              </a:ext>
            </a:extLst>
          </p:cNvPr>
          <p:cNvSpPr txBox="1"/>
          <p:nvPr/>
        </p:nvSpPr>
        <p:spPr>
          <a:xfrm>
            <a:off x="282639" y="27193095"/>
            <a:ext cx="5701029" cy="4401368"/>
          </a:xfrm>
          <a:prstGeom prst="rect">
            <a:avLst/>
          </a:prstGeom>
          <a:noFill/>
        </p:spPr>
        <p:txBody>
          <a:bodyPr wrap="square" rtlCol="0">
            <a:spAutoFit/>
          </a:bodyPr>
          <a:lstStyle/>
          <a:p>
            <a:pPr algn="just"/>
            <a:r>
              <a:rPr lang="en-US" sz="2800">
                <a:latin typeface="Times New Roman" panose="02020603050405020304" pitchFamily="18" charset="0"/>
                <a:cs typeface="Times New Roman" panose="02020603050405020304" pitchFamily="18" charset="0"/>
              </a:rPr>
              <a:t>The EDL vehicle uses a 5.4m Disk Gap Band (DBG)   drogue parachute</a:t>
            </a:r>
            <a:r>
              <a:rPr lang="en-US" sz="2800" b="1">
                <a:latin typeface="Times New Roman" panose="02020603050405020304" pitchFamily="18" charset="0"/>
                <a:cs typeface="Times New Roman" panose="02020603050405020304" pitchFamily="18" charset="0"/>
              </a:rPr>
              <a:t> </a:t>
            </a:r>
            <a:r>
              <a:rPr lang="en-US" sz="2800">
                <a:latin typeface="Times New Roman" panose="02020603050405020304" pitchFamily="18" charset="0"/>
                <a:cs typeface="Times New Roman" panose="02020603050405020304" pitchFamily="18" charset="0"/>
              </a:rPr>
              <a:t>and 16.55m DBG main parachute that are modelled as separate, six-degree-of-freedom rigid bodies. The drogue parachute is mortar deployed. The deployment, inflation, and opening loads are defined by the models provided by the parachute design team.</a:t>
            </a:r>
          </a:p>
        </p:txBody>
      </p:sp>
      <p:grpSp>
        <p:nvGrpSpPr>
          <p:cNvPr id="9" name="Group 8">
            <a:extLst>
              <a:ext uri="{FF2B5EF4-FFF2-40B4-BE49-F238E27FC236}">
                <a16:creationId xmlns:a16="http://schemas.microsoft.com/office/drawing/2014/main" id="{3554ED69-A393-496E-BE31-0417CCBA96C3}"/>
              </a:ext>
            </a:extLst>
          </p:cNvPr>
          <p:cNvGrpSpPr/>
          <p:nvPr/>
        </p:nvGrpSpPr>
        <p:grpSpPr>
          <a:xfrm>
            <a:off x="253597" y="32780589"/>
            <a:ext cx="14590392" cy="7513427"/>
            <a:chOff x="247005" y="32975264"/>
            <a:chExt cx="14589851" cy="7513148"/>
          </a:xfrm>
        </p:grpSpPr>
        <p:grpSp>
          <p:nvGrpSpPr>
            <p:cNvPr id="52" name="Group 51">
              <a:extLst>
                <a:ext uri="{FF2B5EF4-FFF2-40B4-BE49-F238E27FC236}">
                  <a16:creationId xmlns:a16="http://schemas.microsoft.com/office/drawing/2014/main" id="{9F8E7F4C-9A8C-46E9-B270-28F8162E3351}"/>
                </a:ext>
              </a:extLst>
            </p:cNvPr>
            <p:cNvGrpSpPr/>
            <p:nvPr/>
          </p:nvGrpSpPr>
          <p:grpSpPr>
            <a:xfrm>
              <a:off x="247005" y="32975264"/>
              <a:ext cx="14589851" cy="7513148"/>
              <a:chOff x="554574" y="5010150"/>
              <a:chExt cx="11702750" cy="7244971"/>
            </a:xfrm>
          </p:grpSpPr>
          <p:sp>
            <p:nvSpPr>
              <p:cNvPr id="53" name="TextBox 52">
                <a:extLst>
                  <a:ext uri="{FF2B5EF4-FFF2-40B4-BE49-F238E27FC236}">
                    <a16:creationId xmlns:a16="http://schemas.microsoft.com/office/drawing/2014/main" id="{87D4A372-6AFB-4152-8A76-06776BC08250}"/>
                  </a:ext>
                </a:extLst>
              </p:cNvPr>
              <p:cNvSpPr txBox="1"/>
              <p:nvPr/>
            </p:nvSpPr>
            <p:spPr>
              <a:xfrm>
                <a:off x="554574" y="5933480"/>
                <a:ext cx="11702750" cy="63216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pPr algn="just"/>
                <a:endParaRPr lang="en-US" sz="2800">
                  <a:latin typeface="Times New Roman" panose="02020603050405020304" pitchFamily="18" charset="0"/>
                  <a:cs typeface="Times New Roman" panose="02020603050405020304" pitchFamily="18" charset="0"/>
                </a:endParaRPr>
              </a:p>
            </p:txBody>
          </p:sp>
          <p:sp>
            <p:nvSpPr>
              <p:cNvPr id="54" name="TextBox 53">
                <a:extLst>
                  <a:ext uri="{FF2B5EF4-FFF2-40B4-BE49-F238E27FC236}">
                    <a16:creationId xmlns:a16="http://schemas.microsoft.com/office/drawing/2014/main" id="{E4C98169-2476-4B68-9561-470BCBD67ED7}"/>
                  </a:ext>
                </a:extLst>
              </p:cNvPr>
              <p:cNvSpPr txBox="1"/>
              <p:nvPr/>
            </p:nvSpPr>
            <p:spPr>
              <a:xfrm>
                <a:off x="554574" y="5010150"/>
                <a:ext cx="11702750" cy="914400"/>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Lander Separation Analysis</a:t>
                </a:r>
                <a:endParaRPr lang="en-US" sz="5400"/>
              </a:p>
            </p:txBody>
          </p:sp>
        </p:grpSp>
        <p:sp>
          <p:nvSpPr>
            <p:cNvPr id="96" name="TextBox 95">
              <a:extLst>
                <a:ext uri="{FF2B5EF4-FFF2-40B4-BE49-F238E27FC236}">
                  <a16:creationId xmlns:a16="http://schemas.microsoft.com/office/drawing/2014/main" id="{0A00958A-F82B-4B69-9E93-59DC0FF27BF4}"/>
                </a:ext>
              </a:extLst>
            </p:cNvPr>
            <p:cNvSpPr txBox="1"/>
            <p:nvPr/>
          </p:nvSpPr>
          <p:spPr>
            <a:xfrm>
              <a:off x="7395550" y="39951311"/>
              <a:ext cx="7228261" cy="461665"/>
            </a:xfrm>
            <a:prstGeom prst="rect">
              <a:avLst/>
            </a:prstGeom>
            <a:noFill/>
          </p:spPr>
          <p:txBody>
            <a:bodyPr wrap="none" rtlCol="0">
              <a:spAutoFit/>
            </a:bodyPr>
            <a:lstStyle/>
            <a:p>
              <a:r>
                <a:rPr lang="en-US" sz="2400" b="1">
                  <a:latin typeface="Times New Roman" panose="02020603050405020304" pitchFamily="18" charset="0"/>
                  <a:cs typeface="Times New Roman" panose="02020603050405020304" pitchFamily="18" charset="0"/>
                </a:rPr>
                <a:t>Fig 8</a:t>
              </a:r>
              <a:r>
                <a:rPr lang="en-US" sz="2400">
                  <a:latin typeface="Times New Roman" panose="02020603050405020304" pitchFamily="18" charset="0"/>
                  <a:cs typeface="Times New Roman" panose="02020603050405020304" pitchFamily="18" charset="0"/>
                </a:rPr>
                <a:t>. Baseline results for the lander separation footprint</a:t>
              </a:r>
            </a:p>
          </p:txBody>
        </p:sp>
        <p:sp>
          <p:nvSpPr>
            <p:cNvPr id="107" name="TextBox 106">
              <a:extLst>
                <a:ext uri="{FF2B5EF4-FFF2-40B4-BE49-F238E27FC236}">
                  <a16:creationId xmlns:a16="http://schemas.microsoft.com/office/drawing/2014/main" id="{C08D0E5E-1D36-4D4E-A69C-179B9DD9100E}"/>
                </a:ext>
              </a:extLst>
            </p:cNvPr>
            <p:cNvSpPr txBox="1"/>
            <p:nvPr/>
          </p:nvSpPr>
          <p:spPr>
            <a:xfrm>
              <a:off x="427845" y="34166451"/>
              <a:ext cx="6954255" cy="5693866"/>
            </a:xfrm>
            <a:prstGeom prst="rect">
              <a:avLst/>
            </a:prstGeom>
            <a:noFill/>
          </p:spPr>
          <p:txBody>
            <a:bodyPr wrap="square" rtlCol="0">
              <a:spAutoFit/>
            </a:bodyPr>
            <a:lstStyle/>
            <a:p>
              <a:pPr algn="just"/>
              <a:r>
                <a:rPr lang="en-US" sz="2800">
                  <a:latin typeface="Times New Roman" panose="02020603050405020304" pitchFamily="18" charset="0"/>
                  <a:cs typeface="Times New Roman" panose="02020603050405020304" pitchFamily="18" charset="0"/>
                </a:rPr>
                <a:t>The EDL trajectory targets a lander separation point. The requirement indicates 95% of the lander separation points shall be in the landing box, where the landing box is defined by the project requirements for the lander. The separation box is defined by lander flight requirements to the science target, available radar data, and probabilities of rough terrain. The footprint ellipse is generated from the combined uncertainties from the initial states, and the uncertainties of the EDL trajectory. The current results show all baseline cases meet the 95% lander separation target in Fig 8. </a:t>
              </a:r>
            </a:p>
          </p:txBody>
        </p:sp>
        <p:grpSp>
          <p:nvGrpSpPr>
            <p:cNvPr id="126" name="Group 125">
              <a:extLst>
                <a:ext uri="{FF2B5EF4-FFF2-40B4-BE49-F238E27FC236}">
                  <a16:creationId xmlns:a16="http://schemas.microsoft.com/office/drawing/2014/main" id="{7D1C794D-AD1A-4E57-93C7-3CFBCD69CA9B}"/>
                </a:ext>
              </a:extLst>
            </p:cNvPr>
            <p:cNvGrpSpPr/>
            <p:nvPr/>
          </p:nvGrpSpPr>
          <p:grpSpPr>
            <a:xfrm>
              <a:off x="8686722" y="34156333"/>
              <a:ext cx="4938526" cy="5757928"/>
              <a:chOff x="1489330" y="1030057"/>
              <a:chExt cx="4653146" cy="5555551"/>
            </a:xfrm>
          </p:grpSpPr>
          <p:grpSp>
            <p:nvGrpSpPr>
              <p:cNvPr id="127" name="Group 126">
                <a:extLst>
                  <a:ext uri="{FF2B5EF4-FFF2-40B4-BE49-F238E27FC236}">
                    <a16:creationId xmlns:a16="http://schemas.microsoft.com/office/drawing/2014/main" id="{0CA6A367-D58F-4B9A-B711-B1753876EE87}"/>
                  </a:ext>
                </a:extLst>
              </p:cNvPr>
              <p:cNvGrpSpPr/>
              <p:nvPr/>
            </p:nvGrpSpPr>
            <p:grpSpPr>
              <a:xfrm>
                <a:off x="1663324" y="1030057"/>
                <a:ext cx="4479152" cy="5370885"/>
                <a:chOff x="420061" y="1098791"/>
                <a:chExt cx="4479152" cy="5370885"/>
              </a:xfrm>
            </p:grpSpPr>
            <p:pic>
              <p:nvPicPr>
                <p:cNvPr id="133" name="Picture 132">
                  <a:extLst>
                    <a:ext uri="{FF2B5EF4-FFF2-40B4-BE49-F238E27FC236}">
                      <a16:creationId xmlns:a16="http://schemas.microsoft.com/office/drawing/2014/main" id="{FA877D34-3FDE-4FE3-B38C-DC5EF49AC4ED}"/>
                    </a:ext>
                  </a:extLst>
                </p:cNvPr>
                <p:cNvPicPr>
                  <a:picLocks noChangeAspect="1"/>
                </p:cNvPicPr>
                <p:nvPr/>
              </p:nvPicPr>
              <p:blipFill rotWithShape="1">
                <a:blip r:embed="rId9"/>
                <a:srcRect l="14567" t="21998" r="19775"/>
                <a:stretch/>
              </p:blipFill>
              <p:spPr>
                <a:xfrm>
                  <a:off x="420061" y="1757082"/>
                  <a:ext cx="4479152" cy="4712594"/>
                </a:xfrm>
                <a:prstGeom prst="rect">
                  <a:avLst/>
                </a:prstGeom>
              </p:spPr>
            </p:pic>
            <p:pic>
              <p:nvPicPr>
                <p:cNvPr id="134" name="Picture 133">
                  <a:extLst>
                    <a:ext uri="{FF2B5EF4-FFF2-40B4-BE49-F238E27FC236}">
                      <a16:creationId xmlns:a16="http://schemas.microsoft.com/office/drawing/2014/main" id="{ECE0045F-06B7-438C-8CCB-E92C4E5F42FD}"/>
                    </a:ext>
                  </a:extLst>
                </p:cNvPr>
                <p:cNvPicPr>
                  <a:picLocks noChangeAspect="1"/>
                </p:cNvPicPr>
                <p:nvPr/>
              </p:nvPicPr>
              <p:blipFill>
                <a:blip r:embed="rId10"/>
                <a:stretch>
                  <a:fillRect/>
                </a:stretch>
              </p:blipFill>
              <p:spPr>
                <a:xfrm>
                  <a:off x="1026089" y="1098791"/>
                  <a:ext cx="3827929" cy="1132378"/>
                </a:xfrm>
                <a:prstGeom prst="rect">
                  <a:avLst/>
                </a:prstGeom>
              </p:spPr>
            </p:pic>
          </p:grpSp>
          <p:sp>
            <p:nvSpPr>
              <p:cNvPr id="129" name="TextBox 128">
                <a:extLst>
                  <a:ext uri="{FF2B5EF4-FFF2-40B4-BE49-F238E27FC236}">
                    <a16:creationId xmlns:a16="http://schemas.microsoft.com/office/drawing/2014/main" id="{F8D853F4-BAB0-4D50-B47A-CDD5D5B0E1A7}"/>
                  </a:ext>
                </a:extLst>
              </p:cNvPr>
              <p:cNvSpPr txBox="1"/>
              <p:nvPr/>
            </p:nvSpPr>
            <p:spPr>
              <a:xfrm>
                <a:off x="3108960" y="6216276"/>
                <a:ext cx="1880483" cy="369332"/>
              </a:xfrm>
              <a:prstGeom prst="rect">
                <a:avLst/>
              </a:prstGeom>
              <a:noFill/>
            </p:spPr>
            <p:txBody>
              <a:bodyPr wrap="square" rtlCol="0">
                <a:spAutoFit/>
              </a:bodyPr>
              <a:lstStyle/>
              <a:p>
                <a:pPr algn="ctr"/>
                <a:r>
                  <a:rPr lang="en-US">
                    <a:latin typeface="Times New Roman" panose="02020603050405020304" pitchFamily="18" charset="0"/>
                    <a:cs typeface="Times New Roman" panose="02020603050405020304" pitchFamily="18" charset="0"/>
                  </a:rPr>
                  <a:t>Longitude (deg)</a:t>
                </a:r>
              </a:p>
            </p:txBody>
          </p:sp>
          <p:sp>
            <p:nvSpPr>
              <p:cNvPr id="131" name="TextBox 130">
                <a:extLst>
                  <a:ext uri="{FF2B5EF4-FFF2-40B4-BE49-F238E27FC236}">
                    <a16:creationId xmlns:a16="http://schemas.microsoft.com/office/drawing/2014/main" id="{8924AE68-BC96-4FAA-ABEB-A5A48B802D79}"/>
                  </a:ext>
                </a:extLst>
              </p:cNvPr>
              <p:cNvSpPr txBox="1"/>
              <p:nvPr/>
            </p:nvSpPr>
            <p:spPr>
              <a:xfrm rot="16200000">
                <a:off x="723083" y="3457480"/>
                <a:ext cx="1880483" cy="347990"/>
              </a:xfrm>
              <a:prstGeom prst="rect">
                <a:avLst/>
              </a:prstGeom>
              <a:noFill/>
            </p:spPr>
            <p:txBody>
              <a:bodyPr wrap="square" rtlCol="0">
                <a:spAutoFit/>
              </a:bodyPr>
              <a:lstStyle/>
              <a:p>
                <a:pPr algn="ctr"/>
                <a:r>
                  <a:rPr lang="en-US">
                    <a:latin typeface="Times New Roman" panose="02020603050405020304" pitchFamily="18" charset="0"/>
                    <a:cs typeface="Times New Roman" panose="02020603050405020304" pitchFamily="18" charset="0"/>
                  </a:rPr>
                  <a:t>Latitude (deg)</a:t>
                </a:r>
              </a:p>
            </p:txBody>
          </p:sp>
        </p:grpSp>
      </p:grpSp>
      <p:pic>
        <p:nvPicPr>
          <p:cNvPr id="192" name="Picture 191">
            <a:extLst>
              <a:ext uri="{FF2B5EF4-FFF2-40B4-BE49-F238E27FC236}">
                <a16:creationId xmlns:a16="http://schemas.microsoft.com/office/drawing/2014/main" id="{1852D7CF-DBB5-401B-9F31-E4CDEF5FE04A}"/>
              </a:ext>
            </a:extLst>
          </p:cNvPr>
          <p:cNvPicPr>
            <a:picLocks noChangeAspect="1"/>
          </p:cNvPicPr>
          <p:nvPr/>
        </p:nvPicPr>
        <p:blipFill>
          <a:blip r:embed="rId11"/>
          <a:stretch>
            <a:fillRect/>
          </a:stretch>
        </p:blipFill>
        <p:spPr>
          <a:xfrm>
            <a:off x="15617648" y="20069642"/>
            <a:ext cx="13958786" cy="8138006"/>
          </a:xfrm>
          <a:prstGeom prst="rect">
            <a:avLst/>
          </a:prstGeom>
        </p:spPr>
      </p:pic>
      <p:pic>
        <p:nvPicPr>
          <p:cNvPr id="50" name="Picture 49">
            <a:extLst>
              <a:ext uri="{FF2B5EF4-FFF2-40B4-BE49-F238E27FC236}">
                <a16:creationId xmlns:a16="http://schemas.microsoft.com/office/drawing/2014/main" id="{E25D401B-6AFD-462C-82EA-11F1AA3B3D0A}"/>
              </a:ext>
            </a:extLst>
          </p:cNvPr>
          <p:cNvPicPr>
            <a:picLocks noChangeAspect="1"/>
          </p:cNvPicPr>
          <p:nvPr/>
        </p:nvPicPr>
        <p:blipFill>
          <a:blip r:embed="rId12"/>
          <a:stretch>
            <a:fillRect/>
          </a:stretch>
        </p:blipFill>
        <p:spPr>
          <a:xfrm>
            <a:off x="6270632" y="28526671"/>
            <a:ext cx="7713327" cy="2289398"/>
          </a:xfrm>
          <a:prstGeom prst="rect">
            <a:avLst/>
          </a:prstGeom>
        </p:spPr>
      </p:pic>
      <p:grpSp>
        <p:nvGrpSpPr>
          <p:cNvPr id="1024" name="Group 1023">
            <a:extLst>
              <a:ext uri="{FF2B5EF4-FFF2-40B4-BE49-F238E27FC236}">
                <a16:creationId xmlns:a16="http://schemas.microsoft.com/office/drawing/2014/main" id="{14D1F97B-64C3-48C7-B520-0C87F69E8B82}"/>
              </a:ext>
            </a:extLst>
          </p:cNvPr>
          <p:cNvGrpSpPr/>
          <p:nvPr/>
        </p:nvGrpSpPr>
        <p:grpSpPr>
          <a:xfrm>
            <a:off x="15059184" y="3829372"/>
            <a:ext cx="14782596" cy="10856937"/>
            <a:chOff x="133212" y="8634003"/>
            <a:chExt cx="13647658" cy="12076434"/>
          </a:xfrm>
        </p:grpSpPr>
        <p:grpSp>
          <p:nvGrpSpPr>
            <p:cNvPr id="111" name="Group 110">
              <a:extLst>
                <a:ext uri="{FF2B5EF4-FFF2-40B4-BE49-F238E27FC236}">
                  <a16:creationId xmlns:a16="http://schemas.microsoft.com/office/drawing/2014/main" id="{AAA63D6C-2250-473E-B732-CADD9C723A41}"/>
                </a:ext>
              </a:extLst>
            </p:cNvPr>
            <p:cNvGrpSpPr/>
            <p:nvPr/>
          </p:nvGrpSpPr>
          <p:grpSpPr>
            <a:xfrm>
              <a:off x="133212" y="8634003"/>
              <a:ext cx="13647658" cy="12076434"/>
              <a:chOff x="174266" y="8271221"/>
              <a:chExt cx="13647658" cy="11409767"/>
            </a:xfrm>
          </p:grpSpPr>
          <p:grpSp>
            <p:nvGrpSpPr>
              <p:cNvPr id="26" name="Group 25">
                <a:extLst>
                  <a:ext uri="{FF2B5EF4-FFF2-40B4-BE49-F238E27FC236}">
                    <a16:creationId xmlns:a16="http://schemas.microsoft.com/office/drawing/2014/main" id="{83961A14-9C21-4FAE-9C51-B554C5191313}"/>
                  </a:ext>
                </a:extLst>
              </p:cNvPr>
              <p:cNvGrpSpPr/>
              <p:nvPr/>
            </p:nvGrpSpPr>
            <p:grpSpPr>
              <a:xfrm>
                <a:off x="174266" y="8271221"/>
                <a:ext cx="13647658" cy="11409767"/>
                <a:chOff x="514275" y="5059320"/>
                <a:chExt cx="11726331" cy="9566221"/>
              </a:xfrm>
            </p:grpSpPr>
            <p:sp>
              <p:nvSpPr>
                <p:cNvPr id="27" name="TextBox 26">
                  <a:extLst>
                    <a:ext uri="{FF2B5EF4-FFF2-40B4-BE49-F238E27FC236}">
                      <a16:creationId xmlns:a16="http://schemas.microsoft.com/office/drawing/2014/main" id="{1F12577C-DB3E-4483-9F3A-E0AA3DE3FB9B}"/>
                    </a:ext>
                  </a:extLst>
                </p:cNvPr>
                <p:cNvSpPr txBox="1"/>
                <p:nvPr/>
              </p:nvSpPr>
              <p:spPr>
                <a:xfrm>
                  <a:off x="520125" y="5811969"/>
                  <a:ext cx="11702750" cy="881357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just"/>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FA8D50F0-2DC1-43C1-B090-D1BE5C64DED7}"/>
                    </a:ext>
                  </a:extLst>
                </p:cNvPr>
                <p:cNvSpPr txBox="1"/>
                <p:nvPr/>
              </p:nvSpPr>
              <p:spPr>
                <a:xfrm>
                  <a:off x="514275" y="5059320"/>
                  <a:ext cx="11726331" cy="831811"/>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Mission Design</a:t>
                  </a:r>
                  <a:endParaRPr lang="en-US" sz="5400"/>
                </a:p>
              </p:txBody>
            </p:sp>
          </p:grpSp>
          <p:sp>
            <p:nvSpPr>
              <p:cNvPr id="74" name="TextBox 73">
                <a:extLst>
                  <a:ext uri="{FF2B5EF4-FFF2-40B4-BE49-F238E27FC236}">
                    <a16:creationId xmlns:a16="http://schemas.microsoft.com/office/drawing/2014/main" id="{C5D90B9E-DE8E-4EDE-851F-6DF59C523169}"/>
                  </a:ext>
                </a:extLst>
              </p:cNvPr>
              <p:cNvSpPr txBox="1"/>
              <p:nvPr/>
            </p:nvSpPr>
            <p:spPr>
              <a:xfrm>
                <a:off x="296763" y="9342535"/>
                <a:ext cx="6373845" cy="6177778"/>
              </a:xfrm>
              <a:prstGeom prst="rect">
                <a:avLst/>
              </a:prstGeom>
              <a:noFill/>
            </p:spPr>
            <p:txBody>
              <a:bodyPr wrap="square" rtlCol="0">
                <a:spAutoFit/>
              </a:bodyPr>
              <a:lstStyle/>
              <a:p>
                <a:pPr algn="just"/>
                <a:r>
                  <a:rPr lang="en-US" sz="2800" dirty="0">
                    <a:solidFill>
                      <a:schemeClr val="dk1"/>
                    </a:solidFill>
                    <a:latin typeface="Times New Roman" panose="02020603050405020304" pitchFamily="18" charset="0"/>
                    <a:cs typeface="Times New Roman" panose="02020603050405020304" pitchFamily="18" charset="0"/>
                  </a:rPr>
                  <a:t>Dragonfly has two launch opportunities: the primary launch window in 2027 and the back up opportunity in 2028. Both opportunities utilize an Earth gravity assist (EGA) with various trajectory correction maneuvers (TCM). The entire mission trajectory is designed to target a specific lander separation site. The APL mission design, as shown in Fig 2, is a collective effort to generate an end-to-end trajectory solution between APL, NASA </a:t>
                </a:r>
                <a:r>
                  <a:rPr lang="en-US" sz="2800" dirty="0" err="1">
                    <a:solidFill>
                      <a:schemeClr val="dk1"/>
                    </a:solidFill>
                    <a:latin typeface="Times New Roman" panose="02020603050405020304" pitchFamily="18" charset="0"/>
                    <a:cs typeface="Times New Roman" panose="02020603050405020304" pitchFamily="18" charset="0"/>
                  </a:rPr>
                  <a:t>LaRC</a:t>
                </a:r>
                <a:r>
                  <a:rPr lang="en-US" sz="2800" dirty="0">
                    <a:solidFill>
                      <a:schemeClr val="dk1"/>
                    </a:solidFill>
                    <a:latin typeface="Times New Roman" panose="02020603050405020304" pitchFamily="18" charset="0"/>
                    <a:cs typeface="Times New Roman" panose="02020603050405020304" pitchFamily="18" charset="0"/>
                  </a:rPr>
                  <a:t>, and JPL. The hand off between the simulations is defined as 10s prior to cruise separation.</a:t>
                </a:r>
              </a:p>
            </p:txBody>
          </p:sp>
        </p:grpSp>
        <p:sp>
          <p:nvSpPr>
            <p:cNvPr id="128" name="TextBox 127">
              <a:extLst>
                <a:ext uri="{FF2B5EF4-FFF2-40B4-BE49-F238E27FC236}">
                  <a16:creationId xmlns:a16="http://schemas.microsoft.com/office/drawing/2014/main" id="{18DA9BBD-0C6A-4FC4-B0C4-2D77D8C24357}"/>
                </a:ext>
              </a:extLst>
            </p:cNvPr>
            <p:cNvSpPr txBox="1"/>
            <p:nvPr/>
          </p:nvSpPr>
          <p:spPr>
            <a:xfrm>
              <a:off x="8143900" y="18435281"/>
              <a:ext cx="3901225" cy="513540"/>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Fig 2</a:t>
              </a:r>
              <a:r>
                <a:rPr lang="en-US" sz="2400" dirty="0">
                  <a:latin typeface="Times New Roman" panose="02020603050405020304" pitchFamily="18" charset="0"/>
                  <a:cs typeface="Times New Roman" panose="02020603050405020304" pitchFamily="18" charset="0"/>
                </a:rPr>
                <a:t>. 2027 Launch Opportunity</a:t>
              </a:r>
            </a:p>
          </p:txBody>
        </p:sp>
        <p:sp>
          <p:nvSpPr>
            <p:cNvPr id="130" name="TextBox 129">
              <a:extLst>
                <a:ext uri="{FF2B5EF4-FFF2-40B4-BE49-F238E27FC236}">
                  <a16:creationId xmlns:a16="http://schemas.microsoft.com/office/drawing/2014/main" id="{43E86DB3-93D4-4FA2-8FA6-A4C9031310CB}"/>
                </a:ext>
              </a:extLst>
            </p:cNvPr>
            <p:cNvSpPr txBox="1"/>
            <p:nvPr/>
          </p:nvSpPr>
          <p:spPr>
            <a:xfrm>
              <a:off x="572567" y="20049307"/>
              <a:ext cx="6489532" cy="530168"/>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Fig 3</a:t>
              </a:r>
              <a:r>
                <a:rPr lang="en-US" sz="2400" dirty="0">
                  <a:latin typeface="Times New Roman" panose="02020603050405020304" pitchFamily="18" charset="0"/>
                  <a:cs typeface="Times New Roman" panose="02020603050405020304" pitchFamily="18" charset="0"/>
                </a:rPr>
                <a:t>. Transition from mission cruise to EDL phase</a:t>
              </a:r>
            </a:p>
          </p:txBody>
        </p:sp>
      </p:grpSp>
      <p:grpSp>
        <p:nvGrpSpPr>
          <p:cNvPr id="40" name="Group 39">
            <a:extLst>
              <a:ext uri="{FF2B5EF4-FFF2-40B4-BE49-F238E27FC236}">
                <a16:creationId xmlns:a16="http://schemas.microsoft.com/office/drawing/2014/main" id="{AC31287D-196D-4D0B-907F-F73774608013}"/>
              </a:ext>
            </a:extLst>
          </p:cNvPr>
          <p:cNvGrpSpPr/>
          <p:nvPr/>
        </p:nvGrpSpPr>
        <p:grpSpPr>
          <a:xfrm>
            <a:off x="227756" y="8495962"/>
            <a:ext cx="14610495" cy="11091870"/>
            <a:chOff x="494820" y="5138248"/>
            <a:chExt cx="11702750" cy="11393191"/>
          </a:xfrm>
        </p:grpSpPr>
        <p:sp>
          <p:nvSpPr>
            <p:cNvPr id="41" name="TextBox 40">
              <a:extLst>
                <a:ext uri="{FF2B5EF4-FFF2-40B4-BE49-F238E27FC236}">
                  <a16:creationId xmlns:a16="http://schemas.microsoft.com/office/drawing/2014/main" id="{9F3FA151-2370-4B6F-8458-1EBDC088E5A5}"/>
                </a:ext>
              </a:extLst>
            </p:cNvPr>
            <p:cNvSpPr txBox="1"/>
            <p:nvPr/>
          </p:nvSpPr>
          <p:spPr>
            <a:xfrm>
              <a:off x="494820" y="5911345"/>
              <a:ext cx="11702750" cy="10620094"/>
            </a:xfrm>
            <a:prstGeom prst="rect">
              <a:avLst/>
            </a:prstGeom>
          </p:spPr>
          <p:style>
            <a:lnRef idx="2">
              <a:schemeClr val="dk1"/>
            </a:lnRef>
            <a:fillRef idx="1">
              <a:schemeClr val="lt1"/>
            </a:fillRef>
            <a:effectRef idx="0">
              <a:schemeClr val="dk1"/>
            </a:effectRef>
            <a:fontRef idx="minor">
              <a:schemeClr val="dk1"/>
            </a:fontRef>
          </p:style>
          <p:txBody>
            <a:bodyPr wrap="square" numCol="1" rtlCol="0">
              <a:spAutoFit/>
            </a:bodyPr>
            <a:lstStyle/>
            <a:p>
              <a:r>
                <a:rPr lang="en-US" sz="2800">
                  <a:latin typeface="Times New Roman" panose="02020603050405020304" pitchFamily="18" charset="0"/>
                  <a:cs typeface="Times New Roman" panose="02020603050405020304" pitchFamily="18" charset="0"/>
                </a:rPr>
                <a:t> </a:t>
              </a: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a:p>
              <a:endParaRPr lang="en-US" sz="280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6C1F37C6-70B0-45AC-921F-DEC74CFB6C0F}"/>
                </a:ext>
              </a:extLst>
            </p:cNvPr>
            <p:cNvSpPr txBox="1"/>
            <p:nvPr/>
          </p:nvSpPr>
          <p:spPr>
            <a:xfrm>
              <a:off x="494820" y="5138248"/>
              <a:ext cx="11702750" cy="868128"/>
            </a:xfrm>
            <a:prstGeom prst="rect">
              <a:avLst/>
            </a:prstGeom>
            <a:solidFill>
              <a:srgbClr val="182751"/>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5400" b="1">
                  <a:latin typeface="Times New Roman" panose="02020603050405020304" pitchFamily="18" charset="0"/>
                  <a:cs typeface="Times New Roman" panose="02020603050405020304" pitchFamily="18" charset="0"/>
                </a:rPr>
                <a:t>Modeling and Simulation</a:t>
              </a:r>
              <a:endParaRPr lang="en-US" sz="5400"/>
            </a:p>
          </p:txBody>
        </p:sp>
      </p:grpSp>
      <p:sp>
        <p:nvSpPr>
          <p:cNvPr id="6" name="TextBox 5">
            <a:extLst>
              <a:ext uri="{FF2B5EF4-FFF2-40B4-BE49-F238E27FC236}">
                <a16:creationId xmlns:a16="http://schemas.microsoft.com/office/drawing/2014/main" id="{B342759E-7EB4-4C4F-AED3-B5E1BD2F6966}"/>
              </a:ext>
            </a:extLst>
          </p:cNvPr>
          <p:cNvSpPr txBox="1"/>
          <p:nvPr/>
        </p:nvSpPr>
        <p:spPr>
          <a:xfrm>
            <a:off x="294803" y="9464901"/>
            <a:ext cx="5215835" cy="10003109"/>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The integrated trajectory is simulated and analyzed using POST2. Models are provided by interdisciplinary teams from APL, Jet Propulsion Laboratory (JPL), NASA Ames, NASA </a:t>
            </a:r>
            <a:r>
              <a:rPr lang="en-US" sz="2800" dirty="0" err="1">
                <a:latin typeface="Times New Roman" panose="02020603050405020304" pitchFamily="18" charset="0"/>
                <a:cs typeface="Times New Roman" panose="02020603050405020304" pitchFamily="18" charset="0"/>
              </a:rPr>
              <a:t>LaRC</a:t>
            </a:r>
            <a:r>
              <a:rPr lang="en-US" sz="2800" dirty="0">
                <a:latin typeface="Times New Roman" panose="02020603050405020304" pitchFamily="18" charset="0"/>
                <a:cs typeface="Times New Roman" panose="02020603050405020304" pitchFamily="18" charset="0"/>
              </a:rPr>
              <a:t>, Lockheed, and University of Central Florida (UCF). Fig 1 shows an overview of the models and the corresponding model owners. </a:t>
            </a: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During the design analysis cycle, the models are incorporated and combined in POST2, which enables overall trajectory performance assessment. The integrated trajectory is provided to model developers to support the subsystem design process. These models will be refined as the design matures during Phase C and as hardware is built.</a:t>
            </a:r>
          </a:p>
        </p:txBody>
      </p:sp>
      <p:sp>
        <p:nvSpPr>
          <p:cNvPr id="100" name="TextBox 99">
            <a:extLst>
              <a:ext uri="{FF2B5EF4-FFF2-40B4-BE49-F238E27FC236}">
                <a16:creationId xmlns:a16="http://schemas.microsoft.com/office/drawing/2014/main" id="{08E9C873-3A21-4F12-A431-E85449CA5FA9}"/>
              </a:ext>
            </a:extLst>
          </p:cNvPr>
          <p:cNvSpPr txBox="1"/>
          <p:nvPr/>
        </p:nvSpPr>
        <p:spPr>
          <a:xfrm>
            <a:off x="5971082" y="17963408"/>
            <a:ext cx="9301513" cy="831028"/>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Fig 1</a:t>
            </a:r>
            <a:r>
              <a:rPr lang="en-US" sz="2400">
                <a:latin typeface="Times New Roman" panose="02020603050405020304" pitchFamily="18" charset="0"/>
                <a:cs typeface="Times New Roman" panose="02020603050405020304" pitchFamily="18" charset="0"/>
              </a:rPr>
              <a:t>. Overview of the models incorporated for the integrated performance simulation</a:t>
            </a:r>
          </a:p>
        </p:txBody>
      </p:sp>
      <p:pic>
        <p:nvPicPr>
          <p:cNvPr id="112" name="Picture 111">
            <a:extLst>
              <a:ext uri="{FF2B5EF4-FFF2-40B4-BE49-F238E27FC236}">
                <a16:creationId xmlns:a16="http://schemas.microsoft.com/office/drawing/2014/main" id="{F4285F84-8765-42D6-9EEE-31C7BF520D12}"/>
              </a:ext>
            </a:extLst>
          </p:cNvPr>
          <p:cNvPicPr>
            <a:picLocks noChangeAspect="1"/>
          </p:cNvPicPr>
          <p:nvPr/>
        </p:nvPicPr>
        <p:blipFill>
          <a:blip r:embed="rId13"/>
          <a:stretch>
            <a:fillRect/>
          </a:stretch>
        </p:blipFill>
        <p:spPr>
          <a:xfrm>
            <a:off x="22239629" y="6385259"/>
            <a:ext cx="7218471" cy="6150283"/>
          </a:xfrm>
          <a:prstGeom prst="rect">
            <a:avLst/>
          </a:prstGeom>
        </p:spPr>
      </p:pic>
      <p:pic>
        <p:nvPicPr>
          <p:cNvPr id="110" name="Picture 109">
            <a:extLst>
              <a:ext uri="{FF2B5EF4-FFF2-40B4-BE49-F238E27FC236}">
                <a16:creationId xmlns:a16="http://schemas.microsoft.com/office/drawing/2014/main" id="{F027FB04-2611-4735-84BD-EB0E9E77BC65}"/>
              </a:ext>
            </a:extLst>
          </p:cNvPr>
          <p:cNvPicPr>
            <a:picLocks noChangeAspect="1"/>
          </p:cNvPicPr>
          <p:nvPr/>
        </p:nvPicPr>
        <p:blipFill>
          <a:blip r:embed="rId14"/>
          <a:stretch>
            <a:fillRect/>
          </a:stretch>
        </p:blipFill>
        <p:spPr>
          <a:xfrm>
            <a:off x="15148776" y="10383622"/>
            <a:ext cx="7311478" cy="3809233"/>
          </a:xfrm>
          <a:prstGeom prst="rect">
            <a:avLst/>
          </a:prstGeom>
        </p:spPr>
      </p:pic>
      <p:sp>
        <p:nvSpPr>
          <p:cNvPr id="8" name="TextBox 7">
            <a:extLst>
              <a:ext uri="{FF2B5EF4-FFF2-40B4-BE49-F238E27FC236}">
                <a16:creationId xmlns:a16="http://schemas.microsoft.com/office/drawing/2014/main" id="{EE3F90EA-0342-4B8A-B081-5F10FC06301B}"/>
              </a:ext>
            </a:extLst>
          </p:cNvPr>
          <p:cNvSpPr txBox="1"/>
          <p:nvPr/>
        </p:nvSpPr>
        <p:spPr>
          <a:xfrm>
            <a:off x="294804" y="4801736"/>
            <a:ext cx="14291475" cy="3970465"/>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Dragonfly is a New Frontiers Program mission that will deliver a rotorcraft lander to Saturn’s moon, Titan [1]. The focus of this work is to analyze the trajectory from cruise stage separation until lander separation. This analysis is done by the NASA Langley (</a:t>
            </a:r>
            <a:r>
              <a:rPr lang="en-US" sz="2800" dirty="0" err="1">
                <a:latin typeface="Times New Roman" panose="02020603050405020304" pitchFamily="18" charset="0"/>
                <a:cs typeface="Times New Roman" panose="02020603050405020304" pitchFamily="18" charset="0"/>
              </a:rPr>
              <a:t>LaRC</a:t>
            </a:r>
            <a:r>
              <a:rPr lang="en-US" sz="2800" dirty="0">
                <a:latin typeface="Times New Roman" panose="02020603050405020304" pitchFamily="18" charset="0"/>
                <a:cs typeface="Times New Roman" panose="02020603050405020304" pitchFamily="18" charset="0"/>
              </a:rPr>
              <a:t>) EDL team using Program to Optimize Trajectories II (POST2)[2]. This poster provides an overview of the current design and the robustness of the overall entry sequence as assessed using a Monte Carlo uncertainty analysis. This mission is led by Johns Hopkins Applied Physics Laboratory (APL), presented here is the design and analysis as of the Dragonfly EDL  Assembly Preliminary Design Review (PDR).</a:t>
            </a:r>
          </a:p>
          <a:p>
            <a:pPr algn="just"/>
            <a:endParaRPr lang="en-US" sz="2800" dirty="0"/>
          </a:p>
        </p:txBody>
      </p:sp>
      <p:grpSp>
        <p:nvGrpSpPr>
          <p:cNvPr id="105" name="Group 104">
            <a:extLst>
              <a:ext uri="{FF2B5EF4-FFF2-40B4-BE49-F238E27FC236}">
                <a16:creationId xmlns:a16="http://schemas.microsoft.com/office/drawing/2014/main" id="{0A946FE2-7075-4326-8D7A-B80A876D6AC6}"/>
              </a:ext>
            </a:extLst>
          </p:cNvPr>
          <p:cNvGrpSpPr/>
          <p:nvPr/>
        </p:nvGrpSpPr>
        <p:grpSpPr>
          <a:xfrm>
            <a:off x="5470715" y="10247384"/>
            <a:ext cx="9298706" cy="7359875"/>
            <a:chOff x="1867435" y="1009412"/>
            <a:chExt cx="9443900" cy="7462961"/>
          </a:xfrm>
        </p:grpSpPr>
        <p:pic>
          <p:nvPicPr>
            <p:cNvPr id="109" name="Picture 108">
              <a:extLst>
                <a:ext uri="{FF2B5EF4-FFF2-40B4-BE49-F238E27FC236}">
                  <a16:creationId xmlns:a16="http://schemas.microsoft.com/office/drawing/2014/main" id="{EBAD1190-6024-4F1E-9359-E41EDE91E2D6}"/>
                </a:ext>
              </a:extLst>
            </p:cNvPr>
            <p:cNvPicPr>
              <a:picLocks noChangeAspect="1"/>
            </p:cNvPicPr>
            <p:nvPr/>
          </p:nvPicPr>
          <p:blipFill>
            <a:blip r:embed="rId15"/>
            <a:stretch>
              <a:fillRect/>
            </a:stretch>
          </p:blipFill>
          <p:spPr>
            <a:xfrm>
              <a:off x="1867435" y="4036151"/>
              <a:ext cx="2608629" cy="2116571"/>
            </a:xfrm>
            <a:prstGeom prst="rect">
              <a:avLst/>
            </a:prstGeom>
          </p:spPr>
        </p:pic>
        <p:sp>
          <p:nvSpPr>
            <p:cNvPr id="113" name="Oval 112">
              <a:extLst>
                <a:ext uri="{FF2B5EF4-FFF2-40B4-BE49-F238E27FC236}">
                  <a16:creationId xmlns:a16="http://schemas.microsoft.com/office/drawing/2014/main" id="{559F697F-F6BC-4AED-969E-53FB1A3479A8}"/>
                </a:ext>
              </a:extLst>
            </p:cNvPr>
            <p:cNvSpPr/>
            <p:nvPr/>
          </p:nvSpPr>
          <p:spPr>
            <a:xfrm>
              <a:off x="4790320" y="3261816"/>
              <a:ext cx="3939885" cy="3925041"/>
            </a:xfrm>
            <a:prstGeom prst="ellipse">
              <a:avLst/>
            </a:prstGeom>
            <a:blipFill dpi="0" rotWithShape="1">
              <a:blip r:embed="rId16">
                <a:alphaModFix amt="84000"/>
              </a:blip>
              <a:srcRect/>
              <a:stretch>
                <a:fillRect/>
              </a:stretch>
            </a:blip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pic>
          <p:nvPicPr>
            <p:cNvPr id="114" name="Picture 113">
              <a:extLst>
                <a:ext uri="{FF2B5EF4-FFF2-40B4-BE49-F238E27FC236}">
                  <a16:creationId xmlns:a16="http://schemas.microsoft.com/office/drawing/2014/main" id="{37146B2C-5DFC-4077-A29B-CCB0DB73E983}"/>
                </a:ext>
              </a:extLst>
            </p:cNvPr>
            <p:cNvPicPr>
              <a:picLocks noChangeAspect="1"/>
            </p:cNvPicPr>
            <p:nvPr/>
          </p:nvPicPr>
          <p:blipFill rotWithShape="1">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l="25000" t="7552" r="18182" b="27500"/>
            <a:stretch/>
          </p:blipFill>
          <p:spPr>
            <a:xfrm>
              <a:off x="8600851" y="7211736"/>
              <a:ext cx="1956245" cy="1231686"/>
            </a:xfrm>
            <a:prstGeom prst="rect">
              <a:avLst/>
            </a:prstGeom>
          </p:spPr>
        </p:pic>
        <p:grpSp>
          <p:nvGrpSpPr>
            <p:cNvPr id="115" name="Group 114">
              <a:extLst>
                <a:ext uri="{FF2B5EF4-FFF2-40B4-BE49-F238E27FC236}">
                  <a16:creationId xmlns:a16="http://schemas.microsoft.com/office/drawing/2014/main" id="{B5F6A7DE-1C08-4AFF-B707-6A51E3F353A6}"/>
                </a:ext>
              </a:extLst>
            </p:cNvPr>
            <p:cNvGrpSpPr/>
            <p:nvPr/>
          </p:nvGrpSpPr>
          <p:grpSpPr>
            <a:xfrm>
              <a:off x="1939570" y="1009412"/>
              <a:ext cx="9371765" cy="7462961"/>
              <a:chOff x="19563266" y="6057264"/>
              <a:chExt cx="9592429" cy="7556254"/>
            </a:xfrm>
          </p:grpSpPr>
          <p:pic>
            <p:nvPicPr>
              <p:cNvPr id="116" name="Picture 115">
                <a:extLst>
                  <a:ext uri="{FF2B5EF4-FFF2-40B4-BE49-F238E27FC236}">
                    <a16:creationId xmlns:a16="http://schemas.microsoft.com/office/drawing/2014/main" id="{90F38235-1F26-4BA7-8862-D4390B82D136}"/>
                  </a:ext>
                </a:extLst>
              </p:cNvPr>
              <p:cNvPicPr>
                <a:picLocks noChangeAspect="1"/>
              </p:cNvPicPr>
              <p:nvPr/>
            </p:nvPicPr>
            <p:blipFill>
              <a:blip r:embed="rId18"/>
              <a:stretch>
                <a:fillRect/>
              </a:stretch>
            </p:blipFill>
            <p:spPr>
              <a:xfrm>
                <a:off x="20759630" y="11978964"/>
                <a:ext cx="1335503" cy="1093055"/>
              </a:xfrm>
              <a:prstGeom prst="rect">
                <a:avLst/>
              </a:prstGeom>
              <a:effectLst>
                <a:outerShdw blurRad="152400" dist="317500" dir="5400000" sx="90000" sy="-19000" rotWithShape="0">
                  <a:prstClr val="black">
                    <a:alpha val="15000"/>
                  </a:prstClr>
                </a:outerShdw>
              </a:effectLst>
            </p:spPr>
          </p:pic>
          <p:pic>
            <p:nvPicPr>
              <p:cNvPr id="117" name="Picture 29" descr="aero">
                <a:extLst>
                  <a:ext uri="{FF2B5EF4-FFF2-40B4-BE49-F238E27FC236}">
                    <a16:creationId xmlns:a16="http://schemas.microsoft.com/office/drawing/2014/main" id="{C242F219-2511-49E9-B38F-4FCC86C91698}"/>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l="-20469" t="7143" r="20469" b="-7143"/>
              <a:stretch/>
            </p:blipFill>
            <p:spPr bwMode="auto">
              <a:xfrm rot="6388532" flipH="1">
                <a:off x="26472216" y="7271277"/>
                <a:ext cx="1622595" cy="1646287"/>
              </a:xfrm>
              <a:prstGeom prst="ellipse">
                <a:avLst/>
              </a:prstGeom>
              <a:solidFill>
                <a:schemeClr val="bg1"/>
              </a:solidFill>
              <a:ln w="9525">
                <a:no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8" name="Picture 38" descr="meso">
                <a:extLst>
                  <a:ext uri="{FF2B5EF4-FFF2-40B4-BE49-F238E27FC236}">
                    <a16:creationId xmlns:a16="http://schemas.microsoft.com/office/drawing/2014/main" id="{434453CA-F53F-4AEF-B4DA-1B4E3C927DC5}"/>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1996346" y="6388287"/>
                <a:ext cx="1910802" cy="1439517"/>
              </a:xfrm>
              <a:prstGeom prst="rect">
                <a:avLst/>
              </a:prstGeom>
              <a:solidFill>
                <a:srgbClr val="FFFFFF">
                  <a:shade val="85000"/>
                </a:srgbClr>
              </a:solidFill>
              <a:ln w="101600" cap="sq">
                <a:solidFill>
                  <a:srgbClr val="FDFDFD"/>
                </a:solidFill>
                <a:miter lim="800000"/>
              </a:ln>
              <a:effectLst>
                <a:outerShdw blurRad="152400" dist="317500" dir="5400000" sx="90000" sy="-19000" rotWithShape="0">
                  <a:prstClr val="black">
                    <a:alpha val="15000"/>
                  </a:prst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19" name="Picture 118">
                <a:extLst>
                  <a:ext uri="{FF2B5EF4-FFF2-40B4-BE49-F238E27FC236}">
                    <a16:creationId xmlns:a16="http://schemas.microsoft.com/office/drawing/2014/main" id="{05413EE9-94C7-449B-B956-E1E7712D198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4394759" y="6445536"/>
                <a:ext cx="940863" cy="1018235"/>
              </a:xfrm>
              <a:prstGeom prst="rect">
                <a:avLst/>
              </a:prstGeom>
              <a:effectLst>
                <a:outerShdw blurRad="152400" dist="317500" dir="5400000" sx="90000" sy="-19000" rotWithShape="0">
                  <a:prstClr val="black">
                    <a:alpha val="15000"/>
                  </a:prstClr>
                </a:outerShdw>
              </a:effectLst>
            </p:spPr>
          </p:pic>
          <p:sp>
            <p:nvSpPr>
              <p:cNvPr id="120" name="Down Arrow 17">
                <a:extLst>
                  <a:ext uri="{FF2B5EF4-FFF2-40B4-BE49-F238E27FC236}">
                    <a16:creationId xmlns:a16="http://schemas.microsoft.com/office/drawing/2014/main" id="{8CBA7CF0-6C63-4DA6-8E70-E891C13BBF3C}"/>
                  </a:ext>
                </a:extLst>
              </p:cNvPr>
              <p:cNvSpPr/>
              <p:nvPr/>
            </p:nvSpPr>
            <p:spPr>
              <a:xfrm>
                <a:off x="24370177" y="7634922"/>
                <a:ext cx="972225" cy="511040"/>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1" name="Down Arrow 18">
                <a:extLst>
                  <a:ext uri="{FF2B5EF4-FFF2-40B4-BE49-F238E27FC236}">
                    <a16:creationId xmlns:a16="http://schemas.microsoft.com/office/drawing/2014/main" id="{B5CB4AF9-EF9A-48A2-AFBF-789206F24D5B}"/>
                  </a:ext>
                </a:extLst>
              </p:cNvPr>
              <p:cNvSpPr/>
              <p:nvPr/>
            </p:nvSpPr>
            <p:spPr>
              <a:xfrm rot="2773716">
                <a:off x="25546904" y="8195555"/>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2" name="Down Arrow 19">
                <a:extLst>
                  <a:ext uri="{FF2B5EF4-FFF2-40B4-BE49-F238E27FC236}">
                    <a16:creationId xmlns:a16="http://schemas.microsoft.com/office/drawing/2014/main" id="{2152CF9F-D677-4D75-8A90-014DB9B75800}"/>
                  </a:ext>
                </a:extLst>
              </p:cNvPr>
              <p:cNvSpPr/>
              <p:nvPr/>
            </p:nvSpPr>
            <p:spPr>
              <a:xfrm rot="4157220">
                <a:off x="26328549" y="9382034"/>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3" name="Down Arrow 23">
                <a:extLst>
                  <a:ext uri="{FF2B5EF4-FFF2-40B4-BE49-F238E27FC236}">
                    <a16:creationId xmlns:a16="http://schemas.microsoft.com/office/drawing/2014/main" id="{2D02CCD8-4729-4F36-95BA-A2F5B7954905}"/>
                  </a:ext>
                </a:extLst>
              </p:cNvPr>
              <p:cNvSpPr/>
              <p:nvPr/>
            </p:nvSpPr>
            <p:spPr>
              <a:xfrm rot="20562731">
                <a:off x="22667211" y="7830619"/>
                <a:ext cx="972225" cy="511040"/>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4" name="Down Arrow 24">
                <a:extLst>
                  <a:ext uri="{FF2B5EF4-FFF2-40B4-BE49-F238E27FC236}">
                    <a16:creationId xmlns:a16="http://schemas.microsoft.com/office/drawing/2014/main" id="{25D00B5E-A61E-4606-84AC-36A8EE5BA0F1}"/>
                  </a:ext>
                </a:extLst>
              </p:cNvPr>
              <p:cNvSpPr/>
              <p:nvPr/>
            </p:nvSpPr>
            <p:spPr>
              <a:xfrm rot="18429517">
                <a:off x="21803898" y="8950358"/>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25" name="Down Arrow 25">
                <a:extLst>
                  <a:ext uri="{FF2B5EF4-FFF2-40B4-BE49-F238E27FC236}">
                    <a16:creationId xmlns:a16="http://schemas.microsoft.com/office/drawing/2014/main" id="{C5803243-F7F8-4FF7-996C-29769FFC7E63}"/>
                  </a:ext>
                </a:extLst>
              </p:cNvPr>
              <p:cNvSpPr/>
              <p:nvPr/>
            </p:nvSpPr>
            <p:spPr>
              <a:xfrm rot="16200000">
                <a:off x="21395729" y="10254989"/>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6" name="Down Arrow 26">
                <a:extLst>
                  <a:ext uri="{FF2B5EF4-FFF2-40B4-BE49-F238E27FC236}">
                    <a16:creationId xmlns:a16="http://schemas.microsoft.com/office/drawing/2014/main" id="{E541DD40-F0D0-4060-830F-848E9C12B924}"/>
                  </a:ext>
                </a:extLst>
              </p:cNvPr>
              <p:cNvSpPr/>
              <p:nvPr/>
            </p:nvSpPr>
            <p:spPr>
              <a:xfrm rot="14379767">
                <a:off x="22084335" y="11810935"/>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7" name="TextBox 166">
                <a:extLst>
                  <a:ext uri="{FF2B5EF4-FFF2-40B4-BE49-F238E27FC236}">
                    <a16:creationId xmlns:a16="http://schemas.microsoft.com/office/drawing/2014/main" id="{0C904948-5BDB-4C27-B75E-C92B16598568}"/>
                  </a:ext>
                </a:extLst>
              </p:cNvPr>
              <p:cNvSpPr txBox="1"/>
              <p:nvPr/>
            </p:nvSpPr>
            <p:spPr>
              <a:xfrm>
                <a:off x="21275015" y="6057264"/>
                <a:ext cx="2441053" cy="461665"/>
              </a:xfrm>
              <a:prstGeom prst="rect">
                <a:avLst/>
              </a:prstGeom>
              <a:noFill/>
            </p:spPr>
            <p:txBody>
              <a:bodyPr wrap="none" rtlCol="0">
                <a:spAutoFit/>
              </a:bodyPr>
              <a:lstStyle/>
              <a:p>
                <a:r>
                  <a:rPr lang="en-US" sz="2400"/>
                  <a:t>Atmosphere (APL)</a:t>
                </a:r>
              </a:p>
            </p:txBody>
          </p:sp>
          <p:sp>
            <p:nvSpPr>
              <p:cNvPr id="168" name="TextBox 167">
                <a:extLst>
                  <a:ext uri="{FF2B5EF4-FFF2-40B4-BE49-F238E27FC236}">
                    <a16:creationId xmlns:a16="http://schemas.microsoft.com/office/drawing/2014/main" id="{0FDD198A-F5E2-45E3-B0A8-F4124582EC5F}"/>
                  </a:ext>
                </a:extLst>
              </p:cNvPr>
              <p:cNvSpPr txBox="1"/>
              <p:nvPr/>
            </p:nvSpPr>
            <p:spPr>
              <a:xfrm>
                <a:off x="24297570" y="6084031"/>
                <a:ext cx="1715341" cy="461665"/>
              </a:xfrm>
              <a:prstGeom prst="rect">
                <a:avLst/>
              </a:prstGeom>
              <a:noFill/>
            </p:spPr>
            <p:txBody>
              <a:bodyPr wrap="none" rtlCol="0">
                <a:spAutoFit/>
              </a:bodyPr>
              <a:lstStyle/>
              <a:p>
                <a:r>
                  <a:rPr lang="en-US" sz="2400"/>
                  <a:t>Gravity (JPL)</a:t>
                </a:r>
              </a:p>
            </p:txBody>
          </p:sp>
          <p:sp>
            <p:nvSpPr>
              <p:cNvPr id="169" name="TextBox 168">
                <a:extLst>
                  <a:ext uri="{FF2B5EF4-FFF2-40B4-BE49-F238E27FC236}">
                    <a16:creationId xmlns:a16="http://schemas.microsoft.com/office/drawing/2014/main" id="{B7EA4D95-D54E-496E-88F5-DAC52606494F}"/>
                  </a:ext>
                </a:extLst>
              </p:cNvPr>
              <p:cNvSpPr txBox="1"/>
              <p:nvPr/>
            </p:nvSpPr>
            <p:spPr>
              <a:xfrm>
                <a:off x="19563266" y="6920855"/>
                <a:ext cx="1563248" cy="1200329"/>
              </a:xfrm>
              <a:prstGeom prst="rect">
                <a:avLst/>
              </a:prstGeom>
              <a:noFill/>
            </p:spPr>
            <p:txBody>
              <a:bodyPr wrap="none" rtlCol="0">
                <a:spAutoFit/>
              </a:bodyPr>
              <a:lstStyle/>
              <a:p>
                <a:pPr algn="ctr"/>
                <a:r>
                  <a:rPr lang="en-US" sz="2400" dirty="0"/>
                  <a:t>Mass </a:t>
                </a:r>
              </a:p>
              <a:p>
                <a:pPr algn="ctr"/>
                <a:r>
                  <a:rPr lang="en-US" sz="2400" dirty="0"/>
                  <a:t>Properties </a:t>
                </a:r>
              </a:p>
              <a:p>
                <a:pPr algn="ctr"/>
                <a:r>
                  <a:rPr lang="en-US" sz="2400" dirty="0"/>
                  <a:t>(Lockheed)</a:t>
                </a:r>
              </a:p>
            </p:txBody>
          </p:sp>
          <p:sp>
            <p:nvSpPr>
              <p:cNvPr id="170" name="TextBox 169">
                <a:extLst>
                  <a:ext uri="{FF2B5EF4-FFF2-40B4-BE49-F238E27FC236}">
                    <a16:creationId xmlns:a16="http://schemas.microsoft.com/office/drawing/2014/main" id="{2B9F007B-6B65-4763-ABE6-DDC17A288CD4}"/>
                  </a:ext>
                </a:extLst>
              </p:cNvPr>
              <p:cNvSpPr txBox="1"/>
              <p:nvPr/>
            </p:nvSpPr>
            <p:spPr>
              <a:xfrm>
                <a:off x="21049032" y="13108487"/>
                <a:ext cx="1443024" cy="461665"/>
              </a:xfrm>
              <a:prstGeom prst="rect">
                <a:avLst/>
              </a:prstGeom>
              <a:noFill/>
            </p:spPr>
            <p:txBody>
              <a:bodyPr wrap="none" rtlCol="0">
                <a:spAutoFit/>
              </a:bodyPr>
              <a:lstStyle/>
              <a:p>
                <a:r>
                  <a:rPr lang="en-US" sz="2400"/>
                  <a:t>IMU (APL)</a:t>
                </a:r>
              </a:p>
            </p:txBody>
          </p:sp>
          <p:sp>
            <p:nvSpPr>
              <p:cNvPr id="171" name="TextBox 170">
                <a:extLst>
                  <a:ext uri="{FF2B5EF4-FFF2-40B4-BE49-F238E27FC236}">
                    <a16:creationId xmlns:a16="http://schemas.microsoft.com/office/drawing/2014/main" id="{3A4CD587-A8E8-4355-BD64-8CB16CBF9995}"/>
                  </a:ext>
                </a:extLst>
              </p:cNvPr>
              <p:cNvSpPr txBox="1"/>
              <p:nvPr/>
            </p:nvSpPr>
            <p:spPr>
              <a:xfrm>
                <a:off x="25687343" y="6445536"/>
                <a:ext cx="2959336" cy="830997"/>
              </a:xfrm>
              <a:prstGeom prst="rect">
                <a:avLst/>
              </a:prstGeom>
              <a:noFill/>
            </p:spPr>
            <p:txBody>
              <a:bodyPr wrap="none" rtlCol="0">
                <a:spAutoFit/>
              </a:bodyPr>
              <a:lstStyle/>
              <a:p>
                <a:pPr algn="ctr"/>
                <a:r>
                  <a:rPr lang="en-US" sz="2400"/>
                  <a:t>Aerothermodynamics </a:t>
                </a:r>
              </a:p>
              <a:p>
                <a:pPr algn="ctr"/>
                <a:r>
                  <a:rPr lang="en-US" sz="2400"/>
                  <a:t>(Ames)</a:t>
                </a:r>
              </a:p>
            </p:txBody>
          </p:sp>
          <p:pic>
            <p:nvPicPr>
              <p:cNvPr id="172" name="Picture 171">
                <a:extLst>
                  <a:ext uri="{FF2B5EF4-FFF2-40B4-BE49-F238E27FC236}">
                    <a16:creationId xmlns:a16="http://schemas.microsoft.com/office/drawing/2014/main" id="{6E93608F-E170-4240-9BBD-512896218463}"/>
                  </a:ext>
                </a:extLst>
              </p:cNvPr>
              <p:cNvPicPr>
                <a:picLocks noChangeAspect="1"/>
              </p:cNvPicPr>
              <p:nvPr/>
            </p:nvPicPr>
            <p:blipFill>
              <a:blip r:embed="rId22">
                <a:clrChange>
                  <a:clrFrom>
                    <a:srgbClr val="FFFFFF"/>
                  </a:clrFrom>
                  <a:clrTo>
                    <a:srgbClr val="FFFFFF">
                      <a:alpha val="0"/>
                    </a:srgbClr>
                  </a:clrTo>
                </a:clrChange>
              </a:blip>
              <a:stretch>
                <a:fillRect/>
              </a:stretch>
            </p:blipFill>
            <p:spPr>
              <a:xfrm>
                <a:off x="20438534" y="7961676"/>
                <a:ext cx="1717708" cy="1236753"/>
              </a:xfrm>
              <a:prstGeom prst="rect">
                <a:avLst/>
              </a:prstGeom>
            </p:spPr>
          </p:pic>
          <p:sp>
            <p:nvSpPr>
              <p:cNvPr id="173" name="TextBox 172">
                <a:extLst>
                  <a:ext uri="{FF2B5EF4-FFF2-40B4-BE49-F238E27FC236}">
                    <a16:creationId xmlns:a16="http://schemas.microsoft.com/office/drawing/2014/main" id="{8D803604-0DD3-4447-887B-D3C9AA240D10}"/>
                  </a:ext>
                </a:extLst>
              </p:cNvPr>
              <p:cNvSpPr txBox="1"/>
              <p:nvPr/>
            </p:nvSpPr>
            <p:spPr>
              <a:xfrm>
                <a:off x="22507138" y="10342448"/>
                <a:ext cx="3863959" cy="18783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dirty="0"/>
                  <a:t>Subsystem models are brought together and integrated into trajectory simulation</a:t>
                </a: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174" name="TextBox 173">
                <a:extLst>
                  <a:ext uri="{FF2B5EF4-FFF2-40B4-BE49-F238E27FC236}">
                    <a16:creationId xmlns:a16="http://schemas.microsoft.com/office/drawing/2014/main" id="{8E0BF0D2-57E8-484E-A051-8DB982795A25}"/>
                  </a:ext>
                </a:extLst>
              </p:cNvPr>
              <p:cNvSpPr txBox="1"/>
              <p:nvPr/>
            </p:nvSpPr>
            <p:spPr>
              <a:xfrm>
                <a:off x="22956699" y="8550120"/>
                <a:ext cx="3104417" cy="1300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4800" b="0" i="0" u="none" strike="noStrike" cap="none" spc="0" normalizeH="0" baseline="0">
                    <a:ln>
                      <a:noFill/>
                    </a:ln>
                    <a:solidFill>
                      <a:srgbClr val="000000"/>
                    </a:solidFill>
                    <a:effectLst/>
                    <a:uFillTx/>
                    <a:latin typeface="+mj-lt"/>
                    <a:ea typeface="+mj-ea"/>
                    <a:cs typeface="+mj-cs"/>
                    <a:sym typeface="Calibri"/>
                  </a:rPr>
                  <a:t>POST2</a:t>
                </a:r>
              </a:p>
            </p:txBody>
          </p:sp>
          <p:sp>
            <p:nvSpPr>
              <p:cNvPr id="175" name="TextBox 174">
                <a:extLst>
                  <a:ext uri="{FF2B5EF4-FFF2-40B4-BE49-F238E27FC236}">
                    <a16:creationId xmlns:a16="http://schemas.microsoft.com/office/drawing/2014/main" id="{B204050A-813B-40F0-A56A-6FE48A2C544E}"/>
                  </a:ext>
                </a:extLst>
              </p:cNvPr>
              <p:cNvSpPr txBox="1"/>
              <p:nvPr/>
            </p:nvSpPr>
            <p:spPr>
              <a:xfrm>
                <a:off x="19623224" y="10700266"/>
                <a:ext cx="1559851" cy="830997"/>
              </a:xfrm>
              <a:prstGeom prst="rect">
                <a:avLst/>
              </a:prstGeom>
              <a:noFill/>
            </p:spPr>
            <p:txBody>
              <a:bodyPr wrap="none" rtlCol="0">
                <a:spAutoFit/>
              </a:bodyPr>
              <a:lstStyle/>
              <a:p>
                <a:r>
                  <a:rPr lang="en-US" sz="2400"/>
                  <a:t>Parachutes</a:t>
                </a:r>
              </a:p>
              <a:p>
                <a:r>
                  <a:rPr lang="en-US" sz="2400"/>
                  <a:t>(</a:t>
                </a:r>
                <a:r>
                  <a:rPr lang="en-US" sz="2400" err="1"/>
                  <a:t>LaRC</a:t>
                </a:r>
                <a:r>
                  <a:rPr lang="en-US" sz="2400"/>
                  <a:t>)</a:t>
                </a:r>
              </a:p>
            </p:txBody>
          </p:sp>
          <p:pic>
            <p:nvPicPr>
              <p:cNvPr id="176" name="Picture 175">
                <a:extLst>
                  <a:ext uri="{FF2B5EF4-FFF2-40B4-BE49-F238E27FC236}">
                    <a16:creationId xmlns:a16="http://schemas.microsoft.com/office/drawing/2014/main" id="{8647CE1A-FABC-474E-8039-72E4006ABD6B}"/>
                  </a:ext>
                </a:extLst>
              </p:cNvPr>
              <p:cNvPicPr>
                <a:picLocks noChangeAspect="1"/>
              </p:cNvPicPr>
              <p:nvPr/>
            </p:nvPicPr>
            <p:blipFill>
              <a:blip r:embed="rId23">
                <a:clrChange>
                  <a:clrFrom>
                    <a:srgbClr val="FFFFFF"/>
                  </a:clrFrom>
                  <a:clrTo>
                    <a:srgbClr val="FFFFFF">
                      <a:alpha val="0"/>
                    </a:srgbClr>
                  </a:clrTo>
                </a:clrChange>
              </a:blip>
              <a:stretch>
                <a:fillRect/>
              </a:stretch>
            </p:blipFill>
            <p:spPr>
              <a:xfrm>
                <a:off x="27226172" y="10349490"/>
                <a:ext cx="1575588" cy="881860"/>
              </a:xfrm>
              <a:prstGeom prst="rect">
                <a:avLst/>
              </a:prstGeom>
            </p:spPr>
          </p:pic>
          <p:sp>
            <p:nvSpPr>
              <p:cNvPr id="177" name="Down Arrow 19">
                <a:extLst>
                  <a:ext uri="{FF2B5EF4-FFF2-40B4-BE49-F238E27FC236}">
                    <a16:creationId xmlns:a16="http://schemas.microsoft.com/office/drawing/2014/main" id="{6FE9F76E-B4C7-447E-834E-21986150EB33}"/>
                  </a:ext>
                </a:extLst>
              </p:cNvPr>
              <p:cNvSpPr/>
              <p:nvPr/>
            </p:nvSpPr>
            <p:spPr>
              <a:xfrm rot="5630912">
                <a:off x="26387427" y="10884313"/>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7A2DF144-E8AB-441E-AE3C-10290B51FDD0}"/>
                  </a:ext>
                </a:extLst>
              </p:cNvPr>
              <p:cNvSpPr txBox="1"/>
              <p:nvPr/>
            </p:nvSpPr>
            <p:spPr>
              <a:xfrm>
                <a:off x="27236799" y="11297514"/>
                <a:ext cx="1420582" cy="830997"/>
              </a:xfrm>
              <a:prstGeom prst="rect">
                <a:avLst/>
              </a:prstGeom>
              <a:noFill/>
            </p:spPr>
            <p:txBody>
              <a:bodyPr wrap="none" rtlCol="0">
                <a:spAutoFit/>
              </a:bodyPr>
              <a:lstStyle/>
              <a:p>
                <a:r>
                  <a:rPr lang="en-US" sz="2400"/>
                  <a:t>SPICE</a:t>
                </a:r>
              </a:p>
              <a:p>
                <a:r>
                  <a:rPr lang="en-US" sz="2400"/>
                  <a:t>(NAIF JPL)</a:t>
                </a:r>
              </a:p>
            </p:txBody>
          </p:sp>
          <p:sp>
            <p:nvSpPr>
              <p:cNvPr id="179" name="Down Arrow 19">
                <a:extLst>
                  <a:ext uri="{FF2B5EF4-FFF2-40B4-BE49-F238E27FC236}">
                    <a16:creationId xmlns:a16="http://schemas.microsoft.com/office/drawing/2014/main" id="{0D370D56-398B-44F5-9ED3-07BB974CDA47}"/>
                  </a:ext>
                </a:extLst>
              </p:cNvPr>
              <p:cNvSpPr/>
              <p:nvPr/>
            </p:nvSpPr>
            <p:spPr>
              <a:xfrm rot="7992399">
                <a:off x="25505538" y="12014851"/>
                <a:ext cx="1056146" cy="470432"/>
              </a:xfrm>
              <a:prstGeom prst="down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0" name="TextBox 179">
                <a:extLst>
                  <a:ext uri="{FF2B5EF4-FFF2-40B4-BE49-F238E27FC236}">
                    <a16:creationId xmlns:a16="http://schemas.microsoft.com/office/drawing/2014/main" id="{B3C35C6B-E11F-49D6-9B4E-26AF385FD944}"/>
                  </a:ext>
                </a:extLst>
              </p:cNvPr>
              <p:cNvSpPr txBox="1"/>
              <p:nvPr/>
            </p:nvSpPr>
            <p:spPr>
              <a:xfrm>
                <a:off x="27095773" y="9011088"/>
                <a:ext cx="2059922" cy="841385"/>
              </a:xfrm>
              <a:prstGeom prst="rect">
                <a:avLst/>
              </a:prstGeom>
              <a:noFill/>
            </p:spPr>
            <p:txBody>
              <a:bodyPr wrap="square" rtlCol="0">
                <a:spAutoFit/>
              </a:bodyPr>
              <a:lstStyle/>
              <a:p>
                <a:pPr algn="ctr"/>
                <a:r>
                  <a:rPr lang="en-US" sz="2400" dirty="0"/>
                  <a:t>Aerodynamics (</a:t>
                </a:r>
                <a:r>
                  <a:rPr lang="en-US" sz="2400" dirty="0" err="1"/>
                  <a:t>LaRC</a:t>
                </a:r>
                <a:r>
                  <a:rPr lang="en-US" sz="2400" dirty="0"/>
                  <a:t>/UCF)</a:t>
                </a:r>
              </a:p>
            </p:txBody>
          </p:sp>
          <p:sp>
            <p:nvSpPr>
              <p:cNvPr id="181" name="TextBox 180">
                <a:extLst>
                  <a:ext uri="{FF2B5EF4-FFF2-40B4-BE49-F238E27FC236}">
                    <a16:creationId xmlns:a16="http://schemas.microsoft.com/office/drawing/2014/main" id="{924E4BA2-9ECD-4A4F-BF6E-47A0B77A8E14}"/>
                  </a:ext>
                </a:extLst>
              </p:cNvPr>
              <p:cNvSpPr txBox="1"/>
              <p:nvPr/>
            </p:nvSpPr>
            <p:spPr>
              <a:xfrm>
                <a:off x="24659117" y="12772133"/>
                <a:ext cx="1752253" cy="841385"/>
              </a:xfrm>
              <a:prstGeom prst="rect">
                <a:avLst/>
              </a:prstGeom>
              <a:noFill/>
            </p:spPr>
            <p:txBody>
              <a:bodyPr wrap="none" rtlCol="0">
                <a:spAutoFit/>
              </a:bodyPr>
              <a:lstStyle/>
              <a:p>
                <a:r>
                  <a:rPr lang="en-US" sz="2400" dirty="0"/>
                  <a:t>Initial States</a:t>
                </a:r>
              </a:p>
              <a:p>
                <a:r>
                  <a:rPr lang="en-US" sz="2400" dirty="0"/>
                  <a:t>(APL)</a:t>
                </a:r>
              </a:p>
            </p:txBody>
          </p:sp>
        </p:grpSp>
      </p:grpSp>
    </p:spTree>
    <p:extLst>
      <p:ext uri="{BB962C8B-B14F-4D97-AF65-F5344CB8AC3E}">
        <p14:creationId xmlns:p14="http://schemas.microsoft.com/office/powerpoint/2010/main" val="15159328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1655D2B83AF4C48AFFBC414180006C4" ma:contentTypeVersion="4" ma:contentTypeDescription="Create a new document." ma:contentTypeScope="" ma:versionID="b6ff3c67febdf2f949f9ea247b9b3dcd">
  <xsd:schema xmlns:xsd="http://www.w3.org/2001/XMLSchema" xmlns:xs="http://www.w3.org/2001/XMLSchema" xmlns:p="http://schemas.microsoft.com/office/2006/metadata/properties" xmlns:ns2="a916849c-71d8-49ea-a0fe-765010e4e6ce" xmlns:ns3="b514e08e-af87-43d9-9ce3-568f703ca902" targetNamespace="http://schemas.microsoft.com/office/2006/metadata/properties" ma:root="true" ma:fieldsID="ed85c39f36bc55166c1692799c3eb40b" ns2:_="" ns3:_="">
    <xsd:import namespace="a916849c-71d8-49ea-a0fe-765010e4e6ce"/>
    <xsd:import namespace="b514e08e-af87-43d9-9ce3-568f703ca90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16849c-71d8-49ea-a0fe-765010e4e6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514e08e-af87-43d9-9ce3-568f703ca90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27BB4F-0C65-4F37-BB49-82327DE1DA80}">
  <ds:schemaRefs>
    <ds:schemaRef ds:uri="http://schemas.microsoft.com/sharepoint/v3/contenttype/forms"/>
  </ds:schemaRefs>
</ds:datastoreItem>
</file>

<file path=customXml/itemProps2.xml><?xml version="1.0" encoding="utf-8"?>
<ds:datastoreItem xmlns:ds="http://schemas.openxmlformats.org/officeDocument/2006/customXml" ds:itemID="{CF2148E3-C10D-4B86-B156-36C84D93E721}">
  <ds:schemaRefs>
    <ds:schemaRef ds:uri="a916849c-71d8-49ea-a0fe-765010e4e6ce"/>
    <ds:schemaRef ds:uri="b514e08e-af87-43d9-9ce3-568f703ca9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D5B5E0-3FA2-4A3D-92D0-A354064AE125}">
  <ds:schemaRefs>
    <ds:schemaRef ds:uri="http://purl.org/dc/elements/1.1/"/>
    <ds:schemaRef ds:uri="http://www.w3.org/XML/1998/namespace"/>
    <ds:schemaRef ds:uri="http://schemas.microsoft.com/office/2006/documentManagement/types"/>
    <ds:schemaRef ds:uri="http://purl.org/dc/dcmitype/"/>
    <ds:schemaRef ds:uri="a916849c-71d8-49ea-a0fe-765010e4e6ce"/>
    <ds:schemaRef ds:uri="http://purl.org/dc/terms/"/>
    <ds:schemaRef ds:uri="b514e08e-af87-43d9-9ce3-568f703ca902"/>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1264</Words>
  <Application>Microsoft Office PowerPoint</Application>
  <PresentationFormat>Custom</PresentationFormat>
  <Paragraphs>249</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Pensado, Alejandro R. (LARC-D205)[TEAMS3]</dc:creator>
  <cp:lastModifiedBy>Pensado, Alejandro R. (LARC-D205)[TEAMS3]</cp:lastModifiedBy>
  <cp:revision>3</cp:revision>
  <cp:lastPrinted>2022-08-18T21:06:24Z</cp:lastPrinted>
  <dcterms:created xsi:type="dcterms:W3CDTF">2021-06-16T14:55:36Z</dcterms:created>
  <dcterms:modified xsi:type="dcterms:W3CDTF">2022-08-19T13:35:26Z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0x01010031655D2B83AF4C48AFFBC414180006C4</vt:lpwstr>
  </property>
</Properties>
</file>