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872" r:id="rId3"/>
    <p:sldId id="873" r:id="rId4"/>
    <p:sldId id="7311" r:id="rId5"/>
    <p:sldId id="7312" r:id="rId6"/>
    <p:sldId id="876" r:id="rId7"/>
    <p:sldId id="262" r:id="rId8"/>
    <p:sldId id="787" r:id="rId9"/>
    <p:sldId id="7313" r:id="rId10"/>
    <p:sldId id="7292" r:id="rId11"/>
  </p:sldIdLst>
  <p:sldSz cx="10058400" cy="7772400"/>
  <p:notesSz cx="100584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Xu (LARC-E303)" initials="LX(E" lastIdx="1" clrIdx="0">
    <p:extLst>
      <p:ext uri="{19B8F6BF-5375-455C-9EA6-DF929625EA0E}">
        <p15:presenceInfo xmlns:p15="http://schemas.microsoft.com/office/powerpoint/2012/main" userId="S::xliu@ndc.nasa.gov::722f9a2d-bbad-4023-918c-5df74ba95045" providerId="AD"/>
      </p:ext>
    </p:extLst>
  </p:cmAuthor>
  <p:cmAuthor id="2" name="Nowak, John B. (LARC-E303)" initials="JBN" lastIdx="28" clrIdx="1">
    <p:extLst>
      <p:ext uri="{19B8F6BF-5375-455C-9EA6-DF929625EA0E}">
        <p15:presenceInfo xmlns:p15="http://schemas.microsoft.com/office/powerpoint/2012/main" userId="Nowak, John B. (LARC-E303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6" autoAdjust="0"/>
    <p:restoredTop sz="95559"/>
  </p:normalViewPr>
  <p:slideViewPr>
    <p:cSldViewPr showGuides="1">
      <p:cViewPr varScale="1">
        <p:scale>
          <a:sx n="105" d="100"/>
          <a:sy n="105" d="100"/>
        </p:scale>
        <p:origin x="150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F431B-65DE-9944-A7FA-F54E5B7E80F0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39A4-A224-8740-93FB-469FC5EA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B6410E-E3D6-5445-9B29-9D7EC6BE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199" y="7442200"/>
            <a:ext cx="2248715" cy="197966"/>
          </a:xfrm>
        </p:spPr>
        <p:txBody>
          <a:bodyPr/>
          <a:lstStyle/>
          <a:p>
            <a:pPr>
              <a:defRPr/>
            </a:pPr>
            <a:fld id="{78E5A04C-D0A0-D84B-BA45-606BA008DBAB}" type="datetime1">
              <a:rPr lang="en-US" smtClean="0"/>
              <a:t>1/6/23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51E443-6700-3E47-BE67-BB72BF78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</a:t>
            </a:r>
            <a:r>
              <a:rPr lang="en-US" u="sng">
                <a:solidFill>
                  <a:srgbClr val="996633"/>
                </a:solidFill>
              </a:rPr>
              <a:t>Xu.Liu-1@nasa.gov</a:t>
            </a:r>
            <a:r>
              <a:rPr lang="en-US" u="sng" spc="-55">
                <a:solidFill>
                  <a:srgbClr val="996633"/>
                </a:solidFill>
              </a:rPr>
              <a:t> </a:t>
            </a:r>
            <a:r>
              <a:rPr lang="en-US" spc="5"/>
              <a:t>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92181-94E2-5247-A11F-0473CED6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9DD09-CC96-7D49-B0F8-D6AD98119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9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76200" y="283581"/>
            <a:ext cx="9188450" cy="1187450"/>
          </a:xfrm>
        </p:spPr>
        <p:txBody>
          <a:bodyPr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8E23271-68C4-2147-B617-BB551BDE4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502524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(</a:t>
            </a:r>
            <a:r>
              <a:rPr u="sng">
                <a:solidFill>
                  <a:srgbClr val="996633"/>
                </a:solidFill>
              </a:rPr>
              <a:t>Xu.Liu-1@nasa.gov</a:t>
            </a:r>
            <a:r>
              <a:rPr u="sng" spc="-55">
                <a:solidFill>
                  <a:srgbClr val="996633"/>
                </a:solidFill>
              </a:rPr>
              <a:t> </a:t>
            </a:r>
            <a:r>
              <a:rPr spc="5"/>
              <a:t>)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50041BA-4FE7-F440-BFC9-FC5DE4A2CC1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34975" y="7353300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DC8C7-8E29-A54E-8B00-C8B0E684E2BD}" type="datetime1">
              <a:rPr lang="en-US" smtClean="0"/>
              <a:t>1/6/23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02E305FB-0431-CE42-B518-33079625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638" y="7469980"/>
            <a:ext cx="258762" cy="2722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6F7F-135A-D148-9F7E-05910C70CF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65D97B55-0DE8-124B-BA69-F9273F6F4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502524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(</a:t>
            </a:r>
            <a:r>
              <a:rPr u="sng" dirty="0">
                <a:solidFill>
                  <a:srgbClr val="996633"/>
                </a:solidFill>
              </a:rPr>
              <a:t>Xu.Liu-1@nasa.gov</a:t>
            </a:r>
            <a:r>
              <a:rPr u="sng" spc="-55" dirty="0">
                <a:solidFill>
                  <a:srgbClr val="996633"/>
                </a:solidFill>
              </a:rPr>
              <a:t> </a:t>
            </a:r>
            <a:r>
              <a:rPr spc="5" dirty="0"/>
              <a:t>)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505A87C-A0D9-5343-AE6E-C63D310BAE5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2920" y="7328725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3E8C-4AC8-EE47-8300-7EAF5ADE5648}" type="datetime1">
              <a:rPr lang="en-US" smtClean="0"/>
              <a:t>1/6/23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7336786-805B-7F4D-A143-16A90244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7421561"/>
            <a:ext cx="304800" cy="2428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6888-F414-D34F-A590-5810CAFCE1B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16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04B13C3-9B2A-1248-B9B6-D1C30F7D5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442198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(</a:t>
            </a:r>
            <a:r>
              <a:rPr u="sng" dirty="0">
                <a:solidFill>
                  <a:srgbClr val="996633"/>
                </a:solidFill>
              </a:rPr>
              <a:t>Xu.Liu-1@nasa.gov</a:t>
            </a:r>
            <a:r>
              <a:rPr u="sng" spc="-55" dirty="0">
                <a:solidFill>
                  <a:srgbClr val="996633"/>
                </a:solidFill>
              </a:rPr>
              <a:t> </a:t>
            </a:r>
            <a:r>
              <a:rPr spc="5" dirty="0"/>
              <a:t>)</a:t>
            </a:r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00EDCBDA-E2F4-BA46-AFD9-D67ED02EB6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5825" y="7328693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CE832-7572-BD4C-A873-8D36E9F87362}" type="datetime1">
              <a:rPr lang="en-US" smtClean="0"/>
              <a:t>1/6/23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62F9AF6C-91FA-0F46-9D00-009416A5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760" y="7442197"/>
            <a:ext cx="295840" cy="2754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1DCC-2C3E-7447-8DB3-DD8121BEF92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2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5D7B1507-0C2B-3E4F-877D-20C7E2F31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368251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(</a:t>
            </a:r>
            <a:r>
              <a:rPr u="sng" dirty="0">
                <a:solidFill>
                  <a:srgbClr val="996633"/>
                </a:solidFill>
              </a:rPr>
              <a:t>Xu.Liu-1@nasa.gov</a:t>
            </a:r>
            <a:r>
              <a:rPr u="sng" spc="-55" dirty="0">
                <a:solidFill>
                  <a:srgbClr val="996633"/>
                </a:solidFill>
              </a:rPr>
              <a:t> </a:t>
            </a:r>
            <a:r>
              <a:rPr spc="5" dirty="0"/>
              <a:t>)</a:t>
            </a:r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C2AF73DF-7BD9-3941-90E4-939BBA24F29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3236" y="7335707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F54F-30D1-204B-AFF4-5A449C05F7D2}" type="datetime1">
              <a:rPr lang="en-US" smtClean="0"/>
              <a:t>1/6/23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C8B5E06-0860-D243-B449-72188774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7423736"/>
            <a:ext cx="304800" cy="3009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FFC9-0FCD-E249-B305-D7564B95232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07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41" y="258763"/>
            <a:ext cx="86328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42" y="1641475"/>
            <a:ext cx="4421187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828" y="1641475"/>
            <a:ext cx="4422776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1AE3552-4197-5F43-9BBF-57A6D7938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E647-327C-1046-990F-7A438713042D}" type="datetime1">
              <a:rPr lang="en-US" altLang="en-US" smtClean="0"/>
              <a:t>1/6/23</a:t>
            </a:fld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A45A02F-F12F-BF48-A662-35BBCF12B4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marL="0">
              <a:spcBef>
                <a:spcPts val="0"/>
              </a:spcBef>
              <a:defRPr spc="0"/>
            </a:lvl1pPr>
          </a:lstStyle>
          <a:p>
            <a:pPr>
              <a:defRPr/>
            </a:pPr>
            <a:fld id="{7BF0E14F-BD05-274B-8675-040AE0C5522B}" type="slidenum">
              <a:rPr lang="en-US" altLang="en-US"/>
              <a:pPr>
                <a:defRPr/>
              </a:pPr>
              <a:t>‹#›</a:t>
            </a:fld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6971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bk object 18">
            <a:extLst>
              <a:ext uri="{FF2B5EF4-FFF2-40B4-BE49-F238E27FC236}">
                <a16:creationId xmlns:a16="http://schemas.microsoft.com/office/drawing/2014/main" id="{6B42BAA8-017E-7549-B489-74EAFD198CBD}"/>
              </a:ext>
            </a:extLst>
          </p:cNvPr>
          <p:cNvSpPr>
            <a:spLocks/>
          </p:cNvSpPr>
          <p:nvPr/>
        </p:nvSpPr>
        <p:spPr bwMode="auto">
          <a:xfrm>
            <a:off x="593725" y="1230313"/>
            <a:ext cx="9099550" cy="84137"/>
          </a:xfrm>
          <a:custGeom>
            <a:avLst/>
            <a:gdLst>
              <a:gd name="T0" fmla="*/ 0 w 9100820"/>
              <a:gd name="T1" fmla="*/ 0 h 84455"/>
              <a:gd name="T2" fmla="*/ 9100315 w 9100820"/>
              <a:gd name="T3" fmla="*/ 0 h 84455"/>
              <a:gd name="T4" fmla="*/ 9100315 w 9100820"/>
              <a:gd name="T5" fmla="*/ 83887 h 84455"/>
              <a:gd name="T6" fmla="*/ 0 w 9100820"/>
              <a:gd name="T7" fmla="*/ 83887 h 84455"/>
              <a:gd name="T8" fmla="*/ 0 w 9100820"/>
              <a:gd name="T9" fmla="*/ 0 h 8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00820" h="84455">
                <a:moveTo>
                  <a:pt x="0" y="0"/>
                </a:moveTo>
                <a:lnTo>
                  <a:pt x="9100315" y="0"/>
                </a:lnTo>
                <a:lnTo>
                  <a:pt x="9100315" y="83887"/>
                </a:lnTo>
                <a:lnTo>
                  <a:pt x="0" y="838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9" name="bk object 19">
            <a:extLst>
              <a:ext uri="{FF2B5EF4-FFF2-40B4-BE49-F238E27FC236}">
                <a16:creationId xmlns:a16="http://schemas.microsoft.com/office/drawing/2014/main" id="{7D79AC11-A810-3B4A-819D-1998A2A8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368300"/>
            <a:ext cx="736600" cy="609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Holder 2">
            <a:extLst>
              <a:ext uri="{FF2B5EF4-FFF2-40B4-BE49-F238E27FC236}">
                <a16:creationId xmlns:a16="http://schemas.microsoft.com/office/drawing/2014/main" id="{4361A68E-CBAF-724E-8C7F-83329B6FD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88913"/>
            <a:ext cx="9188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dirty="0"/>
          </a:p>
        </p:txBody>
      </p:sp>
      <p:sp>
        <p:nvSpPr>
          <p:cNvPr id="1032" name="Holder 3">
            <a:extLst>
              <a:ext uri="{FF2B5EF4-FFF2-40B4-BE49-F238E27FC236}">
                <a16:creationId xmlns:a16="http://schemas.microsoft.com/office/drawing/2014/main" id="{63147D01-75FF-7946-B87F-6321064E2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536700"/>
            <a:ext cx="877887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C86092BA-5E6D-9C46-8A94-90531EB6A4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95787" y="7502524"/>
            <a:ext cx="12668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eaLnBrk="1" fontAlgn="auto" hangingPunct="1">
              <a:spcBef>
                <a:spcPts val="25"/>
              </a:spcBef>
              <a:spcAft>
                <a:spcPts val="0"/>
              </a:spcAft>
              <a:defRPr sz="950" b="1" i="0" u="none" dirty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dirty="0"/>
              <a:t>(</a:t>
            </a:r>
            <a:r>
              <a:rPr u="sng" dirty="0">
                <a:solidFill>
                  <a:srgbClr val="996633"/>
                </a:solidFill>
              </a:rPr>
              <a:t>Xu.Liu-1@nasa.gov</a:t>
            </a:r>
            <a:r>
              <a:rPr u="sng" spc="-55" dirty="0">
                <a:solidFill>
                  <a:srgbClr val="996633"/>
                </a:solidFill>
              </a:rPr>
              <a:t> </a:t>
            </a:r>
            <a:r>
              <a:rPr spc="5" dirty="0"/>
              <a:t>)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5E95A598-88AE-AB48-9B8E-001BDD63A502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82601" y="7480643"/>
            <a:ext cx="187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DE814F-DE40-AA4F-93E7-A5BCDDCEBCC2}" type="datetime1">
              <a:rPr lang="en-US" smtClean="0"/>
              <a:t>1/6/23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C27FAE7-2C5F-5841-A1A6-E8A3E4B9BC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551430" y="7349438"/>
            <a:ext cx="1270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eaLnBrk="1" fontAlgn="auto" hangingPunct="1">
              <a:spcBef>
                <a:spcPts val="15"/>
              </a:spcBef>
              <a:spcAft>
                <a:spcPts val="0"/>
              </a:spcAft>
              <a:defRPr sz="1050" b="1" i="0" spc="5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E49DD09-CC96-7D49-B0F8-D6AD9811906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3390/rs12081291" TargetMode="Externa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F92DE3-422A-D145-93FD-56B4A7F9E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457200"/>
            <a:ext cx="8382000" cy="1723549"/>
          </a:xfrm>
        </p:spPr>
        <p:txBody>
          <a:bodyPr/>
          <a:lstStyle/>
          <a:p>
            <a:r>
              <a:rPr lang="en-US" sz="2800" dirty="0"/>
              <a:t>A New, Efficient, and Consistent Method for Generating Climate Data Record from Operational Hyperspectral Sounder Instruments on AQUA, S-NPP and NOAA 20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03B4A2A-2170-E64B-A83B-B3FEA8E4D1AF}"/>
              </a:ext>
            </a:extLst>
          </p:cNvPr>
          <p:cNvSpPr txBox="1"/>
          <p:nvPr/>
        </p:nvSpPr>
        <p:spPr>
          <a:xfrm>
            <a:off x="1638300" y="2362200"/>
            <a:ext cx="6819900" cy="46474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15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15" dirty="0">
                <a:latin typeface="Arial"/>
                <a:cs typeface="Arial"/>
              </a:rPr>
              <a:t> </a:t>
            </a:r>
            <a:r>
              <a:rPr lang="en-US" sz="2400" spc="15" dirty="0">
                <a:solidFill>
                  <a:srgbClr val="0A10CC"/>
                </a:solidFill>
                <a:latin typeface="Arial"/>
                <a:cs typeface="Arial"/>
              </a:rPr>
              <a:t>Xu</a:t>
            </a:r>
            <a:r>
              <a:rPr lang="en-US" sz="2400" spc="-100" dirty="0">
                <a:solidFill>
                  <a:srgbClr val="0A10CC"/>
                </a:solidFill>
                <a:latin typeface="Arial"/>
                <a:cs typeface="Arial"/>
              </a:rPr>
              <a:t> </a:t>
            </a:r>
            <a:r>
              <a:rPr lang="en-US" sz="2400" spc="10" dirty="0">
                <a:solidFill>
                  <a:srgbClr val="0A10CC"/>
                </a:solidFill>
                <a:latin typeface="Arial"/>
                <a:cs typeface="Arial"/>
              </a:rPr>
              <a:t>Liu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spc="10" dirty="0">
              <a:solidFill>
                <a:srgbClr val="0A10CC"/>
              </a:solidFill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0" dirty="0">
                <a:solidFill>
                  <a:srgbClr val="0A10CC"/>
                </a:solidFill>
                <a:latin typeface="Arial"/>
                <a:cs typeface="Arial"/>
              </a:rPr>
              <a:t>W. Wu, L. Lei, X. </a:t>
            </a:r>
            <a:r>
              <a:rPr lang="en-US" sz="2000" spc="10" dirty="0" err="1">
                <a:solidFill>
                  <a:srgbClr val="0A10CC"/>
                </a:solidFill>
                <a:latin typeface="Arial"/>
                <a:cs typeface="Arial"/>
              </a:rPr>
              <a:t>Xiong</a:t>
            </a:r>
            <a:r>
              <a:rPr lang="en-US" sz="2000" spc="10" dirty="0">
                <a:solidFill>
                  <a:srgbClr val="0A10CC"/>
                </a:solidFill>
                <a:latin typeface="Arial"/>
                <a:cs typeface="Arial"/>
              </a:rPr>
              <a:t>, and Q. </a:t>
            </a:r>
            <a:r>
              <a:rPr lang="en-US" sz="2000" spc="10">
                <a:solidFill>
                  <a:srgbClr val="0A10CC"/>
                </a:solidFill>
                <a:latin typeface="Arial"/>
                <a:cs typeface="Arial"/>
              </a:rPr>
              <a:t>Yang et al.</a:t>
            </a:r>
            <a:endParaRPr lang="en-US" sz="2000" spc="10" dirty="0">
              <a:solidFill>
                <a:srgbClr val="0A10CC"/>
              </a:solidFill>
              <a:latin typeface="Arial"/>
              <a:cs typeface="Arial"/>
            </a:endParaRP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0" dirty="0">
                <a:solidFill>
                  <a:srgbClr val="0A10CC"/>
                </a:solidFill>
                <a:latin typeface="Arial"/>
                <a:cs typeface="Arial"/>
              </a:rPr>
              <a:t>NASA Langley Research Center, Hampton, VA</a:t>
            </a: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spc="10" dirty="0">
              <a:solidFill>
                <a:srgbClr val="0A10CC"/>
              </a:solidFill>
              <a:latin typeface="Arial"/>
              <a:cs typeface="Arial"/>
            </a:endParaRP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0" dirty="0">
                <a:solidFill>
                  <a:srgbClr val="0A10CC"/>
                </a:solidFill>
                <a:latin typeface="Arial"/>
                <a:cs typeface="Arial"/>
              </a:rPr>
              <a:t>Thanks to L. Strow et al. and NASA SIPS for providing the CHIRP 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10" dirty="0">
                <a:solidFill>
                  <a:srgbClr val="0A1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for computer facilities: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" dirty="0">
                <a:solidFill>
                  <a:srgbClr val="0A1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Langley K-cluster, NASA supercomputer, NASA Sounder SIPS</a:t>
            </a: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A10CC"/>
              </a:solidFill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spc="10" dirty="0">
              <a:solidFill>
                <a:srgbClr val="0A10CC"/>
              </a:solidFill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spc="10" dirty="0">
              <a:solidFill>
                <a:srgbClr val="0A10CC"/>
              </a:solidFill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spc="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DD757-14A9-4B4F-BFDB-EDC65346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638" y="7469980"/>
            <a:ext cx="258762" cy="16158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0C3A468-64BE-E545-B618-288C71034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5810250" cy="430887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5" dirty="0"/>
              <a:t>Summary and Path Forward</a:t>
            </a:r>
            <a:endParaRPr sz="28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E16668-69B6-764C-8699-43921FF34BF3}"/>
              </a:ext>
            </a:extLst>
          </p:cNvPr>
          <p:cNvSpPr txBox="1"/>
          <p:nvPr/>
        </p:nvSpPr>
        <p:spPr>
          <a:xfrm>
            <a:off x="374650" y="1066800"/>
            <a:ext cx="9302750" cy="4101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77190" indent="-36449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pc="15" dirty="0">
                <a:latin typeface="Arial"/>
                <a:cs typeface="Arial"/>
              </a:rPr>
              <a:t>PCRTM is a fast and accurate RTM addressing hyperspectral data analysis challenges</a:t>
            </a:r>
          </a:p>
          <a:p>
            <a:pPr marL="834390" lvl="1" indent="-36449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/>
                <a:cs typeface="Arial"/>
              </a:rPr>
              <a:t>Uses full hyperspectral information</a:t>
            </a:r>
          </a:p>
          <a:p>
            <a:pPr marL="834390" lvl="1" indent="-36449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/>
                <a:cs typeface="Arial"/>
              </a:rPr>
              <a:t>Physically-based with a few hundred RT calculations </a:t>
            </a:r>
          </a:p>
          <a:p>
            <a:pPr marL="834390" lvl="1" indent="-36449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/>
                <a:cs typeface="Arial"/>
              </a:rPr>
              <a:t>Includes multiple scattering clouds</a:t>
            </a:r>
          </a:p>
          <a:p>
            <a:pPr marL="834390" lvl="1" indent="-36449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/>
                <a:cs typeface="Arial"/>
              </a:rPr>
              <a:t>PCRTM handles polarization in solar spectral region</a:t>
            </a:r>
          </a:p>
          <a:p>
            <a:pPr marL="330835" indent="-2857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PCRTM-based </a:t>
            </a:r>
            <a:r>
              <a:rPr lang="en-US" spc="10" dirty="0" err="1">
                <a:latin typeface="Arial"/>
                <a:cs typeface="Arial"/>
              </a:rPr>
              <a:t>ClimFiSP</a:t>
            </a:r>
            <a:r>
              <a:rPr lang="en-US" spc="10" dirty="0">
                <a:latin typeface="Arial"/>
                <a:cs typeface="Arial"/>
              </a:rPr>
              <a:t> a new, efficient, and consistent method for generating climate data records from satellite IR sounders</a:t>
            </a:r>
          </a:p>
          <a:p>
            <a:pPr marL="788035" lvl="1" indent="-285750" eaLnBrk="1" fontAlgn="auto" hangingPunct="1">
              <a:spcBef>
                <a:spcPts val="25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Eliminates/minimizes the inconsistency due to L2 algorithm differences in traditional L1-L2-L3 approach</a:t>
            </a:r>
          </a:p>
          <a:p>
            <a:pPr marL="788035" lvl="1" indent="-285750" eaLnBrk="1" fontAlgn="auto" hangingPunct="1">
              <a:spcBef>
                <a:spcPts val="25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04545" algn="l"/>
                <a:tab pos="805180" algn="l"/>
              </a:tabLst>
              <a:defRPr/>
            </a:pPr>
            <a:r>
              <a:rPr lang="en-US" sz="1600" spc="15" dirty="0">
                <a:latin typeface="Arial"/>
                <a:cs typeface="Arial"/>
              </a:rPr>
              <a:t>Radiometric closure (avoids CC errors, fits all parameters simultaneous including clouds)</a:t>
            </a:r>
            <a:endParaRPr lang="en-US" sz="1600" spc="10" dirty="0">
              <a:latin typeface="Arial"/>
              <a:cs typeface="Arial"/>
            </a:endParaRPr>
          </a:p>
          <a:p>
            <a:pPr marL="788035" lvl="1" indent="-285750" eaLnBrk="1" fontAlgn="auto" hangingPunct="1">
              <a:spcBef>
                <a:spcPts val="25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Consistent long-term climate data records (T, Q, trace gases, cloud, surface T and </a:t>
            </a:r>
            <a:r>
              <a:rPr lang="en-US" sz="1600" spc="10" dirty="0" err="1">
                <a:latin typeface="Arial"/>
                <a:cs typeface="Arial"/>
              </a:rPr>
              <a:t>emis</a:t>
            </a:r>
            <a:r>
              <a:rPr lang="en-US" sz="1600" spc="10" dirty="0">
                <a:latin typeface="Arial"/>
                <a:cs typeface="Arial"/>
              </a:rPr>
              <a:t>) from multiple satellite IR hyperspectral sounders</a:t>
            </a:r>
          </a:p>
          <a:p>
            <a:pPr marL="788035" lvl="1" indent="-285750" eaLnBrk="1" fontAlgn="auto" hangingPunct="1">
              <a:spcBef>
                <a:spcPts val="25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Orders of magnitude faster than traditional approach (easy to reprocess once new improved L1 data are available)</a:t>
            </a:r>
          </a:p>
          <a:p>
            <a:pPr marL="330835" indent="-285750" eaLnBrk="1" fontAlgn="auto" hangingPunct="1"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Both </a:t>
            </a:r>
            <a:r>
              <a:rPr lang="en-US" sz="1600" spc="10" dirty="0" err="1">
                <a:latin typeface="Arial"/>
                <a:cs typeface="Arial"/>
              </a:rPr>
              <a:t>ClimFiSP</a:t>
            </a:r>
            <a:r>
              <a:rPr lang="en-US" sz="1600" spc="10" dirty="0">
                <a:latin typeface="Arial"/>
                <a:cs typeface="Arial"/>
              </a:rPr>
              <a:t> and </a:t>
            </a:r>
            <a:r>
              <a:rPr lang="en-US" sz="1600" spc="10" dirty="0" err="1">
                <a:latin typeface="Arial"/>
                <a:cs typeface="Arial"/>
              </a:rPr>
              <a:t>SiFSAP</a:t>
            </a:r>
            <a:r>
              <a:rPr lang="en-US" sz="1600" spc="10" dirty="0">
                <a:latin typeface="Arial"/>
                <a:cs typeface="Arial"/>
              </a:rPr>
              <a:t> data products will be available at NASA DAAC soon</a:t>
            </a:r>
          </a:p>
          <a:p>
            <a:pPr marL="330835" indent="-285750" eaLnBrk="1" fontAlgn="auto" hangingPunct="1"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endParaRPr lang="en-US" spc="1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F153-4702-034A-89FC-A27CE66D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0C3A468-64BE-E545-B618-288C71034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263" y="312738"/>
            <a:ext cx="4217987" cy="414337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5" dirty="0"/>
              <a:t>Introduction</a:t>
            </a:r>
            <a:endParaRPr sz="26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E16668-69B6-764C-8699-43921FF34BF3}"/>
              </a:ext>
            </a:extLst>
          </p:cNvPr>
          <p:cNvSpPr txBox="1"/>
          <p:nvPr/>
        </p:nvSpPr>
        <p:spPr>
          <a:xfrm>
            <a:off x="457200" y="990600"/>
            <a:ext cx="9139881" cy="417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Modern hyperspectral satellite remote sensors provide wealth of information on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Atmospheric properties such as temperature, water vapor and trace gas vertical profiles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Cloud and aerosol properties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Surface properties (temperature, emissivity, reflectivity …)</a:t>
            </a:r>
          </a:p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Fast and accurate forward models are needed to invert hyperspectral data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Hundreds to thousands of spectral channels with millions of observations each day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Line-by-line (LBL) radiative transfer model (RTM) is too slow (needs millions of LBL RT calculations to account for atmospheric gas spectral contributions)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Traditional channel-based forward models are also too slow (at least one RT calculations needed for each channel</a:t>
            </a:r>
          </a:p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Principal Component Analysis (PCA) converts hyperspectral data into super-channels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Principal Components (PCs) capture the spectral correlations (remove redundant info)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Super channels capture the information content of the original channel spectrum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Super-channel number &lt;&lt; than the original channel numbers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63686013-8BE5-7A25-9316-1B973896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75" y="5176666"/>
            <a:ext cx="3010842" cy="24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AD18DD85-0237-8465-4C98-D37AD84B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0" y="5145727"/>
            <a:ext cx="2883368" cy="24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C931BBBD-BCD5-25BD-9D6E-DA485E56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92" y="5162774"/>
            <a:ext cx="2902489" cy="23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CE02E-8CC2-C4E6-7019-A3F2A7DF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32"/>
    </mc:Choice>
    <mc:Fallback xmlns="">
      <p:transition spd="slow" advTm="2978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0C3A468-64BE-E545-B618-288C71034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249" y="226236"/>
            <a:ext cx="8377881" cy="800219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5" dirty="0"/>
              <a:t>Principal Component Based Radiative Transfer Model (PCRTM)</a:t>
            </a:r>
            <a:endParaRPr sz="26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E16668-69B6-764C-8699-43921FF34BF3}"/>
              </a:ext>
            </a:extLst>
          </p:cNvPr>
          <p:cNvSpPr txBox="1"/>
          <p:nvPr/>
        </p:nvSpPr>
        <p:spPr>
          <a:xfrm>
            <a:off x="457201" y="1143000"/>
            <a:ext cx="9106929" cy="2298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PCRTM was specifically for hyperspectral remote sensors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Number of RT calculations are &lt;&lt; number of spectral channels </a:t>
            </a:r>
          </a:p>
          <a:p>
            <a:pPr marL="1302385" lvl="2" indent="-342900" eaLnBrk="1" fontAlgn="auto" hangingPunct="1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804545" algn="l"/>
                <a:tab pos="805180" algn="l"/>
              </a:tabLst>
              <a:defRPr/>
            </a:pPr>
            <a:r>
              <a:rPr lang="en-US" sz="1400" spc="10" dirty="0">
                <a:latin typeface="Arial"/>
                <a:cs typeface="Arial"/>
              </a:rPr>
              <a:t>Orders of magnitude faster than LBL RTMs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RT calculations done monochromatically </a:t>
            </a:r>
          </a:p>
          <a:p>
            <a:pPr marL="1302385" lvl="2" indent="-342900" eaLnBrk="1" fontAlgn="auto" hangingPunct="1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804545" algn="l"/>
                <a:tab pos="805180" algn="l"/>
              </a:tabLst>
              <a:defRPr/>
            </a:pPr>
            <a:r>
              <a:rPr lang="en-US" sz="1400" spc="10" dirty="0">
                <a:latin typeface="Arial"/>
                <a:cs typeface="Arial"/>
              </a:rPr>
              <a:t>Physical-based RTM and accurate relative to LBL RTMs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endParaRPr lang="en-US" sz="1600" spc="10" dirty="0">
              <a:latin typeface="Arial"/>
              <a:cs typeface="Arial"/>
            </a:endParaRP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endParaRPr lang="en-US" sz="1600" spc="10" dirty="0">
              <a:latin typeface="Arial"/>
              <a:cs typeface="Arial"/>
            </a:endParaRP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Provides analytical Jacobian needed for satellite data inversions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2B615FA-4F90-4960-1309-704C7A725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1339" y="2528096"/>
          <a:ext cx="32845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274200" imgH="11112500" progId="Equation.3">
                  <p:embed/>
                </p:oleObj>
              </mc:Choice>
              <mc:Fallback>
                <p:oleObj name="Equation" r:id="rId2" imgW="60274200" imgH="111125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E2B615FA-4F90-4960-1309-704C7A725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339" y="2528096"/>
                        <a:ext cx="32845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B7974B5-D5CE-C9B8-2628-4CB32984281F}"/>
              </a:ext>
            </a:extLst>
          </p:cNvPr>
          <p:cNvSpPr txBox="1">
            <a:spLocks/>
          </p:cNvSpPr>
          <p:nvPr/>
        </p:nvSpPr>
        <p:spPr>
          <a:xfrm>
            <a:off x="4071416" y="3886200"/>
            <a:ext cx="5699759" cy="288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Multiple scattering clouds and aerosols included</a:t>
            </a:r>
            <a:endParaRPr lang="en-US" altLang="en-US" sz="1700" dirty="0"/>
          </a:p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Wide range of spectral coverage 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Thermal: 50-3000 cm</a:t>
            </a:r>
            <a:r>
              <a:rPr lang="en-US" altLang="en-US" sz="1500" baseline="30000" dirty="0">
                <a:ea typeface="ＭＳ Ｐゴシック" panose="020B0600070205080204" pitchFamily="34" charset="-128"/>
              </a:rPr>
              <a:t>-1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Solar:  200 nm – 2500 nm</a:t>
            </a:r>
          </a:p>
          <a:p>
            <a:pPr marL="742950" lvl="1" indent="-19431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Suitable for AIRS,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CrIS</a:t>
            </a:r>
            <a:r>
              <a:rPr lang="en-US" altLang="en-US" sz="1500" dirty="0">
                <a:ea typeface="ＭＳ Ｐゴシック" panose="020B0600070205080204" pitchFamily="34" charset="-128"/>
              </a:rPr>
              <a:t>, IASI, PREFIRE, IRS, IASI-NG, NAST-I, S-HIS, CLARREO, CPF, SBG, TEMPO, OMI, SCIAMACHY …</a:t>
            </a:r>
          </a:p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Fast: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Milliseconds to fraction of seconds in IR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3-4 orders of magnitude faster than LBL in solar</a:t>
            </a:r>
          </a:p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Accurate relative to LBL: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Thermal: Bias error &lt; 0.002 K  RMS error &lt; 0.03 K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Solar: bias error &lt; 0.001%, RMS error ~0.05%</a:t>
            </a:r>
          </a:p>
          <a:p>
            <a:endParaRPr lang="en-US" altLang="en-US" sz="1412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ECE2D145-03DF-9FD5-9DB8-075C4BEE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08016"/>
            <a:ext cx="3871004" cy="288789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F67124-D130-D90C-8186-4A4C7D49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32"/>
    </mc:Choice>
    <mc:Fallback xmlns="">
      <p:transition spd="slow" advTm="2978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B95C2519-D415-4B43-A015-3822368D0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1839" y="245162"/>
            <a:ext cx="8436591" cy="861774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PCRTM Calculated Radiance Spectra Agree Well With Satellite Observations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55D74761-C5B5-FD43-8F45-4841E4A98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70" y="1748809"/>
            <a:ext cx="3774725" cy="248764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7B868-CB7D-DE4E-ADCA-A225EECAAF01}"/>
              </a:ext>
            </a:extLst>
          </p:cNvPr>
          <p:cNvSpPr/>
          <p:nvPr/>
        </p:nvSpPr>
        <p:spPr>
          <a:xfrm>
            <a:off x="1241839" y="2167040"/>
            <a:ext cx="1451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SCIAMACHY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9F1F66-26F1-1C41-A477-D1DAF7859B19}"/>
              </a:ext>
            </a:extLst>
          </p:cNvPr>
          <p:cNvSpPr/>
          <p:nvPr/>
        </p:nvSpPr>
        <p:spPr>
          <a:xfrm>
            <a:off x="739943" y="9291935"/>
            <a:ext cx="5320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MODIS L2  + CPF simulator @646nm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49E47E-1813-5B41-865A-F837CCE06364}"/>
              </a:ext>
            </a:extLst>
          </p:cNvPr>
          <p:cNvGrpSpPr/>
          <p:nvPr/>
        </p:nvGrpSpPr>
        <p:grpSpPr>
          <a:xfrm>
            <a:off x="4121150" y="1425644"/>
            <a:ext cx="5557280" cy="2612956"/>
            <a:chOff x="8358121" y="1056279"/>
            <a:chExt cx="10984593" cy="6213104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4BF0046-22B3-894E-85BC-1E0822B31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7129" y="2722260"/>
              <a:ext cx="5645585" cy="454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26023B-FB3C-704A-9CCF-BCFE6B5A20C3}"/>
                </a:ext>
              </a:extLst>
            </p:cNvPr>
            <p:cNvSpPr/>
            <p:nvPr/>
          </p:nvSpPr>
          <p:spPr>
            <a:xfrm>
              <a:off x="8358121" y="1056279"/>
              <a:ext cx="6264603" cy="1390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PCRTM Simulated Reflectance @646 nm using MODIS L2 data</a:t>
              </a:r>
            </a:p>
          </p:txBody>
        </p:sp>
      </p:grpSp>
      <p:pic>
        <p:nvPicPr>
          <p:cNvPr id="28" name="Picture 1">
            <a:extLst>
              <a:ext uri="{FF2B5EF4-FFF2-40B4-BE49-F238E27FC236}">
                <a16:creationId xmlns:a16="http://schemas.microsoft.com/office/drawing/2014/main" id="{8ED54DB3-3897-6D44-B53C-D5572D72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069673"/>
            <a:ext cx="2512829" cy="19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23A699-0530-F044-8B92-52037A5794E9}"/>
              </a:ext>
            </a:extLst>
          </p:cNvPr>
          <p:cNvSpPr/>
          <p:nvPr/>
        </p:nvSpPr>
        <p:spPr>
          <a:xfrm>
            <a:off x="7410224" y="1425644"/>
            <a:ext cx="2058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MODIS L1  Observed</a:t>
            </a:r>
          </a:p>
          <a:p>
            <a:pPr algn="ctr"/>
            <a:r>
              <a:rPr lang="en-US" sz="1600" dirty="0"/>
              <a:t>Reflectance @646 nm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32D25-24DB-AA43-B42F-C159E536A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F0E14F-BD05-274B-8675-040AE0C5522B}" type="slidenum">
              <a:rPr lang="en-US" altLang="en-US" smtClean="0"/>
              <a:pPr>
                <a:defRPr/>
              </a:pPr>
              <a:t>3</a:t>
            </a:fld>
            <a:br>
              <a:rPr lang="en-US" altLang="en-US"/>
            </a:br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29AAD8-DAFA-A035-CB1E-CF0FB8E57262}"/>
              </a:ext>
            </a:extLst>
          </p:cNvPr>
          <p:cNvGrpSpPr/>
          <p:nvPr/>
        </p:nvGrpSpPr>
        <p:grpSpPr>
          <a:xfrm>
            <a:off x="238595" y="4335865"/>
            <a:ext cx="9581209" cy="2974058"/>
            <a:chOff x="0" y="0"/>
            <a:chExt cx="5828479" cy="13728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30CBDE-583E-7706-3918-94330E840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" t="5529" r="7620" b="5517"/>
            <a:stretch/>
          </p:blipFill>
          <p:spPr bwMode="auto">
            <a:xfrm>
              <a:off x="1939460" y="0"/>
              <a:ext cx="1943100" cy="13728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E6A42A-23F3-602F-1A1F-CE488ABD2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" t="5281" r="7253"/>
            <a:stretch/>
          </p:blipFill>
          <p:spPr bwMode="auto">
            <a:xfrm>
              <a:off x="3884744" y="0"/>
              <a:ext cx="1943735" cy="13671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E59D418-25B0-3340-22E6-8213542F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2155" cy="136652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l="-5230" t="-6868" r="-8837" b="-3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" name="Text Box 17">
            <a:extLst>
              <a:ext uri="{FF2B5EF4-FFF2-40B4-BE49-F238E27FC236}">
                <a16:creationId xmlns:a16="http://schemas.microsoft.com/office/drawing/2014/main" id="{1146090C-D9DC-2F1B-5CE9-91953B408902}"/>
              </a:ext>
            </a:extLst>
          </p:cNvPr>
          <p:cNvSpPr txBox="1"/>
          <p:nvPr/>
        </p:nvSpPr>
        <p:spPr>
          <a:xfrm>
            <a:off x="1633101" y="4560406"/>
            <a:ext cx="502252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IASI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4194A368-D81A-1DFD-93DD-89E6C4F9D395}"/>
              </a:ext>
            </a:extLst>
          </p:cNvPr>
          <p:cNvSpPr txBox="1"/>
          <p:nvPr/>
        </p:nvSpPr>
        <p:spPr>
          <a:xfrm>
            <a:off x="4896393" y="4660274"/>
            <a:ext cx="591548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C43E17D0-D592-713C-14B2-B1FAFE8F1079}"/>
              </a:ext>
            </a:extLst>
          </p:cNvPr>
          <p:cNvSpPr txBox="1"/>
          <p:nvPr/>
        </p:nvSpPr>
        <p:spPr>
          <a:xfrm>
            <a:off x="7564444" y="4750618"/>
            <a:ext cx="685890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AIRS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E85D-A980-6648-A5C6-1EE2A6A5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8600"/>
            <a:ext cx="8153401" cy="430887"/>
          </a:xfrm>
        </p:spPr>
        <p:txBody>
          <a:bodyPr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2800" spc="15" dirty="0">
                <a:latin typeface="Arial" panose="020B0604020202020204" pitchFamily="34" charset="0"/>
                <a:cs typeface="Arial" panose="020B0604020202020204" pitchFamily="34" charset="0"/>
              </a:rPr>
              <a:t>Two PCRTM-based Inversion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A298-7C76-9C40-B3F0-2B37CAF8E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698" y="1141591"/>
            <a:ext cx="9205732" cy="3201809"/>
          </a:xfrm>
        </p:spPr>
        <p:txBody>
          <a:bodyPr>
            <a:normAutofit lnSpcReduction="10000"/>
          </a:bodyPr>
          <a:lstStyle/>
          <a:p>
            <a:pPr marL="298450" indent="-28575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L2 products: Single Field-of-view Sounder Atmospheric Product (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SiFSAP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3-times higher spatial resolution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Uses all spectral channel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All sky algorithm-retrieves cloud explicitly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Retrieve temperature, clouds, trace gases, and surface properties simultaneously</a:t>
            </a:r>
          </a:p>
          <a:p>
            <a:pPr marL="298450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L3 Products: Climate Fingerprinting Sounder Products (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Works on spatiotemporally averaged radiance spectra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High quality climate product from multiple satellite data fusion </a:t>
            </a:r>
          </a:p>
          <a:p>
            <a:pPr marL="1212850" lvl="2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400" spc="15" dirty="0">
                <a:latin typeface="Arial" panose="020B0604020202020204" pitchFamily="34" charset="0"/>
                <a:cs typeface="Arial" panose="020B0604020202020204" pitchFamily="34" charset="0"/>
              </a:rPr>
              <a:t>Use consistent radiative kernels</a:t>
            </a:r>
          </a:p>
          <a:p>
            <a:pPr marL="1212850" lvl="2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400" spc="15" dirty="0">
                <a:latin typeface="Arial" panose="020B0604020202020204" pitchFamily="34" charset="0"/>
                <a:cs typeface="Arial" panose="020B0604020202020204" pitchFamily="34" charset="0"/>
              </a:rPr>
              <a:t>Ensure radiometric closures</a:t>
            </a:r>
          </a:p>
          <a:p>
            <a:pPr marL="298450" indent="-28575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Both products w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ill be available at NASA GES DISC for public access</a:t>
            </a:r>
          </a:p>
          <a:p>
            <a:pPr marL="298450" indent="-28575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The PCRTM based algorithm can be easily extended to solar spectral region</a:t>
            </a:r>
            <a:endParaRPr lang="en-US" sz="1400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eaLnBrk="1" fontAlgn="auto" hangingPunct="1">
              <a:spcBef>
                <a:spcPts val="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endParaRPr lang="en-US"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6B216-7A18-B143-99A3-12D95271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5F853F6-E3DB-278B-6C03-7B177FF3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263985"/>
            <a:ext cx="4072127" cy="3054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39FE4E-55B1-E274-660D-35DDECD40E1B}"/>
              </a:ext>
            </a:extLst>
          </p:cNvPr>
          <p:cNvSpPr txBox="1"/>
          <p:nvPr/>
        </p:nvSpPr>
        <p:spPr>
          <a:xfrm>
            <a:off x="990600" y="4343400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</a:t>
            </a:r>
            <a:r>
              <a:rPr lang="en-US" dirty="0" err="1"/>
              <a:t>SiFSAP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product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7E41F-BB74-4AA2-4CD8-CB31FBDD3377}"/>
              </a:ext>
            </a:extLst>
          </p:cNvPr>
          <p:cNvSpPr txBox="1"/>
          <p:nvPr/>
        </p:nvSpPr>
        <p:spPr>
          <a:xfrm>
            <a:off x="4958844" y="4314785"/>
            <a:ext cx="458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</a:t>
            </a:r>
            <a:r>
              <a:rPr lang="en-US" dirty="0" err="1"/>
              <a:t>ClimFiSP</a:t>
            </a:r>
            <a:r>
              <a:rPr lang="en-US" dirty="0"/>
              <a:t> derived global surface temperature trend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723591-1558-6463-47DF-B7DB65A6E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8388" r="7853" b="5011"/>
          <a:stretch/>
        </p:blipFill>
        <p:spPr>
          <a:xfrm>
            <a:off x="4971029" y="4858841"/>
            <a:ext cx="4122170" cy="27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8A46-702A-F54A-BA40-84302408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219" y="228600"/>
            <a:ext cx="8305800" cy="430887"/>
          </a:xfrm>
        </p:spPr>
        <p:txBody>
          <a:bodyPr/>
          <a:lstStyle/>
          <a:p>
            <a:r>
              <a:rPr lang="en-US" sz="2800" dirty="0"/>
              <a:t>Description of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D97EE-D675-D547-AD3D-5B5BDBBF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302438"/>
            <a:ext cx="8839200" cy="4401205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 with traditional L1-L2-L3 climate products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L2 algorithm inconsistency for different satellite sensors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radiance closure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cloud-clearing method)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L1-L2-L3 algorithm is computational demanding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designed to address the above-mentioned deficiencies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 on gridded L1 products directly using consistent radiative kernels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radiometric closure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parameters including clouds retrieved simultaneously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5 orders of magnitude faster than traditional L1-L2-L3 method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Quick re-generation of climate products when instrument is re-calibrated or L1 algorithm is improved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used to diagnose radiance differences due to different sensors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radiative kernels needed for climate studies 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model validations using satellite data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model diagnosis/improvements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06749-CB6C-FE49-BEA1-DCFF209C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438555-A0A3-EA45-ABAF-05E3C31D4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975" y="188913"/>
            <a:ext cx="9188450" cy="540451"/>
          </a:xfrm>
        </p:spPr>
        <p:txBody>
          <a:bodyPr tIns="123744"/>
          <a:lstStyle/>
          <a:p>
            <a:pPr marL="1482725" indent="-454025" eaLnBrk="1" hangingPunct="1"/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Radiometric Closure for </a:t>
            </a:r>
            <a:r>
              <a:rPr lang="en-US" alt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endParaRPr lang="en-U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EA26452-E9EF-8749-BE05-30839126E1BF}"/>
              </a:ext>
            </a:extLst>
          </p:cNvPr>
          <p:cNvPicPr/>
          <p:nvPr/>
        </p:nvPicPr>
        <p:blipFill rotWithShape="1">
          <a:blip r:embed="rId2"/>
          <a:srcRect l="1322" t="4125" r="2551"/>
          <a:stretch/>
        </p:blipFill>
        <p:spPr bwMode="auto">
          <a:xfrm>
            <a:off x="1219200" y="4821187"/>
            <a:ext cx="7620000" cy="2455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FE32A003-1A95-AB47-8918-FA574B856E37}"/>
              </a:ext>
            </a:extLst>
          </p:cNvPr>
          <p:cNvSpPr txBox="1"/>
          <p:nvPr/>
        </p:nvSpPr>
        <p:spPr>
          <a:xfrm>
            <a:off x="1359921" y="4523243"/>
            <a:ext cx="3562865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Examples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Spectral Anomaly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BCD33F45-32E1-284A-A414-9959041CF073}"/>
              </a:ext>
            </a:extLst>
          </p:cNvPr>
          <p:cNvSpPr txBox="1"/>
          <p:nvPr/>
        </p:nvSpPr>
        <p:spPr>
          <a:xfrm>
            <a:off x="5276334" y="4530511"/>
            <a:ext cx="4020065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Closure for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Gridded Spectral Anomaly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63AB63-35F2-A845-8115-89AE6F6EA9FA}"/>
                  </a:ext>
                </a:extLst>
              </p:cNvPr>
              <p:cNvSpPr/>
              <p:nvPr/>
            </p:nvSpPr>
            <p:spPr>
              <a:xfrm>
                <a:off x="577678" y="1186898"/>
                <a:ext cx="8903044" cy="26453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Gridded AIRS and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CrIS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spectral anomaly derived from L1 directly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 assumptions when generating the anomaly spectra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radiometrically significant geophysical variables are included in the radiative kernels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ClimFiSP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include all geophysical variables including clouds</a:t>
                </a:r>
              </a:p>
              <a:p>
                <a:pPr marL="282893" indent="-282893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Spectral fingerprinting errors are characterized </a:t>
                </a:r>
              </a:p>
              <a:p>
                <a:pPr lvl="1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mr-IN" sz="1600" dirty="0">
                    <a:latin typeface="Arial" panose="020B0604020202020204" pitchFamily="34" charset="0"/>
                  </a:rPr>
                  <a:t> = (𝑺</a:t>
                </a:r>
                <a:r>
                  <a:rPr lang="en-US" sz="1600" b="1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mr-IN" sz="1600" dirty="0">
                    <a:latin typeface="Arial" panose="020B0604020202020204" pitchFamily="34" charset="0"/>
                  </a:rPr>
                  <a:t>𝚺</a:t>
                </a:r>
                <a:r>
                  <a:rPr lang="en-US" sz="1600" b="1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mr-IN" sz="1600" dirty="0">
                    <a:latin typeface="Arial" panose="020B0604020202020204" pitchFamily="34" charset="0"/>
                  </a:rPr>
                  <a:t>𝑺</a:t>
                </a:r>
                <a:r>
                  <a:rPr lang="en-US" sz="1600" dirty="0">
                    <a:latin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mr-IN" sz="1600" dirty="0">
                    <a:latin typeface="Arial" panose="020B0604020202020204" pitchFamily="34" charset="0"/>
                  </a:rPr>
                  <a:t>)</a:t>
                </a:r>
                <a:r>
                  <a:rPr lang="en-US" sz="1600" b="1" i="1" baseline="30000" dirty="0">
                    <a:latin typeface="Arial" panose="020B0604020202020204" pitchFamily="34" charset="0"/>
                  </a:rPr>
                  <a:t>-1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2893" indent="-282893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Information content for each retrieved variable can be determined (diagonal elements of the averaging kernel)</a:t>
                </a:r>
              </a:p>
              <a:p>
                <a:pPr lvl="1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mr-IN" sz="1600" dirty="0">
                    <a:latin typeface="Arial" panose="020B0604020202020204" pitchFamily="34" charset="0"/>
                  </a:rPr>
                  <a:t> = (𝑺</a:t>
                </a:r>
                <a:r>
                  <a:rPr lang="en-US" sz="1600" b="1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mr-IN" sz="1600" dirty="0">
                    <a:latin typeface="Arial" panose="020B0604020202020204" pitchFamily="34" charset="0"/>
                  </a:rPr>
                  <a:t>𝚺</a:t>
                </a:r>
                <a:r>
                  <a:rPr lang="en-US" sz="1600" b="1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mr-IN" sz="1600" dirty="0">
                    <a:latin typeface="Arial" panose="020B0604020202020204" pitchFamily="34" charset="0"/>
                  </a:rPr>
                  <a:t>𝑺</a:t>
                </a:r>
                <a:r>
                  <a:rPr lang="en-US" sz="1600" dirty="0">
                    <a:latin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mr-IN" sz="1600" dirty="0">
                    <a:latin typeface="Arial" panose="020B0604020202020204" pitchFamily="34" charset="0"/>
                  </a:rPr>
                  <a:t>)</a:t>
                </a:r>
                <a:r>
                  <a:rPr lang="en-US" sz="1600" b="1" i="1" baseline="30000" dirty="0">
                    <a:latin typeface="Arial" panose="020B0604020202020204" pitchFamily="34" charset="0"/>
                  </a:rPr>
                  <a:t>-1</a:t>
                </a:r>
                <a:r>
                  <a:rPr lang="mr-IN" sz="1600" dirty="0">
                    <a:latin typeface="Arial" panose="020B0604020202020204" pitchFamily="34" charset="0"/>
                  </a:rPr>
                  <a:t>𝑺</a:t>
                </a:r>
                <a:r>
                  <a:rPr lang="en-US" sz="1600" b="1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T </a:t>
                </a:r>
                <a:r>
                  <a:rPr lang="mr-IN" sz="1600" dirty="0">
                    <a:latin typeface="Arial" panose="020B0604020202020204" pitchFamily="34" charset="0"/>
                  </a:rPr>
                  <a:t>𝚺</a:t>
                </a:r>
                <a:r>
                  <a:rPr lang="en-US" sz="1600" b="1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mr-IN" sz="1600" dirty="0">
                    <a:latin typeface="Arial" panose="020B0604020202020204" pitchFamily="34" charset="0"/>
                  </a:rPr>
                  <a:t> 𝑺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63AB63-35F2-A845-8115-89AE6F6EA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8" y="1186898"/>
                <a:ext cx="8903044" cy="2645340"/>
              </a:xfrm>
              <a:prstGeom prst="rect">
                <a:avLst/>
              </a:prstGeom>
              <a:blipFill>
                <a:blip r:embed="rId3"/>
                <a:stretch>
                  <a:fillRect l="-410" t="-1147" r="-479" b="-18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2AD-6EFC-C84B-A562-3BF30801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51DCC-2C3E-7447-8DB3-DD8121BEF9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294697"/>
            <a:ext cx="79027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/>
              <a:t>Example of AIRS and </a:t>
            </a:r>
            <a:r>
              <a:rPr lang="en-US" sz="2800" spc="-5" dirty="0" err="1"/>
              <a:t>CrIS</a:t>
            </a:r>
            <a:r>
              <a:rPr lang="en-US" sz="2800" spc="-5" dirty="0"/>
              <a:t> </a:t>
            </a:r>
            <a:r>
              <a:rPr lang="en-US" sz="2800" spc="-5" dirty="0" err="1"/>
              <a:t>ClimFiSP</a:t>
            </a:r>
            <a:r>
              <a:rPr lang="en-US" sz="2800" spc="-5" dirty="0"/>
              <a:t> product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685800" y="1066698"/>
            <a:ext cx="91440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985" indent="-342900"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enables of the fusion of AIRS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into a consistent temperature anomalies at different atmospheric pressure levels</a:t>
            </a:r>
          </a:p>
          <a:p>
            <a:pPr marL="387985" indent="-342900"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AIRS L3 temperature anomalies from 2003 to 2018 show general agreement</a:t>
            </a:r>
          </a:p>
          <a:p>
            <a:pPr marL="387985" indent="-342900"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577F-5AA0-F743-BED7-11BC4C6A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0AA3F0-A4A9-7147-9E4A-9AF3DA7E7F69}"/>
              </a:ext>
            </a:extLst>
          </p:cNvPr>
          <p:cNvGrpSpPr/>
          <p:nvPr/>
        </p:nvGrpSpPr>
        <p:grpSpPr>
          <a:xfrm>
            <a:off x="950103" y="2209800"/>
            <a:ext cx="8422497" cy="4114800"/>
            <a:chOff x="-10934" y="1618087"/>
            <a:chExt cx="10069334" cy="49507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CB509B-BAD5-7946-A5FB-C577A52A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934" y="4753446"/>
              <a:ext cx="10058400" cy="18154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E46538-DD54-FF47-9C85-C005EBB79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18087"/>
              <a:ext cx="10058400" cy="18916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2ECC39-27F3-8944-B563-4BB6DA9A5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180058"/>
              <a:ext cx="10058400" cy="187056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602084-44C7-1849-9FDB-2F4BA36A0552}"/>
              </a:ext>
            </a:extLst>
          </p:cNvPr>
          <p:cNvSpPr txBox="1"/>
          <p:nvPr/>
        </p:nvSpPr>
        <p:spPr>
          <a:xfrm>
            <a:off x="505849" y="6765192"/>
            <a:ext cx="885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Wu et. al. (2020) "Radiometrically Consistent Climate Fingerprinting Using </a:t>
            </a:r>
            <a:r>
              <a:rPr lang="en-US" dirty="0" err="1"/>
              <a:t>CrIS</a:t>
            </a:r>
            <a:r>
              <a:rPr lang="en-US" dirty="0"/>
              <a:t> and AIRS Hyperspectral Observations" Remote Sensing.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doi.org</a:t>
            </a:r>
            <a:r>
              <a:rPr lang="en-US" dirty="0">
                <a:hlinkClick r:id="rId5"/>
              </a:rPr>
              <a:t>/10.3390/rs12081291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4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E85D-A980-6648-A5C6-1EE2A6A5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8600"/>
            <a:ext cx="8153401" cy="430887"/>
          </a:xfrm>
        </p:spPr>
        <p:txBody>
          <a:bodyPr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2800" spc="15" dirty="0">
                <a:latin typeface="Arial" panose="020B0604020202020204" pitchFamily="34" charset="0"/>
                <a:cs typeface="Arial" panose="020B0604020202020204" pitchFamily="34" charset="0"/>
              </a:rPr>
              <a:t>Applying the </a:t>
            </a:r>
            <a:r>
              <a:rPr lang="en-US" sz="2800" spc="15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sz="2800" spc="15" dirty="0">
                <a:latin typeface="Arial" panose="020B0604020202020204" pitchFamily="34" charset="0"/>
                <a:cs typeface="Arial" panose="020B0604020202020204" pitchFamily="34" charset="0"/>
              </a:rPr>
              <a:t> Algorithm to CHIRP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A298-7C76-9C40-B3F0-2B37CAF8E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746" y="1118746"/>
            <a:ext cx="8747502" cy="251600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CHIRP - Climate Hyperspectral Infrared Radiance Product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Bias-corrected radiance (L1) time series for Aqua/AIRS, SNPP/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and JPSS/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Generated by Larrabee Strow et al (2021)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Available at NASA Sounder SIPS and DACC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Ø"/>
            </a:pPr>
            <a:endParaRPr lang="en-US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spc="15" dirty="0">
                <a:latin typeface="Arial" panose="020B0604020202020204" pitchFamily="34" charset="0"/>
                <a:cs typeface="Arial" panose="020B0604020202020204" pitchFamily="34" charset="0"/>
              </a:rPr>
              <a:t>We have applied the </a:t>
            </a:r>
            <a:r>
              <a:rPr lang="en-US" sz="2100" spc="15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sz="2100" spc="15" dirty="0">
                <a:latin typeface="Arial" panose="020B0604020202020204" pitchFamily="34" charset="0"/>
                <a:cs typeface="Arial" panose="020B0604020202020204" pitchFamily="34" charset="0"/>
              </a:rPr>
              <a:t> algorithm to CHIRP data from 2003-2021</a:t>
            </a:r>
          </a:p>
          <a:p>
            <a:pPr marL="800100" lvl="1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900" spc="15" dirty="0">
                <a:latin typeface="Arial" panose="020B0604020202020204" pitchFamily="34" charset="0"/>
                <a:cs typeface="Arial" panose="020B0604020202020204" pitchFamily="34" charset="0"/>
              </a:rPr>
              <a:t>Obtained climate time series for:</a:t>
            </a:r>
          </a:p>
          <a:p>
            <a:pPr marL="12573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pc="15" dirty="0">
                <a:latin typeface="Arial" panose="020B0604020202020204" pitchFamily="34" charset="0"/>
                <a:cs typeface="Arial" panose="020B0604020202020204" pitchFamily="34" charset="0"/>
              </a:rPr>
              <a:t>atmospheric temperature, water vapor, O3, and other trace gas vertical profiles</a:t>
            </a:r>
          </a:p>
          <a:p>
            <a:pPr marL="12573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pc="15" dirty="0">
                <a:latin typeface="Arial" panose="020B0604020202020204" pitchFamily="34" charset="0"/>
                <a:cs typeface="Arial" panose="020B0604020202020204" pitchFamily="34" charset="0"/>
              </a:rPr>
              <a:t>cloud optical depth, cloud height, and cloud particle size</a:t>
            </a:r>
          </a:p>
          <a:p>
            <a:pPr marL="12573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pc="15" dirty="0">
                <a:latin typeface="Arial" panose="020B0604020202020204" pitchFamily="34" charset="0"/>
                <a:cs typeface="Arial" panose="020B0604020202020204" pitchFamily="34" charset="0"/>
              </a:rPr>
              <a:t>surface skin temperature, and surface emissivity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6B216-7A18-B143-99A3-12D95271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7E41F-BB74-4AA2-4CD8-CB31FBDD3377}"/>
              </a:ext>
            </a:extLst>
          </p:cNvPr>
          <p:cNvSpPr txBox="1"/>
          <p:nvPr/>
        </p:nvSpPr>
        <p:spPr>
          <a:xfrm>
            <a:off x="5029685" y="3758215"/>
            <a:ext cx="458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of </a:t>
            </a:r>
            <a:r>
              <a:rPr lang="en-US" sz="1600" dirty="0" err="1"/>
              <a:t>ClimFiSP</a:t>
            </a:r>
            <a:r>
              <a:rPr lang="en-US" sz="1600" dirty="0"/>
              <a:t> derived global surface temperature trend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723591-1558-6463-47DF-B7DB65A6E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8388" r="7853" b="5011"/>
          <a:stretch/>
        </p:blipFill>
        <p:spPr>
          <a:xfrm>
            <a:off x="4971029" y="4256814"/>
            <a:ext cx="4125618" cy="2779776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6B10D66-1F11-AEB7-6DBD-60FFDEF0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7048"/>
            <a:ext cx="3235530" cy="26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BFD1E-C27B-1FB4-AF36-4780094C2C0A}"/>
              </a:ext>
            </a:extLst>
          </p:cNvPr>
          <p:cNvSpPr txBox="1"/>
          <p:nvPr/>
        </p:nvSpPr>
        <p:spPr>
          <a:xfrm>
            <a:off x="472698" y="3753928"/>
            <a:ext cx="458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of </a:t>
            </a:r>
            <a:r>
              <a:rPr lang="en-US" sz="1600" dirty="0" err="1"/>
              <a:t>ClimFiSP</a:t>
            </a:r>
            <a:r>
              <a:rPr lang="en-US" sz="1600" dirty="0"/>
              <a:t> derived global surface temperature time series for 60-90</a:t>
            </a:r>
            <a:r>
              <a:rPr lang="en-US" sz="1600" baseline="30000" dirty="0"/>
              <a:t>o</a:t>
            </a:r>
            <a:r>
              <a:rPr lang="en-US" sz="1600" dirty="0"/>
              <a:t> latitude</a:t>
            </a:r>
          </a:p>
        </p:txBody>
      </p:sp>
    </p:spTree>
    <p:extLst>
      <p:ext uri="{BB962C8B-B14F-4D97-AF65-F5344CB8AC3E}">
        <p14:creationId xmlns:p14="http://schemas.microsoft.com/office/powerpoint/2010/main" val="60794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55122</TotalTime>
  <Words>1099</Words>
  <Application>Microsoft Macintosh PowerPoint</Application>
  <PresentationFormat>Custom</PresentationFormat>
  <Paragraphs>135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System Font Regular</vt:lpstr>
      <vt:lpstr>Times New Roman</vt:lpstr>
      <vt:lpstr>Wingdings</vt:lpstr>
      <vt:lpstr>Office Theme</vt:lpstr>
      <vt:lpstr>Equation</vt:lpstr>
      <vt:lpstr>A New, Efficient, and Consistent Method for Generating Climate Data Record from Operational Hyperspectral Sounder Instruments on AQUA, S-NPP and NOAA 20</vt:lpstr>
      <vt:lpstr>Introduction</vt:lpstr>
      <vt:lpstr>Principal Component Based Radiative Transfer Model (PCRTM)</vt:lpstr>
      <vt:lpstr>PCRTM Calculated Radiance Spectra Agree Well With Satellite Observations</vt:lpstr>
      <vt:lpstr>Two PCRTM-based Inversion Algorithms</vt:lpstr>
      <vt:lpstr>Description of the ClimFiSP Algorithm</vt:lpstr>
      <vt:lpstr>Radiometric Closure for ClimFiSP</vt:lpstr>
      <vt:lpstr>Example of AIRS and CrIS ClimFiSP product</vt:lpstr>
      <vt:lpstr>Applying the ClimFiSP Algorithm to CHIRP</vt:lpstr>
      <vt:lpstr>Summary and Path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Radiative Transfer Model and Retrieval Algorithms  for Hyperspectral Satellite Hyperspectral Remote Sensors</dc:title>
  <dc:creator>Nowak, John B. (LARC-E303)</dc:creator>
  <cp:lastModifiedBy>Liu, Xu (LARC-E303)</cp:lastModifiedBy>
  <cp:revision>346</cp:revision>
  <dcterms:created xsi:type="dcterms:W3CDTF">2018-05-07T11:15:27Z</dcterms:created>
  <dcterms:modified xsi:type="dcterms:W3CDTF">2023-01-06T08:06:39Z</dcterms:modified>
</cp:coreProperties>
</file>