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3" r:id="rId5"/>
    <p:sldMasterId id="2147483657" r:id="rId6"/>
  </p:sldMasterIdLst>
  <p:notesMasterIdLst>
    <p:notesMasterId r:id="rId17"/>
  </p:notesMasterIdLst>
  <p:sldIdLst>
    <p:sldId id="768" r:id="rId7"/>
    <p:sldId id="772" r:id="rId8"/>
    <p:sldId id="773" r:id="rId9"/>
    <p:sldId id="774" r:id="rId10"/>
    <p:sldId id="775" r:id="rId11"/>
    <p:sldId id="776" r:id="rId12"/>
    <p:sldId id="780" r:id="rId13"/>
    <p:sldId id="777" r:id="rId14"/>
    <p:sldId id="781" r:id="rId15"/>
    <p:sldId id="77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FFA6"/>
    <a:srgbClr val="E1EEFF"/>
    <a:srgbClr val="FE43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2"/>
  </p:normalViewPr>
  <p:slideViewPr>
    <p:cSldViewPr snapToGrid="0">
      <p:cViewPr varScale="1">
        <p:scale>
          <a:sx n="134" d="100"/>
          <a:sy n="134" d="100"/>
        </p:scale>
        <p:origin x="26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D02AA-959E-C04D-8BD5-F11D4BB2302A}" type="datetimeFigureOut">
              <a:rPr lang="en-US" smtClean="0"/>
              <a:t>8/19/22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D46F22-35C6-2E41-84EF-A1DDCCEDE1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763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FFA166-2B86-4424-8FE5-1403ACF2D0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418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Reiterate we wish to represent trajectories mathematically to ask sense-making questions about them to make decisions</a:t>
            </a:r>
          </a:p>
          <a:p>
            <a:pPr marL="171450" indent="-171450">
              <a:buFontTx/>
              <a:buChar char="-"/>
            </a:pPr>
            <a:r>
              <a:rPr lang="en-US"/>
              <a:t>To mathematically group trajectories, we have to make them of the same size (same number of track points)  so they can be grouped</a:t>
            </a:r>
          </a:p>
          <a:p>
            <a:pPr marL="171450" indent="-171450">
              <a:buFontTx/>
              <a:buChar char="-"/>
            </a:pPr>
            <a:r>
              <a:rPr lang="en-US"/>
              <a:t>Looking at the plot to the left, we can see 50 is a good upper bound, it includes the bulk of trajectories. For lower bound, we eliminated trajectories below 50 to avoid point interpolation. </a:t>
            </a:r>
          </a:p>
          <a:p>
            <a:pPr marL="171450" indent="-171450">
              <a:buFontTx/>
              <a:buChar char="-"/>
            </a:pPr>
            <a:r>
              <a:rPr lang="en-US"/>
              <a:t>Future work can explore different interpolation schemes and compare how they affect cluster formation. We just wanted to infer existing corridors conservatively. </a:t>
            </a:r>
          </a:p>
          <a:p>
            <a:pPr marL="171450" indent="-171450">
              <a:buFontTx/>
              <a:buChar char="-"/>
            </a:pPr>
            <a:endParaRPr lang="en-US"/>
          </a:p>
          <a:p>
            <a:pPr marL="171450" indent="-171450">
              <a:buFontTx/>
              <a:buChar char="-"/>
            </a:pPr>
            <a:r>
              <a:rPr lang="en-US"/>
              <a:t>The plot to the right is about the Sampling Rate of each trajectory. A high bar skewed to the left just means most of our trajectories had a consistent sampling rate, which means less pre-processing represent them as trajectories. Intuitively you could say a trajectory with high SD would be full of ”holes” (since a point would be at t=1, then other at t=3, then now suddenly at t=10, etc.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46F22-35C6-2E41-84EF-A1DDCCEDE11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952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Once we establish a trajectory of n = 50, we can now compare each flight trajectory for similarity. Ideally, a computer program should identify corridors similarly to what we perceived. Above, the clusters are colored according to what the computer identified. We are now *mathematically* representing them, to them plot. Contrary to our very first slide, where we just plot track points.</a:t>
            </a:r>
          </a:p>
          <a:p>
            <a:pPr marL="171450" indent="-171450">
              <a:buFontTx/>
              <a:buChar char="-"/>
            </a:pPr>
            <a:r>
              <a:rPr lang="en-US"/>
              <a:t>We can now say which flights are associated to what corridor, which allows us to ask questions about them and study their properties. </a:t>
            </a:r>
          </a:p>
          <a:p>
            <a:pPr marL="171450" indent="-171450">
              <a:buFontTx/>
              <a:buChar char="-"/>
            </a:pPr>
            <a:r>
              <a:rPr lang="en-US"/>
              <a:t>This slides shows we experimented different parameters for HDBSCAN on </a:t>
            </a:r>
            <a:r>
              <a:rPr lang="en-US" err="1"/>
              <a:t>MinPts</a:t>
            </a:r>
            <a:r>
              <a:rPr lang="en-US"/>
              <a:t>. That is, the minimum number of points (trajectories here, not track points!) the algorithm should consider to be a cluster. This is a value we experiment and see how the algorithm reacts. The image shows visually three parameters we chose based on cut-off points in another plot in the paper (not include in these slides, but it is a N. Cluster vs Min Pts line plot). </a:t>
            </a:r>
          </a:p>
          <a:p>
            <a:pPr marL="171450" indent="-171450">
              <a:buFontTx/>
              <a:buChar char="-"/>
            </a:pPr>
            <a:r>
              <a:rPr lang="en-US"/>
              <a:t>Ultimately, we chose to proceed the paper with Min Pts = 5, as it allowed for more detail on different clusters. </a:t>
            </a:r>
          </a:p>
          <a:p>
            <a:pPr marL="171450" indent="-171450">
              <a:buFontTx/>
              <a:buChar char="-"/>
            </a:pPr>
            <a:r>
              <a:rPr lang="en-US"/>
              <a:t>We can also see that the clusters are consistent, hierarchically speaking as the parameters varied: The heart shape is still there. So, the results are promising!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46F22-35C6-2E41-84EF-A1DDCCEDE11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1475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Since we can say a trajectory belongs to a corridor mathematically, by transitivity we can say a track point is assigned to a corridor. </a:t>
            </a:r>
          </a:p>
          <a:p>
            <a:pPr marL="171450" indent="-171450">
              <a:buFontTx/>
              <a:buChar char="-"/>
            </a:pPr>
            <a:r>
              <a:rPr lang="en-US"/>
              <a:t>We then create a heuristic to keep only sites of a corridor on display to reduce </a:t>
            </a:r>
            <a:r>
              <a:rPr lang="en-US" err="1"/>
              <a:t>cluter</a:t>
            </a:r>
            <a:r>
              <a:rPr lang="en-US"/>
              <a:t>: To each track point of a corridor, we can identify the closest site to each, below a given AGL and speed threshold </a:t>
            </a:r>
          </a:p>
          <a:p>
            <a:pPr marL="171450" indent="-171450">
              <a:buFontTx/>
              <a:buChar char="-"/>
            </a:pPr>
            <a:r>
              <a:rPr lang="en-US"/>
              <a:t>The image above shows that (TODO: Needs to replace with current paper image, I’m locked out of the internal overleaf)</a:t>
            </a:r>
          </a:p>
          <a:p>
            <a:pPr marL="171450" indent="-171450">
              <a:buFontTx/>
              <a:buChar char="-"/>
            </a:pPr>
            <a:r>
              <a:rPr lang="en-US"/>
              <a:t>With less clutter, we can now add the site IDs so other companion information can be displayed)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46F22-35C6-2E41-84EF-A1DDCCEDE1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74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- The following shows the Heart shape corridor besides a table with the associated IDs. More information is available in the full table.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46F22-35C6-2E41-84EF-A1DDCCEDE1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37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D46F22-35C6-2E41-84EF-A1DDCCEDE1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93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/>
              <a:t>The takeaway is a method to visualize and sense making of corridors. Since we only looked a single day, we can’t draw conclusive results of the corridors per se, but it sets the foundation for:</a:t>
            </a:r>
          </a:p>
          <a:p>
            <a:pPr marL="628650" lvl="1" indent="-171450">
              <a:buFontTx/>
              <a:buChar char="-"/>
            </a:pPr>
            <a:r>
              <a:rPr lang="en-US"/>
              <a:t>Different pre-processing techniques affecting the results of clusters</a:t>
            </a:r>
          </a:p>
          <a:p>
            <a:pPr marL="628650" lvl="1" indent="-171450">
              <a:buFontTx/>
              <a:buChar char="-"/>
            </a:pPr>
            <a:r>
              <a:rPr lang="en-US"/>
              <a:t>Different sizes of trajectory representations, or methods that do not require such assumption</a:t>
            </a:r>
          </a:p>
          <a:p>
            <a:pPr marL="628650" lvl="1" indent="-171450">
              <a:buFontTx/>
              <a:buChar char="-"/>
            </a:pPr>
            <a:r>
              <a:rPr lang="en-US"/>
              <a:t>Different features, beyond latitude and longitude (e.g. altitude, or ground speed of trajectory) in the comparisons of trajectories </a:t>
            </a:r>
          </a:p>
          <a:p>
            <a:pPr marL="628650" lvl="1" indent="-171450">
              <a:buFontTx/>
              <a:buChar char="-"/>
            </a:pPr>
            <a:r>
              <a:rPr lang="en-US"/>
              <a:t>Temporal analysis (e.g. early results suggested the absence of the heart shape on weekends), influence of whether, </a:t>
            </a:r>
            <a:r>
              <a:rPr lang="en-US" err="1"/>
              <a:t>etc</a:t>
            </a:r>
            <a:r>
              <a:rPr lang="en-US"/>
              <a:t> </a:t>
            </a:r>
          </a:p>
          <a:p>
            <a:pPr marL="628650" lvl="1" indent="-171450">
              <a:buFontTx/>
              <a:buChar char="-"/>
            </a:pPr>
            <a:r>
              <a:rPr lang="en-US"/>
              <a:t>Different Sites</a:t>
            </a:r>
          </a:p>
          <a:p>
            <a:pPr marL="628650" lvl="1" indent="-171450">
              <a:buFontTx/>
              <a:buChar char="-"/>
            </a:pPr>
            <a:r>
              <a:rPr lang="en-US"/>
              <a:t>Derive airspace metrics for complexity </a:t>
            </a:r>
          </a:p>
          <a:p>
            <a:pPr marL="628650" lvl="1" indent="-171450">
              <a:buFontTx/>
              <a:buChar char="-"/>
            </a:pPr>
            <a:r>
              <a:rPr lang="en-US"/>
              <a:t>Trajectory Tubes for corridor degree of separation </a:t>
            </a:r>
          </a:p>
          <a:p>
            <a:pPr marL="628650" lvl="1" indent="-171450">
              <a:buFontTx/>
              <a:buChar char="-"/>
            </a:pPr>
            <a:r>
              <a:rPr lang="en-US" err="1"/>
              <a:t>Etc</a:t>
            </a:r>
            <a:r>
              <a:rPr lang="en-US"/>
              <a:t>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B97EF-ECD5-4935-A9BE-674F893E60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159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0BEC0AA-C041-2743-B16A-61AF16CD3021}"/>
              </a:ext>
            </a:extLst>
          </p:cNvPr>
          <p:cNvSpPr/>
          <p:nvPr userDrawn="1"/>
        </p:nvSpPr>
        <p:spPr>
          <a:xfrm>
            <a:off x="10668000" y="5546559"/>
            <a:ext cx="1524000" cy="1047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2644949-8C76-B34B-92F9-C86D1E9FD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61883"/>
            <a:ext cx="9144000" cy="2387600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6D41EA-14FB-7B44-A31D-E3C01534B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4155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A3C2F-41CC-9D44-A5E0-7BD056A79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B298-F6ED-9E47-93D5-ED65455D0B54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C0-F4B6-7448-B7C8-222007856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D68D9-7C3F-304A-A7B7-566BB623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0D8468-FA19-744E-820E-12C8BC51AE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86728" y="165099"/>
            <a:ext cx="3970755" cy="2196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235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44949-8C76-B34B-92F9-C86D1E9FD2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6D41EA-14FB-7B44-A31D-E3C01534B8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A3C2F-41CC-9D44-A5E0-7BD056A79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B298-F6ED-9E47-93D5-ED65455D0B54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C0-F4B6-7448-B7C8-222007856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D68D9-7C3F-304A-A7B7-566BB623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28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5CF5A16-F331-0040-8A1F-292A29757303}"/>
              </a:ext>
            </a:extLst>
          </p:cNvPr>
          <p:cNvSpPr/>
          <p:nvPr userDrawn="1"/>
        </p:nvSpPr>
        <p:spPr>
          <a:xfrm>
            <a:off x="10668000" y="5546559"/>
            <a:ext cx="1524000" cy="10478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EA3C2F-41CC-9D44-A5E0-7BD056A79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0B298-F6ED-9E47-93D5-ED65455D0B54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00EC0-F4B6-7448-B7C8-222007856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D68D9-7C3F-304A-A7B7-566BB6239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EF318F-FA04-7044-8250-C5BA995AE81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42" r="-3" b="-3"/>
          <a:stretch/>
        </p:blipFill>
        <p:spPr>
          <a:xfrm>
            <a:off x="20" y="19314"/>
            <a:ext cx="12191980" cy="6857990"/>
          </a:xfrm>
          <a:prstGeom prst="rect">
            <a:avLst/>
          </a:prstGeom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494C9CAD-4BE7-2649-8F14-AC64256DA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126D552-7646-164F-892F-911AD21323DC}"/>
              </a:ext>
            </a:extLst>
          </p:cNvPr>
          <p:cNvSpPr txBox="1">
            <a:spLocks/>
          </p:cNvSpPr>
          <p:nvPr userDrawn="1"/>
        </p:nvSpPr>
        <p:spPr>
          <a:xfrm>
            <a:off x="8022021" y="2723931"/>
            <a:ext cx="3852041" cy="1834056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000"/>
              <a:t>Title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0E4D77A-4A1C-6743-8D65-0DEF286377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 userDrawn="1"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6167BB8-42C3-874B-B479-AAA11A2AF24C}"/>
              </a:ext>
            </a:extLst>
          </p:cNvPr>
          <p:cNvSpPr/>
          <p:nvPr userDrawn="1"/>
        </p:nvSpPr>
        <p:spPr>
          <a:xfrm>
            <a:off x="9412599" y="5098097"/>
            <a:ext cx="1729536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A5D8BD60-7EDC-0146-88F4-3BC9BFF93A86}"/>
              </a:ext>
            </a:extLst>
          </p:cNvPr>
          <p:cNvSpPr txBox="1">
            <a:spLocks/>
          </p:cNvSpPr>
          <p:nvPr userDrawn="1"/>
        </p:nvSpPr>
        <p:spPr>
          <a:xfrm>
            <a:off x="7861738" y="4662663"/>
            <a:ext cx="4330262" cy="1196270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tabLst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/>
              <a:t>Authors/presenters</a:t>
            </a:r>
          </a:p>
        </p:txBody>
      </p:sp>
    </p:spTree>
    <p:extLst>
      <p:ext uri="{BB962C8B-B14F-4D97-AF65-F5344CB8AC3E}">
        <p14:creationId xmlns:p14="http://schemas.microsoft.com/office/powerpoint/2010/main" val="342654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C1A79-4E77-284D-84A8-D0E1ED49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0"/>
            <a:ext cx="11237495" cy="855809"/>
          </a:xfrm>
        </p:spPr>
        <p:txBody>
          <a:bodyPr>
            <a:normAutofit/>
          </a:bodyPr>
          <a:lstStyle>
            <a:lvl1pPr>
              <a:defRPr sz="2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222E9-4C25-7749-B1A0-6CA7948F3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1118937"/>
            <a:ext cx="11237495" cy="515428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8AE69-0E9F-B648-A4AD-C853BDA5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97B60-0BE2-5044-A20E-FE9DD8A87EDC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1034A-B2AB-0C42-92F0-BC5AA71A8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F45AA-761C-D24F-8DAC-8EAD4C5E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17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81701-2A38-BB4A-833E-A9E79F89E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76DC11-36D3-7D4F-8C24-51A518D05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B29E7-DD71-B74A-92EB-F41479270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61FF1-B3A6-DD41-9F24-F0EC281EA486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1EE8F-1B52-F143-BCE4-5294F77CD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F2339-0C1E-BA44-8F76-DC23A3D9C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0FA77-5063-2F4F-9C2A-997129D52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052" y="0"/>
            <a:ext cx="11237495" cy="855809"/>
          </a:xfrm>
        </p:spPr>
        <p:txBody>
          <a:bodyPr>
            <a:normAutofit/>
          </a:bodyPr>
          <a:lstStyle>
            <a:lvl1pPr>
              <a:defRPr sz="2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3A05E-0938-DF4E-B710-16D4130658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1052" y="1130968"/>
            <a:ext cx="5618748" cy="504599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8CD00E-6075-6A41-B590-4562414EB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130968"/>
            <a:ext cx="5466347" cy="504599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5C508-51D9-B04B-9019-3F2E8AB07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D066C-CFE3-564A-87A9-414533577622}" type="datetime1">
              <a:rPr lang="en-US" smtClean="0"/>
              <a:t>8/19/22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C6A670-D312-A443-B597-5088E642A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E38D8B-9D87-724F-BA17-EF11B8B34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88E66-2275-134A-876E-2967AEF70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3CC4C2-C94B-FA4E-88B3-758CEFAA0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8F65F-C7D3-BE49-8BD2-698618C5A1DE}" type="datetime1">
              <a:rPr lang="en-US" smtClean="0"/>
              <a:t>8/19/22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845AD-4354-0747-BD05-519D35118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AC4B7B-B783-0240-B394-291FFEFBF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109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8AFFD3-FE6D-5B4C-83C1-7A7C0E9AA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DF175-4562-0246-B001-8ABFFBF6B76F}" type="datetime1">
              <a:rPr lang="en-US" smtClean="0"/>
              <a:t>8/19/22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B6B3DC-2D23-F841-B19B-2942180D7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6C5F9-EB85-F447-8950-94496397E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78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6A25E-A04C-F84E-8AB5-E2BDE8A42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877507"/>
            <a:ext cx="3932237" cy="1600200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D51ED-0A45-9C4D-A033-7B6AE2E7D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492753"/>
            <a:ext cx="6172200" cy="487362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B40D04-3A2A-964A-8040-858D8D319C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7969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B7B3D-FF5B-3249-AA4B-1548D269F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D0107-E649-414D-9FDD-00E86DBE8A05}" type="datetime1">
              <a:rPr lang="en-US" smtClean="0"/>
              <a:t>8/19/22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A4522E-71D7-B042-8DF2-8B5EBF6FC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D450A7-98BB-5D43-A3A1-3FD75B0DB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267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C1A79-4E77-284D-84A8-D0E1ED49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0"/>
            <a:ext cx="11237495" cy="8558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222E9-4C25-7749-B1A0-6CA7948F3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1118937"/>
            <a:ext cx="11237495" cy="51542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8AE69-0E9F-B648-A4AD-C853BDA5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F2BBD-5D6D-8A4F-A0EE-A3527F56EEA2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1034A-B2AB-0C42-92F0-BC5AA71A8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F45AA-761C-D24F-8DAC-8EAD4C5E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5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88E66-2275-134A-876E-2967AEF70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3CC4C2-C94B-FA4E-88B3-758CEFAA0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85A13-68AA-4944-96BA-E1D3AA7D0C07}" type="datetime1">
              <a:rPr lang="en-US" smtClean="0"/>
              <a:t>8/19/22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845AD-4354-0747-BD05-519D35118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AC4B7B-B783-0240-B394-291FFEFBF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4427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C1A79-4E77-284D-84A8-D0E1ED49F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0"/>
            <a:ext cx="11237495" cy="8558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222E9-4C25-7749-B1A0-6CA7948F3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137" y="1118937"/>
            <a:ext cx="11237495" cy="515428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8AE69-0E9F-B648-A4AD-C853BDA55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FA464-6BDE-C642-B200-ADBBA0A95F3C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1034A-B2AB-0C42-92F0-BC5AA71A8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3F45AA-761C-D24F-8DAC-8EAD4C5E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53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88E66-2275-134A-876E-2967AEF70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3CC4C2-C94B-FA4E-88B3-758CEFAA0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D3E73-5A52-6E47-8BCE-258A26C83111}" type="datetime1">
              <a:rPr lang="en-US" smtClean="0"/>
              <a:t>8/19/22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4845AD-4354-0747-BD05-519D35118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AC4B7B-B783-0240-B394-291FFEFBF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2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50C5D-1B3A-7345-B42C-94DE2B843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3137" y="1206591"/>
            <a:ext cx="11237495" cy="50666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8992B-9EFF-D946-8E94-B3D307D38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570345"/>
            <a:ext cx="2743200" cy="287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1B740-10CD-0349-B935-3CC336E9AF92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06162-58AA-104A-9D83-BEFDA1857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70345"/>
            <a:ext cx="4114800" cy="287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87921-A76A-484E-AD78-2277B03E4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570345"/>
            <a:ext cx="2743200" cy="287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868DFD88-B003-E44B-AAD2-74B283D6353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928" y="6565"/>
            <a:ext cx="12184072" cy="838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5B9BD7"/>
              </a:gs>
            </a:gsLst>
            <a:lin ang="10800000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7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AF7071-19A1-8345-BF42-B8B474CB7334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13" y="125287"/>
            <a:ext cx="753665" cy="621076"/>
          </a:xfrm>
          <a:prstGeom prst="rect">
            <a:avLst/>
          </a:prstGeom>
        </p:spPr>
      </p:pic>
      <p:sp>
        <p:nvSpPr>
          <p:cNvPr id="11" name="Rectangle 21">
            <a:extLst>
              <a:ext uri="{FF2B5EF4-FFF2-40B4-BE49-F238E27FC236}">
                <a16:creationId xmlns:a16="http://schemas.microsoft.com/office/drawing/2014/main" id="{223159B2-E72C-A644-965B-8DA33BC1533C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832733"/>
            <a:ext cx="12179300" cy="87654"/>
          </a:xfrm>
          <a:prstGeom prst="rect">
            <a:avLst/>
          </a:prstGeom>
          <a:gradFill rotWithShape="0">
            <a:gsLst>
              <a:gs pos="100000">
                <a:schemeClr val="bg1"/>
              </a:gs>
              <a:gs pos="67000">
                <a:srgbClr val="5B9BD7"/>
              </a:gs>
            </a:gsLst>
            <a:lin ang="10800000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7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77911-C976-A54E-9052-2B3895853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6565"/>
            <a:ext cx="11237495" cy="855809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915D42-A110-2849-8ACF-3F9B1F019E8A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706582" y="5805151"/>
            <a:ext cx="1425925" cy="78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057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49" r:id="rId2"/>
    <p:sldLayoutId id="2147483669" r:id="rId3"/>
    <p:sldLayoutId id="2147483650" r:id="rId4"/>
    <p:sldLayoutId id="2147483651" r:id="rId5"/>
    <p:sldLayoutId id="2147483652" r:id="rId6"/>
    <p:sldLayoutId id="2147483654" r:id="rId7"/>
    <p:sldLayoutId id="2147483655" r:id="rId8"/>
    <p:sldLayoutId id="214748365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397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Ø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50C5D-1B3A-7345-B42C-94DE2B843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3137" y="1206591"/>
            <a:ext cx="11237495" cy="50666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8992B-9EFF-D946-8E94-B3D307D38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570345"/>
            <a:ext cx="2743200" cy="287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3325B-8C32-DF45-8605-7313F1F9C506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06162-58AA-104A-9D83-BEFDA1857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70345"/>
            <a:ext cx="4114800" cy="287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87921-A76A-484E-AD78-2277B03E4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570345"/>
            <a:ext cx="2743200" cy="287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868DFD88-B003-E44B-AAD2-74B283D6353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928" y="6565"/>
            <a:ext cx="12184072" cy="838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5B9BD7"/>
              </a:gs>
            </a:gsLst>
            <a:lin ang="10800000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7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AF7071-19A1-8345-BF42-B8B474CB73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13" y="125287"/>
            <a:ext cx="753665" cy="621076"/>
          </a:xfrm>
          <a:prstGeom prst="rect">
            <a:avLst/>
          </a:prstGeom>
        </p:spPr>
      </p:pic>
      <p:sp>
        <p:nvSpPr>
          <p:cNvPr id="11" name="Rectangle 21">
            <a:extLst>
              <a:ext uri="{FF2B5EF4-FFF2-40B4-BE49-F238E27FC236}">
                <a16:creationId xmlns:a16="http://schemas.microsoft.com/office/drawing/2014/main" id="{223159B2-E72C-A644-965B-8DA33BC1533C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832733"/>
            <a:ext cx="12179300" cy="87654"/>
          </a:xfrm>
          <a:prstGeom prst="rect">
            <a:avLst/>
          </a:prstGeom>
          <a:gradFill rotWithShape="0">
            <a:gsLst>
              <a:gs pos="100000">
                <a:schemeClr val="bg1"/>
              </a:gs>
              <a:gs pos="67000">
                <a:srgbClr val="5B9BD7"/>
              </a:gs>
            </a:gsLst>
            <a:lin ang="10800000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7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77911-C976-A54E-9052-2B3895853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6565"/>
            <a:ext cx="11237495" cy="855809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D376EC8-625D-B649-B352-B034FAFEEDB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24000"/>
          </a:blip>
          <a:stretch>
            <a:fillRect/>
          </a:stretch>
        </p:blipFill>
        <p:spPr>
          <a:xfrm>
            <a:off x="10706582" y="5805151"/>
            <a:ext cx="1425925" cy="78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84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8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397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Ø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50C5D-1B3A-7345-B42C-94DE2B843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3137" y="1206591"/>
            <a:ext cx="11237495" cy="506662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B8992B-9EFF-D946-8E94-B3D307D384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570345"/>
            <a:ext cx="2743200" cy="287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0B78E-11B9-4846-8494-A53F35BF08D2}" type="datetime1">
              <a:rPr lang="en-US" smtClean="0"/>
              <a:t>8/19/22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06162-58AA-104A-9D83-BEFDA18576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70345"/>
            <a:ext cx="4114800" cy="287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387921-A76A-484E-AD78-2277B03E46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570345"/>
            <a:ext cx="2743200" cy="2876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721D84-F6D2-3543-9891-5E083154C07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868DFD88-B003-E44B-AAD2-74B283D6353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928" y="6565"/>
            <a:ext cx="12184072" cy="838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5B9BD7"/>
              </a:gs>
            </a:gsLst>
            <a:lin ang="10800000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7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5AF7071-19A1-8345-BF42-B8B474CB733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5113" y="125287"/>
            <a:ext cx="753665" cy="621076"/>
          </a:xfrm>
          <a:prstGeom prst="rect">
            <a:avLst/>
          </a:prstGeom>
        </p:spPr>
      </p:pic>
      <p:sp>
        <p:nvSpPr>
          <p:cNvPr id="11" name="Rectangle 21">
            <a:extLst>
              <a:ext uri="{FF2B5EF4-FFF2-40B4-BE49-F238E27FC236}">
                <a16:creationId xmlns:a16="http://schemas.microsoft.com/office/drawing/2014/main" id="{223159B2-E72C-A644-965B-8DA33BC1533C}"/>
              </a:ext>
            </a:extLst>
          </p:cNvPr>
          <p:cNvSpPr>
            <a:spLocks noChangeArrowheads="1"/>
          </p:cNvSpPr>
          <p:nvPr userDrawn="1"/>
        </p:nvSpPr>
        <p:spPr bwMode="auto">
          <a:xfrm flipH="1">
            <a:off x="0" y="832733"/>
            <a:ext cx="12179300" cy="87654"/>
          </a:xfrm>
          <a:prstGeom prst="rect">
            <a:avLst/>
          </a:prstGeom>
          <a:gradFill rotWithShape="0">
            <a:gsLst>
              <a:gs pos="100000">
                <a:schemeClr val="bg1"/>
              </a:gs>
              <a:gs pos="67000">
                <a:srgbClr val="5B9BD7"/>
              </a:gs>
            </a:gsLst>
            <a:lin ang="10800000"/>
          </a:gradFill>
          <a:ln>
            <a:noFill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68574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3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77911-C976-A54E-9052-2B3895853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6565"/>
            <a:ext cx="11237495" cy="855809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444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2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339725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Ø"/>
        <a:tabLst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B5731A-E83C-E345-A265-FA8A5C34FC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Visualizing Corridors in Terminal Airspace using Trajectory Clustering</a:t>
            </a:r>
            <a:endParaRPr lang="en-US" sz="5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1496C22-7618-BB4A-B915-2EFF269E36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Carlos Paradis, </a:t>
            </a:r>
            <a:r>
              <a:rPr lang="en-US" i="1">
                <a:latin typeface="Arial" panose="020B0604020202020204" pitchFamily="34" charset="0"/>
                <a:cs typeface="Arial" panose="020B0604020202020204" pitchFamily="34" charset="0"/>
              </a:rPr>
              <a:t>Data Scientist, KBR Wyle Services, LCC</a:t>
            </a:r>
          </a:p>
          <a:p>
            <a:r>
              <a:rPr lang="en-US">
                <a:latin typeface="Arial"/>
                <a:cs typeface="Arial"/>
              </a:rPr>
              <a:t>Dr. Misty Davies, </a:t>
            </a:r>
            <a:r>
              <a:rPr lang="en-US" i="1">
                <a:latin typeface="Arial"/>
                <a:cs typeface="Arial"/>
              </a:rPr>
              <a:t>Project Manager, 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634217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0DDF4-195B-E313-9754-A63052E0DE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1800"/>
              <a:t>Small airspace vehicles operate in urban areas today</a:t>
            </a:r>
          </a:p>
          <a:p>
            <a:endParaRPr lang="en-US" sz="1800"/>
          </a:p>
          <a:p>
            <a:r>
              <a:rPr lang="en-US" sz="1800"/>
              <a:t>We can study them as an early proxy for future UAM traffic</a:t>
            </a:r>
          </a:p>
          <a:p>
            <a:endParaRPr lang="en-US" sz="1800"/>
          </a:p>
          <a:p>
            <a:r>
              <a:rPr lang="en-US" sz="1800"/>
              <a:t>Indeed, corridor patterns emerge when observing current traffic by overlaying track points (</a:t>
            </a:r>
            <a:r>
              <a:rPr lang="en-US" sz="1800">
                <a:solidFill>
                  <a:srgbClr val="FF0000"/>
                </a:solidFill>
              </a:rPr>
              <a:t>red</a:t>
            </a:r>
            <a:r>
              <a:rPr lang="en-US" sz="1800"/>
              <a:t>)</a:t>
            </a:r>
          </a:p>
          <a:p>
            <a:endParaRPr lang="en-US" sz="1800"/>
          </a:p>
          <a:p>
            <a:r>
              <a:rPr lang="en-US" sz="1800"/>
              <a:t>Sense making can be augmented using other metadata, such as sites surrounding emerging corridors (</a:t>
            </a:r>
            <a:r>
              <a:rPr lang="en-US" sz="1800">
                <a:solidFill>
                  <a:schemeClr val="accent1"/>
                </a:solidFill>
              </a:rPr>
              <a:t>blue</a:t>
            </a:r>
            <a:r>
              <a:rPr lang="en-US" sz="1800"/>
              <a:t>)</a:t>
            </a:r>
          </a:p>
          <a:p>
            <a:endParaRPr lang="en-US" sz="18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22451-8FF5-F3FA-E8C5-7C7B37F5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2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58F8006-BD72-7DF5-CBEC-76F1BADD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Leveraging existing UAM traffic at DFW-TRACON, June 22, 2019</a:t>
            </a:r>
            <a:endParaRPr lang="en-US"/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BB89A638-6E45-0106-539D-ABD453CC3C2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7221" y="1130300"/>
            <a:ext cx="4700893" cy="4619375"/>
          </a:xfrm>
        </p:spPr>
      </p:pic>
    </p:spTree>
    <p:extLst>
      <p:ext uri="{BB962C8B-B14F-4D97-AF65-F5344CB8AC3E}">
        <p14:creationId xmlns:p14="http://schemas.microsoft.com/office/powerpoint/2010/main" val="841112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0DDF4-195B-E313-9754-A63052E0DE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/>
              <a:t>While we can </a:t>
            </a:r>
            <a:r>
              <a:rPr lang="en-US">
                <a:solidFill>
                  <a:srgbClr val="FF0000"/>
                </a:solidFill>
              </a:rPr>
              <a:t>see</a:t>
            </a:r>
            <a:r>
              <a:rPr lang="en-US"/>
              <a:t> corridors, we are not representing them mathematically to systematically answer questions such as:</a:t>
            </a:r>
          </a:p>
          <a:p>
            <a:endParaRPr lang="en-US"/>
          </a:p>
          <a:p>
            <a:pPr lvl="1"/>
            <a:r>
              <a:rPr lang="en-US"/>
              <a:t>Which flights participate in the “</a:t>
            </a:r>
            <a:r>
              <a:rPr lang="en-US">
                <a:solidFill>
                  <a:srgbClr val="FF0000"/>
                </a:solidFill>
              </a:rPr>
              <a:t>heart shaped</a:t>
            </a:r>
            <a:r>
              <a:rPr lang="en-US"/>
              <a:t>” corridor?</a:t>
            </a:r>
          </a:p>
          <a:p>
            <a:pPr lvl="1"/>
            <a:endParaRPr lang="en-US"/>
          </a:p>
          <a:p>
            <a:pPr lvl="1"/>
            <a:r>
              <a:rPr lang="en-US"/>
              <a:t>What are the closest </a:t>
            </a:r>
            <a:r>
              <a:rPr lang="en-US">
                <a:solidFill>
                  <a:schemeClr val="accent1"/>
                </a:solidFill>
              </a:rPr>
              <a:t>sites</a:t>
            </a:r>
            <a:r>
              <a:rPr lang="en-US"/>
              <a:t> to a given </a:t>
            </a:r>
            <a:r>
              <a:rPr lang="en-US">
                <a:solidFill>
                  <a:srgbClr val="FF0000"/>
                </a:solidFill>
              </a:rPr>
              <a:t>corridor</a:t>
            </a:r>
            <a:r>
              <a:rPr lang="en-US"/>
              <a:t>? </a:t>
            </a:r>
          </a:p>
          <a:p>
            <a:pPr lvl="1"/>
            <a:endParaRPr lang="en-US"/>
          </a:p>
          <a:p>
            <a:pPr lvl="1"/>
            <a:r>
              <a:rPr lang="en-US"/>
              <a:t>Do flights fly the entirety of the corridor or only segments?</a:t>
            </a:r>
          </a:p>
          <a:p>
            <a:pPr lvl="1"/>
            <a:endParaRPr lang="en-US"/>
          </a:p>
          <a:p>
            <a:pPr lvl="1"/>
            <a:r>
              <a:rPr lang="en-US"/>
              <a:t>How many flights flew a given corridor in a day?</a:t>
            </a:r>
          </a:p>
          <a:p>
            <a:endParaRPr lang="en-US"/>
          </a:p>
          <a:p>
            <a:r>
              <a:rPr lang="en-US"/>
              <a:t>In this work, we provide a framework to mathematically represent corridors for further sense making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22451-8FF5-F3FA-E8C5-7C7B37F5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3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58F8006-BD72-7DF5-CBEC-76F1BADD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Leveraging existing UAM traffic at DFW-TRACON, June 22, 2019</a:t>
            </a:r>
            <a:endParaRPr lang="en-US" dirty="0"/>
          </a:p>
        </p:txBody>
      </p:sp>
      <p:pic>
        <p:nvPicPr>
          <p:cNvPr id="12" name="Content Placeholder 17">
            <a:extLst>
              <a:ext uri="{FF2B5EF4-FFF2-40B4-BE49-F238E27FC236}">
                <a16:creationId xmlns:a16="http://schemas.microsoft.com/office/drawing/2014/main" id="{1DB8DE03-5E3A-EB3E-19C5-72416C1ED0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7221" y="1130300"/>
            <a:ext cx="4700893" cy="4619375"/>
          </a:xfrm>
        </p:spPr>
      </p:pic>
    </p:spTree>
    <p:extLst>
      <p:ext uri="{BB962C8B-B14F-4D97-AF65-F5344CB8AC3E}">
        <p14:creationId xmlns:p14="http://schemas.microsoft.com/office/powerpoint/2010/main" val="3067885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0DDF4-195B-E313-9754-A63052E0DE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en-US"/>
              <a:t>We used data from both Sherlock Data Warehousing (</a:t>
            </a:r>
            <a:r>
              <a:rPr lang="en-US">
                <a:solidFill>
                  <a:srgbClr val="FF0000"/>
                </a:solidFill>
              </a:rPr>
              <a:t>track points</a:t>
            </a:r>
            <a:r>
              <a:rPr lang="en-US"/>
              <a:t>), and FAA </a:t>
            </a:r>
            <a:r>
              <a:rPr lang="en-US">
                <a:solidFill>
                  <a:schemeClr val="accent1"/>
                </a:solidFill>
              </a:rPr>
              <a:t>sites</a:t>
            </a:r>
            <a:r>
              <a:rPr lang="en-US"/>
              <a:t> in this work. </a:t>
            </a:r>
          </a:p>
          <a:p>
            <a:endParaRPr lang="en-US"/>
          </a:p>
          <a:p>
            <a:r>
              <a:rPr lang="en-US"/>
              <a:t>For each flight, we assume </a:t>
            </a:r>
            <a:r>
              <a:rPr lang="en-US">
                <a:solidFill>
                  <a:srgbClr val="FF0000"/>
                </a:solidFill>
              </a:rPr>
              <a:t>track points </a:t>
            </a:r>
            <a:r>
              <a:rPr lang="en-US"/>
              <a:t>belong to a small manned aircraft if the specified flight plan origin and destination is unknown </a:t>
            </a:r>
          </a:p>
          <a:p>
            <a:endParaRPr lang="en-US"/>
          </a:p>
          <a:p>
            <a:r>
              <a:rPr lang="en-US"/>
              <a:t>We used June 22, 2019 for the scope of this work to emphasize spatial features and exploration over temporal analysis (future work).</a:t>
            </a:r>
          </a:p>
          <a:p>
            <a:endParaRPr lang="en-US"/>
          </a:p>
          <a:p>
            <a:r>
              <a:rPr lang="en-US"/>
              <a:t>I.e. A total of 593 trajectories were used in this study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22451-8FF5-F3FA-E8C5-7C7B37F5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4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58F8006-BD72-7DF5-CBEC-76F1BADD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Datasets and Assumptions</a:t>
            </a:r>
            <a:endParaRPr lang="en-US"/>
          </a:p>
        </p:txBody>
      </p:sp>
      <p:pic>
        <p:nvPicPr>
          <p:cNvPr id="8" name="Content Placeholder 17">
            <a:extLst>
              <a:ext uri="{FF2B5EF4-FFF2-40B4-BE49-F238E27FC236}">
                <a16:creationId xmlns:a16="http://schemas.microsoft.com/office/drawing/2014/main" id="{E98FC4CB-56DF-9AEF-5948-E80E9205FB7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7221" y="1130300"/>
            <a:ext cx="4700893" cy="4619375"/>
          </a:xfrm>
        </p:spPr>
      </p:pic>
    </p:spTree>
    <p:extLst>
      <p:ext uri="{BB962C8B-B14F-4D97-AF65-F5344CB8AC3E}">
        <p14:creationId xmlns:p14="http://schemas.microsoft.com/office/powerpoint/2010/main" val="24321801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22451-8FF5-F3FA-E8C5-7C7B37F5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5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58F8006-BD72-7DF5-CBEC-76F1BADD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Datasets and Assumptions</a:t>
            </a:r>
            <a:endParaRPr lang="en-US"/>
          </a:p>
        </p:txBody>
      </p:sp>
      <p:pic>
        <p:nvPicPr>
          <p:cNvPr id="7" name="Content Placeholder 8">
            <a:extLst>
              <a:ext uri="{FF2B5EF4-FFF2-40B4-BE49-F238E27FC236}">
                <a16:creationId xmlns:a16="http://schemas.microsoft.com/office/drawing/2014/main" id="{F283578F-936B-74C2-B3BB-E024A303A53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38" y="2343723"/>
            <a:ext cx="5618162" cy="2619816"/>
          </a:xfrm>
        </p:spPr>
      </p:pic>
      <p:pic>
        <p:nvPicPr>
          <p:cNvPr id="8" name="Content Placeholder 12">
            <a:extLst>
              <a:ext uri="{FF2B5EF4-FFF2-40B4-BE49-F238E27FC236}">
                <a16:creationId xmlns:a16="http://schemas.microsoft.com/office/drawing/2014/main" id="{5441561D-A596-D93E-30AF-948C1D2004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79256"/>
            <a:ext cx="5465763" cy="2548751"/>
          </a:xfrm>
        </p:spPr>
      </p:pic>
    </p:spTree>
    <p:extLst>
      <p:ext uri="{BB962C8B-B14F-4D97-AF65-F5344CB8AC3E}">
        <p14:creationId xmlns:p14="http://schemas.microsoft.com/office/powerpoint/2010/main" val="2934777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22451-8FF5-F3FA-E8C5-7C7B37F5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6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58F8006-BD72-7DF5-CBEC-76F1BADD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Method – Clustering trajectories with HDBSCAN </a:t>
            </a:r>
            <a:endParaRPr lang="en-US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D19699A3-1A8F-101B-5E51-4DAF953E6697}"/>
              </a:ext>
            </a:extLst>
          </p:cNvPr>
          <p:cNvSpPr txBox="1">
            <a:spLocks/>
          </p:cNvSpPr>
          <p:nvPr/>
        </p:nvSpPr>
        <p:spPr>
          <a:xfrm>
            <a:off x="444500" y="1317345"/>
            <a:ext cx="3661549" cy="332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 Pts = 35</a:t>
            </a:r>
          </a:p>
        </p:txBody>
      </p:sp>
      <p:pic>
        <p:nvPicPr>
          <p:cNvPr id="11" name="Content Placeholder 5">
            <a:extLst>
              <a:ext uri="{FF2B5EF4-FFF2-40B4-BE49-F238E27FC236}">
                <a16:creationId xmlns:a16="http://schemas.microsoft.com/office/drawing/2014/main" id="{133F859F-683B-0B9B-33E5-1212B954C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2375842"/>
            <a:ext cx="3448050" cy="3120729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42246E0-7D49-E685-6962-6EBE2F4AA456}"/>
              </a:ext>
            </a:extLst>
          </p:cNvPr>
          <p:cNvSpPr txBox="1">
            <a:spLocks/>
          </p:cNvSpPr>
          <p:nvPr/>
        </p:nvSpPr>
        <p:spPr>
          <a:xfrm>
            <a:off x="4252913" y="1304925"/>
            <a:ext cx="3686175" cy="342899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tabLst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0"/>
              <a:t>Min Pts = 10</a:t>
            </a:r>
          </a:p>
        </p:txBody>
      </p:sp>
      <p:pic>
        <p:nvPicPr>
          <p:cNvPr id="13" name="Content Placeholder 7">
            <a:extLst>
              <a:ext uri="{FF2B5EF4-FFF2-40B4-BE49-F238E27FC236}">
                <a16:creationId xmlns:a16="http://schemas.microsoft.com/office/drawing/2014/main" id="{2D8A957A-3754-BC09-05AC-2B1DDC8E4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925" y="2376007"/>
            <a:ext cx="3470275" cy="3120399"/>
          </a:xfrm>
          <a:prstGeom prst="rect">
            <a:avLst/>
          </a:prstGeom>
        </p:spPr>
      </p:pic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9DD12A0A-BF10-68EF-063D-99850DD2B957}"/>
              </a:ext>
            </a:extLst>
          </p:cNvPr>
          <p:cNvSpPr txBox="1">
            <a:spLocks/>
          </p:cNvSpPr>
          <p:nvPr/>
        </p:nvSpPr>
        <p:spPr>
          <a:xfrm>
            <a:off x="8083612" y="1317345"/>
            <a:ext cx="3685540" cy="332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 Pts = 5</a:t>
            </a:r>
          </a:p>
        </p:txBody>
      </p:sp>
      <p:pic>
        <p:nvPicPr>
          <p:cNvPr id="15" name="Content Placeholder 9">
            <a:extLst>
              <a:ext uri="{FF2B5EF4-FFF2-40B4-BE49-F238E27FC236}">
                <a16:creationId xmlns:a16="http://schemas.microsoft.com/office/drawing/2014/main" id="{E7BF9E1B-BFA4-089D-1113-2EAB3D6A11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3088" y="2382276"/>
            <a:ext cx="3470275" cy="3107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367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031D33F-6EE8-CD49-8C6E-DA3F42531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600"/>
              <a:t>Leveraging existing UAM traffic at DFW-TRACON, June 22,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1D4AD-2DC6-3147-BE18-304A1A12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7</a:t>
            </a:fld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6B4E5FF9-6B43-0082-77D2-EC2943B91F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167375" y="1119188"/>
            <a:ext cx="5769937" cy="5154612"/>
          </a:xfrm>
        </p:spPr>
      </p:pic>
    </p:spTree>
    <p:extLst>
      <p:ext uri="{BB962C8B-B14F-4D97-AF65-F5344CB8AC3E}">
        <p14:creationId xmlns:p14="http://schemas.microsoft.com/office/powerpoint/2010/main" val="15378472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22451-8FF5-F3FA-E8C5-7C7B37F5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8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58F8006-BD72-7DF5-CBEC-76F1BADD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Dynamic Trajectory Recreation of a Corridor with Trace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C353C-8CF9-07D9-506C-5FCD2647830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03536DB9-4625-149E-F9FB-30F3D0060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563" y="1609654"/>
            <a:ext cx="5468937" cy="3822841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7023EA70-CD08-3B6A-144E-CF7AEB27506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401638" y="1144120"/>
            <a:ext cx="5618162" cy="5019022"/>
          </a:xfrm>
        </p:spPr>
      </p:pic>
    </p:spTree>
    <p:extLst>
      <p:ext uri="{BB962C8B-B14F-4D97-AF65-F5344CB8AC3E}">
        <p14:creationId xmlns:p14="http://schemas.microsoft.com/office/powerpoint/2010/main" val="1170004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F22451-8FF5-F3FA-E8C5-7C7B37F5F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721D84-F6D2-3543-9891-5E083154C075}" type="slidenum">
              <a:rPr lang="en-US" smtClean="0"/>
              <a:t>9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58F8006-BD72-7DF5-CBEC-76F1BADDB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Dynamic Trajectory Recreation of a Corridor with Trace</a:t>
            </a:r>
            <a:endParaRPr lang="en-US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D19699A3-1A8F-101B-5E51-4DAF953E6697}"/>
              </a:ext>
            </a:extLst>
          </p:cNvPr>
          <p:cNvSpPr txBox="1">
            <a:spLocks/>
          </p:cNvSpPr>
          <p:nvPr/>
        </p:nvSpPr>
        <p:spPr>
          <a:xfrm>
            <a:off x="444500" y="1317345"/>
            <a:ext cx="3661549" cy="3321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Trajectory 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642246E0-7D49-E685-6962-6EBE2F4AA456}"/>
              </a:ext>
            </a:extLst>
          </p:cNvPr>
          <p:cNvSpPr txBox="1">
            <a:spLocks/>
          </p:cNvSpPr>
          <p:nvPr/>
        </p:nvSpPr>
        <p:spPr>
          <a:xfrm>
            <a:off x="4252913" y="1304925"/>
            <a:ext cx="3037207" cy="65450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3397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Ø"/>
              <a:tabLst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0"/>
              <a:t>First Trajectory Trace + Second Trajectory </a:t>
            </a:r>
          </a:p>
        </p:txBody>
      </p:sp>
      <p:sp>
        <p:nvSpPr>
          <p:cNvPr id="14" name="Text Placeholder 14">
            <a:extLst>
              <a:ext uri="{FF2B5EF4-FFF2-40B4-BE49-F238E27FC236}">
                <a16:creationId xmlns:a16="http://schemas.microsoft.com/office/drawing/2014/main" id="{9DD12A0A-BF10-68EF-063D-99850DD2B957}"/>
              </a:ext>
            </a:extLst>
          </p:cNvPr>
          <p:cNvSpPr txBox="1">
            <a:spLocks/>
          </p:cNvSpPr>
          <p:nvPr/>
        </p:nvSpPr>
        <p:spPr>
          <a:xfrm>
            <a:off x="8083612" y="1317345"/>
            <a:ext cx="3335276" cy="6420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Remaining two trajectories + All traces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396C32-895F-B2C7-5E9E-1E3D67B1B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38" y="2295247"/>
            <a:ext cx="3479800" cy="3479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6ACDF9-8D27-04F6-6FAA-193507D5A7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3020" y="2295247"/>
            <a:ext cx="3467100" cy="3492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252876-3561-D353-F420-B47A96296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9088" y="2307947"/>
            <a:ext cx="3479800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53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CE6FD-A0D4-4B77-B893-4C040BAB62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4500" y="142323"/>
            <a:ext cx="9571697" cy="693468"/>
          </a:xfrm>
        </p:spPr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Conclusions &amp; Future work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C6AB88-8565-E489-9452-0BB6365773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Arial"/>
                <a:cs typeface="Arial"/>
              </a:rPr>
              <a:t>- We created a framework for UAM visualization from emerging data that can enable automated detection of present-day corridors</a:t>
            </a:r>
          </a:p>
          <a:p>
            <a:pPr marL="0" indent="0">
              <a:buNone/>
            </a:pPr>
            <a:endParaRPr lang="en-US" sz="36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3600" dirty="0">
                <a:latin typeface="Arial"/>
                <a:cs typeface="Arial"/>
              </a:rPr>
              <a:t>- Future work will leverage this data for simulations in order to devise UAM safety metrics</a:t>
            </a:r>
          </a:p>
        </p:txBody>
      </p:sp>
    </p:spTree>
    <p:extLst>
      <p:ext uri="{BB962C8B-B14F-4D97-AF65-F5344CB8AC3E}">
        <p14:creationId xmlns:p14="http://schemas.microsoft.com/office/powerpoint/2010/main" val="2596729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S_Correct_Logos" id="{3B728957-20CC-3C4A-8A5D-40D4CC7803C3}" vid="{49A77F3A-FBA1-ED44-ACBF-1439BCF40DDC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S_Correct_Logos" id="{3B728957-20CC-3C4A-8A5D-40D4CC7803C3}" vid="{49A77F3A-FBA1-ED44-ACBF-1439BCF40DDC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S_Correct_Logos" id="{3B728957-20CC-3C4A-8A5D-40D4CC7803C3}" vid="{49A77F3A-FBA1-ED44-ACBF-1439BCF40DDC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0C73AD7D52DF47897762E66F1B2557" ma:contentTypeVersion="14" ma:contentTypeDescription="Create a new document." ma:contentTypeScope="" ma:versionID="bd3d34c3063e279612bf2ba210e7ed26">
  <xsd:schema xmlns:xsd="http://www.w3.org/2001/XMLSchema" xmlns:xs="http://www.w3.org/2001/XMLSchema" xmlns:p="http://schemas.microsoft.com/office/2006/metadata/properties" xmlns:ns2="32165932-2c36-4708-8611-d0604aaae4e8" xmlns:ns3="d1e66efa-d67c-43a7-b256-98586e4d0857" xmlns:ns4="d900e117-17a0-4b24-9e47-511ef1d02c43" targetNamespace="http://schemas.microsoft.com/office/2006/metadata/properties" ma:root="true" ma:fieldsID="ea9e1f3cc3b97e1d76c9ac91f7976d19" ns2:_="" ns3:_="" ns4:_="">
    <xsd:import namespace="32165932-2c36-4708-8611-d0604aaae4e8"/>
    <xsd:import namespace="d1e66efa-d67c-43a7-b256-98586e4d0857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165932-2c36-4708-8611-d0604aaae4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e66efa-d67c-43a7-b256-98586e4d0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0a12b445-68d1-436a-996b-7729adee8e23}" ma:internalName="TaxCatchAll" ma:showField="CatchAllData" ma:web="d1e66efa-d67c-43a7-b256-98586e4d0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32165932-2c36-4708-8611-d0604aaae4e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5D11650-55AD-4A13-B86F-1DE2494799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B9A781-26ED-4646-ADA3-FE40AF1BB498}">
  <ds:schemaRefs>
    <ds:schemaRef ds:uri="32165932-2c36-4708-8611-d0604aaae4e8"/>
    <ds:schemaRef ds:uri="d1e66efa-d67c-43a7-b256-98586e4d0857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73D2301-42A2-472E-B87D-B41881969393}">
  <ds:schemaRefs>
    <ds:schemaRef ds:uri="32165932-2c36-4708-8611-d0604aaae4e8"/>
    <ds:schemaRef ds:uri="d900e117-17a0-4b24-9e47-511ef1d02c43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4179</TotalTime>
  <Words>1081</Words>
  <Application>Microsoft Macintosh PowerPoint</Application>
  <PresentationFormat>Widescreen</PresentationFormat>
  <Paragraphs>86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Arial Narrow</vt:lpstr>
      <vt:lpstr>Calibri</vt:lpstr>
      <vt:lpstr>Courier New</vt:lpstr>
      <vt:lpstr>System Font Regular</vt:lpstr>
      <vt:lpstr>Wingdings</vt:lpstr>
      <vt:lpstr>Office Theme</vt:lpstr>
      <vt:lpstr>2_Office Theme</vt:lpstr>
      <vt:lpstr>1_Office Theme</vt:lpstr>
      <vt:lpstr>Visualizing Corridors in Terminal Airspace using Trajectory Clustering</vt:lpstr>
      <vt:lpstr>Leveraging existing UAM traffic at DFW-TRACON, June 22, 2019</vt:lpstr>
      <vt:lpstr>Leveraging existing UAM traffic at DFW-TRACON, June 22, 2019</vt:lpstr>
      <vt:lpstr>Datasets and Assumptions</vt:lpstr>
      <vt:lpstr>Datasets and Assumptions</vt:lpstr>
      <vt:lpstr>Method – Clustering trajectories with HDBSCAN </vt:lpstr>
      <vt:lpstr>Leveraging existing UAM traffic at DFW-TRACON, June 22, 2019</vt:lpstr>
      <vt:lpstr>Dynamic Trajectory Recreation of a Corridor with Trace</vt:lpstr>
      <vt:lpstr>Dynamic Trajectory Recreation of a Corridor with Trace</vt:lpstr>
      <vt:lpstr>Conclusions &amp; Future work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Davies, Misty D. (ARC-TI)</cp:lastModifiedBy>
  <cp:revision>1</cp:revision>
  <cp:lastPrinted>2019-07-15T15:15:23Z</cp:lastPrinted>
  <dcterms:created xsi:type="dcterms:W3CDTF">2019-07-12T01:25:11Z</dcterms:created>
  <dcterms:modified xsi:type="dcterms:W3CDTF">2022-08-22T12:02:12Z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0x0101008C0C73AD7D52DF47897762E66F1B2557</vt:lpwstr>
  </property>
</Properties>
</file>