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82" r:id="rId2"/>
    <p:sldId id="283" r:id="rId3"/>
    <p:sldId id="284" r:id="rId4"/>
    <p:sldId id="609" r:id="rId5"/>
    <p:sldId id="617" r:id="rId6"/>
    <p:sldId id="623" r:id="rId7"/>
    <p:sldId id="613" r:id="rId8"/>
    <p:sldId id="633" r:id="rId9"/>
    <p:sldId id="634" r:id="rId10"/>
    <p:sldId id="285" r:id="rId11"/>
    <p:sldId id="664" r:id="rId12"/>
    <p:sldId id="597" r:id="rId13"/>
    <p:sldId id="665" r:id="rId14"/>
    <p:sldId id="661" r:id="rId15"/>
    <p:sldId id="663" r:id="rId16"/>
    <p:sldId id="259" r:id="rId17"/>
    <p:sldId id="263" r:id="rId18"/>
    <p:sldId id="264" r:id="rId19"/>
    <p:sldId id="599" r:id="rId20"/>
    <p:sldId id="600" r:id="rId21"/>
    <p:sldId id="269" r:id="rId22"/>
    <p:sldId id="662" r:id="rId23"/>
    <p:sldId id="644" r:id="rId24"/>
    <p:sldId id="270" r:id="rId25"/>
    <p:sldId id="603" r:id="rId26"/>
    <p:sldId id="604" r:id="rId27"/>
    <p:sldId id="605" r:id="rId28"/>
    <p:sldId id="606" r:id="rId29"/>
    <p:sldId id="607" r:id="rId30"/>
    <p:sldId id="276" r:id="rId31"/>
    <p:sldId id="602" r:id="rId32"/>
    <p:sldId id="273" r:id="rId33"/>
    <p:sldId id="277" r:id="rId34"/>
    <p:sldId id="278" r:id="rId35"/>
    <p:sldId id="280" r:id="rId36"/>
    <p:sldId id="281" r:id="rId37"/>
    <p:sldId id="286" r:id="rId38"/>
    <p:sldId id="287" r:id="rId39"/>
    <p:sldId id="626" r:id="rId40"/>
    <p:sldId id="628" r:id="rId41"/>
    <p:sldId id="627" r:id="rId42"/>
    <p:sldId id="641" r:id="rId43"/>
    <p:sldId id="275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one, Frank (LARC-D309)" initials="LF(D" lastIdx="7" clrIdx="0">
    <p:extLst>
      <p:ext uri="{19B8F6BF-5375-455C-9EA6-DF929625EA0E}">
        <p15:presenceInfo xmlns:p15="http://schemas.microsoft.com/office/powerpoint/2012/main" userId="S::fleone@ndc.nasa.gov::67db4c34-2e5e-44b0-a003-c0e503f42d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A8FF"/>
    <a:srgbClr val="4F81BD"/>
    <a:srgbClr val="DDE9F7"/>
    <a:srgbClr val="FEFC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6357" autoAdjust="0"/>
  </p:normalViewPr>
  <p:slideViewPr>
    <p:cSldViewPr snapToGrid="0">
      <p:cViewPr>
        <p:scale>
          <a:sx n="100" d="100"/>
          <a:sy n="100" d="100"/>
        </p:scale>
        <p:origin x="2160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12" Type="http://schemas.openxmlformats.org/officeDocument/2006/relationships/image" Target="../media/image71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11" Type="http://schemas.openxmlformats.org/officeDocument/2006/relationships/image" Target="../media/image52.wmf"/><Relationship Id="rId5" Type="http://schemas.openxmlformats.org/officeDocument/2006/relationships/image" Target="../media/image65.wmf"/><Relationship Id="rId10" Type="http://schemas.openxmlformats.org/officeDocument/2006/relationships/image" Target="../media/image70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66220-034A-4B59-A838-7DC5F16B90CA}" type="datetimeFigureOut">
              <a:rPr lang="en-US" smtClean="0"/>
              <a:t>8/22/2022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C937A-B1F3-41C7-8F65-D23529498C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33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31825" y="1106488"/>
            <a:ext cx="5308600" cy="2987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72" tIns="46586" rIns="93172" bIns="46586"/>
          <a:lstStyle/>
          <a:p>
            <a:fld id="{FBD93E0B-2DF9-46A0-B2EB-66480B00E207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3263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175375" cy="3475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8139" tIns="44070" rIns="88139" bIns="44070"/>
          <a:lstStyle/>
          <a:p>
            <a:pPr>
              <a:defRPr/>
            </a:pPr>
            <a:fld id="{221237D3-74A9-4A74-9119-45D3101143C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72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175375" cy="3475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8139" tIns="44070" rIns="88139" bIns="44070"/>
          <a:lstStyle/>
          <a:p>
            <a:pPr>
              <a:defRPr/>
            </a:pPr>
            <a:fld id="{221237D3-74A9-4A74-9119-45D3101143C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209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10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175375" cy="3475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 lIns="88139" tIns="44070" rIns="88139" bIns="44070"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 lIns="88139" tIns="44070" rIns="88139" bIns="44070"/>
          <a:lstStyle/>
          <a:p>
            <a:fld id="{79D6E70B-CA9A-4919-930E-E1AA7381C21F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9101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29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548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84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15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46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0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Fleck, N. A., Kang, K. J., and Ashby, M. F., "Overview No. 112: The Cyclic Properties of Engineering Materials," </a:t>
            </a:r>
            <a:r>
              <a:rPr lang="en-US" sz="1200" b="0" i="1" u="none" strike="noStrike" kern="1200" baseline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Acta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sz="1200" b="0" i="1" u="none" strike="noStrike" kern="1200" baseline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Metallurgica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 et </a:t>
            </a:r>
            <a:r>
              <a:rPr lang="en-US" sz="1200" b="0" i="1" u="none" strike="noStrike" kern="1200" baseline="0" dirty="0" err="1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Materialia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rPr>
              <a:t>, Vol. 42, No. 2, 1994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6B3DC-23E4-4A7E-A6AF-26B53E026312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6146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05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175375" cy="3475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8139" tIns="44070" rIns="88139" bIns="44070"/>
          <a:lstStyle/>
          <a:p>
            <a:pPr>
              <a:defRPr/>
            </a:pPr>
            <a:fld id="{221237D3-74A9-4A74-9119-45D3101143C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91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175375" cy="3475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8139" tIns="44070" rIns="88139" bIns="44070"/>
          <a:lstStyle/>
          <a:p>
            <a:pPr>
              <a:defRPr/>
            </a:pPr>
            <a:fld id="{221237D3-74A9-4A74-9119-45D3101143C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83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703263"/>
            <a:ext cx="6175375" cy="3475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8139" tIns="44070" rIns="88139" bIns="44070"/>
          <a:lstStyle/>
          <a:p>
            <a:pPr>
              <a:defRPr/>
            </a:pPr>
            <a:fld id="{221237D3-74A9-4A74-9119-45D3101143C1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933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 lIns="88139" tIns="44070" rIns="88139" bIns="44070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lIns="88139" tIns="44070" rIns="88139" bIns="44070"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88139" tIns="44070" rIns="88139" bIns="44070"/>
          <a:lstStyle/>
          <a:p>
            <a:fld id="{6B4D0BCF-8E01-6C44-A995-618AFC2DF083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74162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C937A-B1F3-41C7-8F65-D23529498CE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66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744200" cy="762000"/>
          </a:xfrm>
        </p:spPr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132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67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7"/>
          <p:cNvSpPr>
            <a:spLocks noGrp="1"/>
          </p:cNvSpPr>
          <p:nvPr/>
        </p:nvSpPr>
        <p:spPr>
          <a:xfrm>
            <a:off x="11074401" y="6600825"/>
            <a:ext cx="1117599" cy="2547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fld id="{D7C19616-43A0-48DB-8B72-07C49238A709}" type="slidenum">
              <a:rPr lang="en-US" sz="1200" smtClean="0"/>
              <a:pPr algn="r"/>
              <a:t>‹#›</a:t>
            </a:fld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0" y="-4763"/>
            <a:ext cx="12192000" cy="754063"/>
          </a:xfrm>
          <a:prstGeom prst="rect">
            <a:avLst/>
          </a:prstGeom>
          <a:gradFill flip="none" rotWithShape="1">
            <a:gsLst>
              <a:gs pos="0">
                <a:srgbClr val="79B2F6"/>
              </a:gs>
              <a:gs pos="100000">
                <a:srgbClr val="F0F8FF"/>
              </a:gs>
              <a:gs pos="24000">
                <a:srgbClr val="AECEF5"/>
              </a:gs>
            </a:gsLst>
            <a:lin ang="51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vert="horz" lIns="91440" tIns="45720" rIns="91440" bIns="45720" rtlCol="0" anchor="ctr">
            <a:normAutofit/>
          </a:bodyPr>
          <a:lstStyle/>
          <a:p>
            <a:pPr marL="0" lvl="0" algn="ctr" defTabSz="457200" eaLnBrk="1" latinLnBrk="0" hangingPunct="1">
              <a:buNone/>
            </a:pPr>
            <a:endParaRPr lang="en-US" sz="3600">
              <a:solidFill>
                <a:schemeClr val="tx1"/>
              </a:solidFill>
            </a:endParaRPr>
          </a:p>
        </p:txBody>
      </p:sp>
      <p:pic>
        <p:nvPicPr>
          <p:cNvPr id="8" name="Picture 67" descr="NASA-logo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42" y="54482"/>
            <a:ext cx="787399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0" y="754667"/>
            <a:ext cx="12192000" cy="0"/>
          </a:xfrm>
          <a:prstGeom prst="line">
            <a:avLst/>
          </a:prstGeom>
          <a:ln w="1016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"/>
            <a:ext cx="11125200" cy="792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05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3200" b="1" kern="1200" dirty="0" smtClean="0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500" b="1">
          <a:solidFill>
            <a:srgbClr val="003A74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2.png"/><Relationship Id="rId5" Type="http://schemas.openxmlformats.org/officeDocument/2006/relationships/image" Target="../media/image39.wmf"/><Relationship Id="rId10" Type="http://schemas.openxmlformats.org/officeDocument/2006/relationships/image" Target="../media/image41.wmf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image" Target="../media/image48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9.png"/><Relationship Id="rId5" Type="http://schemas.openxmlformats.org/officeDocument/2006/relationships/image" Target="../media/image46.wmf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11.bin"/><Relationship Id="rId7" Type="http://schemas.openxmlformats.org/officeDocument/2006/relationships/image" Target="../media/image51.wmf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4.bin"/><Relationship Id="rId5" Type="http://schemas.openxmlformats.org/officeDocument/2006/relationships/image" Target="../media/image54.png"/><Relationship Id="rId10" Type="http://schemas.openxmlformats.org/officeDocument/2006/relationships/image" Target="../media/image55.png"/><Relationship Id="rId4" Type="http://schemas.openxmlformats.org/officeDocument/2006/relationships/image" Target="../media/image50.wmf"/><Relationship Id="rId9" Type="http://schemas.openxmlformats.org/officeDocument/2006/relationships/image" Target="../media/image52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8.png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1.pn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67.wmf"/><Relationship Id="rId26" Type="http://schemas.openxmlformats.org/officeDocument/2006/relationships/image" Target="../media/image52.wmf"/><Relationship Id="rId3" Type="http://schemas.openxmlformats.org/officeDocument/2006/relationships/slideLayout" Target="../slideLayouts/slideLayout1.xml"/><Relationship Id="rId21" Type="http://schemas.openxmlformats.org/officeDocument/2006/relationships/oleObject" Target="../embeddings/oleObject24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64.wmf"/><Relationship Id="rId17" Type="http://schemas.openxmlformats.org/officeDocument/2006/relationships/oleObject" Target="../embeddings/oleObject22.bin"/><Relationship Id="rId25" Type="http://schemas.openxmlformats.org/officeDocument/2006/relationships/oleObject" Target="../embeddings/oleObject13.bin"/><Relationship Id="rId2" Type="http://schemas.openxmlformats.org/officeDocument/2006/relationships/vmlDrawing" Target="../drawings/vmlDrawing8.vml"/><Relationship Id="rId16" Type="http://schemas.openxmlformats.org/officeDocument/2006/relationships/image" Target="../media/image66.wmf"/><Relationship Id="rId20" Type="http://schemas.openxmlformats.org/officeDocument/2006/relationships/image" Target="../media/image68.wmf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19.bin"/><Relationship Id="rId24" Type="http://schemas.openxmlformats.org/officeDocument/2006/relationships/image" Target="../media/image70.wmf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23" Type="http://schemas.openxmlformats.org/officeDocument/2006/relationships/oleObject" Target="../embeddings/oleObject25.bin"/><Relationship Id="rId28" Type="http://schemas.openxmlformats.org/officeDocument/2006/relationships/image" Target="../media/image71.wmf"/><Relationship Id="rId10" Type="http://schemas.openxmlformats.org/officeDocument/2006/relationships/image" Target="../media/image63.wmf"/><Relationship Id="rId19" Type="http://schemas.openxmlformats.org/officeDocument/2006/relationships/oleObject" Target="../embeddings/oleObject23.bin"/><Relationship Id="rId4" Type="http://schemas.openxmlformats.org/officeDocument/2006/relationships/image" Target="../media/image72.png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65.wmf"/><Relationship Id="rId22" Type="http://schemas.openxmlformats.org/officeDocument/2006/relationships/image" Target="../media/image69.wmf"/><Relationship Id="rId27" Type="http://schemas.openxmlformats.org/officeDocument/2006/relationships/oleObject" Target="../embeddings/oleObject2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4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86.wmf"/><Relationship Id="rId4" Type="http://schemas.openxmlformats.org/officeDocument/2006/relationships/oleObject" Target="../embeddings/oleObject2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-4764"/>
            <a:ext cx="12191999" cy="2334058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73A8F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vert="horz" lIns="91440" tIns="45720" rIns="91440" bIns="45720" rtlCol="0" anchor="ctr">
            <a:normAutofit/>
          </a:bodyPr>
          <a:lstStyle/>
          <a:p>
            <a:pPr algn="ctr" defTabSz="457200" eaLnBrk="1" hangingPunct="1"/>
            <a:endParaRPr lang="en-US" sz="3600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922021" y="174483"/>
            <a:ext cx="9875520" cy="17892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>
              <a:defRPr/>
            </a:pPr>
            <a:r>
              <a:rPr lang="en-US" sz="4400" b="1" kern="0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Predicting Skin/Stiffener Separation under Cyclic Loads</a:t>
            </a:r>
            <a:endParaRPr lang="en-US" sz="4400" b="1" i="1" kern="0" dirty="0">
              <a:solidFill>
                <a:srgbClr val="003A7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843788" y="2857500"/>
            <a:ext cx="1218462" cy="1468226"/>
          </a:xfrm>
          <a:prstGeom prst="rect">
            <a:avLst/>
          </a:prstGeom>
          <a:solidFill>
            <a:schemeClr val="bg1"/>
          </a:solidFill>
          <a:ln w="12700" algn="ctr">
            <a:noFill/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6556857" y="3255652"/>
            <a:ext cx="3987509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3200" b="1" dirty="0">
                <a:solidFill>
                  <a:srgbClr val="003A74"/>
                </a:solidFill>
                <a:latin typeface="Calibri" pitchFamily="34" charset="0"/>
              </a:rPr>
              <a:t>Carlos G Dávila</a:t>
            </a: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003A74"/>
                </a:solidFill>
                <a:latin typeface="Calibri" pitchFamily="34" charset="0"/>
              </a:rPr>
              <a:t>Durability, Damage Tolerance</a:t>
            </a:r>
            <a:br>
              <a:rPr lang="en-US" sz="2000" b="1" dirty="0">
                <a:solidFill>
                  <a:srgbClr val="003A74"/>
                </a:solidFill>
                <a:latin typeface="Calibri" pitchFamily="34" charset="0"/>
              </a:rPr>
            </a:br>
            <a:r>
              <a:rPr lang="en-US" sz="2000" b="1" dirty="0">
                <a:solidFill>
                  <a:srgbClr val="003A74"/>
                </a:solidFill>
                <a:latin typeface="Calibri" pitchFamily="34" charset="0"/>
              </a:rPr>
              <a:t>and Reliability Branch</a:t>
            </a:r>
          </a:p>
          <a:p>
            <a:pPr>
              <a:spcBef>
                <a:spcPts val="1200"/>
              </a:spcBef>
            </a:pPr>
            <a:r>
              <a:rPr lang="en-US" sz="2000" b="1" dirty="0">
                <a:solidFill>
                  <a:srgbClr val="003A74"/>
                </a:solidFill>
                <a:latin typeface="Calibri" pitchFamily="34" charset="0"/>
              </a:rPr>
              <a:t>NASA Langley Research Center</a:t>
            </a:r>
          </a:p>
          <a:p>
            <a:r>
              <a:rPr lang="en-US" sz="2000" b="1" dirty="0">
                <a:solidFill>
                  <a:srgbClr val="003A74"/>
                </a:solidFill>
                <a:latin typeface="Calibri" pitchFamily="34" charset="0"/>
              </a:rPr>
              <a:t>Hampton, VA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11898179" y="5932338"/>
            <a:ext cx="293821" cy="914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48589" y="2537460"/>
            <a:ext cx="5421036" cy="4255938"/>
            <a:chOff x="6231425" y="3124112"/>
            <a:chExt cx="2856742" cy="2329826"/>
          </a:xfrm>
        </p:grpSpPr>
        <p:sp>
          <p:nvSpPr>
            <p:cNvPr id="14" name="Rectangle 13"/>
            <p:cNvSpPr/>
            <p:nvPr/>
          </p:nvSpPr>
          <p:spPr bwMode="auto">
            <a:xfrm flipH="1">
              <a:off x="6231425" y="3139554"/>
              <a:ext cx="2856742" cy="231438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000">
                <a:latin typeface="+mj-lt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235028" y="3124112"/>
              <a:ext cx="2848977" cy="1142988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6320248" y="4523192"/>
              <a:ext cx="2704831" cy="826226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236158" y="4469061"/>
              <a:ext cx="798617" cy="252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+mn-lt"/>
                </a:rPr>
                <a:t>Simulation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36158" y="3139554"/>
              <a:ext cx="968106" cy="2527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+mn-lt"/>
                </a:rPr>
                <a:t>Experimental</a:t>
              </a:r>
            </a:p>
          </p:txBody>
        </p:sp>
      </p:grpSp>
      <p:pic>
        <p:nvPicPr>
          <p:cNvPr id="19" name="Picture 67" descr="NASA-logo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36814" y="2743364"/>
            <a:ext cx="746125" cy="61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19"/>
          <p:cNvCxnSpPr/>
          <p:nvPr/>
        </p:nvCxnSpPr>
        <p:spPr>
          <a:xfrm>
            <a:off x="0" y="2362200"/>
            <a:ext cx="12192000" cy="0"/>
          </a:xfrm>
          <a:prstGeom prst="line">
            <a:avLst/>
          </a:prstGeom>
          <a:ln w="1016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4">
            <a:extLst>
              <a:ext uri="{FF2B5EF4-FFF2-40B4-BE49-F238E27FC236}">
                <a16:creationId xmlns:a16="http://schemas.microsoft.com/office/drawing/2014/main" id="{22C8DCEE-D419-4C27-9E6E-D3795DAAE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7580" y="5777735"/>
            <a:ext cx="39875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rgbClr val="003A74"/>
                </a:solidFill>
                <a:latin typeface="Calibri" pitchFamily="34" charset="0"/>
              </a:rPr>
              <a:t>ONERA Invited Talk</a:t>
            </a:r>
          </a:p>
          <a:p>
            <a:pPr algn="r"/>
            <a:r>
              <a:rPr lang="en-US" b="1" dirty="0">
                <a:solidFill>
                  <a:srgbClr val="003A74"/>
                </a:solidFill>
                <a:latin typeface="Calibri" pitchFamily="34" charset="0"/>
              </a:rPr>
              <a:t>Centre de </a:t>
            </a:r>
            <a:r>
              <a:rPr lang="en-US" b="1" dirty="0" err="1">
                <a:solidFill>
                  <a:srgbClr val="003A74"/>
                </a:solidFill>
                <a:latin typeface="Calibri" pitchFamily="34" charset="0"/>
              </a:rPr>
              <a:t>Châtillon</a:t>
            </a:r>
            <a:r>
              <a:rPr lang="en-US" b="1" dirty="0">
                <a:solidFill>
                  <a:srgbClr val="003A74"/>
                </a:solidFill>
                <a:latin typeface="Calibri" pitchFamily="34" charset="0"/>
              </a:rPr>
              <a:t>, Paris, FR</a:t>
            </a:r>
          </a:p>
          <a:p>
            <a:pPr algn="r"/>
            <a:r>
              <a:rPr lang="en-US" b="1" dirty="0">
                <a:solidFill>
                  <a:srgbClr val="003A74"/>
                </a:solidFill>
                <a:latin typeface="Calibri" pitchFamily="34" charset="0"/>
              </a:rPr>
              <a:t>September 15, 2022</a:t>
            </a:r>
          </a:p>
        </p:txBody>
      </p:sp>
    </p:spTree>
    <p:extLst>
      <p:ext uri="{BB962C8B-B14F-4D97-AF65-F5344CB8AC3E}">
        <p14:creationId xmlns:p14="http://schemas.microsoft.com/office/powerpoint/2010/main" val="1459566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003F6E"/>
                </a:solidFill>
              </a:rPr>
              <a:t>Fatigue: Skin/Stiffener Separation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914400"/>
            <a:ext cx="10236199" cy="590993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866542" y="3505200"/>
            <a:ext cx="1737458" cy="12729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6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rgbClr val="003F6E"/>
                </a:solidFill>
              </a:rPr>
              <a:t>Fatigue: Skin/Stiffener Separation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38200"/>
            <a:ext cx="11859904" cy="6019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1561" y="4980071"/>
            <a:ext cx="7400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How to model the </a:t>
            </a:r>
            <a:r>
              <a:rPr lang="en-US" sz="3200" b="1" u="sng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initiation</a:t>
            </a:r>
            <a:r>
              <a:rPr lang="en-US" sz="3200" b="1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 and </a:t>
            </a:r>
            <a:r>
              <a:rPr lang="en-US" sz="3200" b="1" u="sng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propagation</a:t>
            </a:r>
            <a:r>
              <a:rPr lang="en-US" sz="3200" b="1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 of skin/stiffener separation under </a:t>
            </a:r>
            <a:r>
              <a:rPr lang="en-US" sz="3200" b="1" u="sng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cyclic loads</a:t>
            </a:r>
            <a:r>
              <a:rPr lang="en-US" sz="3200" b="1" dirty="0">
                <a:solidFill>
                  <a:srgbClr val="003A7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+mj-ea"/>
                <a:cs typeface="+mj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49127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1067898" cy="762000"/>
          </a:xfrm>
        </p:spPr>
        <p:txBody>
          <a:bodyPr>
            <a:normAutofit/>
          </a:bodyPr>
          <a:lstStyle/>
          <a:p>
            <a:r>
              <a:rPr lang="en-US" dirty="0"/>
              <a:t>Fatigue Testing – Single Stringer Compression Specimen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525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364C47E2-134A-4BB8-B9AC-A8E5708425A2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FB768-EFAB-4D7B-B43A-AA1CA1E40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212" y="1022349"/>
            <a:ext cx="9043988" cy="545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92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Fatigue - Thermography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525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364C47E2-134A-4BB8-B9AC-A8E5708425A2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7F589D-4A5B-4C2E-8F39-EB6EA2F1E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886" y="1009650"/>
            <a:ext cx="5581057" cy="556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11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Collapse Sequence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6332" y="2740726"/>
            <a:ext cx="2212971" cy="35768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3" y="2718148"/>
            <a:ext cx="2212971" cy="35994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6832" y="2740726"/>
            <a:ext cx="2212971" cy="3581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672244" y="835729"/>
            <a:ext cx="1227512" cy="1617083"/>
          </a:xfrm>
          <a:prstGeom prst="rect">
            <a:avLst/>
          </a:prstGeom>
          <a:ln>
            <a:solidFill>
              <a:srgbClr val="3366FF"/>
            </a:solidFill>
          </a:ln>
        </p:spPr>
      </p:pic>
      <p:sp>
        <p:nvSpPr>
          <p:cNvPr id="8" name="Rectangle 7"/>
          <p:cNvSpPr/>
          <p:nvPr/>
        </p:nvSpPr>
        <p:spPr bwMode="auto">
          <a:xfrm>
            <a:off x="3228226" y="3807526"/>
            <a:ext cx="810374" cy="106756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2514600" y="2524830"/>
            <a:ext cx="650126" cy="112531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227514" y="1772848"/>
            <a:ext cx="2358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Flange debonding and tunneling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5075236" y="2419176"/>
            <a:ext cx="388190" cy="14264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6475418" y="2365002"/>
            <a:ext cx="1677985" cy="199272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7486650" y="1922271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Stringer crippling</a:t>
            </a:r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8382003" y="2365002"/>
            <a:ext cx="416675" cy="15698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463429" y="2419179"/>
            <a:ext cx="1011989" cy="1567997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3123160" y="996372"/>
            <a:ext cx="0" cy="137160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2964410" y="988126"/>
            <a:ext cx="27697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2958060" y="2372426"/>
            <a:ext cx="27697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3078710" y="151317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58 mm</a:t>
            </a:r>
          </a:p>
        </p:txBody>
      </p:sp>
      <p:sp>
        <p:nvSpPr>
          <p:cNvPr id="50" name="Right Arrow 49"/>
          <p:cNvSpPr/>
          <p:nvPr/>
        </p:nvSpPr>
        <p:spPr bwMode="auto">
          <a:xfrm>
            <a:off x="4495003" y="4330083"/>
            <a:ext cx="228600" cy="253151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ight Arrow 50"/>
          <p:cNvSpPr/>
          <p:nvPr/>
        </p:nvSpPr>
        <p:spPr bwMode="auto">
          <a:xfrm>
            <a:off x="7239000" y="4340929"/>
            <a:ext cx="228600" cy="253151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32310" y="6366248"/>
            <a:ext cx="31879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Delamination inside skin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 flipH="1" flipV="1">
            <a:off x="5558444" y="4779158"/>
            <a:ext cx="1011988" cy="166909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183653" y="579120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54012" y="579120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44046" y="579120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14558" y="1100468"/>
            <a:ext cx="356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Infrared camera</a:t>
            </a:r>
          </a:p>
        </p:txBody>
      </p:sp>
    </p:spTree>
    <p:extLst>
      <p:ext uri="{BB962C8B-B14F-4D97-AF65-F5344CB8AC3E}">
        <p14:creationId xmlns:p14="http://schemas.microsoft.com/office/powerpoint/2010/main" val="2175429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In-situ Ultrasonic Scanner (UT)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59416" y="914426"/>
            <a:ext cx="7724042" cy="5638773"/>
            <a:chOff x="378427" y="830580"/>
            <a:chExt cx="4540506" cy="3314700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78427" y="830580"/>
              <a:ext cx="4540506" cy="3314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255253" y="3837894"/>
              <a:ext cx="751323" cy="2352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UT probe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21115" y="2968361"/>
              <a:ext cx="1497732" cy="597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stringer compression specimen (back)</a:t>
              </a:r>
            </a:p>
          </p:txBody>
        </p:sp>
        <p:cxnSp>
          <p:nvCxnSpPr>
            <p:cNvPr id="5" name="Straight Arrow Connector 4"/>
            <p:cNvCxnSpPr/>
            <p:nvPr/>
          </p:nvCxnSpPr>
          <p:spPr>
            <a:xfrm flipV="1">
              <a:off x="1411104" y="3151274"/>
              <a:ext cx="404641" cy="115612"/>
            </a:xfrm>
            <a:prstGeom prst="straightConnector1">
              <a:avLst/>
            </a:prstGeom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 flipV="1">
              <a:off x="2694112" y="3085008"/>
              <a:ext cx="597798" cy="829021"/>
            </a:xfrm>
            <a:prstGeom prst="straightConnector1">
              <a:avLst/>
            </a:prstGeom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8813136" y="765756"/>
            <a:ext cx="1760059" cy="2057399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8837114" y="2725431"/>
            <a:ext cx="1721693" cy="2066991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8791658" y="4708364"/>
            <a:ext cx="1820801" cy="2066991"/>
          </a:xfrm>
          <a:prstGeom prst="rect">
            <a:avLst/>
          </a:prstGeom>
          <a:noFill/>
          <a:ln w="1905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reeform 17"/>
          <p:cNvSpPr/>
          <p:nvPr/>
        </p:nvSpPr>
        <p:spPr>
          <a:xfrm>
            <a:off x="9312163" y="5273419"/>
            <a:ext cx="1143000" cy="869403"/>
          </a:xfrm>
          <a:custGeom>
            <a:avLst/>
            <a:gdLst>
              <a:gd name="connsiteX0" fmla="*/ 0 w 1074420"/>
              <a:gd name="connsiteY0" fmla="*/ 0 h 878751"/>
              <a:gd name="connsiteX1" fmla="*/ 457200 w 1074420"/>
              <a:gd name="connsiteY1" fmla="*/ 784860 h 878751"/>
              <a:gd name="connsiteX2" fmla="*/ 624840 w 1074420"/>
              <a:gd name="connsiteY2" fmla="*/ 777240 h 878751"/>
              <a:gd name="connsiteX3" fmla="*/ 1074420 w 1074420"/>
              <a:gd name="connsiteY3" fmla="*/ 0 h 878751"/>
              <a:gd name="connsiteX0" fmla="*/ 0 w 1074420"/>
              <a:gd name="connsiteY0" fmla="*/ 0 h 784860"/>
              <a:gd name="connsiteX1" fmla="*/ 457200 w 1074420"/>
              <a:gd name="connsiteY1" fmla="*/ 784860 h 784860"/>
              <a:gd name="connsiteX2" fmla="*/ 1074420 w 1074420"/>
              <a:gd name="connsiteY2" fmla="*/ 0 h 784860"/>
              <a:gd name="connsiteX0" fmla="*/ 0 w 1074420"/>
              <a:gd name="connsiteY0" fmla="*/ 0 h 807720"/>
              <a:gd name="connsiteX1" fmla="*/ 624840 w 1074420"/>
              <a:gd name="connsiteY1" fmla="*/ 807720 h 807720"/>
              <a:gd name="connsiteX2" fmla="*/ 1074420 w 1074420"/>
              <a:gd name="connsiteY2" fmla="*/ 0 h 807720"/>
              <a:gd name="connsiteX0" fmla="*/ 0 w 1074420"/>
              <a:gd name="connsiteY0" fmla="*/ 0 h 807979"/>
              <a:gd name="connsiteX1" fmla="*/ 624840 w 1074420"/>
              <a:gd name="connsiteY1" fmla="*/ 807720 h 807979"/>
              <a:gd name="connsiteX2" fmla="*/ 1074420 w 1074420"/>
              <a:gd name="connsiteY2" fmla="*/ 0 h 807979"/>
              <a:gd name="connsiteX0" fmla="*/ 0 w 1074420"/>
              <a:gd name="connsiteY0" fmla="*/ 0 h 808005"/>
              <a:gd name="connsiteX1" fmla="*/ 624840 w 1074420"/>
              <a:gd name="connsiteY1" fmla="*/ 807720 h 808005"/>
              <a:gd name="connsiteX2" fmla="*/ 1074420 w 1074420"/>
              <a:gd name="connsiteY2" fmla="*/ 0 h 808005"/>
              <a:gd name="connsiteX0" fmla="*/ 0 w 1074420"/>
              <a:gd name="connsiteY0" fmla="*/ 0 h 823238"/>
              <a:gd name="connsiteX1" fmla="*/ 655320 w 1074420"/>
              <a:gd name="connsiteY1" fmla="*/ 822960 h 823238"/>
              <a:gd name="connsiteX2" fmla="*/ 1074420 w 1074420"/>
              <a:gd name="connsiteY2" fmla="*/ 0 h 823238"/>
              <a:gd name="connsiteX0" fmla="*/ 0 w 1074420"/>
              <a:gd name="connsiteY0" fmla="*/ 0 h 824894"/>
              <a:gd name="connsiteX1" fmla="*/ 655320 w 1074420"/>
              <a:gd name="connsiteY1" fmla="*/ 822960 h 824894"/>
              <a:gd name="connsiteX2" fmla="*/ 1074420 w 1074420"/>
              <a:gd name="connsiteY2" fmla="*/ 0 h 824894"/>
              <a:gd name="connsiteX0" fmla="*/ 0 w 1074420"/>
              <a:gd name="connsiteY0" fmla="*/ 0 h 794524"/>
              <a:gd name="connsiteX1" fmla="*/ 655320 w 1074420"/>
              <a:gd name="connsiteY1" fmla="*/ 792480 h 794524"/>
              <a:gd name="connsiteX2" fmla="*/ 1074420 w 1074420"/>
              <a:gd name="connsiteY2" fmla="*/ 0 h 794524"/>
              <a:gd name="connsiteX0" fmla="*/ 0 w 1074420"/>
              <a:gd name="connsiteY0" fmla="*/ 0 h 792773"/>
              <a:gd name="connsiteX1" fmla="*/ 655320 w 1074420"/>
              <a:gd name="connsiteY1" fmla="*/ 792480 h 792773"/>
              <a:gd name="connsiteX2" fmla="*/ 1074420 w 1074420"/>
              <a:gd name="connsiteY2" fmla="*/ 0 h 792773"/>
              <a:gd name="connsiteX0" fmla="*/ 0 w 1074420"/>
              <a:gd name="connsiteY0" fmla="*/ 0 h 793433"/>
              <a:gd name="connsiteX1" fmla="*/ 655320 w 1074420"/>
              <a:gd name="connsiteY1" fmla="*/ 792480 h 793433"/>
              <a:gd name="connsiteX2" fmla="*/ 1074420 w 1074420"/>
              <a:gd name="connsiteY2" fmla="*/ 0 h 793433"/>
              <a:gd name="connsiteX0" fmla="*/ 0 w 1074420"/>
              <a:gd name="connsiteY0" fmla="*/ 0 h 792572"/>
              <a:gd name="connsiteX1" fmla="*/ 655320 w 1074420"/>
              <a:gd name="connsiteY1" fmla="*/ 792480 h 792572"/>
              <a:gd name="connsiteX2" fmla="*/ 1074420 w 1074420"/>
              <a:gd name="connsiteY2" fmla="*/ 0 h 792572"/>
              <a:gd name="connsiteX0" fmla="*/ 0 w 1074420"/>
              <a:gd name="connsiteY0" fmla="*/ 0 h 793433"/>
              <a:gd name="connsiteX1" fmla="*/ 655320 w 1074420"/>
              <a:gd name="connsiteY1" fmla="*/ 792480 h 793433"/>
              <a:gd name="connsiteX2" fmla="*/ 1074420 w 1074420"/>
              <a:gd name="connsiteY2" fmla="*/ 0 h 793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4420" h="793433">
                <a:moveTo>
                  <a:pt x="0" y="0"/>
                </a:moveTo>
                <a:cubicBezTo>
                  <a:pt x="176530" y="327660"/>
                  <a:pt x="292069" y="817948"/>
                  <a:pt x="655320" y="792480"/>
                </a:cubicBezTo>
                <a:cubicBezTo>
                  <a:pt x="1018571" y="767012"/>
                  <a:pt x="1014412" y="224473"/>
                  <a:pt x="1074420" y="0"/>
                </a:cubicBezTo>
              </a:path>
            </a:pathLst>
          </a:custGeom>
          <a:noFill/>
          <a:ln w="127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9744599" y="1299709"/>
            <a:ext cx="463551" cy="1845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9741423" y="1261608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211323" y="1258433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9566801" y="1615881"/>
            <a:ext cx="758825" cy="1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9557274" y="1575933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0331974" y="1572758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999209" y="826583"/>
            <a:ext cx="1192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Implanted defect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9485041" y="3608160"/>
            <a:ext cx="923931" cy="1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9477895" y="3568211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0411351" y="3565036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8615776" y="2354873"/>
            <a:ext cx="1266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j-lt"/>
              </a:rPr>
              <a:t>1000 cycles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64465" y="4268046"/>
            <a:ext cx="1266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j-lt"/>
              </a:rPr>
              <a:t>2000 cycles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28905" y="6258609"/>
            <a:ext cx="1266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j-lt"/>
              </a:rPr>
              <a:t>6750 cycles</a:t>
            </a:r>
          </a:p>
        </p:txBody>
      </p:sp>
      <p:sp>
        <p:nvSpPr>
          <p:cNvPr id="4" name="Down Arrow 3"/>
          <p:cNvSpPr/>
          <p:nvPr/>
        </p:nvSpPr>
        <p:spPr>
          <a:xfrm>
            <a:off x="11353800" y="2735445"/>
            <a:ext cx="152400" cy="21985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cxnSpLocks/>
            <a:stCxn id="31" idx="1"/>
          </p:cNvCxnSpPr>
          <p:nvPr/>
        </p:nvCxnSpPr>
        <p:spPr>
          <a:xfrm flipH="1">
            <a:off x="10385259" y="1149749"/>
            <a:ext cx="613950" cy="1622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566884" y="958483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j-lt"/>
              </a:rPr>
              <a:t>40 mm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48184" y="1632423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j-lt"/>
              </a:rPr>
              <a:t>68 mm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57274" y="3593166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j-lt"/>
              </a:rPr>
              <a:t>72 mm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4636" y="4854276"/>
            <a:ext cx="8130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+mj-lt"/>
              </a:rPr>
              <a:t>87 mm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9312507" y="5189301"/>
            <a:ext cx="1114988" cy="3529"/>
          </a:xfrm>
          <a:prstGeom prst="straightConnector1">
            <a:avLst/>
          </a:prstGeom>
          <a:ln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9305361" y="5149350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0427495" y="5146175"/>
            <a:ext cx="0" cy="762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1003564" y="223108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Cycles</a:t>
            </a:r>
          </a:p>
        </p:txBody>
      </p:sp>
    </p:spTree>
    <p:extLst>
      <p:ext uri="{BB962C8B-B14F-4D97-AF65-F5344CB8AC3E}">
        <p14:creationId xmlns:p14="http://schemas.microsoft.com/office/powerpoint/2010/main" val="244698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Fatigue Damage Propagation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7751" y="1229037"/>
            <a:ext cx="7001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Typical fatigue propagation of indentation damage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2800" y="5298232"/>
            <a:ext cx="3106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Collapse at 78,135 cycles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1" y="2006953"/>
            <a:ext cx="8839200" cy="316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5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5800" y="791210"/>
            <a:ext cx="10668000" cy="6009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Morphology of Indentation Damage with Fatigue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>
          <a:xfrm>
            <a:off x="9525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364C47E2-134A-4BB8-B9AC-A8E5708425A2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791210"/>
            <a:ext cx="7696200" cy="60093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8718" y="828234"/>
            <a:ext cx="20649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A. Cross-section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8718" y="1608075"/>
            <a:ext cx="33906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B. Detail of indentation zone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8718" y="2724090"/>
            <a:ext cx="2716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C. Analysis of UT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72998" y="1728216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Indenter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08337" y="2258568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02241" y="3414069"/>
            <a:ext cx="6335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21592" y="1616262"/>
            <a:ext cx="6549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Web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9646920" y="791211"/>
            <a:ext cx="381000" cy="18786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000"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54512" y="71713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8153400" y="1347217"/>
            <a:ext cx="533400" cy="18786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000"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10113" y="124109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j-lt"/>
              </a:rPr>
              <a:t>Flange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4767072" y="3090781"/>
            <a:ext cx="457200" cy="18786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000">
              <a:latin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46596" y="296265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j-lt"/>
              </a:rPr>
              <a:t>Flange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3830" y="2775615"/>
            <a:ext cx="65498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j-lt"/>
              </a:rPr>
              <a:t>Web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5336582" y="2895600"/>
            <a:ext cx="607018" cy="19518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000"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4038600" y="1951428"/>
            <a:ext cx="607018" cy="19518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0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79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570464" cy="697290"/>
          </a:xfrm>
        </p:spPr>
        <p:txBody>
          <a:bodyPr/>
          <a:lstStyle/>
          <a:p>
            <a:r>
              <a:rPr lang="en-US" dirty="0">
                <a:solidFill>
                  <a:srgbClr val="003F6E"/>
                </a:solidFill>
              </a:rPr>
              <a:t>Separation - Nondestructive Evaluation (</a:t>
            </a:r>
            <a:r>
              <a:rPr lang="en-US" sz="4000" dirty="0"/>
              <a:t>NDE</a:t>
            </a:r>
            <a:r>
              <a:rPr lang="en-US" dirty="0">
                <a:solidFill>
                  <a:srgbClr val="003F6E"/>
                </a:solidFill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660400" y="1654335"/>
            <a:ext cx="29069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Ultrasonic C-scanning (UT)</a:t>
            </a:r>
          </a:p>
        </p:txBody>
      </p:sp>
      <p:sp>
        <p:nvSpPr>
          <p:cNvPr id="7" name="Rectangle 6"/>
          <p:cNvSpPr/>
          <p:nvPr/>
        </p:nvSpPr>
        <p:spPr>
          <a:xfrm>
            <a:off x="5502264" y="4135375"/>
            <a:ext cx="4562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X-Ray Computed Tomography (CT)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84789" y="1512172"/>
            <a:ext cx="3248222" cy="9922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1741" y="2584855"/>
            <a:ext cx="3157463" cy="3101041"/>
          </a:xfrm>
          <a:prstGeom prst="rect">
            <a:avLst/>
          </a:prstGeom>
          <a:ln w="38100">
            <a:noFill/>
          </a:ln>
        </p:spPr>
      </p:pic>
      <p:cxnSp>
        <p:nvCxnSpPr>
          <p:cNvPr id="15" name="Straight Arrow Connector 14"/>
          <p:cNvCxnSpPr>
            <a:cxnSpLocks/>
            <a:endCxn id="7" idx="0"/>
          </p:cNvCxnSpPr>
          <p:nvPr/>
        </p:nvCxnSpPr>
        <p:spPr>
          <a:xfrm flipH="1">
            <a:off x="7783508" y="2177143"/>
            <a:ext cx="614304" cy="19582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5241818" y="2174253"/>
            <a:ext cx="2855714" cy="128429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356665" y="4628886"/>
            <a:ext cx="5126645" cy="1916083"/>
            <a:chOff x="4000616" y="4897095"/>
            <a:chExt cx="4584440" cy="171343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800000">
              <a:off x="4000616" y="4897095"/>
              <a:ext cx="4584440" cy="1713434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6292836" y="5921829"/>
              <a:ext cx="585141" cy="385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  <a:latin typeface="+mj-lt"/>
                </a:rPr>
                <a:t>Skin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65673" y="5100656"/>
              <a:ext cx="833876" cy="385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  <a:latin typeface="+mj-lt"/>
                </a:rPr>
                <a:t>Flange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20122" y="4994532"/>
              <a:ext cx="1639255" cy="385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  <a:latin typeface="+mj-lt"/>
                </a:rPr>
                <a:t>Delaminations</a:t>
              </a:r>
            </a:p>
          </p:txBody>
        </p:sp>
        <p:cxnSp>
          <p:nvCxnSpPr>
            <p:cNvPr id="25" name="Straight Arrow Connector 24"/>
            <p:cNvCxnSpPr>
              <a:stCxn id="23" idx="1"/>
            </p:cNvCxnSpPr>
            <p:nvPr/>
          </p:nvCxnSpPr>
          <p:spPr>
            <a:xfrm flipH="1">
              <a:off x="6183086" y="5187189"/>
              <a:ext cx="537036" cy="522411"/>
            </a:xfrm>
            <a:prstGeom prst="straightConnector1">
              <a:avLst/>
            </a:prstGeom>
            <a:ln>
              <a:solidFill>
                <a:srgbClr val="FFF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74027" y="1097400"/>
            <a:ext cx="2110486" cy="163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102890" y="3956658"/>
            <a:ext cx="1811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Delaminations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 flipV="1">
            <a:off x="3196172" y="3728282"/>
            <a:ext cx="228600" cy="27539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3208215" y="4304420"/>
            <a:ext cx="228600" cy="27539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97379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0"/>
            <a:ext cx="10577779" cy="762000"/>
          </a:xfrm>
        </p:spPr>
        <p:txBody>
          <a:bodyPr>
            <a:normAutofit/>
          </a:bodyPr>
          <a:lstStyle/>
          <a:p>
            <a:r>
              <a:rPr lang="en-US" dirty="0"/>
              <a:t>Fatigue Propagation Rate Using the Paris Law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457200" y="2514600"/>
            <a:ext cx="6014433" cy="3970281"/>
            <a:chOff x="1947688" y="2582851"/>
            <a:chExt cx="6014433" cy="397028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7688" y="2582851"/>
              <a:ext cx="6014433" cy="3970281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3327918" y="2718318"/>
              <a:ext cx="1275184" cy="312886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317312" y="2718318"/>
              <a:ext cx="2077268" cy="7526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74111" y="2786876"/>
              <a:ext cx="24579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Murri, NASA/TM–2013-217966</a:t>
              </a:r>
            </a:p>
          </p:txBody>
        </p:sp>
      </p:grp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2678209" y="1120511"/>
          <a:ext cx="216058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Equation" r:id="rId5" imgW="965160" imgH="368280" progId="Equation.DSMT4">
                  <p:embed/>
                </p:oleObj>
              </mc:Choice>
              <mc:Fallback>
                <p:oleObj name="Equation" r:id="rId5" imgW="965160" imgH="368280" progId="Equation.DSMT4">
                  <p:embed/>
                  <p:pic>
                    <p:nvPicPr>
                      <p:cNvPr id="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8209" y="1120511"/>
                        <a:ext cx="2160587" cy="884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674820" y="1120511"/>
            <a:ext cx="5216974" cy="5504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Paris data does not apply to crack initiation.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Characterization tests take a long time and expensive to conduct.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Tests must be conducted at different stress ratios </a:t>
            </a:r>
            <a:r>
              <a:rPr lang="en-US" sz="2500" i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and mode mixities </a:t>
            </a:r>
            <a:r>
              <a:rPr lang="en-US" sz="2500" i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Resistance curves induce multiple Paris laws (R-curve effect).</a:t>
            </a:r>
          </a:p>
          <a:p>
            <a:pPr marL="342900" indent="-34290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Implementation or Paris law into a cohesive law is difficult.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89ECB-45D3-48CC-9751-FD88DD40F1A0}"/>
              </a:ext>
            </a:extLst>
          </p:cNvPr>
          <p:cNvSpPr txBox="1"/>
          <p:nvPr/>
        </p:nvSpPr>
        <p:spPr>
          <a:xfrm>
            <a:off x="914400" y="1271852"/>
            <a:ext cx="1636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dirty="0">
                <a:latin typeface="Calibri"/>
                <a:ea typeface="MS PGothic" pitchFamily="34" charset="-128"/>
              </a:rPr>
              <a:t>Paris Law:</a:t>
            </a:r>
          </a:p>
        </p:txBody>
      </p:sp>
    </p:spTree>
    <p:extLst>
      <p:ext uri="{BB962C8B-B14F-4D97-AF65-F5344CB8AC3E}">
        <p14:creationId xmlns:p14="http://schemas.microsoft.com/office/powerpoint/2010/main" val="3827884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4578225" y="1514754"/>
            <a:ext cx="1586204" cy="1395010"/>
          </a:xfrm>
          <a:custGeom>
            <a:avLst/>
            <a:gdLst>
              <a:gd name="connsiteX0" fmla="*/ 0 w 1841241"/>
              <a:gd name="connsiteY0" fmla="*/ 0 h 1971869"/>
              <a:gd name="connsiteX1" fmla="*/ 1841241 w 1841241"/>
              <a:gd name="connsiteY1" fmla="*/ 0 h 1971869"/>
              <a:gd name="connsiteX2" fmla="*/ 1841241 w 1841241"/>
              <a:gd name="connsiteY2" fmla="*/ 1971869 h 197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1241" h="1971869">
                <a:moveTo>
                  <a:pt x="0" y="0"/>
                </a:moveTo>
                <a:lnTo>
                  <a:pt x="1841241" y="0"/>
                </a:lnTo>
                <a:lnTo>
                  <a:pt x="1841241" y="1971869"/>
                </a:ln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23477" y="1706814"/>
            <a:ext cx="3606152" cy="2754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97645" y="1041829"/>
            <a:ext cx="2236787" cy="99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915091" y="2925283"/>
            <a:ext cx="4706689" cy="1570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Turon Fatigue Cohesive Model    </a:t>
            </a:r>
            <a:r>
              <a:rPr lang="en-US" sz="3200" dirty="0"/>
              <a:t>(2006)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021644" y="2909763"/>
          <a:ext cx="4388791" cy="12129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8" name="Equation" r:id="rId3" imgW="1904174" imgH="495085" progId="Equation.DSMT4">
                  <p:embed/>
                </p:oleObj>
              </mc:Choice>
              <mc:Fallback>
                <p:oleObj name="Equation" r:id="rId3" imgW="1904174" imgH="495085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1644" y="2909763"/>
                        <a:ext cx="4388791" cy="12129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2307316"/>
            <a:ext cx="4182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dirty="0">
                <a:latin typeface="Calibri"/>
                <a:ea typeface="MS PGothic" pitchFamily="34" charset="-128"/>
              </a:rPr>
              <a:t>Turon Fatigue Damage Law 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158173" y="1078029"/>
          <a:ext cx="216058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9" name="Equation" r:id="rId5" imgW="965160" imgH="368280" progId="Equation.DSMT4">
                  <p:embed/>
                </p:oleObj>
              </mc:Choice>
              <mc:Fallback>
                <p:oleObj name="Equation" r:id="rId5" imgW="965160" imgH="36828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8173" y="1078029"/>
                        <a:ext cx="2160587" cy="884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9"/>
          <p:cNvSpPr/>
          <p:nvPr/>
        </p:nvSpPr>
        <p:spPr>
          <a:xfrm>
            <a:off x="2861388" y="3060959"/>
            <a:ext cx="485192" cy="10617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Calibr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5760" y="1819779"/>
            <a:ext cx="3481586" cy="255046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78305" y="4726960"/>
            <a:ext cx="8948248" cy="1841308"/>
            <a:chOff x="117395" y="4663913"/>
            <a:chExt cx="8948248" cy="1841308"/>
          </a:xfrm>
        </p:grpSpPr>
        <p:sp>
          <p:nvSpPr>
            <p:cNvPr id="11" name="TextBox 10"/>
            <p:cNvSpPr txBox="1"/>
            <p:nvPr/>
          </p:nvSpPr>
          <p:spPr>
            <a:xfrm>
              <a:off x="556308" y="5227948"/>
              <a:ext cx="8509335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8925" indent="-288925"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400" dirty="0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Both </a:t>
              </a:r>
              <a:r>
                <a:rPr lang="en-US" sz="2400" i="1" dirty="0" err="1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G</a:t>
              </a:r>
              <a:r>
                <a:rPr lang="en-US" sz="2400" i="1" baseline="-25000" dirty="0" err="1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max</a:t>
              </a:r>
              <a:r>
                <a:rPr lang="en-US" sz="2400" dirty="0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 and </a:t>
              </a:r>
              <a:r>
                <a:rPr lang="en-US" sz="2400" i="1" dirty="0" err="1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l</a:t>
              </a:r>
              <a:r>
                <a:rPr lang="en-US" sz="2400" i="1" baseline="-25000" dirty="0" err="1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pz</a:t>
              </a:r>
              <a:r>
                <a:rPr lang="en-US" sz="2400" dirty="0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 are “non-local” quantities, </a:t>
              </a:r>
              <a:r>
                <a:rPr lang="en-US" sz="2400" dirty="0" err="1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i.e</a:t>
              </a:r>
              <a:r>
                <a:rPr lang="en-US" sz="2400" dirty="0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, require data at other integration points</a:t>
              </a:r>
            </a:p>
            <a:p>
              <a:pPr marL="288925" indent="-288925">
                <a:spcBef>
                  <a:spcPts val="6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400" dirty="0">
                  <a:latin typeface="Arial" panose="020B0604020202020204" pitchFamily="34" charset="0"/>
                  <a:ea typeface="MS PGothic" pitchFamily="34" charset="-128"/>
                  <a:cs typeface="Arial" panose="020B0604020202020204" pitchFamily="34" charset="0"/>
                </a:rPr>
                <a:t>Issues with Paris Law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17395" y="4663913"/>
              <a:ext cx="15838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2800" dirty="0">
                  <a:latin typeface="Calibri"/>
                  <a:ea typeface="MS PGothic" pitchFamily="34" charset="-128"/>
                </a:rPr>
                <a:t>However: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775935" y="4148202"/>
            <a:ext cx="17280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dirty="0">
                <a:latin typeface="Calibri"/>
                <a:ea typeface="MS PGothic" pitchFamily="34" charset="-128"/>
              </a:rPr>
              <a:t>(</a:t>
            </a:r>
            <a:r>
              <a:rPr lang="en-US" sz="1400" i="1" dirty="0">
                <a:latin typeface="Calibri"/>
                <a:ea typeface="MS PGothic" pitchFamily="34" charset="-128"/>
              </a:rPr>
              <a:t>Composites A</a:t>
            </a:r>
            <a:r>
              <a:rPr lang="en-US" sz="1400" dirty="0">
                <a:latin typeface="Calibri"/>
                <a:ea typeface="MS PGothic" pitchFamily="34" charset="-128"/>
              </a:rPr>
              <a:t>, 2006)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1145667"/>
            <a:ext cx="1540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dirty="0">
                <a:latin typeface="Calibri"/>
                <a:ea typeface="MS PGothic" pitchFamily="34" charset="-128"/>
              </a:rPr>
              <a:t>Paris Law</a:t>
            </a:r>
          </a:p>
        </p:txBody>
      </p:sp>
    </p:spTree>
    <p:extLst>
      <p:ext uri="{BB962C8B-B14F-4D97-AF65-F5344CB8AC3E}">
        <p14:creationId xmlns:p14="http://schemas.microsoft.com/office/powerpoint/2010/main" val="263921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5567002" y="1988997"/>
            <a:ext cx="6302298" cy="4260920"/>
            <a:chOff x="5567002" y="1867345"/>
            <a:chExt cx="6302298" cy="4260920"/>
          </a:xfrm>
        </p:grpSpPr>
        <p:sp>
          <p:nvSpPr>
            <p:cNvPr id="8" name="Rectangle 7"/>
            <p:cNvSpPr/>
            <p:nvPr/>
          </p:nvSpPr>
          <p:spPr>
            <a:xfrm>
              <a:off x="5567002" y="1867345"/>
              <a:ext cx="6302298" cy="4260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489F283-276E-463F-89C3-A6FBAA130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8799" y="2471045"/>
              <a:ext cx="6135565" cy="3453921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609600" y="2006618"/>
            <a:ext cx="4267200" cy="4243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effect does an R-curve have on fatigue?</a:t>
            </a:r>
          </a:p>
        </p:txBody>
      </p:sp>
      <p:sp>
        <p:nvSpPr>
          <p:cNvPr id="4" name="Rectangle 3"/>
          <p:cNvSpPr/>
          <p:nvPr/>
        </p:nvSpPr>
        <p:spPr>
          <a:xfrm>
            <a:off x="139700" y="894480"/>
            <a:ext cx="3784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i="1" dirty="0">
                <a:latin typeface="+mj-lt"/>
              </a:rPr>
              <a:t>Yao, L., Composites Part A, 2014</a:t>
            </a:r>
            <a:endParaRPr lang="en-US" sz="6600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F98EE7-C274-4391-8CFB-49D92A053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8459" y="1988998"/>
            <a:ext cx="6186541" cy="3743323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19DFF2-57FD-4659-8DCF-0C0A15C1BA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515" b="13292"/>
          <a:stretch/>
        </p:blipFill>
        <p:spPr>
          <a:xfrm>
            <a:off x="2123436" y="2257210"/>
            <a:ext cx="2677164" cy="386847"/>
          </a:xfrm>
          <a:prstGeom prst="rect">
            <a:avLst/>
          </a:prstGeom>
          <a:ln>
            <a:noFill/>
          </a:ln>
        </p:spPr>
      </p:pic>
      <p:sp>
        <p:nvSpPr>
          <p:cNvPr id="13" name="Isosceles Triangle 12"/>
          <p:cNvSpPr/>
          <p:nvPr/>
        </p:nvSpPr>
        <p:spPr>
          <a:xfrm>
            <a:off x="2168683" y="2560714"/>
            <a:ext cx="76200" cy="762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206783" y="2201143"/>
            <a:ext cx="0" cy="152400"/>
          </a:xfrm>
          <a:prstGeom prst="straightConnector1">
            <a:avLst/>
          </a:prstGeom>
          <a:ln>
            <a:solidFill>
              <a:srgbClr val="250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63920" y="2046147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Symbol" panose="05050102010706020507" pitchFamily="18" charset="2"/>
              </a:rPr>
              <a:t>d</a:t>
            </a:r>
            <a:r>
              <a:rPr lang="en-US" sz="1600" i="1" dirty="0"/>
              <a:t>, F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072697" y="1747252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86654171-E2EC-468D-8858-A9CE99A891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5784" y="2197834"/>
            <a:ext cx="1607466" cy="131765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F2B65D4-F6B5-48CF-95AE-E0755A334295}"/>
              </a:ext>
            </a:extLst>
          </p:cNvPr>
          <p:cNvSpPr/>
          <p:nvPr/>
        </p:nvSpPr>
        <p:spPr>
          <a:xfrm>
            <a:off x="1115102" y="1556448"/>
            <a:ext cx="5636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Loading Cycle: Quasi-static      Fatigue</a:t>
            </a:r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9150A7-47D3-47A8-BC48-E52BCFFEAB68}"/>
              </a:ext>
            </a:extLst>
          </p:cNvPr>
          <p:cNvSpPr txBox="1"/>
          <p:nvPr/>
        </p:nvSpPr>
        <p:spPr>
          <a:xfrm>
            <a:off x="970123" y="6082495"/>
            <a:ext cx="2755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QS</a:t>
            </a:r>
            <a:r>
              <a:rPr lang="en-US" dirty="0"/>
              <a:t>: Quasi-static</a:t>
            </a:r>
          </a:p>
          <a:p>
            <a:r>
              <a:rPr lang="en-US" b="1" dirty="0">
                <a:solidFill>
                  <a:srgbClr val="52BC44"/>
                </a:solidFill>
              </a:rPr>
              <a:t>NL</a:t>
            </a:r>
            <a:r>
              <a:rPr lang="en-US" dirty="0"/>
              <a:t>: 1</a:t>
            </a:r>
            <a:r>
              <a:rPr lang="en-US" baseline="30000" dirty="0"/>
              <a:t>st</a:t>
            </a:r>
            <a:r>
              <a:rPr lang="en-US" dirty="0"/>
              <a:t> point of nonlinearity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11CF663-6176-4427-AA64-3CE9A89E5C49}"/>
              </a:ext>
            </a:extLst>
          </p:cNvPr>
          <p:cNvGrpSpPr/>
          <p:nvPr/>
        </p:nvGrpSpPr>
        <p:grpSpPr>
          <a:xfrm>
            <a:off x="709018" y="2522397"/>
            <a:ext cx="4091581" cy="3490031"/>
            <a:chOff x="709018" y="2540445"/>
            <a:chExt cx="4091581" cy="34900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7BD59DD-40A2-4A1A-89D0-1969517E1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9018" y="2540445"/>
              <a:ext cx="4091581" cy="349003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8380E91-51F6-4BE6-A072-619D33BC3B0F}"/>
                </a:ext>
              </a:extLst>
            </p:cNvPr>
            <p:cNvSpPr txBox="1"/>
            <p:nvPr/>
          </p:nvSpPr>
          <p:spPr>
            <a:xfrm>
              <a:off x="1347114" y="4065803"/>
              <a:ext cx="452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</a:rPr>
                <a:t>QS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7428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05000" y="1066800"/>
            <a:ext cx="8915400" cy="502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R-Curve In Fatigue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6315273"/>
            <a:ext cx="3124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>
                <a:latin typeface="+mj-lt"/>
              </a:rPr>
              <a:t>Yao, L., Composites Part A, 2014</a:t>
            </a:r>
            <a:endParaRPr lang="en-US" sz="5400" dirty="0"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1295400"/>
            <a:ext cx="8534400" cy="464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72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of Paris Law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9525000" y="64008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364C47E2-134A-4BB8-B9AC-A8E5708425A2}" type="slidenum">
              <a:rPr lang="en-US" altLang="en-US" smtClean="0">
                <a:solidFill>
                  <a:schemeClr val="tx1"/>
                </a:solidFill>
              </a:rPr>
              <a:pPr/>
              <a:t>15</a:t>
            </a:fld>
            <a:endParaRPr lang="en-US" alt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1295400"/>
            <a:ext cx="7288136" cy="47525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543800" y="6324600"/>
            <a:ext cx="37625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Deobald et. al, NASA/TM–2017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1935540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Paris law data must be interpolated for mode mixity and stress ratio</a:t>
            </a:r>
          </a:p>
        </p:txBody>
      </p:sp>
    </p:spTree>
    <p:extLst>
      <p:ext uri="{BB962C8B-B14F-4D97-AF65-F5344CB8AC3E}">
        <p14:creationId xmlns:p14="http://schemas.microsoft.com/office/powerpoint/2010/main" val="1294409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9936480" cy="762000"/>
          </a:xfrm>
        </p:spPr>
        <p:txBody>
          <a:bodyPr/>
          <a:lstStyle/>
          <a:p>
            <a:r>
              <a:rPr lang="en-US" dirty="0"/>
              <a:t>Fatigue:   S-N or Paris Law?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22005" y="1020055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S-N Curve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5730" y="1020055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Paris Law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720" y="1587526"/>
            <a:ext cx="10626100" cy="36448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020" y="1598845"/>
            <a:ext cx="10626100" cy="36305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19031" y="5888696"/>
            <a:ext cx="6363478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Can we develop a cohesive model based on S-N that can also predict crack propagation?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514331" y="3409963"/>
            <a:ext cx="5317602" cy="2394088"/>
            <a:chOff x="3659111" y="3409963"/>
            <a:chExt cx="5317602" cy="2394088"/>
          </a:xfrm>
        </p:grpSpPr>
        <p:sp>
          <p:nvSpPr>
            <p:cNvPr id="14" name="TextBox 13"/>
            <p:cNvSpPr txBox="1"/>
            <p:nvPr/>
          </p:nvSpPr>
          <p:spPr>
            <a:xfrm>
              <a:off x="3659111" y="5373164"/>
              <a:ext cx="43588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S-N Curve and Paris law are related: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55280" y="5342386"/>
              <a:ext cx="10214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i="1" dirty="0">
                  <a:latin typeface="Symbol" panose="05050102010706020507" pitchFamily="18" charset="2"/>
                </a:rPr>
                <a:t>b</a:t>
              </a:r>
              <a:r>
                <a:rPr lang="en-US" sz="2400" dirty="0"/>
                <a:t> = </a:t>
              </a:r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653016" y="3409963"/>
              <a:ext cx="1467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Allegri, 2013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5078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0"/>
            <a:ext cx="11184941" cy="762000"/>
          </a:xfrm>
        </p:spPr>
        <p:txBody>
          <a:bodyPr/>
          <a:lstStyle/>
          <a:p>
            <a:r>
              <a:rPr lang="en-US" dirty="0"/>
              <a:t>S-N Cohesive Fatigue Damage Model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71397" y="1286622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03981" y="1042717"/>
            <a:ext cx="6252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case of bar subjected to cyclic load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716" y="1549638"/>
            <a:ext cx="5085513" cy="105094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042667" y="2892764"/>
            <a:ext cx="5710933" cy="3715900"/>
            <a:chOff x="2518667" y="2892764"/>
            <a:chExt cx="5710933" cy="37159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8667" y="3074019"/>
              <a:ext cx="4681015" cy="353464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692855" y="2892764"/>
              <a:ext cx="35367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Assume cohesive law is envelope of fatigue damage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3213321" y="4683978"/>
              <a:ext cx="148667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3949516" y="3489649"/>
              <a:ext cx="659806" cy="4914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1847851" y="4066521"/>
            <a:ext cx="2282245" cy="2556742"/>
            <a:chOff x="2250007" y="4127819"/>
            <a:chExt cx="2178761" cy="244081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81799" y="4127819"/>
              <a:ext cx="1846969" cy="2187511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250007" y="4237766"/>
              <a:ext cx="289536" cy="38196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F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31027" y="6186662"/>
              <a:ext cx="670585" cy="3819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Time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961141" y="4641286"/>
            <a:ext cx="2392659" cy="400110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damage law?</a:t>
            </a:r>
          </a:p>
        </p:txBody>
      </p:sp>
    </p:spTree>
    <p:extLst>
      <p:ext uri="{BB962C8B-B14F-4D97-AF65-F5344CB8AC3E}">
        <p14:creationId xmlns:p14="http://schemas.microsoft.com/office/powerpoint/2010/main" val="322308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678039" y="1686732"/>
            <a:ext cx="4084721" cy="1240604"/>
          </a:xfrm>
          <a:prstGeom prst="rect">
            <a:avLst/>
          </a:prstGeom>
          <a:solidFill>
            <a:srgbClr val="DDE9F7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0"/>
            <a:ext cx="11148365" cy="762000"/>
          </a:xfrm>
        </p:spPr>
        <p:txBody>
          <a:bodyPr/>
          <a:lstStyle/>
          <a:p>
            <a:r>
              <a:rPr lang="en-US" dirty="0"/>
              <a:t>CF20 Cohesive Fatigue Damage Model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71397" y="1286622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6059020"/>
              </p:ext>
            </p:extLst>
          </p:nvPr>
        </p:nvGraphicFramePr>
        <p:xfrm>
          <a:off x="2071397" y="3452566"/>
          <a:ext cx="1548882" cy="871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3" name="Equation" r:id="rId4" imgW="774364" imgH="406224" progId="Equation.DSMT4">
                  <p:embed/>
                </p:oleObj>
              </mc:Choice>
              <mc:Fallback>
                <p:oleObj name="Equation" r:id="rId4" imgW="774364" imgH="406224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397" y="3452566"/>
                        <a:ext cx="1548882" cy="8712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6746967" y="979775"/>
            <a:ext cx="4869521" cy="3693428"/>
            <a:chOff x="3669224" y="1013913"/>
            <a:chExt cx="4921160" cy="37325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9224" y="1013913"/>
              <a:ext cx="4921160" cy="3732595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>
              <a:off x="4372946" y="2722974"/>
              <a:ext cx="158620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102314" y="2364181"/>
              <a:ext cx="356690" cy="427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867182" y="2371966"/>
              <a:ext cx="346411" cy="4276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B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199864" y="6123768"/>
            <a:ext cx="4519035" cy="621480"/>
            <a:chOff x="3754799" y="6144186"/>
            <a:chExt cx="4519035" cy="621480"/>
          </a:xfrm>
        </p:grpSpPr>
        <p:grpSp>
          <p:nvGrpSpPr>
            <p:cNvPr id="23" name="Group 22"/>
            <p:cNvGrpSpPr/>
            <p:nvPr/>
          </p:nvGrpSpPr>
          <p:grpSpPr>
            <a:xfrm>
              <a:off x="3754799" y="6144186"/>
              <a:ext cx="4519035" cy="261013"/>
              <a:chOff x="516294" y="6183086"/>
              <a:chExt cx="2481734" cy="155511"/>
            </a:xfrm>
          </p:grpSpPr>
          <p:sp>
            <p:nvSpPr>
              <p:cNvPr id="21" name="Freeform 20"/>
              <p:cNvSpPr/>
              <p:nvPr/>
            </p:nvSpPr>
            <p:spPr>
              <a:xfrm>
                <a:off x="516294" y="6183086"/>
                <a:ext cx="1244082" cy="155511"/>
              </a:xfrm>
              <a:custGeom>
                <a:avLst/>
                <a:gdLst>
                  <a:gd name="connsiteX0" fmla="*/ 0 w 1524000"/>
                  <a:gd name="connsiteY0" fmla="*/ 0 h 385665"/>
                  <a:gd name="connsiteX1" fmla="*/ 87086 w 1524000"/>
                  <a:gd name="connsiteY1" fmla="*/ 124408 h 385665"/>
                  <a:gd name="connsiteX2" fmla="*/ 1212979 w 1524000"/>
                  <a:gd name="connsiteY2" fmla="*/ 124408 h 385665"/>
                  <a:gd name="connsiteX3" fmla="*/ 1244082 w 1524000"/>
                  <a:gd name="connsiteY3" fmla="*/ 155511 h 385665"/>
                  <a:gd name="connsiteX4" fmla="*/ 1524000 w 1524000"/>
                  <a:gd name="connsiteY4" fmla="*/ 385665 h 385665"/>
                  <a:gd name="connsiteX0" fmla="*/ 0 w 1244082"/>
                  <a:gd name="connsiteY0" fmla="*/ 0 h 155511"/>
                  <a:gd name="connsiteX1" fmla="*/ 87086 w 1244082"/>
                  <a:gd name="connsiteY1" fmla="*/ 124408 h 155511"/>
                  <a:gd name="connsiteX2" fmla="*/ 1212979 w 1244082"/>
                  <a:gd name="connsiteY2" fmla="*/ 124408 h 155511"/>
                  <a:gd name="connsiteX3" fmla="*/ 1244082 w 1244082"/>
                  <a:gd name="connsiteY3" fmla="*/ 155511 h 155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082" h="155511">
                    <a:moveTo>
                      <a:pt x="0" y="0"/>
                    </a:moveTo>
                    <a:lnTo>
                      <a:pt x="87086" y="124408"/>
                    </a:lnTo>
                    <a:lnTo>
                      <a:pt x="1212979" y="124408"/>
                    </a:lnTo>
                    <a:lnTo>
                      <a:pt x="1244082" y="155511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 21"/>
              <p:cNvSpPr/>
              <p:nvPr/>
            </p:nvSpPr>
            <p:spPr>
              <a:xfrm flipH="1">
                <a:off x="1753946" y="6183086"/>
                <a:ext cx="1244082" cy="155511"/>
              </a:xfrm>
              <a:custGeom>
                <a:avLst/>
                <a:gdLst>
                  <a:gd name="connsiteX0" fmla="*/ 0 w 1524000"/>
                  <a:gd name="connsiteY0" fmla="*/ 0 h 385665"/>
                  <a:gd name="connsiteX1" fmla="*/ 87086 w 1524000"/>
                  <a:gd name="connsiteY1" fmla="*/ 124408 h 385665"/>
                  <a:gd name="connsiteX2" fmla="*/ 1212979 w 1524000"/>
                  <a:gd name="connsiteY2" fmla="*/ 124408 h 385665"/>
                  <a:gd name="connsiteX3" fmla="*/ 1244082 w 1524000"/>
                  <a:gd name="connsiteY3" fmla="*/ 155511 h 385665"/>
                  <a:gd name="connsiteX4" fmla="*/ 1524000 w 1524000"/>
                  <a:gd name="connsiteY4" fmla="*/ 385665 h 385665"/>
                  <a:gd name="connsiteX0" fmla="*/ 0 w 1244082"/>
                  <a:gd name="connsiteY0" fmla="*/ 0 h 155511"/>
                  <a:gd name="connsiteX1" fmla="*/ 87086 w 1244082"/>
                  <a:gd name="connsiteY1" fmla="*/ 124408 h 155511"/>
                  <a:gd name="connsiteX2" fmla="*/ 1212979 w 1244082"/>
                  <a:gd name="connsiteY2" fmla="*/ 124408 h 155511"/>
                  <a:gd name="connsiteX3" fmla="*/ 1244082 w 1244082"/>
                  <a:gd name="connsiteY3" fmla="*/ 155511 h 155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082" h="155511">
                    <a:moveTo>
                      <a:pt x="0" y="0"/>
                    </a:moveTo>
                    <a:lnTo>
                      <a:pt x="87086" y="124408"/>
                    </a:lnTo>
                    <a:lnTo>
                      <a:pt x="1212979" y="124408"/>
                    </a:lnTo>
                    <a:lnTo>
                      <a:pt x="1244082" y="155511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5408918" y="6396334"/>
              <a:ext cx="1210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S-N curve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18706" y="1043574"/>
            <a:ext cx="65742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Consider damage accumulation function at point P:</a:t>
            </a: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8654309"/>
              </p:ext>
            </p:extLst>
          </p:nvPr>
        </p:nvGraphicFramePr>
        <p:xfrm>
          <a:off x="748186" y="1697873"/>
          <a:ext cx="3869699" cy="1240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4" name="Equation" r:id="rId7" imgW="1498320" imgH="469800" progId="Equation.DSMT4">
                  <p:embed/>
                </p:oleObj>
              </mc:Choice>
              <mc:Fallback>
                <p:oleObj name="Equation" r:id="rId7" imgW="1498320" imgH="469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186" y="1697873"/>
                        <a:ext cx="3869699" cy="12406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258498" y="4805083"/>
            <a:ext cx="8490859" cy="1532150"/>
            <a:chOff x="1258498" y="4786033"/>
            <a:chExt cx="8490859" cy="1532150"/>
          </a:xfrm>
        </p:grpSpPr>
        <p:sp>
          <p:nvSpPr>
            <p:cNvPr id="15" name="Right Arrow 14"/>
            <p:cNvSpPr/>
            <p:nvPr/>
          </p:nvSpPr>
          <p:spPr>
            <a:xfrm>
              <a:off x="3610041" y="5588823"/>
              <a:ext cx="665584" cy="3421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58498" y="4786033"/>
              <a:ext cx="844263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Number of cycles to failure obtained by integrating </a:t>
              </a:r>
              <a:r>
                <a:rPr lang="en-US" sz="2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dN</a:t>
              </a: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 from A to B:</a:t>
              </a:r>
            </a:p>
          </p:txBody>
        </p:sp>
        <p:graphicFrame>
          <p:nvGraphicFramePr>
            <p:cNvPr id="26" name="Object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82545788"/>
                </p:ext>
              </p:extLst>
            </p:nvPr>
          </p:nvGraphicFramePr>
          <p:xfrm>
            <a:off x="5140214" y="5201584"/>
            <a:ext cx="4609143" cy="1116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55" name="Equation" r:id="rId9" imgW="2311200" imgH="545760" progId="Equation.DSMT4">
                    <p:embed/>
                  </p:oleObj>
                </mc:Choice>
                <mc:Fallback>
                  <p:oleObj name="Equation" r:id="rId9" imgW="2311200" imgH="545760" progId="Equation.DSMT4">
                    <p:embed/>
                    <p:pic>
                      <p:nvPicPr>
                        <p:cNvPr id="9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0214" y="5201584"/>
                          <a:ext cx="4609143" cy="111659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Group 15"/>
          <p:cNvGrpSpPr/>
          <p:nvPr/>
        </p:nvGrpSpPr>
        <p:grpSpPr>
          <a:xfrm>
            <a:off x="7507705" y="4988420"/>
            <a:ext cx="2499718" cy="1232910"/>
            <a:chOff x="7507705" y="4969370"/>
            <a:chExt cx="2499718" cy="1232910"/>
          </a:xfrm>
        </p:grpSpPr>
        <p:cxnSp>
          <p:nvCxnSpPr>
            <p:cNvPr id="11" name="Straight Arrow Connector 10"/>
            <p:cNvCxnSpPr/>
            <p:nvPr/>
          </p:nvCxnSpPr>
          <p:spPr bwMode="auto">
            <a:xfrm flipV="1">
              <a:off x="7507705" y="5201584"/>
              <a:ext cx="2015290" cy="100069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9522995" y="4969370"/>
              <a:ext cx="4844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≈ 1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993383" y="2961452"/>
            <a:ext cx="46890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CF20, Dávila et al. NASA/TP–2020-220584</a:t>
            </a:r>
          </a:p>
        </p:txBody>
      </p:sp>
    </p:spTree>
    <p:extLst>
      <p:ext uri="{BB962C8B-B14F-4D97-AF65-F5344CB8AC3E}">
        <p14:creationId xmlns:p14="http://schemas.microsoft.com/office/powerpoint/2010/main" val="236683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Endurance limit vs. tensile strength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/>
              <a:t> = -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/>
              <a:t>)</a:t>
            </a:r>
          </a:p>
        </p:txBody>
      </p:sp>
      <p:pic>
        <p:nvPicPr>
          <p:cNvPr id="5" name="Picture 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66" y="1191377"/>
            <a:ext cx="6402012" cy="5359463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7275790" y="2466732"/>
            <a:ext cx="4498420" cy="1231351"/>
            <a:chOff x="7351302" y="4749249"/>
            <a:chExt cx="4498420" cy="1231351"/>
          </a:xfrm>
        </p:grpSpPr>
        <p:sp>
          <p:nvSpPr>
            <p:cNvPr id="12" name="Rectangle 11"/>
            <p:cNvSpPr/>
            <p:nvPr/>
          </p:nvSpPr>
          <p:spPr>
            <a:xfrm>
              <a:off x="10663378" y="5152614"/>
              <a:ext cx="381000" cy="1204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 rot="21302283" flipH="1">
              <a:off x="9903513" y="5158677"/>
              <a:ext cx="687776" cy="1345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7848600" y="5056541"/>
              <a:ext cx="1844040" cy="423481"/>
            </a:xfrm>
            <a:custGeom>
              <a:avLst/>
              <a:gdLst>
                <a:gd name="connsiteX0" fmla="*/ 0 w 2110740"/>
                <a:gd name="connsiteY0" fmla="*/ 0 h 693420"/>
                <a:gd name="connsiteX1" fmla="*/ 1036320 w 2110740"/>
                <a:gd name="connsiteY1" fmla="*/ 259080 h 693420"/>
                <a:gd name="connsiteX2" fmla="*/ 2103120 w 2110740"/>
                <a:gd name="connsiteY2" fmla="*/ 0 h 693420"/>
                <a:gd name="connsiteX3" fmla="*/ 2110740 w 2110740"/>
                <a:gd name="connsiteY3" fmla="*/ 693420 h 693420"/>
                <a:gd name="connsiteX4" fmla="*/ 1051560 w 2110740"/>
                <a:gd name="connsiteY4" fmla="*/ 487680 h 693420"/>
                <a:gd name="connsiteX5" fmla="*/ 30480 w 2110740"/>
                <a:gd name="connsiteY5" fmla="*/ 617220 h 693420"/>
                <a:gd name="connsiteX6" fmla="*/ 0 w 2110740"/>
                <a:gd name="connsiteY6" fmla="*/ 0 h 693420"/>
                <a:gd name="connsiteX0" fmla="*/ 0 w 2110740"/>
                <a:gd name="connsiteY0" fmla="*/ 10338 h 703758"/>
                <a:gd name="connsiteX1" fmla="*/ 1036320 w 2110740"/>
                <a:gd name="connsiteY1" fmla="*/ 269418 h 703758"/>
                <a:gd name="connsiteX2" fmla="*/ 2103120 w 2110740"/>
                <a:gd name="connsiteY2" fmla="*/ 10338 h 703758"/>
                <a:gd name="connsiteX3" fmla="*/ 2110740 w 2110740"/>
                <a:gd name="connsiteY3" fmla="*/ 703758 h 703758"/>
                <a:gd name="connsiteX4" fmla="*/ 1051560 w 2110740"/>
                <a:gd name="connsiteY4" fmla="*/ 498018 h 703758"/>
                <a:gd name="connsiteX5" fmla="*/ 30480 w 2110740"/>
                <a:gd name="connsiteY5" fmla="*/ 627558 h 703758"/>
                <a:gd name="connsiteX6" fmla="*/ 0 w 2110740"/>
                <a:gd name="connsiteY6" fmla="*/ 10338 h 703758"/>
                <a:gd name="connsiteX0" fmla="*/ 0 w 2110740"/>
                <a:gd name="connsiteY0" fmla="*/ 10338 h 718785"/>
                <a:gd name="connsiteX1" fmla="*/ 1036320 w 2110740"/>
                <a:gd name="connsiteY1" fmla="*/ 269418 h 718785"/>
                <a:gd name="connsiteX2" fmla="*/ 2103120 w 2110740"/>
                <a:gd name="connsiteY2" fmla="*/ 10338 h 718785"/>
                <a:gd name="connsiteX3" fmla="*/ 2110740 w 2110740"/>
                <a:gd name="connsiteY3" fmla="*/ 703758 h 718785"/>
                <a:gd name="connsiteX4" fmla="*/ 1051560 w 2110740"/>
                <a:gd name="connsiteY4" fmla="*/ 498018 h 718785"/>
                <a:gd name="connsiteX5" fmla="*/ 30480 w 2110740"/>
                <a:gd name="connsiteY5" fmla="*/ 627558 h 718785"/>
                <a:gd name="connsiteX6" fmla="*/ 0 w 2110740"/>
                <a:gd name="connsiteY6" fmla="*/ 10338 h 718785"/>
                <a:gd name="connsiteX0" fmla="*/ 0 w 2110740"/>
                <a:gd name="connsiteY0" fmla="*/ 10338 h 721383"/>
                <a:gd name="connsiteX1" fmla="*/ 1036320 w 2110740"/>
                <a:gd name="connsiteY1" fmla="*/ 269418 h 721383"/>
                <a:gd name="connsiteX2" fmla="*/ 2103120 w 2110740"/>
                <a:gd name="connsiteY2" fmla="*/ 10338 h 721383"/>
                <a:gd name="connsiteX3" fmla="*/ 2110740 w 2110740"/>
                <a:gd name="connsiteY3" fmla="*/ 703758 h 721383"/>
                <a:gd name="connsiteX4" fmla="*/ 1059180 w 2110740"/>
                <a:gd name="connsiteY4" fmla="*/ 546850 h 721383"/>
                <a:gd name="connsiteX5" fmla="*/ 30480 w 2110740"/>
                <a:gd name="connsiteY5" fmla="*/ 627558 h 721383"/>
                <a:gd name="connsiteX6" fmla="*/ 0 w 2110740"/>
                <a:gd name="connsiteY6" fmla="*/ 10338 h 721383"/>
                <a:gd name="connsiteX0" fmla="*/ 0 w 2110740"/>
                <a:gd name="connsiteY0" fmla="*/ 9164 h 720209"/>
                <a:gd name="connsiteX1" fmla="*/ 1036320 w 2110740"/>
                <a:gd name="connsiteY1" fmla="*/ 317076 h 720209"/>
                <a:gd name="connsiteX2" fmla="*/ 2103120 w 2110740"/>
                <a:gd name="connsiteY2" fmla="*/ 9164 h 720209"/>
                <a:gd name="connsiteX3" fmla="*/ 2110740 w 2110740"/>
                <a:gd name="connsiteY3" fmla="*/ 702584 h 720209"/>
                <a:gd name="connsiteX4" fmla="*/ 1059180 w 2110740"/>
                <a:gd name="connsiteY4" fmla="*/ 545676 h 720209"/>
                <a:gd name="connsiteX5" fmla="*/ 30480 w 2110740"/>
                <a:gd name="connsiteY5" fmla="*/ 626384 h 720209"/>
                <a:gd name="connsiteX6" fmla="*/ 0 w 2110740"/>
                <a:gd name="connsiteY6" fmla="*/ 9164 h 720209"/>
                <a:gd name="connsiteX0" fmla="*/ 60960 w 2171700"/>
                <a:gd name="connsiteY0" fmla="*/ 9164 h 720019"/>
                <a:gd name="connsiteX1" fmla="*/ 1097280 w 2171700"/>
                <a:gd name="connsiteY1" fmla="*/ 317076 h 720019"/>
                <a:gd name="connsiteX2" fmla="*/ 2164080 w 2171700"/>
                <a:gd name="connsiteY2" fmla="*/ 9164 h 720019"/>
                <a:gd name="connsiteX3" fmla="*/ 2171700 w 2171700"/>
                <a:gd name="connsiteY3" fmla="*/ 702584 h 720019"/>
                <a:gd name="connsiteX4" fmla="*/ 1120140 w 2171700"/>
                <a:gd name="connsiteY4" fmla="*/ 545676 h 720019"/>
                <a:gd name="connsiteX5" fmla="*/ 0 w 2171700"/>
                <a:gd name="connsiteY5" fmla="*/ 645917 h 720019"/>
                <a:gd name="connsiteX6" fmla="*/ 60960 w 2171700"/>
                <a:gd name="connsiteY6" fmla="*/ 9164 h 720019"/>
                <a:gd name="connsiteX0" fmla="*/ 60960 w 2255520"/>
                <a:gd name="connsiteY0" fmla="*/ 9164 h 692372"/>
                <a:gd name="connsiteX1" fmla="*/ 1097280 w 2255520"/>
                <a:gd name="connsiteY1" fmla="*/ 317076 h 692372"/>
                <a:gd name="connsiteX2" fmla="*/ 2164080 w 2255520"/>
                <a:gd name="connsiteY2" fmla="*/ 9164 h 692372"/>
                <a:gd name="connsiteX3" fmla="*/ 2255520 w 2255520"/>
                <a:gd name="connsiteY3" fmla="*/ 673285 h 692372"/>
                <a:gd name="connsiteX4" fmla="*/ 1120140 w 2255520"/>
                <a:gd name="connsiteY4" fmla="*/ 545676 h 692372"/>
                <a:gd name="connsiteX5" fmla="*/ 0 w 2255520"/>
                <a:gd name="connsiteY5" fmla="*/ 645917 h 692372"/>
                <a:gd name="connsiteX6" fmla="*/ 60960 w 2255520"/>
                <a:gd name="connsiteY6" fmla="*/ 9164 h 692372"/>
                <a:gd name="connsiteX0" fmla="*/ 60960 w 2255520"/>
                <a:gd name="connsiteY0" fmla="*/ 8960 h 692168"/>
                <a:gd name="connsiteX1" fmla="*/ 1112520 w 2255520"/>
                <a:gd name="connsiteY1" fmla="*/ 326639 h 692168"/>
                <a:gd name="connsiteX2" fmla="*/ 2164080 w 2255520"/>
                <a:gd name="connsiteY2" fmla="*/ 8960 h 692168"/>
                <a:gd name="connsiteX3" fmla="*/ 2255520 w 2255520"/>
                <a:gd name="connsiteY3" fmla="*/ 673081 h 692168"/>
                <a:gd name="connsiteX4" fmla="*/ 1120140 w 2255520"/>
                <a:gd name="connsiteY4" fmla="*/ 545472 h 692168"/>
                <a:gd name="connsiteX5" fmla="*/ 0 w 2255520"/>
                <a:gd name="connsiteY5" fmla="*/ 645713 h 692168"/>
                <a:gd name="connsiteX6" fmla="*/ 60960 w 2255520"/>
                <a:gd name="connsiteY6" fmla="*/ 8960 h 692168"/>
                <a:gd name="connsiteX0" fmla="*/ 60960 w 2255520"/>
                <a:gd name="connsiteY0" fmla="*/ 8960 h 694339"/>
                <a:gd name="connsiteX1" fmla="*/ 1112520 w 2255520"/>
                <a:gd name="connsiteY1" fmla="*/ 326639 h 694339"/>
                <a:gd name="connsiteX2" fmla="*/ 2164080 w 2255520"/>
                <a:gd name="connsiteY2" fmla="*/ 8960 h 694339"/>
                <a:gd name="connsiteX3" fmla="*/ 2255520 w 2255520"/>
                <a:gd name="connsiteY3" fmla="*/ 673081 h 694339"/>
                <a:gd name="connsiteX4" fmla="*/ 1120140 w 2255520"/>
                <a:gd name="connsiteY4" fmla="*/ 572135 h 694339"/>
                <a:gd name="connsiteX5" fmla="*/ 0 w 2255520"/>
                <a:gd name="connsiteY5" fmla="*/ 645713 h 694339"/>
                <a:gd name="connsiteX6" fmla="*/ 60960 w 2255520"/>
                <a:gd name="connsiteY6" fmla="*/ 8960 h 694339"/>
                <a:gd name="connsiteX0" fmla="*/ 60960 w 2255520"/>
                <a:gd name="connsiteY0" fmla="*/ 8447 h 693828"/>
                <a:gd name="connsiteX1" fmla="*/ 1112520 w 2255520"/>
                <a:gd name="connsiteY1" fmla="*/ 352791 h 693828"/>
                <a:gd name="connsiteX2" fmla="*/ 2164080 w 2255520"/>
                <a:gd name="connsiteY2" fmla="*/ 8447 h 693828"/>
                <a:gd name="connsiteX3" fmla="*/ 2255520 w 2255520"/>
                <a:gd name="connsiteY3" fmla="*/ 672568 h 693828"/>
                <a:gd name="connsiteX4" fmla="*/ 1120140 w 2255520"/>
                <a:gd name="connsiteY4" fmla="*/ 571622 h 693828"/>
                <a:gd name="connsiteX5" fmla="*/ 0 w 2255520"/>
                <a:gd name="connsiteY5" fmla="*/ 645200 h 693828"/>
                <a:gd name="connsiteX6" fmla="*/ 60960 w 2255520"/>
                <a:gd name="connsiteY6" fmla="*/ 8447 h 693828"/>
                <a:gd name="connsiteX0" fmla="*/ 60960 w 2255520"/>
                <a:gd name="connsiteY0" fmla="*/ 6019 h 691398"/>
                <a:gd name="connsiteX1" fmla="*/ 1112520 w 2255520"/>
                <a:gd name="connsiteY1" fmla="*/ 350363 h 691398"/>
                <a:gd name="connsiteX2" fmla="*/ 2164080 w 2255520"/>
                <a:gd name="connsiteY2" fmla="*/ 6019 h 691398"/>
                <a:gd name="connsiteX3" fmla="*/ 2255520 w 2255520"/>
                <a:gd name="connsiteY3" fmla="*/ 670140 h 691398"/>
                <a:gd name="connsiteX4" fmla="*/ 1120140 w 2255520"/>
                <a:gd name="connsiteY4" fmla="*/ 569194 h 691398"/>
                <a:gd name="connsiteX5" fmla="*/ 0 w 2255520"/>
                <a:gd name="connsiteY5" fmla="*/ 642772 h 691398"/>
                <a:gd name="connsiteX6" fmla="*/ 60960 w 2255520"/>
                <a:gd name="connsiteY6" fmla="*/ 6019 h 691398"/>
                <a:gd name="connsiteX0" fmla="*/ 60960 w 2255520"/>
                <a:gd name="connsiteY0" fmla="*/ 6017 h 691398"/>
                <a:gd name="connsiteX1" fmla="*/ 1112520 w 2255520"/>
                <a:gd name="connsiteY1" fmla="*/ 350361 h 691398"/>
                <a:gd name="connsiteX2" fmla="*/ 2164080 w 2255520"/>
                <a:gd name="connsiteY2" fmla="*/ 6017 h 691398"/>
                <a:gd name="connsiteX3" fmla="*/ 2255520 w 2255520"/>
                <a:gd name="connsiteY3" fmla="*/ 670138 h 691398"/>
                <a:gd name="connsiteX4" fmla="*/ 1120140 w 2255520"/>
                <a:gd name="connsiteY4" fmla="*/ 569192 h 691398"/>
                <a:gd name="connsiteX5" fmla="*/ 0 w 2255520"/>
                <a:gd name="connsiteY5" fmla="*/ 642770 h 691398"/>
                <a:gd name="connsiteX6" fmla="*/ 60960 w 2255520"/>
                <a:gd name="connsiteY6" fmla="*/ 6017 h 691398"/>
                <a:gd name="connsiteX0" fmla="*/ 60960 w 2255520"/>
                <a:gd name="connsiteY0" fmla="*/ 55550 h 740930"/>
                <a:gd name="connsiteX1" fmla="*/ 1112520 w 2255520"/>
                <a:gd name="connsiteY1" fmla="*/ 399894 h 740930"/>
                <a:gd name="connsiteX2" fmla="*/ 2164080 w 2255520"/>
                <a:gd name="connsiteY2" fmla="*/ 0 h 740930"/>
                <a:gd name="connsiteX3" fmla="*/ 2255520 w 2255520"/>
                <a:gd name="connsiteY3" fmla="*/ 719671 h 740930"/>
                <a:gd name="connsiteX4" fmla="*/ 1120140 w 2255520"/>
                <a:gd name="connsiteY4" fmla="*/ 618725 h 740930"/>
                <a:gd name="connsiteX5" fmla="*/ 0 w 2255520"/>
                <a:gd name="connsiteY5" fmla="*/ 692303 h 740930"/>
                <a:gd name="connsiteX6" fmla="*/ 60960 w 2255520"/>
                <a:gd name="connsiteY6" fmla="*/ 55550 h 740930"/>
                <a:gd name="connsiteX0" fmla="*/ 60960 w 2255520"/>
                <a:gd name="connsiteY0" fmla="*/ 22220 h 740930"/>
                <a:gd name="connsiteX1" fmla="*/ 1112520 w 2255520"/>
                <a:gd name="connsiteY1" fmla="*/ 399894 h 740930"/>
                <a:gd name="connsiteX2" fmla="*/ 2164080 w 2255520"/>
                <a:gd name="connsiteY2" fmla="*/ 0 h 740930"/>
                <a:gd name="connsiteX3" fmla="*/ 2255520 w 2255520"/>
                <a:gd name="connsiteY3" fmla="*/ 719671 h 740930"/>
                <a:gd name="connsiteX4" fmla="*/ 1120140 w 2255520"/>
                <a:gd name="connsiteY4" fmla="*/ 618725 h 740930"/>
                <a:gd name="connsiteX5" fmla="*/ 0 w 2255520"/>
                <a:gd name="connsiteY5" fmla="*/ 692303 h 740930"/>
                <a:gd name="connsiteX6" fmla="*/ 60960 w 2255520"/>
                <a:gd name="connsiteY6" fmla="*/ 22220 h 740930"/>
                <a:gd name="connsiteX0" fmla="*/ 60960 w 2255520"/>
                <a:gd name="connsiteY0" fmla="*/ 22220 h 740930"/>
                <a:gd name="connsiteX1" fmla="*/ 1112520 w 2255520"/>
                <a:gd name="connsiteY1" fmla="*/ 399894 h 740930"/>
                <a:gd name="connsiteX2" fmla="*/ 2164080 w 2255520"/>
                <a:gd name="connsiteY2" fmla="*/ 0 h 740930"/>
                <a:gd name="connsiteX3" fmla="*/ 2255520 w 2255520"/>
                <a:gd name="connsiteY3" fmla="*/ 719671 h 740930"/>
                <a:gd name="connsiteX4" fmla="*/ 1120140 w 2255520"/>
                <a:gd name="connsiteY4" fmla="*/ 618725 h 740930"/>
                <a:gd name="connsiteX5" fmla="*/ 0 w 2255520"/>
                <a:gd name="connsiteY5" fmla="*/ 692303 h 740930"/>
                <a:gd name="connsiteX6" fmla="*/ 60960 w 2255520"/>
                <a:gd name="connsiteY6" fmla="*/ 22220 h 740930"/>
                <a:gd name="connsiteX0" fmla="*/ 60960 w 2255520"/>
                <a:gd name="connsiteY0" fmla="*/ 22220 h 740930"/>
                <a:gd name="connsiteX1" fmla="*/ 1112520 w 2255520"/>
                <a:gd name="connsiteY1" fmla="*/ 399894 h 740930"/>
                <a:gd name="connsiteX2" fmla="*/ 2164080 w 2255520"/>
                <a:gd name="connsiteY2" fmla="*/ 0 h 740930"/>
                <a:gd name="connsiteX3" fmla="*/ 2255520 w 2255520"/>
                <a:gd name="connsiteY3" fmla="*/ 719671 h 740930"/>
                <a:gd name="connsiteX4" fmla="*/ 1120140 w 2255520"/>
                <a:gd name="connsiteY4" fmla="*/ 618725 h 740930"/>
                <a:gd name="connsiteX5" fmla="*/ 0 w 2255520"/>
                <a:gd name="connsiteY5" fmla="*/ 692303 h 740930"/>
                <a:gd name="connsiteX6" fmla="*/ 60960 w 2255520"/>
                <a:gd name="connsiteY6" fmla="*/ 22220 h 74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55520" h="740930">
                  <a:moveTo>
                    <a:pt x="60960" y="22220"/>
                  </a:moveTo>
                  <a:cubicBezTo>
                    <a:pt x="205299" y="84741"/>
                    <a:pt x="762000" y="403597"/>
                    <a:pt x="1112520" y="399894"/>
                  </a:cubicBezTo>
                  <a:cubicBezTo>
                    <a:pt x="1463040" y="396191"/>
                    <a:pt x="2054913" y="49820"/>
                    <a:pt x="2164080" y="0"/>
                  </a:cubicBezTo>
                  <a:lnTo>
                    <a:pt x="2255520" y="719671"/>
                  </a:lnTo>
                  <a:cubicBezTo>
                    <a:pt x="2080260" y="800951"/>
                    <a:pt x="1496060" y="623286"/>
                    <a:pt x="1120140" y="618725"/>
                  </a:cubicBezTo>
                  <a:cubicBezTo>
                    <a:pt x="744220" y="614164"/>
                    <a:pt x="175260" y="740253"/>
                    <a:pt x="0" y="692303"/>
                  </a:cubicBezTo>
                  <a:lnTo>
                    <a:pt x="60960" y="2222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386000">
              <a:off x="7604188" y="4985591"/>
              <a:ext cx="3810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 rot="21214000" flipH="1">
              <a:off x="9556053" y="4985591"/>
              <a:ext cx="3810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363200" y="4988785"/>
              <a:ext cx="325240" cy="4442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935322" y="4916144"/>
              <a:ext cx="914400" cy="533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dirty="0"/>
                <a:t>Motor</a:t>
              </a:r>
            </a:p>
          </p:txBody>
        </p:sp>
        <p:sp>
          <p:nvSpPr>
            <p:cNvPr id="14" name="Curved Down Arrow 13"/>
            <p:cNvSpPr/>
            <p:nvPr/>
          </p:nvSpPr>
          <p:spPr>
            <a:xfrm>
              <a:off x="8610600" y="5083464"/>
              <a:ext cx="340518" cy="396560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8578850" y="5270500"/>
              <a:ext cx="152400" cy="146050"/>
            </a:xfrm>
            <a:custGeom>
              <a:avLst/>
              <a:gdLst>
                <a:gd name="connsiteX0" fmla="*/ 28575 w 152400"/>
                <a:gd name="connsiteY0" fmla="*/ 0 h 146050"/>
                <a:gd name="connsiteX1" fmla="*/ 152400 w 152400"/>
                <a:gd name="connsiteY1" fmla="*/ 15875 h 146050"/>
                <a:gd name="connsiteX2" fmla="*/ 146050 w 152400"/>
                <a:gd name="connsiteY2" fmla="*/ 136525 h 146050"/>
                <a:gd name="connsiteX3" fmla="*/ 0 w 152400"/>
                <a:gd name="connsiteY3" fmla="*/ 146050 h 14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146050">
                  <a:moveTo>
                    <a:pt x="28575" y="0"/>
                  </a:moveTo>
                  <a:lnTo>
                    <a:pt x="152400" y="15875"/>
                  </a:lnTo>
                  <a:lnTo>
                    <a:pt x="146050" y="136525"/>
                  </a:lnTo>
                  <a:lnTo>
                    <a:pt x="0" y="146050"/>
                  </a:lnTo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351302" y="4749249"/>
              <a:ext cx="508351" cy="923345"/>
            </a:xfrm>
            <a:custGeom>
              <a:avLst/>
              <a:gdLst>
                <a:gd name="connsiteX0" fmla="*/ 273050 w 488950"/>
                <a:gd name="connsiteY0" fmla="*/ 901700 h 901700"/>
                <a:gd name="connsiteX1" fmla="*/ 0 w 488950"/>
                <a:gd name="connsiteY1" fmla="*/ 349250 h 901700"/>
                <a:gd name="connsiteX2" fmla="*/ 488950 w 488950"/>
                <a:gd name="connsiteY2" fmla="*/ 0 h 901700"/>
                <a:gd name="connsiteX0" fmla="*/ 277020 w 492920"/>
                <a:gd name="connsiteY0" fmla="*/ 901700 h 901700"/>
                <a:gd name="connsiteX1" fmla="*/ 3970 w 492920"/>
                <a:gd name="connsiteY1" fmla="*/ 349250 h 901700"/>
                <a:gd name="connsiteX2" fmla="*/ 492920 w 492920"/>
                <a:gd name="connsiteY2" fmla="*/ 0 h 901700"/>
                <a:gd name="connsiteX0" fmla="*/ 277020 w 492920"/>
                <a:gd name="connsiteY0" fmla="*/ 904317 h 904317"/>
                <a:gd name="connsiteX1" fmla="*/ 3970 w 492920"/>
                <a:gd name="connsiteY1" fmla="*/ 351867 h 904317"/>
                <a:gd name="connsiteX2" fmla="*/ 492920 w 492920"/>
                <a:gd name="connsiteY2" fmla="*/ 2617 h 904317"/>
                <a:gd name="connsiteX0" fmla="*/ 280696 w 496596"/>
                <a:gd name="connsiteY0" fmla="*/ 904317 h 904317"/>
                <a:gd name="connsiteX1" fmla="*/ 7646 w 496596"/>
                <a:gd name="connsiteY1" fmla="*/ 351867 h 904317"/>
                <a:gd name="connsiteX2" fmla="*/ 496596 w 496596"/>
                <a:gd name="connsiteY2" fmla="*/ 2617 h 904317"/>
                <a:gd name="connsiteX0" fmla="*/ 289359 w 505259"/>
                <a:gd name="connsiteY0" fmla="*/ 905260 h 905260"/>
                <a:gd name="connsiteX1" fmla="*/ 16309 w 505259"/>
                <a:gd name="connsiteY1" fmla="*/ 352810 h 905260"/>
                <a:gd name="connsiteX2" fmla="*/ 505259 w 505259"/>
                <a:gd name="connsiteY2" fmla="*/ 3560 h 905260"/>
                <a:gd name="connsiteX0" fmla="*/ 203475 w 514625"/>
                <a:gd name="connsiteY0" fmla="*/ 880067 h 880067"/>
                <a:gd name="connsiteX1" fmla="*/ 25675 w 514625"/>
                <a:gd name="connsiteY1" fmla="*/ 351828 h 880067"/>
                <a:gd name="connsiteX2" fmla="*/ 514625 w 514625"/>
                <a:gd name="connsiteY2" fmla="*/ 2578 h 880067"/>
                <a:gd name="connsiteX0" fmla="*/ 197201 w 508351"/>
                <a:gd name="connsiteY0" fmla="*/ 880067 h 880067"/>
                <a:gd name="connsiteX1" fmla="*/ 19401 w 508351"/>
                <a:gd name="connsiteY1" fmla="*/ 351828 h 880067"/>
                <a:gd name="connsiteX2" fmla="*/ 508351 w 508351"/>
                <a:gd name="connsiteY2" fmla="*/ 2578 h 880067"/>
                <a:gd name="connsiteX0" fmla="*/ 199877 w 511027"/>
                <a:gd name="connsiteY0" fmla="*/ 880922 h 880922"/>
                <a:gd name="connsiteX1" fmla="*/ 22077 w 511027"/>
                <a:gd name="connsiteY1" fmla="*/ 352683 h 880922"/>
                <a:gd name="connsiteX2" fmla="*/ 511027 w 511027"/>
                <a:gd name="connsiteY2" fmla="*/ 3433 h 880922"/>
                <a:gd name="connsiteX0" fmla="*/ 197201 w 508351"/>
                <a:gd name="connsiteY0" fmla="*/ 880128 h 880128"/>
                <a:gd name="connsiteX1" fmla="*/ 19401 w 508351"/>
                <a:gd name="connsiteY1" fmla="*/ 351889 h 880128"/>
                <a:gd name="connsiteX2" fmla="*/ 508351 w 508351"/>
                <a:gd name="connsiteY2" fmla="*/ 2639 h 880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351" h="880128">
                  <a:moveTo>
                    <a:pt x="197201" y="880128"/>
                  </a:moveTo>
                  <a:cubicBezTo>
                    <a:pt x="17284" y="758477"/>
                    <a:pt x="-32457" y="504190"/>
                    <a:pt x="19401" y="351889"/>
                  </a:cubicBezTo>
                  <a:cubicBezTo>
                    <a:pt x="71259" y="199588"/>
                    <a:pt x="269168" y="-26994"/>
                    <a:pt x="508351" y="2639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 flipH="1">
              <a:off x="9688453" y="4764300"/>
              <a:ext cx="508351" cy="923345"/>
            </a:xfrm>
            <a:custGeom>
              <a:avLst/>
              <a:gdLst>
                <a:gd name="connsiteX0" fmla="*/ 273050 w 488950"/>
                <a:gd name="connsiteY0" fmla="*/ 901700 h 901700"/>
                <a:gd name="connsiteX1" fmla="*/ 0 w 488950"/>
                <a:gd name="connsiteY1" fmla="*/ 349250 h 901700"/>
                <a:gd name="connsiteX2" fmla="*/ 488950 w 488950"/>
                <a:gd name="connsiteY2" fmla="*/ 0 h 901700"/>
                <a:gd name="connsiteX0" fmla="*/ 277020 w 492920"/>
                <a:gd name="connsiteY0" fmla="*/ 901700 h 901700"/>
                <a:gd name="connsiteX1" fmla="*/ 3970 w 492920"/>
                <a:gd name="connsiteY1" fmla="*/ 349250 h 901700"/>
                <a:gd name="connsiteX2" fmla="*/ 492920 w 492920"/>
                <a:gd name="connsiteY2" fmla="*/ 0 h 901700"/>
                <a:gd name="connsiteX0" fmla="*/ 277020 w 492920"/>
                <a:gd name="connsiteY0" fmla="*/ 904317 h 904317"/>
                <a:gd name="connsiteX1" fmla="*/ 3970 w 492920"/>
                <a:gd name="connsiteY1" fmla="*/ 351867 h 904317"/>
                <a:gd name="connsiteX2" fmla="*/ 492920 w 492920"/>
                <a:gd name="connsiteY2" fmla="*/ 2617 h 904317"/>
                <a:gd name="connsiteX0" fmla="*/ 280696 w 496596"/>
                <a:gd name="connsiteY0" fmla="*/ 904317 h 904317"/>
                <a:gd name="connsiteX1" fmla="*/ 7646 w 496596"/>
                <a:gd name="connsiteY1" fmla="*/ 351867 h 904317"/>
                <a:gd name="connsiteX2" fmla="*/ 496596 w 496596"/>
                <a:gd name="connsiteY2" fmla="*/ 2617 h 904317"/>
                <a:gd name="connsiteX0" fmla="*/ 289359 w 505259"/>
                <a:gd name="connsiteY0" fmla="*/ 905260 h 905260"/>
                <a:gd name="connsiteX1" fmla="*/ 16309 w 505259"/>
                <a:gd name="connsiteY1" fmla="*/ 352810 h 905260"/>
                <a:gd name="connsiteX2" fmla="*/ 505259 w 505259"/>
                <a:gd name="connsiteY2" fmla="*/ 3560 h 905260"/>
                <a:gd name="connsiteX0" fmla="*/ 203475 w 514625"/>
                <a:gd name="connsiteY0" fmla="*/ 880067 h 880067"/>
                <a:gd name="connsiteX1" fmla="*/ 25675 w 514625"/>
                <a:gd name="connsiteY1" fmla="*/ 351828 h 880067"/>
                <a:gd name="connsiteX2" fmla="*/ 514625 w 514625"/>
                <a:gd name="connsiteY2" fmla="*/ 2578 h 880067"/>
                <a:gd name="connsiteX0" fmla="*/ 197201 w 508351"/>
                <a:gd name="connsiteY0" fmla="*/ 880067 h 880067"/>
                <a:gd name="connsiteX1" fmla="*/ 19401 w 508351"/>
                <a:gd name="connsiteY1" fmla="*/ 351828 h 880067"/>
                <a:gd name="connsiteX2" fmla="*/ 508351 w 508351"/>
                <a:gd name="connsiteY2" fmla="*/ 2578 h 880067"/>
                <a:gd name="connsiteX0" fmla="*/ 199877 w 511027"/>
                <a:gd name="connsiteY0" fmla="*/ 880922 h 880922"/>
                <a:gd name="connsiteX1" fmla="*/ 22077 w 511027"/>
                <a:gd name="connsiteY1" fmla="*/ 352683 h 880922"/>
                <a:gd name="connsiteX2" fmla="*/ 511027 w 511027"/>
                <a:gd name="connsiteY2" fmla="*/ 3433 h 880922"/>
                <a:gd name="connsiteX0" fmla="*/ 197201 w 508351"/>
                <a:gd name="connsiteY0" fmla="*/ 880128 h 880128"/>
                <a:gd name="connsiteX1" fmla="*/ 19401 w 508351"/>
                <a:gd name="connsiteY1" fmla="*/ 351889 h 880128"/>
                <a:gd name="connsiteX2" fmla="*/ 508351 w 508351"/>
                <a:gd name="connsiteY2" fmla="*/ 2639 h 880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351" h="880128">
                  <a:moveTo>
                    <a:pt x="197201" y="880128"/>
                  </a:moveTo>
                  <a:cubicBezTo>
                    <a:pt x="17284" y="758477"/>
                    <a:pt x="-32457" y="504190"/>
                    <a:pt x="19401" y="351889"/>
                  </a:cubicBezTo>
                  <a:cubicBezTo>
                    <a:pt x="71259" y="199588"/>
                    <a:pt x="269168" y="-26994"/>
                    <a:pt x="508351" y="2639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7758727" y="5217271"/>
              <a:ext cx="70823" cy="7082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9714527" y="5213350"/>
              <a:ext cx="70823" cy="7082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95855" y="5672823"/>
              <a:ext cx="9813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Specimen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597763" y="5361291"/>
              <a:ext cx="2888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+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606656" y="5055522"/>
              <a:ext cx="2535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-</a:t>
              </a:r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 flipV="1">
            <a:off x="8874423" y="3197508"/>
            <a:ext cx="167297" cy="20762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33442" y="5312981"/>
            <a:ext cx="1507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N. Fleck, 1994</a:t>
            </a:r>
          </a:p>
        </p:txBody>
      </p:sp>
      <p:sp>
        <p:nvSpPr>
          <p:cNvPr id="4" name="Rectangle 3"/>
          <p:cNvSpPr/>
          <p:nvPr/>
        </p:nvSpPr>
        <p:spPr>
          <a:xfrm>
            <a:off x="7525041" y="1600200"/>
            <a:ext cx="35173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Rotating beam fatigue testing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307571"/>
              </p:ext>
            </p:extLst>
          </p:nvPr>
        </p:nvGraphicFramePr>
        <p:xfrm>
          <a:off x="5393973" y="3858199"/>
          <a:ext cx="1159643" cy="713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" name="Equation" r:id="rId5" imgW="660240" imgH="406080" progId="Equation.DSMT4">
                  <p:embed/>
                </p:oleObj>
              </mc:Choice>
              <mc:Fallback>
                <p:oleObj name="Equation" r:id="rId5" imgW="660240" imgH="40608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93973" y="3858199"/>
                        <a:ext cx="1159643" cy="7136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rgbClr val="250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9220192" y="4178842"/>
            <a:ext cx="1916374" cy="1640973"/>
            <a:chOff x="8908929" y="4260803"/>
            <a:chExt cx="1916374" cy="1640973"/>
          </a:xfrm>
        </p:grpSpPr>
        <p:graphicFrame>
          <p:nvGraphicFramePr>
            <p:cNvPr id="27" name="Object 26"/>
            <p:cNvGraphicFramePr>
              <a:graphicFrameLocks noChangeAspect="1"/>
            </p:cNvGraphicFramePr>
            <p:nvPr/>
          </p:nvGraphicFramePr>
          <p:xfrm>
            <a:off x="8908929" y="4722468"/>
            <a:ext cx="1916374" cy="1179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3" name="Equation" r:id="rId7" imgW="660240" imgH="406080" progId="Equation.DSMT4">
                    <p:embed/>
                  </p:oleObj>
                </mc:Choice>
                <mc:Fallback>
                  <p:oleObj name="Equation" r:id="rId7" imgW="660240" imgH="406080" progId="Equation.DSMT4">
                    <p:embed/>
                    <p:pic>
                      <p:nvPicPr>
                        <p:cNvPr id="27" name="Object 2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908929" y="4722468"/>
                          <a:ext cx="1916374" cy="117930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rgbClr val="2500C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Rectangle 27"/>
            <p:cNvSpPr/>
            <p:nvPr/>
          </p:nvSpPr>
          <p:spPr>
            <a:xfrm>
              <a:off x="9075328" y="4260803"/>
              <a:ext cx="12298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For </a:t>
              </a:r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R = -1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344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57200" y="1752600"/>
            <a:ext cx="11582400" cy="495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Goodman Diagram (GD)</a:t>
            </a:r>
          </a:p>
        </p:txBody>
      </p:sp>
      <p:sp>
        <p:nvSpPr>
          <p:cNvPr id="6" name="Rectangle 5"/>
          <p:cNvSpPr/>
          <p:nvPr/>
        </p:nvSpPr>
        <p:spPr>
          <a:xfrm>
            <a:off x="632850" y="969751"/>
            <a:ext cx="76653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The GD is design tool that represents the locus of stress states corresponding to a runout stress or a given number of cycles to failure</a:t>
            </a:r>
            <a:endParaRPr lang="en-US" sz="2400" dirty="0"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3400" y="1783080"/>
            <a:ext cx="3751850" cy="3143185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3960060" y="5803971"/>
            <a:ext cx="522514" cy="3655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Calibri"/>
            </a:endParaRPr>
          </a:p>
        </p:txBody>
      </p:sp>
      <p:sp>
        <p:nvSpPr>
          <p:cNvPr id="5" name="Rectangle 67"/>
          <p:cNvSpPr>
            <a:spLocks noChangeArrowheads="1"/>
          </p:cNvSpPr>
          <p:nvPr/>
        </p:nvSpPr>
        <p:spPr bwMode="auto">
          <a:xfrm>
            <a:off x="1864886" y="473528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888299"/>
              </p:ext>
            </p:extLst>
          </p:nvPr>
        </p:nvGraphicFramePr>
        <p:xfrm>
          <a:off x="4769711" y="5353953"/>
          <a:ext cx="3773488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0" name="Equation" r:id="rId4" imgW="1587240" imgH="469800" progId="Equation.DSMT4">
                  <p:embed/>
                </p:oleObj>
              </mc:Choice>
              <mc:Fallback>
                <p:oleObj name="Equation" r:id="rId4" imgW="1587240" imgH="469800" progId="Equation.DSMT4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9711" y="5353953"/>
                        <a:ext cx="3773488" cy="1196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522" y="2233383"/>
            <a:ext cx="6232478" cy="301445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12370" y="2440654"/>
            <a:ext cx="1648208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i="1" dirty="0">
                <a:ea typeface="MS PGothic" pitchFamily="34" charset="-128"/>
              </a:rPr>
              <a:t>R</a:t>
            </a:r>
            <a:r>
              <a:rPr lang="en-US" sz="2000" dirty="0">
                <a:ea typeface="MS PGothic" pitchFamily="34" charset="-128"/>
              </a:rPr>
              <a:t> = </a:t>
            </a:r>
            <a:r>
              <a:rPr lang="en-US" sz="2000" i="1" dirty="0">
                <a:latin typeface="Symbol" panose="05050102010706020507" pitchFamily="18" charset="2"/>
                <a:ea typeface="MS PGothic" pitchFamily="34" charset="-128"/>
              </a:rPr>
              <a:t>s</a:t>
            </a:r>
            <a:r>
              <a:rPr lang="en-US" sz="2000" i="1" dirty="0">
                <a:ea typeface="MS PGothic" pitchFamily="34" charset="-128"/>
              </a:rPr>
              <a:t> </a:t>
            </a:r>
            <a:r>
              <a:rPr lang="en-US" sz="2000" i="1" baseline="30000" dirty="0">
                <a:ea typeface="MS PGothic" pitchFamily="34" charset="-128"/>
              </a:rPr>
              <a:t>min</a:t>
            </a:r>
            <a:r>
              <a:rPr lang="en-US" sz="2000" i="1" dirty="0">
                <a:ea typeface="MS PGothic" pitchFamily="34" charset="-128"/>
              </a:rPr>
              <a:t>/</a:t>
            </a:r>
            <a:r>
              <a:rPr lang="en-US" sz="2000" i="1" dirty="0">
                <a:latin typeface="Symbol" panose="05050102010706020507" pitchFamily="18" charset="2"/>
                <a:ea typeface="MS PGothic" pitchFamily="34" charset="-128"/>
              </a:rPr>
              <a:t>s</a:t>
            </a:r>
            <a:r>
              <a:rPr lang="en-US" sz="2000" i="1" dirty="0">
                <a:ea typeface="MS PGothic" pitchFamily="34" charset="-128"/>
              </a:rPr>
              <a:t> </a:t>
            </a:r>
            <a:r>
              <a:rPr lang="en-US" sz="2000" i="1" baseline="30000" dirty="0">
                <a:ea typeface="MS PGothic" pitchFamily="34" charset="-128"/>
              </a:rPr>
              <a:t>max</a:t>
            </a:r>
            <a:endParaRPr lang="en-US" sz="2000" dirty="0">
              <a:latin typeface="Calibri"/>
              <a:ea typeface="MS PGothic" pitchFamily="34" charset="-128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866615"/>
              </p:ext>
            </p:extLst>
          </p:nvPr>
        </p:nvGraphicFramePr>
        <p:xfrm>
          <a:off x="762000" y="5448300"/>
          <a:ext cx="2995430" cy="1143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1" name="Equation" r:id="rId7" imgW="1257300" imgH="457200" progId="Equation.DSMT4">
                  <p:embed/>
                </p:oleObj>
              </mc:Choice>
              <mc:Fallback>
                <p:oleObj name="Equation" r:id="rId7" imgW="1257300" imgH="4572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448300"/>
                        <a:ext cx="2995430" cy="11432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12520" y="3007307"/>
            <a:ext cx="34176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Symbol" panose="05050102010706020507" pitchFamily="18" charset="2"/>
              </a:rPr>
              <a:t>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2851" y="3599162"/>
            <a:ext cx="8050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Symbol" panose="05050102010706020507" pitchFamily="18" charset="2"/>
              </a:rPr>
              <a:t>0.58*</a:t>
            </a:r>
            <a:r>
              <a:rPr lang="en-US" i="1" dirty="0">
                <a:latin typeface="Symbol" panose="05050102010706020507" pitchFamily="18" charset="2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59405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497312" cy="7620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/>
              <a:t>Determination of Damage Model Parameters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6259" y="5089498"/>
            <a:ext cx="4151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Fatigue model entirely defined by parameters </a:t>
            </a:r>
            <a:r>
              <a:rPr lang="en-US" sz="2200" i="1" dirty="0">
                <a:latin typeface="Symbol" panose="05050102010706020507" pitchFamily="18" charset="2"/>
                <a:cs typeface="Arial" panose="020B0604020202020204" pitchFamily="34" charset="0"/>
              </a:rPr>
              <a:t>h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>
                <a:latin typeface="Symbol" panose="05050102010706020507" pitchFamily="18" charset="2"/>
                <a:cs typeface="Arial" panose="020B0604020202020204" pitchFamily="34" charset="0"/>
              </a:rPr>
              <a:t>e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792722"/>
              </p:ext>
            </p:extLst>
          </p:nvPr>
        </p:nvGraphicFramePr>
        <p:xfrm>
          <a:off x="1216986" y="1187846"/>
          <a:ext cx="2900362" cy="102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9" name="Equation" r:id="rId3" imgW="1396800" imgH="482400" progId="Equation.DSMT4">
                  <p:embed/>
                </p:oleObj>
              </mc:Choice>
              <mc:Fallback>
                <p:oleObj name="Equation" r:id="rId3" imgW="1396800" imgH="48240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6986" y="1187846"/>
                        <a:ext cx="2900362" cy="10271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661" y="2361454"/>
            <a:ext cx="5739231" cy="3822258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6320933" y="878738"/>
            <a:ext cx="5919941" cy="1989671"/>
            <a:chOff x="6397133" y="878738"/>
            <a:chExt cx="5919941" cy="1989671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72613977"/>
                </p:ext>
              </p:extLst>
            </p:nvPr>
          </p:nvGraphicFramePr>
          <p:xfrm>
            <a:off x="7327899" y="1315837"/>
            <a:ext cx="4031637" cy="11402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00" name="Equation" r:id="rId6" imgW="1930400" imgH="508000" progId="Equation.DSMT4">
                    <p:embed/>
                  </p:oleObj>
                </mc:Choice>
                <mc:Fallback>
                  <p:oleObj name="Equation" r:id="rId6" imgW="1930400" imgH="508000" progId="Equation.DSMT4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27899" y="1315837"/>
                          <a:ext cx="4031637" cy="1140261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6397133" y="935678"/>
              <a:ext cx="3429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Endurance (Goodman diagram)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 bwMode="auto">
            <a:xfrm flipH="1">
              <a:off x="10380741" y="1236744"/>
              <a:ext cx="190774" cy="26061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TextBox 19"/>
            <p:cNvSpPr txBox="1"/>
            <p:nvPr/>
          </p:nvSpPr>
          <p:spPr>
            <a:xfrm>
              <a:off x="10147890" y="878738"/>
              <a:ext cx="2169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Endurance @ R=-1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11202798" y="2286877"/>
              <a:ext cx="98923" cy="2369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2" name="TextBox 21"/>
            <p:cNvSpPr txBox="1"/>
            <p:nvPr/>
          </p:nvSpPr>
          <p:spPr>
            <a:xfrm>
              <a:off x="10904408" y="2499077"/>
              <a:ext cx="1351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Stress ratio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338353" y="3662279"/>
            <a:ext cx="2771195" cy="1164480"/>
            <a:chOff x="7414553" y="3662279"/>
            <a:chExt cx="2771195" cy="1164480"/>
          </a:xfrm>
        </p:grpSpPr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70550374"/>
                </p:ext>
              </p:extLst>
            </p:nvPr>
          </p:nvGraphicFramePr>
          <p:xfrm>
            <a:off x="7414553" y="3913367"/>
            <a:ext cx="1349329" cy="9133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01" name="Equation" r:id="rId8" imgW="622030" imgH="406224" progId="Equation.DSMT4">
                    <p:embed/>
                  </p:oleObj>
                </mc:Choice>
                <mc:Fallback>
                  <p:oleObj name="Equation" r:id="rId8" imgW="622030" imgH="406224" progId="Equation.DSMT4">
                    <p:embed/>
                    <p:pic>
                      <p:nvPicPr>
                        <p:cNvPr id="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14553" y="3913367"/>
                          <a:ext cx="1349329" cy="91339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6" name="Straight Arrow Connector 25"/>
            <p:cNvCxnSpPr/>
            <p:nvPr/>
          </p:nvCxnSpPr>
          <p:spPr bwMode="auto">
            <a:xfrm flipH="1">
              <a:off x="8629015" y="3925018"/>
              <a:ext cx="378269" cy="21318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9007284" y="3662279"/>
              <a:ext cx="1178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Brittleness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32330" y="2354876"/>
            <a:ext cx="5805140" cy="3842757"/>
            <a:chOff x="125752" y="2361454"/>
            <a:chExt cx="5805140" cy="384275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752" y="2361454"/>
              <a:ext cx="5805140" cy="3842757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3156663" y="2716945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Symbol" panose="05050102010706020507" pitchFamily="18" charset="2"/>
                </a:rPr>
                <a:t>h</a:t>
              </a:r>
              <a:r>
                <a:rPr lang="en-US" dirty="0"/>
                <a:t> = 0.95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442760" y="3277131"/>
              <a:ext cx="6623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latin typeface="Symbol" panose="05050102010706020507" pitchFamily="18" charset="2"/>
                </a:rPr>
                <a:t>h</a:t>
              </a:r>
              <a:r>
                <a:rPr lang="en-US" dirty="0"/>
                <a:t> = 1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 bwMode="auto">
            <a:xfrm flipH="1">
              <a:off x="2965889" y="3009935"/>
              <a:ext cx="190774" cy="26061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/>
            <p:cNvCxnSpPr/>
            <p:nvPr/>
          </p:nvCxnSpPr>
          <p:spPr bwMode="auto">
            <a:xfrm flipV="1">
              <a:off x="2042688" y="3144398"/>
              <a:ext cx="152400" cy="239326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2" name="Group 41"/>
          <p:cNvGrpSpPr/>
          <p:nvPr/>
        </p:nvGrpSpPr>
        <p:grpSpPr>
          <a:xfrm>
            <a:off x="6320933" y="2523865"/>
            <a:ext cx="4384323" cy="1051745"/>
            <a:chOff x="6397133" y="2523865"/>
            <a:chExt cx="4384323" cy="1051745"/>
          </a:xfrm>
        </p:grpSpPr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1436713"/>
                </p:ext>
              </p:extLst>
            </p:nvPr>
          </p:nvGraphicFramePr>
          <p:xfrm>
            <a:off x="7414553" y="3009935"/>
            <a:ext cx="1812201" cy="4275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502" name="Equation" r:id="rId11" imgW="876300" imgH="203200" progId="Equation.DSMT4">
                    <p:embed/>
                  </p:oleObj>
                </mc:Choice>
                <mc:Fallback>
                  <p:oleObj name="Equation" r:id="rId11" imgW="876300" imgH="2032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14553" y="3009935"/>
                          <a:ext cx="1812201" cy="42759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TextBox 14"/>
            <p:cNvSpPr txBox="1"/>
            <p:nvPr/>
          </p:nvSpPr>
          <p:spPr>
            <a:xfrm>
              <a:off x="6397133" y="2523865"/>
              <a:ext cx="20954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Mixed-mode factor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H="1" flipV="1">
              <a:off x="9226754" y="3257483"/>
              <a:ext cx="337830" cy="9450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0" name="TextBox 39"/>
            <p:cNvSpPr txBox="1"/>
            <p:nvPr/>
          </p:nvSpPr>
          <p:spPr>
            <a:xfrm>
              <a:off x="9596516" y="3206278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Mode mix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777735" y="5790169"/>
            <a:ext cx="4897347" cy="937099"/>
            <a:chOff x="6853935" y="5790169"/>
            <a:chExt cx="4897347" cy="937099"/>
          </a:xfrm>
        </p:grpSpPr>
        <p:cxnSp>
          <p:nvCxnSpPr>
            <p:cNvPr id="28" name="Straight Arrow Connector 27"/>
            <p:cNvCxnSpPr/>
            <p:nvPr/>
          </p:nvCxnSpPr>
          <p:spPr bwMode="auto">
            <a:xfrm flipV="1">
              <a:off x="8409221" y="5790169"/>
              <a:ext cx="321826" cy="34845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9" name="TextBox 28"/>
            <p:cNvSpPr txBox="1"/>
            <p:nvPr/>
          </p:nvSpPr>
          <p:spPr>
            <a:xfrm>
              <a:off x="6853935" y="6080937"/>
              <a:ext cx="2153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Affects slope of S-N and Paris law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486599" y="6080937"/>
              <a:ext cx="22646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Affects pre-factor “C” of Paris law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 flipH="1" flipV="1">
              <a:off x="9343717" y="5814070"/>
              <a:ext cx="252800" cy="307609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6091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762000"/>
          </a:xfrm>
        </p:spPr>
        <p:txBody>
          <a:bodyPr/>
          <a:lstStyle/>
          <a:p>
            <a:r>
              <a:rPr lang="en-US" dirty="0"/>
              <a:t>Determination of Damage Model Parameters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2" y="1209675"/>
            <a:ext cx="10848975" cy="4438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1300" y="5895945"/>
            <a:ext cx="10266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Effect of the model parameters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η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ε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on: a) S-N diagram; b) crack propagation curve</a:t>
            </a:r>
          </a:p>
        </p:txBody>
      </p:sp>
    </p:spTree>
    <p:extLst>
      <p:ext uri="{BB962C8B-B14F-4D97-AF65-F5344CB8AC3E}">
        <p14:creationId xmlns:p14="http://schemas.microsoft.com/office/powerpoint/2010/main" val="1374941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10515600" cy="762000"/>
          </a:xfrm>
        </p:spPr>
        <p:txBody>
          <a:bodyPr/>
          <a:lstStyle/>
          <a:p>
            <a:r>
              <a:rPr lang="en-US" dirty="0" err="1"/>
              <a:t>Palmgren</a:t>
            </a:r>
            <a:r>
              <a:rPr lang="en-US" dirty="0"/>
              <a:t>-Miner (P-M)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 bwMode="auto">
              <a:xfrm>
                <a:off x="3330575" y="1387475"/>
                <a:ext cx="1904365" cy="13462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30575" y="1387475"/>
                <a:ext cx="1904365" cy="13462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7924800" y="1595040"/>
            <a:ext cx="3425784" cy="2590800"/>
            <a:chOff x="1143000" y="1600200"/>
            <a:chExt cx="4800600" cy="36305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r="54823"/>
            <a:stretch/>
          </p:blipFill>
          <p:spPr>
            <a:xfrm>
              <a:off x="1143000" y="1600200"/>
              <a:ext cx="4800600" cy="3630525"/>
            </a:xfrm>
            <a:prstGeom prst="rect">
              <a:avLst/>
            </a:prstGeom>
          </p:spPr>
        </p:pic>
        <p:sp>
          <p:nvSpPr>
            <p:cNvPr id="8" name="Freeform 7"/>
            <p:cNvSpPr/>
            <p:nvPr/>
          </p:nvSpPr>
          <p:spPr>
            <a:xfrm>
              <a:off x="2590800" y="2247900"/>
              <a:ext cx="2686050" cy="1171575"/>
            </a:xfrm>
            <a:custGeom>
              <a:avLst/>
              <a:gdLst>
                <a:gd name="connsiteX0" fmla="*/ 0 w 2686050"/>
                <a:gd name="connsiteY0" fmla="*/ 85725 h 1171575"/>
                <a:gd name="connsiteX1" fmla="*/ 1028700 w 2686050"/>
                <a:gd name="connsiteY1" fmla="*/ 1143000 h 1171575"/>
                <a:gd name="connsiteX2" fmla="*/ 2686050 w 2686050"/>
                <a:gd name="connsiteY2" fmla="*/ 1171575 h 1171575"/>
                <a:gd name="connsiteX3" fmla="*/ 2552700 w 2686050"/>
                <a:gd name="connsiteY3" fmla="*/ 0 h 1171575"/>
                <a:gd name="connsiteX4" fmla="*/ 0 w 2686050"/>
                <a:gd name="connsiteY4" fmla="*/ 85725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6050" h="1171575">
                  <a:moveTo>
                    <a:pt x="0" y="85725"/>
                  </a:moveTo>
                  <a:lnTo>
                    <a:pt x="1028700" y="1143000"/>
                  </a:lnTo>
                  <a:lnTo>
                    <a:pt x="2686050" y="1171575"/>
                  </a:lnTo>
                  <a:lnTo>
                    <a:pt x="2552700" y="0"/>
                  </a:lnTo>
                  <a:lnTo>
                    <a:pt x="0" y="857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1300" y="5105400"/>
            <a:ext cx="2209800" cy="152528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2400" y="911639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Does the CF20 fatigue model satisfy the P-M rule?</a:t>
            </a:r>
            <a:endParaRPr lang="en-US" sz="2400" dirty="0"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2400" y="2733767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Recalling that the rate of damage in CF20 is: </a:t>
            </a:r>
            <a:endParaRPr lang="en-US" sz="2400" dirty="0"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52400" y="4535260"/>
                <a:ext cx="12039600" cy="474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2400" dirty="0"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It is easy to show that for any sequence of cycles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_</m:t>
                        </m:r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sz="2400" dirty="0">
                    <a:latin typeface="Arial" panose="020B0604020202020204" pitchFamily="34" charset="0"/>
                    <a:ea typeface="MS PGothic" pitchFamily="34" charset="-128"/>
                    <a:cs typeface="Arial" panose="020B0604020202020204" pitchFamily="34" charset="0"/>
                  </a:rPr>
                  <a:t>,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535260"/>
                <a:ext cx="12039600" cy="474041"/>
              </a:xfrm>
              <a:prstGeom prst="rect">
                <a:avLst/>
              </a:prstGeom>
              <a:blipFill>
                <a:blip r:embed="rId6"/>
                <a:stretch>
                  <a:fillRect l="-759" t="-10256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/>
          <p:cNvSpPr/>
          <p:nvPr/>
        </p:nvSpPr>
        <p:spPr>
          <a:xfrm>
            <a:off x="5401716" y="5631821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00800" y="5186325"/>
            <a:ext cx="430082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600" dirty="0">
                <a:latin typeface="+mj-lt"/>
                <a:ea typeface="Cambria" panose="02040503050406030204" pitchFamily="18" charset="0"/>
              </a:rPr>
              <a:t>Yes, the P-M rule is satisfied, i.e., no fatigue history effect on subsequent damage</a:t>
            </a:r>
            <a:endParaRPr lang="en-US" sz="2600" dirty="0">
              <a:latin typeface="+mj-lt"/>
              <a:ea typeface="MS PGothic" pitchFamily="34" charset="-128"/>
            </a:endParaRP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110F958E-5D63-4B50-9571-BCAE6DDE21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98713" y="3282950"/>
          <a:ext cx="3492500" cy="11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r:id="rId7" imgW="1384300" imgH="457200" progId="Equation.DSMT4">
                  <p:embed/>
                </p:oleObj>
              </mc:Choice>
              <mc:Fallback>
                <p:oleObj r:id="rId7" imgW="1384300" imgH="457200" progId="Equation.DSMT4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110F958E-5D63-4B50-9571-BCAE6DDE21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8713" y="3282950"/>
                        <a:ext cx="3492500" cy="1147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9A373E6-9FAB-45B5-8B33-D6657A9B9962}"/>
              </a:ext>
            </a:extLst>
          </p:cNvPr>
          <p:cNvSpPr txBox="1"/>
          <p:nvPr/>
        </p:nvSpPr>
        <p:spPr>
          <a:xfrm>
            <a:off x="5699733" y="3595569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,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2BDA0D8-2B28-4BC3-BE43-B5442508C270}"/>
              </a:ext>
            </a:extLst>
          </p:cNvPr>
          <p:cNvSpPr/>
          <p:nvPr/>
        </p:nvSpPr>
        <p:spPr bwMode="auto">
          <a:xfrm>
            <a:off x="8302752" y="2792244"/>
            <a:ext cx="1243584" cy="1089965"/>
          </a:xfrm>
          <a:custGeom>
            <a:avLst/>
            <a:gdLst>
              <a:gd name="connsiteX0" fmla="*/ 0 w 1243584"/>
              <a:gd name="connsiteY0" fmla="*/ 0 h 1089965"/>
              <a:gd name="connsiteX1" fmla="*/ 1243584 w 1243584"/>
              <a:gd name="connsiteY1" fmla="*/ 0 h 1089965"/>
              <a:gd name="connsiteX2" fmla="*/ 1243584 w 1243584"/>
              <a:gd name="connsiteY2" fmla="*/ 1089965 h 108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3584" h="1089965">
                <a:moveTo>
                  <a:pt x="0" y="0"/>
                </a:moveTo>
                <a:lnTo>
                  <a:pt x="1243584" y="0"/>
                </a:lnTo>
                <a:lnTo>
                  <a:pt x="1243584" y="1089965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9A712C-9EFF-4652-BE2D-EAEF30039199}"/>
                  </a:ext>
                </a:extLst>
              </p:cNvPr>
              <p:cNvSpPr txBox="1"/>
              <p:nvPr/>
            </p:nvSpPr>
            <p:spPr>
              <a:xfrm>
                <a:off x="9231954" y="3853103"/>
                <a:ext cx="628763" cy="391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09A712C-9EFF-4652-BE2D-EAEF30039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31954" y="3853103"/>
                <a:ext cx="628763" cy="391582"/>
              </a:xfrm>
              <a:prstGeom prst="rect">
                <a:avLst/>
              </a:prstGeom>
              <a:blipFill>
                <a:blip r:embed="rId9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AA71F9F-3A09-4EC1-93C8-57B7B60ADC5F}"/>
                  </a:ext>
                </a:extLst>
              </p:cNvPr>
              <p:cNvSpPr txBox="1"/>
              <p:nvPr/>
            </p:nvSpPr>
            <p:spPr>
              <a:xfrm>
                <a:off x="7533938" y="2539207"/>
                <a:ext cx="628763" cy="3786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AA71F9F-3A09-4EC1-93C8-57B7B60AD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3938" y="2539207"/>
                <a:ext cx="628763" cy="378630"/>
              </a:xfrm>
              <a:prstGeom prst="rect">
                <a:avLst/>
              </a:prstGeom>
              <a:blipFill>
                <a:blip r:embed="rId10"/>
                <a:stretch>
                  <a:fillRect r="-18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E53A9E98-A280-4F27-9B92-D9E4AAEECE5E}"/>
                  </a:ext>
                </a:extLst>
              </p:cNvPr>
              <p:cNvSpPr txBox="1"/>
              <p:nvPr/>
            </p:nvSpPr>
            <p:spPr bwMode="auto">
              <a:xfrm>
                <a:off x="1623061" y="5321856"/>
                <a:ext cx="1280160" cy="12490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0" name="Object 3">
                <a:extLst>
                  <a:ext uri="{FF2B5EF4-FFF2-40B4-BE49-F238E27FC236}">
                    <a16:creationId xmlns:a16="http://schemas.microsoft.com/office/drawing/2014/main" id="{E53A9E98-A280-4F27-9B92-D9E4AAEECE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3061" y="5321856"/>
                <a:ext cx="1280160" cy="12490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5867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87" y="1256120"/>
            <a:ext cx="4340435" cy="3324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into a UMAT Subroutine</a:t>
            </a:r>
          </a:p>
        </p:txBody>
      </p:sp>
      <p:sp>
        <p:nvSpPr>
          <p:cNvPr id="6" name="Down Arrow 5"/>
          <p:cNvSpPr/>
          <p:nvPr/>
        </p:nvSpPr>
        <p:spPr>
          <a:xfrm>
            <a:off x="6145000" y="963316"/>
            <a:ext cx="337422" cy="5765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Rectangle 8"/>
          <p:cNvSpPr/>
          <p:nvPr/>
        </p:nvSpPr>
        <p:spPr>
          <a:xfrm>
            <a:off x="4756197" y="2693603"/>
            <a:ext cx="2899972" cy="8875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3486508"/>
              </p:ext>
            </p:extLst>
          </p:nvPr>
        </p:nvGraphicFramePr>
        <p:xfrm>
          <a:off x="5587773" y="2951730"/>
          <a:ext cx="11779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5" name="Equation" r:id="rId5" imgW="838080" imgH="419040" progId="Equation.DSMT4">
                  <p:embed/>
                </p:oleObj>
              </mc:Choice>
              <mc:Fallback>
                <p:oleObj name="Equation" r:id="rId5" imgW="838080" imgH="41904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7773" y="2951730"/>
                        <a:ext cx="1177925" cy="596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934893" y="2725427"/>
            <a:ext cx="25795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Quasi-static tearing damage</a:t>
            </a:r>
          </a:p>
        </p:txBody>
      </p:sp>
      <p:sp>
        <p:nvSpPr>
          <p:cNvPr id="20" name="Oval 19"/>
          <p:cNvSpPr/>
          <p:nvPr/>
        </p:nvSpPr>
        <p:spPr>
          <a:xfrm>
            <a:off x="5581554" y="1017213"/>
            <a:ext cx="1444304" cy="51176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903958"/>
              </p:ext>
            </p:extLst>
          </p:nvPr>
        </p:nvGraphicFramePr>
        <p:xfrm>
          <a:off x="5911914" y="1160677"/>
          <a:ext cx="783585" cy="274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6" name="Equation" r:id="rId7" imgW="558720" imgH="190440" progId="Equation.DSMT4">
                  <p:embed/>
                </p:oleObj>
              </mc:Choice>
              <mc:Fallback>
                <p:oleObj name="Equation" r:id="rId7" imgW="558720" imgH="190440" progId="Equation.DSMT4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1914" y="1160677"/>
                        <a:ext cx="783585" cy="2746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Parallelogram 21"/>
          <p:cNvSpPr/>
          <p:nvPr/>
        </p:nvSpPr>
        <p:spPr>
          <a:xfrm>
            <a:off x="5813628" y="6004876"/>
            <a:ext cx="1100422" cy="375427"/>
          </a:xfrm>
          <a:prstGeom prst="parallelogram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841188"/>
              </p:ext>
            </p:extLst>
          </p:nvPr>
        </p:nvGraphicFramePr>
        <p:xfrm>
          <a:off x="5949506" y="6058041"/>
          <a:ext cx="80327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7" name="Equation" r:id="rId9" imgW="571320" imgH="190440" progId="Equation.DSMT4">
                  <p:embed/>
                </p:oleObj>
              </mc:Choice>
              <mc:Fallback>
                <p:oleObj name="Equation" r:id="rId9" imgW="571320" imgH="190440" progId="Equation.DSMT4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9506" y="6058041"/>
                        <a:ext cx="803275" cy="273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4756197" y="4837227"/>
            <a:ext cx="2899972" cy="9497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TextBox 24"/>
          <p:cNvSpPr txBox="1"/>
          <p:nvPr/>
        </p:nvSpPr>
        <p:spPr>
          <a:xfrm>
            <a:off x="4911050" y="4837158"/>
            <a:ext cx="2654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Loss of constitutive stiffness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046332"/>
              </p:ext>
            </p:extLst>
          </p:nvPr>
        </p:nvGraphicFramePr>
        <p:xfrm>
          <a:off x="5170261" y="5072207"/>
          <a:ext cx="2103437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8" name="Equation" r:id="rId11" imgW="1460160" imgH="444240" progId="Equation.DSMT4">
                  <p:embed/>
                </p:oleObj>
              </mc:Choice>
              <mc:Fallback>
                <p:oleObj name="Equation" r:id="rId11" imgW="1460160" imgH="444240" progId="Equation.DSMT4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0261" y="5072207"/>
                        <a:ext cx="2103437" cy="6683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4756198" y="1756528"/>
            <a:ext cx="2899972" cy="7562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929471"/>
              </p:ext>
            </p:extLst>
          </p:nvPr>
        </p:nvGraphicFramePr>
        <p:xfrm>
          <a:off x="5441950" y="2030413"/>
          <a:ext cx="1406525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49" name="Equation" r:id="rId13" imgW="799920" imgH="253800" progId="Equation.DSMT4">
                  <p:embed/>
                </p:oleObj>
              </mc:Choice>
              <mc:Fallback>
                <p:oleObj name="Equation" r:id="rId13" imgW="799920" imgH="253800" progId="Equation.DSMT4">
                  <p:embed/>
                  <p:pic>
                    <p:nvPicPr>
                      <p:cNvPr id="39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1950" y="2030413"/>
                        <a:ext cx="1406525" cy="4492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928393" y="1774439"/>
            <a:ext cx="2565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QS mixed-mode parameters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1784" y="2112911"/>
            <a:ext cx="714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(Turon)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7035996" y="853859"/>
            <a:ext cx="5076498" cy="5149743"/>
            <a:chOff x="7215549" y="853859"/>
            <a:chExt cx="4893555" cy="5149743"/>
          </a:xfrm>
        </p:grpSpPr>
        <p:sp>
          <p:nvSpPr>
            <p:cNvPr id="3" name="Rectangle 2"/>
            <p:cNvSpPr/>
            <p:nvPr/>
          </p:nvSpPr>
          <p:spPr bwMode="auto">
            <a:xfrm>
              <a:off x="8615173" y="1293949"/>
              <a:ext cx="3373627" cy="4709653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" name="Down Arrow 3"/>
            <p:cNvSpPr/>
            <p:nvPr/>
          </p:nvSpPr>
          <p:spPr>
            <a:xfrm>
              <a:off x="10146257" y="1979812"/>
              <a:ext cx="337422" cy="361448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8707567" y="3316343"/>
              <a:ext cx="3197746" cy="980265"/>
            </a:xfrm>
            <a:prstGeom prst="rect">
              <a:avLst/>
            </a:prstGeom>
            <a:solidFill>
              <a:srgbClr val="FEFCD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713623" y="3304384"/>
              <a:ext cx="33954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Calculate incremental fatigue damage</a:t>
              </a:r>
            </a:p>
          </p:txBody>
        </p:sp>
        <p:sp>
          <p:nvSpPr>
            <p:cNvPr id="33" name="Down Arrow 32"/>
            <p:cNvSpPr/>
            <p:nvPr/>
          </p:nvSpPr>
          <p:spPr>
            <a:xfrm rot="5400000">
              <a:off x="8060697" y="5018655"/>
              <a:ext cx="300417" cy="109148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707567" y="5226231"/>
              <a:ext cx="3197746" cy="68031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1109237"/>
                </p:ext>
              </p:extLst>
            </p:nvPr>
          </p:nvGraphicFramePr>
          <p:xfrm>
            <a:off x="9392480" y="5488638"/>
            <a:ext cx="1711947" cy="4179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50" name="Equation" r:id="rId15" imgW="1168200" imgH="279360" progId="Equation.DSMT4">
                    <p:embed/>
                  </p:oleObj>
                </mc:Choice>
                <mc:Fallback>
                  <p:oleObj name="Equation" r:id="rId15" imgW="1168200" imgH="279360" progId="Equation.DSMT4">
                    <p:embed/>
                    <p:pic>
                      <p:nvPicPr>
                        <p:cNvPr id="14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92480" y="5488638"/>
                          <a:ext cx="1711947" cy="417912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9539283" y="5226163"/>
              <a:ext cx="15167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Update damage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707567" y="2358952"/>
              <a:ext cx="3197746" cy="8493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050260" y="2348884"/>
              <a:ext cx="25410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Relative displacement jump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713623" y="4408188"/>
              <a:ext cx="3197746" cy="70704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156686" y="4446843"/>
              <a:ext cx="25587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Update damage with fatigue</a:t>
              </a:r>
            </a:p>
          </p:txBody>
        </p:sp>
        <p:graphicFrame>
          <p:nvGraphicFramePr>
            <p:cNvPr id="19" name="Object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24454004"/>
                </p:ext>
              </p:extLst>
            </p:nvPr>
          </p:nvGraphicFramePr>
          <p:xfrm>
            <a:off x="9646299" y="4749056"/>
            <a:ext cx="1211945" cy="2746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51" name="Equation" r:id="rId17" imgW="863280" imgH="190440" progId="Equation.DSMT4">
                    <p:embed/>
                  </p:oleObj>
                </mc:Choice>
                <mc:Fallback>
                  <p:oleObj name="Equation" r:id="rId17" imgW="863280" imgH="190440" progId="Equation.DSMT4">
                    <p:embed/>
                    <p:pic>
                      <p:nvPicPr>
                        <p:cNvPr id="29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46299" y="4749056"/>
                          <a:ext cx="1211945" cy="27462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38441150"/>
                </p:ext>
              </p:extLst>
            </p:nvPr>
          </p:nvGraphicFramePr>
          <p:xfrm>
            <a:off x="9289034" y="2582899"/>
            <a:ext cx="1976437" cy="630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52" name="Equation" r:id="rId19" imgW="1371600" imgH="419040" progId="Equation.DSMT4">
                    <p:embed/>
                  </p:oleObj>
                </mc:Choice>
                <mc:Fallback>
                  <p:oleObj name="Equation" r:id="rId19" imgW="1371600" imgH="419040" progId="Equation.DSMT4">
                    <p:embed/>
                    <p:pic>
                      <p:nvPicPr>
                        <p:cNvPr id="47" name="Object 4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89034" y="2582899"/>
                          <a:ext cx="1976437" cy="63023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Object 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9324216"/>
                </p:ext>
              </p:extLst>
            </p:nvPr>
          </p:nvGraphicFramePr>
          <p:xfrm>
            <a:off x="9068013" y="3573448"/>
            <a:ext cx="2493910" cy="6988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53" name="Equation" r:id="rId21" imgW="1714320" imgH="469800" progId="Equation.DSMT4">
                    <p:embed/>
                  </p:oleObj>
                </mc:Choice>
                <mc:Fallback>
                  <p:oleObj name="Equation" r:id="rId21" imgW="1714320" imgH="469800" progId="Equation.DSMT4">
                    <p:embed/>
                    <p:pic>
                      <p:nvPicPr>
                        <p:cNvPr id="48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068013" y="3573448"/>
                          <a:ext cx="2493910" cy="69883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Down Arrow 35"/>
            <p:cNvSpPr/>
            <p:nvPr/>
          </p:nvSpPr>
          <p:spPr>
            <a:xfrm rot="16200000">
              <a:off x="8235499" y="1508745"/>
              <a:ext cx="300417" cy="60311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7215549" y="1865369"/>
              <a:ext cx="1030065" cy="2393809"/>
            </a:xfrm>
            <a:custGeom>
              <a:avLst/>
              <a:gdLst>
                <a:gd name="connsiteX0" fmla="*/ 0 w 1359568"/>
                <a:gd name="connsiteY0" fmla="*/ 1678406 h 1678406"/>
                <a:gd name="connsiteX1" fmla="*/ 1010652 w 1359568"/>
                <a:gd name="connsiteY1" fmla="*/ 1678406 h 1678406"/>
                <a:gd name="connsiteX2" fmla="*/ 1010652 w 1359568"/>
                <a:gd name="connsiteY2" fmla="*/ 0 h 1678406"/>
                <a:gd name="connsiteX3" fmla="*/ 1359568 w 1359568"/>
                <a:gd name="connsiteY3" fmla="*/ 0 h 1678406"/>
                <a:gd name="connsiteX0" fmla="*/ 0 w 1359568"/>
                <a:gd name="connsiteY0" fmla="*/ 1684421 h 1684421"/>
                <a:gd name="connsiteX1" fmla="*/ 1010652 w 1359568"/>
                <a:gd name="connsiteY1" fmla="*/ 1684421 h 1684421"/>
                <a:gd name="connsiteX2" fmla="*/ 1010652 w 1359568"/>
                <a:gd name="connsiteY2" fmla="*/ 6015 h 1684421"/>
                <a:gd name="connsiteX3" fmla="*/ 1287379 w 1359568"/>
                <a:gd name="connsiteY3" fmla="*/ 0 h 1684421"/>
                <a:gd name="connsiteX4" fmla="*/ 1359568 w 1359568"/>
                <a:gd name="connsiteY4" fmla="*/ 6015 h 1684421"/>
                <a:gd name="connsiteX0" fmla="*/ 0 w 1287379"/>
                <a:gd name="connsiteY0" fmla="*/ 1882942 h 1882942"/>
                <a:gd name="connsiteX1" fmla="*/ 1010652 w 1287379"/>
                <a:gd name="connsiteY1" fmla="*/ 1882942 h 1882942"/>
                <a:gd name="connsiteX2" fmla="*/ 1010652 w 1287379"/>
                <a:gd name="connsiteY2" fmla="*/ 204536 h 1882942"/>
                <a:gd name="connsiteX3" fmla="*/ 1287379 w 1287379"/>
                <a:gd name="connsiteY3" fmla="*/ 198521 h 1882942"/>
                <a:gd name="connsiteX4" fmla="*/ 1287379 w 1287379"/>
                <a:gd name="connsiteY4" fmla="*/ 0 h 1882942"/>
                <a:gd name="connsiteX0" fmla="*/ 0 w 1287379"/>
                <a:gd name="connsiteY0" fmla="*/ 1882942 h 1882942"/>
                <a:gd name="connsiteX1" fmla="*/ 1010652 w 1287379"/>
                <a:gd name="connsiteY1" fmla="*/ 1882942 h 1882942"/>
                <a:gd name="connsiteX2" fmla="*/ 1010652 w 1287379"/>
                <a:gd name="connsiteY2" fmla="*/ 204536 h 1882942"/>
                <a:gd name="connsiteX3" fmla="*/ 1287379 w 1287379"/>
                <a:gd name="connsiteY3" fmla="*/ 198521 h 1882942"/>
                <a:gd name="connsiteX4" fmla="*/ 1281364 w 1287379"/>
                <a:gd name="connsiteY4" fmla="*/ 126332 h 1882942"/>
                <a:gd name="connsiteX5" fmla="*/ 1287379 w 1287379"/>
                <a:gd name="connsiteY5" fmla="*/ 0 h 1882942"/>
                <a:gd name="connsiteX0" fmla="*/ 0 w 1293396"/>
                <a:gd name="connsiteY0" fmla="*/ 1882942 h 1882942"/>
                <a:gd name="connsiteX1" fmla="*/ 1010652 w 1293396"/>
                <a:gd name="connsiteY1" fmla="*/ 1882942 h 1882942"/>
                <a:gd name="connsiteX2" fmla="*/ 1010652 w 1293396"/>
                <a:gd name="connsiteY2" fmla="*/ 204536 h 1882942"/>
                <a:gd name="connsiteX3" fmla="*/ 1287379 w 1293396"/>
                <a:gd name="connsiteY3" fmla="*/ 198521 h 1882942"/>
                <a:gd name="connsiteX4" fmla="*/ 1293396 w 1293396"/>
                <a:gd name="connsiteY4" fmla="*/ 66174 h 1882942"/>
                <a:gd name="connsiteX5" fmla="*/ 1287379 w 1293396"/>
                <a:gd name="connsiteY5" fmla="*/ 0 h 1882942"/>
                <a:gd name="connsiteX0" fmla="*/ 0 w 1293396"/>
                <a:gd name="connsiteY0" fmla="*/ 1816768 h 1816768"/>
                <a:gd name="connsiteX1" fmla="*/ 1010652 w 1293396"/>
                <a:gd name="connsiteY1" fmla="*/ 1816768 h 1816768"/>
                <a:gd name="connsiteX2" fmla="*/ 1010652 w 1293396"/>
                <a:gd name="connsiteY2" fmla="*/ 138362 h 1816768"/>
                <a:gd name="connsiteX3" fmla="*/ 1287379 w 1293396"/>
                <a:gd name="connsiteY3" fmla="*/ 132347 h 1816768"/>
                <a:gd name="connsiteX4" fmla="*/ 1293396 w 1293396"/>
                <a:gd name="connsiteY4" fmla="*/ 0 h 1816768"/>
                <a:gd name="connsiteX5" fmla="*/ 745958 w 1293396"/>
                <a:gd name="connsiteY5" fmla="*/ 18047 h 1816768"/>
                <a:gd name="connsiteX0" fmla="*/ 0 w 1293396"/>
                <a:gd name="connsiteY0" fmla="*/ 1816768 h 1822784"/>
                <a:gd name="connsiteX1" fmla="*/ 84221 w 1293396"/>
                <a:gd name="connsiteY1" fmla="*/ 1822784 h 1822784"/>
                <a:gd name="connsiteX2" fmla="*/ 1010652 w 1293396"/>
                <a:gd name="connsiteY2" fmla="*/ 1816768 h 1822784"/>
                <a:gd name="connsiteX3" fmla="*/ 1010652 w 1293396"/>
                <a:gd name="connsiteY3" fmla="*/ 138362 h 1822784"/>
                <a:gd name="connsiteX4" fmla="*/ 1287379 w 1293396"/>
                <a:gd name="connsiteY4" fmla="*/ 132347 h 1822784"/>
                <a:gd name="connsiteX5" fmla="*/ 1293396 w 1293396"/>
                <a:gd name="connsiteY5" fmla="*/ 0 h 1822784"/>
                <a:gd name="connsiteX6" fmla="*/ 745958 w 1293396"/>
                <a:gd name="connsiteY6" fmla="*/ 18047 h 1822784"/>
                <a:gd name="connsiteX0" fmla="*/ 6016 w 1209175"/>
                <a:gd name="connsiteY0" fmla="*/ 1558089 h 1822784"/>
                <a:gd name="connsiteX1" fmla="*/ 0 w 1209175"/>
                <a:gd name="connsiteY1" fmla="*/ 1822784 h 1822784"/>
                <a:gd name="connsiteX2" fmla="*/ 926431 w 1209175"/>
                <a:gd name="connsiteY2" fmla="*/ 1816768 h 1822784"/>
                <a:gd name="connsiteX3" fmla="*/ 926431 w 1209175"/>
                <a:gd name="connsiteY3" fmla="*/ 138362 h 1822784"/>
                <a:gd name="connsiteX4" fmla="*/ 1203158 w 1209175"/>
                <a:gd name="connsiteY4" fmla="*/ 132347 h 1822784"/>
                <a:gd name="connsiteX5" fmla="*/ 1209175 w 1209175"/>
                <a:gd name="connsiteY5" fmla="*/ 0 h 1822784"/>
                <a:gd name="connsiteX6" fmla="*/ 661737 w 1209175"/>
                <a:gd name="connsiteY6" fmla="*/ 18047 h 1822784"/>
                <a:gd name="connsiteX0" fmla="*/ 12032 w 1215191"/>
                <a:gd name="connsiteY0" fmla="*/ 1558089 h 1822784"/>
                <a:gd name="connsiteX1" fmla="*/ 0 w 1215191"/>
                <a:gd name="connsiteY1" fmla="*/ 1708484 h 1822784"/>
                <a:gd name="connsiteX2" fmla="*/ 6016 w 1215191"/>
                <a:gd name="connsiteY2" fmla="*/ 1822784 h 1822784"/>
                <a:gd name="connsiteX3" fmla="*/ 932447 w 1215191"/>
                <a:gd name="connsiteY3" fmla="*/ 1816768 h 1822784"/>
                <a:gd name="connsiteX4" fmla="*/ 932447 w 1215191"/>
                <a:gd name="connsiteY4" fmla="*/ 138362 h 1822784"/>
                <a:gd name="connsiteX5" fmla="*/ 1209174 w 1215191"/>
                <a:gd name="connsiteY5" fmla="*/ 132347 h 1822784"/>
                <a:gd name="connsiteX6" fmla="*/ 1215191 w 1215191"/>
                <a:gd name="connsiteY6" fmla="*/ 0 h 1822784"/>
                <a:gd name="connsiteX7" fmla="*/ 667753 w 1215191"/>
                <a:gd name="connsiteY7" fmla="*/ 18047 h 1822784"/>
                <a:gd name="connsiteX0" fmla="*/ 890338 w 1215191"/>
                <a:gd name="connsiteY0" fmla="*/ 1696452 h 1822784"/>
                <a:gd name="connsiteX1" fmla="*/ 0 w 1215191"/>
                <a:gd name="connsiteY1" fmla="*/ 1708484 h 1822784"/>
                <a:gd name="connsiteX2" fmla="*/ 6016 w 1215191"/>
                <a:gd name="connsiteY2" fmla="*/ 1822784 h 1822784"/>
                <a:gd name="connsiteX3" fmla="*/ 932447 w 1215191"/>
                <a:gd name="connsiteY3" fmla="*/ 1816768 h 1822784"/>
                <a:gd name="connsiteX4" fmla="*/ 932447 w 1215191"/>
                <a:gd name="connsiteY4" fmla="*/ 138362 h 1822784"/>
                <a:gd name="connsiteX5" fmla="*/ 1209174 w 1215191"/>
                <a:gd name="connsiteY5" fmla="*/ 132347 h 1822784"/>
                <a:gd name="connsiteX6" fmla="*/ 1215191 w 1215191"/>
                <a:gd name="connsiteY6" fmla="*/ 0 h 1822784"/>
                <a:gd name="connsiteX7" fmla="*/ 667753 w 1215191"/>
                <a:gd name="connsiteY7" fmla="*/ 18047 h 1822784"/>
                <a:gd name="connsiteX0" fmla="*/ 890338 w 1215191"/>
                <a:gd name="connsiteY0" fmla="*/ 1696452 h 1822784"/>
                <a:gd name="connsiteX1" fmla="*/ 788069 w 1215191"/>
                <a:gd name="connsiteY1" fmla="*/ 1690437 h 1822784"/>
                <a:gd name="connsiteX2" fmla="*/ 0 w 1215191"/>
                <a:gd name="connsiteY2" fmla="*/ 1708484 h 1822784"/>
                <a:gd name="connsiteX3" fmla="*/ 6016 w 1215191"/>
                <a:gd name="connsiteY3" fmla="*/ 1822784 h 1822784"/>
                <a:gd name="connsiteX4" fmla="*/ 932447 w 1215191"/>
                <a:gd name="connsiteY4" fmla="*/ 1816768 h 1822784"/>
                <a:gd name="connsiteX5" fmla="*/ 932447 w 1215191"/>
                <a:gd name="connsiteY5" fmla="*/ 138362 h 1822784"/>
                <a:gd name="connsiteX6" fmla="*/ 1209174 w 1215191"/>
                <a:gd name="connsiteY6" fmla="*/ 132347 h 1822784"/>
                <a:gd name="connsiteX7" fmla="*/ 1215191 w 1215191"/>
                <a:gd name="connsiteY7" fmla="*/ 0 h 1822784"/>
                <a:gd name="connsiteX8" fmla="*/ 667753 w 1215191"/>
                <a:gd name="connsiteY8" fmla="*/ 18047 h 1822784"/>
                <a:gd name="connsiteX0" fmla="*/ 770022 w 1215191"/>
                <a:gd name="connsiteY0" fmla="*/ 1004637 h 1822784"/>
                <a:gd name="connsiteX1" fmla="*/ 788069 w 1215191"/>
                <a:gd name="connsiteY1" fmla="*/ 1690437 h 1822784"/>
                <a:gd name="connsiteX2" fmla="*/ 0 w 1215191"/>
                <a:gd name="connsiteY2" fmla="*/ 1708484 h 1822784"/>
                <a:gd name="connsiteX3" fmla="*/ 6016 w 1215191"/>
                <a:gd name="connsiteY3" fmla="*/ 1822784 h 1822784"/>
                <a:gd name="connsiteX4" fmla="*/ 932447 w 1215191"/>
                <a:gd name="connsiteY4" fmla="*/ 1816768 h 1822784"/>
                <a:gd name="connsiteX5" fmla="*/ 932447 w 1215191"/>
                <a:gd name="connsiteY5" fmla="*/ 138362 h 1822784"/>
                <a:gd name="connsiteX6" fmla="*/ 1209174 w 1215191"/>
                <a:gd name="connsiteY6" fmla="*/ 132347 h 1822784"/>
                <a:gd name="connsiteX7" fmla="*/ 1215191 w 1215191"/>
                <a:gd name="connsiteY7" fmla="*/ 0 h 1822784"/>
                <a:gd name="connsiteX8" fmla="*/ 667753 w 1215191"/>
                <a:gd name="connsiteY8" fmla="*/ 18047 h 1822784"/>
                <a:gd name="connsiteX0" fmla="*/ 709864 w 1215191"/>
                <a:gd name="connsiteY0" fmla="*/ 36095 h 1822784"/>
                <a:gd name="connsiteX1" fmla="*/ 788069 w 1215191"/>
                <a:gd name="connsiteY1" fmla="*/ 1690437 h 1822784"/>
                <a:gd name="connsiteX2" fmla="*/ 0 w 1215191"/>
                <a:gd name="connsiteY2" fmla="*/ 1708484 h 1822784"/>
                <a:gd name="connsiteX3" fmla="*/ 6016 w 1215191"/>
                <a:gd name="connsiteY3" fmla="*/ 1822784 h 1822784"/>
                <a:gd name="connsiteX4" fmla="*/ 932447 w 1215191"/>
                <a:gd name="connsiteY4" fmla="*/ 1816768 h 1822784"/>
                <a:gd name="connsiteX5" fmla="*/ 932447 w 1215191"/>
                <a:gd name="connsiteY5" fmla="*/ 138362 h 1822784"/>
                <a:gd name="connsiteX6" fmla="*/ 1209174 w 1215191"/>
                <a:gd name="connsiteY6" fmla="*/ 132347 h 1822784"/>
                <a:gd name="connsiteX7" fmla="*/ 1215191 w 1215191"/>
                <a:gd name="connsiteY7" fmla="*/ 0 h 1822784"/>
                <a:gd name="connsiteX8" fmla="*/ 667753 w 1215191"/>
                <a:gd name="connsiteY8" fmla="*/ 18047 h 1822784"/>
                <a:gd name="connsiteX0" fmla="*/ 794085 w 1215191"/>
                <a:gd name="connsiteY0" fmla="*/ 48126 h 1822784"/>
                <a:gd name="connsiteX1" fmla="*/ 788069 w 1215191"/>
                <a:gd name="connsiteY1" fmla="*/ 1690437 h 1822784"/>
                <a:gd name="connsiteX2" fmla="*/ 0 w 1215191"/>
                <a:gd name="connsiteY2" fmla="*/ 1708484 h 1822784"/>
                <a:gd name="connsiteX3" fmla="*/ 6016 w 1215191"/>
                <a:gd name="connsiteY3" fmla="*/ 1822784 h 1822784"/>
                <a:gd name="connsiteX4" fmla="*/ 932447 w 1215191"/>
                <a:gd name="connsiteY4" fmla="*/ 1816768 h 1822784"/>
                <a:gd name="connsiteX5" fmla="*/ 932447 w 1215191"/>
                <a:gd name="connsiteY5" fmla="*/ 138362 h 1822784"/>
                <a:gd name="connsiteX6" fmla="*/ 1209174 w 1215191"/>
                <a:gd name="connsiteY6" fmla="*/ 132347 h 1822784"/>
                <a:gd name="connsiteX7" fmla="*/ 1215191 w 1215191"/>
                <a:gd name="connsiteY7" fmla="*/ 0 h 1822784"/>
                <a:gd name="connsiteX8" fmla="*/ 667753 w 1215191"/>
                <a:gd name="connsiteY8" fmla="*/ 18047 h 1822784"/>
                <a:gd name="connsiteX0" fmla="*/ 794085 w 1215191"/>
                <a:gd name="connsiteY0" fmla="*/ 48126 h 1822784"/>
                <a:gd name="connsiteX1" fmla="*/ 788069 w 1215191"/>
                <a:gd name="connsiteY1" fmla="*/ 1690437 h 1822784"/>
                <a:gd name="connsiteX2" fmla="*/ 0 w 1215191"/>
                <a:gd name="connsiteY2" fmla="*/ 1708484 h 1822784"/>
                <a:gd name="connsiteX3" fmla="*/ 6016 w 1215191"/>
                <a:gd name="connsiteY3" fmla="*/ 1822784 h 1822784"/>
                <a:gd name="connsiteX4" fmla="*/ 992605 w 1215191"/>
                <a:gd name="connsiteY4" fmla="*/ 1822784 h 1822784"/>
                <a:gd name="connsiteX5" fmla="*/ 932447 w 1215191"/>
                <a:gd name="connsiteY5" fmla="*/ 138362 h 1822784"/>
                <a:gd name="connsiteX6" fmla="*/ 1209174 w 1215191"/>
                <a:gd name="connsiteY6" fmla="*/ 132347 h 1822784"/>
                <a:gd name="connsiteX7" fmla="*/ 1215191 w 1215191"/>
                <a:gd name="connsiteY7" fmla="*/ 0 h 1822784"/>
                <a:gd name="connsiteX8" fmla="*/ 667753 w 1215191"/>
                <a:gd name="connsiteY8" fmla="*/ 18047 h 1822784"/>
                <a:gd name="connsiteX0" fmla="*/ 794085 w 1215191"/>
                <a:gd name="connsiteY0" fmla="*/ 48126 h 1846847"/>
                <a:gd name="connsiteX1" fmla="*/ 788069 w 1215191"/>
                <a:gd name="connsiteY1" fmla="*/ 1690437 h 1846847"/>
                <a:gd name="connsiteX2" fmla="*/ 0 w 1215191"/>
                <a:gd name="connsiteY2" fmla="*/ 1708484 h 1846847"/>
                <a:gd name="connsiteX3" fmla="*/ 6016 w 1215191"/>
                <a:gd name="connsiteY3" fmla="*/ 1846847 h 1846847"/>
                <a:gd name="connsiteX4" fmla="*/ 992605 w 1215191"/>
                <a:gd name="connsiteY4" fmla="*/ 1822784 h 1846847"/>
                <a:gd name="connsiteX5" fmla="*/ 932447 w 1215191"/>
                <a:gd name="connsiteY5" fmla="*/ 138362 h 1846847"/>
                <a:gd name="connsiteX6" fmla="*/ 1209174 w 1215191"/>
                <a:gd name="connsiteY6" fmla="*/ 132347 h 1846847"/>
                <a:gd name="connsiteX7" fmla="*/ 1215191 w 1215191"/>
                <a:gd name="connsiteY7" fmla="*/ 0 h 1846847"/>
                <a:gd name="connsiteX8" fmla="*/ 667753 w 1215191"/>
                <a:gd name="connsiteY8" fmla="*/ 18047 h 1846847"/>
                <a:gd name="connsiteX0" fmla="*/ 788069 w 1209175"/>
                <a:gd name="connsiteY0" fmla="*/ 48126 h 1846847"/>
                <a:gd name="connsiteX1" fmla="*/ 782053 w 1209175"/>
                <a:gd name="connsiteY1" fmla="*/ 1690437 h 1846847"/>
                <a:gd name="connsiteX2" fmla="*/ 6015 w 1209175"/>
                <a:gd name="connsiteY2" fmla="*/ 1708484 h 1846847"/>
                <a:gd name="connsiteX3" fmla="*/ 0 w 1209175"/>
                <a:gd name="connsiteY3" fmla="*/ 1846847 h 1846847"/>
                <a:gd name="connsiteX4" fmla="*/ 986589 w 1209175"/>
                <a:gd name="connsiteY4" fmla="*/ 1822784 h 1846847"/>
                <a:gd name="connsiteX5" fmla="*/ 926431 w 1209175"/>
                <a:gd name="connsiteY5" fmla="*/ 138362 h 1846847"/>
                <a:gd name="connsiteX6" fmla="*/ 1203158 w 1209175"/>
                <a:gd name="connsiteY6" fmla="*/ 132347 h 1846847"/>
                <a:gd name="connsiteX7" fmla="*/ 1209175 w 1209175"/>
                <a:gd name="connsiteY7" fmla="*/ 0 h 1846847"/>
                <a:gd name="connsiteX8" fmla="*/ 661737 w 1209175"/>
                <a:gd name="connsiteY8" fmla="*/ 18047 h 1846847"/>
                <a:gd name="connsiteX0" fmla="*/ 788069 w 1209175"/>
                <a:gd name="connsiteY0" fmla="*/ 48126 h 1846847"/>
                <a:gd name="connsiteX1" fmla="*/ 782053 w 1209175"/>
                <a:gd name="connsiteY1" fmla="*/ 1690437 h 1846847"/>
                <a:gd name="connsiteX2" fmla="*/ 6015 w 1209175"/>
                <a:gd name="connsiteY2" fmla="*/ 1708484 h 1846847"/>
                <a:gd name="connsiteX3" fmla="*/ 0 w 1209175"/>
                <a:gd name="connsiteY3" fmla="*/ 1846847 h 1846847"/>
                <a:gd name="connsiteX4" fmla="*/ 986589 w 1209175"/>
                <a:gd name="connsiteY4" fmla="*/ 1822784 h 1846847"/>
                <a:gd name="connsiteX5" fmla="*/ 986589 w 1209175"/>
                <a:gd name="connsiteY5" fmla="*/ 138362 h 1846847"/>
                <a:gd name="connsiteX6" fmla="*/ 1203158 w 1209175"/>
                <a:gd name="connsiteY6" fmla="*/ 132347 h 1846847"/>
                <a:gd name="connsiteX7" fmla="*/ 1209175 w 1209175"/>
                <a:gd name="connsiteY7" fmla="*/ 0 h 1846847"/>
                <a:gd name="connsiteX8" fmla="*/ 661737 w 1209175"/>
                <a:gd name="connsiteY8" fmla="*/ 18047 h 1846847"/>
                <a:gd name="connsiteX0" fmla="*/ 788069 w 1215189"/>
                <a:gd name="connsiteY0" fmla="*/ 48126 h 1846847"/>
                <a:gd name="connsiteX1" fmla="*/ 782053 w 1215189"/>
                <a:gd name="connsiteY1" fmla="*/ 1690437 h 1846847"/>
                <a:gd name="connsiteX2" fmla="*/ 6015 w 1215189"/>
                <a:gd name="connsiteY2" fmla="*/ 1708484 h 1846847"/>
                <a:gd name="connsiteX3" fmla="*/ 0 w 1215189"/>
                <a:gd name="connsiteY3" fmla="*/ 1846847 h 1846847"/>
                <a:gd name="connsiteX4" fmla="*/ 986589 w 1215189"/>
                <a:gd name="connsiteY4" fmla="*/ 1822784 h 1846847"/>
                <a:gd name="connsiteX5" fmla="*/ 986589 w 1215189"/>
                <a:gd name="connsiteY5" fmla="*/ 138362 h 1846847"/>
                <a:gd name="connsiteX6" fmla="*/ 1215189 w 1215189"/>
                <a:gd name="connsiteY6" fmla="*/ 132347 h 1846847"/>
                <a:gd name="connsiteX7" fmla="*/ 1209175 w 1215189"/>
                <a:gd name="connsiteY7" fmla="*/ 0 h 1846847"/>
                <a:gd name="connsiteX8" fmla="*/ 661737 w 1215189"/>
                <a:gd name="connsiteY8" fmla="*/ 18047 h 1846847"/>
                <a:gd name="connsiteX0" fmla="*/ 794754 w 1221874"/>
                <a:gd name="connsiteY0" fmla="*/ 48126 h 1846847"/>
                <a:gd name="connsiteX1" fmla="*/ 788738 w 1221874"/>
                <a:gd name="connsiteY1" fmla="*/ 1690437 h 1846847"/>
                <a:gd name="connsiteX2" fmla="*/ 0 w 1221874"/>
                <a:gd name="connsiteY2" fmla="*/ 1711659 h 1846847"/>
                <a:gd name="connsiteX3" fmla="*/ 6685 w 1221874"/>
                <a:gd name="connsiteY3" fmla="*/ 1846847 h 1846847"/>
                <a:gd name="connsiteX4" fmla="*/ 993274 w 1221874"/>
                <a:gd name="connsiteY4" fmla="*/ 1822784 h 1846847"/>
                <a:gd name="connsiteX5" fmla="*/ 993274 w 1221874"/>
                <a:gd name="connsiteY5" fmla="*/ 138362 h 1846847"/>
                <a:gd name="connsiteX6" fmla="*/ 1221874 w 1221874"/>
                <a:gd name="connsiteY6" fmla="*/ 132347 h 1846847"/>
                <a:gd name="connsiteX7" fmla="*/ 1215860 w 1221874"/>
                <a:gd name="connsiteY7" fmla="*/ 0 h 1846847"/>
                <a:gd name="connsiteX8" fmla="*/ 668422 w 1221874"/>
                <a:gd name="connsiteY8" fmla="*/ 18047 h 1846847"/>
                <a:gd name="connsiteX0" fmla="*/ 794754 w 1221874"/>
                <a:gd name="connsiteY0" fmla="*/ 48126 h 1846847"/>
                <a:gd name="connsiteX1" fmla="*/ 788738 w 1221874"/>
                <a:gd name="connsiteY1" fmla="*/ 1690437 h 1846847"/>
                <a:gd name="connsiteX2" fmla="*/ 0 w 1221874"/>
                <a:gd name="connsiteY2" fmla="*/ 1711659 h 1846847"/>
                <a:gd name="connsiteX3" fmla="*/ 335 w 1221874"/>
                <a:gd name="connsiteY3" fmla="*/ 1846847 h 1846847"/>
                <a:gd name="connsiteX4" fmla="*/ 993274 w 1221874"/>
                <a:gd name="connsiteY4" fmla="*/ 1822784 h 1846847"/>
                <a:gd name="connsiteX5" fmla="*/ 993274 w 1221874"/>
                <a:gd name="connsiteY5" fmla="*/ 138362 h 1846847"/>
                <a:gd name="connsiteX6" fmla="*/ 1221874 w 1221874"/>
                <a:gd name="connsiteY6" fmla="*/ 132347 h 1846847"/>
                <a:gd name="connsiteX7" fmla="*/ 1215860 w 1221874"/>
                <a:gd name="connsiteY7" fmla="*/ 0 h 1846847"/>
                <a:gd name="connsiteX8" fmla="*/ 668422 w 1221874"/>
                <a:gd name="connsiteY8" fmla="*/ 18047 h 1846847"/>
                <a:gd name="connsiteX0" fmla="*/ 794754 w 1221874"/>
                <a:gd name="connsiteY0" fmla="*/ 48126 h 1846847"/>
                <a:gd name="connsiteX1" fmla="*/ 788738 w 1221874"/>
                <a:gd name="connsiteY1" fmla="*/ 1690437 h 1846847"/>
                <a:gd name="connsiteX2" fmla="*/ 0 w 1221874"/>
                <a:gd name="connsiteY2" fmla="*/ 1711659 h 1846847"/>
                <a:gd name="connsiteX3" fmla="*/ 335 w 1221874"/>
                <a:gd name="connsiteY3" fmla="*/ 1846847 h 1846847"/>
                <a:gd name="connsiteX4" fmla="*/ 993274 w 1221874"/>
                <a:gd name="connsiteY4" fmla="*/ 1835484 h 1846847"/>
                <a:gd name="connsiteX5" fmla="*/ 993274 w 1221874"/>
                <a:gd name="connsiteY5" fmla="*/ 138362 h 1846847"/>
                <a:gd name="connsiteX6" fmla="*/ 1221874 w 1221874"/>
                <a:gd name="connsiteY6" fmla="*/ 132347 h 1846847"/>
                <a:gd name="connsiteX7" fmla="*/ 1215860 w 1221874"/>
                <a:gd name="connsiteY7" fmla="*/ 0 h 1846847"/>
                <a:gd name="connsiteX8" fmla="*/ 668422 w 1221874"/>
                <a:gd name="connsiteY8" fmla="*/ 18047 h 1846847"/>
                <a:gd name="connsiteX0" fmla="*/ 794754 w 1221874"/>
                <a:gd name="connsiteY0" fmla="*/ 48126 h 1846847"/>
                <a:gd name="connsiteX1" fmla="*/ 817313 w 1221874"/>
                <a:gd name="connsiteY1" fmla="*/ 1706312 h 1846847"/>
                <a:gd name="connsiteX2" fmla="*/ 0 w 1221874"/>
                <a:gd name="connsiteY2" fmla="*/ 1711659 h 1846847"/>
                <a:gd name="connsiteX3" fmla="*/ 335 w 1221874"/>
                <a:gd name="connsiteY3" fmla="*/ 1846847 h 1846847"/>
                <a:gd name="connsiteX4" fmla="*/ 993274 w 1221874"/>
                <a:gd name="connsiteY4" fmla="*/ 1835484 h 1846847"/>
                <a:gd name="connsiteX5" fmla="*/ 993274 w 1221874"/>
                <a:gd name="connsiteY5" fmla="*/ 138362 h 1846847"/>
                <a:gd name="connsiteX6" fmla="*/ 1221874 w 1221874"/>
                <a:gd name="connsiteY6" fmla="*/ 132347 h 1846847"/>
                <a:gd name="connsiteX7" fmla="*/ 1215860 w 1221874"/>
                <a:gd name="connsiteY7" fmla="*/ 0 h 1846847"/>
                <a:gd name="connsiteX8" fmla="*/ 668422 w 1221874"/>
                <a:gd name="connsiteY8" fmla="*/ 18047 h 1846847"/>
                <a:gd name="connsiteX0" fmla="*/ 823329 w 1221874"/>
                <a:gd name="connsiteY0" fmla="*/ 48126 h 1846847"/>
                <a:gd name="connsiteX1" fmla="*/ 817313 w 1221874"/>
                <a:gd name="connsiteY1" fmla="*/ 1706312 h 1846847"/>
                <a:gd name="connsiteX2" fmla="*/ 0 w 1221874"/>
                <a:gd name="connsiteY2" fmla="*/ 1711659 h 1846847"/>
                <a:gd name="connsiteX3" fmla="*/ 335 w 1221874"/>
                <a:gd name="connsiteY3" fmla="*/ 1846847 h 1846847"/>
                <a:gd name="connsiteX4" fmla="*/ 993274 w 1221874"/>
                <a:gd name="connsiteY4" fmla="*/ 1835484 h 1846847"/>
                <a:gd name="connsiteX5" fmla="*/ 993274 w 1221874"/>
                <a:gd name="connsiteY5" fmla="*/ 138362 h 1846847"/>
                <a:gd name="connsiteX6" fmla="*/ 1221874 w 1221874"/>
                <a:gd name="connsiteY6" fmla="*/ 132347 h 1846847"/>
                <a:gd name="connsiteX7" fmla="*/ 1215860 w 1221874"/>
                <a:gd name="connsiteY7" fmla="*/ 0 h 1846847"/>
                <a:gd name="connsiteX8" fmla="*/ 668422 w 1221874"/>
                <a:gd name="connsiteY8" fmla="*/ 18047 h 1846847"/>
                <a:gd name="connsiteX0" fmla="*/ 823329 w 1221874"/>
                <a:gd name="connsiteY0" fmla="*/ 32251 h 1830972"/>
                <a:gd name="connsiteX1" fmla="*/ 817313 w 1221874"/>
                <a:gd name="connsiteY1" fmla="*/ 1690437 h 1830972"/>
                <a:gd name="connsiteX2" fmla="*/ 0 w 1221874"/>
                <a:gd name="connsiteY2" fmla="*/ 1695784 h 1830972"/>
                <a:gd name="connsiteX3" fmla="*/ 335 w 1221874"/>
                <a:gd name="connsiteY3" fmla="*/ 1830972 h 1830972"/>
                <a:gd name="connsiteX4" fmla="*/ 993274 w 1221874"/>
                <a:gd name="connsiteY4" fmla="*/ 1819609 h 1830972"/>
                <a:gd name="connsiteX5" fmla="*/ 993274 w 1221874"/>
                <a:gd name="connsiteY5" fmla="*/ 122487 h 1830972"/>
                <a:gd name="connsiteX6" fmla="*/ 1221874 w 1221874"/>
                <a:gd name="connsiteY6" fmla="*/ 116472 h 1830972"/>
                <a:gd name="connsiteX7" fmla="*/ 1219035 w 1221874"/>
                <a:gd name="connsiteY7" fmla="*/ 0 h 1830972"/>
                <a:gd name="connsiteX8" fmla="*/ 668422 w 1221874"/>
                <a:gd name="connsiteY8" fmla="*/ 2172 h 1830972"/>
                <a:gd name="connsiteX0" fmla="*/ 823329 w 1221874"/>
                <a:gd name="connsiteY0" fmla="*/ 32251 h 1830972"/>
                <a:gd name="connsiteX1" fmla="*/ 817313 w 1221874"/>
                <a:gd name="connsiteY1" fmla="*/ 1690437 h 1830972"/>
                <a:gd name="connsiteX2" fmla="*/ 0 w 1221874"/>
                <a:gd name="connsiteY2" fmla="*/ 1695784 h 1830972"/>
                <a:gd name="connsiteX3" fmla="*/ 335 w 1221874"/>
                <a:gd name="connsiteY3" fmla="*/ 1830972 h 1830972"/>
                <a:gd name="connsiteX4" fmla="*/ 993274 w 1221874"/>
                <a:gd name="connsiteY4" fmla="*/ 1819609 h 1830972"/>
                <a:gd name="connsiteX5" fmla="*/ 993274 w 1221874"/>
                <a:gd name="connsiteY5" fmla="*/ 122487 h 1830972"/>
                <a:gd name="connsiteX6" fmla="*/ 1221874 w 1221874"/>
                <a:gd name="connsiteY6" fmla="*/ 116472 h 1830972"/>
                <a:gd name="connsiteX7" fmla="*/ 1219035 w 1221874"/>
                <a:gd name="connsiteY7" fmla="*/ 0 h 1830972"/>
                <a:gd name="connsiteX8" fmla="*/ 820822 w 1221874"/>
                <a:gd name="connsiteY8" fmla="*/ 11697 h 1830972"/>
                <a:gd name="connsiteX0" fmla="*/ 823329 w 1221874"/>
                <a:gd name="connsiteY0" fmla="*/ 13201 h 1830972"/>
                <a:gd name="connsiteX1" fmla="*/ 817313 w 1221874"/>
                <a:gd name="connsiteY1" fmla="*/ 1690437 h 1830972"/>
                <a:gd name="connsiteX2" fmla="*/ 0 w 1221874"/>
                <a:gd name="connsiteY2" fmla="*/ 1695784 h 1830972"/>
                <a:gd name="connsiteX3" fmla="*/ 335 w 1221874"/>
                <a:gd name="connsiteY3" fmla="*/ 1830972 h 1830972"/>
                <a:gd name="connsiteX4" fmla="*/ 993274 w 1221874"/>
                <a:gd name="connsiteY4" fmla="*/ 1819609 h 1830972"/>
                <a:gd name="connsiteX5" fmla="*/ 993274 w 1221874"/>
                <a:gd name="connsiteY5" fmla="*/ 122487 h 1830972"/>
                <a:gd name="connsiteX6" fmla="*/ 1221874 w 1221874"/>
                <a:gd name="connsiteY6" fmla="*/ 116472 h 1830972"/>
                <a:gd name="connsiteX7" fmla="*/ 1219035 w 1221874"/>
                <a:gd name="connsiteY7" fmla="*/ 0 h 1830972"/>
                <a:gd name="connsiteX8" fmla="*/ 820822 w 1221874"/>
                <a:gd name="connsiteY8" fmla="*/ 11697 h 1830972"/>
                <a:gd name="connsiteX0" fmla="*/ 823329 w 1221874"/>
                <a:gd name="connsiteY0" fmla="*/ 13201 h 1830972"/>
                <a:gd name="connsiteX1" fmla="*/ 817313 w 1221874"/>
                <a:gd name="connsiteY1" fmla="*/ 1690437 h 1830972"/>
                <a:gd name="connsiteX2" fmla="*/ 0 w 1221874"/>
                <a:gd name="connsiteY2" fmla="*/ 1695784 h 1830972"/>
                <a:gd name="connsiteX3" fmla="*/ 335 w 1221874"/>
                <a:gd name="connsiteY3" fmla="*/ 1830972 h 1830972"/>
                <a:gd name="connsiteX4" fmla="*/ 993274 w 1221874"/>
                <a:gd name="connsiteY4" fmla="*/ 1819609 h 1830972"/>
                <a:gd name="connsiteX5" fmla="*/ 993274 w 1221874"/>
                <a:gd name="connsiteY5" fmla="*/ 122487 h 1830972"/>
                <a:gd name="connsiteX6" fmla="*/ 1221874 w 1221874"/>
                <a:gd name="connsiteY6" fmla="*/ 116472 h 1830972"/>
                <a:gd name="connsiteX7" fmla="*/ 1219035 w 1221874"/>
                <a:gd name="connsiteY7" fmla="*/ 0 h 1830972"/>
                <a:gd name="connsiteX8" fmla="*/ 820822 w 1221874"/>
                <a:gd name="connsiteY8" fmla="*/ 2172 h 1830972"/>
                <a:gd name="connsiteX0" fmla="*/ 823329 w 1228224"/>
                <a:gd name="connsiteY0" fmla="*/ 13201 h 1830972"/>
                <a:gd name="connsiteX1" fmla="*/ 817313 w 1228224"/>
                <a:gd name="connsiteY1" fmla="*/ 1690437 h 1830972"/>
                <a:gd name="connsiteX2" fmla="*/ 0 w 1228224"/>
                <a:gd name="connsiteY2" fmla="*/ 1695784 h 1830972"/>
                <a:gd name="connsiteX3" fmla="*/ 335 w 1228224"/>
                <a:gd name="connsiteY3" fmla="*/ 1830972 h 1830972"/>
                <a:gd name="connsiteX4" fmla="*/ 993274 w 1228224"/>
                <a:gd name="connsiteY4" fmla="*/ 1819609 h 1830972"/>
                <a:gd name="connsiteX5" fmla="*/ 993274 w 1228224"/>
                <a:gd name="connsiteY5" fmla="*/ 122487 h 1830972"/>
                <a:gd name="connsiteX6" fmla="*/ 1228224 w 1228224"/>
                <a:gd name="connsiteY6" fmla="*/ 119647 h 1830972"/>
                <a:gd name="connsiteX7" fmla="*/ 1219035 w 1228224"/>
                <a:gd name="connsiteY7" fmla="*/ 0 h 1830972"/>
                <a:gd name="connsiteX8" fmla="*/ 820822 w 1228224"/>
                <a:gd name="connsiteY8" fmla="*/ 2172 h 1830972"/>
                <a:gd name="connsiteX0" fmla="*/ 823329 w 1234982"/>
                <a:gd name="connsiteY0" fmla="*/ 22726 h 1840497"/>
                <a:gd name="connsiteX1" fmla="*/ 817313 w 1234982"/>
                <a:gd name="connsiteY1" fmla="*/ 1699962 h 1840497"/>
                <a:gd name="connsiteX2" fmla="*/ 0 w 1234982"/>
                <a:gd name="connsiteY2" fmla="*/ 1705309 h 1840497"/>
                <a:gd name="connsiteX3" fmla="*/ 335 w 1234982"/>
                <a:gd name="connsiteY3" fmla="*/ 1840497 h 1840497"/>
                <a:gd name="connsiteX4" fmla="*/ 993274 w 1234982"/>
                <a:gd name="connsiteY4" fmla="*/ 1829134 h 1840497"/>
                <a:gd name="connsiteX5" fmla="*/ 993274 w 1234982"/>
                <a:gd name="connsiteY5" fmla="*/ 132012 h 1840497"/>
                <a:gd name="connsiteX6" fmla="*/ 1228224 w 1234982"/>
                <a:gd name="connsiteY6" fmla="*/ 129172 h 1840497"/>
                <a:gd name="connsiteX7" fmla="*/ 1234910 w 1234982"/>
                <a:gd name="connsiteY7" fmla="*/ 0 h 1840497"/>
                <a:gd name="connsiteX8" fmla="*/ 820822 w 1234982"/>
                <a:gd name="connsiteY8" fmla="*/ 11697 h 1840497"/>
                <a:gd name="connsiteX0" fmla="*/ 823329 w 1228224"/>
                <a:gd name="connsiteY0" fmla="*/ 16376 h 1834147"/>
                <a:gd name="connsiteX1" fmla="*/ 817313 w 1228224"/>
                <a:gd name="connsiteY1" fmla="*/ 1693612 h 1834147"/>
                <a:gd name="connsiteX2" fmla="*/ 0 w 1228224"/>
                <a:gd name="connsiteY2" fmla="*/ 1698959 h 1834147"/>
                <a:gd name="connsiteX3" fmla="*/ 335 w 1228224"/>
                <a:gd name="connsiteY3" fmla="*/ 1834147 h 1834147"/>
                <a:gd name="connsiteX4" fmla="*/ 993274 w 1228224"/>
                <a:gd name="connsiteY4" fmla="*/ 1822784 h 1834147"/>
                <a:gd name="connsiteX5" fmla="*/ 993274 w 1228224"/>
                <a:gd name="connsiteY5" fmla="*/ 125662 h 1834147"/>
                <a:gd name="connsiteX6" fmla="*/ 1228224 w 1228224"/>
                <a:gd name="connsiteY6" fmla="*/ 122822 h 1834147"/>
                <a:gd name="connsiteX7" fmla="*/ 1225385 w 1228224"/>
                <a:gd name="connsiteY7" fmla="*/ 0 h 1834147"/>
                <a:gd name="connsiteX8" fmla="*/ 820822 w 1228224"/>
                <a:gd name="connsiteY8" fmla="*/ 5347 h 1834147"/>
                <a:gd name="connsiteX0" fmla="*/ 823329 w 1225385"/>
                <a:gd name="connsiteY0" fmla="*/ 16376 h 1834147"/>
                <a:gd name="connsiteX1" fmla="*/ 817313 w 1225385"/>
                <a:gd name="connsiteY1" fmla="*/ 1693612 h 1834147"/>
                <a:gd name="connsiteX2" fmla="*/ 0 w 1225385"/>
                <a:gd name="connsiteY2" fmla="*/ 1698959 h 1834147"/>
                <a:gd name="connsiteX3" fmla="*/ 335 w 1225385"/>
                <a:gd name="connsiteY3" fmla="*/ 1834147 h 1834147"/>
                <a:gd name="connsiteX4" fmla="*/ 993274 w 1225385"/>
                <a:gd name="connsiteY4" fmla="*/ 1822784 h 1834147"/>
                <a:gd name="connsiteX5" fmla="*/ 993274 w 1225385"/>
                <a:gd name="connsiteY5" fmla="*/ 125662 h 1834147"/>
                <a:gd name="connsiteX6" fmla="*/ 1225385 w 1225385"/>
                <a:gd name="connsiteY6" fmla="*/ 0 h 1834147"/>
                <a:gd name="connsiteX7" fmla="*/ 820822 w 1225385"/>
                <a:gd name="connsiteY7" fmla="*/ 5347 h 1834147"/>
                <a:gd name="connsiteX0" fmla="*/ 823329 w 993274"/>
                <a:gd name="connsiteY0" fmla="*/ 11029 h 1828800"/>
                <a:gd name="connsiteX1" fmla="*/ 817313 w 993274"/>
                <a:gd name="connsiteY1" fmla="*/ 1688265 h 1828800"/>
                <a:gd name="connsiteX2" fmla="*/ 0 w 993274"/>
                <a:gd name="connsiteY2" fmla="*/ 1693612 h 1828800"/>
                <a:gd name="connsiteX3" fmla="*/ 335 w 993274"/>
                <a:gd name="connsiteY3" fmla="*/ 1828800 h 1828800"/>
                <a:gd name="connsiteX4" fmla="*/ 993274 w 993274"/>
                <a:gd name="connsiteY4" fmla="*/ 1817437 h 1828800"/>
                <a:gd name="connsiteX5" fmla="*/ 993274 w 993274"/>
                <a:gd name="connsiteY5" fmla="*/ 120315 h 1828800"/>
                <a:gd name="connsiteX6" fmla="*/ 820822 w 993274"/>
                <a:gd name="connsiteY6" fmla="*/ 0 h 1828800"/>
                <a:gd name="connsiteX0" fmla="*/ 823329 w 993274"/>
                <a:gd name="connsiteY0" fmla="*/ 0 h 1817771"/>
                <a:gd name="connsiteX1" fmla="*/ 817313 w 993274"/>
                <a:gd name="connsiteY1" fmla="*/ 1677236 h 1817771"/>
                <a:gd name="connsiteX2" fmla="*/ 0 w 993274"/>
                <a:gd name="connsiteY2" fmla="*/ 1682583 h 1817771"/>
                <a:gd name="connsiteX3" fmla="*/ 335 w 993274"/>
                <a:gd name="connsiteY3" fmla="*/ 1817771 h 1817771"/>
                <a:gd name="connsiteX4" fmla="*/ 993274 w 993274"/>
                <a:gd name="connsiteY4" fmla="*/ 1806408 h 1817771"/>
                <a:gd name="connsiteX5" fmla="*/ 993274 w 993274"/>
                <a:gd name="connsiteY5" fmla="*/ 109286 h 1817771"/>
                <a:gd name="connsiteX6" fmla="*/ 814472 w 993274"/>
                <a:gd name="connsiteY6" fmla="*/ 118072 h 1817771"/>
                <a:gd name="connsiteX0" fmla="*/ 823329 w 996449"/>
                <a:gd name="connsiteY0" fmla="*/ 0 h 1817771"/>
                <a:gd name="connsiteX1" fmla="*/ 817313 w 996449"/>
                <a:gd name="connsiteY1" fmla="*/ 1677236 h 1817771"/>
                <a:gd name="connsiteX2" fmla="*/ 0 w 996449"/>
                <a:gd name="connsiteY2" fmla="*/ 1682583 h 1817771"/>
                <a:gd name="connsiteX3" fmla="*/ 335 w 996449"/>
                <a:gd name="connsiteY3" fmla="*/ 1817771 h 1817771"/>
                <a:gd name="connsiteX4" fmla="*/ 993274 w 996449"/>
                <a:gd name="connsiteY4" fmla="*/ 1806408 h 1817771"/>
                <a:gd name="connsiteX5" fmla="*/ 996449 w 996449"/>
                <a:gd name="connsiteY5" fmla="*/ 127729 h 1817771"/>
                <a:gd name="connsiteX6" fmla="*/ 814472 w 996449"/>
                <a:gd name="connsiteY6" fmla="*/ 118072 h 1817771"/>
                <a:gd name="connsiteX0" fmla="*/ 823329 w 996449"/>
                <a:gd name="connsiteY0" fmla="*/ 0 h 1817771"/>
                <a:gd name="connsiteX1" fmla="*/ 817313 w 996449"/>
                <a:gd name="connsiteY1" fmla="*/ 1677236 h 1817771"/>
                <a:gd name="connsiteX2" fmla="*/ 0 w 996449"/>
                <a:gd name="connsiteY2" fmla="*/ 1682583 h 1817771"/>
                <a:gd name="connsiteX3" fmla="*/ 335 w 996449"/>
                <a:gd name="connsiteY3" fmla="*/ 1817771 h 1817771"/>
                <a:gd name="connsiteX4" fmla="*/ 993274 w 996449"/>
                <a:gd name="connsiteY4" fmla="*/ 1806408 h 1817771"/>
                <a:gd name="connsiteX5" fmla="*/ 996449 w 996449"/>
                <a:gd name="connsiteY5" fmla="*/ 127729 h 1817771"/>
                <a:gd name="connsiteX6" fmla="*/ 814472 w 996449"/>
                <a:gd name="connsiteY6" fmla="*/ 127294 h 1817771"/>
                <a:gd name="connsiteX0" fmla="*/ 813804 w 996449"/>
                <a:gd name="connsiteY0" fmla="*/ 7955 h 1690477"/>
                <a:gd name="connsiteX1" fmla="*/ 817313 w 996449"/>
                <a:gd name="connsiteY1" fmla="*/ 1549942 h 1690477"/>
                <a:gd name="connsiteX2" fmla="*/ 0 w 996449"/>
                <a:gd name="connsiteY2" fmla="*/ 1555289 h 1690477"/>
                <a:gd name="connsiteX3" fmla="*/ 335 w 996449"/>
                <a:gd name="connsiteY3" fmla="*/ 1690477 h 1690477"/>
                <a:gd name="connsiteX4" fmla="*/ 993274 w 996449"/>
                <a:gd name="connsiteY4" fmla="*/ 1679114 h 1690477"/>
                <a:gd name="connsiteX5" fmla="*/ 996449 w 996449"/>
                <a:gd name="connsiteY5" fmla="*/ 435 h 1690477"/>
                <a:gd name="connsiteX6" fmla="*/ 814472 w 996449"/>
                <a:gd name="connsiteY6" fmla="*/ 0 h 1690477"/>
                <a:gd name="connsiteX0" fmla="*/ 813804 w 996449"/>
                <a:gd name="connsiteY0" fmla="*/ 7520 h 1690042"/>
                <a:gd name="connsiteX1" fmla="*/ 817313 w 996449"/>
                <a:gd name="connsiteY1" fmla="*/ 1549507 h 1690042"/>
                <a:gd name="connsiteX2" fmla="*/ 0 w 996449"/>
                <a:gd name="connsiteY2" fmla="*/ 1554854 h 1690042"/>
                <a:gd name="connsiteX3" fmla="*/ 335 w 996449"/>
                <a:gd name="connsiteY3" fmla="*/ 1690042 h 1690042"/>
                <a:gd name="connsiteX4" fmla="*/ 993274 w 996449"/>
                <a:gd name="connsiteY4" fmla="*/ 1678679 h 1690042"/>
                <a:gd name="connsiteX5" fmla="*/ 996449 w 996449"/>
                <a:gd name="connsiteY5" fmla="*/ 0 h 1690042"/>
                <a:gd name="connsiteX0" fmla="*/ 813804 w 996449"/>
                <a:gd name="connsiteY0" fmla="*/ 0 h 1682522"/>
                <a:gd name="connsiteX1" fmla="*/ 817313 w 996449"/>
                <a:gd name="connsiteY1" fmla="*/ 1541987 h 1682522"/>
                <a:gd name="connsiteX2" fmla="*/ 0 w 996449"/>
                <a:gd name="connsiteY2" fmla="*/ 1547334 h 1682522"/>
                <a:gd name="connsiteX3" fmla="*/ 335 w 996449"/>
                <a:gd name="connsiteY3" fmla="*/ 1682522 h 1682522"/>
                <a:gd name="connsiteX4" fmla="*/ 993274 w 996449"/>
                <a:gd name="connsiteY4" fmla="*/ 1671159 h 1682522"/>
                <a:gd name="connsiteX5" fmla="*/ 996449 w 996449"/>
                <a:gd name="connsiteY5" fmla="*/ 10923 h 1682522"/>
                <a:gd name="connsiteX0" fmla="*/ 813804 w 999624"/>
                <a:gd name="connsiteY0" fmla="*/ 1372 h 1683894"/>
                <a:gd name="connsiteX1" fmla="*/ 817313 w 999624"/>
                <a:gd name="connsiteY1" fmla="*/ 1543359 h 1683894"/>
                <a:gd name="connsiteX2" fmla="*/ 0 w 999624"/>
                <a:gd name="connsiteY2" fmla="*/ 1548706 h 1683894"/>
                <a:gd name="connsiteX3" fmla="*/ 335 w 999624"/>
                <a:gd name="connsiteY3" fmla="*/ 1683894 h 1683894"/>
                <a:gd name="connsiteX4" fmla="*/ 993274 w 999624"/>
                <a:gd name="connsiteY4" fmla="*/ 1672531 h 1683894"/>
                <a:gd name="connsiteX5" fmla="*/ 999624 w 999624"/>
                <a:gd name="connsiteY5" fmla="*/ 0 h 1683894"/>
                <a:gd name="connsiteX0" fmla="*/ 823329 w 999624"/>
                <a:gd name="connsiteY0" fmla="*/ 1372 h 1683894"/>
                <a:gd name="connsiteX1" fmla="*/ 817313 w 999624"/>
                <a:gd name="connsiteY1" fmla="*/ 1543359 h 1683894"/>
                <a:gd name="connsiteX2" fmla="*/ 0 w 999624"/>
                <a:gd name="connsiteY2" fmla="*/ 1548706 h 1683894"/>
                <a:gd name="connsiteX3" fmla="*/ 335 w 999624"/>
                <a:gd name="connsiteY3" fmla="*/ 1683894 h 1683894"/>
                <a:gd name="connsiteX4" fmla="*/ 993274 w 999624"/>
                <a:gd name="connsiteY4" fmla="*/ 1672531 h 1683894"/>
                <a:gd name="connsiteX5" fmla="*/ 999624 w 999624"/>
                <a:gd name="connsiteY5" fmla="*/ 0 h 1683894"/>
                <a:gd name="connsiteX0" fmla="*/ 813804 w 999624"/>
                <a:gd name="connsiteY0" fmla="*/ 13667 h 1683894"/>
                <a:gd name="connsiteX1" fmla="*/ 817313 w 999624"/>
                <a:gd name="connsiteY1" fmla="*/ 1543359 h 1683894"/>
                <a:gd name="connsiteX2" fmla="*/ 0 w 999624"/>
                <a:gd name="connsiteY2" fmla="*/ 1548706 h 1683894"/>
                <a:gd name="connsiteX3" fmla="*/ 335 w 999624"/>
                <a:gd name="connsiteY3" fmla="*/ 1683894 h 1683894"/>
                <a:gd name="connsiteX4" fmla="*/ 993274 w 999624"/>
                <a:gd name="connsiteY4" fmla="*/ 1672531 h 1683894"/>
                <a:gd name="connsiteX5" fmla="*/ 999624 w 999624"/>
                <a:gd name="connsiteY5" fmla="*/ 0 h 1683894"/>
                <a:gd name="connsiteX0" fmla="*/ 813804 w 1009217"/>
                <a:gd name="connsiteY0" fmla="*/ 13667 h 1683894"/>
                <a:gd name="connsiteX1" fmla="*/ 817313 w 1009217"/>
                <a:gd name="connsiteY1" fmla="*/ 1543359 h 1683894"/>
                <a:gd name="connsiteX2" fmla="*/ 0 w 1009217"/>
                <a:gd name="connsiteY2" fmla="*/ 1548706 h 1683894"/>
                <a:gd name="connsiteX3" fmla="*/ 335 w 1009217"/>
                <a:gd name="connsiteY3" fmla="*/ 1683894 h 1683894"/>
                <a:gd name="connsiteX4" fmla="*/ 1009149 w 1009217"/>
                <a:gd name="connsiteY4" fmla="*/ 1678679 h 1683894"/>
                <a:gd name="connsiteX5" fmla="*/ 999624 w 1009217"/>
                <a:gd name="connsiteY5" fmla="*/ 0 h 1683894"/>
                <a:gd name="connsiteX0" fmla="*/ 813804 w 1009217"/>
                <a:gd name="connsiteY0" fmla="*/ 13667 h 1683894"/>
                <a:gd name="connsiteX1" fmla="*/ 812550 w 1009217"/>
                <a:gd name="connsiteY1" fmla="*/ 1543359 h 1683894"/>
                <a:gd name="connsiteX2" fmla="*/ 0 w 1009217"/>
                <a:gd name="connsiteY2" fmla="*/ 1548706 h 1683894"/>
                <a:gd name="connsiteX3" fmla="*/ 335 w 1009217"/>
                <a:gd name="connsiteY3" fmla="*/ 1683894 h 1683894"/>
                <a:gd name="connsiteX4" fmla="*/ 1009149 w 1009217"/>
                <a:gd name="connsiteY4" fmla="*/ 1678679 h 1683894"/>
                <a:gd name="connsiteX5" fmla="*/ 999624 w 1009217"/>
                <a:gd name="connsiteY5" fmla="*/ 0 h 1683894"/>
                <a:gd name="connsiteX0" fmla="*/ 818567 w 1009217"/>
                <a:gd name="connsiteY0" fmla="*/ 0 h 1684060"/>
                <a:gd name="connsiteX1" fmla="*/ 812550 w 1009217"/>
                <a:gd name="connsiteY1" fmla="*/ 1543525 h 1684060"/>
                <a:gd name="connsiteX2" fmla="*/ 0 w 1009217"/>
                <a:gd name="connsiteY2" fmla="*/ 1548872 h 1684060"/>
                <a:gd name="connsiteX3" fmla="*/ 335 w 1009217"/>
                <a:gd name="connsiteY3" fmla="*/ 1684060 h 1684060"/>
                <a:gd name="connsiteX4" fmla="*/ 1009149 w 1009217"/>
                <a:gd name="connsiteY4" fmla="*/ 1678845 h 1684060"/>
                <a:gd name="connsiteX5" fmla="*/ 999624 w 1009217"/>
                <a:gd name="connsiteY5" fmla="*/ 166 h 1684060"/>
                <a:gd name="connsiteX0" fmla="*/ 818567 w 1009217"/>
                <a:gd name="connsiteY0" fmla="*/ 0 h 1685761"/>
                <a:gd name="connsiteX1" fmla="*/ 812550 w 1009217"/>
                <a:gd name="connsiteY1" fmla="*/ 1543525 h 1685761"/>
                <a:gd name="connsiteX2" fmla="*/ 0 w 1009217"/>
                <a:gd name="connsiteY2" fmla="*/ 1548872 h 1685761"/>
                <a:gd name="connsiteX3" fmla="*/ 335 w 1009217"/>
                <a:gd name="connsiteY3" fmla="*/ 1684060 h 1685761"/>
                <a:gd name="connsiteX4" fmla="*/ 1009149 w 1009217"/>
                <a:gd name="connsiteY4" fmla="*/ 1685761 h 1685761"/>
                <a:gd name="connsiteX5" fmla="*/ 999624 w 1009217"/>
                <a:gd name="connsiteY5" fmla="*/ 166 h 1685761"/>
                <a:gd name="connsiteX0" fmla="*/ 818567 w 999929"/>
                <a:gd name="connsiteY0" fmla="*/ 0 h 1688066"/>
                <a:gd name="connsiteX1" fmla="*/ 812550 w 999929"/>
                <a:gd name="connsiteY1" fmla="*/ 1543525 h 1688066"/>
                <a:gd name="connsiteX2" fmla="*/ 0 w 999929"/>
                <a:gd name="connsiteY2" fmla="*/ 1548872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567 w 999929"/>
                <a:gd name="connsiteY0" fmla="*/ 0 h 1688066"/>
                <a:gd name="connsiteX1" fmla="*/ 812550 w 999929"/>
                <a:gd name="connsiteY1" fmla="*/ 1543525 h 1688066"/>
                <a:gd name="connsiteX2" fmla="*/ 0 w 999929"/>
                <a:gd name="connsiteY2" fmla="*/ 1518903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567 w 999929"/>
                <a:gd name="connsiteY0" fmla="*/ 0 h 1688066"/>
                <a:gd name="connsiteX1" fmla="*/ 812550 w 999929"/>
                <a:gd name="connsiteY1" fmla="*/ 1513556 h 1688066"/>
                <a:gd name="connsiteX2" fmla="*/ 0 w 999929"/>
                <a:gd name="connsiteY2" fmla="*/ 1518903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567 w 999929"/>
                <a:gd name="connsiteY0" fmla="*/ 0 h 1688066"/>
                <a:gd name="connsiteX1" fmla="*/ 812550 w 999929"/>
                <a:gd name="connsiteY1" fmla="*/ 1527389 h 1688066"/>
                <a:gd name="connsiteX2" fmla="*/ 0 w 999929"/>
                <a:gd name="connsiteY2" fmla="*/ 1518903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567 w 999929"/>
                <a:gd name="connsiteY0" fmla="*/ 0 h 1688066"/>
                <a:gd name="connsiteX1" fmla="*/ 812550 w 999929"/>
                <a:gd name="connsiteY1" fmla="*/ 1520473 h 1688066"/>
                <a:gd name="connsiteX2" fmla="*/ 0 w 999929"/>
                <a:gd name="connsiteY2" fmla="*/ 1518903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567 w 999929"/>
                <a:gd name="connsiteY0" fmla="*/ 0 h 1688066"/>
                <a:gd name="connsiteX1" fmla="*/ 803474 w 999929"/>
                <a:gd name="connsiteY1" fmla="*/ 1543976 h 1688066"/>
                <a:gd name="connsiteX2" fmla="*/ 0 w 999929"/>
                <a:gd name="connsiteY2" fmla="*/ 1518903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567 w 999929"/>
                <a:gd name="connsiteY0" fmla="*/ 0 h 1688066"/>
                <a:gd name="connsiteX1" fmla="*/ 803474 w 999929"/>
                <a:gd name="connsiteY1" fmla="*/ 1543976 h 1688066"/>
                <a:gd name="connsiteX2" fmla="*/ 0 w 999929"/>
                <a:gd name="connsiteY2" fmla="*/ 1540269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567 w 999929"/>
                <a:gd name="connsiteY0" fmla="*/ 0 h 1688066"/>
                <a:gd name="connsiteX1" fmla="*/ 800449 w 999929"/>
                <a:gd name="connsiteY1" fmla="*/ 1563206 h 1688066"/>
                <a:gd name="connsiteX2" fmla="*/ 0 w 999929"/>
                <a:gd name="connsiteY2" fmla="*/ 1540269 h 1688066"/>
                <a:gd name="connsiteX3" fmla="*/ 335 w 999929"/>
                <a:gd name="connsiteY3" fmla="*/ 1684060 h 1688066"/>
                <a:gd name="connsiteX4" fmla="*/ 999624 w 999929"/>
                <a:gd name="connsiteY4" fmla="*/ 1688066 h 1688066"/>
                <a:gd name="connsiteX5" fmla="*/ 999624 w 999929"/>
                <a:gd name="connsiteY5" fmla="*/ 166 h 1688066"/>
                <a:gd name="connsiteX0" fmla="*/ 818236 w 999598"/>
                <a:gd name="connsiteY0" fmla="*/ 0 h 1688066"/>
                <a:gd name="connsiteX1" fmla="*/ 800118 w 999598"/>
                <a:gd name="connsiteY1" fmla="*/ 1563206 h 1688066"/>
                <a:gd name="connsiteX2" fmla="*/ 2694 w 999598"/>
                <a:gd name="connsiteY2" fmla="*/ 1557362 h 1688066"/>
                <a:gd name="connsiteX3" fmla="*/ 4 w 999598"/>
                <a:gd name="connsiteY3" fmla="*/ 1684060 h 1688066"/>
                <a:gd name="connsiteX4" fmla="*/ 999293 w 999598"/>
                <a:gd name="connsiteY4" fmla="*/ 1688066 h 1688066"/>
                <a:gd name="connsiteX5" fmla="*/ 999293 w 999598"/>
                <a:gd name="connsiteY5" fmla="*/ 166 h 1688066"/>
                <a:gd name="connsiteX0" fmla="*/ 818234 w 999596"/>
                <a:gd name="connsiteY0" fmla="*/ 0 h 1688066"/>
                <a:gd name="connsiteX1" fmla="*/ 800116 w 999596"/>
                <a:gd name="connsiteY1" fmla="*/ 1563206 h 1688066"/>
                <a:gd name="connsiteX2" fmla="*/ 5717 w 999596"/>
                <a:gd name="connsiteY2" fmla="*/ 1561635 h 1688066"/>
                <a:gd name="connsiteX3" fmla="*/ 2 w 999596"/>
                <a:gd name="connsiteY3" fmla="*/ 1684060 h 1688066"/>
                <a:gd name="connsiteX4" fmla="*/ 999291 w 999596"/>
                <a:gd name="connsiteY4" fmla="*/ 1688066 h 1688066"/>
                <a:gd name="connsiteX5" fmla="*/ 999291 w 999596"/>
                <a:gd name="connsiteY5" fmla="*/ 166 h 1688066"/>
                <a:gd name="connsiteX0" fmla="*/ 818234 w 999596"/>
                <a:gd name="connsiteY0" fmla="*/ 0 h 1688066"/>
                <a:gd name="connsiteX1" fmla="*/ 800116 w 999596"/>
                <a:gd name="connsiteY1" fmla="*/ 1576055 h 1688066"/>
                <a:gd name="connsiteX2" fmla="*/ 5717 w 999596"/>
                <a:gd name="connsiteY2" fmla="*/ 1561635 h 1688066"/>
                <a:gd name="connsiteX3" fmla="*/ 2 w 999596"/>
                <a:gd name="connsiteY3" fmla="*/ 1684060 h 1688066"/>
                <a:gd name="connsiteX4" fmla="*/ 999291 w 999596"/>
                <a:gd name="connsiteY4" fmla="*/ 1688066 h 1688066"/>
                <a:gd name="connsiteX5" fmla="*/ 999291 w 999596"/>
                <a:gd name="connsiteY5" fmla="*/ 166 h 1688066"/>
                <a:gd name="connsiteX0" fmla="*/ 827643 w 1009005"/>
                <a:gd name="connsiteY0" fmla="*/ 0 h 1688066"/>
                <a:gd name="connsiteX1" fmla="*/ 809525 w 1009005"/>
                <a:gd name="connsiteY1" fmla="*/ 1576055 h 1688066"/>
                <a:gd name="connsiteX2" fmla="*/ 0 w 1009005"/>
                <a:gd name="connsiteY2" fmla="*/ 1574484 h 1688066"/>
                <a:gd name="connsiteX3" fmla="*/ 9411 w 1009005"/>
                <a:gd name="connsiteY3" fmla="*/ 1684060 h 1688066"/>
                <a:gd name="connsiteX4" fmla="*/ 1008700 w 1009005"/>
                <a:gd name="connsiteY4" fmla="*/ 1688066 h 1688066"/>
                <a:gd name="connsiteX5" fmla="*/ 1008700 w 1009005"/>
                <a:gd name="connsiteY5" fmla="*/ 166 h 1688066"/>
                <a:gd name="connsiteX0" fmla="*/ 827643 w 1009005"/>
                <a:gd name="connsiteY0" fmla="*/ 0 h 1688066"/>
                <a:gd name="connsiteX1" fmla="*/ 830702 w 1009005"/>
                <a:gd name="connsiteY1" fmla="*/ 1576055 h 1688066"/>
                <a:gd name="connsiteX2" fmla="*/ 0 w 1009005"/>
                <a:gd name="connsiteY2" fmla="*/ 1574484 h 1688066"/>
                <a:gd name="connsiteX3" fmla="*/ 9411 w 1009005"/>
                <a:gd name="connsiteY3" fmla="*/ 1684060 h 1688066"/>
                <a:gd name="connsiteX4" fmla="*/ 1008700 w 1009005"/>
                <a:gd name="connsiteY4" fmla="*/ 1688066 h 1688066"/>
                <a:gd name="connsiteX5" fmla="*/ 1008700 w 1009005"/>
                <a:gd name="connsiteY5" fmla="*/ 166 h 1688066"/>
                <a:gd name="connsiteX0" fmla="*/ 827643 w 1008700"/>
                <a:gd name="connsiteY0" fmla="*/ 0 h 1688066"/>
                <a:gd name="connsiteX1" fmla="*/ 830702 w 1008700"/>
                <a:gd name="connsiteY1" fmla="*/ 1576055 h 1688066"/>
                <a:gd name="connsiteX2" fmla="*/ 0 w 1008700"/>
                <a:gd name="connsiteY2" fmla="*/ 1574484 h 1688066"/>
                <a:gd name="connsiteX3" fmla="*/ 9411 w 1008700"/>
                <a:gd name="connsiteY3" fmla="*/ 1684060 h 1688066"/>
                <a:gd name="connsiteX4" fmla="*/ 976935 w 1008700"/>
                <a:gd name="connsiteY4" fmla="*/ 1688066 h 1688066"/>
                <a:gd name="connsiteX5" fmla="*/ 1008700 w 1008700"/>
                <a:gd name="connsiteY5" fmla="*/ 166 h 1688066"/>
                <a:gd name="connsiteX0" fmla="*/ 827643 w 981473"/>
                <a:gd name="connsiteY0" fmla="*/ 0 h 1688066"/>
                <a:gd name="connsiteX1" fmla="*/ 830702 w 981473"/>
                <a:gd name="connsiteY1" fmla="*/ 1576055 h 1688066"/>
                <a:gd name="connsiteX2" fmla="*/ 0 w 981473"/>
                <a:gd name="connsiteY2" fmla="*/ 1574484 h 1688066"/>
                <a:gd name="connsiteX3" fmla="*/ 9411 w 981473"/>
                <a:gd name="connsiteY3" fmla="*/ 1684060 h 1688066"/>
                <a:gd name="connsiteX4" fmla="*/ 976935 w 981473"/>
                <a:gd name="connsiteY4" fmla="*/ 1688066 h 1688066"/>
                <a:gd name="connsiteX5" fmla="*/ 981473 w 981473"/>
                <a:gd name="connsiteY5" fmla="*/ 10241 h 168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473" h="1688066">
                  <a:moveTo>
                    <a:pt x="827643" y="0"/>
                  </a:moveTo>
                  <a:cubicBezTo>
                    <a:pt x="825638" y="547437"/>
                    <a:pt x="832707" y="1028618"/>
                    <a:pt x="830702" y="1576055"/>
                  </a:cubicBezTo>
                  <a:lnTo>
                    <a:pt x="0" y="1574484"/>
                  </a:lnTo>
                  <a:cubicBezTo>
                    <a:pt x="112" y="1619547"/>
                    <a:pt x="9299" y="1638997"/>
                    <a:pt x="9411" y="1684060"/>
                  </a:cubicBezTo>
                  <a:lnTo>
                    <a:pt x="976935" y="1688066"/>
                  </a:lnTo>
                  <a:cubicBezTo>
                    <a:pt x="977993" y="1128506"/>
                    <a:pt x="980415" y="569801"/>
                    <a:pt x="981473" y="10241"/>
                  </a:cubicBezTo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lt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13623" y="1405445"/>
              <a:ext cx="3197746" cy="8493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481700" y="1383345"/>
              <a:ext cx="1835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Fatigue parameters</a:t>
              </a:r>
            </a:p>
          </p:txBody>
        </p:sp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296997"/>
                </p:ext>
              </p:extLst>
            </p:nvPr>
          </p:nvGraphicFramePr>
          <p:xfrm>
            <a:off x="8873529" y="1621841"/>
            <a:ext cx="1743075" cy="598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54" name="Equation" r:id="rId23" imgW="1511280" imgH="482400" progId="Equation.DSMT4">
                    <p:embed/>
                  </p:oleObj>
                </mc:Choice>
                <mc:Fallback>
                  <p:oleObj name="Equation" r:id="rId23" imgW="1511280" imgH="482400" progId="Equation.DSMT4">
                    <p:embed/>
                    <p:pic>
                      <p:nvPicPr>
                        <p:cNvPr id="4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73529" y="1621841"/>
                          <a:ext cx="1743075" cy="59848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4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6777271"/>
                </p:ext>
              </p:extLst>
            </p:nvPr>
          </p:nvGraphicFramePr>
          <p:xfrm>
            <a:off x="10972204" y="1627857"/>
            <a:ext cx="830197" cy="5619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55" name="Equation" r:id="rId25" imgW="622030" imgH="406224" progId="Equation.DSMT4">
                    <p:embed/>
                  </p:oleObj>
                </mc:Choice>
                <mc:Fallback>
                  <p:oleObj name="Equation" r:id="rId25" imgW="622030" imgH="406224" progId="Equation.DSMT4">
                    <p:embed/>
                    <p:pic>
                      <p:nvPicPr>
                        <p:cNvPr id="8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972204" y="1627857"/>
                          <a:ext cx="830197" cy="56198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" name="TextBox 43"/>
            <p:cNvSpPr txBox="1"/>
            <p:nvPr/>
          </p:nvSpPr>
          <p:spPr>
            <a:xfrm>
              <a:off x="9512900" y="853859"/>
              <a:ext cx="1941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Fatigue damage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371969" y="3824559"/>
            <a:ext cx="1985527" cy="841107"/>
            <a:chOff x="5359269" y="3830909"/>
            <a:chExt cx="1985527" cy="841107"/>
          </a:xfrm>
        </p:grpSpPr>
        <p:sp>
          <p:nvSpPr>
            <p:cNvPr id="31" name="Flowchart: Decision 30"/>
            <p:cNvSpPr/>
            <p:nvPr/>
          </p:nvSpPr>
          <p:spPr bwMode="auto">
            <a:xfrm>
              <a:off x="5359269" y="3835140"/>
              <a:ext cx="1870233" cy="690282"/>
            </a:xfrm>
            <a:prstGeom prst="flowChartDecisio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lt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97842" y="4020539"/>
              <a:ext cx="1431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Fatigue Enabled?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924553" y="3830909"/>
              <a:ext cx="4202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Yes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365288" y="4364239"/>
              <a:ext cx="394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No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765190" y="3824559"/>
            <a:ext cx="2899972" cy="726904"/>
            <a:chOff x="4765190" y="3824559"/>
            <a:chExt cx="2899972" cy="726904"/>
          </a:xfrm>
        </p:grpSpPr>
        <p:sp>
          <p:nvSpPr>
            <p:cNvPr id="52" name="Rectangle 51"/>
            <p:cNvSpPr/>
            <p:nvPr/>
          </p:nvSpPr>
          <p:spPr>
            <a:xfrm>
              <a:off x="4765190" y="3824559"/>
              <a:ext cx="2899972" cy="72690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497318" y="3829332"/>
              <a:ext cx="15167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Update damage</a:t>
              </a:r>
            </a:p>
          </p:txBody>
        </p:sp>
        <p:graphicFrame>
          <p:nvGraphicFramePr>
            <p:cNvPr id="56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5251403"/>
                </p:ext>
              </p:extLst>
            </p:nvPr>
          </p:nvGraphicFramePr>
          <p:xfrm>
            <a:off x="5503863" y="4083050"/>
            <a:ext cx="1525587" cy="417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56" name="Equation" r:id="rId27" imgW="1041120" imgH="279360" progId="Equation.DSMT4">
                    <p:embed/>
                  </p:oleObj>
                </mc:Choice>
                <mc:Fallback>
                  <p:oleObj name="Equation" r:id="rId27" imgW="1041120" imgH="279360" progId="Equation.DSMT4">
                    <p:embed/>
                    <p:pic>
                      <p:nvPicPr>
                        <p:cNvPr id="13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3863" y="4083050"/>
                          <a:ext cx="1525587" cy="41751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09239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878270"/>
            <a:ext cx="10972800" cy="5906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659" y="899245"/>
            <a:ext cx="6221491" cy="2750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Analysis of Double Cantilever Beam Specimen (DCB)</a:t>
            </a:r>
          </a:p>
        </p:txBody>
      </p:sp>
      <p:pic>
        <p:nvPicPr>
          <p:cNvPr id="4" name="Picture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551" y="1476500"/>
            <a:ext cx="2334617" cy="130480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5067" y="4071002"/>
            <a:ext cx="2228592" cy="2676141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920" y="3296817"/>
            <a:ext cx="4909807" cy="34380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8327" y="1076390"/>
            <a:ext cx="422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Applied load remains constant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3670892"/>
            <a:ext cx="4223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Detail of propagation zone</a:t>
            </a:r>
          </a:p>
        </p:txBody>
      </p:sp>
    </p:spTree>
    <p:extLst>
      <p:ext uri="{BB962C8B-B14F-4D97-AF65-F5344CB8AC3E}">
        <p14:creationId xmlns:p14="http://schemas.microsoft.com/office/powerpoint/2010/main" val="4041835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Propagation Rates for DCB Specimen</a:t>
            </a:r>
          </a:p>
        </p:txBody>
      </p:sp>
      <p:pic>
        <p:nvPicPr>
          <p:cNvPr id="8" name="Picture 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132" y="1539966"/>
            <a:ext cx="8412968" cy="5046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81044" y="1847336"/>
            <a:ext cx="2837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prstClr val="black"/>
                </a:solidFill>
                <a:latin typeface="Calibri"/>
                <a:ea typeface="MS PGothic" pitchFamily="34" charset="-128"/>
              </a:rPr>
              <a:t>Test: Murri, NASA/TM–2013-217966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737" y="1069370"/>
            <a:ext cx="10006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000" dirty="0"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Analyses of DCB were conducted with 4 different applied loads (displacement control)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7855" y="2971132"/>
            <a:ext cx="934871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i="1" dirty="0">
                <a:solidFill>
                  <a:prstClr val="black"/>
                </a:solidFill>
                <a:ea typeface="MS PGothic" pitchFamily="34" charset="-128"/>
              </a:rPr>
              <a:t>R</a:t>
            </a:r>
            <a:r>
              <a:rPr lang="en-US" sz="2000" dirty="0">
                <a:solidFill>
                  <a:prstClr val="black"/>
                </a:solidFill>
                <a:ea typeface="MS PGothic" pitchFamily="34" charset="-128"/>
              </a:rPr>
              <a:t> = 0.1</a:t>
            </a:r>
            <a:endParaRPr lang="en-US" sz="2000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8100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4037" y="3536865"/>
            <a:ext cx="4783533" cy="3321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R-Curve Effect on DCB Specimen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972016"/>
            <a:ext cx="4466253" cy="2645029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7750" y="956372"/>
            <a:ext cx="2882900" cy="17092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5570" y="2752062"/>
            <a:ext cx="4192580" cy="8590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64278" y="2752062"/>
            <a:ext cx="26602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Test: Murri, NASA/TM–2013-217966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93217" y="972015"/>
            <a:ext cx="899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MS PGothic" pitchFamily="34" charset="-128"/>
              </a:rPr>
              <a:t>R-curve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3400" y="4293227"/>
            <a:ext cx="2911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Quasi-static response of DCB using superposition of bridging laws</a:t>
            </a:r>
          </a:p>
        </p:txBody>
      </p:sp>
    </p:spTree>
    <p:extLst>
      <p:ext uri="{BB962C8B-B14F-4D97-AF65-F5344CB8AC3E}">
        <p14:creationId xmlns:p14="http://schemas.microsoft.com/office/powerpoint/2010/main" val="2582008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05000" y="1676400"/>
            <a:ext cx="7924800" cy="480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4555" y="1869237"/>
            <a:ext cx="7053262" cy="44760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Delamination Propagation Rates for DCB with R-Curve</a:t>
            </a:r>
          </a:p>
        </p:txBody>
      </p:sp>
      <p:sp>
        <p:nvSpPr>
          <p:cNvPr id="5" name="Rectangle 4"/>
          <p:cNvSpPr/>
          <p:nvPr/>
        </p:nvSpPr>
        <p:spPr>
          <a:xfrm>
            <a:off x="1751822" y="1030069"/>
            <a:ext cx="72016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Predicted delamination growth rates in a DCB specimen for several values of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applied displacement </a:t>
            </a:r>
            <a:r>
              <a:rPr lang="en-US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(red) and </a:t>
            </a:r>
            <a:r>
              <a:rPr lang="en-US" sz="1800" dirty="0">
                <a:solidFill>
                  <a:srgbClr val="00B0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applied force </a:t>
            </a:r>
            <a:r>
              <a:rPr lang="en-US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(green).</a:t>
            </a:r>
            <a:endParaRPr lang="en-US" sz="1800" dirty="0"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2345" y="3213728"/>
            <a:ext cx="934871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i="1" dirty="0">
                <a:solidFill>
                  <a:prstClr val="black"/>
                </a:solidFill>
                <a:ea typeface="MS PGothic" pitchFamily="34" charset="-128"/>
              </a:rPr>
              <a:t>R</a:t>
            </a:r>
            <a:r>
              <a:rPr lang="en-US" sz="2000" dirty="0">
                <a:solidFill>
                  <a:prstClr val="black"/>
                </a:solidFill>
                <a:ea typeface="MS PGothic" pitchFamily="34" charset="-128"/>
              </a:rPr>
              <a:t> = 0.1</a:t>
            </a:r>
            <a:endParaRPr lang="en-US" sz="2000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1059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905000" y="1676400"/>
            <a:ext cx="7924800" cy="480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8205" y="1862886"/>
            <a:ext cx="7053262" cy="4481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Delamination Propagation Rates for DCB with R-Curve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2345" y="3213728"/>
            <a:ext cx="934871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000" i="1" dirty="0">
                <a:solidFill>
                  <a:prstClr val="black"/>
                </a:solidFill>
                <a:ea typeface="MS PGothic" pitchFamily="34" charset="-128"/>
              </a:rPr>
              <a:t>R</a:t>
            </a:r>
            <a:r>
              <a:rPr lang="en-US" sz="2000" dirty="0">
                <a:solidFill>
                  <a:prstClr val="black"/>
                </a:solidFill>
                <a:ea typeface="MS PGothic" pitchFamily="34" charset="-128"/>
              </a:rPr>
              <a:t> = 0.1</a:t>
            </a:r>
            <a:endParaRPr lang="en-US" sz="2000" dirty="0">
              <a:solidFill>
                <a:prstClr val="black"/>
              </a:solidFill>
              <a:latin typeface="Calibri"/>
              <a:ea typeface="MS PGothic" pitchFamily="34" charset="-128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A9CFA5-2C35-4BD9-9B66-921E18A2B9FE}"/>
              </a:ext>
            </a:extLst>
          </p:cNvPr>
          <p:cNvSpPr/>
          <p:nvPr/>
        </p:nvSpPr>
        <p:spPr>
          <a:xfrm>
            <a:off x="1751822" y="1030069"/>
            <a:ext cx="72016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Predicted delamination growth rates in a DCB specimen for several values of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applied displacement </a:t>
            </a:r>
            <a:r>
              <a:rPr lang="en-US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(red) and </a:t>
            </a:r>
            <a:r>
              <a:rPr lang="en-US" sz="1800" dirty="0">
                <a:solidFill>
                  <a:srgbClr val="00B0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applied force </a:t>
            </a:r>
            <a:r>
              <a:rPr lang="en-US" sz="18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(green).</a:t>
            </a:r>
            <a:endParaRPr lang="en-US" sz="1800" dirty="0">
              <a:latin typeface="Arial" panose="020B0604020202020204" pitchFamily="34" charset="0"/>
              <a:ea typeface="MS PGothic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0178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R-Curve Effects with Superposition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077" y="3153240"/>
            <a:ext cx="4466253" cy="2645029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750" y="956371"/>
            <a:ext cx="2882900" cy="17092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795" y="1075661"/>
            <a:ext cx="4192580" cy="8590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8354" y="4933286"/>
            <a:ext cx="2460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+mn-lt"/>
              </a:rPr>
              <a:t>Test: Murri, NASA/TM–2013-217966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293" y="3153240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R-curve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98" y="1314297"/>
            <a:ext cx="4670657" cy="14001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48354" y="1400175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DCB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7746" y="6051884"/>
            <a:ext cx="4967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R-curve is captured by superposing two layers of elements with bilinear cohesive laws.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230377" y="2784958"/>
            <a:ext cx="6276975" cy="3979040"/>
            <a:chOff x="5230377" y="2784958"/>
            <a:chExt cx="6276975" cy="397904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0377" y="2784958"/>
              <a:ext cx="6276975" cy="397904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943546" y="3351072"/>
              <a:ext cx="213872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Analysis parameters:</a:t>
              </a:r>
            </a:p>
            <a:p>
              <a:r>
                <a:rPr lang="en-US" sz="1600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h</a:t>
              </a: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0.95, </a:t>
              </a:r>
              <a:r>
                <a:rPr lang="en-US" sz="1600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e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0.2, </a:t>
              </a: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1600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b </a:t>
              </a:r>
              <a:endParaRPr lang="en-US" sz="16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964224" y="2887380"/>
              <a:ext cx="119295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DCB  R = 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0724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200" y="914400"/>
            <a:ext cx="8991600" cy="586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3099" y="1489392"/>
            <a:ext cx="8352332" cy="52289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Stress Ratio R on Propagation Rates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963864" y="1060450"/>
            <a:ext cx="3779837" cy="1219200"/>
            <a:chOff x="1439863" y="1060450"/>
            <a:chExt cx="3779837" cy="1219200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/>
          </p:nvGraphicFramePr>
          <p:xfrm>
            <a:off x="1439863" y="1060450"/>
            <a:ext cx="3779837" cy="1219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8" name="Equation" r:id="rId4" imgW="1600200" imgH="520560" progId="Equation.DSMT4">
                    <p:embed/>
                  </p:oleObj>
                </mc:Choice>
                <mc:Fallback>
                  <p:oleObj name="Equation" r:id="rId4" imgW="1600200" imgH="520560" progId="Equation.DSMT4">
                    <p:embed/>
                    <p:pic>
                      <p:nvPicPr>
                        <p:cNvPr id="5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39863" y="1060450"/>
                          <a:ext cx="3779837" cy="1219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TextBox 3"/>
            <p:cNvSpPr txBox="1"/>
            <p:nvPr/>
          </p:nvSpPr>
          <p:spPr>
            <a:xfrm>
              <a:off x="3989971" y="1887834"/>
              <a:ext cx="12105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1400" dirty="0">
                  <a:solidFill>
                    <a:prstClr val="black"/>
                  </a:solidFill>
                  <a:latin typeface="Calibri"/>
                  <a:ea typeface="MS PGothic" pitchFamily="34" charset="-128"/>
                </a:rPr>
                <a:t>(Allegri, 2013)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C512A47-83C5-44AD-8643-BC5367BBDC15}"/>
              </a:ext>
            </a:extLst>
          </p:cNvPr>
          <p:cNvSpPr/>
          <p:nvPr/>
        </p:nvSpPr>
        <p:spPr>
          <a:xfrm>
            <a:off x="8366706" y="2962452"/>
            <a:ext cx="2383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Analysis parameters:</a:t>
            </a:r>
          </a:p>
          <a:p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0.95, </a:t>
            </a:r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0.2,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b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74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01" y="887138"/>
            <a:ext cx="5933799" cy="12122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Mode Fatigue – Prediction of MMB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0263" y="3075057"/>
            <a:ext cx="3168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 conducted under force control.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 = 0.1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622801" y="1981784"/>
            <a:ext cx="7150532" cy="4798318"/>
            <a:chOff x="4622801" y="1981784"/>
            <a:chExt cx="7150532" cy="479831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22801" y="1981784"/>
              <a:ext cx="7150532" cy="4798318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870039" y="2940341"/>
              <a:ext cx="213872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Analysis parameters:</a:t>
              </a:r>
            </a:p>
            <a:p>
              <a:r>
                <a:rPr lang="en-US" sz="1600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h</a:t>
              </a: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0.95, </a:t>
              </a:r>
              <a:r>
                <a:rPr lang="en-US" sz="1600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e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0.2, </a:t>
              </a:r>
              <a:r>
                <a:rPr lang="en-US" sz="16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= </a:t>
              </a:r>
              <a:r>
                <a:rPr lang="en-US" sz="1600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b </a:t>
              </a:r>
              <a:endParaRPr lang="en-US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890717" y="2476649"/>
              <a:ext cx="170912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MMB 50%  R = 0.1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8330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14400" y="952736"/>
            <a:ext cx="8667403" cy="3352829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9540240" cy="762000"/>
          </a:xfrm>
        </p:spPr>
        <p:txBody>
          <a:bodyPr>
            <a:noAutofit/>
          </a:bodyPr>
          <a:lstStyle/>
          <a:p>
            <a:r>
              <a:rPr lang="en-US" dirty="0"/>
              <a:t>Three Point Bend (3PB) </a:t>
            </a:r>
            <a:r>
              <a:rPr lang="en-US" dirty="0" err="1"/>
              <a:t>Doubler</a:t>
            </a:r>
            <a:r>
              <a:rPr lang="en-US" dirty="0"/>
              <a:t> Specimen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8655" y="4485793"/>
            <a:ext cx="3645161" cy="2001214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8377575" y="6034116"/>
            <a:ext cx="1406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Skin/doubler separation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 flipV="1">
            <a:off x="8011819" y="5891530"/>
            <a:ext cx="365756" cy="2598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5" name="Straight Arrow Connector 94"/>
          <p:cNvCxnSpPr/>
          <p:nvPr/>
        </p:nvCxnSpPr>
        <p:spPr bwMode="auto">
          <a:xfrm flipV="1">
            <a:off x="8580520" y="5457183"/>
            <a:ext cx="228597" cy="5642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929956" y="4503922"/>
            <a:ext cx="5089079" cy="21325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0" y="2519716"/>
            <a:ext cx="1569720" cy="8534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own Arrow 3"/>
          <p:cNvSpPr/>
          <p:nvPr/>
        </p:nvSpPr>
        <p:spPr>
          <a:xfrm rot="889840">
            <a:off x="3767752" y="3612582"/>
            <a:ext cx="561261" cy="111625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91184" y="4598933"/>
            <a:ext cx="2059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Skin (tape laminate)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4962" y="5875135"/>
            <a:ext cx="166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Doubler (fabric)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4098726" y="4930140"/>
            <a:ext cx="198954" cy="16357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V="1">
            <a:off x="3522162" y="5486400"/>
            <a:ext cx="224156" cy="3887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7340600" y="4841347"/>
            <a:ext cx="431803" cy="281081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7772403" y="4641292"/>
            <a:ext cx="0" cy="481135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7340600" y="5122427"/>
            <a:ext cx="417913" cy="18022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7166809" y="475998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50915" y="4471498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09274" y="5115538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66531" y="4545087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0°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466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8135" y="2522921"/>
            <a:ext cx="7581039" cy="4162033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9890150" cy="762000"/>
          </a:xfrm>
        </p:spPr>
        <p:txBody>
          <a:bodyPr>
            <a:noAutofit/>
          </a:bodyPr>
          <a:lstStyle/>
          <a:p>
            <a:r>
              <a:rPr lang="en-US" dirty="0"/>
              <a:t>Simplified Shell Model of 3PB Doubler Specimen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75048" y="4122258"/>
            <a:ext cx="4700967" cy="1772222"/>
            <a:chOff x="5924568" y="1128833"/>
            <a:chExt cx="2871222" cy="1177129"/>
          </a:xfrm>
        </p:grpSpPr>
        <p:sp>
          <p:nvSpPr>
            <p:cNvPr id="11" name="Freeform 10"/>
            <p:cNvSpPr/>
            <p:nvPr/>
          </p:nvSpPr>
          <p:spPr bwMode="auto">
            <a:xfrm>
              <a:off x="6192943" y="1314558"/>
              <a:ext cx="1521680" cy="942292"/>
            </a:xfrm>
            <a:custGeom>
              <a:avLst/>
              <a:gdLst>
                <a:gd name="connsiteX0" fmla="*/ 0 w 615351"/>
                <a:gd name="connsiteY0" fmla="*/ 713117 h 718868"/>
                <a:gd name="connsiteX1" fmla="*/ 51759 w 615351"/>
                <a:gd name="connsiteY1" fmla="*/ 0 h 718868"/>
                <a:gd name="connsiteX2" fmla="*/ 615351 w 615351"/>
                <a:gd name="connsiteY2" fmla="*/ 718868 h 718868"/>
                <a:gd name="connsiteX0" fmla="*/ 0 w 615351"/>
                <a:gd name="connsiteY0" fmla="*/ 1689462 h 1695213"/>
                <a:gd name="connsiteX1" fmla="*/ 23546 w 615351"/>
                <a:gd name="connsiteY1" fmla="*/ 0 h 1695213"/>
                <a:gd name="connsiteX2" fmla="*/ 615351 w 615351"/>
                <a:gd name="connsiteY2" fmla="*/ 1695213 h 1695213"/>
                <a:gd name="connsiteX0" fmla="*/ 0 w 615351"/>
                <a:gd name="connsiteY0" fmla="*/ 1689462 h 1695213"/>
                <a:gd name="connsiteX1" fmla="*/ 23546 w 615351"/>
                <a:gd name="connsiteY1" fmla="*/ 0 h 1695213"/>
                <a:gd name="connsiteX2" fmla="*/ 272654 w 615351"/>
                <a:gd name="connsiteY2" fmla="*/ 706581 h 1695213"/>
                <a:gd name="connsiteX3" fmla="*/ 615351 w 615351"/>
                <a:gd name="connsiteY3" fmla="*/ 1695213 h 1695213"/>
                <a:gd name="connsiteX0" fmla="*/ 0 w 615351"/>
                <a:gd name="connsiteY0" fmla="*/ 7452702 h 7458453"/>
                <a:gd name="connsiteX1" fmla="*/ 14865 w 615351"/>
                <a:gd name="connsiteY1" fmla="*/ 0 h 7458453"/>
                <a:gd name="connsiteX2" fmla="*/ 272654 w 615351"/>
                <a:gd name="connsiteY2" fmla="*/ 6469821 h 7458453"/>
                <a:gd name="connsiteX3" fmla="*/ 615351 w 615351"/>
                <a:gd name="connsiteY3" fmla="*/ 7458453 h 7458453"/>
                <a:gd name="connsiteX0" fmla="*/ 0 w 615351"/>
                <a:gd name="connsiteY0" fmla="*/ 7471596 h 7477347"/>
                <a:gd name="connsiteX1" fmla="*/ 25716 w 615351"/>
                <a:gd name="connsiteY1" fmla="*/ 0 h 7477347"/>
                <a:gd name="connsiteX2" fmla="*/ 272654 w 615351"/>
                <a:gd name="connsiteY2" fmla="*/ 6488715 h 7477347"/>
                <a:gd name="connsiteX3" fmla="*/ 615351 w 615351"/>
                <a:gd name="connsiteY3" fmla="*/ 7477347 h 7477347"/>
                <a:gd name="connsiteX0" fmla="*/ 0 w 615351"/>
                <a:gd name="connsiteY0" fmla="*/ 7471596 h 7477347"/>
                <a:gd name="connsiteX1" fmla="*/ 39822 w 615351"/>
                <a:gd name="connsiteY1" fmla="*/ 0 h 7477347"/>
                <a:gd name="connsiteX2" fmla="*/ 272654 w 615351"/>
                <a:gd name="connsiteY2" fmla="*/ 6488715 h 7477347"/>
                <a:gd name="connsiteX3" fmla="*/ 615351 w 615351"/>
                <a:gd name="connsiteY3" fmla="*/ 7477347 h 7477347"/>
                <a:gd name="connsiteX0" fmla="*/ 0 w 615351"/>
                <a:gd name="connsiteY0" fmla="*/ 7471596 h 7477347"/>
                <a:gd name="connsiteX1" fmla="*/ 39822 w 615351"/>
                <a:gd name="connsiteY1" fmla="*/ 0 h 7477347"/>
                <a:gd name="connsiteX2" fmla="*/ 279164 w 615351"/>
                <a:gd name="connsiteY2" fmla="*/ 6450919 h 7477347"/>
                <a:gd name="connsiteX3" fmla="*/ 615351 w 615351"/>
                <a:gd name="connsiteY3" fmla="*/ 7477347 h 747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5351" h="7477347">
                  <a:moveTo>
                    <a:pt x="0" y="7471596"/>
                  </a:moveTo>
                  <a:lnTo>
                    <a:pt x="39822" y="0"/>
                  </a:lnTo>
                  <a:lnTo>
                    <a:pt x="279164" y="6450919"/>
                  </a:lnTo>
                  <a:lnTo>
                    <a:pt x="615351" y="7477347"/>
                  </a:lnTo>
                </a:path>
              </a:pathLst>
            </a:custGeom>
            <a:solidFill>
              <a:srgbClr val="537AF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6195323" y="1545128"/>
              <a:ext cx="686960" cy="711725"/>
            </a:xfrm>
            <a:custGeom>
              <a:avLst/>
              <a:gdLst>
                <a:gd name="connsiteX0" fmla="*/ 0 w 615351"/>
                <a:gd name="connsiteY0" fmla="*/ 713117 h 718868"/>
                <a:gd name="connsiteX1" fmla="*/ 51759 w 615351"/>
                <a:gd name="connsiteY1" fmla="*/ 0 h 718868"/>
                <a:gd name="connsiteX2" fmla="*/ 615351 w 615351"/>
                <a:gd name="connsiteY2" fmla="*/ 718868 h 718868"/>
                <a:gd name="connsiteX0" fmla="*/ 0 w 615351"/>
                <a:gd name="connsiteY0" fmla="*/ 705974 h 711725"/>
                <a:gd name="connsiteX1" fmla="*/ 87478 w 615351"/>
                <a:gd name="connsiteY1" fmla="*/ 0 h 711725"/>
                <a:gd name="connsiteX2" fmla="*/ 615351 w 615351"/>
                <a:gd name="connsiteY2" fmla="*/ 711725 h 71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351" h="711725">
                  <a:moveTo>
                    <a:pt x="0" y="705974"/>
                  </a:moveTo>
                  <a:lnTo>
                    <a:pt x="87478" y="0"/>
                  </a:lnTo>
                  <a:lnTo>
                    <a:pt x="615351" y="711725"/>
                  </a:lnTo>
                </a:path>
              </a:pathLst>
            </a:custGeom>
            <a:solidFill>
              <a:srgbClr val="B5CEED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192945" y="2038454"/>
              <a:ext cx="1568433" cy="218393"/>
            </a:xfrm>
            <a:custGeom>
              <a:avLst/>
              <a:gdLst>
                <a:gd name="connsiteX0" fmla="*/ 0 w 615351"/>
                <a:gd name="connsiteY0" fmla="*/ 713117 h 718868"/>
                <a:gd name="connsiteX1" fmla="*/ 51759 w 615351"/>
                <a:gd name="connsiteY1" fmla="*/ 0 h 718868"/>
                <a:gd name="connsiteX2" fmla="*/ 615351 w 615351"/>
                <a:gd name="connsiteY2" fmla="*/ 718868 h 718868"/>
                <a:gd name="connsiteX0" fmla="*/ 0 w 615351"/>
                <a:gd name="connsiteY0" fmla="*/ 1689462 h 1695213"/>
                <a:gd name="connsiteX1" fmla="*/ 23546 w 615351"/>
                <a:gd name="connsiteY1" fmla="*/ 0 h 1695213"/>
                <a:gd name="connsiteX2" fmla="*/ 615351 w 615351"/>
                <a:gd name="connsiteY2" fmla="*/ 1695213 h 1695213"/>
                <a:gd name="connsiteX0" fmla="*/ 0 w 615351"/>
                <a:gd name="connsiteY0" fmla="*/ 1727258 h 1733009"/>
                <a:gd name="connsiteX1" fmla="*/ 39823 w 615351"/>
                <a:gd name="connsiteY1" fmla="*/ 0 h 1733009"/>
                <a:gd name="connsiteX2" fmla="*/ 615351 w 615351"/>
                <a:gd name="connsiteY2" fmla="*/ 1733009 h 1733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351" h="1733009">
                  <a:moveTo>
                    <a:pt x="0" y="1727258"/>
                  </a:moveTo>
                  <a:lnTo>
                    <a:pt x="39823" y="0"/>
                  </a:lnTo>
                  <a:lnTo>
                    <a:pt x="615351" y="1733009"/>
                  </a:lnTo>
                </a:path>
              </a:pathLst>
            </a:custGeom>
            <a:solidFill>
              <a:srgbClr val="0066FF">
                <a:alpha val="29804"/>
              </a:srgbClr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H="1">
              <a:off x="6526513" y="1353521"/>
              <a:ext cx="303994" cy="25539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H="1">
              <a:off x="6535346" y="1580130"/>
              <a:ext cx="303994" cy="25539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 flipH="1">
              <a:off x="6527016" y="1814284"/>
              <a:ext cx="303994" cy="25539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6797696" y="1174206"/>
              <a:ext cx="1366978" cy="224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Interface law w/ bridge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795012" y="1418903"/>
              <a:ext cx="2000778" cy="224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Interface law – nominal tape/tape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86776" y="1703141"/>
              <a:ext cx="1921439" cy="224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Bridge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09169" y="2060648"/>
              <a:ext cx="198947" cy="24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924568" y="1151236"/>
              <a:ext cx="191114" cy="2453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193933" y="1128833"/>
              <a:ext cx="1780700" cy="1128023"/>
            </a:xfrm>
            <a:custGeom>
              <a:avLst/>
              <a:gdLst>
                <a:gd name="connsiteX0" fmla="*/ 0 w 1477993"/>
                <a:gd name="connsiteY0" fmla="*/ 0 h 920151"/>
                <a:gd name="connsiteX1" fmla="*/ 0 w 1477993"/>
                <a:gd name="connsiteY1" fmla="*/ 920151 h 920151"/>
                <a:gd name="connsiteX2" fmla="*/ 1477993 w 1477993"/>
                <a:gd name="connsiteY2" fmla="*/ 920151 h 92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7993" h="920151">
                  <a:moveTo>
                    <a:pt x="0" y="0"/>
                  </a:moveTo>
                  <a:lnTo>
                    <a:pt x="0" y="920151"/>
                  </a:lnTo>
                  <a:lnTo>
                    <a:pt x="1477993" y="920151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82185" y="3121403"/>
            <a:ext cx="4708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Empirical cohesive properties capture the effects of all damage mechanisms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75048" y="993684"/>
            <a:ext cx="9065919" cy="1477252"/>
            <a:chOff x="4699248" y="922776"/>
            <a:chExt cx="5417323" cy="882729"/>
          </a:xfrm>
        </p:grpSpPr>
        <p:sp>
          <p:nvSpPr>
            <p:cNvPr id="23" name="TextBox 22"/>
            <p:cNvSpPr txBox="1"/>
            <p:nvPr/>
          </p:nvSpPr>
          <p:spPr>
            <a:xfrm>
              <a:off x="4699248" y="1220580"/>
              <a:ext cx="2014595" cy="27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Continuum Shell Model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289140" y="1650125"/>
              <a:ext cx="4534677" cy="155380"/>
              <a:chOff x="373224" y="2462973"/>
              <a:chExt cx="4534677" cy="15538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1893921" y="2462973"/>
                <a:ext cx="1493283" cy="7894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373224" y="2462973"/>
                <a:ext cx="4534677" cy="62204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1893921" y="2539405"/>
                <a:ext cx="1493283" cy="78948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9" name="Straight Arrow Connector 28"/>
            <p:cNvCxnSpPr/>
            <p:nvPr/>
          </p:nvCxnSpPr>
          <p:spPr bwMode="auto">
            <a:xfrm flipH="1">
              <a:off x="6692410" y="1212871"/>
              <a:ext cx="241117" cy="43316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/>
            <p:cNvSpPr txBox="1"/>
            <p:nvPr/>
          </p:nvSpPr>
          <p:spPr>
            <a:xfrm>
              <a:off x="6614181" y="922776"/>
              <a:ext cx="2288547" cy="27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Skin (3 layers of elements)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7436536" y="1429904"/>
              <a:ext cx="379319" cy="2930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2" name="TextBox 31"/>
            <p:cNvSpPr txBox="1"/>
            <p:nvPr/>
          </p:nvSpPr>
          <p:spPr>
            <a:xfrm>
              <a:off x="7537891" y="1176090"/>
              <a:ext cx="878559" cy="27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Cohesive</a:t>
              </a: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 flipH="1">
              <a:off x="8313120" y="1485041"/>
              <a:ext cx="379319" cy="29303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/>
            <p:cNvSpPr txBox="1"/>
            <p:nvPr/>
          </p:nvSpPr>
          <p:spPr>
            <a:xfrm>
              <a:off x="8542597" y="1220580"/>
              <a:ext cx="1573974" cy="275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Doubler (2 layers)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5401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420" y="2484120"/>
            <a:ext cx="6362276" cy="4105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64" y="923941"/>
            <a:ext cx="2362761" cy="1297169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9912374" cy="762000"/>
          </a:xfrm>
        </p:spPr>
        <p:txBody>
          <a:bodyPr>
            <a:noAutofit/>
          </a:bodyPr>
          <a:lstStyle/>
          <a:p>
            <a:r>
              <a:rPr lang="en-US" dirty="0"/>
              <a:t>Simplified Shell Model of 3PB Doubler Specimen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32779" y="5333715"/>
            <a:ext cx="1026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1600" dirty="0">
                <a:latin typeface="+mn-lt"/>
              </a:rPr>
              <a:t>Predicted </a:t>
            </a:r>
          </a:p>
          <a:p>
            <a:pPr>
              <a:lnSpc>
                <a:spcPts val="2400"/>
              </a:lnSpc>
            </a:pPr>
            <a:r>
              <a:rPr lang="en-US" sz="1600" dirty="0">
                <a:latin typeface="+mn-lt"/>
              </a:rPr>
              <a:t>Test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76426" y="958035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Shell Model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77791" y="3577105"/>
            <a:ext cx="119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091362" y="3831082"/>
            <a:ext cx="340049" cy="2526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175763" y="5543208"/>
            <a:ext cx="44292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175763" y="5844031"/>
            <a:ext cx="44292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9098776" y="804855"/>
            <a:ext cx="2861745" cy="2059936"/>
            <a:chOff x="9098776" y="804855"/>
            <a:chExt cx="2861745" cy="2059936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48799" y="2238521"/>
              <a:ext cx="2342915" cy="626270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76737" y="1187886"/>
              <a:ext cx="2583784" cy="699254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 bwMode="auto">
            <a:xfrm>
              <a:off x="9448800" y="1223564"/>
              <a:ext cx="2342915" cy="616611"/>
            </a:xfrm>
            <a:prstGeom prst="rect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9098776" y="804855"/>
              <a:ext cx="5559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+mn-lt"/>
                </a:rPr>
                <a:t>Test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9149528" y="1904319"/>
              <a:ext cx="9375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+mn-lt"/>
                </a:rPr>
                <a:t>Analysis</a:t>
              </a:r>
            </a:p>
          </p:txBody>
        </p:sp>
      </p:grp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8001000" y="3842443"/>
          <a:ext cx="3278152" cy="24586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538">
                  <a:extLst>
                    <a:ext uri="{9D8B030D-6E8A-4147-A177-3AD203B41FA5}">
                      <a16:colId xmlns:a16="http://schemas.microsoft.com/office/drawing/2014/main" val="2853211678"/>
                    </a:ext>
                  </a:extLst>
                </a:gridCol>
                <a:gridCol w="819538">
                  <a:extLst>
                    <a:ext uri="{9D8B030D-6E8A-4147-A177-3AD203B41FA5}">
                      <a16:colId xmlns:a16="http://schemas.microsoft.com/office/drawing/2014/main" val="2193563531"/>
                    </a:ext>
                  </a:extLst>
                </a:gridCol>
                <a:gridCol w="819538">
                  <a:extLst>
                    <a:ext uri="{9D8B030D-6E8A-4147-A177-3AD203B41FA5}">
                      <a16:colId xmlns:a16="http://schemas.microsoft.com/office/drawing/2014/main" val="2528611806"/>
                    </a:ext>
                  </a:extLst>
                </a:gridCol>
                <a:gridCol w="819538">
                  <a:extLst>
                    <a:ext uri="{9D8B030D-6E8A-4147-A177-3AD203B41FA5}">
                      <a16:colId xmlns:a16="http://schemas.microsoft.com/office/drawing/2014/main" val="912446464"/>
                    </a:ext>
                  </a:extLst>
                </a:gridCol>
              </a:tblGrid>
              <a:tr h="307328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Base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Bridge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7040264"/>
                  </a:ext>
                </a:extLst>
              </a:tr>
              <a:tr h="30732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err="1">
                          <a:effectLst/>
                        </a:rPr>
                        <a:t>GI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c</a:t>
                      </a:r>
                      <a:r>
                        <a:rPr lang="en-US" sz="1400" u="none" strike="noStrike" dirty="0">
                          <a:effectLst/>
                        </a:rPr>
                        <a:t> 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0.45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0.60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N/mm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2808328"/>
                  </a:ext>
                </a:extLst>
              </a:tr>
              <a:tr h="30732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err="1">
                          <a:effectLst/>
                        </a:rPr>
                        <a:t>GII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c</a:t>
                      </a:r>
                      <a:r>
                        <a:rPr lang="en-US" sz="1400" u="none" strike="noStrike" dirty="0">
                          <a:effectLst/>
                        </a:rPr>
                        <a:t> 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1.1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4.50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N/mm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968061"/>
                  </a:ext>
                </a:extLst>
              </a:tr>
              <a:tr h="307328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Symbol" panose="05050102010706020507" pitchFamily="18" charset="2"/>
                          <a:ea typeface="+mn-ea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c</a:t>
                      </a:r>
                      <a:r>
                        <a:rPr lang="en-US" sz="1400" u="none" strike="noStrike" dirty="0">
                          <a:effectLst/>
                        </a:rPr>
                        <a:t> 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3.5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MPa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0272756"/>
                  </a:ext>
                </a:extLst>
              </a:tr>
              <a:tr h="307328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 err="1">
                          <a:effectLst/>
                          <a:latin typeface="Symbol" panose="05050102010706020507" pitchFamily="18" charset="2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c</a:t>
                      </a:r>
                      <a:r>
                        <a:rPr lang="en-US" sz="1400" u="none" strike="noStrike" dirty="0">
                          <a:effectLst/>
                        </a:rPr>
                        <a:t> 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97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10.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MPa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9850221"/>
                  </a:ext>
                </a:extLst>
              </a:tr>
              <a:tr h="30732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K</a:t>
                      </a:r>
                      <a:r>
                        <a:rPr lang="en-US" sz="1400" u="none" strike="noStrike" baseline="-25000" dirty="0">
                          <a:effectLst/>
                        </a:rPr>
                        <a:t>I</a:t>
                      </a:r>
                      <a:r>
                        <a:rPr lang="en-US" sz="1400" u="none" strike="noStrike" dirty="0">
                          <a:effectLst/>
                        </a:rPr>
                        <a:t> 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5E+05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1.8E+04</a:t>
                      </a:r>
                      <a:endParaRPr lang="en-US" sz="1400" b="0" i="1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N/mm</a:t>
                      </a:r>
                      <a:r>
                        <a:rPr lang="en-US" sz="1400" u="none" strike="noStrike" baseline="30000" dirty="0">
                          <a:effectLst/>
                        </a:rPr>
                        <a:t>3</a:t>
                      </a:r>
                      <a:endParaRPr lang="en-US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23674130"/>
                  </a:ext>
                </a:extLst>
              </a:tr>
              <a:tr h="30732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 err="1">
                          <a:effectLst/>
                        </a:rPr>
                        <a:t>K</a:t>
                      </a:r>
                      <a:r>
                        <a:rPr lang="en-US" sz="1400" u="none" strike="noStrike" baseline="-25000" dirty="0" err="1">
                          <a:effectLst/>
                        </a:rPr>
                        <a:t>sh</a:t>
                      </a:r>
                      <a:r>
                        <a:rPr lang="en-US" sz="1400" u="none" strike="noStrike" dirty="0">
                          <a:effectLst/>
                        </a:rPr>
                        <a:t> 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1.6E+05</a:t>
                      </a:r>
                      <a:endParaRPr lang="en-US" sz="1400" b="0" i="1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3.0E+04</a:t>
                      </a:r>
                      <a:endParaRPr lang="en-US" sz="1400" b="0" i="1" u="none" strike="no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  N/mm</a:t>
                      </a:r>
                      <a:r>
                        <a:rPr lang="en-US" sz="1400" u="none" strike="noStrike" baseline="30000" dirty="0">
                          <a:effectLst/>
                        </a:rPr>
                        <a:t>3</a:t>
                      </a:r>
                      <a:endParaRPr lang="en-US" sz="1400" b="0" i="0" u="none" strike="noStrike" baseline="30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3698964"/>
                  </a:ext>
                </a:extLst>
              </a:tr>
              <a:tr h="307328"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BK =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2.07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7447017"/>
                  </a:ext>
                </a:extLst>
              </a:tr>
            </a:tbl>
          </a:graphicData>
        </a:graphic>
      </p:graphicFrame>
      <p:sp>
        <p:nvSpPr>
          <p:cNvPr id="42" name="Freeform 41"/>
          <p:cNvSpPr/>
          <p:nvPr/>
        </p:nvSpPr>
        <p:spPr>
          <a:xfrm>
            <a:off x="8825230" y="4148802"/>
            <a:ext cx="1648407" cy="2140745"/>
          </a:xfrm>
          <a:custGeom>
            <a:avLst/>
            <a:gdLst>
              <a:gd name="connsiteX0" fmla="*/ 0 w 1642188"/>
              <a:gd name="connsiteY0" fmla="*/ 2133600 h 2133600"/>
              <a:gd name="connsiteX1" fmla="*/ 0 w 1642188"/>
              <a:gd name="connsiteY1" fmla="*/ 0 h 2133600"/>
              <a:gd name="connsiteX2" fmla="*/ 1642188 w 1642188"/>
              <a:gd name="connsiteY2" fmla="*/ 0 h 2133600"/>
              <a:gd name="connsiteX0" fmla="*/ 0 w 1642188"/>
              <a:gd name="connsiteY0" fmla="*/ 2133601 h 2133601"/>
              <a:gd name="connsiteX1" fmla="*/ 0 w 1642188"/>
              <a:gd name="connsiteY1" fmla="*/ 1 h 2133601"/>
              <a:gd name="connsiteX2" fmla="*/ 1465279 w 1642188"/>
              <a:gd name="connsiteY2" fmla="*/ 0 h 2133601"/>
              <a:gd name="connsiteX3" fmla="*/ 1642188 w 1642188"/>
              <a:gd name="connsiteY3" fmla="*/ 1 h 2133601"/>
              <a:gd name="connsiteX0" fmla="*/ 0 w 1629747"/>
              <a:gd name="connsiteY0" fmla="*/ 2133601 h 2133601"/>
              <a:gd name="connsiteX1" fmla="*/ 0 w 1629747"/>
              <a:gd name="connsiteY1" fmla="*/ 1 h 2133601"/>
              <a:gd name="connsiteX2" fmla="*/ 1465279 w 1629747"/>
              <a:gd name="connsiteY2" fmla="*/ 0 h 2133601"/>
              <a:gd name="connsiteX3" fmla="*/ 1629747 w 1629747"/>
              <a:gd name="connsiteY3" fmla="*/ 2127381 h 2133601"/>
              <a:gd name="connsiteX0" fmla="*/ 0 w 1639451"/>
              <a:gd name="connsiteY0" fmla="*/ 2158482 h 2158482"/>
              <a:gd name="connsiteX1" fmla="*/ 0 w 1639451"/>
              <a:gd name="connsiteY1" fmla="*/ 24882 h 2158482"/>
              <a:gd name="connsiteX2" fmla="*/ 1639451 w 1639451"/>
              <a:gd name="connsiteY2" fmla="*/ 0 h 2158482"/>
              <a:gd name="connsiteX3" fmla="*/ 1629747 w 1639451"/>
              <a:gd name="connsiteY3" fmla="*/ 2152262 h 2158482"/>
              <a:gd name="connsiteX0" fmla="*/ 0 w 1651892"/>
              <a:gd name="connsiteY0" fmla="*/ 2139821 h 2139821"/>
              <a:gd name="connsiteX1" fmla="*/ 0 w 1651892"/>
              <a:gd name="connsiteY1" fmla="*/ 6221 h 2139821"/>
              <a:gd name="connsiteX2" fmla="*/ 1651892 w 1651892"/>
              <a:gd name="connsiteY2" fmla="*/ 0 h 2139821"/>
              <a:gd name="connsiteX3" fmla="*/ 1629747 w 1651892"/>
              <a:gd name="connsiteY3" fmla="*/ 2133601 h 2139821"/>
              <a:gd name="connsiteX0" fmla="*/ 0 w 1651892"/>
              <a:gd name="connsiteY0" fmla="*/ 2139821 h 2140745"/>
              <a:gd name="connsiteX1" fmla="*/ 0 w 1651892"/>
              <a:gd name="connsiteY1" fmla="*/ 6221 h 2140745"/>
              <a:gd name="connsiteX2" fmla="*/ 1651892 w 1651892"/>
              <a:gd name="connsiteY2" fmla="*/ 0 h 2140745"/>
              <a:gd name="connsiteX3" fmla="*/ 1644064 w 1651892"/>
              <a:gd name="connsiteY3" fmla="*/ 2140745 h 214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1892" h="2140745">
                <a:moveTo>
                  <a:pt x="0" y="2139821"/>
                </a:moveTo>
                <a:lnTo>
                  <a:pt x="0" y="6221"/>
                </a:lnTo>
                <a:lnTo>
                  <a:pt x="1651892" y="0"/>
                </a:lnTo>
                <a:cubicBezTo>
                  <a:pt x="1648657" y="717421"/>
                  <a:pt x="1647299" y="1423324"/>
                  <a:pt x="1644064" y="214074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8001000" y="3842443"/>
            <a:ext cx="3278152" cy="24586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8106687" y="3367750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Initiation</a:t>
            </a:r>
          </a:p>
        </p:txBody>
      </p:sp>
      <p:sp>
        <p:nvSpPr>
          <p:cNvPr id="45" name="Freeform 44"/>
          <p:cNvSpPr/>
          <p:nvPr/>
        </p:nvSpPr>
        <p:spPr>
          <a:xfrm>
            <a:off x="8612695" y="3301133"/>
            <a:ext cx="653143" cy="534955"/>
          </a:xfrm>
          <a:custGeom>
            <a:avLst/>
            <a:gdLst>
              <a:gd name="connsiteX0" fmla="*/ 0 w 653143"/>
              <a:gd name="connsiteY0" fmla="*/ 0 h 534955"/>
              <a:gd name="connsiteX1" fmla="*/ 653143 w 653143"/>
              <a:gd name="connsiteY1" fmla="*/ 0 h 534955"/>
              <a:gd name="connsiteX2" fmla="*/ 653143 w 653143"/>
              <a:gd name="connsiteY2" fmla="*/ 534955 h 534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143" h="534955">
                <a:moveTo>
                  <a:pt x="0" y="0"/>
                </a:moveTo>
                <a:lnTo>
                  <a:pt x="653143" y="0"/>
                </a:lnTo>
                <a:lnTo>
                  <a:pt x="653143" y="534955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0160532" y="3372386"/>
            <a:ext cx="1289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Propagation</a:t>
            </a:r>
          </a:p>
        </p:txBody>
      </p:sp>
      <p:sp>
        <p:nvSpPr>
          <p:cNvPr id="47" name="Freeform 46"/>
          <p:cNvSpPr/>
          <p:nvPr/>
        </p:nvSpPr>
        <p:spPr>
          <a:xfrm flipH="1">
            <a:off x="10118905" y="3296127"/>
            <a:ext cx="707869" cy="534955"/>
          </a:xfrm>
          <a:custGeom>
            <a:avLst/>
            <a:gdLst>
              <a:gd name="connsiteX0" fmla="*/ 0 w 653143"/>
              <a:gd name="connsiteY0" fmla="*/ 0 h 534955"/>
              <a:gd name="connsiteX1" fmla="*/ 653143 w 653143"/>
              <a:gd name="connsiteY1" fmla="*/ 0 h 534955"/>
              <a:gd name="connsiteX2" fmla="*/ 653143 w 653143"/>
              <a:gd name="connsiteY2" fmla="*/ 534955 h 534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3143" h="534955">
                <a:moveTo>
                  <a:pt x="0" y="0"/>
                </a:moveTo>
                <a:lnTo>
                  <a:pt x="653143" y="0"/>
                </a:lnTo>
                <a:lnTo>
                  <a:pt x="653143" y="534955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8823047" y="5392429"/>
            <a:ext cx="1650590" cy="609599"/>
          </a:xfrm>
          <a:custGeom>
            <a:avLst/>
            <a:gdLst>
              <a:gd name="connsiteX0" fmla="*/ 0 w 1660849"/>
              <a:gd name="connsiteY0" fmla="*/ 609600 h 609600"/>
              <a:gd name="connsiteX1" fmla="*/ 1660849 w 1660849"/>
              <a:gd name="connsiteY1" fmla="*/ 609600 h 609600"/>
              <a:gd name="connsiteX2" fmla="*/ 1660849 w 1660849"/>
              <a:gd name="connsiteY2" fmla="*/ 0 h 609600"/>
              <a:gd name="connsiteX3" fmla="*/ 814873 w 1660849"/>
              <a:gd name="connsiteY3" fmla="*/ 0 h 609600"/>
              <a:gd name="connsiteX4" fmla="*/ 814873 w 1660849"/>
              <a:gd name="connsiteY4" fmla="*/ 298580 h 609600"/>
              <a:gd name="connsiteX5" fmla="*/ 0 w 1660849"/>
              <a:gd name="connsiteY5" fmla="*/ 298580 h 609600"/>
              <a:gd name="connsiteX6" fmla="*/ 0 w 1660849"/>
              <a:gd name="connsiteY6" fmla="*/ 60960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60849" h="609600">
                <a:moveTo>
                  <a:pt x="0" y="609600"/>
                </a:moveTo>
                <a:lnTo>
                  <a:pt x="1660849" y="609600"/>
                </a:lnTo>
                <a:lnTo>
                  <a:pt x="1660849" y="0"/>
                </a:lnTo>
                <a:lnTo>
                  <a:pt x="814873" y="0"/>
                </a:lnTo>
                <a:lnTo>
                  <a:pt x="814873" y="298580"/>
                </a:lnTo>
                <a:lnTo>
                  <a:pt x="0" y="298580"/>
                </a:lnTo>
                <a:lnTo>
                  <a:pt x="0" y="60960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8985289" y="6374449"/>
            <a:ext cx="2673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Computed (Turon’s constraints)</a:t>
            </a:r>
          </a:p>
        </p:txBody>
      </p:sp>
      <p:sp>
        <p:nvSpPr>
          <p:cNvPr id="7" name="Freeform 6"/>
          <p:cNvSpPr/>
          <p:nvPr/>
        </p:nvSpPr>
        <p:spPr bwMode="auto">
          <a:xfrm>
            <a:off x="8673277" y="6040254"/>
            <a:ext cx="472440" cy="472440"/>
          </a:xfrm>
          <a:custGeom>
            <a:avLst/>
            <a:gdLst>
              <a:gd name="connsiteX0" fmla="*/ 297180 w 472440"/>
              <a:gd name="connsiteY0" fmla="*/ 472440 h 472440"/>
              <a:gd name="connsiteX1" fmla="*/ 0 w 472440"/>
              <a:gd name="connsiteY1" fmla="*/ 472440 h 472440"/>
              <a:gd name="connsiteX2" fmla="*/ 472440 w 472440"/>
              <a:gd name="connsiteY2" fmla="*/ 0 h 47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" h="472440">
                <a:moveTo>
                  <a:pt x="297180" y="472440"/>
                </a:moveTo>
                <a:lnTo>
                  <a:pt x="0" y="472440"/>
                </a:lnTo>
                <a:lnTo>
                  <a:pt x="472440" y="0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2940625" y="1424803"/>
            <a:ext cx="5864738" cy="2197568"/>
            <a:chOff x="2940625" y="1424803"/>
            <a:chExt cx="5864738" cy="2197568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943082" y="1661375"/>
              <a:ext cx="2862281" cy="3056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0625" y="1665219"/>
              <a:ext cx="2803379" cy="289499"/>
            </a:xfrm>
            <a:prstGeom prst="rect">
              <a:avLst/>
            </a:prstGeom>
          </p:spPr>
        </p:pic>
        <p:cxnSp>
          <p:nvCxnSpPr>
            <p:cNvPr id="32" name="Straight Arrow Connector 31"/>
            <p:cNvCxnSpPr/>
            <p:nvPr/>
          </p:nvCxnSpPr>
          <p:spPr bwMode="auto">
            <a:xfrm>
              <a:off x="5105400" y="1992686"/>
              <a:ext cx="638604" cy="106806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2" name="Straight Arrow Connector 61"/>
            <p:cNvCxnSpPr/>
            <p:nvPr/>
          </p:nvCxnSpPr>
          <p:spPr bwMode="auto">
            <a:xfrm flipH="1">
              <a:off x="6105152" y="2051050"/>
              <a:ext cx="1281771" cy="1571321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TextBox 65"/>
            <p:cNvSpPr txBox="1"/>
            <p:nvPr/>
          </p:nvSpPr>
          <p:spPr>
            <a:xfrm>
              <a:off x="3657600" y="1424803"/>
              <a:ext cx="13373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Before peak load (symmetric)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6807062" y="1424803"/>
              <a:ext cx="13373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After peak load (unsymmetric)</a:t>
              </a: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2491126" y="3096210"/>
            <a:ext cx="1403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Propagation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3776895" y="3350187"/>
            <a:ext cx="340049" cy="2526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087716" y="2579801"/>
            <a:ext cx="11354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Peak load</a:t>
            </a:r>
          </a:p>
        </p:txBody>
      </p:sp>
      <p:cxnSp>
        <p:nvCxnSpPr>
          <p:cNvPr id="76" name="Straight Arrow Connector 75"/>
          <p:cNvCxnSpPr/>
          <p:nvPr/>
        </p:nvCxnSpPr>
        <p:spPr>
          <a:xfrm>
            <a:off x="5147841" y="2760587"/>
            <a:ext cx="340049" cy="2526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94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3PB Fatigue – Experimental Results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26" y="1143000"/>
            <a:ext cx="3640073" cy="19984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B05BB0-EC44-4C80-8ACA-74892A557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549" y="1963980"/>
            <a:ext cx="7590873" cy="428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914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1" y="1406937"/>
            <a:ext cx="9283698" cy="50863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Delamination length in 3PB Doubler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4076" y="979348"/>
            <a:ext cx="265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3PB Doubler </a:t>
            </a:r>
            <a:r>
              <a:rPr lang="en-US" sz="2400" i="1" dirty="0"/>
              <a:t>R</a:t>
            </a:r>
            <a:r>
              <a:rPr lang="en-US" sz="2400" dirty="0"/>
              <a:t> = 0.1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2636" y="1938198"/>
            <a:ext cx="2383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Analysis parameters:</a:t>
            </a:r>
          </a:p>
          <a:p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0.95, </a:t>
            </a:r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0.2,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b 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896" y="3167910"/>
            <a:ext cx="2510353" cy="137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305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0634" y="1419225"/>
            <a:ext cx="9244165" cy="50204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Delamination length in 3PB Doubler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4076" y="979348"/>
            <a:ext cx="2656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3PB Doubler </a:t>
            </a:r>
            <a:r>
              <a:rPr lang="en-US" sz="2400" i="1" dirty="0"/>
              <a:t>R</a:t>
            </a:r>
            <a:r>
              <a:rPr lang="en-US" sz="2400" dirty="0"/>
              <a:t> = 0.4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2636" y="1938198"/>
            <a:ext cx="2383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Analysis parameters:</a:t>
            </a:r>
          </a:p>
          <a:p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0.95, </a:t>
            </a:r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0.2,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i="1" dirty="0">
                <a:latin typeface="Symbol" panose="05050102010706020507" pitchFamily="18" charset="2"/>
                <a:cs typeface="Times New Roman" panose="02020603050405020304" pitchFamily="18" charset="0"/>
              </a:rPr>
              <a:t>b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7896" y="3167910"/>
            <a:ext cx="2510353" cy="137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206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Loading Conditions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61999" y="1642857"/>
            <a:ext cx="5162979" cy="3157743"/>
            <a:chOff x="990600" y="1524000"/>
            <a:chExt cx="4351020" cy="2661139"/>
          </a:xfrm>
        </p:grpSpPr>
        <p:sp>
          <p:nvSpPr>
            <p:cNvPr id="7" name="Rectangle 6"/>
            <p:cNvSpPr/>
            <p:nvPr/>
          </p:nvSpPr>
          <p:spPr>
            <a:xfrm>
              <a:off x="990600" y="1524000"/>
              <a:ext cx="4351020" cy="26611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6782" y="1589706"/>
              <a:ext cx="4318616" cy="2552536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/>
        </p:nvSpPr>
        <p:spPr>
          <a:xfrm>
            <a:off x="9041971" y="2481209"/>
            <a:ext cx="2026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ea typeface="Calibri" panose="020F0502020204030204" pitchFamily="34" charset="0"/>
              </a:rPr>
              <a:t>R=</a:t>
            </a:r>
            <a:r>
              <a:rPr lang="en-US" sz="2800" i="1" dirty="0" err="1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800" i="1" baseline="-25000" dirty="0" err="1">
                <a:ea typeface="Calibri" panose="020F0502020204030204" pitchFamily="34" charset="0"/>
              </a:rPr>
              <a:t>min</a:t>
            </a:r>
            <a:r>
              <a:rPr lang="en-US" sz="2800" i="1" dirty="0">
                <a:ea typeface="Calibri" panose="020F0502020204030204" pitchFamily="34" charset="0"/>
              </a:rPr>
              <a:t>/</a:t>
            </a:r>
            <a:r>
              <a:rPr lang="en-US" sz="2800" i="1" dirty="0" err="1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800" i="1" baseline="-25000" dirty="0" err="1">
                <a:ea typeface="Calibri" panose="020F0502020204030204" pitchFamily="34" charset="0"/>
              </a:rPr>
              <a:t>max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9041971" y="3115002"/>
            <a:ext cx="19865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ea typeface="Calibri" panose="020F0502020204030204" pitchFamily="34" charset="0"/>
              </a:rPr>
              <a:t>R</a:t>
            </a:r>
            <a:r>
              <a:rPr lang="en-US" sz="2800" i="1" baseline="-25000" dirty="0">
                <a:ea typeface="Calibri" panose="020F0502020204030204" pitchFamily="34" charset="0"/>
              </a:rPr>
              <a:t>L</a:t>
            </a:r>
            <a:r>
              <a:rPr lang="en-US" sz="2800" i="1" dirty="0">
                <a:ea typeface="Calibri" panose="020F0502020204030204" pitchFamily="34" charset="0"/>
              </a:rPr>
              <a:t>=</a:t>
            </a:r>
            <a:r>
              <a:rPr lang="en-US" sz="2800" i="1" dirty="0" err="1">
                <a:ea typeface="Calibri" panose="020F0502020204030204" pitchFamily="34" charset="0"/>
              </a:rPr>
              <a:t>F</a:t>
            </a:r>
            <a:r>
              <a:rPr lang="en-US" sz="2800" i="1" baseline="-25000" dirty="0" err="1">
                <a:ea typeface="Calibri" panose="020F0502020204030204" pitchFamily="34" charset="0"/>
              </a:rPr>
              <a:t>min</a:t>
            </a:r>
            <a:r>
              <a:rPr lang="en-US" sz="2800" i="1" dirty="0">
                <a:ea typeface="Calibri" panose="020F0502020204030204" pitchFamily="34" charset="0"/>
              </a:rPr>
              <a:t>/</a:t>
            </a:r>
            <a:r>
              <a:rPr lang="en-US" sz="2800" i="1" dirty="0" err="1">
                <a:ea typeface="Calibri" panose="020F0502020204030204" pitchFamily="34" charset="0"/>
              </a:rPr>
              <a:t>F</a:t>
            </a:r>
            <a:r>
              <a:rPr lang="en-US" sz="2800" i="1" baseline="-25000" dirty="0" err="1">
                <a:ea typeface="Calibri" panose="020F0502020204030204" pitchFamily="34" charset="0"/>
              </a:rPr>
              <a:t>max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6908371" y="2505402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Stress ratio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8371" y="3162486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Force ratio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74000" y="4065229"/>
            <a:ext cx="2291012" cy="46166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Assume </a:t>
            </a:r>
            <a:r>
              <a:rPr lang="en-US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2400" i="1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45274" y="5375542"/>
            <a:ext cx="5301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Is this assumption always valid?</a:t>
            </a:r>
          </a:p>
        </p:txBody>
      </p:sp>
    </p:spTree>
    <p:extLst>
      <p:ext uri="{BB962C8B-B14F-4D97-AF65-F5344CB8AC3E}">
        <p14:creationId xmlns:p14="http://schemas.microsoft.com/office/powerpoint/2010/main" val="16192941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267200" y="1981200"/>
            <a:ext cx="3733800" cy="289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Loading Conditions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981200"/>
            <a:ext cx="3775803" cy="28765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04800" y="1371600"/>
            <a:ext cx="1150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18025" algn="l"/>
                <a:tab pos="8518525" algn="l"/>
              </a:tabLs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Postbuckled stiffened panel	Negative load ratios	Unsynchronized loads</a:t>
            </a:r>
          </a:p>
        </p:txBody>
      </p:sp>
      <p:pic>
        <p:nvPicPr>
          <p:cNvPr id="14" name="Picture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399" y="2200276"/>
            <a:ext cx="358140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8278678" y="1981200"/>
            <a:ext cx="3744263" cy="2895600"/>
            <a:chOff x="8431078" y="1981200"/>
            <a:chExt cx="3744263" cy="2895600"/>
          </a:xfrm>
        </p:grpSpPr>
        <p:sp>
          <p:nvSpPr>
            <p:cNvPr id="19" name="Rectangle 18"/>
            <p:cNvSpPr/>
            <p:nvPr/>
          </p:nvSpPr>
          <p:spPr>
            <a:xfrm>
              <a:off x="8431078" y="1981200"/>
              <a:ext cx="3733800" cy="289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39200" y="3213100"/>
              <a:ext cx="2484497" cy="977900"/>
            </a:xfrm>
            <a:prstGeom prst="rect">
              <a:avLst/>
            </a:prstGeom>
          </p:spPr>
        </p:pic>
        <p:sp>
          <p:nvSpPr>
            <p:cNvPr id="6" name="Right Arrow 5"/>
            <p:cNvSpPr/>
            <p:nvPr/>
          </p:nvSpPr>
          <p:spPr>
            <a:xfrm>
              <a:off x="11323697" y="3338512"/>
              <a:ext cx="334903" cy="228600"/>
            </a:xfrm>
            <a:prstGeom prst="rightArrow">
              <a:avLst/>
            </a:prstGeom>
            <a:ln w="127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Right Arrow 24"/>
            <p:cNvSpPr/>
            <p:nvPr/>
          </p:nvSpPr>
          <p:spPr>
            <a:xfrm rot="5400000">
              <a:off x="10125500" y="2918648"/>
              <a:ext cx="334903" cy="228600"/>
            </a:xfrm>
            <a:prstGeom prst="rightArrow">
              <a:avLst/>
            </a:prstGeom>
            <a:solidFill>
              <a:srgbClr val="0070C0"/>
            </a:solidFill>
            <a:ln w="952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6581" y="3242092"/>
              <a:ext cx="238125" cy="49196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9567122" y="2280721"/>
              <a:ext cx="14516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Constant pressure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672925" y="3217862"/>
              <a:ext cx="475312" cy="450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1014191" y="3753366"/>
              <a:ext cx="475312" cy="450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1157619" y="2711222"/>
              <a:ext cx="10177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</a:rPr>
                <a:t>Cyclic force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25424" y="5009346"/>
            <a:ext cx="36297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4518025" algn="l"/>
                <a:tab pos="8518525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Geometric nonlinearity induces non-proportional stresses in structure.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4518025" algn="l"/>
                <a:tab pos="8518525" algn="l"/>
              </a:tabLst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varies throughout structure.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6752" y="5009346"/>
            <a:ext cx="41147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4518025" algn="l"/>
                <a:tab pos="8518525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Load reversal causes crack closure.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4518025" algn="l"/>
                <a:tab pos="8518525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 mixity changes during cycle.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4518025" algn="l"/>
                <a:tab pos="8518525" algn="l"/>
              </a:tabLst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undefined.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20100" y="5009346"/>
            <a:ext cx="36062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4518025" algn="l"/>
                <a:tab pos="8518525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Orientation of interfacial tractions change during cycle.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4518025" algn="l"/>
                <a:tab pos="8518525" algn="l"/>
              </a:tabLst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is undefined</a:t>
            </a:r>
          </a:p>
        </p:txBody>
      </p:sp>
      <p:sp>
        <p:nvSpPr>
          <p:cNvPr id="7" name="Rectangle 6"/>
          <p:cNvSpPr/>
          <p:nvPr/>
        </p:nvSpPr>
        <p:spPr>
          <a:xfrm>
            <a:off x="8610600" y="3671251"/>
            <a:ext cx="76200" cy="449899"/>
          </a:xfrm>
          <a:prstGeom prst="rect">
            <a:avLst/>
          </a:prstGeom>
          <a:solidFill>
            <a:srgbClr val="250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9906000" y="3409890"/>
            <a:ext cx="270460" cy="2581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9635540" y="3409890"/>
            <a:ext cx="270460" cy="2581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9753600" y="3400425"/>
            <a:ext cx="304800" cy="90489"/>
          </a:xfrm>
          <a:custGeom>
            <a:avLst/>
            <a:gdLst>
              <a:gd name="connsiteX0" fmla="*/ 0 w 276225"/>
              <a:gd name="connsiteY0" fmla="*/ 90487 h 104775"/>
              <a:gd name="connsiteX1" fmla="*/ 138112 w 276225"/>
              <a:gd name="connsiteY1" fmla="*/ 0 h 104775"/>
              <a:gd name="connsiteX2" fmla="*/ 276225 w 276225"/>
              <a:gd name="connsiteY2" fmla="*/ 104775 h 104775"/>
              <a:gd name="connsiteX0" fmla="*/ 0 w 276225"/>
              <a:gd name="connsiteY0" fmla="*/ 95250 h 109538"/>
              <a:gd name="connsiteX1" fmla="*/ 152399 w 276225"/>
              <a:gd name="connsiteY1" fmla="*/ 0 h 109538"/>
              <a:gd name="connsiteX2" fmla="*/ 276225 w 276225"/>
              <a:gd name="connsiteY2" fmla="*/ 109538 h 109538"/>
              <a:gd name="connsiteX0" fmla="*/ 0 w 276225"/>
              <a:gd name="connsiteY0" fmla="*/ 95312 h 109600"/>
              <a:gd name="connsiteX1" fmla="*/ 152399 w 276225"/>
              <a:gd name="connsiteY1" fmla="*/ 62 h 109600"/>
              <a:gd name="connsiteX2" fmla="*/ 276225 w 276225"/>
              <a:gd name="connsiteY2" fmla="*/ 109600 h 109600"/>
              <a:gd name="connsiteX0" fmla="*/ 0 w 300037"/>
              <a:gd name="connsiteY0" fmla="*/ 95279 h 104805"/>
              <a:gd name="connsiteX1" fmla="*/ 152399 w 300037"/>
              <a:gd name="connsiteY1" fmla="*/ 29 h 104805"/>
              <a:gd name="connsiteX2" fmla="*/ 300037 w 300037"/>
              <a:gd name="connsiteY2" fmla="*/ 104805 h 104805"/>
              <a:gd name="connsiteX0" fmla="*/ 0 w 300037"/>
              <a:gd name="connsiteY0" fmla="*/ 95279 h 104805"/>
              <a:gd name="connsiteX1" fmla="*/ 152399 w 300037"/>
              <a:gd name="connsiteY1" fmla="*/ 29 h 104805"/>
              <a:gd name="connsiteX2" fmla="*/ 300037 w 300037"/>
              <a:gd name="connsiteY2" fmla="*/ 104805 h 104805"/>
              <a:gd name="connsiteX0" fmla="*/ 0 w 300037"/>
              <a:gd name="connsiteY0" fmla="*/ 95279 h 104805"/>
              <a:gd name="connsiteX1" fmla="*/ 152399 w 300037"/>
              <a:gd name="connsiteY1" fmla="*/ 29 h 104805"/>
              <a:gd name="connsiteX2" fmla="*/ 300037 w 300037"/>
              <a:gd name="connsiteY2" fmla="*/ 104805 h 104805"/>
              <a:gd name="connsiteX0" fmla="*/ 0 w 304800"/>
              <a:gd name="connsiteY0" fmla="*/ 90555 h 104843"/>
              <a:gd name="connsiteX1" fmla="*/ 157162 w 304800"/>
              <a:gd name="connsiteY1" fmla="*/ 67 h 104843"/>
              <a:gd name="connsiteX2" fmla="*/ 304800 w 304800"/>
              <a:gd name="connsiteY2" fmla="*/ 104843 h 104843"/>
              <a:gd name="connsiteX0" fmla="*/ 0 w 304800"/>
              <a:gd name="connsiteY0" fmla="*/ 90555 h 104843"/>
              <a:gd name="connsiteX1" fmla="*/ 157162 w 304800"/>
              <a:gd name="connsiteY1" fmla="*/ 67 h 104843"/>
              <a:gd name="connsiteX2" fmla="*/ 304800 w 304800"/>
              <a:gd name="connsiteY2" fmla="*/ 104843 h 104843"/>
              <a:gd name="connsiteX0" fmla="*/ 0 w 304800"/>
              <a:gd name="connsiteY0" fmla="*/ 90488 h 90489"/>
              <a:gd name="connsiteX1" fmla="*/ 157162 w 304800"/>
              <a:gd name="connsiteY1" fmla="*/ 0 h 90489"/>
              <a:gd name="connsiteX2" fmla="*/ 304800 w 304800"/>
              <a:gd name="connsiteY2" fmla="*/ 90489 h 90489"/>
              <a:gd name="connsiteX0" fmla="*/ 0 w 304800"/>
              <a:gd name="connsiteY0" fmla="*/ 90488 h 90489"/>
              <a:gd name="connsiteX1" fmla="*/ 157162 w 304800"/>
              <a:gd name="connsiteY1" fmla="*/ 0 h 90489"/>
              <a:gd name="connsiteX2" fmla="*/ 304800 w 304800"/>
              <a:gd name="connsiteY2" fmla="*/ 90489 h 9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" h="90489">
                <a:moveTo>
                  <a:pt x="0" y="90488"/>
                </a:moveTo>
                <a:cubicBezTo>
                  <a:pt x="50800" y="58738"/>
                  <a:pt x="49212" y="0"/>
                  <a:pt x="157162" y="0"/>
                </a:cubicBezTo>
                <a:cubicBezTo>
                  <a:pt x="265112" y="0"/>
                  <a:pt x="263525" y="53976"/>
                  <a:pt x="304800" y="90489"/>
                </a:cubicBezTo>
              </a:path>
            </a:pathLst>
          </a:custGeom>
          <a:noFill/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2579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2500" y="1684019"/>
            <a:ext cx="3899626" cy="2385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Loading Conditions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144780" y="1684019"/>
            <a:ext cx="3899626" cy="23850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962" y="1749725"/>
            <a:ext cx="3870584" cy="2287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0094" y="1754293"/>
            <a:ext cx="3852032" cy="22753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3576" y="1757201"/>
            <a:ext cx="3784020" cy="22877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4800" y="1219200"/>
            <a:ext cx="1150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4518025" algn="l"/>
                <a:tab pos="8518525" algn="l"/>
              </a:tabLst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Simplified Cyclic Loading	Cycle Jump Analysis	Min-Max Analysis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4479518"/>
            <a:ext cx="28956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Valid if </a:t>
            </a:r>
            <a:r>
              <a:rPr lang="en-US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en-US" sz="2000" i="1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Can be used with cycle count techniques for spectrum loading.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91703" y="4418112"/>
            <a:ext cx="28956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Valid if </a:t>
            </a:r>
            <a:r>
              <a:rPr lang="en-US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 and Max 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readily identifiable.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 be used with cycle count techniques for spectrum loading.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3396" y="4464278"/>
            <a:ext cx="289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Applies to all loads except possibly spectrum loading or block loading.</a:t>
            </a:r>
          </a:p>
        </p:txBody>
      </p:sp>
    </p:spTree>
    <p:extLst>
      <p:ext uri="{BB962C8B-B14F-4D97-AF65-F5344CB8AC3E}">
        <p14:creationId xmlns:p14="http://schemas.microsoft.com/office/powerpoint/2010/main" val="39883928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Loading Conditions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24376" y="5930404"/>
            <a:ext cx="2026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ea typeface="Calibri" panose="020F0502020204030204" pitchFamily="34" charset="0"/>
              </a:rPr>
              <a:t>R=</a:t>
            </a:r>
            <a:r>
              <a:rPr lang="en-US" sz="2800" i="1" dirty="0" err="1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800" i="1" baseline="-25000" dirty="0" err="1">
                <a:ea typeface="Calibri" panose="020F0502020204030204" pitchFamily="34" charset="0"/>
              </a:rPr>
              <a:t>min</a:t>
            </a:r>
            <a:r>
              <a:rPr lang="en-US" sz="2800" i="1" dirty="0">
                <a:ea typeface="Calibri" panose="020F0502020204030204" pitchFamily="34" charset="0"/>
              </a:rPr>
              <a:t>/</a:t>
            </a:r>
            <a:r>
              <a:rPr lang="en-US" sz="2800" i="1" dirty="0" err="1"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800" i="1" baseline="-25000" dirty="0" err="1">
                <a:ea typeface="Calibri" panose="020F0502020204030204" pitchFamily="34" charset="0"/>
              </a:rPr>
              <a:t>max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12627" y="5983201"/>
            <a:ext cx="311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Calculate Stress ratio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0364" y="1622675"/>
            <a:ext cx="5105400" cy="3157743"/>
            <a:chOff x="4183297" y="1684019"/>
            <a:chExt cx="3899626" cy="2385061"/>
          </a:xfrm>
        </p:grpSpPr>
        <p:sp>
          <p:nvSpPr>
            <p:cNvPr id="12" name="Rectangle 11"/>
            <p:cNvSpPr/>
            <p:nvPr/>
          </p:nvSpPr>
          <p:spPr>
            <a:xfrm>
              <a:off x="4183297" y="1684019"/>
              <a:ext cx="3899626" cy="2385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2791" y="1754293"/>
              <a:ext cx="3852032" cy="2275357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1837286" y="1206688"/>
            <a:ext cx="2850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Min-Max Technique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40530" y="3475509"/>
            <a:ext cx="1897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Twin Models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812627" y="5011739"/>
            <a:ext cx="312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Raimondo, AIAA J., 2020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37F922-354C-45BD-A613-6B46F20032FC}"/>
              </a:ext>
            </a:extLst>
          </p:cNvPr>
          <p:cNvGrpSpPr/>
          <p:nvPr/>
        </p:nvGrpSpPr>
        <p:grpSpPr>
          <a:xfrm>
            <a:off x="6659812" y="1172034"/>
            <a:ext cx="5513351" cy="5244262"/>
            <a:chOff x="6817115" y="1251570"/>
            <a:chExt cx="4518575" cy="42980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565063" y="1600200"/>
              <a:ext cx="2636337" cy="1724294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66286" y="3810000"/>
              <a:ext cx="2535114" cy="1676400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8531993" y="4673386"/>
              <a:ext cx="2803697" cy="876223"/>
              <a:chOff x="8303393" y="4178301"/>
              <a:chExt cx="2803697" cy="876223"/>
            </a:xfrm>
          </p:grpSpPr>
          <p:pic>
            <p:nvPicPr>
              <p:cNvPr id="21" name="Picture 20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8303393" y="4371814"/>
                <a:ext cx="2803697" cy="682710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9156700" y="4178301"/>
                <a:ext cx="298449" cy="215899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09000" y="4182991"/>
                <a:ext cx="328017" cy="196810"/>
              </a:xfrm>
              <a:prstGeom prst="rect">
                <a:avLst/>
              </a:prstGeom>
            </p:spPr>
          </p:pic>
          <p:sp>
            <p:nvSpPr>
              <p:cNvPr id="8" name="Rectangle 7"/>
              <p:cNvSpPr/>
              <p:nvPr/>
            </p:nvSpPr>
            <p:spPr>
              <a:xfrm>
                <a:off x="9802074" y="4178301"/>
                <a:ext cx="1011976" cy="241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9022558" y="1251570"/>
              <a:ext cx="18902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Max Load Model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065616" y="3449304"/>
              <a:ext cx="18261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Min Load Model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8028465" y="3003711"/>
              <a:ext cx="479071" cy="1854200"/>
            </a:xfrm>
            <a:custGeom>
              <a:avLst/>
              <a:gdLst>
                <a:gd name="connsiteX0" fmla="*/ 1111250 w 1111250"/>
                <a:gd name="connsiteY0" fmla="*/ 0 h 2197100"/>
                <a:gd name="connsiteX1" fmla="*/ 0 w 1111250"/>
                <a:gd name="connsiteY1" fmla="*/ 1016000 h 2197100"/>
                <a:gd name="connsiteX2" fmla="*/ 1066800 w 1111250"/>
                <a:gd name="connsiteY2" fmla="*/ 2197100 h 2197100"/>
                <a:gd name="connsiteX3" fmla="*/ 1066800 w 1111250"/>
                <a:gd name="connsiteY3" fmla="*/ 2197100 h 2197100"/>
                <a:gd name="connsiteX0" fmla="*/ 1111295 w 1111295"/>
                <a:gd name="connsiteY0" fmla="*/ 0 h 2197100"/>
                <a:gd name="connsiteX1" fmla="*/ 45 w 1111295"/>
                <a:gd name="connsiteY1" fmla="*/ 1016000 h 2197100"/>
                <a:gd name="connsiteX2" fmla="*/ 1066845 w 1111295"/>
                <a:gd name="connsiteY2" fmla="*/ 2197100 h 2197100"/>
                <a:gd name="connsiteX3" fmla="*/ 1066845 w 1111295"/>
                <a:gd name="connsiteY3" fmla="*/ 2197100 h 2197100"/>
                <a:gd name="connsiteX0" fmla="*/ 1111295 w 1111295"/>
                <a:gd name="connsiteY0" fmla="*/ 0 h 2197100"/>
                <a:gd name="connsiteX1" fmla="*/ 45 w 1111295"/>
                <a:gd name="connsiteY1" fmla="*/ 1016000 h 2197100"/>
                <a:gd name="connsiteX2" fmla="*/ 1066845 w 1111295"/>
                <a:gd name="connsiteY2" fmla="*/ 2197100 h 2197100"/>
                <a:gd name="connsiteX3" fmla="*/ 1066845 w 1111295"/>
                <a:gd name="connsiteY3" fmla="*/ 2197100 h 2197100"/>
                <a:gd name="connsiteX0" fmla="*/ 1111343 w 1111343"/>
                <a:gd name="connsiteY0" fmla="*/ 0 h 2197100"/>
                <a:gd name="connsiteX1" fmla="*/ 93 w 1111343"/>
                <a:gd name="connsiteY1" fmla="*/ 1016000 h 2197100"/>
                <a:gd name="connsiteX2" fmla="*/ 1066893 w 1111343"/>
                <a:gd name="connsiteY2" fmla="*/ 2197100 h 2197100"/>
                <a:gd name="connsiteX3" fmla="*/ 1066893 w 1111343"/>
                <a:gd name="connsiteY3" fmla="*/ 2197100 h 2197100"/>
                <a:gd name="connsiteX0" fmla="*/ 1111903 w 1111903"/>
                <a:gd name="connsiteY0" fmla="*/ 0 h 2197100"/>
                <a:gd name="connsiteX1" fmla="*/ 653 w 1111903"/>
                <a:gd name="connsiteY1" fmla="*/ 1016000 h 2197100"/>
                <a:gd name="connsiteX2" fmla="*/ 1067453 w 1111903"/>
                <a:gd name="connsiteY2" fmla="*/ 2197100 h 2197100"/>
                <a:gd name="connsiteX3" fmla="*/ 1067453 w 1111903"/>
                <a:gd name="connsiteY3" fmla="*/ 2197100 h 219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1903" h="2197100">
                  <a:moveTo>
                    <a:pt x="1111903" y="0"/>
                  </a:moveTo>
                  <a:cubicBezTo>
                    <a:pt x="557336" y="116417"/>
                    <a:pt x="20761" y="383117"/>
                    <a:pt x="653" y="1016000"/>
                  </a:cubicBezTo>
                  <a:cubicBezTo>
                    <a:pt x="-19455" y="1648883"/>
                    <a:pt x="426103" y="2019300"/>
                    <a:pt x="1067453" y="2197100"/>
                  </a:cubicBezTo>
                  <a:lnTo>
                    <a:pt x="1067453" y="2197100"/>
                  </a:lnTo>
                </a:path>
              </a:pathLst>
            </a:custGeom>
            <a:noFill/>
            <a:ln>
              <a:solidFill>
                <a:srgbClr val="FFC000"/>
              </a:solidFill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817115" y="3517795"/>
              <a:ext cx="1211350" cy="756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Share damage state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1274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0916" y="10097"/>
            <a:ext cx="7481346" cy="745021"/>
          </a:xfrm>
        </p:spPr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07170" y="962919"/>
            <a:ext cx="11248838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1775" indent="-231775">
              <a:spcBef>
                <a:spcPts val="1200"/>
              </a:spcBef>
            </a:pPr>
            <a:r>
              <a:rPr lang="en-US" sz="3200" b="1" dirty="0">
                <a:solidFill>
                  <a:srgbClr val="003A74"/>
                </a:solidFill>
                <a:latin typeface="+mj-lt"/>
              </a:rPr>
              <a:t>Fatigue Cohesive Constitutive Model: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Based on S-N curve rather than Paris law.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Relies on relationship between S-N and Paris.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Simplified loading procedure keeps load constant during analysis.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Fatigue model parameters obtained from DCB test data.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Same fatigue parameters were used in all analyses (</a:t>
            </a:r>
            <a:r>
              <a:rPr lang="en-US" sz="2400" i="1" dirty="0">
                <a:latin typeface="Symbol" panose="05050102010706020507" pitchFamily="18" charset="2"/>
                <a:cs typeface="Times New Roman" panose="02020603050405020304" pitchFamily="18" charset="0"/>
              </a:rPr>
              <a:t>h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0.95, </a:t>
            </a:r>
            <a:r>
              <a:rPr lang="en-US" sz="2400" i="1" dirty="0">
                <a:latin typeface="Symbol" panose="05050102010706020507" pitchFamily="18" charset="2"/>
                <a:cs typeface="Times New Roman" panose="02020603050405020304" pitchFamily="18" charset="0"/>
              </a:rPr>
              <a:t>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0.2,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>
                <a:latin typeface="Symbol" panose="05050102010706020507" pitchFamily="18" charset="2"/>
                <a:cs typeface="Times New Roman" panose="02020603050405020304" pitchFamily="18" charset="0"/>
              </a:rPr>
              <a:t>b </a:t>
            </a:r>
            <a:r>
              <a:rPr lang="en-US" sz="2400" dirty="0">
                <a:latin typeface="+mj-lt"/>
              </a:rPr>
              <a:t>).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b="1" dirty="0">
                <a:latin typeface="+mj-lt"/>
              </a:rPr>
              <a:t>Very simple to implement on top of a UMAT of a bilinear cohesive law</a:t>
            </a:r>
          </a:p>
          <a:p>
            <a:pPr marL="231775" indent="-231775">
              <a:spcBef>
                <a:spcPts val="1200"/>
              </a:spcBef>
            </a:pPr>
            <a:r>
              <a:rPr lang="en-US" sz="3200" b="1" dirty="0">
                <a:solidFill>
                  <a:srgbClr val="003A74"/>
                </a:solidFill>
                <a:latin typeface="+mj-lt"/>
              </a:rPr>
              <a:t>R-Curve Effects Modeled Using Cohesive Superposition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R-curve represents effect of blunting, delving, bridging, and migrations.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Shift in Paris lines is predicted.</a:t>
            </a:r>
          </a:p>
          <a:p>
            <a:pPr marL="231775" indent="-231775">
              <a:spcBef>
                <a:spcPts val="1200"/>
              </a:spcBef>
            </a:pPr>
            <a:r>
              <a:rPr lang="en-US" sz="3200" b="1" dirty="0">
                <a:solidFill>
                  <a:srgbClr val="003A74"/>
                </a:solidFill>
                <a:latin typeface="+mj-lt"/>
              </a:rPr>
              <a:t>Skin/Stiffener Separation: 3PB Doubler Test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Specimen is initially pristine.</a:t>
            </a:r>
          </a:p>
          <a:p>
            <a:pPr marL="512763" lvl="1" indent="-231775">
              <a:lnSpc>
                <a:spcPts val="2400"/>
              </a:lnSpc>
              <a:spcBef>
                <a:spcPts val="600"/>
              </a:spcBef>
              <a:buFont typeface="Arial" charset="0"/>
              <a:buChar char="•"/>
            </a:pPr>
            <a:r>
              <a:rPr lang="en-US" sz="2400" dirty="0">
                <a:latin typeface="+mj-lt"/>
              </a:rPr>
              <a:t>Interface characterized by quasi-static R-curve.</a:t>
            </a:r>
          </a:p>
        </p:txBody>
      </p:sp>
      <p:sp>
        <p:nvSpPr>
          <p:cNvPr id="4" name="Right Arrow 3"/>
          <p:cNvSpPr/>
          <p:nvPr/>
        </p:nvSpPr>
        <p:spPr bwMode="auto">
          <a:xfrm rot="10800000">
            <a:off x="10077819" y="3489237"/>
            <a:ext cx="476250" cy="26670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835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AnnRe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nnRe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nRe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nRe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nRe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nRe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nRe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nRe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27114</TotalTime>
  <Words>1592</Words>
  <Application>Microsoft Office PowerPoint</Application>
  <PresentationFormat>Widescreen</PresentationFormat>
  <Paragraphs>335</Paragraphs>
  <Slides>43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Calibri</vt:lpstr>
      <vt:lpstr>Cambria Math</vt:lpstr>
      <vt:lpstr>Symbol</vt:lpstr>
      <vt:lpstr>Times New Roman</vt:lpstr>
      <vt:lpstr>AnnRev</vt:lpstr>
      <vt:lpstr>Equation</vt:lpstr>
      <vt:lpstr>Equation.DSMT4</vt:lpstr>
      <vt:lpstr>PowerPoint Presentation</vt:lpstr>
      <vt:lpstr>Fatigue: Skin/Stiffener Separation</vt:lpstr>
      <vt:lpstr>Fatigue: Skin/Stiffener Separation</vt:lpstr>
      <vt:lpstr>Fatigue Testing – Single Stringer Compression Specimen</vt:lpstr>
      <vt:lpstr>Fatigue - Thermography</vt:lpstr>
      <vt:lpstr>Collapse Sequence</vt:lpstr>
      <vt:lpstr>In-situ Ultrasonic Scanner (UT)</vt:lpstr>
      <vt:lpstr>Fatigue Damage Propagation</vt:lpstr>
      <vt:lpstr>Morphology of Indentation Damage with Fatigue</vt:lpstr>
      <vt:lpstr>Separation - Nondestructive Evaluation (NDE)</vt:lpstr>
      <vt:lpstr>Fatigue Propagation Rate Using the Paris Law</vt:lpstr>
      <vt:lpstr>Turon Fatigue Cohesive Model    (2006)</vt:lpstr>
      <vt:lpstr>What effect does an R-curve have on fatigue?</vt:lpstr>
      <vt:lpstr>R-Curve In Fatigue</vt:lpstr>
      <vt:lpstr>Characterization of Paris Law</vt:lpstr>
      <vt:lpstr>Fatigue:   S-N or Paris Law?</vt:lpstr>
      <vt:lpstr>S-N Cohesive Fatigue Damage Model</vt:lpstr>
      <vt:lpstr>CF20 Cohesive Fatigue Damage Model</vt:lpstr>
      <vt:lpstr>Endurance limit vs. tensile strength (R = -1)</vt:lpstr>
      <vt:lpstr>Goodman Diagram (GD)</vt:lpstr>
      <vt:lpstr>Determination of Damage Model Parameters</vt:lpstr>
      <vt:lpstr>Determination of Damage Model Parameters</vt:lpstr>
      <vt:lpstr>Palmgren-Miner (P-M) Rule</vt:lpstr>
      <vt:lpstr>Implementation into a UMAT Subroutine</vt:lpstr>
      <vt:lpstr>Analysis of Double Cantilever Beam Specimen (DCB)</vt:lpstr>
      <vt:lpstr>Propagation Rates for DCB Specimen</vt:lpstr>
      <vt:lpstr>R-Curve Effect on DCB Specimen</vt:lpstr>
      <vt:lpstr>Delamination Propagation Rates for DCB with R-Curve</vt:lpstr>
      <vt:lpstr>Delamination Propagation Rates for DCB with R-Curve</vt:lpstr>
      <vt:lpstr>R-Curve Effects with Superposition</vt:lpstr>
      <vt:lpstr>Effect of Stress Ratio R on Propagation Rates</vt:lpstr>
      <vt:lpstr>Mixed Mode Fatigue – Prediction of MMB Test</vt:lpstr>
      <vt:lpstr>Three Point Bend (3PB) Doubler Specimen</vt:lpstr>
      <vt:lpstr>Simplified Shell Model of 3PB Doubler Specimen</vt:lpstr>
      <vt:lpstr>Simplified Shell Model of 3PB Doubler Specimen</vt:lpstr>
      <vt:lpstr>3PB Fatigue – Experimental Results</vt:lpstr>
      <vt:lpstr>Delamination length in 3PB Doubler</vt:lpstr>
      <vt:lpstr>Delamination length in 3PB Doubler</vt:lpstr>
      <vt:lpstr>General Loading Conditions</vt:lpstr>
      <vt:lpstr>General Loading Conditions</vt:lpstr>
      <vt:lpstr>General Loading Conditions</vt:lpstr>
      <vt:lpstr>General Loading Conditions</vt:lpstr>
      <vt:lpstr>Concluding Remarks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Davila, Carlos G. (LARC-D309)</dc:creator>
  <cp:lastModifiedBy>Davila, Carlos G. (LARC-D309)</cp:lastModifiedBy>
  <cp:revision>130</cp:revision>
  <dcterms:created xsi:type="dcterms:W3CDTF">2020-06-29T13:22:35Z</dcterms:created>
  <dcterms:modified xsi:type="dcterms:W3CDTF">2022-08-22T18:37:39Z</dcterms:modified>
</cp:coreProperties>
</file>