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70" r:id="rId5"/>
    <p:sldId id="275" r:id="rId6"/>
    <p:sldId id="274" r:id="rId7"/>
    <p:sldId id="276" r:id="rId8"/>
    <p:sldId id="287" r:id="rId9"/>
    <p:sldId id="283" r:id="rId10"/>
    <p:sldId id="278" r:id="rId11"/>
    <p:sldId id="280" r:id="rId12"/>
    <p:sldId id="279" r:id="rId13"/>
    <p:sldId id="281" r:id="rId14"/>
    <p:sldId id="284" r:id="rId15"/>
    <p:sldId id="285" r:id="rId16"/>
    <p:sldId id="273" r:id="rId17"/>
    <p:sldId id="286" r:id="rId18"/>
    <p:sldId id="288" r:id="rId19"/>
  </p:sldIdLst>
  <p:sldSz cx="12192000" cy="6858000"/>
  <p:notesSz cx="7302500" cy="95885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0">
          <p15:clr>
            <a:srgbClr val="A4A3A4"/>
          </p15:clr>
        </p15:guide>
        <p15:guide id="2" pos="23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B82"/>
    <a:srgbClr val="B0B3F6"/>
    <a:srgbClr val="5F5F5F"/>
    <a:srgbClr val="DDDDDD"/>
    <a:srgbClr val="777777"/>
    <a:srgbClr val="CCFFCC"/>
    <a:srgbClr val="FFFF99"/>
    <a:srgbClr val="FFCC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2" y="102"/>
      </p:cViewPr>
      <p:guideLst>
        <p:guide orient="horz" pos="28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56" y="-90"/>
      </p:cViewPr>
      <p:guideLst>
        <p:guide orient="horz" pos="3020"/>
        <p:guide pos="23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/>
            </a:lvl1pPr>
          </a:lstStyle>
          <a:p>
            <a:fld id="{3C251C5B-2413-49AF-878E-346224ED81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76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5613" y="719138"/>
            <a:ext cx="6391275" cy="3595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3138" y="4554538"/>
            <a:ext cx="535622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/>
            </a:lvl1pPr>
          </a:lstStyle>
          <a:p>
            <a:fld id="{6653CE95-F5CB-483A-9B02-1D2576EA16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37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13401D-7A41-4710-97B0-05C9D2CF1C69}" type="slidenum">
              <a:rPr lang="en-US"/>
              <a:pPr/>
              <a:t>1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5613" y="719138"/>
            <a:ext cx="6391275" cy="3595687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0035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ＭＳ Ｐゴシック" charset="-128"/>
              </a:defRPr>
            </a:lvl1pPr>
          </a:lstStyle>
          <a:p>
            <a:fld id="{7C6A8B33-A7B1-4BD3-B67F-70D32039F353}" type="datetime1">
              <a:rPr lang="en-US" smtClean="0"/>
              <a:t>8/23/2022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2022 – September 6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A0CEF2-A099-4D25-A627-2C96918E26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ＭＳ Ｐゴシック" charset="-128"/>
              </a:defRPr>
            </a:lvl1pPr>
          </a:lstStyle>
          <a:p>
            <a:fld id="{3CBEFAA8-3E03-4C05-99B0-1C51205B13A9}" type="datetime1">
              <a:rPr lang="en-US" smtClean="0"/>
              <a:t>8/23/2022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2022 – September 6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42015-0FC7-4B0E-8D2B-76EADF48D9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ＭＳ Ｐゴシック" charset="-128"/>
              </a:defRPr>
            </a:lvl1pPr>
          </a:lstStyle>
          <a:p>
            <a:fld id="{28FFC1A1-357C-4D04-A7FF-A99E13725E4C}" type="datetime1">
              <a:rPr lang="en-US" smtClean="0"/>
              <a:t>8/23/2022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2022 – September 6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E8C48-CEA1-40D7-918C-CBF5F81BA8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14400"/>
            <a:ext cx="5384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384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ＭＳ Ｐゴシック" charset="-128"/>
              </a:defRPr>
            </a:lvl1pPr>
          </a:lstStyle>
          <a:p>
            <a:fld id="{FDE92F4F-3DA3-4433-B916-6F44D6A37356}" type="datetime1">
              <a:rPr lang="en-US" smtClean="0"/>
              <a:t>8/23/2022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2022 – September 6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99CED-6919-4E7D-A690-AD3E6D16DA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111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8962"/>
            <a:ext cx="5386917" cy="41608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920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8962"/>
            <a:ext cx="5389033" cy="41608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ＭＳ Ｐゴシック" charset="-128"/>
              </a:defRPr>
            </a:lvl1pPr>
          </a:lstStyle>
          <a:p>
            <a:fld id="{047CB4CD-B48C-44E8-8BC9-3A9E8EBB441E}" type="datetime1">
              <a:rPr lang="en-US" smtClean="0"/>
              <a:t>8/23/2022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2022 – September 6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BF8B5-A29F-4527-8EF2-13DD397BE6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ＭＳ Ｐゴシック" charset="-128"/>
              </a:defRPr>
            </a:lvl1pPr>
          </a:lstStyle>
          <a:p>
            <a:fld id="{EE89485A-0B8B-4AB6-8C98-03B54E364AD6}" type="datetime1">
              <a:rPr lang="en-US" smtClean="0"/>
              <a:t>8/23/2022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2022 – September 6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FA3E2-4CB8-43B1-9AF4-23FEB8A0CB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ＭＳ Ｐゴシック" charset="-128"/>
              </a:defRPr>
            </a:lvl1pPr>
          </a:lstStyle>
          <a:p>
            <a:fld id="{3ED766DD-20F6-417E-8B73-0038B3B3FADA}" type="datetime1">
              <a:rPr lang="en-US" smtClean="0"/>
              <a:t>8/23/2022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2022 – September 6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4FCD2-9C05-4241-882C-3D134303B4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914400"/>
            <a:ext cx="4011084" cy="5207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914400"/>
            <a:ext cx="6815667" cy="52117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ＭＳ Ｐゴシック" charset="-128"/>
              </a:defRPr>
            </a:lvl1pPr>
          </a:lstStyle>
          <a:p>
            <a:fld id="{D5769631-E892-4404-8251-DD54D6A4F13B}" type="datetime1">
              <a:rPr lang="en-US" smtClean="0"/>
              <a:t>8/23/2022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2022 – September 6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0803C-64EA-4536-A101-47E17B86F6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914399"/>
            <a:ext cx="7315200" cy="381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ＭＳ Ｐゴシック" charset="-128"/>
              </a:defRPr>
            </a:lvl1pPr>
          </a:lstStyle>
          <a:p>
            <a:fld id="{96B86037-676D-4AA0-AA8F-987504AA19CF}" type="datetime1">
              <a:rPr lang="en-US" smtClean="0"/>
              <a:t>8/23/2022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2022 – September 6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CA9B2-5165-4ADC-9763-7293ADD3F2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Text Box 28"/>
          <p:cNvSpPr txBox="1">
            <a:spLocks noChangeArrowheads="1"/>
          </p:cNvSpPr>
          <p:nvPr userDrawn="1"/>
        </p:nvSpPr>
        <p:spPr bwMode="auto">
          <a:xfrm>
            <a:off x="838200" y="685800"/>
            <a:ext cx="10744200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50000"/>
              </a:spcBef>
              <a:tabLst>
                <a:tab pos="4459288" algn="ctr"/>
              </a:tabLst>
              <a:defRPr/>
            </a:pPr>
            <a:r>
              <a:rPr lang="en-US" sz="2800" dirty="0">
                <a:solidFill>
                  <a:schemeClr val="bg1"/>
                </a:solidFill>
                <a:latin typeface="Arial" charset="0"/>
                <a:ea typeface="+mn-ea"/>
              </a:rPr>
              <a:t>	</a:t>
            </a:r>
          </a:p>
        </p:txBody>
      </p:sp>
      <p:sp>
        <p:nvSpPr>
          <p:cNvPr id="1051" name="Text Box 27"/>
          <p:cNvSpPr txBox="1">
            <a:spLocks noChangeArrowheads="1"/>
          </p:cNvSpPr>
          <p:nvPr userDrawn="1"/>
        </p:nvSpPr>
        <p:spPr bwMode="auto">
          <a:xfrm>
            <a:off x="609600" y="152400"/>
            <a:ext cx="10972800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50000"/>
              </a:spcBef>
              <a:tabLst>
                <a:tab pos="4459288" algn="ctr"/>
              </a:tabLst>
              <a:defRPr/>
            </a:pPr>
            <a:endParaRPr lang="en-US" sz="2800">
              <a:solidFill>
                <a:schemeClr val="bg1"/>
              </a:solidFill>
              <a:latin typeface="Arial" charset="0"/>
              <a:ea typeface="+mn-ea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90500"/>
            <a:ext cx="1097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14400"/>
            <a:ext cx="10972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40080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000" b="0">
                <a:solidFill>
                  <a:srgbClr val="33339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09A230E-095C-467B-87F5-1EF32D4D6E5B}" type="datetime1">
              <a:rPr lang="en-US" smtClean="0"/>
              <a:t>8/23/2022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400800"/>
            <a:ext cx="487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333399"/>
                </a:solidFill>
                <a:latin typeface="Arial" pitchFamily="34" charset="0"/>
              </a:defRPr>
            </a:lvl1pPr>
          </a:lstStyle>
          <a:p>
            <a:r>
              <a:rPr lang="en-US" dirty="0"/>
              <a:t>TFAWS 2022 – September 6</a:t>
            </a:r>
            <a:r>
              <a:rPr lang="en-US" baseline="30000" dirty="0"/>
              <a:t>th</a:t>
            </a:r>
            <a:r>
              <a:rPr lang="en-US" dirty="0"/>
              <a:t>-9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40080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rgbClr val="333399"/>
                </a:solidFill>
                <a:latin typeface="Arial" pitchFamily="34" charset="0"/>
              </a:defRPr>
            </a:lvl1pPr>
          </a:lstStyle>
          <a:p>
            <a:fld id="{A937B6BC-EA0C-470E-B991-7E852790E29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25200" y="0"/>
            <a:ext cx="10668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" y="45720"/>
            <a:ext cx="868680" cy="8102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4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1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0.bin"/><Relationship Id="rId3" Type="http://schemas.openxmlformats.org/officeDocument/2006/relationships/image" Target="../media/image12.wmf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7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oleObject" Target="../embeddings/oleObject9.bin"/><Relationship Id="rId5" Type="http://schemas.openxmlformats.org/officeDocument/2006/relationships/image" Target="../media/image13.wmf"/><Relationship Id="rId10" Type="http://schemas.openxmlformats.org/officeDocument/2006/relationships/image" Target="../media/image16.wmf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4.wmf"/><Relationship Id="rId18" Type="http://schemas.openxmlformats.org/officeDocument/2006/relationships/oleObject" Target="../embeddings/oleObject19.bin"/><Relationship Id="rId3" Type="http://schemas.openxmlformats.org/officeDocument/2006/relationships/image" Target="../media/image19.wmf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26.wmf"/><Relationship Id="rId2" Type="http://schemas.openxmlformats.org/officeDocument/2006/relationships/oleObject" Target="../embeddings/oleObject11.bin"/><Relationship Id="rId16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27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1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29.wmf"/><Relationship Id="rId12" Type="http://schemas.openxmlformats.org/officeDocument/2006/relationships/image" Target="../media/image36.png"/><Relationship Id="rId17" Type="http://schemas.openxmlformats.org/officeDocument/2006/relationships/image" Target="../media/image32.wmf"/><Relationship Id="rId16" Type="http://schemas.openxmlformats.org/officeDocument/2006/relationships/oleObject" Target="../embeddings/oleObject2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5.png"/><Relationship Id="rId5" Type="http://schemas.openxmlformats.org/officeDocument/2006/relationships/image" Target="../media/image28.wmf"/><Relationship Id="rId15" Type="http://schemas.openxmlformats.org/officeDocument/2006/relationships/image" Target="../media/image31.wmf"/><Relationship Id="rId10" Type="http://schemas.openxmlformats.org/officeDocument/2006/relationships/image" Target="../media/image34.png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2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514600"/>
            <a:ext cx="3523793" cy="3340898"/>
          </a:xfrm>
          <a:prstGeom prst="rect">
            <a:avLst/>
          </a:prstGeom>
        </p:spPr>
      </p:pic>
      <p:sp>
        <p:nvSpPr>
          <p:cNvPr id="1331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267200" y="4191000"/>
            <a:ext cx="6096000" cy="914400"/>
          </a:xfrm>
        </p:spPr>
        <p:txBody>
          <a:bodyPr/>
          <a:lstStyle/>
          <a:p>
            <a:pPr eaLnBrk="1" hangingPunct="1"/>
            <a:r>
              <a:rPr lang="en-US" sz="1800" dirty="0">
                <a:solidFill>
                  <a:schemeClr val="tx1"/>
                </a:solidFill>
                <a:ea typeface="ＭＳ Ｐゴシック" charset="-128"/>
              </a:rPr>
              <a:t>Presented By</a:t>
            </a:r>
            <a:br>
              <a:rPr lang="en-US" sz="1800" dirty="0">
                <a:solidFill>
                  <a:schemeClr val="tx1"/>
                </a:solidFill>
                <a:ea typeface="ＭＳ Ｐゴシック" charset="-128"/>
              </a:rPr>
            </a:br>
            <a:r>
              <a:rPr lang="en-US" sz="1800" dirty="0">
                <a:solidFill>
                  <a:schemeClr val="tx1"/>
                </a:solidFill>
                <a:ea typeface="ＭＳ Ｐゴシック" charset="-128"/>
              </a:rPr>
              <a:t>Xiaowen Wang</a:t>
            </a:r>
          </a:p>
        </p:txBody>
      </p:sp>
      <p:sp>
        <p:nvSpPr>
          <p:cNvPr id="1331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2362200" y="1600200"/>
            <a:ext cx="9144000" cy="2362200"/>
          </a:xfrm>
        </p:spPr>
        <p:txBody>
          <a:bodyPr/>
          <a:lstStyle/>
          <a:p>
            <a:pPr eaLnBrk="1" hangingPunct="1"/>
            <a:r>
              <a:rPr lang="en-US" sz="3200" dirty="0">
                <a:ea typeface="ＭＳ Ｐゴシック" charset="-128"/>
              </a:rPr>
              <a:t>Mean Flow Effects on</a:t>
            </a:r>
            <a:br>
              <a:rPr lang="en-US" sz="3200" dirty="0">
                <a:ea typeface="ＭＳ Ｐゴシック" charset="-128"/>
              </a:rPr>
            </a:br>
            <a:r>
              <a:rPr lang="en-US" sz="3200" dirty="0">
                <a:ea typeface="ＭＳ Ｐゴシック" charset="-128"/>
              </a:rPr>
              <a:t>Hypersonic Boundary-Layer Stability Analysis using LASTRAC</a:t>
            </a:r>
            <a:r>
              <a:rPr lang="en-US" sz="3200" b="0" dirty="0">
                <a:ea typeface="ＭＳ Ｐゴシック" charset="-128"/>
              </a:rPr>
              <a:t> </a:t>
            </a:r>
            <a:br>
              <a:rPr lang="en-US" sz="3200" b="0" dirty="0">
                <a:ea typeface="ＭＳ Ｐゴシック" charset="-128"/>
              </a:rPr>
            </a:br>
            <a:br>
              <a:rPr lang="en-US" sz="1800" b="0" dirty="0">
                <a:ea typeface="ＭＳ Ｐゴシック" charset="-128"/>
              </a:rPr>
            </a:br>
            <a:r>
              <a:rPr lang="en-US" sz="1800" b="0" dirty="0">
                <a:ea typeface="ＭＳ Ｐゴシック" charset="-128"/>
              </a:rPr>
              <a:t>Xiaowen Wang  </a:t>
            </a:r>
            <a:br>
              <a:rPr lang="en-US" sz="1800" b="0" dirty="0">
                <a:ea typeface="ＭＳ Ｐゴシック" charset="-128"/>
              </a:rPr>
            </a:br>
            <a:r>
              <a:rPr lang="en-US" sz="1800" b="0" dirty="0">
                <a:ea typeface="ＭＳ Ｐゴシック" charset="-128"/>
              </a:rPr>
              <a:t>National Institute of Aerospace, Hampton, VA, 23666</a:t>
            </a:r>
            <a:br>
              <a:rPr lang="en-US" sz="1800" b="0" dirty="0">
                <a:ea typeface="ＭＳ Ｐゴシック" charset="-128"/>
              </a:rPr>
            </a:br>
            <a:r>
              <a:rPr lang="en-US" sz="1800" b="0" dirty="0">
                <a:ea typeface="ＭＳ Ｐゴシック" charset="-128"/>
              </a:rPr>
              <a:t>Chau-</a:t>
            </a:r>
            <a:r>
              <a:rPr lang="en-US" sz="1800" b="0" dirty="0" err="1">
                <a:ea typeface="ＭＳ Ｐゴシック" charset="-128"/>
              </a:rPr>
              <a:t>Lyan</a:t>
            </a:r>
            <a:r>
              <a:rPr lang="en-US" sz="1800" b="0" dirty="0">
                <a:ea typeface="ＭＳ Ｐゴシック" charset="-128"/>
              </a:rPr>
              <a:t> Chang and Fei Li  </a:t>
            </a:r>
            <a:br>
              <a:rPr lang="en-US" sz="1800" b="0" dirty="0">
                <a:ea typeface="ＭＳ Ｐゴシック" charset="-128"/>
              </a:rPr>
            </a:br>
            <a:r>
              <a:rPr lang="en-US" sz="1800" b="0" dirty="0">
                <a:ea typeface="ＭＳ Ｐゴシック" charset="-128"/>
              </a:rPr>
              <a:t>NASA Langley Research Center, Hampton, VA, 23681</a:t>
            </a:r>
            <a:br>
              <a:rPr lang="en-US" b="0" dirty="0">
                <a:ea typeface="ＭＳ Ｐゴシック" charset="-128"/>
              </a:rPr>
            </a:br>
            <a:endParaRPr lang="en-US" b="0" dirty="0">
              <a:ea typeface="ＭＳ Ｐゴシック" charset="-128"/>
            </a:endParaRPr>
          </a:p>
        </p:txBody>
      </p:sp>
      <p:sp>
        <p:nvSpPr>
          <p:cNvPr id="13315" name="Rectangle 11"/>
          <p:cNvSpPr>
            <a:spLocks noChangeArrowheads="1"/>
          </p:cNvSpPr>
          <p:nvPr/>
        </p:nvSpPr>
        <p:spPr bwMode="auto">
          <a:xfrm>
            <a:off x="6629400" y="5181601"/>
            <a:ext cx="4038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/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Thermal &amp; Fluids Analysis Workshop</a:t>
            </a:r>
            <a:b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</a:br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TFAWS 2022</a:t>
            </a:r>
            <a:b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</a:br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September 6</a:t>
            </a:r>
            <a:r>
              <a:rPr lang="en-US" sz="1800" b="0" baseline="30000" dirty="0">
                <a:solidFill>
                  <a:schemeClr val="accent2"/>
                </a:solidFill>
                <a:latin typeface="Arial" pitchFamily="34" charset="0"/>
              </a:rPr>
              <a:t>th</a:t>
            </a:r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-9</a:t>
            </a:r>
            <a:r>
              <a:rPr lang="en-US" sz="1800" b="0" baseline="30000" dirty="0">
                <a:solidFill>
                  <a:schemeClr val="accent2"/>
                </a:solidFill>
                <a:latin typeface="Arial" pitchFamily="34" charset="0"/>
              </a:rPr>
              <a:t>th</a:t>
            </a:r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, 2022</a:t>
            </a:r>
          </a:p>
          <a:p>
            <a:pPr algn="l" eaLnBrk="1" hangingPunct="1"/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Virtual Conference</a:t>
            </a:r>
          </a:p>
        </p:txBody>
      </p:sp>
      <p:sp>
        <p:nvSpPr>
          <p:cNvPr id="112676" name="Text Box 36"/>
          <p:cNvSpPr txBox="1">
            <a:spLocks noChangeArrowheads="1"/>
          </p:cNvSpPr>
          <p:nvPr/>
        </p:nvSpPr>
        <p:spPr bwMode="auto">
          <a:xfrm>
            <a:off x="1524000" y="152400"/>
            <a:ext cx="8686800" cy="609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50000"/>
              </a:spcBef>
              <a:tabLst>
                <a:tab pos="4459288" algn="ctr"/>
              </a:tabLst>
              <a:defRPr/>
            </a:pPr>
            <a:r>
              <a:rPr lang="en-US" sz="2800" dirty="0">
                <a:solidFill>
                  <a:schemeClr val="bg1"/>
                </a:solidFill>
                <a:latin typeface="Arial" charset="0"/>
                <a:ea typeface="+mn-ea"/>
              </a:rPr>
              <a:t>	TFAWS </a:t>
            </a:r>
            <a:r>
              <a:rPr lang="en-US" sz="2800" dirty="0">
                <a:solidFill>
                  <a:srgbClr val="FF0000"/>
                </a:solidFill>
                <a:latin typeface="Arial" charset="0"/>
                <a:ea typeface="+mn-ea"/>
              </a:rPr>
              <a:t>Aerothermal </a:t>
            </a:r>
            <a:r>
              <a:rPr lang="en-US" sz="2800" dirty="0">
                <a:solidFill>
                  <a:schemeClr val="bg1"/>
                </a:solidFill>
                <a:latin typeface="Arial" charset="0"/>
                <a:ea typeface="+mn-ea"/>
              </a:rPr>
              <a:t>Paper Session</a:t>
            </a:r>
          </a:p>
        </p:txBody>
      </p:sp>
      <p:pic>
        <p:nvPicPr>
          <p:cNvPr id="13317" name="Picture 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01200" y="1"/>
            <a:ext cx="10668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LASTRAC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Langley Stability and Transition Analysis Code (LASTRAC) is a publicly released code (US-person only) for boundary-layer transition analysis, developed by Dr. Chau-</a:t>
            </a:r>
            <a:r>
              <a:rPr lang="en-US" dirty="0" err="1"/>
              <a:t>Lyan</a:t>
            </a:r>
            <a:r>
              <a:rPr lang="en-US" dirty="0"/>
              <a:t> Chang (NASA/TM-2004-213233).</a:t>
            </a:r>
          </a:p>
          <a:p>
            <a:endParaRPr lang="en-US" dirty="0"/>
          </a:p>
          <a:p>
            <a:r>
              <a:rPr lang="en-US" dirty="0"/>
              <a:t>For hypersonic flows such as those over an atmospheric reentry vehicle, chemical reactions take place and nonequilibrium effects become important.</a:t>
            </a:r>
          </a:p>
          <a:p>
            <a:endParaRPr lang="en-US" dirty="0"/>
          </a:p>
          <a:p>
            <a:r>
              <a:rPr lang="en-US" dirty="0"/>
              <a:t>LASTRAC is now capable of analyzing linear instabilities (LST &amp; Linear PSE) in chemical and thermal nonequilibrium flows. This new capability has been validated against known results that have led to several publications.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36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the implementation of high enthalpy/nonequilibrium capabilities in LASTRAC with emphasis on finite amplitude perturbations (Nonlinear PSE).</a:t>
            </a:r>
          </a:p>
          <a:p>
            <a:endParaRPr lang="en-US" dirty="0"/>
          </a:p>
          <a:p>
            <a:r>
              <a:rPr lang="en-US" dirty="0"/>
              <a:t>Test and validate the resulting software by analyzing hypersonic boundary-layer transition in benchmark cases, available experimental configurations, and realistic atmospheric/reentry conditions.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 systematic investigation on mean flow effects from different CFD solvers with different thermochemical models (VULCAN-CFD, </a:t>
            </a:r>
            <a:r>
              <a:rPr lang="en-US" dirty="0" err="1"/>
              <a:t>ShockFIT</a:t>
            </a:r>
            <a:r>
              <a:rPr lang="en-US" dirty="0"/>
              <a:t>, and LAURA).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Effect of thermochemical models on the stability analysis using LASTRAC.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623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Governing Equations of the LASTRAC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nonlinear parabolized stability equations for the Fourier mode (</a:t>
            </a:r>
            <a:r>
              <a:rPr lang="en-US" dirty="0" err="1"/>
              <a:t>m,n</a:t>
            </a:r>
            <a:r>
              <a:rPr lang="en-US" dirty="0"/>
              <a:t>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Shape function:</a:t>
            </a:r>
          </a:p>
          <a:p>
            <a:pPr lvl="1"/>
            <a:r>
              <a:rPr lang="en-US" dirty="0"/>
              <a:t>Streamwise curvature and transverse curvature may be included in the computation</a:t>
            </a:r>
          </a:p>
          <a:p>
            <a:pPr lvl="1"/>
            <a:r>
              <a:rPr lang="en-US" dirty="0"/>
              <a:t>The left-hand side of the equation contains only linear coefficient matrices</a:t>
            </a:r>
          </a:p>
          <a:p>
            <a:pPr lvl="1"/>
            <a:r>
              <a:rPr lang="en-US" dirty="0"/>
              <a:t>Nonlinear forcing term: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00050"/>
            <a:r>
              <a:rPr lang="en-US" dirty="0"/>
              <a:t>The equations are simplified for LST and Linear PSE.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66E6CF-2E81-4411-99D7-DF9AD8ACB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447800"/>
            <a:ext cx="8752108" cy="114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98E98D-84EF-4045-A2E6-8147F4B9D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617266"/>
            <a:ext cx="4495800" cy="47474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9B4E06F-321F-4F69-AFC9-A242E92EE8C9}"/>
              </a:ext>
            </a:extLst>
          </p:cNvPr>
          <p:cNvGrpSpPr/>
          <p:nvPr/>
        </p:nvGrpSpPr>
        <p:grpSpPr>
          <a:xfrm>
            <a:off x="1295400" y="4191000"/>
            <a:ext cx="10591800" cy="1723411"/>
            <a:chOff x="1295400" y="3886200"/>
            <a:chExt cx="10591800" cy="172341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B99A392-ED8F-428F-9DA8-3FA9F92FA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5400" y="3886200"/>
              <a:ext cx="10591800" cy="172341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0FC8F2A-1B95-406A-A35F-8423F72E6F23}"/>
                </a:ext>
              </a:extLst>
            </p:cNvPr>
            <p:cNvSpPr/>
            <p:nvPr/>
          </p:nvSpPr>
          <p:spPr bwMode="auto">
            <a:xfrm>
              <a:off x="11430000" y="4953000"/>
              <a:ext cx="457200" cy="381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072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Mean Flow Solvers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1049000" cy="5257800"/>
          </a:xfrm>
        </p:spPr>
        <p:txBody>
          <a:bodyPr/>
          <a:lstStyle/>
          <a:p>
            <a:r>
              <a:rPr lang="en-US" dirty="0"/>
              <a:t>VULCAN-CFD is a cell-centered finite volume solver to enable the simulation of turbulent reacting and nonreacting flows at conditions ranging from subsonic to hypersonic speeds.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 can handle either structured multiblock meshes, or fully unstructured meshes.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ShockFIT</a:t>
            </a:r>
            <a:r>
              <a:rPr lang="en-US" dirty="0"/>
              <a:t> solver is a high-order finite difference shock-fitting solver, where the shock is treated as a boundary of the computational domain.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 can handle structured meshes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LAURA uses an upwind-biased, point-implicit relaxation algorithm to obtain the numerical solution for 3-D, viscous, hypersonic flows in chemical and thermal nonequilibrium.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 is a structured, multiblock, aerothermodynamic simulation code.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61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Thermochemical Models of Various Solvers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CA2BF5-821B-4260-8505-761410197DB2}"/>
              </a:ext>
            </a:extLst>
          </p:cNvPr>
          <p:cNvSpPr/>
          <p:nvPr/>
        </p:nvSpPr>
        <p:spPr>
          <a:xfrm>
            <a:off x="1244600" y="6019800"/>
            <a:ext cx="3708400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400" kern="0" dirty="0"/>
              <a:t>* Thanks to Robert </a:t>
            </a:r>
            <a:r>
              <a:rPr lang="en-US" altLang="zh-CN" sz="1400" kern="0" dirty="0" err="1"/>
              <a:t>Baurle</a:t>
            </a:r>
            <a:r>
              <a:rPr lang="en-US" altLang="zh-CN" sz="1400" kern="0" dirty="0"/>
              <a:t> &amp; Kyle Thompson</a:t>
            </a: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C8930A-5E7F-4612-91FF-3235FB480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872616"/>
            <a:ext cx="11811000" cy="507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00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for Internal Energy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3" name="Group 18">
            <a:extLst>
              <a:ext uri="{FF2B5EF4-FFF2-40B4-BE49-F238E27FC236}">
                <a16:creationId xmlns:a16="http://schemas.microsoft.com/office/drawing/2014/main" id="{28473F15-D6C5-4E19-B28A-1D5F9E383552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36523"/>
            <a:ext cx="9372600" cy="2035277"/>
            <a:chOff x="304800" y="1219200"/>
            <a:chExt cx="8458200" cy="1752600"/>
          </a:xfrm>
        </p:grpSpPr>
        <p:sp>
          <p:nvSpPr>
            <p:cNvPr id="24" name="Rounded Rectangle 17">
              <a:extLst>
                <a:ext uri="{FF2B5EF4-FFF2-40B4-BE49-F238E27FC236}">
                  <a16:creationId xmlns:a16="http://schemas.microsoft.com/office/drawing/2014/main" id="{DB7677B2-DADC-4BBF-B93D-2365C1F26D64}"/>
                </a:ext>
              </a:extLst>
            </p:cNvPr>
            <p:cNvSpPr/>
            <p:nvPr/>
          </p:nvSpPr>
          <p:spPr>
            <a:xfrm>
              <a:off x="304800" y="1219200"/>
              <a:ext cx="8458200" cy="1752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25" name="Group 9">
              <a:extLst>
                <a:ext uri="{FF2B5EF4-FFF2-40B4-BE49-F238E27FC236}">
                  <a16:creationId xmlns:a16="http://schemas.microsoft.com/office/drawing/2014/main" id="{2E6A357F-C1A8-439E-92E7-BFDF04BC68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79590" y="1219200"/>
              <a:ext cx="5714337" cy="831362"/>
              <a:chOff x="1152" y="889"/>
              <a:chExt cx="3696" cy="592"/>
            </a:xfrm>
          </p:grpSpPr>
          <p:graphicFrame>
            <p:nvGraphicFramePr>
              <p:cNvPr id="29" name="Object 9">
                <a:extLst>
                  <a:ext uri="{FF2B5EF4-FFF2-40B4-BE49-F238E27FC236}">
                    <a16:creationId xmlns:a16="http://schemas.microsoft.com/office/drawing/2014/main" id="{EE2BF288-4BAC-4C4E-A690-3CF669DF4B7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152" y="889"/>
              <a:ext cx="1968" cy="5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447800" imgH="431800" progId="Equation.DSMT4">
                      <p:embed/>
                    </p:oleObj>
                  </mc:Choice>
                  <mc:Fallback>
                    <p:oleObj name="Equation" r:id="rId2" imgW="1447800" imgH="431800" progId="Equation.DSMT4">
                      <p:embed/>
                      <p:pic>
                        <p:nvPicPr>
                          <p:cNvPr id="1029" name="Object 9">
                            <a:extLst>
                              <a:ext uri="{FF2B5EF4-FFF2-40B4-BE49-F238E27FC236}">
                                <a16:creationId xmlns:a16="http://schemas.microsoft.com/office/drawing/2014/main" id="{D733A9F0-E476-4989-A31F-62E085584D0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52" y="889"/>
                            <a:ext cx="1968" cy="5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00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FFFF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" name="Object 10">
                <a:extLst>
                  <a:ext uri="{FF2B5EF4-FFF2-40B4-BE49-F238E27FC236}">
                    <a16:creationId xmlns:a16="http://schemas.microsoft.com/office/drawing/2014/main" id="{941760F2-7471-4D91-9CEC-6E91B3C5361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408" y="892"/>
              <a:ext cx="1440" cy="5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091726" imgH="444307" progId="Equation.DSMT4">
                      <p:embed/>
                    </p:oleObj>
                  </mc:Choice>
                  <mc:Fallback>
                    <p:oleObj name="Equation" r:id="rId4" imgW="1091726" imgH="444307" progId="Equation.DSMT4">
                      <p:embed/>
                      <p:pic>
                        <p:nvPicPr>
                          <p:cNvPr id="1030" name="Object 10">
                            <a:extLst>
                              <a:ext uri="{FF2B5EF4-FFF2-40B4-BE49-F238E27FC236}">
                                <a16:creationId xmlns:a16="http://schemas.microsoft.com/office/drawing/2014/main" id="{2B55C035-2787-4782-A9E8-288E4A77F201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08" y="892"/>
                            <a:ext cx="1440" cy="58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00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FFFF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6" name="Text Box 4">
              <a:extLst>
                <a:ext uri="{FF2B5EF4-FFF2-40B4-BE49-F238E27FC236}">
                  <a16:creationId xmlns:a16="http://schemas.microsoft.com/office/drawing/2014/main" id="{3C9BDF36-4387-4EA6-9A71-F4AD6194C0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224" y="1394741"/>
              <a:ext cx="2152153" cy="463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400" b="1">
                  <a:ea typeface="宋体" panose="02010600030101010101" pitchFamily="2" charset="-122"/>
                </a:rPr>
                <a:t>Definition of total enthalpy and specific heat</a:t>
              </a:r>
            </a:p>
          </p:txBody>
        </p:sp>
        <p:sp>
          <p:nvSpPr>
            <p:cNvPr id="27" name="Text Box 4">
              <a:extLst>
                <a:ext uri="{FF2B5EF4-FFF2-40B4-BE49-F238E27FC236}">
                  <a16:creationId xmlns:a16="http://schemas.microsoft.com/office/drawing/2014/main" id="{4009D90E-53BA-4BF6-913E-50202A387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224" y="2327214"/>
              <a:ext cx="1558456" cy="272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400" b="1">
                  <a:ea typeface="宋体" panose="02010600030101010101" pitchFamily="2" charset="-122"/>
                </a:rPr>
                <a:t>Vibration energy</a:t>
              </a:r>
            </a:p>
          </p:txBody>
        </p:sp>
        <p:graphicFrame>
          <p:nvGraphicFramePr>
            <p:cNvPr id="28" name="Object 11">
              <a:extLst>
                <a:ext uri="{FF2B5EF4-FFF2-40B4-BE49-F238E27FC236}">
                  <a16:creationId xmlns:a16="http://schemas.microsoft.com/office/drawing/2014/main" id="{EBBCA827-76DA-4BE3-A65E-0730E1E2EA5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37468" y="2099713"/>
            <a:ext cx="6753308" cy="8046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708400" imgH="482600" progId="Equation.DSMT4">
                    <p:embed/>
                  </p:oleObj>
                </mc:Choice>
                <mc:Fallback>
                  <p:oleObj name="Equation" r:id="rId6" imgW="3708400" imgH="482600" progId="Equation.DSMT4">
                    <p:embed/>
                    <p:pic>
                      <p:nvPicPr>
                        <p:cNvPr id="1028" name="Object 11">
                          <a:extLst>
                            <a:ext uri="{FF2B5EF4-FFF2-40B4-BE49-F238E27FC236}">
                              <a16:creationId xmlns:a16="http://schemas.microsoft.com/office/drawing/2014/main" id="{D82A028A-C7B7-42C1-8B5C-6BCD263BD14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7468" y="2099713"/>
                          <a:ext cx="6753308" cy="8046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" name="Group 20">
            <a:extLst>
              <a:ext uri="{FF2B5EF4-FFF2-40B4-BE49-F238E27FC236}">
                <a16:creationId xmlns:a16="http://schemas.microsoft.com/office/drawing/2014/main" id="{DDBCF954-F962-4314-BEA6-D9BE217C46D3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3243262"/>
            <a:ext cx="9372600" cy="2743200"/>
            <a:chOff x="304800" y="3276600"/>
            <a:chExt cx="8458200" cy="2362200"/>
          </a:xfrm>
        </p:grpSpPr>
        <p:sp>
          <p:nvSpPr>
            <p:cNvPr id="32" name="Rounded Rectangle 19">
              <a:extLst>
                <a:ext uri="{FF2B5EF4-FFF2-40B4-BE49-F238E27FC236}">
                  <a16:creationId xmlns:a16="http://schemas.microsoft.com/office/drawing/2014/main" id="{DD10A3B1-2B41-490D-A6EE-6C5028E761AA}"/>
                </a:ext>
              </a:extLst>
            </p:cNvPr>
            <p:cNvSpPr/>
            <p:nvPr/>
          </p:nvSpPr>
          <p:spPr>
            <a:xfrm>
              <a:off x="304800" y="3276600"/>
              <a:ext cx="8458200" cy="2362200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bject 12">
                  <a:extLst>
                    <a:ext uri="{FF2B5EF4-FFF2-40B4-BE49-F238E27FC236}">
                      <a16:creationId xmlns:a16="http://schemas.microsoft.com/office/drawing/2014/main" id="{7FCEF4D1-94D1-4F1B-84D6-0FD7A4D2121B}"/>
                    </a:ext>
                  </a:extLst>
                </p:cNvPr>
                <p:cNvSpPr txBox="1"/>
                <p:nvPr/>
              </p:nvSpPr>
              <p:spPr bwMode="auto">
                <a:xfrm>
                  <a:off x="1680118" y="3504892"/>
                  <a:ext cx="6876584" cy="1204340"/>
                </a:xfrm>
                <a:prstGeom prst="rect">
                  <a:avLst/>
                </a:prstGeom>
                <a:noFill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𝑅𝑇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</m:e>
                            </m:func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  <m:oMath xmlns:m="http://schemas.openxmlformats.org/officeDocument/2006/math"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plcHide m:val="on"/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/>
                                  <m:e/>
                                </m:mr>
                              </m:m>
                            </m:e>
                            <m:e/>
                            <m:e/>
                          </m:mr>
                        </m: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Object 12">
                  <a:extLst>
                    <a:ext uri="{FF2B5EF4-FFF2-40B4-BE49-F238E27FC236}">
                      <a16:creationId xmlns:a16="http://schemas.microsoft.com/office/drawing/2014/main" id="{7FCEF4D1-94D1-4F1B-84D6-0FD7A4D212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80118" y="3504892"/>
                  <a:ext cx="6876584" cy="120434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34" name="Object 13">
                  <a:extLst>
                    <a:ext uri="{FF2B5EF4-FFF2-40B4-BE49-F238E27FC236}">
                      <a16:creationId xmlns:a16="http://schemas.microsoft.com/office/drawing/2014/main" id="{BC504FBB-59BE-4397-A71D-57BE1ACA27CF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2057400" y="4882831"/>
                <a:ext cx="6606330" cy="67976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10" imgW="3276600" imgH="431800" progId="Equation.DSMT4">
                        <p:embed/>
                      </p:oleObj>
                    </mc:Choice>
                    <mc:Fallback>
                      <p:oleObj name="Equation" r:id="rId10" imgW="3276600" imgH="431800" progId="Equation.DSMT4">
                        <p:embed/>
                        <p:pic>
                          <p:nvPicPr>
                            <p:cNvPr id="1027" name="Object 13">
                              <a:extLst>
                                <a:ext uri="{FF2B5EF4-FFF2-40B4-BE49-F238E27FC236}">
                                  <a16:creationId xmlns:a16="http://schemas.microsoft.com/office/drawing/2014/main" id="{50DD81C6-762D-44EB-9C86-BE1AAC605E4A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57400" y="4882831"/>
                              <a:ext cx="6606330" cy="67976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34" name="Object 13">
                  <a:extLst>
                    <a:ext uri="{FF2B5EF4-FFF2-40B4-BE49-F238E27FC236}">
                      <a16:creationId xmlns:a16="http://schemas.microsoft.com/office/drawing/2014/main" id="{BC504FBB-59BE-4397-A71D-57BE1ACA27CF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2057400" y="4882831"/>
                <a:ext cx="6606330" cy="679769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1338" name="Equation" r:id="rId12" imgW="3276600" imgH="431800" progId="Equation.DSMT4">
                        <p:embed/>
                      </p:oleObj>
                    </mc:Choice>
                    <mc:Fallback>
                      <p:oleObj name="Equation" r:id="rId12" imgW="3276600" imgH="431800" progId="Equation.DSMT4">
                        <p:embed/>
                        <p:pic>
                          <p:nvPicPr>
                            <p:cNvPr id="1027" name="Object 13">
                              <a:extLst>
                                <a:ext uri="{FF2B5EF4-FFF2-40B4-BE49-F238E27FC236}">
                                  <a16:creationId xmlns:a16="http://schemas.microsoft.com/office/drawing/2014/main" id="{50DD81C6-762D-44EB-9C86-BE1AAC605E4A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057400" y="4882831"/>
                              <a:ext cx="6606330" cy="67976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sp>
          <p:nvSpPr>
            <p:cNvPr id="35" name="Text Box 4">
              <a:extLst>
                <a:ext uri="{FF2B5EF4-FFF2-40B4-BE49-F238E27FC236}">
                  <a16:creationId xmlns:a16="http://schemas.microsoft.com/office/drawing/2014/main" id="{28CA67FA-F9D7-4C1C-9D06-AEA87E944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4191000"/>
              <a:ext cx="16002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400" b="1" dirty="0">
                  <a:ea typeface="宋体" panose="02010600030101010101" pitchFamily="2" charset="-122"/>
                </a:rPr>
                <a:t>Definition of total enthalpy and specific heat</a:t>
              </a:r>
            </a:p>
          </p:txBody>
        </p:sp>
      </p:grpSp>
      <p:sp>
        <p:nvSpPr>
          <p:cNvPr id="36" name="Text Box 4">
            <a:extLst>
              <a:ext uri="{FF2B5EF4-FFF2-40B4-BE49-F238E27FC236}">
                <a16:creationId xmlns:a16="http://schemas.microsoft.com/office/drawing/2014/main" id="{DC899EE6-C62C-4EF6-B18B-D60A0BAFD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986462"/>
            <a:ext cx="3581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zh-CN" sz="1600" b="1" dirty="0">
                <a:ea typeface="宋体" panose="02010600030101010101" pitchFamily="2" charset="-122"/>
              </a:rPr>
              <a:t>McBride et al., NASA/TP-2002-211556</a:t>
            </a:r>
          </a:p>
        </p:txBody>
      </p:sp>
    </p:spTree>
    <p:extLst>
      <p:ext uri="{BB962C8B-B14F-4D97-AF65-F5344CB8AC3E}">
        <p14:creationId xmlns:p14="http://schemas.microsoft.com/office/powerpoint/2010/main" val="664135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for Reaction Rates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20453C71-D7F1-4805-8ACE-A4163BFE3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925513"/>
            <a:ext cx="2667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600" b="1">
                <a:solidFill>
                  <a:schemeClr val="accent2"/>
                </a:solidFill>
                <a:ea typeface="宋体" panose="02010600030101010101" pitchFamily="2" charset="-122"/>
              </a:rPr>
              <a:t>Forward reaction rate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377F3497-C344-47EB-9E30-32479F8DF6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149685"/>
              </p:ext>
            </p:extLst>
          </p:nvPr>
        </p:nvGraphicFramePr>
        <p:xfrm>
          <a:off x="4765675" y="914400"/>
          <a:ext cx="35417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8000" imgH="279400" progId="Equation.DSMT4">
                  <p:embed/>
                </p:oleObj>
              </mc:Choice>
              <mc:Fallback>
                <p:oleObj name="Equation" r:id="rId2" imgW="1778000" imgH="279400" progId="Equation.DSMT4">
                  <p:embed/>
                  <p:pic>
                    <p:nvPicPr>
                      <p:cNvPr id="4098" name="Object 2">
                        <a:extLst>
                          <a:ext uri="{FF2B5EF4-FFF2-40B4-BE49-F238E27FC236}">
                            <a16:creationId xmlns:a16="http://schemas.microsoft.com/office/drawing/2014/main" id="{80DEA66F-A52D-42B3-9EB2-05666252D6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5675" y="914400"/>
                        <a:ext cx="3541713" cy="482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6690AB31-A887-4998-B48A-FBAFC30E6F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811081"/>
              </p:ext>
            </p:extLst>
          </p:nvPr>
        </p:nvGraphicFramePr>
        <p:xfrm>
          <a:off x="4786313" y="1538288"/>
          <a:ext cx="2325687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68200" imgH="253800" progId="Equation.DSMT4">
                  <p:embed/>
                </p:oleObj>
              </mc:Choice>
              <mc:Fallback>
                <p:oleObj name="Equation" r:id="rId4" imgW="1168200" imgH="253800" progId="Equation.DSMT4">
                  <p:embed/>
                  <p:pic>
                    <p:nvPicPr>
                      <p:cNvPr id="4099" name="Object 5">
                        <a:extLst>
                          <a:ext uri="{FF2B5EF4-FFF2-40B4-BE49-F238E27FC236}">
                            <a16:creationId xmlns:a16="http://schemas.microsoft.com/office/drawing/2014/main" id="{03511D9D-DD5E-40CA-86AF-6DED61B789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3" y="1538288"/>
                        <a:ext cx="2325687" cy="4397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4">
            <a:extLst>
              <a:ext uri="{FF2B5EF4-FFF2-40B4-BE49-F238E27FC236}">
                <a16:creationId xmlns:a16="http://schemas.microsoft.com/office/drawing/2014/main" id="{2D813128-0009-4054-BFBA-F1B70F020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524000"/>
            <a:ext cx="2667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600" b="1">
                <a:solidFill>
                  <a:schemeClr val="accent2"/>
                </a:solidFill>
                <a:ea typeface="宋体" panose="02010600030101010101" pitchFamily="2" charset="-122"/>
              </a:rPr>
              <a:t>Backward reaction rate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 Box 4">
                <a:extLst>
                  <a:ext uri="{FF2B5EF4-FFF2-40B4-BE49-F238E27FC236}">
                    <a16:creationId xmlns:a16="http://schemas.microsoft.com/office/drawing/2014/main" id="{D9C7A6B0-2363-4AA3-84E8-68FAA8EFF3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9200" y="5816600"/>
                <a:ext cx="9906000" cy="606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 eaLnBrk="1" hangingPunct="1">
                  <a:spcBef>
                    <a:spcPct val="50000"/>
                  </a:spcBef>
                </a:pPr>
                <a:r>
                  <a:rPr lang="en-US" altLang="zh-CN" sz="1600" b="1" dirty="0">
                    <a:ea typeface="宋体" panose="02010600030101010101" pitchFamily="2" charset="-122"/>
                  </a:rPr>
                  <a:t>In the calculation of the forward reaction rate, the effective temperature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b="1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sz="1600" b="1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𝑻</m:t>
                        </m:r>
                      </m:e>
                    </m:acc>
                  </m:oMath>
                </a14:m>
                <a:r>
                  <a:rPr lang="en-US" altLang="zh-CN" sz="1600" b="1" dirty="0">
                    <a:ea typeface="宋体" panose="02010600030101010101" pitchFamily="2" charset="-122"/>
                  </a:rPr>
                  <a:t> is a function of </a:t>
                </a:r>
                <a:r>
                  <a:rPr lang="en-US" altLang="zh-CN" sz="1600" b="1" i="1" dirty="0">
                    <a:ea typeface="宋体" panose="02010600030101010101" pitchFamily="2" charset="-122"/>
                  </a:rPr>
                  <a:t>T</a:t>
                </a:r>
                <a:r>
                  <a:rPr lang="en-US" altLang="zh-CN" sz="1600" b="1" dirty="0">
                    <a:ea typeface="宋体" panose="02010600030101010101" pitchFamily="2" charset="-122"/>
                  </a:rPr>
                  <a:t> and </a:t>
                </a:r>
                <a:r>
                  <a:rPr lang="en-US" altLang="zh-CN" sz="1600" b="1" i="1" dirty="0">
                    <a:ea typeface="宋体" panose="02010600030101010101" pitchFamily="2" charset="-122"/>
                  </a:rPr>
                  <a:t>T</a:t>
                </a:r>
                <a:r>
                  <a:rPr lang="en-US" altLang="zh-CN" sz="1600" b="1" i="1" baseline="-25000" dirty="0">
                    <a:ea typeface="宋体" panose="02010600030101010101" pitchFamily="2" charset="-122"/>
                  </a:rPr>
                  <a:t>v</a:t>
                </a:r>
                <a:r>
                  <a:rPr lang="en-US" altLang="zh-CN" sz="1600" b="1" dirty="0">
                    <a:ea typeface="宋体" panose="02010600030101010101" pitchFamily="2" charset="-122"/>
                  </a:rPr>
                  <a:t> for dissociation reactions whereas it is </a:t>
                </a:r>
                <a:r>
                  <a:rPr lang="en-US" altLang="zh-CN" sz="1600" b="1" i="1" dirty="0">
                    <a:ea typeface="宋体" panose="02010600030101010101" pitchFamily="2" charset="-122"/>
                  </a:rPr>
                  <a:t>T</a:t>
                </a:r>
                <a:r>
                  <a:rPr lang="en-US" altLang="zh-CN" sz="1600" b="1" dirty="0">
                    <a:ea typeface="宋体" panose="02010600030101010101" pitchFamily="2" charset="-122"/>
                  </a:rPr>
                  <a:t> for exchange reactions.</a:t>
                </a:r>
              </a:p>
            </p:txBody>
          </p:sp>
        </mc:Choice>
        <mc:Fallback>
          <p:sp>
            <p:nvSpPr>
              <p:cNvPr id="10" name="Text Box 4">
                <a:extLst>
                  <a:ext uri="{FF2B5EF4-FFF2-40B4-BE49-F238E27FC236}">
                    <a16:creationId xmlns:a16="http://schemas.microsoft.com/office/drawing/2014/main" id="{D9C7A6B0-2363-4AA3-84E8-68FAA8EFF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5816600"/>
                <a:ext cx="9906000" cy="606576"/>
              </a:xfrm>
              <a:prstGeom prst="rect">
                <a:avLst/>
              </a:prstGeom>
              <a:blipFill>
                <a:blip r:embed="rId6"/>
                <a:stretch>
                  <a:fillRect l="-308" t="-3000" r="-308" b="-8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21">
            <a:extLst>
              <a:ext uri="{FF2B5EF4-FFF2-40B4-BE49-F238E27FC236}">
                <a16:creationId xmlns:a16="http://schemas.microsoft.com/office/drawing/2014/main" id="{37A46904-7534-44E3-BB89-B089F85ACE70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2108200"/>
            <a:ext cx="9144000" cy="1241541"/>
            <a:chOff x="381000" y="2667000"/>
            <a:chExt cx="8305800" cy="941387"/>
          </a:xfrm>
        </p:grpSpPr>
        <p:sp>
          <p:nvSpPr>
            <p:cNvPr id="12" name="Rounded Rectangle 19">
              <a:extLst>
                <a:ext uri="{FF2B5EF4-FFF2-40B4-BE49-F238E27FC236}">
                  <a16:creationId xmlns:a16="http://schemas.microsoft.com/office/drawing/2014/main" id="{634BAD68-140A-4607-BBD7-23024D84A39D}"/>
                </a:ext>
              </a:extLst>
            </p:cNvPr>
            <p:cNvSpPr/>
            <p:nvPr/>
          </p:nvSpPr>
          <p:spPr>
            <a:xfrm>
              <a:off x="381000" y="2667000"/>
              <a:ext cx="8305800" cy="91439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13" name="Object 3">
              <a:extLst>
                <a:ext uri="{FF2B5EF4-FFF2-40B4-BE49-F238E27FC236}">
                  <a16:creationId xmlns:a16="http://schemas.microsoft.com/office/drawing/2014/main" id="{928ACF21-1E44-464B-B6B2-8C2635883C2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4475" y="2667000"/>
            <a:ext cx="5902325" cy="538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489200" imgH="254000" progId="Equation.DSMT4">
                    <p:embed/>
                  </p:oleObj>
                </mc:Choice>
                <mc:Fallback>
                  <p:oleObj name="Equation" r:id="rId7" imgW="2489200" imgH="254000" progId="Equation.DSMT4">
                    <p:embed/>
                    <p:pic>
                      <p:nvPicPr>
                        <p:cNvPr id="4102" name="Object 3">
                          <a:extLst>
                            <a:ext uri="{FF2B5EF4-FFF2-40B4-BE49-F238E27FC236}">
                              <a16:creationId xmlns:a16="http://schemas.microsoft.com/office/drawing/2014/main" id="{E582894C-45E5-43AB-AAC9-AE1E0D564DE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475" y="2667000"/>
                          <a:ext cx="5902325" cy="5381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4">
              <a:extLst>
                <a:ext uri="{FF2B5EF4-FFF2-40B4-BE49-F238E27FC236}">
                  <a16:creationId xmlns:a16="http://schemas.microsoft.com/office/drawing/2014/main" id="{9BBAD4D0-A231-403D-9C9B-3AE6113EAD0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24163" y="3163887"/>
            <a:ext cx="1246187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748975" imgH="304668" progId="Equation.DSMT4">
                    <p:embed/>
                  </p:oleObj>
                </mc:Choice>
                <mc:Fallback>
                  <p:oleObj name="Equation" r:id="rId9" imgW="748975" imgH="304668" progId="Equation.DSMT4">
                    <p:embed/>
                    <p:pic>
                      <p:nvPicPr>
                        <p:cNvPr id="4103" name="Object 4">
                          <a:extLst>
                            <a:ext uri="{FF2B5EF4-FFF2-40B4-BE49-F238E27FC236}">
                              <a16:creationId xmlns:a16="http://schemas.microsoft.com/office/drawing/2014/main" id="{690006B0-33DE-41A5-8C6F-503D0C417F8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4163" y="3163887"/>
                          <a:ext cx="1246187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 Box 4">
              <a:extLst>
                <a:ext uri="{FF2B5EF4-FFF2-40B4-BE49-F238E27FC236}">
                  <a16:creationId xmlns:a16="http://schemas.microsoft.com/office/drawing/2014/main" id="{63E3BCF3-5214-4A80-8EB1-9BF0949F49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2693987"/>
              <a:ext cx="26670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600" b="1">
                  <a:solidFill>
                    <a:schemeClr val="accent2"/>
                  </a:solidFill>
                  <a:ea typeface="宋体" panose="02010600030101010101" pitchFamily="2" charset="-122"/>
                </a:rPr>
                <a:t>Equilibrium constant</a:t>
              </a:r>
            </a:p>
          </p:txBody>
        </p:sp>
      </p:grpSp>
      <p:grpSp>
        <p:nvGrpSpPr>
          <p:cNvPr id="16" name="Group 23">
            <a:extLst>
              <a:ext uri="{FF2B5EF4-FFF2-40B4-BE49-F238E27FC236}">
                <a16:creationId xmlns:a16="http://schemas.microsoft.com/office/drawing/2014/main" id="{C989D640-A984-4066-A922-886253A70D7B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3479800"/>
            <a:ext cx="9144000" cy="2311400"/>
            <a:chOff x="381000" y="3810000"/>
            <a:chExt cx="8305800" cy="1752600"/>
          </a:xfrm>
        </p:grpSpPr>
        <p:sp>
          <p:nvSpPr>
            <p:cNvPr id="17" name="Rounded Rectangle 22">
              <a:extLst>
                <a:ext uri="{FF2B5EF4-FFF2-40B4-BE49-F238E27FC236}">
                  <a16:creationId xmlns:a16="http://schemas.microsoft.com/office/drawing/2014/main" id="{05F7496A-369F-44EB-A7D5-8691BE586769}"/>
                </a:ext>
              </a:extLst>
            </p:cNvPr>
            <p:cNvSpPr/>
            <p:nvPr/>
          </p:nvSpPr>
          <p:spPr>
            <a:xfrm>
              <a:off x="381000" y="3810000"/>
              <a:ext cx="8305800" cy="1752600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18" name="Object 9">
              <a:extLst>
                <a:ext uri="{FF2B5EF4-FFF2-40B4-BE49-F238E27FC236}">
                  <a16:creationId xmlns:a16="http://schemas.microsoft.com/office/drawing/2014/main" id="{62C0323D-1A8C-4A70-BF7D-914DAD3A11B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86201" y="3886200"/>
            <a:ext cx="1676399" cy="7253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990170" imgH="431613" progId="Equation.DSMT4">
                    <p:embed/>
                  </p:oleObj>
                </mc:Choice>
                <mc:Fallback>
                  <p:oleObj name="Equation" r:id="rId11" imgW="990170" imgH="431613" progId="Equation.DSMT4">
                    <p:embed/>
                    <p:pic>
                      <p:nvPicPr>
                        <p:cNvPr id="4100" name="Object 9">
                          <a:extLst>
                            <a:ext uri="{FF2B5EF4-FFF2-40B4-BE49-F238E27FC236}">
                              <a16:creationId xmlns:a16="http://schemas.microsoft.com/office/drawing/2014/main" id="{083CC901-EF4A-4086-A6F6-728295DD9C9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6201" y="3886200"/>
                          <a:ext cx="1676399" cy="7253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Text Box 4">
              <a:extLst>
                <a:ext uri="{FF2B5EF4-FFF2-40B4-BE49-F238E27FC236}">
                  <a16:creationId xmlns:a16="http://schemas.microsoft.com/office/drawing/2014/main" id="{C22F8770-8E9C-49E5-94CD-5E9DA010F6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4292025"/>
              <a:ext cx="28194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600" b="1">
                  <a:solidFill>
                    <a:schemeClr val="accent2"/>
                  </a:solidFill>
                  <a:ea typeface="宋体" panose="02010600030101010101" pitchFamily="2" charset="-122"/>
                </a:rPr>
                <a:t>Equilibrium constant defined by free Gibbs energy</a:t>
              </a:r>
            </a:p>
          </p:txBody>
        </p:sp>
        <p:graphicFrame>
          <p:nvGraphicFramePr>
            <p:cNvPr id="20" name="Object 13">
              <a:extLst>
                <a:ext uri="{FF2B5EF4-FFF2-40B4-BE49-F238E27FC236}">
                  <a16:creationId xmlns:a16="http://schemas.microsoft.com/office/drawing/2014/main" id="{2BBEC837-B698-49C9-9A19-AE2DAB64DFD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87821" y="4710478"/>
            <a:ext cx="4722779" cy="7499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819400" imgH="444500" progId="Equation.DSMT4">
                    <p:embed/>
                  </p:oleObj>
                </mc:Choice>
                <mc:Fallback>
                  <p:oleObj name="Equation" r:id="rId13" imgW="2819400" imgH="444500" progId="Equation.DSMT4">
                    <p:embed/>
                    <p:pic>
                      <p:nvPicPr>
                        <p:cNvPr id="4101" name="Object 13">
                          <a:extLst>
                            <a:ext uri="{FF2B5EF4-FFF2-40B4-BE49-F238E27FC236}">
                              <a16:creationId xmlns:a16="http://schemas.microsoft.com/office/drawing/2014/main" id="{1872B92C-09CA-44DC-87EF-3B457F1FF57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7821" y="4710478"/>
                          <a:ext cx="4722779" cy="74990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20887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for Transport Coefficients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596A2995-9C1E-4273-B314-1CAF3DE4E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022350"/>
            <a:ext cx="2667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600" b="1">
                <a:solidFill>
                  <a:schemeClr val="accent2"/>
                </a:solidFill>
                <a:ea typeface="宋体" panose="02010600030101010101" pitchFamily="2" charset="-122"/>
              </a:rPr>
              <a:t>Species coefficients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0092795C-FB99-4533-84FA-2AA38FE78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975100"/>
            <a:ext cx="2667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600" b="1" dirty="0">
                <a:solidFill>
                  <a:schemeClr val="accent2"/>
                </a:solidFill>
                <a:ea typeface="宋体" panose="02010600030101010101" pitchFamily="2" charset="-122"/>
              </a:rPr>
              <a:t>Mixture coefficients</a:t>
            </a:r>
          </a:p>
        </p:txBody>
      </p:sp>
      <p:graphicFrame>
        <p:nvGraphicFramePr>
          <p:cNvPr id="8" name="Object 4">
            <a:extLst>
              <a:ext uri="{FF2B5EF4-FFF2-40B4-BE49-F238E27FC236}">
                <a16:creationId xmlns:a16="http://schemas.microsoft.com/office/drawing/2014/main" id="{43DD0C7C-BB11-4E94-A0DF-74F54AAE0B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351643"/>
              </p:ext>
            </p:extLst>
          </p:nvPr>
        </p:nvGraphicFramePr>
        <p:xfrm>
          <a:off x="4589463" y="981075"/>
          <a:ext cx="39449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22500" imgH="254000" progId="Equation.DSMT4">
                  <p:embed/>
                </p:oleObj>
              </mc:Choice>
              <mc:Fallback>
                <p:oleObj name="Equation" r:id="rId2" imgW="2222500" imgH="254000" progId="Equation.DSMT4">
                  <p:embed/>
                  <p:pic>
                    <p:nvPicPr>
                      <p:cNvPr id="2050" name="Object 4">
                        <a:extLst>
                          <a:ext uri="{FF2B5EF4-FFF2-40B4-BE49-F238E27FC236}">
                            <a16:creationId xmlns:a16="http://schemas.microsoft.com/office/drawing/2014/main" id="{5FF8398F-9FFB-477A-BAC4-5B10E73792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463" y="981075"/>
                        <a:ext cx="3944937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00B30431-934A-4E66-9126-AEB078A87B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5215855"/>
              </p:ext>
            </p:extLst>
          </p:nvPr>
        </p:nvGraphicFramePr>
        <p:xfrm>
          <a:off x="4572000" y="1438275"/>
          <a:ext cx="228600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394" imgH="393529" progId="Equation.DSMT4">
                  <p:embed/>
                </p:oleObj>
              </mc:Choice>
              <mc:Fallback>
                <p:oleObj name="Equation" r:id="rId4" imgW="1396394" imgH="393529" progId="Equation.DSMT4">
                  <p:embed/>
                  <p:pic>
                    <p:nvPicPr>
                      <p:cNvPr id="2051" name="Object 6">
                        <a:extLst>
                          <a:ext uri="{FF2B5EF4-FFF2-40B4-BE49-F238E27FC236}">
                            <a16:creationId xmlns:a16="http://schemas.microsoft.com/office/drawing/2014/main" id="{6B4B2B9F-2EAE-4CC0-8DD2-A87554A5B4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438275"/>
                        <a:ext cx="2286000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8">
            <a:extLst>
              <a:ext uri="{FF2B5EF4-FFF2-40B4-BE49-F238E27FC236}">
                <a16:creationId xmlns:a16="http://schemas.microsoft.com/office/drawing/2014/main" id="{E025698F-4774-46CF-8266-F9F711BCF5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078017"/>
              </p:ext>
            </p:extLst>
          </p:nvPr>
        </p:nvGraphicFramePr>
        <p:xfrm>
          <a:off x="7696200" y="1568450"/>
          <a:ext cx="11430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700" imgH="228600" progId="Equation.DSMT4">
                  <p:embed/>
                </p:oleObj>
              </mc:Choice>
              <mc:Fallback>
                <p:oleObj name="Equation" r:id="rId6" imgW="647700" imgH="228600" progId="Equation.DSMT4">
                  <p:embed/>
                  <p:pic>
                    <p:nvPicPr>
                      <p:cNvPr id="2052" name="Object 8">
                        <a:extLst>
                          <a:ext uri="{FF2B5EF4-FFF2-40B4-BE49-F238E27FC236}">
                            <a16:creationId xmlns:a16="http://schemas.microsoft.com/office/drawing/2014/main" id="{A91F8B21-A6C6-45DC-B194-B981E2FF03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1568450"/>
                        <a:ext cx="1143000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36F30557-7502-4806-A93A-82249585AA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664921"/>
              </p:ext>
            </p:extLst>
          </p:nvPr>
        </p:nvGraphicFramePr>
        <p:xfrm>
          <a:off x="2819400" y="3779838"/>
          <a:ext cx="1346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87058" imgH="444307" progId="Equation.DSMT4">
                  <p:embed/>
                </p:oleObj>
              </mc:Choice>
              <mc:Fallback>
                <p:oleObj name="Equation" r:id="rId8" imgW="787058" imgH="444307" progId="Equation.DSMT4">
                  <p:embed/>
                  <p:pic>
                    <p:nvPicPr>
                      <p:cNvPr id="2053" name="Object 10">
                        <a:extLst>
                          <a:ext uri="{FF2B5EF4-FFF2-40B4-BE49-F238E27FC236}">
                            <a16:creationId xmlns:a16="http://schemas.microsoft.com/office/drawing/2014/main" id="{A1E57B5B-78DA-4BA8-A50C-4E765A3893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779838"/>
                        <a:ext cx="13462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2">
            <a:extLst>
              <a:ext uri="{FF2B5EF4-FFF2-40B4-BE49-F238E27FC236}">
                <a16:creationId xmlns:a16="http://schemas.microsoft.com/office/drawing/2014/main" id="{8415725F-1A4A-4F4E-9D1D-8D4FCFA601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964954"/>
              </p:ext>
            </p:extLst>
          </p:nvPr>
        </p:nvGraphicFramePr>
        <p:xfrm>
          <a:off x="4800600" y="3779838"/>
          <a:ext cx="129698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61669" imgH="444307" progId="Equation.DSMT4">
                  <p:embed/>
                </p:oleObj>
              </mc:Choice>
              <mc:Fallback>
                <p:oleObj name="Equation" r:id="rId10" imgW="761669" imgH="444307" progId="Equation.DSMT4">
                  <p:embed/>
                  <p:pic>
                    <p:nvPicPr>
                      <p:cNvPr id="2054" name="Object 12">
                        <a:extLst>
                          <a:ext uri="{FF2B5EF4-FFF2-40B4-BE49-F238E27FC236}">
                            <a16:creationId xmlns:a16="http://schemas.microsoft.com/office/drawing/2014/main" id="{80AD773B-A0C9-4AD0-BDA8-EF8AE8F6DF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779838"/>
                        <a:ext cx="129698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4">
            <a:extLst>
              <a:ext uri="{FF2B5EF4-FFF2-40B4-BE49-F238E27FC236}">
                <a16:creationId xmlns:a16="http://schemas.microsoft.com/office/drawing/2014/main" id="{3C2BD47D-3F1C-499C-9467-E9BE62A5A0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6348785"/>
              </p:ext>
            </p:extLst>
          </p:nvPr>
        </p:nvGraphicFramePr>
        <p:xfrm>
          <a:off x="6705600" y="3779838"/>
          <a:ext cx="14922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75920" imgH="444307" progId="Equation.DSMT4">
                  <p:embed/>
                </p:oleObj>
              </mc:Choice>
              <mc:Fallback>
                <p:oleObj name="Equation" r:id="rId12" imgW="875920" imgH="444307" progId="Equation.DSMT4">
                  <p:embed/>
                  <p:pic>
                    <p:nvPicPr>
                      <p:cNvPr id="2055" name="Object 14">
                        <a:extLst>
                          <a:ext uri="{FF2B5EF4-FFF2-40B4-BE49-F238E27FC236}">
                            <a16:creationId xmlns:a16="http://schemas.microsoft.com/office/drawing/2014/main" id="{39BB2964-BF58-41ED-80CB-D72802AB33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779838"/>
                        <a:ext cx="149225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6">
            <a:extLst>
              <a:ext uri="{FF2B5EF4-FFF2-40B4-BE49-F238E27FC236}">
                <a16:creationId xmlns:a16="http://schemas.microsoft.com/office/drawing/2014/main" id="{8FCB3567-7D7D-41DF-ADB7-061CBC276E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77610"/>
              </p:ext>
            </p:extLst>
          </p:nvPr>
        </p:nvGraphicFramePr>
        <p:xfrm>
          <a:off x="2819400" y="4541838"/>
          <a:ext cx="4114800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806700" imgH="635000" progId="Equation.DSMT4">
                  <p:embed/>
                </p:oleObj>
              </mc:Choice>
              <mc:Fallback>
                <p:oleObj name="Equation" r:id="rId14" imgW="2806700" imgH="635000" progId="Equation.DSMT4">
                  <p:embed/>
                  <p:pic>
                    <p:nvPicPr>
                      <p:cNvPr id="2056" name="Object 16">
                        <a:extLst>
                          <a:ext uri="{FF2B5EF4-FFF2-40B4-BE49-F238E27FC236}">
                            <a16:creationId xmlns:a16="http://schemas.microsoft.com/office/drawing/2014/main" id="{E31ABC5F-1BBA-4144-BCCE-8569B5758B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541838"/>
                        <a:ext cx="4114800" cy="935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9C06237-4044-4EB0-91DB-C5795CFB46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367484"/>
              </p:ext>
            </p:extLst>
          </p:nvPr>
        </p:nvGraphicFramePr>
        <p:xfrm>
          <a:off x="2362200" y="2124075"/>
          <a:ext cx="8382000" cy="1587500"/>
        </p:xfrm>
        <a:graphic>
          <a:graphicData uri="http://schemas.openxmlformats.org/drawingml/2006/table">
            <a:tbl>
              <a:tblPr/>
              <a:tblGrid>
                <a:gridCol w="1397000">
                  <a:extLst>
                    <a:ext uri="{9D8B030D-6E8A-4147-A177-3AD203B41FA5}">
                      <a16:colId xmlns:a16="http://schemas.microsoft.com/office/drawing/2014/main" val="27722446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791205204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82587527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85954927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07424232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153503084"/>
                    </a:ext>
                  </a:extLst>
                </a:gridCol>
              </a:tblGrid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Species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N2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O2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691329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0.0268142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0.0449290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0.0436378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0.0115572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0.0203144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5359686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0.3177838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-0.0826158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-0.0335511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0.6031679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0.4294404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4477474"/>
                  </a:ext>
                </a:extLst>
              </a:tr>
              <a:tr h="396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-11.3155513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-9.2019475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-9.5767430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-12.4327495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-11.6031403</a:t>
                      </a:r>
                    </a:p>
                  </a:txBody>
                  <a:tcPr marL="66745" marR="6674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294023"/>
                  </a:ext>
                </a:extLst>
              </a:tr>
            </a:tbl>
          </a:graphicData>
        </a:graphic>
      </p:graphicFrame>
      <p:sp>
        <p:nvSpPr>
          <p:cNvPr id="16" name="Text Box 4">
            <a:extLst>
              <a:ext uri="{FF2B5EF4-FFF2-40B4-BE49-F238E27FC236}">
                <a16:creationId xmlns:a16="http://schemas.microsoft.com/office/drawing/2014/main" id="{55B3DF15-31AB-4D28-BC72-A288FAF13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05475"/>
            <a:ext cx="6553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600" b="1" dirty="0">
                <a:solidFill>
                  <a:schemeClr val="accent2"/>
                </a:solidFill>
                <a:ea typeface="宋体" panose="02010600030101010101" pitchFamily="2" charset="-122"/>
              </a:rPr>
              <a:t>Diffusion coefficients                                   </a:t>
            </a:r>
            <a:r>
              <a:rPr lang="en-US" altLang="zh-CN" sz="1600" dirty="0">
                <a:solidFill>
                  <a:schemeClr val="accent2"/>
                </a:solidFill>
                <a:ea typeface="宋体" panose="02010600030101010101" pitchFamily="2" charset="-122"/>
              </a:rPr>
              <a:t>(Lewis number,      </a:t>
            </a:r>
            <a:r>
              <a:rPr lang="en-US" altLang="zh-CN" sz="1600" b="1" dirty="0">
                <a:solidFill>
                  <a:schemeClr val="accent2"/>
                </a:solidFill>
                <a:ea typeface="宋体" panose="02010600030101010101" pitchFamily="2" charset="-122"/>
              </a:rPr>
              <a:t>= 1.4 )</a:t>
            </a:r>
          </a:p>
        </p:txBody>
      </p:sp>
      <p:graphicFrame>
        <p:nvGraphicFramePr>
          <p:cNvPr id="17" name="Object 23">
            <a:extLst>
              <a:ext uri="{FF2B5EF4-FFF2-40B4-BE49-F238E27FC236}">
                <a16:creationId xmlns:a16="http://schemas.microsoft.com/office/drawing/2014/main" id="{1C2B173E-087D-49D3-869B-C02B5F8F50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579280"/>
              </p:ext>
            </p:extLst>
          </p:nvPr>
        </p:nvGraphicFramePr>
        <p:xfrm>
          <a:off x="2895600" y="5553075"/>
          <a:ext cx="10668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22030" imgH="444307" progId="Equation.DSMT4">
                  <p:embed/>
                </p:oleObj>
              </mc:Choice>
              <mc:Fallback>
                <p:oleObj name="Equation" r:id="rId16" imgW="622030" imgH="444307" progId="Equation.DSMT4">
                  <p:embed/>
                  <p:pic>
                    <p:nvPicPr>
                      <p:cNvPr id="2057" name="Object 23">
                        <a:extLst>
                          <a:ext uri="{FF2B5EF4-FFF2-40B4-BE49-F238E27FC236}">
                            <a16:creationId xmlns:a16="http://schemas.microsoft.com/office/drawing/2014/main" id="{E3E1DB2E-313D-4FAA-B8FF-A1940B6860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553075"/>
                        <a:ext cx="10668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5">
            <a:extLst>
              <a:ext uri="{FF2B5EF4-FFF2-40B4-BE49-F238E27FC236}">
                <a16:creationId xmlns:a16="http://schemas.microsoft.com/office/drawing/2014/main" id="{96FCE476-BB6F-479B-9393-B932DC7C14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950705"/>
              </p:ext>
            </p:extLst>
          </p:nvPr>
        </p:nvGraphicFramePr>
        <p:xfrm>
          <a:off x="6019800" y="5705475"/>
          <a:ext cx="304800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77646" imgH="228402" progId="Equation.DSMT4">
                  <p:embed/>
                </p:oleObj>
              </mc:Choice>
              <mc:Fallback>
                <p:oleObj name="Equation" r:id="rId18" imgW="177646" imgH="228402" progId="Equation.DSMT4">
                  <p:embed/>
                  <p:pic>
                    <p:nvPicPr>
                      <p:cNvPr id="2058" name="Object 25">
                        <a:extLst>
                          <a:ext uri="{FF2B5EF4-FFF2-40B4-BE49-F238E27FC236}">
                            <a16:creationId xmlns:a16="http://schemas.microsoft.com/office/drawing/2014/main" id="{7F958B04-3C19-405F-8C2F-44BEC5947C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705475"/>
                        <a:ext cx="304800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4">
            <a:extLst>
              <a:ext uri="{FF2B5EF4-FFF2-40B4-BE49-F238E27FC236}">
                <a16:creationId xmlns:a16="http://schemas.microsoft.com/office/drawing/2014/main" id="{E106FC4A-AC51-45CA-A6AF-8831BDC81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6800" y="4397514"/>
            <a:ext cx="2667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zh-CN" sz="1600" b="1" dirty="0" err="1">
                <a:solidFill>
                  <a:schemeClr val="accent2"/>
                </a:solidFill>
                <a:ea typeface="宋体" panose="02010600030101010101" pitchFamily="2" charset="-122"/>
              </a:rPr>
              <a:t>y</a:t>
            </a:r>
            <a:r>
              <a:rPr lang="en-US" altLang="zh-CN" sz="1600" b="1" baseline="-25000" dirty="0" err="1">
                <a:solidFill>
                  <a:schemeClr val="accent2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600" dirty="0">
                <a:solidFill>
                  <a:schemeClr val="accent2"/>
                </a:solidFill>
                <a:ea typeface="宋体" panose="02010600030101010101" pitchFamily="2" charset="-122"/>
              </a:rPr>
              <a:t> : Mole fraction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altLang="zh-CN" sz="1600" dirty="0" err="1">
                <a:solidFill>
                  <a:schemeClr val="accent2"/>
                </a:solidFill>
                <a:ea typeface="宋体" panose="02010600030101010101" pitchFamily="2" charset="-122"/>
              </a:rPr>
              <a:t>M</a:t>
            </a:r>
            <a:r>
              <a:rPr lang="en-US" altLang="zh-CN" sz="1600" baseline="-25000" dirty="0" err="1">
                <a:solidFill>
                  <a:schemeClr val="accent2"/>
                </a:solidFill>
                <a:ea typeface="宋体" panose="02010600030101010101" pitchFamily="2" charset="-122"/>
              </a:rPr>
              <a:t>r</a:t>
            </a:r>
            <a:r>
              <a:rPr lang="en-US" altLang="zh-CN" sz="1600" dirty="0">
                <a:solidFill>
                  <a:schemeClr val="accent2"/>
                </a:solidFill>
                <a:ea typeface="宋体" panose="02010600030101010101" pitchFamily="2" charset="-122"/>
              </a:rPr>
              <a:t> &amp; </a:t>
            </a:r>
            <a:r>
              <a:rPr lang="en-US" altLang="zh-CN" sz="1600" dirty="0" err="1">
                <a:solidFill>
                  <a:schemeClr val="accent2"/>
                </a:solidFill>
                <a:ea typeface="宋体" panose="02010600030101010101" pitchFamily="2" charset="-122"/>
              </a:rPr>
              <a:t>M</a:t>
            </a:r>
            <a:r>
              <a:rPr lang="en-US" altLang="zh-CN" sz="1600" baseline="-25000" dirty="0" err="1">
                <a:solidFill>
                  <a:schemeClr val="accent2"/>
                </a:solidFill>
                <a:ea typeface="宋体" panose="02010600030101010101" pitchFamily="2" charset="-122"/>
              </a:rPr>
              <a:t>s</a:t>
            </a:r>
            <a:r>
              <a:rPr lang="en-US" altLang="zh-CN" sz="1600" dirty="0">
                <a:solidFill>
                  <a:schemeClr val="accent2"/>
                </a:solidFill>
                <a:ea typeface="宋体" panose="02010600030101010101" pitchFamily="2" charset="-122"/>
              </a:rPr>
              <a:t> : Molecular weight</a:t>
            </a:r>
            <a:endParaRPr lang="en-US" altLang="zh-CN" sz="1600" b="1" dirty="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0499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for Transport Coefficients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05E83375-DC1A-4C36-AA31-4B44B778C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846138"/>
            <a:ext cx="2819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Mixture properties</a:t>
            </a:r>
          </a:p>
          <a:p>
            <a:pPr eaLnBrk="1" hangingPunct="1"/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(</a:t>
            </a:r>
            <a:r>
              <a:rPr lang="en-US" altLang="zh-CN" sz="2400" dirty="0" err="1">
                <a:solidFill>
                  <a:schemeClr val="accent2"/>
                </a:solidFill>
                <a:ea typeface="宋体" panose="02010600030101010101" pitchFamily="2" charset="-122"/>
              </a:rPr>
              <a:t>Yos</a:t>
            </a: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 mixing rule)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20">
                <a:extLst>
                  <a:ext uri="{FF2B5EF4-FFF2-40B4-BE49-F238E27FC236}">
                    <a16:creationId xmlns:a16="http://schemas.microsoft.com/office/drawing/2014/main" id="{1EE50BB0-9DC5-40FC-8164-44F6F909DFE4}"/>
                  </a:ext>
                </a:extLst>
              </p:cNvPr>
              <p:cNvSpPr txBox="1"/>
              <p:nvPr/>
            </p:nvSpPr>
            <p:spPr bwMode="auto">
              <a:xfrm>
                <a:off x="2209800" y="3429000"/>
                <a:ext cx="2209800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𝒚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𝑠𝑟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20">
                <a:extLst>
                  <a:ext uri="{FF2B5EF4-FFF2-40B4-BE49-F238E27FC236}">
                    <a16:creationId xmlns:a16="http://schemas.microsoft.com/office/drawing/2014/main" id="{1EE50BB0-9DC5-40FC-8164-44F6F909D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3429000"/>
                <a:ext cx="2209800" cy="990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47">
            <a:extLst>
              <a:ext uri="{FF2B5EF4-FFF2-40B4-BE49-F238E27FC236}">
                <a16:creationId xmlns:a16="http://schemas.microsoft.com/office/drawing/2014/main" id="{D2D3214F-53D4-4E6A-A4D3-087EFE13EF5F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4572000"/>
            <a:ext cx="7239000" cy="1524000"/>
            <a:chOff x="609600" y="4791075"/>
            <a:chExt cx="7239000" cy="1533525"/>
          </a:xfrm>
        </p:grpSpPr>
        <p:graphicFrame>
          <p:nvGraphicFramePr>
            <p:cNvPr id="9" name="Object 24">
              <a:extLst>
                <a:ext uri="{FF2B5EF4-FFF2-40B4-BE49-F238E27FC236}">
                  <a16:creationId xmlns:a16="http://schemas.microsoft.com/office/drawing/2014/main" id="{47011532-3ACA-4148-938E-5C978ABD9C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09600" y="4791075"/>
            <a:ext cx="3467100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467100" imgH="622300" progId="Equation.DSMT4">
                    <p:embed/>
                  </p:oleObj>
                </mc:Choice>
                <mc:Fallback>
                  <p:oleObj name="Equation" r:id="rId4" imgW="3467100" imgH="622300" progId="Equation.DSMT4">
                    <p:embed/>
                    <p:pic>
                      <p:nvPicPr>
                        <p:cNvPr id="3081" name="Object 24">
                          <a:extLst>
                            <a:ext uri="{FF2B5EF4-FFF2-40B4-BE49-F238E27FC236}">
                              <a16:creationId xmlns:a16="http://schemas.microsoft.com/office/drawing/2014/main" id="{26BC3AFB-2ADF-473C-BA2A-0F0052B829B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600" y="4791075"/>
                          <a:ext cx="3467100" cy="619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26">
              <a:extLst>
                <a:ext uri="{FF2B5EF4-FFF2-40B4-BE49-F238E27FC236}">
                  <a16:creationId xmlns:a16="http://schemas.microsoft.com/office/drawing/2014/main" id="{A8A3ACB4-2604-47EB-AA2C-0E1FD43CD47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09600" y="5705475"/>
            <a:ext cx="3657600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657600" imgH="622300" progId="Equation.DSMT4">
                    <p:embed/>
                  </p:oleObj>
                </mc:Choice>
                <mc:Fallback>
                  <p:oleObj name="Equation" r:id="rId6" imgW="3657600" imgH="622300" progId="Equation.DSMT4">
                    <p:embed/>
                    <p:pic>
                      <p:nvPicPr>
                        <p:cNvPr id="3082" name="Object 26">
                          <a:extLst>
                            <a:ext uri="{FF2B5EF4-FFF2-40B4-BE49-F238E27FC236}">
                              <a16:creationId xmlns:a16="http://schemas.microsoft.com/office/drawing/2014/main" id="{B3722001-7C43-4799-9C2A-3257C03ECEA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600" y="5705475"/>
                          <a:ext cx="3657600" cy="619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28">
              <a:extLst>
                <a:ext uri="{FF2B5EF4-FFF2-40B4-BE49-F238E27FC236}">
                  <a16:creationId xmlns:a16="http://schemas.microsoft.com/office/drawing/2014/main" id="{35A393A0-922B-405E-9D15-B0739CFF6AF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06191" y="5257800"/>
            <a:ext cx="2942409" cy="485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019300" imgH="330200" progId="Equation.DSMT4">
                    <p:embed/>
                  </p:oleObj>
                </mc:Choice>
                <mc:Fallback>
                  <p:oleObj name="Equation" r:id="rId8" imgW="2019300" imgH="330200" progId="Equation.DSMT4">
                    <p:embed/>
                    <p:pic>
                      <p:nvPicPr>
                        <p:cNvPr id="3083" name="Object 28">
                          <a:extLst>
                            <a:ext uri="{FF2B5EF4-FFF2-40B4-BE49-F238E27FC236}">
                              <a16:creationId xmlns:a16="http://schemas.microsoft.com/office/drawing/2014/main" id="{C29ADE09-6073-470E-AED6-C228BEF1270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06191" y="5257800"/>
                          <a:ext cx="2942409" cy="485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BFC502D-544B-49E4-861F-ABD8DA44A5C4}"/>
              </a:ext>
            </a:extLst>
          </p:cNvPr>
          <p:cNvSpPr/>
          <p:nvPr/>
        </p:nvSpPr>
        <p:spPr>
          <a:xfrm>
            <a:off x="2895600" y="4495800"/>
            <a:ext cx="82296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rgbClr val="FFFFFF"/>
              </a:solidFill>
              <a:ea typeface="宋体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37">
                <a:extLst>
                  <a:ext uri="{FF2B5EF4-FFF2-40B4-BE49-F238E27FC236}">
                    <a16:creationId xmlns:a16="http://schemas.microsoft.com/office/drawing/2014/main" id="{D4968EB8-DBE5-4D99-B9A6-208DCED91FDA}"/>
                  </a:ext>
                </a:extLst>
              </p:cNvPr>
              <p:cNvSpPr txBox="1"/>
              <p:nvPr/>
            </p:nvSpPr>
            <p:spPr bwMode="auto">
              <a:xfrm>
                <a:off x="6438900" y="846138"/>
                <a:ext cx="2095500" cy="877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𝑠𝑟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(2)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37">
                <a:extLst>
                  <a:ext uri="{FF2B5EF4-FFF2-40B4-BE49-F238E27FC236}">
                    <a16:creationId xmlns:a16="http://schemas.microsoft.com/office/drawing/2014/main" id="{D4968EB8-DBE5-4D99-B9A6-208DCED91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8900" y="846138"/>
                <a:ext cx="2095500" cy="877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39">
                <a:extLst>
                  <a:ext uri="{FF2B5EF4-FFF2-40B4-BE49-F238E27FC236}">
                    <a16:creationId xmlns:a16="http://schemas.microsoft.com/office/drawing/2014/main" id="{B07D88E2-87C8-46DE-BE26-B8AC6C3922E2}"/>
                  </a:ext>
                </a:extLst>
              </p:cNvPr>
              <p:cNvSpPr txBox="1"/>
              <p:nvPr/>
            </p:nvSpPr>
            <p:spPr bwMode="auto">
              <a:xfrm>
                <a:off x="2209800" y="1798638"/>
                <a:ext cx="3124200" cy="1020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𝑠𝑟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𝑠𝑟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(2)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39">
                <a:extLst>
                  <a:ext uri="{FF2B5EF4-FFF2-40B4-BE49-F238E27FC236}">
                    <a16:creationId xmlns:a16="http://schemas.microsoft.com/office/drawing/2014/main" id="{B07D88E2-87C8-46DE-BE26-B8AC6C392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1798638"/>
                <a:ext cx="3124200" cy="102076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41">
                <a:extLst>
                  <a:ext uri="{FF2B5EF4-FFF2-40B4-BE49-F238E27FC236}">
                    <a16:creationId xmlns:a16="http://schemas.microsoft.com/office/drawing/2014/main" id="{E17643C2-7DE4-4D63-8113-E08CD6B91127}"/>
                  </a:ext>
                </a:extLst>
              </p:cNvPr>
              <p:cNvSpPr txBox="1"/>
              <p:nvPr/>
            </p:nvSpPr>
            <p:spPr bwMode="auto">
              <a:xfrm>
                <a:off x="2209800" y="2590800"/>
                <a:ext cx="2514600" cy="904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=1,2,3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𝑠𝑟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(1)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bject 41">
                <a:extLst>
                  <a:ext uri="{FF2B5EF4-FFF2-40B4-BE49-F238E27FC236}">
                    <a16:creationId xmlns:a16="http://schemas.microsoft.com/office/drawing/2014/main" id="{E17643C2-7DE4-4D63-8113-E08CD6B91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2590800"/>
                <a:ext cx="2514600" cy="9048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3">
                <a:extLst>
                  <a:ext uri="{FF2B5EF4-FFF2-40B4-BE49-F238E27FC236}">
                    <a16:creationId xmlns:a16="http://schemas.microsoft.com/office/drawing/2014/main" id="{223CE7CD-511F-4652-96C4-9AB24857F82D}"/>
                  </a:ext>
                </a:extLst>
              </p:cNvPr>
              <p:cNvSpPr txBox="1"/>
              <p:nvPr/>
            </p:nvSpPr>
            <p:spPr bwMode="auto">
              <a:xfrm>
                <a:off x="6324600" y="2667000"/>
                <a:ext cx="2590800" cy="695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𝑠𝑟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(1)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43">
                <a:extLst>
                  <a:ext uri="{FF2B5EF4-FFF2-40B4-BE49-F238E27FC236}">
                    <a16:creationId xmlns:a16="http://schemas.microsoft.com/office/drawing/2014/main" id="{223CE7CD-511F-4652-96C4-9AB24857F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4600" y="2667000"/>
                <a:ext cx="2590800" cy="69532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Object 45">
            <a:extLst>
              <a:ext uri="{FF2B5EF4-FFF2-40B4-BE49-F238E27FC236}">
                <a16:creationId xmlns:a16="http://schemas.microsoft.com/office/drawing/2014/main" id="{B3A13188-03CF-408A-BBB1-B614C34BE7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383902"/>
              </p:ext>
            </p:extLst>
          </p:nvPr>
        </p:nvGraphicFramePr>
        <p:xfrm>
          <a:off x="5805488" y="1862138"/>
          <a:ext cx="4359275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971800" imgH="596900" progId="Equation.DSMT4">
                  <p:embed/>
                </p:oleObj>
              </mc:Choice>
              <mc:Fallback>
                <p:oleObj name="Equation" r:id="rId14" imgW="2971800" imgH="596900" progId="Equation.DSMT4">
                  <p:embed/>
                  <p:pic>
                    <p:nvPicPr>
                      <p:cNvPr id="3079" name="Object 45">
                        <a:extLst>
                          <a:ext uri="{FF2B5EF4-FFF2-40B4-BE49-F238E27FC236}">
                            <a16:creationId xmlns:a16="http://schemas.microsoft.com/office/drawing/2014/main" id="{FB987FF4-65BA-4819-9B48-CE51643018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5488" y="1862138"/>
                        <a:ext cx="4359275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7">
            <a:extLst>
              <a:ext uri="{FF2B5EF4-FFF2-40B4-BE49-F238E27FC236}">
                <a16:creationId xmlns:a16="http://schemas.microsoft.com/office/drawing/2014/main" id="{142F398A-5008-45BF-80E5-E0EAB6C0F8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1065817"/>
              </p:ext>
            </p:extLst>
          </p:nvPr>
        </p:nvGraphicFramePr>
        <p:xfrm>
          <a:off x="4860925" y="3429000"/>
          <a:ext cx="18446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939392" imgH="431613" progId="Equation.DSMT4">
                  <p:embed/>
                </p:oleObj>
              </mc:Choice>
              <mc:Fallback>
                <p:oleObj name="Equation" r:id="rId16" imgW="939392" imgH="431613" progId="Equation.DSMT4">
                  <p:embed/>
                  <p:pic>
                    <p:nvPicPr>
                      <p:cNvPr id="3080" name="Object 47">
                        <a:extLst>
                          <a:ext uri="{FF2B5EF4-FFF2-40B4-BE49-F238E27FC236}">
                            <a16:creationId xmlns:a16="http://schemas.microsoft.com/office/drawing/2014/main" id="{7FF72B87-F7C9-4359-8DBD-718428B9FA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3429000"/>
                        <a:ext cx="184467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4">
            <a:extLst>
              <a:ext uri="{FF2B5EF4-FFF2-40B4-BE49-F238E27FC236}">
                <a16:creationId xmlns:a16="http://schemas.microsoft.com/office/drawing/2014/main" id="{53B14940-604E-4A3D-B3DA-42F0BA3C9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5562600"/>
            <a:ext cx="2895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1600" b="1" dirty="0">
                <a:solidFill>
                  <a:schemeClr val="accent2"/>
                </a:solidFill>
                <a:ea typeface="宋体" panose="02010600030101010101" pitchFamily="2" charset="-122"/>
              </a:rPr>
              <a:t>A,B,C are the same as before</a:t>
            </a:r>
          </a:p>
        </p:txBody>
      </p:sp>
      <p:sp>
        <p:nvSpPr>
          <p:cNvPr id="29" name="Text Box 4">
            <a:extLst>
              <a:ext uri="{FF2B5EF4-FFF2-40B4-BE49-F238E27FC236}">
                <a16:creationId xmlns:a16="http://schemas.microsoft.com/office/drawing/2014/main" id="{17545AC7-83A1-466E-BA9B-6CF893101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3559314"/>
            <a:ext cx="3048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chemeClr val="accent2"/>
                </a:solidFill>
                <a:ea typeface="宋体" panose="02010600030101010101" pitchFamily="2" charset="-122"/>
              </a:rPr>
              <a:t>k : Boltzmann constant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altLang="zh-CN" sz="1600" dirty="0" err="1">
                <a:solidFill>
                  <a:schemeClr val="accent2"/>
                </a:solidFill>
                <a:ea typeface="宋体" panose="02010600030101010101" pitchFamily="2" charset="-122"/>
              </a:rPr>
              <a:t>D</a:t>
            </a:r>
            <a:r>
              <a:rPr lang="en-US" altLang="zh-CN" sz="1600" baseline="-25000" dirty="0" err="1">
                <a:solidFill>
                  <a:schemeClr val="accent2"/>
                </a:solidFill>
                <a:ea typeface="宋体" panose="02010600030101010101" pitchFamily="2" charset="-122"/>
              </a:rPr>
              <a:t>sr</a:t>
            </a:r>
            <a:r>
              <a:rPr lang="en-US" altLang="zh-CN" sz="1600" dirty="0">
                <a:solidFill>
                  <a:schemeClr val="accent2"/>
                </a:solidFill>
                <a:ea typeface="宋体" panose="02010600030101010101" pitchFamily="2" charset="-122"/>
              </a:rPr>
              <a:t> : Binary diffusion coefficient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F75231-2E6A-4EB9-A68F-A7F9DF8B27DD}"/>
              </a:ext>
            </a:extLst>
          </p:cNvPr>
          <p:cNvSpPr/>
          <p:nvPr/>
        </p:nvSpPr>
        <p:spPr>
          <a:xfrm>
            <a:off x="1143000" y="4953000"/>
            <a:ext cx="15708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altLang="zh-CN" sz="1800" dirty="0">
                <a:solidFill>
                  <a:schemeClr val="accent2"/>
                </a:solidFill>
                <a:ea typeface="宋体" panose="02010600030101010101" pitchFamily="2" charset="-122"/>
              </a:rPr>
              <a:t>Collision cross sections</a:t>
            </a:r>
          </a:p>
        </p:txBody>
      </p:sp>
    </p:spTree>
    <p:extLst>
      <p:ext uri="{BB962C8B-B14F-4D97-AF65-F5344CB8AC3E}">
        <p14:creationId xmlns:p14="http://schemas.microsoft.com/office/powerpoint/2010/main" val="1720754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Temperature Effects on Boundary-Layer Stability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E99DC50-41C3-41F0-A0A7-230BB2877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410200"/>
          </a:xfrm>
        </p:spPr>
        <p:txBody>
          <a:bodyPr/>
          <a:lstStyle/>
          <a:p>
            <a:r>
              <a:rPr lang="en-US" dirty="0"/>
              <a:t>A Mach 10 flow over a 5 deg half-angle cone</a:t>
            </a: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7D1A2B-FFB6-4201-856A-3FFF32A4CBF0}"/>
              </a:ext>
            </a:extLst>
          </p:cNvPr>
          <p:cNvSpPr/>
          <p:nvPr/>
        </p:nvSpPr>
        <p:spPr>
          <a:xfrm>
            <a:off x="1714500" y="5819775"/>
            <a:ext cx="8801100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1400" kern="0" dirty="0">
                <a:solidFill>
                  <a:srgbClr val="00B0F0"/>
                </a:solidFill>
              </a:rPr>
              <a:t>* C-L Chang, H. Kline, and F. Li, “Wall Cooling Effect on High-Enthalpy Supersonic Modes over a Cone”, AIAA Journal, Vol. 59, No. 10, 2021.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550C5DD7-6F1B-406E-ACEA-E702B66B7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410200"/>
            <a:ext cx="11658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1600">
                <a:solidFill>
                  <a:srgbClr val="1E1E7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rgbClr val="1E1E7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rgbClr val="1E1E7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1E1E7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100">
                <a:solidFill>
                  <a:srgbClr val="1E1E7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rgbClr val="1E1E7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rgbClr val="1E1E7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rgbClr val="1E1E7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100">
                <a:solidFill>
                  <a:srgbClr val="1E1E7D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solidFill>
                  <a:schemeClr val="tx1"/>
                </a:solidFill>
              </a:rPr>
              <a:t>Comparison of mean velocity and two temperatures at x = 0.4 m (DNS-UCLA stands for </a:t>
            </a:r>
            <a:r>
              <a:rPr lang="en-US" altLang="en-US" sz="1800" i="1" dirty="0" err="1">
                <a:solidFill>
                  <a:schemeClr val="tx1"/>
                </a:solidFill>
              </a:rPr>
              <a:t>ShockFIT</a:t>
            </a:r>
            <a:r>
              <a:rPr lang="en-US" altLang="en-US" sz="1800" i="1" dirty="0">
                <a:solidFill>
                  <a:schemeClr val="tx1"/>
                </a:solidFill>
              </a:rPr>
              <a:t> code)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4E989C-E949-4BEA-B5D5-84859643BE6B}"/>
              </a:ext>
            </a:extLst>
          </p:cNvPr>
          <p:cNvSpPr/>
          <p:nvPr/>
        </p:nvSpPr>
        <p:spPr>
          <a:xfrm>
            <a:off x="5867400" y="1905506"/>
            <a:ext cx="6172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>
                <a:latin typeface="+mn-lt"/>
                <a:ea typeface="ＭＳ Ｐゴシック" charset="0"/>
              </a:rPr>
              <a:t>The slight discrepancy in the boundary-layer edge velocity is due to the difference in shock treatment.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0" dirty="0">
              <a:latin typeface="+mn-lt"/>
              <a:ea typeface="ＭＳ Ｐゴシック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>
                <a:latin typeface="+mn-lt"/>
                <a:ea typeface="ＭＳ Ｐゴシック" charset="0"/>
              </a:rPr>
              <a:t>The differences in peak temperature might be related to the differences on thermochemical models such as internal energy or species diffusion models.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E9770B-799C-256C-2091-638D260FF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76258"/>
            <a:ext cx="5128221" cy="403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4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Flow Effects on Stability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Mean flows based on different thermochemical models have a significant effect on LST and PSE results.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DE78F6-B735-4403-ACD5-7BCAAA42A7E5}"/>
              </a:ext>
            </a:extLst>
          </p:cNvPr>
          <p:cNvSpPr txBox="1"/>
          <p:nvPr/>
        </p:nvSpPr>
        <p:spPr>
          <a:xfrm>
            <a:off x="1828800" y="5939135"/>
            <a:ext cx="3276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66" eaLnBrk="1" fontAlgn="auto" hangingPunct="1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  <a:ea typeface="ＭＳ Ｐゴシック"/>
              </a:rPr>
              <a:t>N factor at different frequencies from LST using different mean flows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7C830D-536E-4297-983F-879472103936}"/>
              </a:ext>
            </a:extLst>
          </p:cNvPr>
          <p:cNvSpPr txBox="1"/>
          <p:nvPr/>
        </p:nvSpPr>
        <p:spPr>
          <a:xfrm>
            <a:off x="7239000" y="5943600"/>
            <a:ext cx="304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66" eaLnBrk="1" fontAlgn="auto" hangingPunct="1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1200" b="1" dirty="0">
                <a:solidFill>
                  <a:srgbClr val="000000"/>
                </a:solidFill>
                <a:latin typeface="+mn-lt"/>
                <a:ea typeface="ＭＳ Ｐゴシック"/>
              </a:rPr>
              <a:t>N factor at 700 kHz from linear PSE using different mean flows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1FE17C-75EC-F8A3-749D-ECC3FA1F4B15}"/>
              </a:ext>
            </a:extLst>
          </p:cNvPr>
          <p:cNvGrpSpPr/>
          <p:nvPr/>
        </p:nvGrpSpPr>
        <p:grpSpPr>
          <a:xfrm>
            <a:off x="1162050" y="1833352"/>
            <a:ext cx="4629150" cy="4110248"/>
            <a:chOff x="1162050" y="1833352"/>
            <a:chExt cx="4629150" cy="411024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2E36DD9-3750-9CD7-D1FC-93B814F5F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2050" y="1833352"/>
              <a:ext cx="4629150" cy="4110248"/>
            </a:xfrm>
            <a:prstGeom prst="rect">
              <a:avLst/>
            </a:prstGeom>
          </p:spPr>
        </p:pic>
        <p:sp useBgFill="1">
          <p:nvSpPr>
            <p:cNvPr id="10" name="TextBox 9">
              <a:extLst>
                <a:ext uri="{FF2B5EF4-FFF2-40B4-BE49-F238E27FC236}">
                  <a16:creationId xmlns:a16="http://schemas.microsoft.com/office/drawing/2014/main" id="{7FA3FFD6-59F0-441A-A249-98A8A1470855}"/>
                </a:ext>
              </a:extLst>
            </p:cNvPr>
            <p:cNvSpPr txBox="1"/>
            <p:nvPr/>
          </p:nvSpPr>
          <p:spPr>
            <a:xfrm>
              <a:off x="2514600" y="4191000"/>
              <a:ext cx="914400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sz="900" b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ShockFIT</a:t>
              </a:r>
              <a:endParaRPr 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  <a:p>
              <a:r>
                <a:rPr 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Mean Flow</a:t>
              </a:r>
            </a:p>
          </p:txBody>
        </p:sp>
        <p:sp useBgFill="1">
          <p:nvSpPr>
            <p:cNvPr id="14" name="TextBox 13">
              <a:extLst>
                <a:ext uri="{FF2B5EF4-FFF2-40B4-BE49-F238E27FC236}">
                  <a16:creationId xmlns:a16="http://schemas.microsoft.com/office/drawing/2014/main" id="{F95A0092-5D8F-143E-DDE0-883FBCC9A865}"/>
                </a:ext>
              </a:extLst>
            </p:cNvPr>
            <p:cNvSpPr txBox="1"/>
            <p:nvPr/>
          </p:nvSpPr>
          <p:spPr>
            <a:xfrm>
              <a:off x="3962400" y="2209800"/>
              <a:ext cx="1524000" cy="2308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VULCAN-CFD Mean Flow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5765A20-7BC2-9CBB-69AA-D8303B84EEF8}"/>
              </a:ext>
            </a:extLst>
          </p:cNvPr>
          <p:cNvGrpSpPr/>
          <p:nvPr/>
        </p:nvGrpSpPr>
        <p:grpSpPr>
          <a:xfrm>
            <a:off x="6496050" y="1833352"/>
            <a:ext cx="4629150" cy="4116319"/>
            <a:chOff x="6496050" y="1833352"/>
            <a:chExt cx="4629150" cy="411631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4CD128D-AC4F-999F-A7FC-ECE702143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96050" y="1833352"/>
              <a:ext cx="4629150" cy="4116319"/>
            </a:xfrm>
            <a:prstGeom prst="rect">
              <a:avLst/>
            </a:prstGeom>
          </p:spPr>
        </p:pic>
        <p:sp useBgFill="1">
          <p:nvSpPr>
            <p:cNvPr id="12" name="TextBox 11">
              <a:extLst>
                <a:ext uri="{FF2B5EF4-FFF2-40B4-BE49-F238E27FC236}">
                  <a16:creationId xmlns:a16="http://schemas.microsoft.com/office/drawing/2014/main" id="{C030BDAD-0E38-484F-9DC2-B3A1E2E44DE4}"/>
                </a:ext>
              </a:extLst>
            </p:cNvPr>
            <p:cNvSpPr txBox="1"/>
            <p:nvPr/>
          </p:nvSpPr>
          <p:spPr>
            <a:xfrm>
              <a:off x="9448800" y="2819400"/>
              <a:ext cx="1295400" cy="2308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sz="900" b="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ShockFIT</a:t>
              </a:r>
              <a:r>
                <a:rPr 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Mean Flow</a:t>
              </a:r>
            </a:p>
          </p:txBody>
        </p:sp>
        <p:sp useBgFill="1">
          <p:nvSpPr>
            <p:cNvPr id="15" name="TextBox 14">
              <a:extLst>
                <a:ext uri="{FF2B5EF4-FFF2-40B4-BE49-F238E27FC236}">
                  <a16:creationId xmlns:a16="http://schemas.microsoft.com/office/drawing/2014/main" id="{63610E65-3EE8-463E-64EA-BDB4C8624414}"/>
                </a:ext>
              </a:extLst>
            </p:cNvPr>
            <p:cNvSpPr txBox="1"/>
            <p:nvPr/>
          </p:nvSpPr>
          <p:spPr>
            <a:xfrm>
              <a:off x="9448800" y="3121968"/>
              <a:ext cx="1524000" cy="2308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VULCAN-CFD Mean Flow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4021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Using Different Models in LASTRAC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different thermochemical models in LASTRAC itself has a minor effect on stability when the same mean flow is used.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59C2FE78-5A9E-4AF3-9334-4483CBA3C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34820"/>
            <a:ext cx="5267325" cy="468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7F7A40-7228-4704-96DC-5F3006CA6445}"/>
              </a:ext>
            </a:extLst>
          </p:cNvPr>
          <p:cNvSpPr txBox="1"/>
          <p:nvPr/>
        </p:nvSpPr>
        <p:spPr>
          <a:xfrm>
            <a:off x="6781800" y="3248561"/>
            <a:ext cx="43386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66" eaLnBrk="1" fontAlgn="auto" hangingPunct="1">
              <a:spcBef>
                <a:spcPts val="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b="1" dirty="0">
                <a:solidFill>
                  <a:srgbClr val="000000"/>
                </a:solidFill>
                <a:latin typeface="+mn-lt"/>
                <a:ea typeface="ＭＳ Ｐゴシック"/>
              </a:rPr>
              <a:t>Growth rate at 700 kHz using </a:t>
            </a:r>
            <a:r>
              <a:rPr lang="en-US" b="1" dirty="0" err="1">
                <a:solidFill>
                  <a:srgbClr val="000000"/>
                </a:solidFill>
                <a:latin typeface="+mn-lt"/>
                <a:ea typeface="ＭＳ Ｐゴシック"/>
              </a:rPr>
              <a:t>ShockFIT</a:t>
            </a:r>
            <a:r>
              <a:rPr lang="en-US" b="1" dirty="0">
                <a:solidFill>
                  <a:srgbClr val="000000"/>
                </a:solidFill>
                <a:latin typeface="+mn-lt"/>
                <a:ea typeface="ＭＳ Ｐゴシック"/>
              </a:rPr>
              <a:t> mean flow from linear PSE of different thermochemical models</a:t>
            </a:r>
          </a:p>
        </p:txBody>
      </p:sp>
    </p:spTree>
    <p:extLst>
      <p:ext uri="{BB962C8B-B14F-4D97-AF65-F5344CB8AC3E}">
        <p14:creationId xmlns:p14="http://schemas.microsoft.com/office/powerpoint/2010/main" val="1312560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1049000" cy="4648200"/>
          </a:xfrm>
        </p:spPr>
        <p:txBody>
          <a:bodyPr/>
          <a:lstStyle/>
          <a:p>
            <a:r>
              <a:rPr lang="en-US" dirty="0"/>
              <a:t>Mean flows based on different thermochemical models have a significant effect on hypersonic boundary-layer stability</a:t>
            </a:r>
          </a:p>
          <a:p>
            <a:endParaRPr lang="en-US" dirty="0"/>
          </a:p>
          <a:p>
            <a:r>
              <a:rPr lang="en-US" dirty="0"/>
              <a:t>Using different thermochemical models in LASTRAC itself has a minor effect on stability analysis when the same mean flow is used</a:t>
            </a:r>
          </a:p>
          <a:p>
            <a:endParaRPr lang="en-US" dirty="0"/>
          </a:p>
          <a:p>
            <a:r>
              <a:rPr lang="en-US" dirty="0"/>
              <a:t>Further develop LASTRAC code to complete the implementation of nonlinear thermochemical models (Nonlinear PSE)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Investigate the effect of model-dependent mean flows on stability analysis for both linear and nonlinear PSE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06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1049000" cy="4648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work was funded under NASA contract number NNL13A08B, task orders NNL17AA56T and 80LARC18F0084, supported by the Hypersonic Technology Project in the Aeronautics Mission Directorate.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TFAWS 2022 – </a:t>
            </a:r>
            <a:r>
              <a:rPr lang="en-US" dirty="0">
                <a:solidFill>
                  <a:schemeClr val="accent2"/>
                </a:solidFill>
              </a:rPr>
              <a:t>September 6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-9</a:t>
            </a:r>
            <a:r>
              <a:rPr lang="en-US" baseline="30000" dirty="0">
                <a:solidFill>
                  <a:schemeClr val="accent2"/>
                </a:solidFill>
              </a:rPr>
              <a:t>th</a:t>
            </a:r>
            <a:r>
              <a:rPr lang="en-US" dirty="0">
                <a:solidFill>
                  <a:schemeClr val="accent2"/>
                </a:solidFill>
              </a:rPr>
              <a:t>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6520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81E6096581544AB88C532C51559CE4" ma:contentTypeVersion="0" ma:contentTypeDescription="Create a new document." ma:contentTypeScope="" ma:versionID="8239765d019e6c887f8ed8d43cfa380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13257cd9829394d17656a545d5fa4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A631D46-A88B-44F9-B011-0891D5ECFB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D5132B-AA2C-4C9A-A134-558780A05A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475F7E1-25EC-49AD-AD10-E5DBBDD78C4A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23039</TotalTime>
  <Words>1076</Words>
  <Application>Microsoft Office PowerPoint</Application>
  <PresentationFormat>Widescreen</PresentationFormat>
  <Paragraphs>154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Cambria Math</vt:lpstr>
      <vt:lpstr>Symbol</vt:lpstr>
      <vt:lpstr>Times</vt:lpstr>
      <vt:lpstr>Times New Roman</vt:lpstr>
      <vt:lpstr>Blank</vt:lpstr>
      <vt:lpstr>Equation</vt:lpstr>
      <vt:lpstr>Mean Flow Effects on Hypersonic Boundary-Layer Stability Analysis using LASTRAC   Xiaowen Wang   National Institute of Aerospace, Hampton, VA, 23666 Chau-Lyan Chang and Fei Li   NASA Langley Research Center, Hampton, VA, 23681 </vt:lpstr>
      <vt:lpstr>Introduction to LASTRAC code</vt:lpstr>
      <vt:lpstr>Overall Objectives</vt:lpstr>
      <vt:lpstr>Governing Equations of the LASTRAC code</vt:lpstr>
      <vt:lpstr>Introduction to Mean Flow Solvers</vt:lpstr>
      <vt:lpstr>Thermochemical Models of Various Solvers</vt:lpstr>
      <vt:lpstr>Model for Internal Energy </vt:lpstr>
      <vt:lpstr>Model for Reaction Rates </vt:lpstr>
      <vt:lpstr>Model for Transport Coefficients</vt:lpstr>
      <vt:lpstr>Model for Transport Coefficients</vt:lpstr>
      <vt:lpstr>High Temperature Effects on Boundary-Layer Stability </vt:lpstr>
      <vt:lpstr>Mean Flow Effects on Stability Analysis</vt:lpstr>
      <vt:lpstr>Effect of Using Different Models in LASTRAC</vt:lpstr>
      <vt:lpstr>Summary and Future Work</vt:lpstr>
      <vt:lpstr>Acknowledgement</vt:lpstr>
    </vt:vector>
  </TitlesOfParts>
  <Company>NASA/Ames Research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TFAWS 2010 Center Presentation</dc:title>
  <dc:creator>Tom Squire</dc:creator>
  <cp:lastModifiedBy>Wang, Xiaowen (LARC-D302)[National Institute of Aerospace Associates]</cp:lastModifiedBy>
  <cp:revision>467</cp:revision>
  <cp:lastPrinted>2001-11-30T21:59:45Z</cp:lastPrinted>
  <dcterms:created xsi:type="dcterms:W3CDTF">2001-11-21T21:59:03Z</dcterms:created>
  <dcterms:modified xsi:type="dcterms:W3CDTF">2022-08-23T21:12:12Z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0x0101006781E6096581544AB88C532C51559CE4</vt:lpwstr>
  </property>
</Properties>
</file>