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5"/>
  </p:notesMasterIdLst>
  <p:sldIdLst>
    <p:sldId id="292" r:id="rId5"/>
    <p:sldId id="18555" r:id="rId6"/>
    <p:sldId id="4619" r:id="rId7"/>
    <p:sldId id="4621" r:id="rId8"/>
    <p:sldId id="18416" r:id="rId9"/>
    <p:sldId id="18633" r:id="rId10"/>
    <p:sldId id="18639" r:id="rId11"/>
    <p:sldId id="2731" r:id="rId12"/>
    <p:sldId id="4913" r:id="rId13"/>
    <p:sldId id="373" r:id="rId14"/>
    <p:sldId id="18623" r:id="rId15"/>
    <p:sldId id="18624" r:id="rId16"/>
    <p:sldId id="18625" r:id="rId17"/>
    <p:sldId id="18634" r:id="rId18"/>
    <p:sldId id="3125" r:id="rId19"/>
    <p:sldId id="3126" r:id="rId20"/>
    <p:sldId id="18635" r:id="rId21"/>
    <p:sldId id="1749" r:id="rId22"/>
    <p:sldId id="1751" r:id="rId23"/>
    <p:sldId id="18636" r:id="rId24"/>
    <p:sldId id="331" r:id="rId25"/>
    <p:sldId id="18631" r:id="rId26"/>
    <p:sldId id="18637" r:id="rId27"/>
    <p:sldId id="1133" r:id="rId28"/>
    <p:sldId id="1134" r:id="rId29"/>
    <p:sldId id="1307" r:id="rId30"/>
    <p:sldId id="18638" r:id="rId31"/>
    <p:sldId id="18550" r:id="rId32"/>
    <p:sldId id="18632" r:id="rId33"/>
    <p:sldId id="4217" r:id="rId34"/>
  </p:sldIdLst>
  <p:sldSz cx="12192000" cy="6858000"/>
  <p:notesSz cx="6858000" cy="24288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0FF9"/>
    <a:srgbClr val="00BAD9"/>
    <a:srgbClr val="1698CD"/>
    <a:srgbClr val="FFBDBD"/>
    <a:srgbClr val="FFD9D9"/>
    <a:srgbClr val="FE8083"/>
    <a:srgbClr val="0F8083"/>
    <a:srgbClr val="366092"/>
    <a:srgbClr val="90C74B"/>
    <a:srgbClr val="DB32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28" autoAdjust="0"/>
    <p:restoredTop sz="91837" autoAdjust="0"/>
  </p:normalViewPr>
  <p:slideViewPr>
    <p:cSldViewPr snapToGrid="0" snapToObjects="1">
      <p:cViewPr varScale="1">
        <p:scale>
          <a:sx n="79" d="100"/>
          <a:sy n="79" d="100"/>
        </p:scale>
        <p:origin x="1123" y="6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258" d="100"/>
          <a:sy n="258" d="100"/>
        </p:scale>
        <p:origin x="144" y="1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AED46-05A0-C046-9CBF-E64E462EE253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BC336-E195-EC4D-842A-A6ECA01F5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19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1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18288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77BD9-1802-EB48-8BAC-62E246F417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24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7DE42C-5B16-4D4D-8885-CAE5FB4F42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4358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18288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77BD9-1802-EB48-8BAC-62E246F417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32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7CF44-E105-422D-ACB6-0FC84D3C0F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23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36A226-DF09-42BB-ADB4-F5C44CCD9C9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4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BC336-E195-EC4D-842A-A6ECA01F58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510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DC244-A16E-4D38-8F3B-36D9851F97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045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DC244-A16E-4D38-8F3B-36D9851F97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686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DC244-A16E-4D38-8F3B-36D9851F97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762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DC244-A16E-4D38-8F3B-36D9851F97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28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18288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77BD9-1802-EB48-8BAC-62E246F417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47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95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18288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77BD9-1802-EB48-8BAC-62E246F417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652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1813-FD27-4902-8832-8D4DE9881C3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9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1813-FD27-4902-8832-8D4DE9881C3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338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18288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77BD9-1802-EB48-8BAC-62E246F4176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7289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750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18288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77BD9-1802-EB48-8BAC-62E246F4176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97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1813-FD27-4902-8832-8D4DE9881C3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531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61813-FD27-4902-8832-8D4DE9881C3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7646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95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908050" lvl="2" indent="-165100">
              <a:lnSpc>
                <a:spcPct val="120000"/>
              </a:lnSpc>
              <a:spcBef>
                <a:spcPts val="600"/>
              </a:spcBef>
            </a:pPr>
            <a:endParaRPr lang="en-US" sz="1400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095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r" defTabSz="4571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577C1F-8BB7-9541-85B6-FEBC9D81375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pPr marL="0" marR="0" lvl="0" indent="0" algn="r" defTabSz="4571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1371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18288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77BD9-1802-EB48-8BAC-62E246F4176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647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35028F-6C2B-1F46-9570-F1AC609918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8907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18288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77BD9-1802-EB48-8BAC-62E246F4176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513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791D18-B7CF-F843-94B8-E1C0B25416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34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78BC0-B5B0-DE44-9D94-3DBD2B46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CBAAD36-4E34-6C43-A50F-6025101E9E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50269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3106F6-194E-DF49-AE93-2357499D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2262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5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6A0A04-0E75-1E4C-9173-B819CD51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34364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A6A14-CE49-434D-9B84-6AB53C79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46357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0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219200"/>
            <a:ext cx="11571817" cy="5043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9BEBB-E68F-7A2D-29EE-B314D1194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81E70-BECC-A242-3816-D9728971C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E249E-F998-5FE2-781E-D33EE92FD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0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C2C666-6EE6-2C40-821F-2BB1011D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55" y="269677"/>
            <a:ext cx="10701291" cy="52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123E8-04A7-5941-AEF1-5F03E3277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8755" y="1195754"/>
            <a:ext cx="11699795" cy="4840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51D20EB-A632-4F41-9CC0-A0ECDED1E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72695" y="6444075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6B74469-C80C-744F-9974-DD32EF84D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504" y="643946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NASA logo">
            <a:extLst>
              <a:ext uri="{FF2B5EF4-FFF2-40B4-BE49-F238E27FC236}">
                <a16:creationId xmlns:a16="http://schemas.microsoft.com/office/drawing/2014/main" id="{23A6013E-B384-B54B-8702-404DDBF7322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9771F-4C6C-A733-69B7-588C834AA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2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727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698C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tiff"/><Relationship Id="rId4" Type="http://schemas.openxmlformats.org/officeDocument/2006/relationships/image" Target="../media/image34.tiff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tiff"/><Relationship Id="rId3" Type="http://schemas.openxmlformats.org/officeDocument/2006/relationships/image" Target="../media/image40.tiff"/><Relationship Id="rId7" Type="http://schemas.microsoft.com/office/2007/relationships/hdphoto" Target="../media/hdphoto5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tiff"/><Relationship Id="rId10" Type="http://schemas.openxmlformats.org/officeDocument/2006/relationships/image" Target="../media/image45.emf"/><Relationship Id="rId4" Type="http://schemas.openxmlformats.org/officeDocument/2006/relationships/image" Target="../media/image100.png"/><Relationship Id="rId9" Type="http://schemas.openxmlformats.org/officeDocument/2006/relationships/image" Target="../media/image44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emf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tiff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63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45.emf"/><Relationship Id="rId5" Type="http://schemas.openxmlformats.org/officeDocument/2006/relationships/image" Target="../media/image73.png"/><Relationship Id="rId10" Type="http://schemas.openxmlformats.org/officeDocument/2006/relationships/image" Target="../media/image74.jpeg"/><Relationship Id="rId4" Type="http://schemas.openxmlformats.org/officeDocument/2006/relationships/image" Target="../media/image71.png"/><Relationship Id="rId9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3022CE0-4ECF-B34B-9F57-35A0A7094B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209078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70CD61-7B6F-AD49-810D-CA26FF3A20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65144802-BA6D-9941-9B72-F463305EF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016" y="4472311"/>
            <a:ext cx="9808925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Aerodynamic Technologies to Enable 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Future Ultra-Efficient Subsonic Transports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Dr. William E. Milholen II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Aerodynamics Tech Lead, Advanced Air Transport Technology Project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RAeS Applied Aerodynamics Conference, September 25, 2022</a:t>
            </a:r>
          </a:p>
          <a:p>
            <a:endParaRPr lang="en-US" sz="1400" dirty="0">
              <a:solidFill>
                <a:schemeClr val="accent1">
                  <a:lumMod val="75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79FF14-D92C-8D4E-AB3C-312335F00442}"/>
              </a:ext>
            </a:extLst>
          </p:cNvPr>
          <p:cNvSpPr txBox="1"/>
          <p:nvPr/>
        </p:nvSpPr>
        <p:spPr>
          <a:xfrm>
            <a:off x="227704" y="6550013"/>
            <a:ext cx="10717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75000"/>
                  </a:schemeClr>
                </a:solidFill>
              </a:rPr>
              <a:t>www.nasa.gov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10C5E9-6000-D74F-A458-F70C9B69E758}"/>
              </a:ext>
            </a:extLst>
          </p:cNvPr>
          <p:cNvSpPr txBox="1"/>
          <p:nvPr/>
        </p:nvSpPr>
        <p:spPr>
          <a:xfrm>
            <a:off x="152016" y="467191"/>
            <a:ext cx="2599717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900" dirty="0">
                <a:solidFill>
                  <a:schemeClr val="accent1">
                    <a:lumMod val="75000"/>
                  </a:schemeClr>
                </a:solidFill>
              </a:rPr>
              <a:t>National Aeronautics and Space Administration</a:t>
            </a:r>
            <a:endParaRPr lang="en-US" sz="900" dirty="0">
              <a:solidFill>
                <a:schemeClr val="accent1">
                  <a:lumMod val="75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1112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3FF4-E6D8-6944-BECC-738B2EB4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29" y="236686"/>
            <a:ext cx="10701291" cy="522898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1EC96-FB27-AC47-175D-EB53C8AB6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62E7E-C082-C7DB-493B-605F62FA3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3F9BF-BA69-AB4B-934F-7BBFF6B40BF8}"/>
              </a:ext>
            </a:extLst>
          </p:cNvPr>
          <p:cNvSpPr txBox="1"/>
          <p:nvPr/>
        </p:nvSpPr>
        <p:spPr>
          <a:xfrm>
            <a:off x="1263964" y="931444"/>
            <a:ext cx="11582081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Background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Aerodynamic Technologies</a:t>
            </a:r>
          </a:p>
          <a:p>
            <a:pPr marL="45720">
              <a:spcBef>
                <a:spcPts val="600"/>
              </a:spcBef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Summary Remarks</a:t>
            </a:r>
          </a:p>
          <a:p>
            <a:pPr marL="45720">
              <a:spcBef>
                <a:spcPts val="600"/>
              </a:spcBef>
            </a:pPr>
            <a:endParaRPr lang="en-US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dirty="0">
              <a:solidFill>
                <a:srgbClr val="002A49"/>
              </a:solidFill>
              <a:latin typeface="Helvetica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248B28-EB75-7240-95CD-999821380604}"/>
              </a:ext>
            </a:extLst>
          </p:cNvPr>
          <p:cNvSpPr/>
          <p:nvPr/>
        </p:nvSpPr>
        <p:spPr>
          <a:xfrm>
            <a:off x="1713285" y="2349239"/>
            <a:ext cx="9582901" cy="1169551"/>
          </a:xfrm>
          <a:prstGeom prst="rect">
            <a:avLst/>
          </a:prstGeom>
        </p:spPr>
        <p:txBody>
          <a:bodyPr wrap="square" numCol="2" spcCol="182880">
            <a:spAutoFit/>
          </a:bodyPr>
          <a:lstStyle/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High Aspect Ratio Wings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Natural Laminar Flow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Cruise Slotted Wing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Boundary Layer Ingesting Propulsor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Active Flow Control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Concept Studies</a:t>
            </a:r>
          </a:p>
        </p:txBody>
      </p:sp>
    </p:spTree>
    <p:extLst>
      <p:ext uri="{BB962C8B-B14F-4D97-AF65-F5344CB8AC3E}">
        <p14:creationId xmlns:p14="http://schemas.microsoft.com/office/powerpoint/2010/main" val="264048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54326-F3B5-B94D-88F1-9517E3574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charset="0"/>
              </a:rPr>
              <a:t>Advanced Air Transport Technology Project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CA201-E5C2-E040-B9F4-4B4924C04E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477" y="1110750"/>
            <a:ext cx="9271660" cy="1120834"/>
          </a:xfrm>
          <a:prstGeom prst="rect">
            <a:avLst/>
          </a:prstGeom>
          <a:solidFill>
            <a:srgbClr val="C6D9F1"/>
          </a:solidFill>
          <a:ln w="9525">
            <a:solidFill>
              <a:srgbClr val="17375E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rgbClr val="000000"/>
                </a:solidFill>
                <a:latin typeface="Helvetica"/>
                <a:cs typeface="Helvetica"/>
              </a:rPr>
              <a:t>Vision</a:t>
            </a:r>
          </a:p>
          <a:p>
            <a:pPr algn="ctr">
              <a:spcAft>
                <a:spcPts val="600"/>
              </a:spcAft>
            </a:pPr>
            <a:r>
              <a:rPr lang="en-US" sz="2000" b="1" dirty="0">
                <a:latin typeface="Helvetica"/>
                <a:cs typeface="Helvetica"/>
              </a:rPr>
              <a:t>Enable Aircraft with Dramatically Improved Energy Efficiency, Environmental Compatibility, and Economic Impact for the Nation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FDEFD1A1-E403-1646-8282-562885BFA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5715" y="2424166"/>
            <a:ext cx="608199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lvl="1" algn="ctr">
              <a:spcAft>
                <a:spcPts val="0"/>
              </a:spcAft>
            </a:pPr>
            <a:r>
              <a:rPr lang="en-US" sz="2000" b="1" dirty="0">
                <a:solidFill>
                  <a:srgbClr val="0D0D0D"/>
                </a:solidFill>
                <a:latin typeface="Helvetica" charset="0"/>
                <a:ea typeface="Helvetica" charset="0"/>
                <a:cs typeface="Helvetica" charset="0"/>
              </a:rPr>
              <a:t>Mission</a:t>
            </a:r>
          </a:p>
          <a:p>
            <a:pPr marL="0" lvl="1" algn="ctr">
              <a:spcAft>
                <a:spcPts val="0"/>
              </a:spcAft>
            </a:pPr>
            <a:endParaRPr lang="en-US" sz="600" b="1" dirty="0">
              <a:solidFill>
                <a:srgbClr val="0D0D0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0" lvl="1" algn="ctr">
              <a:spcAft>
                <a:spcPts val="0"/>
              </a:spcAft>
            </a:pPr>
            <a:r>
              <a:rPr lang="en-US" dirty="0">
                <a:solidFill>
                  <a:srgbClr val="0D0D0D"/>
                </a:solidFill>
                <a:latin typeface="Helvetica" charset="0"/>
                <a:ea typeface="Helvetica" charset="0"/>
                <a:cs typeface="Helvetica" charset="0"/>
              </a:rPr>
              <a:t>Explore and develop viable game-changing concepts, technologies, and tools to improve vehicle and propulsion system energy efficiency and environmental compatibility</a:t>
            </a:r>
          </a:p>
          <a:p>
            <a:pPr marL="285750" indent="-285750">
              <a:spcAft>
                <a:spcPts val="600"/>
              </a:spcAft>
              <a:buFont typeface="Wingdings" charset="2"/>
              <a:buChar char="§"/>
            </a:pPr>
            <a:endParaRPr lang="en-US" sz="1200" dirty="0">
              <a:solidFill>
                <a:srgbClr val="0D0D0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rgbClr val="0D0D0D"/>
                </a:solidFill>
                <a:latin typeface="Helvetica" charset="0"/>
                <a:ea typeface="Helvetica" charset="0"/>
                <a:cs typeface="Helvetica" charset="0"/>
              </a:rPr>
              <a:t>Scope</a:t>
            </a:r>
            <a:endParaRPr lang="en-US" sz="800" b="1" dirty="0">
              <a:solidFill>
                <a:srgbClr val="0D0D0D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0D0D0D"/>
                </a:solidFill>
                <a:latin typeface="Helvetica" charset="0"/>
                <a:ea typeface="Helvetica" charset="0"/>
                <a:cs typeface="Helvetica" charset="0"/>
              </a:rPr>
              <a:t>Subsonic fixed-wing commercial transport aircraft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D74415E-2B9D-A642-899E-8D048CCD03AF}"/>
              </a:ext>
            </a:extLst>
          </p:cNvPr>
          <p:cNvGrpSpPr/>
          <p:nvPr/>
        </p:nvGrpSpPr>
        <p:grpSpPr>
          <a:xfrm>
            <a:off x="1215342" y="4829282"/>
            <a:ext cx="10046825" cy="1840654"/>
            <a:chOff x="1215342" y="4632512"/>
            <a:chExt cx="10046825" cy="1840654"/>
          </a:xfrm>
        </p:grpSpPr>
        <p:grpSp>
          <p:nvGrpSpPr>
            <p:cNvPr id="31" name="Group 25">
              <a:extLst>
                <a:ext uri="{FF2B5EF4-FFF2-40B4-BE49-F238E27FC236}">
                  <a16:creationId xmlns:a16="http://schemas.microsoft.com/office/drawing/2014/main" id="{A9C4F207-01BE-9843-80BF-D6C70B883219}"/>
                </a:ext>
              </a:extLst>
            </p:cNvPr>
            <p:cNvGrpSpPr/>
            <p:nvPr/>
          </p:nvGrpSpPr>
          <p:grpSpPr>
            <a:xfrm>
              <a:off x="1215342" y="4632512"/>
              <a:ext cx="10046825" cy="1840654"/>
              <a:chOff x="-308659" y="4746100"/>
              <a:chExt cx="10046825" cy="1840654"/>
            </a:xfrm>
          </p:grpSpPr>
          <p:grpSp>
            <p:nvGrpSpPr>
              <p:cNvPr id="32" name="Group 7">
                <a:extLst>
                  <a:ext uri="{FF2B5EF4-FFF2-40B4-BE49-F238E27FC236}">
                    <a16:creationId xmlns:a16="http://schemas.microsoft.com/office/drawing/2014/main" id="{5A9B9BAB-E2AD-BA46-83C4-63A9AA467286}"/>
                  </a:ext>
                </a:extLst>
              </p:cNvPr>
              <p:cNvGrpSpPr/>
              <p:nvPr/>
            </p:nvGrpSpPr>
            <p:grpSpPr>
              <a:xfrm>
                <a:off x="-308659" y="4746100"/>
                <a:ext cx="10046825" cy="1840654"/>
                <a:chOff x="453341" y="4365100"/>
                <a:chExt cx="10046825" cy="1840654"/>
              </a:xfrm>
            </p:grpSpPr>
            <p:grpSp>
              <p:nvGrpSpPr>
                <p:cNvPr id="35" name="Group 24">
                  <a:extLst>
                    <a:ext uri="{FF2B5EF4-FFF2-40B4-BE49-F238E27FC236}">
                      <a16:creationId xmlns:a16="http://schemas.microsoft.com/office/drawing/2014/main" id="{33C54EB1-8C42-074B-AAEC-EA86FE291E0A}"/>
                    </a:ext>
                  </a:extLst>
                </p:cNvPr>
                <p:cNvGrpSpPr/>
                <p:nvPr/>
              </p:nvGrpSpPr>
              <p:grpSpPr>
                <a:xfrm>
                  <a:off x="453341" y="4365100"/>
                  <a:ext cx="10046825" cy="1840654"/>
                  <a:chOff x="-308659" y="2366438"/>
                  <a:chExt cx="10046825" cy="1840654"/>
                </a:xfrm>
              </p:grpSpPr>
              <p:grpSp>
                <p:nvGrpSpPr>
                  <p:cNvPr id="37" name="Group 19">
                    <a:extLst>
                      <a:ext uri="{FF2B5EF4-FFF2-40B4-BE49-F238E27FC236}">
                        <a16:creationId xmlns:a16="http://schemas.microsoft.com/office/drawing/2014/main" id="{323776AE-C6F2-3646-BB55-DA8EB71AE406}"/>
                      </a:ext>
                    </a:extLst>
                  </p:cNvPr>
                  <p:cNvGrpSpPr/>
                  <p:nvPr/>
                </p:nvGrpSpPr>
                <p:grpSpPr>
                  <a:xfrm>
                    <a:off x="-308659" y="2366438"/>
                    <a:ext cx="10046825" cy="1814586"/>
                    <a:chOff x="-308659" y="2366438"/>
                    <a:chExt cx="10046825" cy="1814586"/>
                  </a:xfrm>
                </p:grpSpPr>
                <p:sp>
                  <p:nvSpPr>
                    <p:cNvPr id="48" name="Rectangle 51">
                      <a:extLst>
                        <a:ext uri="{FF2B5EF4-FFF2-40B4-BE49-F238E27FC236}">
                          <a16:creationId xmlns:a16="http://schemas.microsoft.com/office/drawing/2014/main" id="{3ED17053-A310-5348-BC58-E722465EDE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308659" y="2366438"/>
                      <a:ext cx="10046825" cy="1814586"/>
                    </a:xfrm>
                    <a:prstGeom prst="rect">
                      <a:avLst/>
                    </a:prstGeom>
                    <a:solidFill>
                      <a:srgbClr val="C8EF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pPr defTabSz="457200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Arial Black" charset="0"/>
                        <a:ea typeface="ＭＳ Ｐゴシック"/>
                        <a:cs typeface="+mn-cs"/>
                      </a:endParaRPr>
                    </a:p>
                  </p:txBody>
                </p:sp>
                <p:sp>
                  <p:nvSpPr>
                    <p:cNvPr id="49" name="TextBox 3">
                      <a:extLst>
                        <a:ext uri="{FF2B5EF4-FFF2-40B4-BE49-F238E27FC236}">
                          <a16:creationId xmlns:a16="http://schemas.microsoft.com/office/drawing/2014/main" id="{68EBE1F1-9BCB-0447-87C0-672481D16BB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136165" y="2389562"/>
                      <a:ext cx="4249033" cy="30777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defTabSz="457200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19194D"/>
                          </a:solidFill>
                          <a:latin typeface="Helvetica" panose="020B0604020202020204" pitchFamily="34" charset="0"/>
                          <a:ea typeface="Arial" charset="0"/>
                          <a:cs typeface="Helvetica" panose="020B0604020202020204" pitchFamily="34" charset="0"/>
                        </a:rPr>
                        <a:t>Evolution of Subsonic Transports</a:t>
                      </a:r>
                    </a:p>
                  </p:txBody>
                </p:sp>
              </p:grpSp>
              <p:pic>
                <p:nvPicPr>
                  <p:cNvPr id="38" name="Picture 2">
                    <a:extLst>
                      <a:ext uri="{FF2B5EF4-FFF2-40B4-BE49-F238E27FC236}">
                        <a16:creationId xmlns:a16="http://schemas.microsoft.com/office/drawing/2014/main" id="{FB41309D-5EDE-4844-8B11-9761EFDA84F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/>
                  <a:stretch>
                    <a:fillRect/>
                  </a:stretch>
                </p:blipFill>
                <p:spPr bwMode="auto">
                  <a:xfrm>
                    <a:off x="-159374" y="2695576"/>
                    <a:ext cx="1337282" cy="1002961"/>
                  </a:xfrm>
                  <a:prstGeom prst="rect">
                    <a:avLst/>
                  </a:prstGeom>
                  <a:solidFill>
                    <a:srgbClr val="C8EFF2"/>
                  </a:solidFill>
                  <a:ln w="222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</p:pic>
              <p:sp>
                <p:nvSpPr>
                  <p:cNvPr id="39" name="TextBox 10">
                    <a:extLst>
                      <a:ext uri="{FF2B5EF4-FFF2-40B4-BE49-F238E27FC236}">
                        <a16:creationId xmlns:a16="http://schemas.microsoft.com/office/drawing/2014/main" id="{371EC76C-4851-F748-847D-93EE52AE950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5633" y="3868538"/>
                    <a:ext cx="793552" cy="3385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600" b="1" dirty="0">
                        <a:solidFill>
                          <a:srgbClr val="000000"/>
                        </a:solidFill>
                        <a:latin typeface="Helvetica" panose="020B0604020202020204" pitchFamily="34" charset="0"/>
                        <a:ea typeface="ＭＳ Ｐゴシック"/>
                        <a:cs typeface="Helvetica" panose="020B0604020202020204" pitchFamily="34" charset="0"/>
                      </a:rPr>
                      <a:t>1903</a:t>
                    </a:r>
                  </a:p>
                </p:txBody>
              </p:sp>
              <p:pic>
                <p:nvPicPr>
                  <p:cNvPr id="40" name="Picture 3">
                    <a:extLst>
                      <a:ext uri="{FF2B5EF4-FFF2-40B4-BE49-F238E27FC236}">
                        <a16:creationId xmlns:a16="http://schemas.microsoft.com/office/drawing/2014/main" id="{0FAE295B-262D-9444-844F-35815369BC6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3062828" y="2727326"/>
                    <a:ext cx="1204336" cy="963859"/>
                  </a:xfrm>
                  <a:prstGeom prst="rect">
                    <a:avLst/>
                  </a:prstGeom>
                  <a:solidFill>
                    <a:srgbClr val="C8EFF2"/>
                  </a:solidFill>
                  <a:ln w="222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</p:pic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C548615C-2015-FE42-A7E8-AD707D96A54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32908" y="3857782"/>
                    <a:ext cx="911026" cy="3385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600" b="1" dirty="0">
                        <a:solidFill>
                          <a:srgbClr val="000000"/>
                        </a:solidFill>
                        <a:latin typeface="Helvetica" panose="020B0604020202020204" pitchFamily="34" charset="0"/>
                        <a:ea typeface="ＭＳ Ｐゴシック"/>
                        <a:cs typeface="Helvetica" panose="020B0604020202020204" pitchFamily="34" charset="0"/>
                      </a:rPr>
                      <a:t>1950s</a:t>
                    </a:r>
                  </a:p>
                </p:txBody>
              </p:sp>
              <p:pic>
                <p:nvPicPr>
                  <p:cNvPr id="42" name="Picture 4">
                    <a:extLst>
                      <a:ext uri="{FF2B5EF4-FFF2-40B4-BE49-F238E27FC236}">
                        <a16:creationId xmlns:a16="http://schemas.microsoft.com/office/drawing/2014/main" id="{B00ABC95-A70F-394F-A359-84A616C244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1389292" y="2727326"/>
                    <a:ext cx="1421350" cy="963859"/>
                  </a:xfrm>
                  <a:prstGeom prst="rect">
                    <a:avLst/>
                  </a:prstGeom>
                  <a:solidFill>
                    <a:srgbClr val="C8EFF2"/>
                  </a:solidFill>
                  <a:ln w="222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</p:pic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F5A1C2DC-88CD-E54F-ABFD-C92957F4D53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95377" y="3857782"/>
                    <a:ext cx="911026" cy="3385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600" b="1" dirty="0">
                        <a:solidFill>
                          <a:srgbClr val="000000"/>
                        </a:solidFill>
                        <a:latin typeface="Helvetica" panose="020B0604020202020204" pitchFamily="34" charset="0"/>
                        <a:ea typeface="ＭＳ Ｐゴシック"/>
                        <a:cs typeface="Helvetica" panose="020B0604020202020204" pitchFamily="34" charset="0"/>
                      </a:rPr>
                      <a:t>1930s</a:t>
                    </a:r>
                  </a:p>
                </p:txBody>
              </p:sp>
              <p:pic>
                <p:nvPicPr>
                  <p:cNvPr id="44" name="Picture 5">
                    <a:extLst>
                      <a:ext uri="{FF2B5EF4-FFF2-40B4-BE49-F238E27FC236}">
                        <a16:creationId xmlns:a16="http://schemas.microsoft.com/office/drawing/2014/main" id="{C6321BA6-FC79-484B-9670-162C797E60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>
                    <a:off x="4520453" y="2727326"/>
                    <a:ext cx="1198470" cy="963859"/>
                  </a:xfrm>
                  <a:prstGeom prst="rect">
                    <a:avLst/>
                  </a:prstGeom>
                  <a:solidFill>
                    <a:srgbClr val="C8EFF2"/>
                  </a:solidFill>
                  <a:ln w="222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</p:pic>
              <p:sp>
                <p:nvSpPr>
                  <p:cNvPr id="45" name="TextBox 19">
                    <a:extLst>
                      <a:ext uri="{FF2B5EF4-FFF2-40B4-BE49-F238E27FC236}">
                        <a16:creationId xmlns:a16="http://schemas.microsoft.com/office/drawing/2014/main" id="{BA1D7896-4788-084C-A5FE-1CBEB536C31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70438" y="3857782"/>
                    <a:ext cx="911026" cy="3385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prstTxWarp prst="textNoShape">
                      <a:avLst/>
                    </a:prstTxWarp>
                    <a:spAutoFit/>
                  </a:bodyPr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600" b="1" dirty="0">
                        <a:solidFill>
                          <a:srgbClr val="000000"/>
                        </a:solidFill>
                        <a:latin typeface="Helvetica" panose="020B0604020202020204" pitchFamily="34" charset="0"/>
                        <a:ea typeface="ＭＳ Ｐゴシック"/>
                        <a:cs typeface="Helvetica" panose="020B0604020202020204" pitchFamily="34" charset="0"/>
                      </a:rPr>
                      <a:t>2000s</a:t>
                    </a:r>
                  </a:p>
                </p:txBody>
              </p:sp>
              <p:cxnSp>
                <p:nvCxnSpPr>
                  <p:cNvPr id="46" name="Straight Arrow Connector 8">
                    <a:extLst>
                      <a:ext uri="{FF2B5EF4-FFF2-40B4-BE49-F238E27FC236}">
                        <a16:creationId xmlns:a16="http://schemas.microsoft.com/office/drawing/2014/main" id="{C9D18C3C-45DF-3543-A470-3E87380BB89C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97571" y="3825676"/>
                    <a:ext cx="5848350" cy="1587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 type="oval" w="med" len="med"/>
                    <a:tailEnd type="triangle" w="med" len="med"/>
                  </a:ln>
                </p:spPr>
              </p:cxnSp>
            </p:grpSp>
            <p:sp>
              <p:nvSpPr>
                <p:cNvPr id="36" name="TextBox 16">
                  <a:extLst>
                    <a:ext uri="{FF2B5EF4-FFF2-40B4-BE49-F238E27FC236}">
                      <a16:creationId xmlns:a16="http://schemas.microsoft.com/office/drawing/2014/main" id="{41460328-85A3-C944-A035-FB098E1529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16325" y="5460814"/>
                  <a:ext cx="604463" cy="2616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dirty="0">
                      <a:solidFill>
                        <a:srgbClr val="595959"/>
                      </a:solidFill>
                      <a:latin typeface="Arial Black" charset="0"/>
                      <a:ea typeface="ＭＳ Ｐゴシック"/>
                      <a:cs typeface="+mn-cs"/>
                    </a:rPr>
                    <a:t>DC-3</a:t>
                  </a:r>
                  <a:endParaRPr lang="en-US" sz="1200" dirty="0">
                    <a:solidFill>
                      <a:srgbClr val="595959"/>
                    </a:solidFill>
                    <a:latin typeface="Arial Black" charset="0"/>
                    <a:ea typeface="ＭＳ Ｐゴシック"/>
                    <a:cs typeface="+mn-cs"/>
                  </a:endParaRPr>
                </a:p>
              </p:txBody>
            </p:sp>
          </p:grpSp>
          <p:sp>
            <p:nvSpPr>
              <p:cNvPr id="33" name="TextBox 18">
                <a:extLst>
                  <a:ext uri="{FF2B5EF4-FFF2-40B4-BE49-F238E27FC236}">
                    <a16:creationId xmlns:a16="http://schemas.microsoft.com/office/drawing/2014/main" id="{91B58AA6-9866-9B49-9284-8D920DB2E6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8307" y="5833969"/>
                <a:ext cx="786117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solidFill>
                      <a:srgbClr val="FFFFFF"/>
                    </a:solidFill>
                    <a:latin typeface="Arial Black" charset="0"/>
                    <a:ea typeface="ＭＳ Ｐゴシック"/>
                    <a:cs typeface="+mn-cs"/>
                  </a:rPr>
                  <a:t>B-787</a:t>
                </a:r>
                <a:endParaRPr lang="en-US" sz="1200">
                  <a:solidFill>
                    <a:srgbClr val="FFFFFF"/>
                  </a:solidFill>
                  <a:latin typeface="Arial Black" charset="0"/>
                  <a:ea typeface="ＭＳ Ｐゴシック"/>
                  <a:cs typeface="+mn-cs"/>
                </a:endParaRPr>
              </a:p>
            </p:txBody>
          </p:sp>
          <p:sp>
            <p:nvSpPr>
              <p:cNvPr id="34" name="TextBox 12">
                <a:extLst>
                  <a:ext uri="{FF2B5EF4-FFF2-40B4-BE49-F238E27FC236}">
                    <a16:creationId xmlns:a16="http://schemas.microsoft.com/office/drawing/2014/main" id="{905DE07A-388D-024F-A275-FF8C09B54E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1932" y="5841813"/>
                <a:ext cx="786117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dirty="0">
                    <a:solidFill>
                      <a:srgbClr val="FFFFFF"/>
                    </a:solidFill>
                    <a:latin typeface="Arial Black" charset="0"/>
                    <a:ea typeface="ＭＳ Ｐゴシック"/>
                    <a:cs typeface="+mn-cs"/>
                  </a:rPr>
                  <a:t>B-707</a:t>
                </a:r>
                <a:endParaRPr lang="en-US" sz="1200" dirty="0">
                  <a:solidFill>
                    <a:srgbClr val="FFFFFF"/>
                  </a:solidFill>
                  <a:latin typeface="Arial Black" charset="0"/>
                  <a:ea typeface="ＭＳ Ｐゴシック"/>
                  <a:cs typeface="+mn-cs"/>
                </a:endParaRPr>
              </a:p>
            </p:txBody>
          </p:sp>
        </p:grp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51AB295-C297-0845-A6A0-3F52837B7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376604" flipH="1">
              <a:off x="9118339" y="4772002"/>
              <a:ext cx="1483608" cy="845657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CD7C724A-7343-1F44-B508-F06AE6E91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626" b="98906" l="2051" r="99805">
                          <a14:foregroundMark x1="7520" y1="95624" x2="4980" y2="96280"/>
                          <a14:foregroundMark x1="4004" y1="95624" x2="3516" y2="94967"/>
                          <a14:foregroundMark x1="56934" y1="38293" x2="56934" y2="38293"/>
                          <a14:backgroundMark x1="51270" y1="33260" x2="59570" y2="4135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272893" flipH="1">
              <a:off x="9788033" y="5685211"/>
              <a:ext cx="1471363" cy="60661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86306B9-C9E8-BD47-B589-B4834262C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30643">
              <a:off x="7444723" y="4984000"/>
              <a:ext cx="1554317" cy="545947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DB4F6EC-CC04-D143-BEE8-55AAFDA32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8150743" y="5648803"/>
              <a:ext cx="1571667" cy="533668"/>
            </a:xfrm>
            <a:prstGeom prst="rect">
              <a:avLst/>
            </a:prstGeom>
          </p:spPr>
        </p:pic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3DA16-2698-3AC5-BB54-3B57B177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70166-98A9-A1CD-CC4D-94DFEA877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54326-F3B5-B94D-88F1-9517E3574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Aeronautics Strategic Thrusts   </a:t>
            </a:r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EF20048E-AF03-8E4F-B020-C5F752052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687" y="1371633"/>
            <a:ext cx="5759823" cy="8002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Safe, Efficient Growth in Global Operations</a:t>
            </a:r>
          </a:p>
          <a:p>
            <a:pPr marL="214313" indent="-130969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Achieve safe, scalable, routine, high-tempo airspace access for all users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C059B8-8A2F-A343-A36E-29C442E2330F}"/>
              </a:ext>
            </a:extLst>
          </p:cNvPr>
          <p:cNvSpPr txBox="1"/>
          <p:nvPr/>
        </p:nvSpPr>
        <p:spPr>
          <a:xfrm>
            <a:off x="4308687" y="2197289"/>
            <a:ext cx="5708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Helvetica" panose="020B0604020202020204" pitchFamily="34" charset="0"/>
                <a:ea typeface="ヒラギノ角ゴ Pro W3" charset="0"/>
                <a:cs typeface="Helvetica" panose="020B0604020202020204" pitchFamily="34" charset="0"/>
              </a:rPr>
              <a:t>Innovation in Commercial Supersonic Aircraft</a:t>
            </a:r>
          </a:p>
          <a:p>
            <a:pPr marL="214313" indent="-130969" defTabSz="6858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>
                <a:solidFill>
                  <a:prstClr val="black"/>
                </a:solidFill>
                <a:latin typeface="Helvetica" panose="020B0604020202020204" pitchFamily="34" charset="0"/>
                <a:ea typeface="ヒラギノ角ゴ Pro W3" charset="0"/>
                <a:cs typeface="Helvetica" panose="020B0604020202020204" pitchFamily="34" charset="0"/>
              </a:rPr>
              <a:t>Achieve practical, affordable commercial supersonic air transport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359C6-E8FC-804F-A8A9-27B82B4F4F73}"/>
              </a:ext>
            </a:extLst>
          </p:cNvPr>
          <p:cNvSpPr txBox="1"/>
          <p:nvPr/>
        </p:nvSpPr>
        <p:spPr>
          <a:xfrm>
            <a:off x="4308686" y="2859612"/>
            <a:ext cx="5868308" cy="101566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B050"/>
                </a:solidFill>
                <a:latin typeface="Helvetica" panose="020B0604020202020204" pitchFamily="34" charset="0"/>
                <a:ea typeface="ＭＳ Ｐゴシック"/>
                <a:cs typeface="Helvetica" panose="020B0604020202020204" pitchFamily="34" charset="0"/>
              </a:rPr>
              <a:t>Ultra-Efficient Subsonic Transports </a:t>
            </a:r>
          </a:p>
          <a:p>
            <a:pPr marL="214313" indent="-128588" defTabSz="6858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>
                <a:solidFill>
                  <a:srgbClr val="00B050"/>
                </a:solidFill>
                <a:latin typeface="Helvetica" panose="020B0604020202020204" pitchFamily="34" charset="0"/>
                <a:ea typeface="ＭＳ Ｐゴシック"/>
                <a:cs typeface="Helvetica" panose="020B0604020202020204" pitchFamily="34" charset="0"/>
              </a:rPr>
              <a:t>Realize revolutionary improvements in economics and environmental performance for subsonic transports with opportunities to transition to alternative propulsion and energy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9A3EFA-7358-6643-BEC8-4B6F254E6E6A}"/>
              </a:ext>
            </a:extLst>
          </p:cNvPr>
          <p:cNvSpPr txBox="1"/>
          <p:nvPr/>
        </p:nvSpPr>
        <p:spPr>
          <a:xfrm>
            <a:off x="4308687" y="4722471"/>
            <a:ext cx="5683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Helvetica" panose="020B0604020202020204" pitchFamily="34" charset="0"/>
                <a:ea typeface="ＭＳ Ｐゴシック"/>
                <a:cs typeface="Helvetica" panose="020B0604020202020204" pitchFamily="34" charset="0"/>
              </a:rPr>
              <a:t>In-Time System-Wide Safety Assurance</a:t>
            </a:r>
          </a:p>
          <a:p>
            <a:pPr marL="214313" indent="-128588" defTabSz="6858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Predict, detect and mitigate emerging safety risks throughout aviation systems and operations</a:t>
            </a:r>
            <a:endParaRPr lang="en-US" sz="1400" strike="sngStrike" dirty="0"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4CDD1-AF19-3247-9935-3F370FABC8F1}"/>
              </a:ext>
            </a:extLst>
          </p:cNvPr>
          <p:cNvSpPr txBox="1"/>
          <p:nvPr/>
        </p:nvSpPr>
        <p:spPr>
          <a:xfrm>
            <a:off x="4308686" y="5534022"/>
            <a:ext cx="5843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Helvetica" panose="020B0604020202020204" pitchFamily="34" charset="0"/>
                <a:ea typeface="ＭＳ Ｐゴシック"/>
                <a:cs typeface="Helvetica" panose="020B0604020202020204" pitchFamily="34" charset="0"/>
              </a:rPr>
              <a:t>Assured Autonomy for Aviation Transformation</a:t>
            </a:r>
          </a:p>
          <a:p>
            <a:pPr marL="214313" indent="-128588" defTabSz="6858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400" dirty="0">
                <a:latin typeface="Helvetica" panose="020B0604020202020204" pitchFamily="34" charset="0"/>
                <a:ea typeface="ＭＳ Ｐゴシック"/>
                <a:cs typeface="Helvetica" panose="020B0604020202020204" pitchFamily="34" charset="0"/>
              </a:rPr>
              <a:t>Safely implement autonomy in aviation applications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B1378BF-0A1C-814D-B94C-2B99490B6799}"/>
              </a:ext>
            </a:extLst>
          </p:cNvPr>
          <p:cNvGrpSpPr/>
          <p:nvPr/>
        </p:nvGrpSpPr>
        <p:grpSpPr>
          <a:xfrm>
            <a:off x="1779603" y="1430240"/>
            <a:ext cx="1561659" cy="4959525"/>
            <a:chOff x="884361" y="2120257"/>
            <a:chExt cx="1015019" cy="3505880"/>
          </a:xfrm>
        </p:grpSpPr>
        <p:pic>
          <p:nvPicPr>
            <p:cNvPr id="9" name="Picture 8" descr="3_technology_convergence.png">
              <a:extLst>
                <a:ext uri="{FF2B5EF4-FFF2-40B4-BE49-F238E27FC236}">
                  <a16:creationId xmlns:a16="http://schemas.microsoft.com/office/drawing/2014/main" id="{B12727A8-A0E0-9C41-8F32-3E896E57C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361" y="4611118"/>
              <a:ext cx="1015019" cy="1015019"/>
            </a:xfrm>
            <a:prstGeom prst="rect">
              <a:avLst/>
            </a:prstGeom>
          </p:spPr>
        </p:pic>
        <p:pic>
          <p:nvPicPr>
            <p:cNvPr id="10" name="Picture 9" descr="1_global_mobility_urban_sphere.png">
              <a:extLst>
                <a:ext uri="{FF2B5EF4-FFF2-40B4-BE49-F238E27FC236}">
                  <a16:creationId xmlns:a16="http://schemas.microsoft.com/office/drawing/2014/main" id="{23ED0998-4C3C-2B40-9A6E-FF8D967E5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361" y="2120257"/>
              <a:ext cx="1015019" cy="1015019"/>
            </a:xfrm>
            <a:prstGeom prst="rect">
              <a:avLst/>
            </a:prstGeom>
          </p:spPr>
        </p:pic>
        <p:pic>
          <p:nvPicPr>
            <p:cNvPr id="11" name="Picture 10" descr="2_enviro_challenges_v3.png">
              <a:extLst>
                <a:ext uri="{FF2B5EF4-FFF2-40B4-BE49-F238E27FC236}">
                  <a16:creationId xmlns:a16="http://schemas.microsoft.com/office/drawing/2014/main" id="{224ADF86-FD01-C641-A626-37C43C926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361" y="3365688"/>
              <a:ext cx="1015019" cy="1015019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79DF5A4-8A43-B541-88A4-A39C0EFCFADC}"/>
              </a:ext>
            </a:extLst>
          </p:cNvPr>
          <p:cNvSpPr txBox="1"/>
          <p:nvPr/>
        </p:nvSpPr>
        <p:spPr>
          <a:xfrm>
            <a:off x="4308686" y="3908241"/>
            <a:ext cx="6019830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Helvetica" panose="020B0604020202020204" pitchFamily="34" charset="0"/>
                <a:ea typeface="ＭＳ Ｐゴシック"/>
                <a:cs typeface="Helvetica" panose="020B0604020202020204" pitchFamily="34" charset="0"/>
              </a:rPr>
              <a:t>Safe, Quiet, and Affordable Vertical Lift Air Vehicles </a:t>
            </a:r>
          </a:p>
          <a:p>
            <a:pPr marL="214313" indent="-132160"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prstClr val="black"/>
                </a:solidFill>
                <a:latin typeface="Helvetica" panose="020B0604020202020204" pitchFamily="34" charset="0"/>
                <a:ea typeface="ＭＳ Ｐゴシック"/>
                <a:cs typeface="Helvetica" panose="020B0604020202020204" pitchFamily="34" charset="0"/>
              </a:rPr>
              <a:t>Realize extensive use of vertical lift vehicles for transportation and services including new missions and markets</a:t>
            </a:r>
          </a:p>
        </p:txBody>
      </p:sp>
      <p:pic>
        <p:nvPicPr>
          <p:cNvPr id="13" name="Picture 12" descr="1_web.png">
            <a:extLst>
              <a:ext uri="{FF2B5EF4-FFF2-40B4-BE49-F238E27FC236}">
                <a16:creationId xmlns:a16="http://schemas.microsoft.com/office/drawing/2014/main" id="{301743CD-554D-3346-94C1-73D6F51104E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282" y="1426860"/>
            <a:ext cx="587366" cy="585135"/>
          </a:xfrm>
          <a:prstGeom prst="rect">
            <a:avLst/>
          </a:prstGeom>
        </p:spPr>
      </p:pic>
      <p:pic>
        <p:nvPicPr>
          <p:cNvPr id="14" name="Picture 13" descr="2_web.png">
            <a:extLst>
              <a:ext uri="{FF2B5EF4-FFF2-40B4-BE49-F238E27FC236}">
                <a16:creationId xmlns:a16="http://schemas.microsoft.com/office/drawing/2014/main" id="{A0E66017-1381-0D41-BD01-FC8DCC7E7F8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282" y="2240863"/>
            <a:ext cx="587366" cy="585135"/>
          </a:xfrm>
          <a:prstGeom prst="rect">
            <a:avLst/>
          </a:prstGeom>
        </p:spPr>
      </p:pic>
      <p:pic>
        <p:nvPicPr>
          <p:cNvPr id="15" name="Picture 14" descr="3_web.png">
            <a:extLst>
              <a:ext uri="{FF2B5EF4-FFF2-40B4-BE49-F238E27FC236}">
                <a16:creationId xmlns:a16="http://schemas.microsoft.com/office/drawing/2014/main" id="{FE94A6D2-AE7A-FA48-8A18-F9AAC4EB8A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282" y="3028727"/>
            <a:ext cx="587366" cy="585135"/>
          </a:xfrm>
          <a:prstGeom prst="rect">
            <a:avLst/>
          </a:prstGeom>
        </p:spPr>
      </p:pic>
      <p:pic>
        <p:nvPicPr>
          <p:cNvPr id="16" name="Picture 15" descr="5_web.png">
            <a:extLst>
              <a:ext uri="{FF2B5EF4-FFF2-40B4-BE49-F238E27FC236}">
                <a16:creationId xmlns:a16="http://schemas.microsoft.com/office/drawing/2014/main" id="{0315EE65-E91D-BB40-90E9-87DE346ABB5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282" y="4777804"/>
            <a:ext cx="587366" cy="585135"/>
          </a:xfrm>
          <a:prstGeom prst="rect">
            <a:avLst/>
          </a:prstGeom>
        </p:spPr>
      </p:pic>
      <p:pic>
        <p:nvPicPr>
          <p:cNvPr id="17" name="Picture 16" descr="6_web.png">
            <a:extLst>
              <a:ext uri="{FF2B5EF4-FFF2-40B4-BE49-F238E27FC236}">
                <a16:creationId xmlns:a16="http://schemas.microsoft.com/office/drawing/2014/main" id="{F8B9136F-3993-1C42-AEE9-F5399730D03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282" y="5560790"/>
            <a:ext cx="587366" cy="58513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7A0524-0FDD-A646-ABEA-87BCE2729C4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991" y="4029168"/>
            <a:ext cx="631951" cy="603320"/>
          </a:xfrm>
          <a:prstGeom prst="rect">
            <a:avLst/>
          </a:prstGeom>
        </p:spPr>
      </p:pic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FF4820BA-B3B8-74FC-718B-953B0DB8F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03DB9D30-9EEC-5169-9B74-377E5AAA9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ree, outdoor, windmill, forest&#10;&#10;Description automatically generated">
            <a:extLst>
              <a:ext uri="{FF2B5EF4-FFF2-40B4-BE49-F238E27FC236}">
                <a16:creationId xmlns:a16="http://schemas.microsoft.com/office/drawing/2014/main" id="{A99FCE3B-BAC5-8846-8957-94A6DB65F6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98F6E51-75BC-764D-8FD0-E89556F22DC6}"/>
              </a:ext>
            </a:extLst>
          </p:cNvPr>
          <p:cNvGrpSpPr/>
          <p:nvPr/>
        </p:nvGrpSpPr>
        <p:grpSpPr>
          <a:xfrm>
            <a:off x="218754" y="1635519"/>
            <a:ext cx="2968530" cy="4138264"/>
            <a:chOff x="218754" y="1645713"/>
            <a:chExt cx="2683472" cy="272274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A106CA8-AD73-C041-9EC7-3591D616DC0C}"/>
                </a:ext>
              </a:extLst>
            </p:cNvPr>
            <p:cNvSpPr/>
            <p:nvPr/>
          </p:nvSpPr>
          <p:spPr>
            <a:xfrm>
              <a:off x="218754" y="1696277"/>
              <a:ext cx="2683472" cy="2672176"/>
            </a:xfrm>
            <a:prstGeom prst="rect">
              <a:avLst/>
            </a:prstGeom>
            <a:solidFill>
              <a:schemeClr val="accent6">
                <a:lumMod val="5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BC37A65-F63F-4A42-9311-A99B0F3E8300}"/>
                </a:ext>
              </a:extLst>
            </p:cNvPr>
            <p:cNvSpPr/>
            <p:nvPr/>
          </p:nvSpPr>
          <p:spPr>
            <a:xfrm>
              <a:off x="218754" y="1645713"/>
              <a:ext cx="2683472" cy="588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47000">
                  <a:srgbClr val="96E14B"/>
                </a:gs>
                <a:gs pos="97000">
                  <a:schemeClr val="accent6">
                    <a:lumMod val="70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DEE91B-9052-0343-A35E-90B1580B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Sustainable Flight National Partnership Benefits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C6ACFD-141F-274C-A327-9600255F2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www.nasa.gov   |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15E1E-CC0C-7A40-8E8C-7F68E558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A1CF0-2751-9942-BBAA-4C77DDDF2B1B}" type="slidenum"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997255-2B7C-F047-A5FF-8C3927144A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C763CF0-78BA-3D4F-8B29-623C14258D1E}"/>
              </a:ext>
            </a:extLst>
          </p:cNvPr>
          <p:cNvSpPr txBox="1"/>
          <p:nvPr/>
        </p:nvSpPr>
        <p:spPr>
          <a:xfrm>
            <a:off x="324770" y="1834385"/>
            <a:ext cx="286251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Small Core Gas Turbine for 5%-10% fuel burn benefit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96E1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1500" b="0" i="0" u="none" strike="noStrike" kern="1200" cap="none" spc="0" normalizeH="0" baseline="0" noProof="0" err="1">
                <a:ln>
                  <a:noFill/>
                </a:ln>
                <a:solidFill>
                  <a:srgbClr val="96E1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HyTEC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96E1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Project)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C586417-5BB0-BD45-A442-0D527CBF5FA1}"/>
              </a:ext>
            </a:extLst>
          </p:cNvPr>
          <p:cNvSpPr txBox="1"/>
          <p:nvPr/>
        </p:nvSpPr>
        <p:spPr>
          <a:xfrm>
            <a:off x="324770" y="4416553"/>
            <a:ext cx="2862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Sustainable Aviation Fuels for reduced lifecycle carbon emissions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96E1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(AATT Project)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378F438-978D-4242-9B34-BA4BD6BF0209}"/>
              </a:ext>
            </a:extLst>
          </p:cNvPr>
          <p:cNvGrpSpPr/>
          <p:nvPr/>
        </p:nvGrpSpPr>
        <p:grpSpPr>
          <a:xfrm>
            <a:off x="8952336" y="1635520"/>
            <a:ext cx="3108960" cy="4138265"/>
            <a:chOff x="218754" y="1643895"/>
            <a:chExt cx="2810417" cy="2746208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9D523E9-E87E-F54E-8307-C36CA55ED95C}"/>
                </a:ext>
              </a:extLst>
            </p:cNvPr>
            <p:cNvSpPr/>
            <p:nvPr/>
          </p:nvSpPr>
          <p:spPr>
            <a:xfrm>
              <a:off x="227585" y="1696277"/>
              <a:ext cx="2801586" cy="2693826"/>
            </a:xfrm>
            <a:prstGeom prst="rect">
              <a:avLst/>
            </a:prstGeom>
            <a:solidFill>
              <a:schemeClr val="accent6">
                <a:lumMod val="5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6BBCBEB-BDE3-9748-8478-0998ED851D2F}"/>
                </a:ext>
              </a:extLst>
            </p:cNvPr>
            <p:cNvSpPr/>
            <p:nvPr/>
          </p:nvSpPr>
          <p:spPr>
            <a:xfrm>
              <a:off x="218754" y="1643895"/>
              <a:ext cx="2810220" cy="60692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47000">
                  <a:srgbClr val="96E14B"/>
                </a:gs>
                <a:gs pos="97000">
                  <a:schemeClr val="accent6">
                    <a:lumMod val="70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B5FCAD8-C19C-DA4A-90D4-6876C7069D10}"/>
              </a:ext>
            </a:extLst>
          </p:cNvPr>
          <p:cNvSpPr txBox="1"/>
          <p:nvPr/>
        </p:nvSpPr>
        <p:spPr>
          <a:xfrm>
            <a:off x="284107" y="3010052"/>
            <a:ext cx="2968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Electrified Aircraft Propulsion for ~5% fuel burn and maintenance benefit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96E1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(EPFD &amp; AATT Projects)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1A0AD9-7C72-F04F-AC00-98AEB85A1AE0}"/>
              </a:ext>
            </a:extLst>
          </p:cNvPr>
          <p:cNvSpPr txBox="1"/>
          <p:nvPr/>
        </p:nvSpPr>
        <p:spPr>
          <a:xfrm>
            <a:off x="8974970" y="1858449"/>
            <a:ext cx="29685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Transonic Truss-Braced Wing for 5%-10% fuel burn benefit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96E1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(AATT Project)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D1EBD0-56D1-6F4D-B9B7-861150D82E20}"/>
              </a:ext>
            </a:extLst>
          </p:cNvPr>
          <p:cNvSpPr txBox="1"/>
          <p:nvPr/>
        </p:nvSpPr>
        <p:spPr>
          <a:xfrm>
            <a:off x="8952336" y="4408835"/>
            <a:ext cx="318093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Integrated Trajectory Optimization for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1%-2% reduction in fuel required and minimization of contrail formation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96E1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(ATM-X Project)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0A6C71-19DE-7E44-9C0E-4C295EFA8C85}"/>
              </a:ext>
            </a:extLst>
          </p:cNvPr>
          <p:cNvSpPr txBox="1"/>
          <p:nvPr/>
        </p:nvSpPr>
        <p:spPr>
          <a:xfrm>
            <a:off x="8963568" y="3133642"/>
            <a:ext cx="310874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High-Rate Composites for</a:t>
            </a:r>
            <a:b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4-6x manufacturing rate increase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96E1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1500" b="0" i="0" u="none" strike="noStrike" kern="1200" cap="none" spc="0" normalizeH="0" baseline="0" noProof="0" err="1">
                <a:ln>
                  <a:noFill/>
                </a:ln>
                <a:solidFill>
                  <a:srgbClr val="96E1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HiCAM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96E1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Project)</a:t>
            </a:r>
          </a:p>
        </p:txBody>
      </p:sp>
    </p:spTree>
    <p:extLst>
      <p:ext uri="{BB962C8B-B14F-4D97-AF65-F5344CB8AC3E}">
        <p14:creationId xmlns:p14="http://schemas.microsoft.com/office/powerpoint/2010/main" val="1327062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3FF4-E6D8-6944-BECC-738B2EB43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Aerodynamic Technologies Applicable to Future Transports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96BF59-B754-4BFE-FF44-7CAFEFA28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55657-71D0-CC0F-49AA-08C2B0E95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3F9BF-BA69-AB4B-934F-7BBFF6B40BF8}"/>
              </a:ext>
            </a:extLst>
          </p:cNvPr>
          <p:cNvSpPr txBox="1"/>
          <p:nvPr/>
        </p:nvSpPr>
        <p:spPr>
          <a:xfrm>
            <a:off x="304959" y="864537"/>
            <a:ext cx="1158208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>
              <a:spcBef>
                <a:spcPts val="600"/>
              </a:spcBef>
            </a:pPr>
            <a:r>
              <a:rPr lang="en-US" dirty="0">
                <a:latin typeface="Helvetica" pitchFamily="34" charset="0"/>
              </a:rPr>
              <a:t>High Aspect Ratio Thin Wings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34" charset="0"/>
              </a:rPr>
              <a:t>Transonic Truss-Braced Wing (AR=19.5)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dirty="0">
                <a:latin typeface="Helvetica" pitchFamily="34" charset="0"/>
              </a:rPr>
              <a:t>Natural Laminar Flow/Drag Reduction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34" charset="0"/>
              </a:rPr>
              <a:t>Crossflow Attenuated Natural Laminar Flow (CATNLF) – NLF on highly swept wings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34" charset="0"/>
              </a:rPr>
              <a:t>Cruise Slotted Wing – expansion of wing design trade space</a:t>
            </a:r>
          </a:p>
          <a:p>
            <a:pPr marL="45720">
              <a:spcBef>
                <a:spcPts val="600"/>
              </a:spcBef>
            </a:pPr>
            <a:endParaRPr lang="en-US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dirty="0">
                <a:latin typeface="Helvetica" pitchFamily="34" charset="0"/>
              </a:rPr>
              <a:t>Boundary Layer Ingestion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34" charset="0"/>
              </a:rPr>
              <a:t>Vehicle-level assessment of tailcone thruster concept</a:t>
            </a:r>
          </a:p>
          <a:p>
            <a:pPr marL="45720">
              <a:spcBef>
                <a:spcPts val="600"/>
              </a:spcBef>
            </a:pPr>
            <a:endParaRPr lang="en-US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dirty="0">
                <a:latin typeface="Helvetica" pitchFamily="34" charset="0"/>
              </a:rPr>
              <a:t>Active Flow Control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34" charset="0"/>
              </a:rPr>
              <a:t>Localized blowing for drag reduction, maximum lift enhancement</a:t>
            </a:r>
          </a:p>
          <a:p>
            <a:pPr marL="45720">
              <a:spcBef>
                <a:spcPts val="600"/>
              </a:spcBef>
            </a:pPr>
            <a:endParaRPr lang="en-US" dirty="0">
              <a:solidFill>
                <a:srgbClr val="002A49"/>
              </a:solidFill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dirty="0">
                <a:latin typeface="Helvetica" pitchFamily="34" charset="0"/>
              </a:rPr>
              <a:t>Advanced Concept Studies (N+4)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Advanced Aircraft Concepts for Environmental Sustainability (</a:t>
            </a:r>
            <a:r>
              <a:rPr lang="en-US" dirty="0">
                <a:latin typeface="Helvetica" pitchFamily="34" charset="0"/>
              </a:rPr>
              <a:t>AACES) 2050 studies</a:t>
            </a:r>
          </a:p>
        </p:txBody>
      </p:sp>
    </p:spTree>
    <p:extLst>
      <p:ext uri="{BB962C8B-B14F-4D97-AF65-F5344CB8AC3E}">
        <p14:creationId xmlns:p14="http://schemas.microsoft.com/office/powerpoint/2010/main" val="84044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A3E8504-692E-F54C-8312-33DD378A0F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0908"/>
            <a:ext cx="12226191" cy="762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dirty="0"/>
              <a:t>  Development Timeline of the Transonic Truss-Braced Wing</a:t>
            </a:r>
            <a:endParaRPr sz="2800" dirty="0">
              <a:latin typeface="Helvetica" pitchFamily="34" charset="0"/>
              <a:ea typeface="ＭＳ Ｐゴシック" charset="0"/>
              <a:cs typeface="Helvetica" pitchFamily="34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790FEF2-6B59-1AE5-8946-8976DBE15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06C21BB6-9C56-86B6-3EDE-518E50C4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9098CF-0B11-A24D-A06F-344A1AF0A3BA}"/>
              </a:ext>
            </a:extLst>
          </p:cNvPr>
          <p:cNvSpPr txBox="1"/>
          <p:nvPr/>
        </p:nvSpPr>
        <p:spPr>
          <a:xfrm>
            <a:off x="773424" y="3724625"/>
            <a:ext cx="1948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Non-linear Aeroelastics Test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A117316-4B94-C045-A362-C5B29FFD62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854" y="2758182"/>
            <a:ext cx="2286000" cy="926863"/>
          </a:xfrm>
          <a:prstGeom prst="snip2DiagRect">
            <a:avLst>
              <a:gd name="adj1" fmla="val 0"/>
              <a:gd name="adj2" fmla="val 0"/>
            </a:avLst>
          </a:prstGeom>
          <a:ln w="38100">
            <a:solidFill>
              <a:schemeClr val="accent3"/>
            </a:solidFill>
          </a:ln>
          <a:effectLst>
            <a:outerShdw blurRad="76200" dist="76200" dir="2700000" algn="tl" rotWithShape="0">
              <a:schemeClr val="bg1">
                <a:alpha val="45000"/>
              </a:schemeClr>
            </a:outerShdw>
          </a:effec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04B54BE-E2E7-984F-BC5B-837AC2370F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5774" y="2722610"/>
            <a:ext cx="2468880" cy="1213043"/>
          </a:xfrm>
          <a:prstGeom prst="snip2DiagRect">
            <a:avLst>
              <a:gd name="adj1" fmla="val 0"/>
              <a:gd name="adj2" fmla="val 0"/>
            </a:avLst>
          </a:prstGeom>
          <a:ln w="34925">
            <a:solidFill>
              <a:srgbClr val="200FF9"/>
            </a:solidFill>
          </a:ln>
          <a:effectLst>
            <a:outerShdw blurRad="76200" dist="76200" dir="2700000" algn="tl" rotWithShape="0">
              <a:schemeClr val="bg1">
                <a:alpha val="45000"/>
              </a:schemeClr>
            </a:outerShdw>
          </a:effec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C4207218-AA7B-1E45-8D18-45A0BCFFE56A}"/>
              </a:ext>
            </a:extLst>
          </p:cNvPr>
          <p:cNvSpPr txBox="1"/>
          <p:nvPr/>
        </p:nvSpPr>
        <p:spPr>
          <a:xfrm>
            <a:off x="3748492" y="1522696"/>
            <a:ext cx="2746022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200FF9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 i="1">
                <a:solidFill>
                  <a:srgbClr val="0033A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Phase IV </a:t>
            </a:r>
            <a:r>
              <a:rPr lang="en-US" sz="120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M=0.80 Design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  <a:p>
            <a:pPr marL="300072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More relevant speed</a:t>
            </a:r>
          </a:p>
          <a:p>
            <a:pPr marL="300072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US" sz="1200" b="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High-speed test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  <a:p>
            <a:pPr marL="300072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High-Lift </a:t>
            </a:r>
            <a:r>
              <a:rPr lang="en-US" sz="1200" b="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(TRL </a:t>
            </a:r>
            <a:r>
              <a:rPr lang="en-US" sz="1200" b="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144CE44-2225-3C47-86CD-1D5286D02ADD}"/>
              </a:ext>
            </a:extLst>
          </p:cNvPr>
          <p:cNvSpPr txBox="1"/>
          <p:nvPr/>
        </p:nvSpPr>
        <p:spPr>
          <a:xfrm>
            <a:off x="319069" y="1526233"/>
            <a:ext cx="3335999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 i="1">
                <a:solidFill>
                  <a:srgbClr val="0033A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Phase I – Phase II </a:t>
            </a:r>
          </a:p>
          <a:p>
            <a:pPr marL="414372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Conceptual design (TRL 1)</a:t>
            </a:r>
          </a:p>
          <a:p>
            <a:pPr marL="414372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Reduce wing weight uncertainty (TRL 2)</a:t>
            </a:r>
          </a:p>
          <a:p>
            <a:pPr marL="871572" lvl="1" indent="-285750">
              <a:buFont typeface="Arial" panose="020B0604020202020204" pitchFamily="34" charset="0"/>
              <a:buChar char="•"/>
              <a:defRPr/>
            </a:pPr>
            <a:r>
              <a:rPr lang="en-US" sz="1200" b="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Validate FEM, flutter modes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4BBE6A3-0288-3C46-B281-5ABDD8FA6458}"/>
              </a:ext>
            </a:extLst>
          </p:cNvPr>
          <p:cNvSpPr txBox="1"/>
          <p:nvPr/>
        </p:nvSpPr>
        <p:spPr>
          <a:xfrm>
            <a:off x="503223" y="4200402"/>
            <a:ext cx="2556066" cy="646331"/>
          </a:xfrm>
          <a:prstGeom prst="rect">
            <a:avLst/>
          </a:prstGeom>
          <a:solidFill>
            <a:schemeClr val="bg1"/>
          </a:solidFill>
          <a:ln w="25400">
            <a:solidFill>
              <a:srgbClr val="00B0F0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 i="1">
                <a:solidFill>
                  <a:srgbClr val="0033A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Phase III </a:t>
            </a:r>
            <a:r>
              <a:rPr lang="en-US" sz="120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M=0.745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  <a:p>
            <a:pPr marL="414372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High-speed Design (TRL 2)</a:t>
            </a:r>
          </a:p>
          <a:p>
            <a:pPr marL="414372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US" sz="1200" b="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First cruise performance test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C916F8-17D7-F544-8E52-248508FA2854}"/>
              </a:ext>
            </a:extLst>
          </p:cNvPr>
          <p:cNvSpPr txBox="1"/>
          <p:nvPr/>
        </p:nvSpPr>
        <p:spPr>
          <a:xfrm>
            <a:off x="583874" y="6359937"/>
            <a:ext cx="2394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prstClr val="black"/>
                </a:solidFill>
                <a:latin typeface="Helvetica" pitchFamily="2" charset="0"/>
              </a:rPr>
              <a:t>First High-Speed Performance Test</a:t>
            </a:r>
            <a:endParaRPr kumimoji="0" lang="en-US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B426C61-26C7-704C-9841-04CB19B575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297" y="5230645"/>
            <a:ext cx="2286000" cy="1050036"/>
          </a:xfrm>
          <a:prstGeom prst="snip2DiagRect">
            <a:avLst>
              <a:gd name="adj1" fmla="val 0"/>
              <a:gd name="adj2" fmla="val 0"/>
            </a:avLst>
          </a:prstGeom>
          <a:ln w="34925">
            <a:solidFill>
              <a:srgbClr val="00B0F0"/>
            </a:solidFill>
          </a:ln>
          <a:effectLst>
            <a:outerShdw blurRad="76200" dist="76200" dir="2700000" algn="tl" rotWithShape="0">
              <a:schemeClr val="bg1">
                <a:alpha val="45000"/>
              </a:schemeClr>
            </a:outerShdw>
          </a:effectLst>
        </p:spPr>
      </p:pic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354E7FF-294C-914B-8EC2-99ED68B67438}"/>
              </a:ext>
            </a:extLst>
          </p:cNvPr>
          <p:cNvCxnSpPr>
            <a:cxnSpLocks/>
          </p:cNvCxnSpPr>
          <p:nvPr/>
        </p:nvCxnSpPr>
        <p:spPr>
          <a:xfrm>
            <a:off x="8390486" y="4763644"/>
            <a:ext cx="0" cy="427451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B76F8214-F963-5144-B141-786A67A82575}"/>
              </a:ext>
            </a:extLst>
          </p:cNvPr>
          <p:cNvCxnSpPr>
            <a:cxnSpLocks/>
          </p:cNvCxnSpPr>
          <p:nvPr/>
        </p:nvCxnSpPr>
        <p:spPr>
          <a:xfrm>
            <a:off x="9515242" y="4757044"/>
            <a:ext cx="0" cy="427451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0EFF5345-3E50-8249-AC14-39465F8269AB}"/>
              </a:ext>
            </a:extLst>
          </p:cNvPr>
          <p:cNvCxnSpPr>
            <a:cxnSpLocks/>
          </p:cNvCxnSpPr>
          <p:nvPr/>
        </p:nvCxnSpPr>
        <p:spPr>
          <a:xfrm>
            <a:off x="10606426" y="4750948"/>
            <a:ext cx="0" cy="427451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" name="Picture 101">
            <a:extLst>
              <a:ext uri="{FF2B5EF4-FFF2-40B4-BE49-F238E27FC236}">
                <a16:creationId xmlns:a16="http://schemas.microsoft.com/office/drawing/2014/main" id="{B0D95CE0-7F88-0A41-B450-BD8BA7CEC5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0" b="16264"/>
          <a:stretch/>
        </p:blipFill>
        <p:spPr>
          <a:xfrm>
            <a:off x="7018690" y="5044720"/>
            <a:ext cx="2377440" cy="1074366"/>
          </a:xfrm>
          <a:prstGeom prst="rect">
            <a:avLst/>
          </a:prstGeom>
          <a:ln w="34925">
            <a:solidFill>
              <a:srgbClr val="7030A0"/>
            </a:solidFill>
          </a:ln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8ED69718-7479-554E-B735-0BAD97E9C51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9" t="9563" b="11843"/>
          <a:stretch/>
        </p:blipFill>
        <p:spPr>
          <a:xfrm>
            <a:off x="7473026" y="2557095"/>
            <a:ext cx="1453896" cy="1826152"/>
          </a:xfrm>
          <a:prstGeom prst="rect">
            <a:avLst/>
          </a:prstGeom>
          <a:solidFill>
            <a:schemeClr val="tx2"/>
          </a:solidFill>
          <a:ln w="34925">
            <a:solidFill>
              <a:srgbClr val="7030A0"/>
            </a:solidFill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</p:pic>
      <p:graphicFrame>
        <p:nvGraphicFramePr>
          <p:cNvPr id="35" name="Table 36">
            <a:extLst>
              <a:ext uri="{FF2B5EF4-FFF2-40B4-BE49-F238E27FC236}">
                <a16:creationId xmlns:a16="http://schemas.microsoft.com/office/drawing/2014/main" id="{C0754519-B15A-4E94-782D-E541E015F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844346"/>
              </p:ext>
            </p:extLst>
          </p:nvPr>
        </p:nvGraphicFramePr>
        <p:xfrm>
          <a:off x="356461" y="719666"/>
          <a:ext cx="1076011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011">
                  <a:extLst>
                    <a:ext uri="{9D8B030D-6E8A-4147-A177-3AD203B41FA5}">
                      <a16:colId xmlns:a16="http://schemas.microsoft.com/office/drawing/2014/main" val="634079624"/>
                    </a:ext>
                  </a:extLst>
                </a:gridCol>
                <a:gridCol w="1076011">
                  <a:extLst>
                    <a:ext uri="{9D8B030D-6E8A-4147-A177-3AD203B41FA5}">
                      <a16:colId xmlns:a16="http://schemas.microsoft.com/office/drawing/2014/main" val="3789902744"/>
                    </a:ext>
                  </a:extLst>
                </a:gridCol>
                <a:gridCol w="1076011">
                  <a:extLst>
                    <a:ext uri="{9D8B030D-6E8A-4147-A177-3AD203B41FA5}">
                      <a16:colId xmlns:a16="http://schemas.microsoft.com/office/drawing/2014/main" val="328779993"/>
                    </a:ext>
                  </a:extLst>
                </a:gridCol>
                <a:gridCol w="1076011">
                  <a:extLst>
                    <a:ext uri="{9D8B030D-6E8A-4147-A177-3AD203B41FA5}">
                      <a16:colId xmlns:a16="http://schemas.microsoft.com/office/drawing/2014/main" val="1035268335"/>
                    </a:ext>
                  </a:extLst>
                </a:gridCol>
                <a:gridCol w="1076011">
                  <a:extLst>
                    <a:ext uri="{9D8B030D-6E8A-4147-A177-3AD203B41FA5}">
                      <a16:colId xmlns:a16="http://schemas.microsoft.com/office/drawing/2014/main" val="3543887138"/>
                    </a:ext>
                  </a:extLst>
                </a:gridCol>
                <a:gridCol w="1076011">
                  <a:extLst>
                    <a:ext uri="{9D8B030D-6E8A-4147-A177-3AD203B41FA5}">
                      <a16:colId xmlns:a16="http://schemas.microsoft.com/office/drawing/2014/main" val="1449508356"/>
                    </a:ext>
                  </a:extLst>
                </a:gridCol>
                <a:gridCol w="1076011">
                  <a:extLst>
                    <a:ext uri="{9D8B030D-6E8A-4147-A177-3AD203B41FA5}">
                      <a16:colId xmlns:a16="http://schemas.microsoft.com/office/drawing/2014/main" val="1779157360"/>
                    </a:ext>
                  </a:extLst>
                </a:gridCol>
                <a:gridCol w="1076011">
                  <a:extLst>
                    <a:ext uri="{9D8B030D-6E8A-4147-A177-3AD203B41FA5}">
                      <a16:colId xmlns:a16="http://schemas.microsoft.com/office/drawing/2014/main" val="191742868"/>
                    </a:ext>
                  </a:extLst>
                </a:gridCol>
                <a:gridCol w="1076011">
                  <a:extLst>
                    <a:ext uri="{9D8B030D-6E8A-4147-A177-3AD203B41FA5}">
                      <a16:colId xmlns:a16="http://schemas.microsoft.com/office/drawing/2014/main" val="3484483435"/>
                    </a:ext>
                  </a:extLst>
                </a:gridCol>
                <a:gridCol w="1076011">
                  <a:extLst>
                    <a:ext uri="{9D8B030D-6E8A-4147-A177-3AD203B41FA5}">
                      <a16:colId xmlns:a16="http://schemas.microsoft.com/office/drawing/2014/main" val="3644131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2008-14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 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154917"/>
                  </a:ext>
                </a:extLst>
              </a:tr>
            </a:tbl>
          </a:graphicData>
        </a:graphic>
      </p:graphicFrame>
      <p:grpSp>
        <p:nvGrpSpPr>
          <p:cNvPr id="47" name="Group 46">
            <a:extLst>
              <a:ext uri="{FF2B5EF4-FFF2-40B4-BE49-F238E27FC236}">
                <a16:creationId xmlns:a16="http://schemas.microsoft.com/office/drawing/2014/main" id="{2704AAA4-D862-D228-7119-01D68DBC6593}"/>
              </a:ext>
            </a:extLst>
          </p:cNvPr>
          <p:cNvGrpSpPr/>
          <p:nvPr/>
        </p:nvGrpSpPr>
        <p:grpSpPr>
          <a:xfrm>
            <a:off x="324416" y="1167177"/>
            <a:ext cx="10792155" cy="247278"/>
            <a:chOff x="324416" y="1167177"/>
            <a:chExt cx="10792155" cy="247278"/>
          </a:xfrm>
        </p:grpSpPr>
        <p:sp>
          <p:nvSpPr>
            <p:cNvPr id="37" name="Chevron 36">
              <a:extLst>
                <a:ext uri="{FF2B5EF4-FFF2-40B4-BE49-F238E27FC236}">
                  <a16:creationId xmlns:a16="http://schemas.microsoft.com/office/drawing/2014/main" id="{F60254F7-6F91-1280-E071-BA8AD9EE0660}"/>
                </a:ext>
              </a:extLst>
            </p:cNvPr>
            <p:cNvSpPr/>
            <p:nvPr/>
          </p:nvSpPr>
          <p:spPr>
            <a:xfrm>
              <a:off x="1416717" y="1167197"/>
              <a:ext cx="2238351" cy="246667"/>
            </a:xfrm>
            <a:prstGeom prst="chevron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Helvetica"/>
                </a:rPr>
                <a:t>Phase III, M=0.745</a:t>
              </a:r>
            </a:p>
          </p:txBody>
        </p:sp>
        <p:sp>
          <p:nvSpPr>
            <p:cNvPr id="39" name="Chevron 38">
              <a:extLst>
                <a:ext uri="{FF2B5EF4-FFF2-40B4-BE49-F238E27FC236}">
                  <a16:creationId xmlns:a16="http://schemas.microsoft.com/office/drawing/2014/main" id="{AFB49A5B-8969-9655-5EC8-64F303F91FBF}"/>
                </a:ext>
              </a:extLst>
            </p:cNvPr>
            <p:cNvSpPr/>
            <p:nvPr/>
          </p:nvSpPr>
          <p:spPr>
            <a:xfrm>
              <a:off x="324416" y="1167768"/>
              <a:ext cx="1225469" cy="246687"/>
            </a:xfrm>
            <a:prstGeom prst="chevron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Helvetica"/>
                </a:rPr>
                <a:t>Phase I-II</a:t>
              </a:r>
            </a:p>
          </p:txBody>
        </p:sp>
        <p:sp>
          <p:nvSpPr>
            <p:cNvPr id="41" name="Chevron 40">
              <a:extLst>
                <a:ext uri="{FF2B5EF4-FFF2-40B4-BE49-F238E27FC236}">
                  <a16:creationId xmlns:a16="http://schemas.microsoft.com/office/drawing/2014/main" id="{6C3DAA24-5CD6-B376-1ECF-36C2F8CFCDF5}"/>
                </a:ext>
              </a:extLst>
            </p:cNvPr>
            <p:cNvSpPr/>
            <p:nvPr/>
          </p:nvSpPr>
          <p:spPr>
            <a:xfrm>
              <a:off x="3510174" y="1167197"/>
              <a:ext cx="4088055" cy="246595"/>
            </a:xfrm>
            <a:prstGeom prst="chevron">
              <a:avLst/>
            </a:prstGeom>
            <a:solidFill>
              <a:srgbClr val="200FF9"/>
            </a:solidFill>
            <a:ln>
              <a:solidFill>
                <a:srgbClr val="200FF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Helvetica"/>
                </a:rPr>
                <a:t>Phase IV, M=0.80</a:t>
              </a:r>
            </a:p>
          </p:txBody>
        </p:sp>
        <p:sp>
          <p:nvSpPr>
            <p:cNvPr id="43" name="Chevron 42">
              <a:extLst>
                <a:ext uri="{FF2B5EF4-FFF2-40B4-BE49-F238E27FC236}">
                  <a16:creationId xmlns:a16="http://schemas.microsoft.com/office/drawing/2014/main" id="{13CCDCB8-1DC0-2A63-E15F-343AC3408AFE}"/>
                </a:ext>
              </a:extLst>
            </p:cNvPr>
            <p:cNvSpPr/>
            <p:nvPr/>
          </p:nvSpPr>
          <p:spPr>
            <a:xfrm>
              <a:off x="7473025" y="1167197"/>
              <a:ext cx="2552717" cy="246595"/>
            </a:xfrm>
            <a:prstGeom prst="chevron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Helvetica"/>
                </a:rPr>
                <a:t>Phase V, M=0.80</a:t>
              </a:r>
            </a:p>
          </p:txBody>
        </p:sp>
        <p:sp>
          <p:nvSpPr>
            <p:cNvPr id="45" name="Chevron 44">
              <a:extLst>
                <a:ext uri="{FF2B5EF4-FFF2-40B4-BE49-F238E27FC236}">
                  <a16:creationId xmlns:a16="http://schemas.microsoft.com/office/drawing/2014/main" id="{B4BB40D6-AAF9-0D88-2527-255A8D968EDF}"/>
                </a:ext>
              </a:extLst>
            </p:cNvPr>
            <p:cNvSpPr/>
            <p:nvPr/>
          </p:nvSpPr>
          <p:spPr>
            <a:xfrm>
              <a:off x="9891102" y="1167177"/>
              <a:ext cx="1225469" cy="246687"/>
            </a:xfrm>
            <a:prstGeom prst="chevron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Helvetica"/>
                </a:rPr>
                <a:t>Phase VI </a:t>
              </a:r>
            </a:p>
          </p:txBody>
        </p:sp>
      </p:grpSp>
      <p:sp>
        <p:nvSpPr>
          <p:cNvPr id="49" name="Down Arrow 48">
            <a:extLst>
              <a:ext uri="{FF2B5EF4-FFF2-40B4-BE49-F238E27FC236}">
                <a16:creationId xmlns:a16="http://schemas.microsoft.com/office/drawing/2014/main" id="{BDFC0B7B-D337-B686-C659-289BE3564BC1}"/>
              </a:ext>
            </a:extLst>
          </p:cNvPr>
          <p:cNvSpPr/>
          <p:nvPr/>
        </p:nvSpPr>
        <p:spPr>
          <a:xfrm>
            <a:off x="1650478" y="2402172"/>
            <a:ext cx="198804" cy="250356"/>
          </a:xfrm>
          <a:prstGeom prst="down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Down Arrow 60">
            <a:extLst>
              <a:ext uri="{FF2B5EF4-FFF2-40B4-BE49-F238E27FC236}">
                <a16:creationId xmlns:a16="http://schemas.microsoft.com/office/drawing/2014/main" id="{5AE4A194-70FD-E666-A884-A6B25CE0A4B8}"/>
              </a:ext>
            </a:extLst>
          </p:cNvPr>
          <p:cNvSpPr/>
          <p:nvPr/>
        </p:nvSpPr>
        <p:spPr>
          <a:xfrm>
            <a:off x="1640895" y="4920319"/>
            <a:ext cx="208387" cy="236740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A31C452E-01CC-6A93-0E62-1D58DDD4209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-127" b="20364"/>
          <a:stretch/>
        </p:blipFill>
        <p:spPr>
          <a:xfrm>
            <a:off x="3901680" y="4652767"/>
            <a:ext cx="2468880" cy="1306352"/>
          </a:xfrm>
          <a:prstGeom prst="snip2DiagRect">
            <a:avLst>
              <a:gd name="adj1" fmla="val 0"/>
              <a:gd name="adj2" fmla="val 0"/>
            </a:avLst>
          </a:prstGeom>
          <a:ln w="34925">
            <a:solidFill>
              <a:srgbClr val="200FF9"/>
            </a:solidFill>
          </a:ln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33DD0F5A-4098-F382-C969-1AA5EEC81074}"/>
              </a:ext>
            </a:extLst>
          </p:cNvPr>
          <p:cNvSpPr txBox="1"/>
          <p:nvPr/>
        </p:nvSpPr>
        <p:spPr>
          <a:xfrm>
            <a:off x="4533358" y="5992879"/>
            <a:ext cx="15626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prstClr val="black"/>
                </a:solidFill>
                <a:latin typeface="Helvetica" pitchFamily="2" charset="0"/>
              </a:rPr>
              <a:t>First High-Lift Test</a:t>
            </a:r>
            <a:endParaRPr kumimoji="0" lang="en-US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6" name="Down Arrow 65">
            <a:extLst>
              <a:ext uri="{FF2B5EF4-FFF2-40B4-BE49-F238E27FC236}">
                <a16:creationId xmlns:a16="http://schemas.microsoft.com/office/drawing/2014/main" id="{3428375A-20AF-039E-2239-A1BF6FB8260B}"/>
              </a:ext>
            </a:extLst>
          </p:cNvPr>
          <p:cNvSpPr/>
          <p:nvPr/>
        </p:nvSpPr>
        <p:spPr>
          <a:xfrm>
            <a:off x="5001352" y="2405626"/>
            <a:ext cx="198804" cy="250356"/>
          </a:xfrm>
          <a:prstGeom prst="downArrow">
            <a:avLst/>
          </a:prstGeom>
          <a:solidFill>
            <a:srgbClr val="200FF9"/>
          </a:solidFill>
          <a:ln>
            <a:solidFill>
              <a:srgbClr val="200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Down Arrow 67">
            <a:extLst>
              <a:ext uri="{FF2B5EF4-FFF2-40B4-BE49-F238E27FC236}">
                <a16:creationId xmlns:a16="http://schemas.microsoft.com/office/drawing/2014/main" id="{810DCA86-4E62-03A8-13B6-C600D80FCAE3}"/>
              </a:ext>
            </a:extLst>
          </p:cNvPr>
          <p:cNvSpPr/>
          <p:nvPr/>
        </p:nvSpPr>
        <p:spPr>
          <a:xfrm>
            <a:off x="4992009" y="4304500"/>
            <a:ext cx="198804" cy="250356"/>
          </a:xfrm>
          <a:prstGeom prst="downArrow">
            <a:avLst/>
          </a:prstGeom>
          <a:solidFill>
            <a:srgbClr val="200FF9"/>
          </a:solidFill>
          <a:ln>
            <a:solidFill>
              <a:srgbClr val="200F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5B39D9F-3F11-DC36-75A7-D60E5389C7C7}"/>
              </a:ext>
            </a:extLst>
          </p:cNvPr>
          <p:cNvSpPr txBox="1"/>
          <p:nvPr/>
        </p:nvSpPr>
        <p:spPr>
          <a:xfrm>
            <a:off x="6644381" y="1520463"/>
            <a:ext cx="3111187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7030A0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 i="1">
                <a:solidFill>
                  <a:srgbClr val="0033A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Phase V </a:t>
            </a:r>
            <a:r>
              <a:rPr lang="en-US" sz="120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M=0.80, Envelope Expansion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  <a:p>
            <a:pPr marL="300072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High-speed buffet boundary (TRL 4)</a:t>
            </a:r>
          </a:p>
          <a:p>
            <a:pPr marL="300072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US" sz="1200" b="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Expanded high-lift testing</a:t>
            </a:r>
          </a:p>
        </p:txBody>
      </p:sp>
      <p:sp>
        <p:nvSpPr>
          <p:cNvPr id="70" name="Down Arrow 69">
            <a:extLst>
              <a:ext uri="{FF2B5EF4-FFF2-40B4-BE49-F238E27FC236}">
                <a16:creationId xmlns:a16="http://schemas.microsoft.com/office/drawing/2014/main" id="{196644F2-5F24-9F4B-D64D-8E579BC9A41B}"/>
              </a:ext>
            </a:extLst>
          </p:cNvPr>
          <p:cNvSpPr/>
          <p:nvPr/>
        </p:nvSpPr>
        <p:spPr>
          <a:xfrm>
            <a:off x="8100572" y="2231323"/>
            <a:ext cx="198804" cy="250356"/>
          </a:xfrm>
          <a:prstGeom prst="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Down Arrow 70">
            <a:extLst>
              <a:ext uri="{FF2B5EF4-FFF2-40B4-BE49-F238E27FC236}">
                <a16:creationId xmlns:a16="http://schemas.microsoft.com/office/drawing/2014/main" id="{24AD04D6-B8FD-BC74-4343-C7781F98AFF2}"/>
              </a:ext>
            </a:extLst>
          </p:cNvPr>
          <p:cNvSpPr/>
          <p:nvPr/>
        </p:nvSpPr>
        <p:spPr>
          <a:xfrm>
            <a:off x="8108008" y="4687693"/>
            <a:ext cx="198804" cy="250356"/>
          </a:xfrm>
          <a:prstGeom prst="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2959665-7756-99CA-5FC3-28C58D23ED8F}"/>
              </a:ext>
            </a:extLst>
          </p:cNvPr>
          <p:cNvSpPr txBox="1"/>
          <p:nvPr/>
        </p:nvSpPr>
        <p:spPr>
          <a:xfrm>
            <a:off x="7371645" y="4418914"/>
            <a:ext cx="17325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High-Speed Buffet Test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9E06AE5-BADF-C6EB-D4E3-46D223474373}"/>
              </a:ext>
            </a:extLst>
          </p:cNvPr>
          <p:cNvSpPr txBox="1"/>
          <p:nvPr/>
        </p:nvSpPr>
        <p:spPr>
          <a:xfrm>
            <a:off x="6932095" y="6178364"/>
            <a:ext cx="2663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High-Lift In Ground Effect 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Preliminary Icing Evaluation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08D273D-2744-BEE8-B3AD-0E7F86696707}"/>
              </a:ext>
            </a:extLst>
          </p:cNvPr>
          <p:cNvSpPr txBox="1"/>
          <p:nvPr/>
        </p:nvSpPr>
        <p:spPr>
          <a:xfrm>
            <a:off x="4434146" y="4009738"/>
            <a:ext cx="15626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prstClr val="black"/>
                </a:solidFill>
                <a:latin typeface="Helvetica" pitchFamily="2" charset="0"/>
              </a:rPr>
              <a:t>High-Speed Test</a:t>
            </a:r>
            <a:endParaRPr kumimoji="0" lang="en-US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1E489F7-DD9E-DEA6-B343-392BA0ABAE13}"/>
              </a:ext>
            </a:extLst>
          </p:cNvPr>
          <p:cNvSpPr txBox="1"/>
          <p:nvPr/>
        </p:nvSpPr>
        <p:spPr>
          <a:xfrm>
            <a:off x="9170843" y="2527350"/>
            <a:ext cx="2741358" cy="138499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00B050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 i="1">
                <a:solidFill>
                  <a:srgbClr val="0033A1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Phase VI </a:t>
            </a:r>
            <a:r>
              <a:rPr lang="en-US" sz="120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M=0.80, Tech Maturation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  <a:p>
            <a:pPr marL="300072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Aero</a:t>
            </a:r>
            <a:endParaRPr lang="en-US" sz="1200" b="0" i="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757272" lvl="1" indent="-171450"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High-Lift (higher Re)</a:t>
            </a:r>
          </a:p>
          <a:p>
            <a:pPr marL="757272" lvl="1" indent="-171450">
              <a:buFont typeface="Arial" panose="020B0604020202020204" pitchFamily="34" charset="0"/>
              <a:buChar char="•"/>
              <a:defRPr/>
            </a:pPr>
            <a:r>
              <a:rPr lang="en-US" sz="1200" b="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Deep Stall</a:t>
            </a:r>
          </a:p>
          <a:p>
            <a:pPr marL="300072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US" sz="1200" b="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Acoustics</a:t>
            </a:r>
          </a:p>
          <a:p>
            <a:pPr marL="300072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US" sz="1200" b="0" i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Icing</a:t>
            </a:r>
          </a:p>
          <a:p>
            <a:pPr marL="300072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Structures</a:t>
            </a:r>
          </a:p>
        </p:txBody>
      </p:sp>
      <p:sp>
        <p:nvSpPr>
          <p:cNvPr id="77" name="Down Arrow 76">
            <a:extLst>
              <a:ext uri="{FF2B5EF4-FFF2-40B4-BE49-F238E27FC236}">
                <a16:creationId xmlns:a16="http://schemas.microsoft.com/office/drawing/2014/main" id="{9B3279AC-5650-27E9-FA42-01122C5CB8B5}"/>
              </a:ext>
            </a:extLst>
          </p:cNvPr>
          <p:cNvSpPr/>
          <p:nvPr/>
        </p:nvSpPr>
        <p:spPr>
          <a:xfrm>
            <a:off x="10407622" y="1506439"/>
            <a:ext cx="198804" cy="97524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7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760DE-1ABE-2242-A40C-DB5ADA8E1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03" y="141861"/>
            <a:ext cx="7513983" cy="791130"/>
          </a:xfrm>
        </p:spPr>
        <p:txBody>
          <a:bodyPr>
            <a:normAutofit fontScale="90000"/>
          </a:bodyPr>
          <a:lstStyle/>
          <a:p>
            <a:r>
              <a:rPr lang="en-US" dirty="0"/>
              <a:t>Fuel Burn Benefit Estimates for Mach 0.80 TTBW</a:t>
            </a:r>
            <a:br>
              <a:rPr lang="en-US" sz="2200" dirty="0"/>
            </a:br>
            <a:r>
              <a:rPr lang="en-US" sz="2000" dirty="0">
                <a:solidFill>
                  <a:schemeClr val="tx1"/>
                </a:solidFill>
              </a:rPr>
              <a:t>Subsonic Ultra Green Aircraft Research (SUGAR)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D5D3225B-807A-4E03-0B4B-FAF7AFC1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5B85325-E44D-C7CA-E227-93ACF2E12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9054B-1CD4-B84A-813B-AEAC08455254}"/>
              </a:ext>
            </a:extLst>
          </p:cNvPr>
          <p:cNvSpPr txBox="1">
            <a:spLocks/>
          </p:cNvSpPr>
          <p:nvPr/>
        </p:nvSpPr>
        <p:spPr bwMode="auto">
          <a:xfrm>
            <a:off x="650212" y="3282651"/>
            <a:ext cx="5882561" cy="1725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1" defTabSz="342900">
              <a:lnSpc>
                <a:spcPct val="90000"/>
              </a:lnSpc>
              <a:spcBef>
                <a:spcPts val="225"/>
              </a:spcBef>
              <a:spcAft>
                <a:spcPts val="15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TTBW Technology:</a:t>
            </a:r>
          </a:p>
          <a:p>
            <a:pPr marL="285750" lvl="1" indent="-285750" defTabSz="342900">
              <a:lnSpc>
                <a:spcPct val="90000"/>
              </a:lnSpc>
              <a:spcBef>
                <a:spcPts val="225"/>
              </a:spcBef>
              <a:spcAft>
                <a:spcPts val="15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aspect ratio thin wing design, strut and jury (AR=19.5)</a:t>
            </a:r>
          </a:p>
          <a:p>
            <a:pPr marL="0" lvl="1" defTabSz="342900">
              <a:lnSpc>
                <a:spcPct val="90000"/>
              </a:lnSpc>
              <a:spcBef>
                <a:spcPts val="225"/>
              </a:spcBef>
              <a:spcAft>
                <a:spcPts val="150"/>
              </a:spcAft>
              <a:defRPr/>
            </a:pP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defTabSz="342900">
              <a:lnSpc>
                <a:spcPct val="90000"/>
              </a:lnSpc>
              <a:spcBef>
                <a:spcPts val="225"/>
              </a:spcBef>
              <a:spcAft>
                <a:spcPts val="15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SUGAR TTBW concept aircraft technologies:</a:t>
            </a:r>
          </a:p>
          <a:p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lvl="1" defTabSz="342900">
              <a:lnSpc>
                <a:spcPct val="90000"/>
              </a:lnSpc>
              <a:spcBef>
                <a:spcPts val="225"/>
              </a:spcBef>
              <a:spcAft>
                <a:spcPts val="150"/>
              </a:spcAft>
              <a:defRPr/>
            </a:pPr>
            <a:r>
              <a:rPr lang="en-US" b="1" dirty="0">
                <a:solidFill>
                  <a:srgbClr val="0B0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4C9C78B-5EDA-4945-A71C-A65C76257B3D}"/>
              </a:ext>
            </a:extLst>
          </p:cNvPr>
          <p:cNvGrpSpPr>
            <a:grpSpLocks noChangeAspect="1"/>
          </p:cNvGrpSpPr>
          <p:nvPr/>
        </p:nvGrpSpPr>
        <p:grpSpPr>
          <a:xfrm>
            <a:off x="7828150" y="932991"/>
            <a:ext cx="3982400" cy="2945119"/>
            <a:chOff x="8667494" y="1040681"/>
            <a:chExt cx="4068868" cy="300906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9587FB9-6F0A-4F41-B069-ECADD69F5B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6774" b="12508"/>
            <a:stretch/>
          </p:blipFill>
          <p:spPr>
            <a:xfrm>
              <a:off x="8667494" y="1040681"/>
              <a:ext cx="4068868" cy="256919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B2BF199-DB6A-F747-8411-68C50C1CC56D}"/>
                </a:ext>
              </a:extLst>
            </p:cNvPr>
            <p:cNvSpPr txBox="1"/>
            <p:nvPr/>
          </p:nvSpPr>
          <p:spPr>
            <a:xfrm>
              <a:off x="8844791" y="3625225"/>
              <a:ext cx="3714273" cy="4245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050" i="1" dirty="0">
                  <a:solidFill>
                    <a:srgbClr val="200FF9"/>
                  </a:solidFill>
                </a:rPr>
                <a:t>NASA/Boeing 4.5% Scale Transonic Performance Test NASA Ames 11-Foot Transonic Tunnel.</a:t>
              </a: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0EF5DF7-62F6-ED49-A042-7260F90909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399475"/>
              </p:ext>
            </p:extLst>
          </p:nvPr>
        </p:nvGraphicFramePr>
        <p:xfrm>
          <a:off x="561896" y="1557469"/>
          <a:ext cx="6986768" cy="1657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819">
                  <a:extLst>
                    <a:ext uri="{9D8B030D-6E8A-4147-A177-3AD203B41FA5}">
                      <a16:colId xmlns:a16="http://schemas.microsoft.com/office/drawing/2014/main" val="616092569"/>
                    </a:ext>
                  </a:extLst>
                </a:gridCol>
                <a:gridCol w="2935092">
                  <a:extLst>
                    <a:ext uri="{9D8B030D-6E8A-4147-A177-3AD203B41FA5}">
                      <a16:colId xmlns:a16="http://schemas.microsoft.com/office/drawing/2014/main" val="3104581199"/>
                    </a:ext>
                  </a:extLst>
                </a:gridCol>
                <a:gridCol w="2638857">
                  <a:extLst>
                    <a:ext uri="{9D8B030D-6E8A-4147-A177-3AD203B41FA5}">
                      <a16:colId xmlns:a16="http://schemas.microsoft.com/office/drawing/2014/main" val="3563321381"/>
                    </a:ext>
                  </a:extLst>
                </a:gridCol>
              </a:tblGrid>
              <a:tr h="572894">
                <a:tc>
                  <a:txBody>
                    <a:bodyPr/>
                    <a:lstStyle/>
                    <a:p>
                      <a:r>
                        <a:rPr lang="en-US" dirty="0"/>
                        <a:t>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TTBW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SUGAR Technologies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522844"/>
                  </a:ext>
                </a:extLst>
              </a:tr>
              <a:tr h="542551">
                <a:tc>
                  <a:txBody>
                    <a:bodyPr/>
                    <a:lstStyle/>
                    <a:p>
                      <a:r>
                        <a:rPr lang="en-US" dirty="0"/>
                        <a:t>  3500nm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59.0%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177104"/>
                  </a:ext>
                </a:extLst>
              </a:tr>
              <a:tr h="542551">
                <a:tc>
                  <a:txBody>
                    <a:bodyPr/>
                    <a:lstStyle/>
                    <a:p>
                      <a:r>
                        <a:rPr lang="en-US" dirty="0"/>
                        <a:t>    900nm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27125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ACEE9E9-ECC5-7905-4995-0E3D08911E64}"/>
              </a:ext>
            </a:extLst>
          </p:cNvPr>
          <p:cNvSpPr txBox="1"/>
          <p:nvPr/>
        </p:nvSpPr>
        <p:spPr>
          <a:xfrm>
            <a:off x="1519632" y="1055352"/>
            <a:ext cx="6118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B0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Burn Benefits Relative to Baseline</a:t>
            </a:r>
            <a:r>
              <a:rPr lang="en-US" sz="2800" b="1" dirty="0">
                <a:solidFill>
                  <a:srgbClr val="0B0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b="1" dirty="0">
                <a:solidFill>
                  <a:srgbClr val="0B0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8645CB-1540-13D6-DE30-EA122D2D6F1C}"/>
              </a:ext>
            </a:extLst>
          </p:cNvPr>
          <p:cNvSpPr txBox="1"/>
          <p:nvPr/>
        </p:nvSpPr>
        <p:spPr>
          <a:xfrm>
            <a:off x="224503" y="5541038"/>
            <a:ext cx="83142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B0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600" b="1" u="sng" dirty="0">
                <a:solidFill>
                  <a:srgbClr val="0B0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Baseline:</a:t>
            </a:r>
            <a:r>
              <a:rPr lang="en-US" sz="1600" b="1" dirty="0">
                <a:solidFill>
                  <a:srgbClr val="0B0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advanced conventional single-aisle, AR=13, same technologies</a:t>
            </a:r>
            <a:endParaRPr lang="en-US" sz="1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0C21A-83D6-37E7-517D-E43E78DB0DE9}"/>
              </a:ext>
            </a:extLst>
          </p:cNvPr>
          <p:cNvSpPr/>
          <p:nvPr/>
        </p:nvSpPr>
        <p:spPr>
          <a:xfrm>
            <a:off x="676221" y="4289550"/>
            <a:ext cx="5830541" cy="984885"/>
          </a:xfrm>
          <a:prstGeom prst="rect">
            <a:avLst/>
          </a:prstGeom>
        </p:spPr>
        <p:txBody>
          <a:bodyPr wrap="square" numCol="2" spcCol="182880">
            <a:spAutoFit/>
          </a:bodyPr>
          <a:lstStyle/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TTBW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NLF/HLFC/Riblets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Structures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Unique Structural Joints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Engines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Next Gen. ATM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B3EDA8D-C446-045D-5C34-8C5528715710}"/>
              </a:ext>
            </a:extLst>
          </p:cNvPr>
          <p:cNvGrpSpPr/>
          <p:nvPr/>
        </p:nvGrpSpPr>
        <p:grpSpPr>
          <a:xfrm>
            <a:off x="7828150" y="3888659"/>
            <a:ext cx="3986784" cy="2534744"/>
            <a:chOff x="7828150" y="3888659"/>
            <a:chExt cx="3986784" cy="253474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6B340B7-1A11-EB43-8599-58CA14113E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-127" b="20364"/>
            <a:stretch/>
          </p:blipFill>
          <p:spPr>
            <a:xfrm>
              <a:off x="7828150" y="3888659"/>
              <a:ext cx="3986784" cy="2109517"/>
            </a:xfrm>
            <a:prstGeom prst="snip2DiagRect">
              <a:avLst>
                <a:gd name="adj1" fmla="val 0"/>
                <a:gd name="adj2" fmla="val 0"/>
              </a:avLst>
            </a:prstGeom>
            <a:ln>
              <a:solidFill>
                <a:schemeClr val="bg1"/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5D373FF-4453-0FFD-B64F-7F7A6A1C1EC7}"/>
                </a:ext>
              </a:extLst>
            </p:cNvPr>
            <p:cNvSpPr txBox="1"/>
            <p:nvPr/>
          </p:nvSpPr>
          <p:spPr>
            <a:xfrm>
              <a:off x="8001679" y="6007904"/>
              <a:ext cx="3635341" cy="415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050" i="1" dirty="0">
                  <a:solidFill>
                    <a:srgbClr val="200FF9"/>
                  </a:solidFill>
                </a:rPr>
                <a:t>NASA/Boeing 8% Scale Low-Speed Performance Test NASA Langley 14- by 22-Foot Subsonic Tunnel.</a:t>
              </a: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A213FC34-0759-3745-5488-0AAA0CCCF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067" y="6432206"/>
            <a:ext cx="3412442" cy="13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/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POC: William Milholen (LaRC)</a:t>
            </a:r>
          </a:p>
        </p:txBody>
      </p:sp>
    </p:spTree>
    <p:extLst>
      <p:ext uri="{BB962C8B-B14F-4D97-AF65-F5344CB8AC3E}">
        <p14:creationId xmlns:p14="http://schemas.microsoft.com/office/powerpoint/2010/main" val="330305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 descr="&quot;&quot;">
            <a:extLst>
              <a:ext uri="{FF2B5EF4-FFF2-40B4-BE49-F238E27FC236}">
                <a16:creationId xmlns:a16="http://schemas.microsoft.com/office/drawing/2014/main" id="{AAF2928F-A914-FA47-9AD1-EFC4732D1B83}"/>
              </a:ext>
            </a:extLst>
          </p:cNvPr>
          <p:cNvSpPr/>
          <p:nvPr/>
        </p:nvSpPr>
        <p:spPr>
          <a:xfrm>
            <a:off x="0" y="5967274"/>
            <a:ext cx="12192000" cy="89708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Rectangle 53" descr="&quot;&quot;">
            <a:extLst>
              <a:ext uri="{FF2B5EF4-FFF2-40B4-BE49-F238E27FC236}">
                <a16:creationId xmlns:a16="http://schemas.microsoft.com/office/drawing/2014/main" id="{F1120CA3-9855-AD45-80EE-DE8F0C7CDFA7}"/>
              </a:ext>
            </a:extLst>
          </p:cNvPr>
          <p:cNvSpPr/>
          <p:nvPr/>
        </p:nvSpPr>
        <p:spPr>
          <a:xfrm>
            <a:off x="5743006" y="1263444"/>
            <a:ext cx="6429097" cy="4563099"/>
          </a:xfrm>
          <a:prstGeom prst="rect">
            <a:avLst/>
          </a:prstGeom>
          <a:solidFill>
            <a:srgbClr val="D0A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EA02E7-0779-F94B-BAA2-241D14DE2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55" y="255847"/>
            <a:ext cx="11580283" cy="622300"/>
          </a:xfrm>
        </p:spPr>
        <p:txBody>
          <a:bodyPr/>
          <a:lstStyle/>
          <a:p>
            <a:r>
              <a:rPr lang="en-US" dirty="0"/>
              <a:t>Transonic Truss-Braced Wing Technology Maturation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0944EDB9-F353-1246-A787-5CCA5DE01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4161" y="1396173"/>
            <a:ext cx="6246580" cy="406565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04813" indent="-296863">
              <a:lnSpc>
                <a:spcPts val="1600"/>
              </a:lnSpc>
              <a:spcBef>
                <a:spcPts val="1200"/>
              </a:spcBef>
              <a:buNone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</a:t>
            </a:r>
          </a:p>
          <a:p>
            <a:pPr marL="404813" lvl="1" indent="-296863">
              <a:lnSpc>
                <a:spcPct val="100000"/>
              </a:lnSpc>
              <a:spcBef>
                <a:spcPts val="1200"/>
              </a:spcBef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Mature and reduce risk of Transonic Truss-Braced Wing (TTBW) technology, focused on: </a:t>
            </a:r>
          </a:p>
          <a:p>
            <a:pPr marL="404813" lvl="1" indent="-296863">
              <a:lnSpc>
                <a:spcPts val="1600"/>
              </a:lnSpc>
              <a:spcBef>
                <a:spcPts val="1200"/>
              </a:spcBef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813" lvl="1" indent="-296863">
              <a:lnSpc>
                <a:spcPts val="1600"/>
              </a:lnSpc>
              <a:spcBef>
                <a:spcPts val="1200"/>
              </a:spcBef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813" indent="-296863">
              <a:lnSpc>
                <a:spcPts val="1600"/>
              </a:lnSpc>
              <a:spcBef>
                <a:spcPts val="1200"/>
              </a:spcBef>
              <a:buNone/>
            </a:pPr>
            <a:b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813" indent="-296863">
              <a:lnSpc>
                <a:spcPct val="100000"/>
              </a:lnSpc>
              <a:spcBef>
                <a:spcPts val="0"/>
              </a:spcBef>
              <a:buNone/>
            </a:pP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813" indent="-296863">
              <a:lnSpc>
                <a:spcPts val="1600"/>
              </a:lnSpc>
              <a:spcBef>
                <a:spcPts val="1200"/>
              </a:spcBef>
              <a:buNone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</a:t>
            </a:r>
          </a:p>
          <a:p>
            <a:pPr marL="404813" lvl="1" indent="-296863">
              <a:lnSpc>
                <a:spcPts val="16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Achieve 5-10% reduction in fuel burn through reduced drag</a:t>
            </a:r>
          </a:p>
          <a:p>
            <a:pPr marL="107950" lvl="1" indent="0">
              <a:lnSpc>
                <a:spcPts val="1600"/>
              </a:lnSpc>
              <a:spcBef>
                <a:spcPts val="600"/>
              </a:spcBef>
              <a:buNone/>
            </a:pPr>
            <a:b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</a:p>
          <a:p>
            <a:pPr marL="404813" lvl="1" indent="-296863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 studies through scale model testing</a:t>
            </a:r>
          </a:p>
          <a:p>
            <a:pPr marL="404495" lvl="1" indent="-296545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Perform high-fidelity prediction, testing and validation to increase confidence in fuel burn benefit</a:t>
            </a:r>
          </a:p>
        </p:txBody>
      </p:sp>
      <p:sp>
        <p:nvSpPr>
          <p:cNvPr id="99" name="Slide Number Placeholder 4">
            <a:extLst>
              <a:ext uri="{FF2B5EF4-FFF2-40B4-BE49-F238E27FC236}">
                <a16:creationId xmlns:a16="http://schemas.microsoft.com/office/drawing/2014/main" id="{1EDA9D60-ACA7-1C4A-917E-16DCF01B3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9439" y="6471724"/>
            <a:ext cx="322263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A1CF0-2751-9942-BBAA-4C77DDDF2B1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8" name="Date Placeholder 3">
            <a:extLst>
              <a:ext uri="{FF2B5EF4-FFF2-40B4-BE49-F238E27FC236}">
                <a16:creationId xmlns:a16="http://schemas.microsoft.com/office/drawing/2014/main" id="{862FEB43-5B80-6841-BE50-AEB663391B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59340" y="6471725"/>
            <a:ext cx="10414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www.nasa.gov   |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D7042A7-328C-6746-A2DF-2F188338ABB0}"/>
              </a:ext>
            </a:extLst>
          </p:cNvPr>
          <p:cNvSpPr txBox="1"/>
          <p:nvPr/>
        </p:nvSpPr>
        <p:spPr>
          <a:xfrm>
            <a:off x="29703" y="6077921"/>
            <a:ext cx="1219199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 charset="0"/>
                <a:cs typeface="Arial"/>
              </a:rPr>
              <a:t>Design/analysis studies and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ontserrat" charset="0"/>
                <a:cs typeface="Arial"/>
              </a:rPr>
              <a:t>wind-tunnel tests are underway.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34C818-DCD8-9A4D-B1FC-A4CEC1C40314}"/>
              </a:ext>
            </a:extLst>
          </p:cNvPr>
          <p:cNvSpPr/>
          <p:nvPr/>
        </p:nvSpPr>
        <p:spPr>
          <a:xfrm>
            <a:off x="6270199" y="2331284"/>
            <a:ext cx="5830541" cy="1308050"/>
          </a:xfrm>
          <a:prstGeom prst="rect">
            <a:avLst/>
          </a:prstGeom>
        </p:spPr>
        <p:txBody>
          <a:bodyPr wrap="square" numCol="2" spcCol="182880">
            <a:spAutoFit/>
          </a:bodyPr>
          <a:lstStyle/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Buffet boundary prediction 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Stall characteristics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High-lift system integration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Acoustic assessment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Icing impact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Thin wing structural design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Unique structural joints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CBAF14-8A02-B24A-B418-D6F11BF4D271}"/>
              </a:ext>
            </a:extLst>
          </p:cNvPr>
          <p:cNvSpPr txBox="1"/>
          <p:nvPr/>
        </p:nvSpPr>
        <p:spPr>
          <a:xfrm>
            <a:off x="218755" y="716954"/>
            <a:ext cx="8132354" cy="3616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 confidence in technology to be robustly integrated in the aircraft system</a:t>
            </a:r>
          </a:p>
        </p:txBody>
      </p:sp>
      <p:pic>
        <p:nvPicPr>
          <p:cNvPr id="13" name="Picture 12" descr="A white airplane flying in the sky&#10;&#10;Description automatically generated with low confidence">
            <a:extLst>
              <a:ext uri="{FF2B5EF4-FFF2-40B4-BE49-F238E27FC236}">
                <a16:creationId xmlns:a16="http://schemas.microsoft.com/office/drawing/2014/main" id="{F6899C88-BAF0-2248-AAC1-1C708C1818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095356"/>
            <a:ext cx="5671643" cy="273118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8CB79E8-2EE7-7F45-B27C-8EA0123597EA}"/>
              </a:ext>
            </a:extLst>
          </p:cNvPr>
          <p:cNvGrpSpPr/>
          <p:nvPr/>
        </p:nvGrpSpPr>
        <p:grpSpPr>
          <a:xfrm>
            <a:off x="218755" y="3208793"/>
            <a:ext cx="5266456" cy="2470246"/>
            <a:chOff x="265446" y="3203829"/>
            <a:chExt cx="5266456" cy="247024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9B669B8-D516-084E-910E-901E7C67EA8C}"/>
                </a:ext>
              </a:extLst>
            </p:cNvPr>
            <p:cNvSpPr txBox="1"/>
            <p:nvPr/>
          </p:nvSpPr>
          <p:spPr>
            <a:xfrm>
              <a:off x="265446" y="3206544"/>
              <a:ext cx="14653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High-Speed Buffet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8D0D11A-2E07-884B-849F-1DAED2E9BC3A}"/>
                </a:ext>
              </a:extLst>
            </p:cNvPr>
            <p:cNvCxnSpPr>
              <a:cxnSpLocks/>
            </p:cNvCxnSpPr>
            <p:nvPr/>
          </p:nvCxnSpPr>
          <p:spPr>
            <a:xfrm>
              <a:off x="566540" y="3515859"/>
              <a:ext cx="162035" cy="273100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81DECD0-D2EB-C34F-A5D3-F0E54BD332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39764" y="3634370"/>
              <a:ext cx="1087140" cy="311557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128D11-41BD-AC41-AA30-022A33A395CA}"/>
                </a:ext>
              </a:extLst>
            </p:cNvPr>
            <p:cNvSpPr txBox="1"/>
            <p:nvPr/>
          </p:nvSpPr>
          <p:spPr>
            <a:xfrm>
              <a:off x="1973434" y="3203829"/>
              <a:ext cx="14653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Unique Noise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Sources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76DB7AD-95F2-7640-8E8C-E676898316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20285" y="4341450"/>
              <a:ext cx="592598" cy="265217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1F7B63C-F6AD-064B-8556-BA0489AFCE08}"/>
                </a:ext>
              </a:extLst>
            </p:cNvPr>
            <p:cNvSpPr txBox="1"/>
            <p:nvPr/>
          </p:nvSpPr>
          <p:spPr>
            <a:xfrm>
              <a:off x="3764118" y="4093840"/>
              <a:ext cx="15716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High-Lift Integration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DB7605F-C7C9-2B4F-9692-EABA9645B6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2777" y="4682584"/>
              <a:ext cx="234572" cy="187231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353FAE2-3899-5349-B938-9CD605D2BC99}"/>
                </a:ext>
              </a:extLst>
            </p:cNvPr>
            <p:cNvSpPr txBox="1"/>
            <p:nvPr/>
          </p:nvSpPr>
          <p:spPr>
            <a:xfrm>
              <a:off x="4129651" y="4446035"/>
              <a:ext cx="1402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Thin-Wing Design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19A0209-0367-5341-8DDC-D0359F108B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06857" y="4852812"/>
              <a:ext cx="114660" cy="314835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C3380C3-8774-894A-9529-63D9DB1E9D27}"/>
                </a:ext>
              </a:extLst>
            </p:cNvPr>
            <p:cNvSpPr txBox="1"/>
            <p:nvPr/>
          </p:nvSpPr>
          <p:spPr>
            <a:xfrm>
              <a:off x="3887020" y="5180725"/>
              <a:ext cx="14022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Icing Protection Challenges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6DCB11D-CC36-444C-A7C1-638E3C17CC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4732" y="4818784"/>
              <a:ext cx="1115181" cy="578291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B529AE2-9009-FF41-AB51-B153DE925138}"/>
                </a:ext>
              </a:extLst>
            </p:cNvPr>
            <p:cNvCxnSpPr>
              <a:cxnSpLocks/>
              <a:endCxn id="30" idx="0"/>
            </p:cNvCxnSpPr>
            <p:nvPr/>
          </p:nvCxnSpPr>
          <p:spPr>
            <a:xfrm flipH="1">
              <a:off x="2754732" y="4826710"/>
              <a:ext cx="524520" cy="570366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5279073-0E9F-1A48-811A-45687BE3F00B}"/>
                </a:ext>
              </a:extLst>
            </p:cNvPr>
            <p:cNvCxnSpPr>
              <a:cxnSpLocks/>
              <a:endCxn id="30" idx="0"/>
            </p:cNvCxnSpPr>
            <p:nvPr/>
          </p:nvCxnSpPr>
          <p:spPr>
            <a:xfrm>
              <a:off x="2086076" y="4801216"/>
              <a:ext cx="668656" cy="595860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7473964-B2A5-104B-8710-ED71F354555C}"/>
                </a:ext>
              </a:extLst>
            </p:cNvPr>
            <p:cNvSpPr txBox="1"/>
            <p:nvPr/>
          </p:nvSpPr>
          <p:spPr>
            <a:xfrm>
              <a:off x="1837166" y="5397076"/>
              <a:ext cx="1835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Critical Structural Joints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8555C91-BC01-015C-881A-9A88E01DF0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920" b="23578"/>
          <a:stretch/>
        </p:blipFill>
        <p:spPr>
          <a:xfrm>
            <a:off x="0" y="1266859"/>
            <a:ext cx="5669280" cy="179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9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DEC1997-309D-7C42-9BBF-782B2E9C0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841E514-2DA6-7697-2357-CA339CB8D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9486" y="95343"/>
            <a:ext cx="10802938" cy="762000"/>
          </a:xfrm>
        </p:spPr>
        <p:txBody>
          <a:bodyPr/>
          <a:lstStyle/>
          <a:p>
            <a:r>
              <a:rPr lang="en-US" dirty="0"/>
              <a:t>TTBW High-Speed Buffet Prediction:  Off-Design Performance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04954" y="823743"/>
            <a:ext cx="7112645" cy="546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Unique TTBW Buffet Challenges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Buffet by shock induced flow separation on </a:t>
            </a:r>
            <a:r>
              <a:rPr kumimoji="0" lang="en-US" sz="1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two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 lifting surfaces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Highly integrated aerostructural design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Truss carries significant lift, outboard flow channeling 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lang="en-US" sz="1800" dirty="0">
                <a:solidFill>
                  <a:prstClr val="black"/>
                </a:solidFill>
              </a:rPr>
              <a:t>Earlier studies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 indicated truss buffet concern at low C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L</a:t>
            </a: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Conventional Tube and Wing Buffet Prediction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Buffet by shock induced flow separation on a </a:t>
            </a:r>
            <a:r>
              <a:rPr kumimoji="0" lang="en-US" sz="1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single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 lifting surface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Calibrated analytical/empirical buffet prediction techniques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Impacts on aircraft performance/weight </a:t>
            </a:r>
            <a:r>
              <a:rPr kumimoji="0" lang="en-US" sz="18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predictable</a:t>
            </a: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Motivation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Application of classical tube and wing buffet prediction techniques increases risk to TTBW aircraft design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E713ED1-E6D5-764B-A41C-1149AB1A6875}"/>
              </a:ext>
            </a:extLst>
          </p:cNvPr>
          <p:cNvGrpSpPr/>
          <p:nvPr/>
        </p:nvGrpSpPr>
        <p:grpSpPr>
          <a:xfrm>
            <a:off x="6247758" y="1126883"/>
            <a:ext cx="5728416" cy="4093179"/>
            <a:chOff x="5913011" y="3104942"/>
            <a:chExt cx="5351838" cy="361835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231304E-4831-8D4C-87DE-589664E714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75447" y="3104942"/>
              <a:ext cx="4689402" cy="3618359"/>
              <a:chOff x="1395084" y="2210791"/>
              <a:chExt cx="7027221" cy="5972721"/>
            </a:xfrm>
          </p:grpSpPr>
          <p:pic>
            <p:nvPicPr>
              <p:cNvPr id="6" name="Picture 5" descr="SUGAR Freeze no BLI no Logos v2.png">
                <a:extLst>
                  <a:ext uri="{FF2B5EF4-FFF2-40B4-BE49-F238E27FC236}">
                    <a16:creationId xmlns:a16="http://schemas.microsoft.com/office/drawing/2014/main" id="{FFB99CF7-9F98-4840-B3FD-2F57DA7E7C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5423"/>
              <a:stretch/>
            </p:blipFill>
            <p:spPr>
              <a:xfrm>
                <a:off x="1395084" y="2210791"/>
                <a:ext cx="7027221" cy="533713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sp>
            <p:nvSpPr>
              <p:cNvPr id="7" name="Title 7">
                <a:extLst>
                  <a:ext uri="{FF2B5EF4-FFF2-40B4-BE49-F238E27FC236}">
                    <a16:creationId xmlns:a16="http://schemas.microsoft.com/office/drawing/2014/main" id="{A3238BF8-D2EE-EC41-92EC-5FDBA7F8691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70645" y="7644587"/>
                <a:ext cx="6741845" cy="538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b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1020763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200FF9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+mn-cs"/>
                  </a:rPr>
                  <a:t>Unique Buffet Challenges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095C57-C6DA-F049-9007-B7B54F72C736}"/>
                  </a:ext>
                </a:extLst>
              </p:cNvPr>
              <p:cNvSpPr txBox="1"/>
              <p:nvPr/>
            </p:nvSpPr>
            <p:spPr>
              <a:xfrm>
                <a:off x="2368086" y="3159073"/>
                <a:ext cx="3597423" cy="853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ＭＳ Ｐゴシック" charset="0"/>
                    <a:cs typeface="+mn-cs"/>
                  </a:rPr>
                  <a:t>Thin Wing Design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E16B065-8F60-494C-B826-2C96E7BECDE5}"/>
                  </a:ext>
                </a:extLst>
              </p:cNvPr>
              <p:cNvSpPr txBox="1"/>
              <p:nvPr/>
            </p:nvSpPr>
            <p:spPr>
              <a:xfrm>
                <a:off x="2863127" y="6555022"/>
                <a:ext cx="2813697" cy="853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ＭＳ Ｐゴシック" charset="0"/>
                    <a:cs typeface="+mn-cs"/>
                  </a:rPr>
                  <a:t>Flow Channeling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charset="0"/>
                  <a:cs typeface="+mn-cs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A16E51A-6BB1-3348-8860-DA1C9B1766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91827" y="3567002"/>
                <a:ext cx="651316" cy="276586"/>
              </a:xfrm>
              <a:prstGeom prst="line">
                <a:avLst/>
              </a:prstGeom>
              <a:ln w="19050">
                <a:solidFill>
                  <a:srgbClr val="FFFF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89E17F9-FF73-724C-BD68-08EE256789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82599" y="6101982"/>
                <a:ext cx="882911" cy="597477"/>
              </a:xfrm>
              <a:prstGeom prst="line">
                <a:avLst/>
              </a:prstGeom>
              <a:ln w="19050">
                <a:solidFill>
                  <a:srgbClr val="FFFF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94E3EB3-A884-2049-A805-AFABBEF4C6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24642" y="4544158"/>
              <a:ext cx="217319" cy="264419"/>
            </a:xfrm>
            <a:prstGeom prst="line">
              <a:avLst/>
            </a:prstGeom>
            <a:ln w="19050">
              <a:solidFill>
                <a:srgbClr val="FFFF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ABEC76-40A7-054D-B9ED-EC1C90F1E06E}"/>
                </a:ext>
              </a:extLst>
            </p:cNvPr>
            <p:cNvSpPr txBox="1"/>
            <p:nvPr/>
          </p:nvSpPr>
          <p:spPr>
            <a:xfrm>
              <a:off x="5913011" y="4755541"/>
              <a:ext cx="2400632" cy="897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ＭＳ Ｐゴシック" charset="0"/>
                  <a:cs typeface="+mn-cs"/>
                </a:rPr>
                <a:t>Possible Truss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ＭＳ Ｐゴシック" charset="0"/>
                  <a:cs typeface="+mn-cs"/>
                </a:rPr>
                <a:t>Buffeting at Low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ＭＳ Ｐゴシック" charset="0"/>
                  <a:cs typeface="+mn-cs"/>
                </a:rPr>
                <a:t>Lift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charset="0"/>
                <a:cs typeface="+mn-cs"/>
              </a:endParaRPr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0FD2701A-A07A-519B-1132-F18863E52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067" y="6432206"/>
            <a:ext cx="3412442" cy="13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/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POC: William Milholen (LaRC)</a:t>
            </a:r>
          </a:p>
        </p:txBody>
      </p:sp>
    </p:spTree>
    <p:extLst>
      <p:ext uri="{BB962C8B-B14F-4D97-AF65-F5344CB8AC3E}">
        <p14:creationId xmlns:p14="http://schemas.microsoft.com/office/powerpoint/2010/main" val="394563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C2170-1B67-7B06-283F-D4D0DB791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0B70C-1A09-8025-4EAE-3CB54B658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6421" y="81153"/>
            <a:ext cx="10802938" cy="762000"/>
          </a:xfrm>
        </p:spPr>
        <p:txBody>
          <a:bodyPr>
            <a:normAutofit/>
          </a:bodyPr>
          <a:lstStyle/>
          <a:p>
            <a:r>
              <a:rPr lang="en-US" dirty="0"/>
              <a:t>Overview of TTBW High-Speed Buffet Testing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49079" y="843153"/>
            <a:ext cx="7112645" cy="546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  <a:defRPr/>
            </a:pPr>
            <a:r>
              <a:rPr lang="en-US" sz="1800" b="1" dirty="0">
                <a:solidFill>
                  <a:srgbClr val="200FF9"/>
                </a:solidFill>
              </a:rPr>
              <a:t>Test Goals</a:t>
            </a:r>
          </a:p>
          <a:p>
            <a:pPr lvl="0"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Determine buffet onset boundary</a:t>
            </a:r>
          </a:p>
          <a:p>
            <a:pPr lvl="0"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Collect structural loads</a:t>
            </a:r>
          </a:p>
          <a:p>
            <a:pPr lvl="0"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Expand Stability &amp; Control (S&amp;C) database</a:t>
            </a:r>
          </a:p>
          <a:p>
            <a:pPr lvl="0" algn="just">
              <a:defRPr/>
            </a:pPr>
            <a:endParaRPr lang="en-US" sz="1800" i="1" u="sng" dirty="0">
              <a:solidFill>
                <a:prstClr val="black"/>
              </a:solidFill>
            </a:endParaRP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srgbClr val="200FF9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Testing Information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9% scale semispan, b/2 = 7.65ft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Mach range: 0.20 – 0.92; Re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 = 2.0x10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6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 – 6.6x10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6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~500 static pressure taps, unsteady pressures, accelerometers</a:t>
            </a:r>
            <a:endParaRPr lang="en-US" sz="1800" baseline="-25000" dirty="0">
              <a:solidFill>
                <a:prstClr val="black"/>
              </a:solidFill>
            </a:endParaRP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lang="en-US" sz="1800" dirty="0">
                <a:solidFill>
                  <a:prstClr val="black"/>
                </a:solidFill>
              </a:rPr>
              <a:t>Balance data, wing/strut strain gauges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Four-week test, completed February 2022.</a:t>
            </a: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srgbClr val="200FF9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Status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</a:rPr>
              <a:t>Final analysis/report expected late September 2022.  Preliminary results indicate good buffet characteristics, multiple buffet prediction methods to be evaluated.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74545ED-E42F-EAFA-ADE4-71AC3D0C2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374" y="986102"/>
            <a:ext cx="2894603" cy="4343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5918B1F-28AB-3772-14E2-AB8071A2D238}"/>
              </a:ext>
            </a:extLst>
          </p:cNvPr>
          <p:cNvSpPr txBox="1"/>
          <p:nvPr/>
        </p:nvSpPr>
        <p:spPr>
          <a:xfrm>
            <a:off x="7705849" y="5329502"/>
            <a:ext cx="3990393" cy="461665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>
            <a:lvl1pPr>
              <a:defRPr sz="1600" b="1">
                <a:solidFill>
                  <a:srgbClr val="580F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200" b="0" i="1" dirty="0">
                <a:solidFill>
                  <a:srgbClr val="200FF9"/>
                </a:solidFill>
                <a:latin typeface="+mn-lt"/>
                <a:cs typeface="+mn-cs"/>
              </a:rPr>
              <a:t>NASA/Boeing 9% Scale TTBW semi-span buffet model installed in the Ames 11- by 11-Foot Transonic Tunnel.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97C49-06A2-529A-C8DF-5A50F6BB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067" y="6432206"/>
            <a:ext cx="3412442" cy="13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/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POC: Greg Gatlin (LaRC)</a:t>
            </a:r>
          </a:p>
        </p:txBody>
      </p:sp>
    </p:spTree>
    <p:extLst>
      <p:ext uri="{BB962C8B-B14F-4D97-AF65-F5344CB8AC3E}">
        <p14:creationId xmlns:p14="http://schemas.microsoft.com/office/powerpoint/2010/main" val="302076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B048427-48FE-29B3-F926-ADFFFB79E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79A42FA-FB5B-DFEB-8413-9078A209D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7656" y="42404"/>
            <a:ext cx="10802938" cy="762000"/>
          </a:xfrm>
        </p:spPr>
        <p:txBody>
          <a:bodyPr>
            <a:normAutofit/>
          </a:bodyPr>
          <a:lstStyle/>
          <a:p>
            <a:r>
              <a:rPr lang="en-US" dirty="0"/>
              <a:t>Overview of TTBW Low-Speed High-Lift Testing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35268" y="703944"/>
            <a:ext cx="7112645" cy="582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  <a:defRPr/>
            </a:pPr>
            <a:r>
              <a:rPr lang="en-US" sz="1800" b="1" dirty="0">
                <a:solidFill>
                  <a:srgbClr val="200FF9"/>
                </a:solidFill>
              </a:rPr>
              <a:t>Test Goals</a:t>
            </a:r>
          </a:p>
          <a:p>
            <a:pPr marL="0" lvl="0" indent="0" algn="just">
              <a:buNone/>
              <a:defRPr/>
            </a:pPr>
            <a:r>
              <a:rPr lang="en-US" sz="1800" u="sng" dirty="0">
                <a:solidFill>
                  <a:prstClr val="black"/>
                </a:solidFill>
              </a:rPr>
              <a:t>First entry (2019):</a:t>
            </a:r>
          </a:p>
          <a:p>
            <a:pPr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High-lift performance, rigging studies, S&amp;C</a:t>
            </a:r>
          </a:p>
          <a:p>
            <a:pPr marL="0" indent="0" algn="just">
              <a:buNone/>
              <a:defRPr/>
            </a:pPr>
            <a:r>
              <a:rPr lang="en-US" sz="1800" u="sng" dirty="0">
                <a:solidFill>
                  <a:prstClr val="black"/>
                </a:solidFill>
              </a:rPr>
              <a:t>Second entry (2021):</a:t>
            </a:r>
          </a:p>
          <a:p>
            <a:pPr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In ground effect testing (IGE), S&amp;C</a:t>
            </a:r>
          </a:p>
          <a:p>
            <a:pPr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Preliminary icing evaluation (LEWICE3D shapes)</a:t>
            </a:r>
          </a:p>
          <a:p>
            <a:pPr marL="457200" lvl="1" indent="0" algn="just">
              <a:buNone/>
              <a:defRPr/>
            </a:pPr>
            <a:endParaRPr lang="en-US" sz="1800" dirty="0">
              <a:solidFill>
                <a:prstClr val="black"/>
              </a:solidFill>
            </a:endParaRP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srgbClr val="200FF9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Testing Information</a:t>
            </a:r>
          </a:p>
          <a:p>
            <a:pPr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8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% scale model, b = </a:t>
            </a:r>
            <a:r>
              <a:rPr lang="en-US" sz="1800" dirty="0">
                <a:solidFill>
                  <a:prstClr val="black"/>
                </a:solidFill>
              </a:rPr>
              <a:t>13.6ft., Mach = 0.20, Re</a:t>
            </a:r>
            <a:r>
              <a:rPr lang="en-US" sz="1800" baseline="-25000" dirty="0">
                <a:solidFill>
                  <a:prstClr val="black"/>
                </a:solidFill>
              </a:rPr>
              <a:t>c</a:t>
            </a:r>
            <a:r>
              <a:rPr lang="en-US" sz="1800" dirty="0">
                <a:solidFill>
                  <a:prstClr val="black"/>
                </a:solidFill>
              </a:rPr>
              <a:t> = 1.0x10</a:t>
            </a:r>
            <a:r>
              <a:rPr lang="en-US" sz="1800" baseline="30000" dirty="0">
                <a:solidFill>
                  <a:prstClr val="black"/>
                </a:solidFill>
              </a:rPr>
              <a:t>6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</a:p>
          <a:p>
            <a:pPr lvl="0" algn="just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High-lift: variable camber Krueger, single slotted flaps</a:t>
            </a:r>
          </a:p>
          <a:p>
            <a:pPr lvl="0"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Removable landing gear, multiple control surfaces</a:t>
            </a:r>
          </a:p>
          <a:p>
            <a:pPr lvl="0" algn="just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Six component balance, ~500 static pressure taps</a:t>
            </a:r>
            <a:endParaRPr lang="en-US" sz="1800" baseline="-25000" noProof="0" dirty="0">
              <a:solidFill>
                <a:prstClr val="black"/>
              </a:solidFill>
            </a:endParaRPr>
          </a:p>
          <a:p>
            <a:pPr lvl="0" algn="just">
              <a:defRPr/>
            </a:pP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srgbClr val="200FF9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Status</a:t>
            </a:r>
          </a:p>
          <a:p>
            <a:pPr>
              <a:defRPr/>
            </a:pPr>
            <a:r>
              <a:rPr lang="en-US" sz="1800" dirty="0">
                <a:solidFill>
                  <a:prstClr val="black"/>
                </a:solidFill>
              </a:rPr>
              <a:t>High-lift design meets performance goals</a:t>
            </a: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IGE trends follow expectations</a:t>
            </a:r>
          </a:p>
          <a:p>
            <a:pPr>
              <a:defRPr/>
            </a:pPr>
            <a:r>
              <a:rPr lang="en-US" sz="1800" dirty="0">
                <a:solidFill>
                  <a:prstClr val="black"/>
                </a:solidFill>
              </a:rPr>
              <a:t>Critical ice accretion areas identified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308D52F-82B3-FADD-7097-E0453BB4BCC2}"/>
              </a:ext>
            </a:extLst>
          </p:cNvPr>
          <p:cNvGrpSpPr/>
          <p:nvPr/>
        </p:nvGrpSpPr>
        <p:grpSpPr>
          <a:xfrm>
            <a:off x="7461724" y="3529347"/>
            <a:ext cx="4098239" cy="2624709"/>
            <a:chOff x="7838130" y="3501317"/>
            <a:chExt cx="4098239" cy="26247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C9D27CA-8011-BACF-71C1-54C1DB71C7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669"/>
            <a:stretch/>
          </p:blipFill>
          <p:spPr>
            <a:xfrm>
              <a:off x="7838130" y="3501317"/>
              <a:ext cx="3986784" cy="234771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685856B-42AD-53A0-25DB-E943ED2DB229}"/>
                </a:ext>
              </a:extLst>
            </p:cNvPr>
            <p:cNvSpPr txBox="1"/>
            <p:nvPr/>
          </p:nvSpPr>
          <p:spPr>
            <a:xfrm>
              <a:off x="7847050" y="5849027"/>
              <a:ext cx="4089319" cy="276999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square" rtlCol="0">
              <a:spAutoFit/>
            </a:bodyPr>
            <a:lstStyle>
              <a:lvl1pPr>
                <a:defRPr sz="1600" b="1">
                  <a:solidFill>
                    <a:srgbClr val="580F8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just"/>
              <a:r>
                <a:rPr lang="en-US" sz="1200" b="0" i="1" dirty="0">
                  <a:solidFill>
                    <a:srgbClr val="200FF9"/>
                  </a:solidFill>
                  <a:latin typeface="+mn-lt"/>
                  <a:cs typeface="+mn-cs"/>
                </a:rPr>
                <a:t>Second test entry including ground-effects testing (2021).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4F2C20-5739-8932-BDA6-87D92F1A3978}"/>
              </a:ext>
            </a:extLst>
          </p:cNvPr>
          <p:cNvGrpSpPr/>
          <p:nvPr/>
        </p:nvGrpSpPr>
        <p:grpSpPr>
          <a:xfrm>
            <a:off x="7461724" y="904863"/>
            <a:ext cx="3986784" cy="2534744"/>
            <a:chOff x="7828150" y="3888659"/>
            <a:chExt cx="3986784" cy="253474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E584E5D-C4EE-46D1-2296-155B8225F9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-127" b="20364"/>
            <a:stretch/>
          </p:blipFill>
          <p:spPr>
            <a:xfrm>
              <a:off x="7828150" y="3888659"/>
              <a:ext cx="3986784" cy="2109517"/>
            </a:xfrm>
            <a:prstGeom prst="snip2DiagRect">
              <a:avLst>
                <a:gd name="adj1" fmla="val 0"/>
                <a:gd name="adj2" fmla="val 0"/>
              </a:avLst>
            </a:prstGeom>
            <a:ln>
              <a:solidFill>
                <a:schemeClr val="bg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C0E948C-CB86-2233-400C-F76E3A171745}"/>
                </a:ext>
              </a:extLst>
            </p:cNvPr>
            <p:cNvSpPr txBox="1"/>
            <p:nvPr/>
          </p:nvSpPr>
          <p:spPr>
            <a:xfrm>
              <a:off x="8001679" y="6007904"/>
              <a:ext cx="3635341" cy="415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050" i="1" dirty="0">
                  <a:solidFill>
                    <a:srgbClr val="200FF9"/>
                  </a:solidFill>
                </a:rPr>
                <a:t>NASA/Boeing 8% Scale Low-Speed Performance Test. NASA Langley 14- by 22-Foot Subsonic Tunnel (2019).</a:t>
              </a: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7928C84A-05AC-B364-EB1A-EF90779E1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067" y="6432206"/>
            <a:ext cx="3412442" cy="13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/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POC: Greg Gatlin (LaRC)</a:t>
            </a:r>
          </a:p>
        </p:txBody>
      </p:sp>
    </p:spTree>
    <p:extLst>
      <p:ext uri="{BB962C8B-B14F-4D97-AF65-F5344CB8AC3E}">
        <p14:creationId xmlns:p14="http://schemas.microsoft.com/office/powerpoint/2010/main" val="137030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C0409EF-CD44-1CE2-9210-8AC8D52EC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B53D8-5B74-2BB6-6DC4-DC84E56EA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6975" y="59197"/>
            <a:ext cx="10802938" cy="762000"/>
          </a:xfrm>
        </p:spPr>
        <p:txBody>
          <a:bodyPr>
            <a:normAutofit/>
          </a:bodyPr>
          <a:lstStyle/>
          <a:p>
            <a:r>
              <a:rPr lang="en-US" dirty="0"/>
              <a:t>TTBW High-Lift Technology Maturation:  Future Testing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82291" y="724744"/>
            <a:ext cx="7112645" cy="582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20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•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–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1" charset="0"/>
              <a:buChar char="»"/>
              <a:defRPr sz="1600" kern="1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lang="en-US" sz="1800" b="1" dirty="0">
                <a:solidFill>
                  <a:srgbClr val="200FF9"/>
                </a:solidFill>
              </a:rPr>
              <a:t>Reynolds Number Scaling Sensitivities</a:t>
            </a: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</a:rPr>
              <a:t>High-lift aerodynamics sensitive to Reynolds number</a:t>
            </a:r>
          </a:p>
          <a:p>
            <a:pPr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Transition effects, compressibility, model fidelity, aeroelastics,</a:t>
            </a:r>
          </a:p>
          <a:p>
            <a:pPr marL="0" indent="0" algn="just">
              <a:buNone/>
              <a:defRPr/>
            </a:pPr>
            <a:r>
              <a:rPr lang="en-US" sz="1800" dirty="0">
                <a:solidFill>
                  <a:prstClr val="black"/>
                </a:solidFill>
              </a:rPr>
              <a:t>      propulsion effects, many more…….</a:t>
            </a:r>
          </a:p>
          <a:p>
            <a:pPr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Adds risk to aircraft development</a:t>
            </a:r>
          </a:p>
          <a:p>
            <a:pPr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Does the TTBW present new challenges?</a:t>
            </a:r>
          </a:p>
          <a:p>
            <a:pPr lvl="1" algn="just">
              <a:buFont typeface="Wingdings" pitchFamily="2" charset="2"/>
              <a:buChar char="Ø"/>
              <a:defRPr/>
            </a:pPr>
            <a:r>
              <a:rPr lang="en-US" sz="1800" dirty="0">
                <a:solidFill>
                  <a:prstClr val="black"/>
                </a:solidFill>
              </a:rPr>
              <a:t>multiple lifting surfaces, flexible wing, novel high-lift devices</a:t>
            </a:r>
          </a:p>
          <a:p>
            <a:pPr algn="just"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  <a:p>
            <a:pPr marL="0" indent="0" algn="just">
              <a:buNone/>
              <a:defRPr/>
            </a:pPr>
            <a:r>
              <a:rPr lang="en-US" sz="1800" b="1" dirty="0">
                <a:solidFill>
                  <a:srgbClr val="200FF9"/>
                </a:solidFill>
              </a:rPr>
              <a:t>Increasing Re:  Future High-Lift Test Planning </a:t>
            </a:r>
          </a:p>
          <a:p>
            <a:pPr marL="0" indent="0" algn="just">
              <a:buNone/>
              <a:defRPr/>
            </a:pPr>
            <a:r>
              <a:rPr lang="en-US" sz="1800" dirty="0">
                <a:solidFill>
                  <a:prstClr val="black"/>
                </a:solidFill>
              </a:rPr>
              <a:t>Short-term study to consider relevant testing options</a:t>
            </a:r>
          </a:p>
          <a:p>
            <a:pPr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Model size, fidelity, instrumentation, facilities</a:t>
            </a:r>
          </a:p>
          <a:p>
            <a:pPr algn="just">
              <a:defRPr/>
            </a:pPr>
            <a:r>
              <a:rPr lang="en-US" sz="1800" dirty="0">
                <a:solidFill>
                  <a:prstClr val="black"/>
                </a:solidFill>
              </a:rPr>
              <a:t>Goal of testing a new model &lt; 2 years</a:t>
            </a: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lang="en-US" sz="1800" b="1" dirty="0">
                <a:solidFill>
                  <a:srgbClr val="200FF9"/>
                </a:solidFill>
              </a:rPr>
              <a:t>Additional </a:t>
            </a: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srgbClr val="200FF9"/>
                </a:solidFill>
                <a:effectLst/>
                <a:uLnTx/>
                <a:uFillTx/>
                <a:latin typeface="Helvetica"/>
                <a:ea typeface="ＭＳ Ｐゴシック" charset="-128"/>
                <a:cs typeface="Helvetica"/>
              </a:rPr>
              <a:t>Low-Speed S&amp;C Testing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</a:rPr>
              <a:t>Third test of existing 8% scale TTBW model</a:t>
            </a:r>
          </a:p>
          <a:p>
            <a:pPr>
              <a:defRPr/>
            </a:pPr>
            <a:r>
              <a:rPr lang="en-US" sz="1800" dirty="0">
                <a:solidFill>
                  <a:prstClr val="black"/>
                </a:solidFill>
              </a:rPr>
              <a:t>Deep Stall aerodynamics</a:t>
            </a:r>
          </a:p>
          <a:p>
            <a:pPr>
              <a:defRPr/>
            </a:pPr>
            <a:r>
              <a:rPr lang="en-US" sz="1800" dirty="0">
                <a:solidFill>
                  <a:prstClr val="black"/>
                </a:solidFill>
              </a:rPr>
              <a:t>S&amp;C database expansion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1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ＭＳ Ｐゴシック" charset="-128"/>
              <a:cs typeface="Helvetica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BC3A46A-970E-D6CC-5450-9CA4DA7CEA01}"/>
              </a:ext>
            </a:extLst>
          </p:cNvPr>
          <p:cNvGrpSpPr/>
          <p:nvPr/>
        </p:nvGrpSpPr>
        <p:grpSpPr>
          <a:xfrm>
            <a:off x="7644090" y="941715"/>
            <a:ext cx="4065619" cy="3742587"/>
            <a:chOff x="7461724" y="785598"/>
            <a:chExt cx="4065619" cy="3742587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221A807-5B36-98AB-5BA1-DE6839533FDB}"/>
                </a:ext>
              </a:extLst>
            </p:cNvPr>
            <p:cNvGrpSpPr/>
            <p:nvPr/>
          </p:nvGrpSpPr>
          <p:grpSpPr>
            <a:xfrm>
              <a:off x="7461724" y="785598"/>
              <a:ext cx="4065619" cy="3742587"/>
              <a:chOff x="7461724" y="785598"/>
              <a:chExt cx="4065619" cy="3742587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FD371FDD-F601-F2AF-DA13-A4775FC90B3B}"/>
                  </a:ext>
                </a:extLst>
              </p:cNvPr>
              <p:cNvGrpSpPr/>
              <p:nvPr/>
            </p:nvGrpSpPr>
            <p:grpSpPr>
              <a:xfrm>
                <a:off x="7461724" y="785598"/>
                <a:ext cx="4065619" cy="3742587"/>
                <a:chOff x="7461724" y="785598"/>
                <a:chExt cx="4065619" cy="3742587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CB050440-E5A5-8E2E-DBE9-9326C73BECA7}"/>
                    </a:ext>
                  </a:extLst>
                </p:cNvPr>
                <p:cNvGrpSpPr/>
                <p:nvPr/>
              </p:nvGrpSpPr>
              <p:grpSpPr>
                <a:xfrm>
                  <a:off x="7461724" y="785598"/>
                  <a:ext cx="4065619" cy="3742587"/>
                  <a:chOff x="7461724" y="785598"/>
                  <a:chExt cx="4065619" cy="3742587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55FF8CA9-6CD1-3997-920E-39675BEE6965}"/>
                      </a:ext>
                    </a:extLst>
                  </p:cNvPr>
                  <p:cNvGrpSpPr/>
                  <p:nvPr/>
                </p:nvGrpSpPr>
                <p:grpSpPr>
                  <a:xfrm>
                    <a:off x="7461724" y="870585"/>
                    <a:ext cx="4065619" cy="3657600"/>
                    <a:chOff x="7461724" y="870585"/>
                    <a:chExt cx="4065619" cy="3657600"/>
                  </a:xfrm>
                </p:grpSpPr>
                <p:grpSp>
                  <p:nvGrpSpPr>
                    <p:cNvPr id="15" name="Group 14">
                      <a:extLst>
                        <a:ext uri="{FF2B5EF4-FFF2-40B4-BE49-F238E27FC236}">
                          <a16:creationId xmlns:a16="http://schemas.microsoft.com/office/drawing/2014/main" id="{6D175608-3A01-7039-E4D8-3CE27F7C013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461724" y="870585"/>
                      <a:ext cx="4065619" cy="3657600"/>
                      <a:chOff x="7461724" y="870585"/>
                      <a:chExt cx="4065619" cy="3657600"/>
                    </a:xfrm>
                  </p:grpSpPr>
                  <p:pic>
                    <p:nvPicPr>
                      <p:cNvPr id="13" name="Picture 12">
                        <a:extLst>
                          <a:ext uri="{FF2B5EF4-FFF2-40B4-BE49-F238E27FC236}">
                            <a16:creationId xmlns:a16="http://schemas.microsoft.com/office/drawing/2014/main" id="{F46AC632-5212-C275-3035-903BA5396AF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3"/>
                      <a:srcRect l="2693" t="2283" r="2890" b="2212"/>
                      <a:stretch/>
                    </p:blipFill>
                    <p:spPr>
                      <a:xfrm>
                        <a:off x="7461724" y="870585"/>
                        <a:ext cx="4065619" cy="3657600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4" name="5-Point Star 13">
                        <a:extLst>
                          <a:ext uri="{FF2B5EF4-FFF2-40B4-BE49-F238E27FC236}">
                            <a16:creationId xmlns:a16="http://schemas.microsoft.com/office/drawing/2014/main" id="{75D1B2BD-A98E-62B2-8284-8384E8FA6E2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781850" y="1085088"/>
                        <a:ext cx="252084" cy="243840"/>
                      </a:xfrm>
                      <a:prstGeom prst="star5">
                        <a:avLst/>
                      </a:prstGeom>
                      <a:ln>
                        <a:solidFill>
                          <a:srgbClr val="200FF9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</p:grpSp>
                <p:cxnSp>
                  <p:nvCxnSpPr>
                    <p:cNvPr id="18" name="Straight Connector 17">
                      <a:extLst>
                        <a:ext uri="{FF2B5EF4-FFF2-40B4-BE49-F238E27FC236}">
                          <a16:creationId xmlns:a16="http://schemas.microsoft.com/office/drawing/2014/main" id="{76D0A037-82AA-C909-BEB2-422CE7E7138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258756" y="1207008"/>
                      <a:ext cx="0" cy="1668167"/>
                    </a:xfrm>
                    <a:prstGeom prst="line">
                      <a:avLst/>
                    </a:prstGeom>
                    <a:ln w="19050"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FCADF3CF-0CB8-87F2-5EA2-A02FBFEC9C17}"/>
                      </a:ext>
                    </a:extLst>
                  </p:cNvPr>
                  <p:cNvSpPr txBox="1"/>
                  <p:nvPr/>
                </p:nvSpPr>
                <p:spPr>
                  <a:xfrm>
                    <a:off x="10467443" y="785598"/>
                    <a:ext cx="74892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>
                        <a:solidFill>
                          <a:srgbClr val="200FF9"/>
                        </a:solidFill>
                      </a:rPr>
                      <a:t>Flight</a:t>
                    </a:r>
                  </a:p>
                </p:txBody>
              </p:sp>
            </p:grpSp>
            <p:sp>
              <p:nvSpPr>
                <p:cNvPr id="25" name="Left Arrow 24">
                  <a:extLst>
                    <a:ext uri="{FF2B5EF4-FFF2-40B4-BE49-F238E27FC236}">
                      <a16:creationId xmlns:a16="http://schemas.microsoft.com/office/drawing/2014/main" id="{4DD00F6B-7755-EE07-7203-8CE1F3C77A13}"/>
                    </a:ext>
                  </a:extLst>
                </p:cNvPr>
                <p:cNvSpPr/>
                <p:nvPr/>
              </p:nvSpPr>
              <p:spPr>
                <a:xfrm>
                  <a:off x="8035714" y="1139153"/>
                  <a:ext cx="1146048" cy="256032"/>
                </a:xfrm>
                <a:prstGeom prst="leftArrow">
                  <a:avLst/>
                </a:prstGeom>
                <a:solidFill>
                  <a:srgbClr val="00B0F0"/>
                </a:solidFill>
                <a:ln>
                  <a:solidFill>
                    <a:srgbClr val="1698C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4A54077-51FB-EAE2-4504-3AC467338F47}"/>
                    </a:ext>
                  </a:extLst>
                </p:cNvPr>
                <p:cNvSpPr txBox="1"/>
                <p:nvPr/>
              </p:nvSpPr>
              <p:spPr>
                <a:xfrm>
                  <a:off x="8027989" y="852724"/>
                  <a:ext cx="107356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WT Testing</a:t>
                  </a:r>
                </a:p>
              </p:txBody>
            </p:sp>
          </p:grp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7D8CA91A-9087-474C-F507-82D6A82876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88345" y="1288805"/>
                <a:ext cx="2693505" cy="1225253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Right Arrow 33">
              <a:extLst>
                <a:ext uri="{FF2B5EF4-FFF2-40B4-BE49-F238E27FC236}">
                  <a16:creationId xmlns:a16="http://schemas.microsoft.com/office/drawing/2014/main" id="{71C572B9-08CC-D1D6-EF92-947998CCD8FE}"/>
                </a:ext>
              </a:extLst>
            </p:cNvPr>
            <p:cNvSpPr/>
            <p:nvPr/>
          </p:nvSpPr>
          <p:spPr>
            <a:xfrm>
              <a:off x="9329172" y="1143017"/>
              <a:ext cx="1172958" cy="264594"/>
            </a:xfrm>
            <a:prstGeom prst="rightArrow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2CAA690-2D09-BD4E-C661-DB271A788D88}"/>
                </a:ext>
              </a:extLst>
            </p:cNvPr>
            <p:cNvSpPr txBox="1"/>
            <p:nvPr/>
          </p:nvSpPr>
          <p:spPr>
            <a:xfrm>
              <a:off x="9345186" y="837404"/>
              <a:ext cx="10903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Extrapolate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29CBCD7D-98E4-C651-F4B3-165EEE33D44E}"/>
              </a:ext>
            </a:extLst>
          </p:cNvPr>
          <p:cNvSpPr txBox="1"/>
          <p:nvPr/>
        </p:nvSpPr>
        <p:spPr>
          <a:xfrm>
            <a:off x="7644090" y="4697559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200FF9"/>
                </a:solidFill>
              </a:rPr>
              <a:t>Scaling WT data to flight:</a:t>
            </a:r>
          </a:p>
          <a:p>
            <a:pPr algn="ctr"/>
            <a:r>
              <a:rPr lang="en-US" dirty="0">
                <a:solidFill>
                  <a:srgbClr val="200FF9"/>
                </a:solidFill>
              </a:rPr>
              <a:t>How much Reynolds number is enough?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B20B5C8-638A-406E-9BDE-AEFAE7E2A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067" y="6432206"/>
            <a:ext cx="3412442" cy="13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/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POC: William Milholen (LaRC)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7B6F55-88AA-8FD9-E38C-04D5A7854691}"/>
              </a:ext>
            </a:extLst>
          </p:cNvPr>
          <p:cNvSpPr txBox="1"/>
          <p:nvPr/>
        </p:nvSpPr>
        <p:spPr>
          <a:xfrm>
            <a:off x="7397959" y="2792492"/>
            <a:ext cx="772969" cy="307777"/>
          </a:xfrm>
          <a:prstGeom prst="rect">
            <a:avLst/>
          </a:prstGeom>
          <a:solidFill>
            <a:schemeClr val="bg1"/>
          </a:solidFill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Symbol" pitchFamily="2" charset="2"/>
              </a:rPr>
              <a:t>D</a:t>
            </a:r>
            <a:r>
              <a:rPr lang="en-US" sz="1400" b="1" dirty="0"/>
              <a:t>C</a:t>
            </a:r>
            <a:r>
              <a:rPr lang="en-US" sz="1400" b="1" baseline="-25000" dirty="0"/>
              <a:t>L,max</a:t>
            </a:r>
          </a:p>
        </p:txBody>
      </p:sp>
    </p:spTree>
    <p:extLst>
      <p:ext uri="{BB962C8B-B14F-4D97-AF65-F5344CB8AC3E}">
        <p14:creationId xmlns:p14="http://schemas.microsoft.com/office/powerpoint/2010/main" val="380949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3FF4-E6D8-6944-BECC-738B2EB4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29" y="236686"/>
            <a:ext cx="10701291" cy="522898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59711-FBB0-20DD-A612-3664C1DF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31AD1-791D-AD4F-CC38-5295EC0DE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3F9BF-BA69-AB4B-934F-7BBFF6B40BF8}"/>
              </a:ext>
            </a:extLst>
          </p:cNvPr>
          <p:cNvSpPr txBox="1"/>
          <p:nvPr/>
        </p:nvSpPr>
        <p:spPr>
          <a:xfrm>
            <a:off x="1263964" y="942330"/>
            <a:ext cx="11582081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Background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Aerodynamic Technologies</a:t>
            </a:r>
          </a:p>
          <a:p>
            <a:pPr marL="45720">
              <a:spcBef>
                <a:spcPts val="600"/>
              </a:spcBef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Summary Remarks</a:t>
            </a:r>
          </a:p>
          <a:p>
            <a:pPr marL="45720">
              <a:spcBef>
                <a:spcPts val="600"/>
              </a:spcBef>
            </a:pPr>
            <a:endParaRPr lang="en-US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dirty="0">
              <a:solidFill>
                <a:srgbClr val="002A49"/>
              </a:solidFill>
              <a:latin typeface="Helvetica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248B28-EB75-7240-95CD-999821380604}"/>
              </a:ext>
            </a:extLst>
          </p:cNvPr>
          <p:cNvSpPr/>
          <p:nvPr/>
        </p:nvSpPr>
        <p:spPr>
          <a:xfrm>
            <a:off x="1713285" y="2349239"/>
            <a:ext cx="9582901" cy="1169551"/>
          </a:xfrm>
          <a:prstGeom prst="rect">
            <a:avLst/>
          </a:prstGeom>
        </p:spPr>
        <p:txBody>
          <a:bodyPr wrap="square" numCol="2" spcCol="182880">
            <a:spAutoFit/>
          </a:bodyPr>
          <a:lstStyle/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Aspect Ratio Wings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0FF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Natural Laminar Flow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Cruise Slotted Wing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Boundary Layer Ingesting Propulsor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Active Flow Control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Concept Studies</a:t>
            </a:r>
          </a:p>
        </p:txBody>
      </p:sp>
    </p:spTree>
    <p:extLst>
      <p:ext uri="{BB962C8B-B14F-4D97-AF65-F5344CB8AC3E}">
        <p14:creationId xmlns:p14="http://schemas.microsoft.com/office/powerpoint/2010/main" val="181654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9900-CD8A-E04D-1644-4A0CCFFBA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CATNLF Design Method:  Wind Tunnel Success to Flight Testing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Crossflow Attenuated Natural Laminar Flow (CATNLF)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1FA90C-F950-C116-9827-6B2F40A05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33433" y="6447982"/>
            <a:ext cx="1039812" cy="365125"/>
          </a:xfrm>
        </p:spPr>
        <p:txBody>
          <a:bodyPr/>
          <a:lstStyle/>
          <a:p>
            <a:r>
              <a:rPr lang="en-US" dirty="0"/>
              <a:t>www.nasa.gov   |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BF1FFBC-00C9-C437-5C76-5C0F29B38B43}"/>
              </a:ext>
            </a:extLst>
          </p:cNvPr>
          <p:cNvGrpSpPr/>
          <p:nvPr/>
        </p:nvGrpSpPr>
        <p:grpSpPr>
          <a:xfrm>
            <a:off x="267058" y="2629675"/>
            <a:ext cx="11706187" cy="4000870"/>
            <a:chOff x="364067" y="3108955"/>
            <a:chExt cx="11706187" cy="400087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047F08D-349B-9F4E-EC95-870BD54FD25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84087" y="3391039"/>
              <a:ext cx="3619925" cy="2841656"/>
              <a:chOff x="7781479" y="2193527"/>
              <a:chExt cx="3528105" cy="2769576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B0D1A5C9-531F-2980-E941-E092F86562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606" b="95183" l="545" r="97091">
                            <a14:foregroundMark x1="545" y1="1606" x2="8000" y2="47706"/>
                            <a14:foregroundMark x1="49091" y1="10550" x2="75455" y2="12385"/>
                            <a14:foregroundMark x1="42545" y1="10092" x2="47091" y2="10321"/>
                            <a14:foregroundMark x1="75455" y1="12385" x2="89818" y2="8945"/>
                            <a14:foregroundMark x1="89818" y1="8945" x2="76000" y2="16743"/>
                            <a14:foregroundMark x1="76000" y1="16743" x2="47455" y2="13761"/>
                            <a14:foregroundMark x1="47455" y1="13761" x2="44000" y2="15138"/>
                            <a14:foregroundMark x1="43273" y1="8028" x2="46545" y2="24771"/>
                            <a14:foregroundMark x1="46545" y1="24771" x2="90364" y2="27064"/>
                            <a14:foregroundMark x1="90364" y1="27064" x2="97455" y2="12156"/>
                            <a14:foregroundMark x1="97455" y1="12156" x2="75455" y2="6422"/>
                            <a14:foregroundMark x1="45273" y1="7569" x2="42727" y2="8486"/>
                            <a14:foregroundMark x1="44364" y1="20413" x2="73636" y2="22248"/>
                            <a14:foregroundMark x1="73636" y1="22248" x2="89091" y2="21560"/>
                            <a14:foregroundMark x1="45273" y1="9174" x2="48364" y2="25000"/>
                            <a14:foregroundMark x1="46545" y1="24541" x2="43818" y2="10550"/>
                            <a14:foregroundMark x1="94364" y1="95183" x2="94364" y2="95183"/>
                            <a14:foregroundMark x1="42545" y1="11697" x2="48000" y2="24541"/>
                            <a14:foregroundMark x1="43818" y1="9862" x2="47818" y2="24541"/>
                            <a14:foregroundMark x1="42364" y1="21330" x2="42364" y2="21330"/>
                            <a14:foregroundMark x1="42364" y1="20872" x2="42364" y2="20872"/>
                            <a14:foregroundMark x1="42364" y1="18807" x2="42545" y2="17661"/>
                            <a14:foregroundMark x1="42545" y1="16743" x2="42545" y2="16743"/>
                            <a14:foregroundMark x1="43091" y1="15596" x2="43091" y2="15596"/>
                            <a14:foregroundMark x1="43091" y1="15826" x2="43091" y2="15826"/>
                            <a14:foregroundMark x1="42727" y1="21789" x2="42727" y2="23165"/>
                            <a14:foregroundMark x1="42545" y1="22936" x2="42545" y2="22936"/>
                            <a14:foregroundMark x1="42545" y1="22936" x2="43091" y2="24083"/>
                            <a14:foregroundMark x1="43091" y1="23853" x2="43091" y2="23853"/>
                            <a14:foregroundMark x1="43091" y1="23853" x2="43091" y2="23853"/>
                            <a14:foregroundMark x1="43273" y1="24083" x2="43273" y2="24083"/>
                            <a14:foregroundMark x1="43455" y1="24083" x2="43455" y2="24083"/>
                            <a14:foregroundMark x1="43455" y1="24083" x2="43455" y2="24083"/>
                            <a14:foregroundMark x1="44000" y1="24541" x2="44000" y2="24541"/>
                            <a14:foregroundMark x1="44364" y1="24541" x2="44364" y2="24541"/>
                            <a14:foregroundMark x1="44727" y1="24541" x2="44727" y2="24541"/>
                            <a14:foregroundMark x1="45091" y1="24541" x2="45091" y2="24541"/>
                            <a14:backgroundMark x1="53818" y1="6422" x2="53818" y2="6422"/>
                            <a14:backgroundMark x1="59818" y1="5275" x2="59818" y2="5275"/>
                            <a14:backgroundMark x1="46727" y1="3440" x2="74182" y2="5734"/>
                            <a14:backgroundMark x1="74182" y1="5734" x2="75818" y2="5734"/>
                            <a14:backgroundMark x1="51818" y1="5734" x2="45636" y2="802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781479" y="2193527"/>
                <a:ext cx="3490546" cy="2769576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F061590-B092-BCDA-CA77-6F36D901FEE2}"/>
                  </a:ext>
                </a:extLst>
              </p:cNvPr>
              <p:cNvSpPr/>
              <p:nvPr/>
            </p:nvSpPr>
            <p:spPr>
              <a:xfrm>
                <a:off x="9142174" y="2210045"/>
                <a:ext cx="2167410" cy="269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 = 0.86, </a:t>
                </a:r>
                <a:r>
                  <a:rPr lang="en-US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Re</a:t>
                </a:r>
                <a:r>
                  <a:rPr lang="en-US" sz="1200" baseline="-25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MAC</a:t>
                </a: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= 15 million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100D424-8F5A-75D9-34F4-7F2006068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57899" y="3108955"/>
              <a:ext cx="4712355" cy="310768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64479EE-2CBE-9973-312A-69F13A767B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813" b="13558"/>
            <a:stretch/>
          </p:blipFill>
          <p:spPr>
            <a:xfrm>
              <a:off x="364067" y="3437872"/>
              <a:ext cx="2735828" cy="268770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7FBEBC5-99CC-4478-6E24-37998C3C1BA2}"/>
                </a:ext>
              </a:extLst>
            </p:cNvPr>
            <p:cNvSpPr txBox="1"/>
            <p:nvPr/>
          </p:nvSpPr>
          <p:spPr>
            <a:xfrm>
              <a:off x="696366" y="6169809"/>
              <a:ext cx="2071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CRM-NLF semispan model in the NTF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E065BB2-5DD3-DB72-0EE6-5552EC04CB50}"/>
                </a:ext>
              </a:extLst>
            </p:cNvPr>
            <p:cNvSpPr txBox="1"/>
            <p:nvPr/>
          </p:nvSpPr>
          <p:spPr>
            <a:xfrm>
              <a:off x="3545551" y="6155718"/>
              <a:ext cx="377069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Transition images of CRM-NLF wing show regions of laminar flow on model in the NTF</a:t>
              </a:r>
            </a:p>
            <a:p>
              <a:pPr algn="ctr"/>
              <a:r>
                <a:rPr lang="en-US" sz="1400" dirty="0">
                  <a:solidFill>
                    <a:srgbClr val="200FF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(AIAA 2019-3292)</a:t>
              </a:r>
              <a:endParaRPr lang="en-US" sz="1400" dirty="0">
                <a:solidFill>
                  <a:srgbClr val="200FF9"/>
                </a:solidFill>
              </a:endParaRPr>
            </a:p>
            <a:p>
              <a:pPr algn="ct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96163B-4995-5F40-8E53-32036A7658DE}"/>
                </a:ext>
              </a:extLst>
            </p:cNvPr>
            <p:cNvSpPr txBox="1"/>
            <p:nvPr/>
          </p:nvSpPr>
          <p:spPr>
            <a:xfrm>
              <a:off x="7434840" y="6169809"/>
              <a:ext cx="45584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CRM-NLF exceeds historic experiments, but tunnel environment limits maximum extent of NLF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6C03D2E-90FC-0D5E-4ED7-C892C230E588}"/>
              </a:ext>
            </a:extLst>
          </p:cNvPr>
          <p:cNvSpPr txBox="1"/>
          <p:nvPr/>
        </p:nvSpPr>
        <p:spPr>
          <a:xfrm>
            <a:off x="218755" y="6423567"/>
            <a:ext cx="34603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POC: Michelle Lynde, Richard Campbell (LaRC)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5D5FC2-17D5-B057-179A-22EC218D45F1}"/>
              </a:ext>
            </a:extLst>
          </p:cNvPr>
          <p:cNvSpPr txBox="1"/>
          <p:nvPr/>
        </p:nvSpPr>
        <p:spPr>
          <a:xfrm>
            <a:off x="306917" y="1058167"/>
            <a:ext cx="11521016" cy="64633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Common Research Model with Natural Laminar Flow (CRM-NLF) tested in the National Transonic Facility (NTF) in 2018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749EC7-69A6-AE60-D9CC-4CDAA24C27C8}"/>
              </a:ext>
            </a:extLst>
          </p:cNvPr>
          <p:cNvSpPr txBox="1"/>
          <p:nvPr/>
        </p:nvSpPr>
        <p:spPr>
          <a:xfrm>
            <a:off x="938755" y="1462727"/>
            <a:ext cx="9755265" cy="1754326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800100" lvl="1" indent="-342900">
              <a:buFont typeface="Helvetica" pitchFamily="2" charset="0"/>
              <a:buChar char="–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Confirmed computational predictions</a:t>
            </a:r>
          </a:p>
          <a:p>
            <a:pPr marL="800100" lvl="1" indent="-342900">
              <a:buFont typeface="Helvetica" pitchFamily="2" charset="0"/>
              <a:buChar char="–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Exceeds historic NLF results</a:t>
            </a:r>
          </a:p>
          <a:p>
            <a:pPr marL="800100" lvl="1" indent="-342900">
              <a:buFont typeface="Helvetica" pitchFamily="2" charset="0"/>
              <a:buChar char="–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Focus of 2020 AIAA Transition Modeling Workshop</a:t>
            </a:r>
          </a:p>
          <a:p>
            <a:pPr lvl="1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Helvetica" pitchFamily="2" charset="0"/>
              <a:buChar char="–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imited results in wind tunnel motivated flight testing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51FD5F-D774-0697-99A8-5BC2630EE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2422" y="6447981"/>
            <a:ext cx="321645" cy="365125"/>
          </a:xfrm>
        </p:spPr>
        <p:txBody>
          <a:bodyPr/>
          <a:lstStyle/>
          <a:p>
            <a:fld id="{B8AA1CF0-2751-9942-BBAA-4C77DDDF2B1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62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47C342-3CC9-17E3-E448-C17334EFCC93}"/>
              </a:ext>
            </a:extLst>
          </p:cNvPr>
          <p:cNvGrpSpPr/>
          <p:nvPr/>
        </p:nvGrpSpPr>
        <p:grpSpPr>
          <a:xfrm>
            <a:off x="1016383" y="721903"/>
            <a:ext cx="9498194" cy="1902033"/>
            <a:chOff x="756743" y="1164949"/>
            <a:chExt cx="9498194" cy="190203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6AB94CB-A8CF-23FF-C23F-6E0AA33B32DF}"/>
                </a:ext>
              </a:extLst>
            </p:cNvPr>
            <p:cNvGrpSpPr/>
            <p:nvPr/>
          </p:nvGrpSpPr>
          <p:grpSpPr>
            <a:xfrm>
              <a:off x="756743" y="1164949"/>
              <a:ext cx="9498194" cy="1902033"/>
              <a:chOff x="756743" y="1249794"/>
              <a:chExt cx="9498194" cy="1902033"/>
            </a:xfrm>
          </p:grpSpPr>
          <p:pic>
            <p:nvPicPr>
              <p:cNvPr id="14" name="Picture 13" descr="A picture containing table&#10;&#10;Description automatically generated">
                <a:extLst>
                  <a:ext uri="{FF2B5EF4-FFF2-40B4-BE49-F238E27FC236}">
                    <a16:creationId xmlns:a16="http://schemas.microsoft.com/office/drawing/2014/main" id="{7F9A5BAF-842B-DADD-0284-3E14D27AA3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677" b="89919" l="10000" r="94265">
                            <a14:foregroundMark x1="89118" y1="29839" x2="94265" y2="25403"/>
                            <a14:foregroundMark x1="75147" y1="87903" x2="75147" y2="87903"/>
                            <a14:foregroundMark x1="49559" y1="86694" x2="75882" y2="887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652" t="18875" r="18163" b="7163"/>
              <a:stretch/>
            </p:blipFill>
            <p:spPr>
              <a:xfrm>
                <a:off x="7049815" y="1258123"/>
                <a:ext cx="2945524" cy="1552238"/>
              </a:xfrm>
              <a:prstGeom prst="rect">
                <a:avLst/>
              </a:prstGeom>
            </p:spPr>
          </p:pic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2CE2A425-CF67-8366-5A6E-DD13751E07EA}"/>
                  </a:ext>
                </a:extLst>
              </p:cNvPr>
              <p:cNvGrpSpPr/>
              <p:nvPr/>
            </p:nvGrpSpPr>
            <p:grpSpPr>
              <a:xfrm>
                <a:off x="756743" y="1249794"/>
                <a:ext cx="9498194" cy="1902033"/>
                <a:chOff x="756743" y="1249794"/>
                <a:chExt cx="9498194" cy="1902033"/>
              </a:xfrm>
            </p:grpSpPr>
            <p:pic>
              <p:nvPicPr>
                <p:cNvPr id="6" name="Picture 5" descr="A picture containing pair, table, sitting, knife&#10;&#10;Description automatically generated">
                  <a:extLst>
                    <a:ext uri="{FF2B5EF4-FFF2-40B4-BE49-F238E27FC236}">
                      <a16:creationId xmlns:a16="http://schemas.microsoft.com/office/drawing/2014/main" id="{4558B2ED-8CE4-15E2-7F0F-B5F364644E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56743" y="1362033"/>
                  <a:ext cx="5511839" cy="1566957"/>
                </a:xfrm>
                <a:prstGeom prst="rect">
                  <a:avLst/>
                </a:prstGeom>
              </p:spPr>
            </p:pic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311D0C38-749B-1FDF-0101-83926B1EA7F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4099034" y="1249794"/>
                  <a:ext cx="2949672" cy="1331491"/>
                </a:xfrm>
                <a:prstGeom prst="straightConnector1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365C3F9C-4655-0CB1-00C2-4E5552AF5F1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099032" y="2877221"/>
                  <a:ext cx="2949674" cy="274606"/>
                </a:xfrm>
                <a:prstGeom prst="straightConnector1">
                  <a:avLst/>
                </a:prstGeom>
                <a:solidFill>
                  <a:schemeClr val="accent1"/>
                </a:solidFill>
                <a:ln w="15875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C3B84C8-36D3-6F74-A923-515A8CEE529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049814" y="1258122"/>
                  <a:ext cx="2945524" cy="1893705"/>
                </a:xfrm>
                <a:prstGeom prst="rect">
                  <a:avLst/>
                </a:prstGeom>
                <a:noFill/>
                <a:ln w="19050" cap="rnd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US" sz="750">
                    <a:latin typeface="Arial" panose="020B0604020202020204" pitchFamily="34" charset="0"/>
                    <a:ea typeface="ＭＳ Ｐゴシック" pitchFamily="-108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CC6B0299-C783-C36A-460A-18E7CCD48323}"/>
                    </a:ext>
                  </a:extLst>
                </p:cNvPr>
                <p:cNvSpPr/>
                <p:nvPr/>
              </p:nvSpPr>
              <p:spPr bwMode="auto">
                <a:xfrm>
                  <a:off x="7196959" y="1652261"/>
                  <a:ext cx="1568669" cy="1064172"/>
                </a:xfrm>
                <a:custGeom>
                  <a:avLst/>
                  <a:gdLst>
                    <a:gd name="connsiteX0" fmla="*/ 0 w 1568669"/>
                    <a:gd name="connsiteY0" fmla="*/ 0 h 1064172"/>
                    <a:gd name="connsiteX1" fmla="*/ 1568669 w 1568669"/>
                    <a:gd name="connsiteY1" fmla="*/ 39414 h 1064172"/>
                    <a:gd name="connsiteX2" fmla="*/ 1537138 w 1568669"/>
                    <a:gd name="connsiteY2" fmla="*/ 670034 h 1064172"/>
                    <a:gd name="connsiteX3" fmla="*/ 843455 w 1568669"/>
                    <a:gd name="connsiteY3" fmla="*/ 1064172 h 1064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68669" h="1064172">
                      <a:moveTo>
                        <a:pt x="0" y="0"/>
                      </a:moveTo>
                      <a:lnTo>
                        <a:pt x="1568669" y="39414"/>
                      </a:lnTo>
                      <a:lnTo>
                        <a:pt x="1537138" y="670034"/>
                      </a:lnTo>
                      <a:lnTo>
                        <a:pt x="843455" y="1064172"/>
                      </a:lnTo>
                    </a:path>
                  </a:pathLst>
                </a:custGeom>
                <a:noFill/>
                <a:ln w="28575" cap="flat" cmpd="sng" algn="ctr">
                  <a:solidFill>
                    <a:srgbClr val="FFFF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ＭＳ Ｐゴシック" pitchFamily="-108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3CA72CF-94A2-F0E1-3FE5-4D9FE16D1112}"/>
                    </a:ext>
                  </a:extLst>
                </p:cNvPr>
                <p:cNvSpPr txBox="1"/>
                <p:nvPr/>
              </p:nvSpPr>
              <p:spPr>
                <a:xfrm>
                  <a:off x="7345210" y="1961089"/>
                  <a:ext cx="127216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FFFF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Laminar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4F957E3-7914-1B73-318E-6ED5E1EE3ABC}"/>
                    </a:ext>
                  </a:extLst>
                </p:cNvPr>
                <p:cNvSpPr txBox="1"/>
                <p:nvPr/>
              </p:nvSpPr>
              <p:spPr>
                <a:xfrm>
                  <a:off x="8522576" y="2416997"/>
                  <a:ext cx="127216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FFFF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Turbulent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6B6C3B3-D25F-496B-155E-1DF375EC3410}"/>
                    </a:ext>
                  </a:extLst>
                </p:cNvPr>
                <p:cNvSpPr txBox="1"/>
                <p:nvPr/>
              </p:nvSpPr>
              <p:spPr>
                <a:xfrm>
                  <a:off x="6854952" y="2813274"/>
                  <a:ext cx="339998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Computational transition front</a:t>
                  </a:r>
                </a:p>
              </p:txBody>
            </p:sp>
          </p:grp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03301F8-FEA7-776F-FD65-99174140890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12662" y="2495789"/>
              <a:ext cx="586372" cy="297803"/>
            </a:xfrm>
            <a:prstGeom prst="rect">
              <a:avLst/>
            </a:prstGeom>
            <a:noFill/>
            <a:ln w="19050" cap="rnd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750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E17A0D-4C29-F913-60D5-59E1FCC22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858" y="234972"/>
            <a:ext cx="11580283" cy="6223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CATNLF Flight Test – Summer 2023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Armstrong Flight Research Center, F-15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90CAF8-0EF0-B4C1-FC10-083E5C8C6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755" y="2546841"/>
            <a:ext cx="6636238" cy="3165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Test article is a lifting surface representative of a transonic transport wing designed to support 52% laminar flow</a:t>
            </a:r>
            <a:endParaRPr 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Goal: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confirm the effectiveness of the CATNLF method to obtain laminar flow</a:t>
            </a:r>
          </a:p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Goal: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investigate the surface requirements for laminar flow applications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Support Flight Test Activities: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Enhanced laminar flow detection (2019)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F-15 flow rake survey (Fall 2022)</a:t>
            </a:r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5FF72D6E-5E72-D8A3-6DE3-05B19FD623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0674" y="6492875"/>
            <a:ext cx="1039812" cy="365125"/>
          </a:xfrm>
        </p:spPr>
        <p:txBody>
          <a:bodyPr/>
          <a:lstStyle/>
          <a:p>
            <a:r>
              <a:rPr lang="en-US" dirty="0"/>
              <a:t>www.nasa.gov   |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6EFDC5-C602-7EA6-987C-76C817E598FD}"/>
              </a:ext>
            </a:extLst>
          </p:cNvPr>
          <p:cNvSpPr txBox="1"/>
          <p:nvPr/>
        </p:nvSpPr>
        <p:spPr>
          <a:xfrm>
            <a:off x="218755" y="6331970"/>
            <a:ext cx="34603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POC: Michelle Lynde, Richard Campbell (LaRC)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C5CF4A0-ED62-9A30-751B-16269530C7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15" y="3162956"/>
            <a:ext cx="3332531" cy="249939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6DC0C65-2D1F-3EA2-65F3-0144ECC3ECA2}"/>
              </a:ext>
            </a:extLst>
          </p:cNvPr>
          <p:cNvSpPr txBox="1"/>
          <p:nvPr/>
        </p:nvSpPr>
        <p:spPr>
          <a:xfrm>
            <a:off x="7176501" y="5712329"/>
            <a:ext cx="4262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article scheduled for delivery September 2022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784A42-3102-6277-8514-7D09423469FE}"/>
              </a:ext>
            </a:extLst>
          </p:cNvPr>
          <p:cNvGrpSpPr/>
          <p:nvPr/>
        </p:nvGrpSpPr>
        <p:grpSpPr>
          <a:xfrm>
            <a:off x="4787288" y="3984976"/>
            <a:ext cx="1734980" cy="1855457"/>
            <a:chOff x="5142802" y="4239454"/>
            <a:chExt cx="1734980" cy="185545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3485F5E-E1D1-7EC2-9781-45BC9D2F704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42802" y="4239454"/>
              <a:ext cx="1734980" cy="1600200"/>
              <a:chOff x="4977953" y="1011329"/>
              <a:chExt cx="2041975" cy="188334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483F0258-AB8F-3474-B05D-8E6FA646A1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9346" b="93645" l="6937" r="93153">
                            <a14:foregroundMark x1="11622" y1="18505" x2="16036" y2="17850"/>
                            <a14:foregroundMark x1="10901" y1="17290" x2="7477" y2="17570"/>
                            <a14:foregroundMark x1="16577" y1="15421" x2="20631" y2="9439"/>
                            <a14:foregroundMark x1="20631" y1="9439" x2="26757" y2="13364"/>
                            <a14:foregroundMark x1="26757" y1="13364" x2="26847" y2="13551"/>
                            <a14:foregroundMark x1="19279" y1="10748" x2="24054" y2="9346"/>
                            <a14:foregroundMark x1="83784" y1="46542" x2="89910" y2="48692"/>
                            <a14:foregroundMark x1="91441" y1="50280" x2="93333" y2="50654"/>
                            <a14:foregroundMark x1="39550" y1="84299" x2="40811" y2="90093"/>
                            <a14:foregroundMark x1="48468" y1="78411" x2="56306" y2="81869"/>
                            <a14:foregroundMark x1="50270" y1="79720" x2="50000" y2="79346"/>
                            <a14:foregroundMark x1="43964" y1="91308" x2="50360" y2="93551"/>
                            <a14:foregroundMark x1="50360" y1="93551" x2="50811" y2="93645"/>
                            <a14:foregroundMark x1="55766" y1="67383" x2="61892" y2="69907"/>
                            <a14:foregroundMark x1="65495" y1="65514" x2="71712" y2="68037"/>
                            <a14:foregroundMark x1="59910" y1="55888" x2="67387" y2="58318"/>
                            <a14:foregroundMark x1="59099" y1="54019" x2="61622" y2="55514"/>
                            <a14:foregroundMark x1="64414" y1="44766" x2="72252" y2="47850"/>
                          </a14:backgroundRemoval>
                        </a14:imgEffect>
                      </a14:imgLayer>
                    </a14:imgProps>
                  </a:ext>
                </a:extLst>
              </a:blip>
              <a:srcRect l="6767" t="6128" r="4552" b="4243"/>
              <a:stretch/>
            </p:blipFill>
            <p:spPr>
              <a:xfrm rot="1240285" flipH="1">
                <a:off x="4977953" y="1011329"/>
                <a:ext cx="1933087" cy="1883346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0BD1585-7B6D-BE2D-D3AD-3B2D43E0FAE1}"/>
                  </a:ext>
                </a:extLst>
              </p:cNvPr>
              <p:cNvSpPr/>
              <p:nvPr/>
            </p:nvSpPr>
            <p:spPr bwMode="auto">
              <a:xfrm>
                <a:off x="6136524" y="1308495"/>
                <a:ext cx="883404" cy="151719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itchFamily="-108" charset="-12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E6B062-6887-F5AD-41CB-CF6098C655FE}"/>
                </a:ext>
              </a:extLst>
            </p:cNvPr>
            <p:cNvSpPr txBox="1"/>
            <p:nvPr/>
          </p:nvSpPr>
          <p:spPr>
            <a:xfrm>
              <a:off x="5144738" y="5787134"/>
              <a:ext cx="16385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200FF9"/>
                  </a:solidFill>
                </a:rPr>
                <a:t>Flow Survey Rake</a:t>
              </a:r>
            </a:p>
          </p:txBody>
        </p:sp>
      </p:grpSp>
      <p:sp>
        <p:nvSpPr>
          <p:cNvPr id="18" name="TextBox 9">
            <a:extLst>
              <a:ext uri="{FF2B5EF4-FFF2-40B4-BE49-F238E27FC236}">
                <a16:creationId xmlns:a16="http://schemas.microsoft.com/office/drawing/2014/main" id="{CD1EB0B8-DD3E-F332-AD1F-3EC5A2ECB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78" y="5942546"/>
            <a:ext cx="6865257" cy="369332"/>
          </a:xfrm>
          <a:prstGeom prst="rect">
            <a:avLst/>
          </a:prstGeom>
          <a:solidFill>
            <a:srgbClr val="200FF9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Proposed Release of Flight Data for Future Workshops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0947A56-5A82-6E21-787A-9C41AAABE227}"/>
              </a:ext>
            </a:extLst>
          </p:cNvPr>
          <p:cNvGrpSpPr/>
          <p:nvPr/>
        </p:nvGrpSpPr>
        <p:grpSpPr>
          <a:xfrm>
            <a:off x="7464990" y="384231"/>
            <a:ext cx="2014676" cy="373892"/>
            <a:chOff x="7709371" y="1651533"/>
            <a:chExt cx="1645139" cy="32283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CFDBB33-DD74-0133-60E7-3363D84D8890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7709371" y="1675198"/>
              <a:ext cx="0" cy="27075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9D2D969-785A-989A-EED1-E1E36D89027D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9354510" y="1703607"/>
              <a:ext cx="0" cy="27075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76A5EBB-E128-07A6-9819-5D0E3EE0A74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8271527" y="1651533"/>
              <a:ext cx="6319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6.3 ft.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D0AAE7D-4FB9-631E-C646-008CBA20C820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 flipV="1">
              <a:off x="8821699" y="1796148"/>
              <a:ext cx="532811" cy="49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2DCAE83-C24D-8D1E-585A-00CFA4D7BAF2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 flipH="1">
              <a:off x="7725510" y="1791342"/>
              <a:ext cx="596602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A4901CD7-5D43-4572-0271-61D66B56940E}"/>
              </a:ext>
            </a:extLst>
          </p:cNvPr>
          <p:cNvSpPr txBox="1"/>
          <p:nvPr/>
        </p:nvSpPr>
        <p:spPr>
          <a:xfrm>
            <a:off x="8153419" y="2623064"/>
            <a:ext cx="21016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(AIAA 2021-0173)</a:t>
            </a:r>
            <a:endParaRPr lang="en-US" sz="1400" dirty="0">
              <a:solidFill>
                <a:srgbClr val="200FF9"/>
              </a:solidFill>
            </a:endParaRP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E689AFCD-50A7-6089-7E6A-85C1F74FD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2422" y="6497230"/>
            <a:ext cx="321645" cy="365125"/>
          </a:xfrm>
        </p:spPr>
        <p:txBody>
          <a:bodyPr/>
          <a:lstStyle/>
          <a:p>
            <a:fld id="{B8AA1CF0-2751-9942-BBAA-4C77DDDF2B1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3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3FF4-E6D8-6944-BECC-738B2EB4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29" y="236686"/>
            <a:ext cx="10701291" cy="522898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DDB8E-57CE-9A0A-7617-23791FC3D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1A9B3-B746-5F17-8232-3FCBA907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3F9BF-BA69-AB4B-934F-7BBFF6B40BF8}"/>
              </a:ext>
            </a:extLst>
          </p:cNvPr>
          <p:cNvSpPr txBox="1"/>
          <p:nvPr/>
        </p:nvSpPr>
        <p:spPr>
          <a:xfrm>
            <a:off x="1263964" y="931444"/>
            <a:ext cx="11582081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Background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Aerodynamic Technologies</a:t>
            </a:r>
          </a:p>
          <a:p>
            <a:pPr marL="45720">
              <a:spcBef>
                <a:spcPts val="600"/>
              </a:spcBef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Summary Remarks</a:t>
            </a:r>
          </a:p>
          <a:p>
            <a:pPr marL="45720">
              <a:spcBef>
                <a:spcPts val="600"/>
              </a:spcBef>
            </a:pPr>
            <a:endParaRPr lang="en-US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dirty="0">
              <a:solidFill>
                <a:srgbClr val="002A49"/>
              </a:solidFill>
              <a:latin typeface="Helvetica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248B28-EB75-7240-95CD-999821380604}"/>
              </a:ext>
            </a:extLst>
          </p:cNvPr>
          <p:cNvSpPr/>
          <p:nvPr/>
        </p:nvSpPr>
        <p:spPr>
          <a:xfrm>
            <a:off x="1713285" y="2349239"/>
            <a:ext cx="9582901" cy="1169551"/>
          </a:xfrm>
          <a:prstGeom prst="rect">
            <a:avLst/>
          </a:prstGeom>
        </p:spPr>
        <p:txBody>
          <a:bodyPr wrap="square" numCol="2" spcCol="182880">
            <a:spAutoFit/>
          </a:bodyPr>
          <a:lstStyle/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Aspect Ratio Wings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Natural Laminar Flow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0FF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Cruise Slotted Wing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Boundary Layer Ingesting Propulsor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Active Flow Control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Concept Studies</a:t>
            </a:r>
          </a:p>
        </p:txBody>
      </p:sp>
    </p:spTree>
    <p:extLst>
      <p:ext uri="{BB962C8B-B14F-4D97-AF65-F5344CB8AC3E}">
        <p14:creationId xmlns:p14="http://schemas.microsoft.com/office/powerpoint/2010/main" val="135616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62176B29-48ED-52AE-4491-8DBCC520EDC4}"/>
              </a:ext>
            </a:extLst>
          </p:cNvPr>
          <p:cNvSpPr txBox="1">
            <a:spLocks/>
          </p:cNvSpPr>
          <p:nvPr/>
        </p:nvSpPr>
        <p:spPr bwMode="auto">
          <a:xfrm>
            <a:off x="6622432" y="1016000"/>
            <a:ext cx="6056039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sz="1800" b="1" kern="0" dirty="0">
                <a:solidFill>
                  <a:srgbClr val="2D2AFF"/>
                </a:solidFill>
                <a:cs typeface="Arial" panose="020B0604020202020204" pitchFamily="34" charset="0"/>
              </a:rPr>
              <a:t>Design Tradespace</a:t>
            </a:r>
          </a:p>
          <a:p>
            <a:pPr marL="0" indent="0">
              <a:buFontTx/>
              <a:buNone/>
            </a:pPr>
            <a:endParaRPr lang="en-US" sz="1600" kern="0" dirty="0"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en-US" sz="1600" kern="0" dirty="0">
              <a:cs typeface="Arial" panose="020B0604020202020204" pitchFamily="34" charset="0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D203BC7B-9DFF-93AD-3156-CFB143BAABC2}"/>
              </a:ext>
            </a:extLst>
          </p:cNvPr>
          <p:cNvSpPr txBox="1">
            <a:spLocks/>
          </p:cNvSpPr>
          <p:nvPr/>
        </p:nvSpPr>
        <p:spPr bwMode="auto">
          <a:xfrm>
            <a:off x="423333" y="1016000"/>
            <a:ext cx="6056039" cy="180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sz="1800" b="1" kern="0" dirty="0">
                <a:solidFill>
                  <a:srgbClr val="2D2AFF"/>
                </a:solidFill>
              </a:rPr>
              <a:t>Concept</a:t>
            </a:r>
          </a:p>
          <a:p>
            <a:r>
              <a:rPr lang="en-US" sz="1600" b="1" kern="0" dirty="0"/>
              <a:t>Flow-through slot permits stronger pressure recovery without separation</a:t>
            </a:r>
          </a:p>
          <a:p>
            <a:r>
              <a:rPr lang="en-US" sz="1600" kern="0" dirty="0"/>
              <a:t>Enables greater aft loading to weaken shock strength, reduction in wave drag</a:t>
            </a:r>
          </a:p>
          <a:p>
            <a:pPr marL="0" indent="0">
              <a:buFontTx/>
              <a:buNone/>
            </a:pPr>
            <a:endParaRPr lang="en-US" sz="1600" kern="0" dirty="0"/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A715107-F5B1-9032-A289-BD4095807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Cruise Slotted Wing (CSW) – Expanding Wing Design Trade Space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054592-831F-58F9-D1E4-D1CA013E8D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99788" y="6469513"/>
            <a:ext cx="1039812" cy="365125"/>
          </a:xfrm>
        </p:spPr>
        <p:txBody>
          <a:bodyPr/>
          <a:lstStyle/>
          <a:p>
            <a:r>
              <a:rPr lang="en-US" dirty="0"/>
              <a:t>www.nasa.gov   |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6FB8DD-A9C3-AB50-3F42-7D2BD586AA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1282" y="1480269"/>
            <a:ext cx="831550" cy="7979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43D053-9D88-ED44-14F0-B7EF6BFF38A2}"/>
              </a:ext>
            </a:extLst>
          </p:cNvPr>
          <p:cNvSpPr/>
          <p:nvPr/>
        </p:nvSpPr>
        <p:spPr bwMode="auto">
          <a:xfrm>
            <a:off x="6734191" y="1480269"/>
            <a:ext cx="5110109" cy="808348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          	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Increase Mach Number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Helvetica" pitchFamily="2" charset="0"/>
              <a:ea typeface="ＭＳ Ｐゴシック" pitchFamily="-108" charset="-128"/>
              <a:cs typeface="Times New Roman" panose="02020603050405020304" pitchFamily="18" charset="0"/>
            </a:endParaRPr>
          </a:p>
          <a:p>
            <a:pPr lvl="2" eaLnBrk="0" hangingPunct="0"/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Improved productivity, more daily city </a:t>
            </a:r>
            <a:r>
              <a:rPr lang="en-US" sz="1600" dirty="0"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pairs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2" charset="0"/>
              <a:ea typeface="ＭＳ Ｐゴシック" pitchFamily="-108" charset="-128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1BF570C3-0B60-F704-86B0-04EB5607350F}"/>
                  </a:ext>
                </a:extLst>
              </p:cNvPr>
              <p:cNvSpPr/>
              <p:nvPr/>
            </p:nvSpPr>
            <p:spPr bwMode="auto">
              <a:xfrm>
                <a:off x="6734191" y="2428317"/>
                <a:ext cx="5110108" cy="808348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                </a:t>
                </a: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Increase Wing Thickness</a:t>
                </a:r>
                <a14:m>
                  <m:oMath xmlns:m="http://schemas.openxmlformats.org/officeDocument/2006/math">
                    <m:r>
                      <a:rPr lang="en-US" sz="1600" b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Helvetica" pitchFamily="2" charset="0"/>
                  <a:ea typeface="ＭＳ Ｐゴシック" pitchFamily="-108" charset="-128"/>
                  <a:cs typeface="Times New Roman" panose="02020603050405020304" pitchFamily="18" charset="0"/>
                </a:endParaRPr>
              </a:p>
              <a:p>
                <a:pPr lvl="2" eaLnBrk="0" hangingPunct="0"/>
                <a:r>
                  <a:rPr lang="en-US" sz="1600" dirty="0"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Lighter wing, greater fuel volume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pitchFamily="2" charset="0"/>
                  <a:ea typeface="ＭＳ Ｐゴシック" pitchFamily="-108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1BF570C3-0B60-F704-86B0-04EB560735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4191" y="2428317"/>
                <a:ext cx="5110108" cy="80834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E3F9C10-9123-3B76-A447-8C90BEED9E1F}"/>
              </a:ext>
            </a:extLst>
          </p:cNvPr>
          <p:cNvSpPr/>
          <p:nvPr/>
        </p:nvSpPr>
        <p:spPr bwMode="auto">
          <a:xfrm>
            <a:off x="6734189" y="3395478"/>
            <a:ext cx="5110107" cy="808348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accent2"/>
                </a:solidFill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	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Decrease Wing Sweep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Helvetica" pitchFamily="2" charset="0"/>
              <a:ea typeface="ＭＳ Ｐゴシック" pitchFamily="-108" charset="-128"/>
              <a:cs typeface="Times New Roman" panose="02020603050405020304" pitchFamily="18" charset="0"/>
            </a:endParaRPr>
          </a:p>
          <a:p>
            <a:pPr lvl="2" eaLnBrk="0" hangingPunct="0"/>
            <a:r>
              <a:rPr lang="en-US" sz="1600" dirty="0"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Lighter wing, promotes natural laminar flow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2" charset="0"/>
              <a:ea typeface="ＭＳ Ｐゴシック" pitchFamily="-108" charset="-128"/>
              <a:cs typeface="Times New Roman" panose="02020603050405020304" pitchFamily="18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407446D-3E11-F0E9-6E66-710E8F8A4050}"/>
              </a:ext>
            </a:extLst>
          </p:cNvPr>
          <p:cNvSpPr/>
          <p:nvPr/>
        </p:nvSpPr>
        <p:spPr bwMode="auto">
          <a:xfrm>
            <a:off x="6710792" y="5278810"/>
            <a:ext cx="5110107" cy="808348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2D2AFF"/>
                </a:solidFill>
                <a:effectLst/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	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Decrease Drag Coefficient</a:t>
            </a:r>
          </a:p>
          <a:p>
            <a:pPr lvl="2" eaLnBrk="0" hangingPunct="0"/>
            <a:r>
              <a:rPr lang="en-US" sz="1600" dirty="0"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Less fuel consumption, increased range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2" charset="0"/>
              <a:ea typeface="ＭＳ Ｐゴシック" pitchFamily="-108" charset="-128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F8DFD9C-9D0E-4A9D-D597-90E0AB5664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7885" y="5290812"/>
            <a:ext cx="831550" cy="7963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D53B56-A41E-D716-CF8E-36C50F7BD50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34" b="94083" l="4013" r="95987">
                        <a14:foregroundMark x1="90635" y1="40828" x2="90635" y2="40828"/>
                        <a14:foregroundMark x1="95987" y1="39053" x2="95987" y2="39053"/>
                        <a14:foregroundMark x1="55518" y1="94083" x2="55518" y2="94083"/>
                        <a14:foregroundMark x1="11037" y1="4734" x2="11037" y2="4734"/>
                        <a14:foregroundMark x1="4013" y1="45562" x2="4013" y2="455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7038" y="1638204"/>
            <a:ext cx="369382" cy="2082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48CAB8-680D-4E7D-762B-4931F75EAD6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6759" y="4343462"/>
            <a:ext cx="819150" cy="8083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034BB27-52A9-CDF5-BCBD-F6352DAD3A60}"/>
              </a:ext>
            </a:extLst>
          </p:cNvPr>
          <p:cNvSpPr/>
          <p:nvPr/>
        </p:nvSpPr>
        <p:spPr bwMode="auto">
          <a:xfrm>
            <a:off x="6710792" y="4343462"/>
            <a:ext cx="5110107" cy="808348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	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Increase Lift Coefficient</a:t>
            </a:r>
          </a:p>
          <a:p>
            <a:pPr lvl="2" eaLnBrk="0" hangingPunct="0"/>
            <a:r>
              <a:rPr lang="en-US" sz="1600" dirty="0"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Greater payload limit or cruise altitude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2" charset="0"/>
              <a:ea typeface="ＭＳ Ｐゴシック" pitchFamily="-108" charset="-128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E33F2A-E105-333B-2434-0E874765444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0153" y="3417744"/>
            <a:ext cx="832677" cy="7632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95F5AE3-DA7E-8625-2C7B-122F26C9B0E4}"/>
              </a:ext>
            </a:extLst>
          </p:cNvPr>
          <p:cNvSpPr/>
          <p:nvPr/>
        </p:nvSpPr>
        <p:spPr bwMode="auto">
          <a:xfrm>
            <a:off x="6860155" y="2450519"/>
            <a:ext cx="832677" cy="78608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7D384F88-B984-6A99-4CCD-1A420D597BE9}"/>
              </a:ext>
            </a:extLst>
          </p:cNvPr>
          <p:cNvSpPr>
            <a:spLocks noChangeAspect="1"/>
          </p:cNvSpPr>
          <p:nvPr/>
        </p:nvSpPr>
        <p:spPr bwMode="auto">
          <a:xfrm>
            <a:off x="6869160" y="2819308"/>
            <a:ext cx="822960" cy="232724"/>
          </a:xfrm>
          <a:custGeom>
            <a:avLst/>
            <a:gdLst>
              <a:gd name="connsiteX0" fmla="*/ 5626800 w 5626800"/>
              <a:gd name="connsiteY0" fmla="*/ 579600 h 1591200"/>
              <a:gd name="connsiteX1" fmla="*/ 5418000 w 5626800"/>
              <a:gd name="connsiteY1" fmla="*/ 500400 h 1591200"/>
              <a:gd name="connsiteX2" fmla="*/ 5263200 w 5626800"/>
              <a:gd name="connsiteY2" fmla="*/ 468000 h 1591200"/>
              <a:gd name="connsiteX3" fmla="*/ 5137200 w 5626800"/>
              <a:gd name="connsiteY3" fmla="*/ 435600 h 1591200"/>
              <a:gd name="connsiteX4" fmla="*/ 5000400 w 5626800"/>
              <a:gd name="connsiteY4" fmla="*/ 406800 h 1591200"/>
              <a:gd name="connsiteX5" fmla="*/ 4820400 w 5626800"/>
              <a:gd name="connsiteY5" fmla="*/ 374400 h 1591200"/>
              <a:gd name="connsiteX6" fmla="*/ 4658400 w 5626800"/>
              <a:gd name="connsiteY6" fmla="*/ 342000 h 1591200"/>
              <a:gd name="connsiteX7" fmla="*/ 4500000 w 5626800"/>
              <a:gd name="connsiteY7" fmla="*/ 316800 h 1591200"/>
              <a:gd name="connsiteX8" fmla="*/ 4298400 w 5626800"/>
              <a:gd name="connsiteY8" fmla="*/ 277200 h 1591200"/>
              <a:gd name="connsiteX9" fmla="*/ 4158000 w 5626800"/>
              <a:gd name="connsiteY9" fmla="*/ 252000 h 1591200"/>
              <a:gd name="connsiteX10" fmla="*/ 3949200 w 5626800"/>
              <a:gd name="connsiteY10" fmla="*/ 230400 h 1591200"/>
              <a:gd name="connsiteX11" fmla="*/ 3693600 w 5626800"/>
              <a:gd name="connsiteY11" fmla="*/ 190800 h 1591200"/>
              <a:gd name="connsiteX12" fmla="*/ 3528000 w 5626800"/>
              <a:gd name="connsiteY12" fmla="*/ 172800 h 1591200"/>
              <a:gd name="connsiteX13" fmla="*/ 3333600 w 5626800"/>
              <a:gd name="connsiteY13" fmla="*/ 154800 h 1591200"/>
              <a:gd name="connsiteX14" fmla="*/ 3175200 w 5626800"/>
              <a:gd name="connsiteY14" fmla="*/ 133200 h 1591200"/>
              <a:gd name="connsiteX15" fmla="*/ 2962800 w 5626800"/>
              <a:gd name="connsiteY15" fmla="*/ 115200 h 1591200"/>
              <a:gd name="connsiteX16" fmla="*/ 2746800 w 5626800"/>
              <a:gd name="connsiteY16" fmla="*/ 93600 h 1591200"/>
              <a:gd name="connsiteX17" fmla="*/ 2595600 w 5626800"/>
              <a:gd name="connsiteY17" fmla="*/ 86400 h 1591200"/>
              <a:gd name="connsiteX18" fmla="*/ 2455200 w 5626800"/>
              <a:gd name="connsiteY18" fmla="*/ 72000 h 1591200"/>
              <a:gd name="connsiteX19" fmla="*/ 2325600 w 5626800"/>
              <a:gd name="connsiteY19" fmla="*/ 57600 h 1591200"/>
              <a:gd name="connsiteX20" fmla="*/ 2181600 w 5626800"/>
              <a:gd name="connsiteY20" fmla="*/ 46800 h 1591200"/>
              <a:gd name="connsiteX21" fmla="*/ 2084400 w 5626800"/>
              <a:gd name="connsiteY21" fmla="*/ 46800 h 1591200"/>
              <a:gd name="connsiteX22" fmla="*/ 1890000 w 5626800"/>
              <a:gd name="connsiteY22" fmla="*/ 28800 h 1591200"/>
              <a:gd name="connsiteX23" fmla="*/ 1764000 w 5626800"/>
              <a:gd name="connsiteY23" fmla="*/ 21600 h 1591200"/>
              <a:gd name="connsiteX24" fmla="*/ 1627200 w 5626800"/>
              <a:gd name="connsiteY24" fmla="*/ 14400 h 1591200"/>
              <a:gd name="connsiteX25" fmla="*/ 1411200 w 5626800"/>
              <a:gd name="connsiteY25" fmla="*/ 7200 h 1591200"/>
              <a:gd name="connsiteX26" fmla="*/ 1227600 w 5626800"/>
              <a:gd name="connsiteY26" fmla="*/ 0 h 1591200"/>
              <a:gd name="connsiteX27" fmla="*/ 1062000 w 5626800"/>
              <a:gd name="connsiteY27" fmla="*/ 10800 h 1591200"/>
              <a:gd name="connsiteX28" fmla="*/ 835200 w 5626800"/>
              <a:gd name="connsiteY28" fmla="*/ 25200 h 1591200"/>
              <a:gd name="connsiteX29" fmla="*/ 694800 w 5626800"/>
              <a:gd name="connsiteY29" fmla="*/ 54000 h 1591200"/>
              <a:gd name="connsiteX30" fmla="*/ 543600 w 5626800"/>
              <a:gd name="connsiteY30" fmla="*/ 93600 h 1591200"/>
              <a:gd name="connsiteX31" fmla="*/ 360000 w 5626800"/>
              <a:gd name="connsiteY31" fmla="*/ 165600 h 1591200"/>
              <a:gd name="connsiteX32" fmla="*/ 190800 w 5626800"/>
              <a:gd name="connsiteY32" fmla="*/ 262800 h 1591200"/>
              <a:gd name="connsiteX33" fmla="*/ 90000 w 5626800"/>
              <a:gd name="connsiteY33" fmla="*/ 352800 h 1591200"/>
              <a:gd name="connsiteX34" fmla="*/ 39600 w 5626800"/>
              <a:gd name="connsiteY34" fmla="*/ 432000 h 1591200"/>
              <a:gd name="connsiteX35" fmla="*/ 10800 w 5626800"/>
              <a:gd name="connsiteY35" fmla="*/ 500400 h 1591200"/>
              <a:gd name="connsiteX36" fmla="*/ 0 w 5626800"/>
              <a:gd name="connsiteY36" fmla="*/ 576000 h 1591200"/>
              <a:gd name="connsiteX37" fmla="*/ 10800 w 5626800"/>
              <a:gd name="connsiteY37" fmla="*/ 640800 h 1591200"/>
              <a:gd name="connsiteX38" fmla="*/ 32400 w 5626800"/>
              <a:gd name="connsiteY38" fmla="*/ 716400 h 1591200"/>
              <a:gd name="connsiteX39" fmla="*/ 64800 w 5626800"/>
              <a:gd name="connsiteY39" fmla="*/ 792000 h 1591200"/>
              <a:gd name="connsiteX40" fmla="*/ 118800 w 5626800"/>
              <a:gd name="connsiteY40" fmla="*/ 864000 h 1591200"/>
              <a:gd name="connsiteX41" fmla="*/ 172800 w 5626800"/>
              <a:gd name="connsiteY41" fmla="*/ 928800 h 1591200"/>
              <a:gd name="connsiteX42" fmla="*/ 248400 w 5626800"/>
              <a:gd name="connsiteY42" fmla="*/ 997200 h 1591200"/>
              <a:gd name="connsiteX43" fmla="*/ 345600 w 5626800"/>
              <a:gd name="connsiteY43" fmla="*/ 1076400 h 1591200"/>
              <a:gd name="connsiteX44" fmla="*/ 432000 w 5626800"/>
              <a:gd name="connsiteY44" fmla="*/ 1130400 h 1591200"/>
              <a:gd name="connsiteX45" fmla="*/ 511200 w 5626800"/>
              <a:gd name="connsiteY45" fmla="*/ 1180800 h 1591200"/>
              <a:gd name="connsiteX46" fmla="*/ 615600 w 5626800"/>
              <a:gd name="connsiteY46" fmla="*/ 1234800 h 1591200"/>
              <a:gd name="connsiteX47" fmla="*/ 730800 w 5626800"/>
              <a:gd name="connsiteY47" fmla="*/ 1292400 h 1591200"/>
              <a:gd name="connsiteX48" fmla="*/ 846000 w 5626800"/>
              <a:gd name="connsiteY48" fmla="*/ 1339200 h 1591200"/>
              <a:gd name="connsiteX49" fmla="*/ 975600 w 5626800"/>
              <a:gd name="connsiteY49" fmla="*/ 1393200 h 1591200"/>
              <a:gd name="connsiteX50" fmla="*/ 1083600 w 5626800"/>
              <a:gd name="connsiteY50" fmla="*/ 1429200 h 1591200"/>
              <a:gd name="connsiteX51" fmla="*/ 1238400 w 5626800"/>
              <a:gd name="connsiteY51" fmla="*/ 1483200 h 1591200"/>
              <a:gd name="connsiteX52" fmla="*/ 1324800 w 5626800"/>
              <a:gd name="connsiteY52" fmla="*/ 1504800 h 1591200"/>
              <a:gd name="connsiteX53" fmla="*/ 1450800 w 5626800"/>
              <a:gd name="connsiteY53" fmla="*/ 1537200 h 1591200"/>
              <a:gd name="connsiteX54" fmla="*/ 1602000 w 5626800"/>
              <a:gd name="connsiteY54" fmla="*/ 1562400 h 1591200"/>
              <a:gd name="connsiteX55" fmla="*/ 1764000 w 5626800"/>
              <a:gd name="connsiteY55" fmla="*/ 1580400 h 1591200"/>
              <a:gd name="connsiteX56" fmla="*/ 1962000 w 5626800"/>
              <a:gd name="connsiteY56" fmla="*/ 1591200 h 1591200"/>
              <a:gd name="connsiteX57" fmla="*/ 2188800 w 5626800"/>
              <a:gd name="connsiteY57" fmla="*/ 1591200 h 1591200"/>
              <a:gd name="connsiteX58" fmla="*/ 2372400 w 5626800"/>
              <a:gd name="connsiteY58" fmla="*/ 1576800 h 1591200"/>
              <a:gd name="connsiteX59" fmla="*/ 2552400 w 5626800"/>
              <a:gd name="connsiteY59" fmla="*/ 1544400 h 1591200"/>
              <a:gd name="connsiteX60" fmla="*/ 2674800 w 5626800"/>
              <a:gd name="connsiteY60" fmla="*/ 1522800 h 1591200"/>
              <a:gd name="connsiteX61" fmla="*/ 2826000 w 5626800"/>
              <a:gd name="connsiteY61" fmla="*/ 1490400 h 1591200"/>
              <a:gd name="connsiteX62" fmla="*/ 3013200 w 5626800"/>
              <a:gd name="connsiteY62" fmla="*/ 1443600 h 1591200"/>
              <a:gd name="connsiteX63" fmla="*/ 3189600 w 5626800"/>
              <a:gd name="connsiteY63" fmla="*/ 1400400 h 1591200"/>
              <a:gd name="connsiteX64" fmla="*/ 3355200 w 5626800"/>
              <a:gd name="connsiteY64" fmla="*/ 1353600 h 1591200"/>
              <a:gd name="connsiteX65" fmla="*/ 3499200 w 5626800"/>
              <a:gd name="connsiteY65" fmla="*/ 1310400 h 1591200"/>
              <a:gd name="connsiteX66" fmla="*/ 3650400 w 5626800"/>
              <a:gd name="connsiteY66" fmla="*/ 1263600 h 1591200"/>
              <a:gd name="connsiteX67" fmla="*/ 3812400 w 5626800"/>
              <a:gd name="connsiteY67" fmla="*/ 1206000 h 1591200"/>
              <a:gd name="connsiteX68" fmla="*/ 3934800 w 5626800"/>
              <a:gd name="connsiteY68" fmla="*/ 1162800 h 1591200"/>
              <a:gd name="connsiteX69" fmla="*/ 4082400 w 5626800"/>
              <a:gd name="connsiteY69" fmla="*/ 1112400 h 1591200"/>
              <a:gd name="connsiteX70" fmla="*/ 4219200 w 5626800"/>
              <a:gd name="connsiteY70" fmla="*/ 1065600 h 1591200"/>
              <a:gd name="connsiteX71" fmla="*/ 4356000 w 5626800"/>
              <a:gd name="connsiteY71" fmla="*/ 1015200 h 1591200"/>
              <a:gd name="connsiteX72" fmla="*/ 4464000 w 5626800"/>
              <a:gd name="connsiteY72" fmla="*/ 975600 h 1591200"/>
              <a:gd name="connsiteX73" fmla="*/ 4615200 w 5626800"/>
              <a:gd name="connsiteY73" fmla="*/ 914400 h 1591200"/>
              <a:gd name="connsiteX74" fmla="*/ 4755600 w 5626800"/>
              <a:gd name="connsiteY74" fmla="*/ 860400 h 1591200"/>
              <a:gd name="connsiteX75" fmla="*/ 4921200 w 5626800"/>
              <a:gd name="connsiteY75" fmla="*/ 795600 h 1591200"/>
              <a:gd name="connsiteX76" fmla="*/ 5047200 w 5626800"/>
              <a:gd name="connsiteY76" fmla="*/ 748800 h 1591200"/>
              <a:gd name="connsiteX77" fmla="*/ 5158800 w 5626800"/>
              <a:gd name="connsiteY77" fmla="*/ 716400 h 1591200"/>
              <a:gd name="connsiteX78" fmla="*/ 5317200 w 5626800"/>
              <a:gd name="connsiteY78" fmla="*/ 662400 h 1591200"/>
              <a:gd name="connsiteX79" fmla="*/ 5428800 w 5626800"/>
              <a:gd name="connsiteY79" fmla="*/ 637200 h 1591200"/>
              <a:gd name="connsiteX80" fmla="*/ 5529600 w 5626800"/>
              <a:gd name="connsiteY80" fmla="*/ 608400 h 1591200"/>
              <a:gd name="connsiteX81" fmla="*/ 5626800 w 5626800"/>
              <a:gd name="connsiteY81" fmla="*/ 579600 h 15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626800" h="1591200">
                <a:moveTo>
                  <a:pt x="5626800" y="579600"/>
                </a:moveTo>
                <a:lnTo>
                  <a:pt x="5418000" y="500400"/>
                </a:lnTo>
                <a:lnTo>
                  <a:pt x="5263200" y="468000"/>
                </a:lnTo>
                <a:lnTo>
                  <a:pt x="5137200" y="435600"/>
                </a:lnTo>
                <a:lnTo>
                  <a:pt x="5000400" y="406800"/>
                </a:lnTo>
                <a:lnTo>
                  <a:pt x="4820400" y="374400"/>
                </a:lnTo>
                <a:lnTo>
                  <a:pt x="4658400" y="342000"/>
                </a:lnTo>
                <a:lnTo>
                  <a:pt x="4500000" y="316800"/>
                </a:lnTo>
                <a:lnTo>
                  <a:pt x="4298400" y="277200"/>
                </a:lnTo>
                <a:lnTo>
                  <a:pt x="4158000" y="252000"/>
                </a:lnTo>
                <a:lnTo>
                  <a:pt x="3949200" y="230400"/>
                </a:lnTo>
                <a:lnTo>
                  <a:pt x="3693600" y="190800"/>
                </a:lnTo>
                <a:lnTo>
                  <a:pt x="3528000" y="172800"/>
                </a:lnTo>
                <a:lnTo>
                  <a:pt x="3333600" y="154800"/>
                </a:lnTo>
                <a:lnTo>
                  <a:pt x="3175200" y="133200"/>
                </a:lnTo>
                <a:lnTo>
                  <a:pt x="2962800" y="115200"/>
                </a:lnTo>
                <a:lnTo>
                  <a:pt x="2746800" y="93600"/>
                </a:lnTo>
                <a:lnTo>
                  <a:pt x="2595600" y="86400"/>
                </a:lnTo>
                <a:lnTo>
                  <a:pt x="2455200" y="72000"/>
                </a:lnTo>
                <a:lnTo>
                  <a:pt x="2325600" y="57600"/>
                </a:lnTo>
                <a:lnTo>
                  <a:pt x="2181600" y="46800"/>
                </a:lnTo>
                <a:lnTo>
                  <a:pt x="2084400" y="46800"/>
                </a:lnTo>
                <a:lnTo>
                  <a:pt x="1890000" y="28800"/>
                </a:lnTo>
                <a:lnTo>
                  <a:pt x="1764000" y="21600"/>
                </a:lnTo>
                <a:lnTo>
                  <a:pt x="1627200" y="14400"/>
                </a:lnTo>
                <a:lnTo>
                  <a:pt x="1411200" y="7200"/>
                </a:lnTo>
                <a:lnTo>
                  <a:pt x="1227600" y="0"/>
                </a:lnTo>
                <a:lnTo>
                  <a:pt x="1062000" y="10800"/>
                </a:lnTo>
                <a:lnTo>
                  <a:pt x="835200" y="25200"/>
                </a:lnTo>
                <a:lnTo>
                  <a:pt x="694800" y="54000"/>
                </a:lnTo>
                <a:lnTo>
                  <a:pt x="543600" y="93600"/>
                </a:lnTo>
                <a:lnTo>
                  <a:pt x="360000" y="165600"/>
                </a:lnTo>
                <a:lnTo>
                  <a:pt x="190800" y="262800"/>
                </a:lnTo>
                <a:lnTo>
                  <a:pt x="90000" y="352800"/>
                </a:lnTo>
                <a:lnTo>
                  <a:pt x="39600" y="432000"/>
                </a:lnTo>
                <a:lnTo>
                  <a:pt x="10800" y="500400"/>
                </a:lnTo>
                <a:lnTo>
                  <a:pt x="0" y="576000"/>
                </a:lnTo>
                <a:lnTo>
                  <a:pt x="10800" y="640800"/>
                </a:lnTo>
                <a:lnTo>
                  <a:pt x="32400" y="716400"/>
                </a:lnTo>
                <a:lnTo>
                  <a:pt x="64800" y="792000"/>
                </a:lnTo>
                <a:lnTo>
                  <a:pt x="118800" y="864000"/>
                </a:lnTo>
                <a:lnTo>
                  <a:pt x="172800" y="928800"/>
                </a:lnTo>
                <a:lnTo>
                  <a:pt x="248400" y="997200"/>
                </a:lnTo>
                <a:lnTo>
                  <a:pt x="345600" y="1076400"/>
                </a:lnTo>
                <a:lnTo>
                  <a:pt x="432000" y="1130400"/>
                </a:lnTo>
                <a:lnTo>
                  <a:pt x="511200" y="1180800"/>
                </a:lnTo>
                <a:lnTo>
                  <a:pt x="615600" y="1234800"/>
                </a:lnTo>
                <a:lnTo>
                  <a:pt x="730800" y="1292400"/>
                </a:lnTo>
                <a:lnTo>
                  <a:pt x="846000" y="1339200"/>
                </a:lnTo>
                <a:lnTo>
                  <a:pt x="975600" y="1393200"/>
                </a:lnTo>
                <a:lnTo>
                  <a:pt x="1083600" y="1429200"/>
                </a:lnTo>
                <a:lnTo>
                  <a:pt x="1238400" y="1483200"/>
                </a:lnTo>
                <a:lnTo>
                  <a:pt x="1324800" y="1504800"/>
                </a:lnTo>
                <a:lnTo>
                  <a:pt x="1450800" y="1537200"/>
                </a:lnTo>
                <a:lnTo>
                  <a:pt x="1602000" y="1562400"/>
                </a:lnTo>
                <a:lnTo>
                  <a:pt x="1764000" y="1580400"/>
                </a:lnTo>
                <a:lnTo>
                  <a:pt x="1962000" y="1591200"/>
                </a:lnTo>
                <a:lnTo>
                  <a:pt x="2188800" y="1591200"/>
                </a:lnTo>
                <a:lnTo>
                  <a:pt x="2372400" y="1576800"/>
                </a:lnTo>
                <a:lnTo>
                  <a:pt x="2552400" y="1544400"/>
                </a:lnTo>
                <a:lnTo>
                  <a:pt x="2674800" y="1522800"/>
                </a:lnTo>
                <a:lnTo>
                  <a:pt x="2826000" y="1490400"/>
                </a:lnTo>
                <a:lnTo>
                  <a:pt x="3013200" y="1443600"/>
                </a:lnTo>
                <a:lnTo>
                  <a:pt x="3189600" y="1400400"/>
                </a:lnTo>
                <a:lnTo>
                  <a:pt x="3355200" y="1353600"/>
                </a:lnTo>
                <a:lnTo>
                  <a:pt x="3499200" y="1310400"/>
                </a:lnTo>
                <a:lnTo>
                  <a:pt x="3650400" y="1263600"/>
                </a:lnTo>
                <a:lnTo>
                  <a:pt x="3812400" y="1206000"/>
                </a:lnTo>
                <a:lnTo>
                  <a:pt x="3934800" y="1162800"/>
                </a:lnTo>
                <a:lnTo>
                  <a:pt x="4082400" y="1112400"/>
                </a:lnTo>
                <a:lnTo>
                  <a:pt x="4219200" y="1065600"/>
                </a:lnTo>
                <a:lnTo>
                  <a:pt x="4356000" y="1015200"/>
                </a:lnTo>
                <a:lnTo>
                  <a:pt x="4464000" y="975600"/>
                </a:lnTo>
                <a:lnTo>
                  <a:pt x="4615200" y="914400"/>
                </a:lnTo>
                <a:lnTo>
                  <a:pt x="4755600" y="860400"/>
                </a:lnTo>
                <a:lnTo>
                  <a:pt x="4921200" y="795600"/>
                </a:lnTo>
                <a:lnTo>
                  <a:pt x="5047200" y="748800"/>
                </a:lnTo>
                <a:lnTo>
                  <a:pt x="5158800" y="716400"/>
                </a:lnTo>
                <a:lnTo>
                  <a:pt x="5317200" y="662400"/>
                </a:lnTo>
                <a:lnTo>
                  <a:pt x="5428800" y="637200"/>
                </a:lnTo>
                <a:lnTo>
                  <a:pt x="5529600" y="608400"/>
                </a:lnTo>
                <a:lnTo>
                  <a:pt x="5626800" y="579600"/>
                </a:lnTo>
                <a:close/>
              </a:path>
            </a:pathLst>
          </a:cu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24" name="Content Placeholder 6">
            <a:extLst>
              <a:ext uri="{FF2B5EF4-FFF2-40B4-BE49-F238E27FC236}">
                <a16:creationId xmlns:a16="http://schemas.microsoft.com/office/drawing/2014/main" id="{BA7C0B60-A033-97DF-A811-BAA073AA28D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50649"/>
          <a:stretch/>
        </p:blipFill>
        <p:spPr bwMode="auto">
          <a:xfrm>
            <a:off x="3762098" y="2709176"/>
            <a:ext cx="2603079" cy="195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Content Placeholder 6">
            <a:extLst>
              <a:ext uri="{FF2B5EF4-FFF2-40B4-BE49-F238E27FC236}">
                <a16:creationId xmlns:a16="http://schemas.microsoft.com/office/drawing/2014/main" id="{9DEA18B0-5AFB-8A13-07C1-A93D784BFE4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8757"/>
          <a:stretch/>
        </p:blipFill>
        <p:spPr bwMode="auto">
          <a:xfrm>
            <a:off x="601461" y="2621896"/>
            <a:ext cx="2603079" cy="2028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Content Placeholder 1">
            <a:extLst>
              <a:ext uri="{FF2B5EF4-FFF2-40B4-BE49-F238E27FC236}">
                <a16:creationId xmlns:a16="http://schemas.microsoft.com/office/drawing/2014/main" id="{103B91C8-750D-0A89-0848-52A8B3A56F9C}"/>
              </a:ext>
            </a:extLst>
          </p:cNvPr>
          <p:cNvSpPr txBox="1">
            <a:spLocks/>
          </p:cNvSpPr>
          <p:nvPr/>
        </p:nvSpPr>
        <p:spPr bwMode="auto">
          <a:xfrm>
            <a:off x="423333" y="4961468"/>
            <a:ext cx="6181036" cy="114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  <a:cs typeface="ヒラギノ角ゴ Pro W3" pitchFamily="-108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ヒラギノ角ゴ Pro W3" pitchFamily="-108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sz="1800" b="1" kern="0" dirty="0">
                <a:solidFill>
                  <a:srgbClr val="2D2AFF"/>
                </a:solidFill>
              </a:rPr>
              <a:t>Design Challenge</a:t>
            </a:r>
          </a:p>
          <a:p>
            <a:pPr marL="0" indent="0">
              <a:buNone/>
            </a:pPr>
            <a:r>
              <a:rPr lang="en-US" sz="1600" b="1" kern="0" dirty="0"/>
              <a:t>Skin-friction penalty observed for slotted airfoils</a:t>
            </a:r>
          </a:p>
          <a:p>
            <a:r>
              <a:rPr lang="en-US" sz="1600" kern="0" dirty="0"/>
              <a:t>New boundary layer introduced on flap element, lower Reynolds number (Re</a:t>
            </a:r>
            <a:r>
              <a:rPr lang="en-US" sz="1600" kern="0" baseline="-25000" dirty="0"/>
              <a:t>x</a:t>
            </a:r>
            <a:r>
              <a:rPr lang="en-US" sz="1600" kern="0" dirty="0"/>
              <a:t>) relative to supercritical airfoil</a:t>
            </a:r>
            <a:endParaRPr lang="en-US" sz="1600" b="1" kern="0" dirty="0"/>
          </a:p>
          <a:p>
            <a:pPr marL="0" indent="0">
              <a:buFontTx/>
              <a:buNone/>
            </a:pPr>
            <a:endParaRPr lang="en-US" sz="1600" kern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FF07E2-C374-91FC-287D-275520E1F253}"/>
              </a:ext>
            </a:extLst>
          </p:cNvPr>
          <p:cNvSpPr txBox="1"/>
          <p:nvPr/>
        </p:nvSpPr>
        <p:spPr>
          <a:xfrm>
            <a:off x="423333" y="6448832"/>
            <a:ext cx="315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200FF9"/>
                </a:solidFill>
                <a:latin typeface="Helvetica" pitchFamily="2" charset="0"/>
                <a:cs typeface="Arial" panose="020B0604020202020204" pitchFamily="34" charset="0"/>
              </a:rPr>
              <a:t>POC: Brett Hiller, Richard Campbell (LaRC)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BE43A16-91E8-0177-C15F-4BE93014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44296" y="6469513"/>
            <a:ext cx="321645" cy="365125"/>
          </a:xfrm>
        </p:spPr>
        <p:txBody>
          <a:bodyPr/>
          <a:lstStyle/>
          <a:p>
            <a:fld id="{B8AA1CF0-2751-9942-BBAA-4C77DDDF2B1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92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5251DC3-E7C6-8103-C2D3-1D71D293D926}"/>
              </a:ext>
            </a:extLst>
          </p:cNvPr>
          <p:cNvGrpSpPr/>
          <p:nvPr/>
        </p:nvGrpSpPr>
        <p:grpSpPr>
          <a:xfrm>
            <a:off x="6780067" y="2348134"/>
            <a:ext cx="4988600" cy="4114800"/>
            <a:chOff x="6195694" y="1937916"/>
            <a:chExt cx="4988600" cy="41148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2972DFB-EE1E-6328-A9DD-1813DBC9E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95694" y="1937916"/>
              <a:ext cx="4988600" cy="41148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A97B576-6C84-360D-A01B-4CE2E9388968}"/>
                </a:ext>
              </a:extLst>
            </p:cNvPr>
            <p:cNvSpPr txBox="1"/>
            <p:nvPr/>
          </p:nvSpPr>
          <p:spPr>
            <a:xfrm>
              <a:off x="8562120" y="4504997"/>
              <a:ext cx="1989454" cy="64633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1F3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Conventional– Turbulent</a:t>
              </a:r>
            </a:p>
            <a:p>
              <a:pPr algn="ctr"/>
              <a:r>
                <a:rPr lang="en-US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Slotted – Turbulent</a:t>
              </a:r>
            </a:p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ALMA – Laminar</a:t>
              </a: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DA715107-F5B1-9032-A289-BD4095807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CSW ALMA Concept – Viscous Drag Reduction</a:t>
            </a:r>
            <a:br>
              <a:rPr lang="en-US" dirty="0"/>
            </a:br>
            <a:r>
              <a:rPr lang="en-US" sz="2200" dirty="0">
                <a:solidFill>
                  <a:schemeClr val="tx1"/>
                </a:solidFill>
              </a:rPr>
              <a:t>CDISC Airfoil Design Studies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D85610-5842-676F-3255-3537CEF89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00" y="2510681"/>
            <a:ext cx="6988975" cy="3497423"/>
          </a:xfrm>
        </p:spPr>
        <p:txBody>
          <a:bodyPr>
            <a:normAutofit/>
          </a:bodyPr>
          <a:lstStyle/>
          <a:p>
            <a:pPr marL="0" lvl="0" indent="0" eaLnBrk="0" hangingPunct="0">
              <a:buNone/>
            </a:pPr>
            <a:r>
              <a:rPr lang="en-US" sz="2000" b="1" dirty="0">
                <a:solidFill>
                  <a:srgbClr val="2D2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Natural Laminar Flow (NLF) Benefits </a:t>
            </a:r>
          </a:p>
          <a:p>
            <a:pPr lvl="0" eaLnBrk="0" hangingPunct="0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Laminar aft-element mitigates skin-friction penalty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lvl="0" eaLnBrk="0" hangingPunct="0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Crossflow control less challenging: lower local </a:t>
            </a:r>
            <a:r>
              <a:rPr lang="en-US" sz="2000" dirty="0">
                <a:solidFill>
                  <a:srgbClr val="000000"/>
                </a:solidFill>
                <a:latin typeface="Symbol" pitchFamily="2" charset="2"/>
                <a:cs typeface="Arial" panose="020B0604020202020204" pitchFamily="34" charset="0"/>
              </a:rPr>
              <a:t>L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</a:t>
            </a:r>
            <a:r>
              <a:rPr lang="en-US" sz="2000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 lvl="0" eaLnBrk="0" hangingPunct="0"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NLF on smaller area, reduced concern over “-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ilities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”</a:t>
            </a:r>
            <a:endParaRPr lang="en-US" sz="2000" dirty="0"/>
          </a:p>
          <a:p>
            <a:pPr marL="0" lvl="0" indent="0" eaLnBrk="0" hangingPunct="0">
              <a:buNone/>
            </a:pPr>
            <a:r>
              <a:rPr lang="en-US" sz="2000" b="1" dirty="0">
                <a:solidFill>
                  <a:srgbClr val="2D2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Promising Drag-Saving Technology</a:t>
            </a:r>
          </a:p>
          <a:p>
            <a:pPr lvl="0" eaLnBrk="0" hangingPunct="0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CFD predicts ~6% cruise drag reduction vs. supercritical</a:t>
            </a:r>
          </a:p>
          <a:p>
            <a:pPr lvl="0" eaLnBrk="0" hangingPunct="0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 off-design performance, improved drag divergence</a:t>
            </a:r>
          </a:p>
          <a:p>
            <a:pPr eaLnBrk="0" hangingPunct="0"/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Compatible with conventional LE high-lift devices</a:t>
            </a:r>
          </a:p>
          <a:p>
            <a:pPr lvl="0" eaLnBrk="0" hangingPunct="0"/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839593-6B30-7CBE-ACED-AC4E642804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87693" y="6492875"/>
            <a:ext cx="1039812" cy="365125"/>
          </a:xfrm>
        </p:spPr>
        <p:txBody>
          <a:bodyPr/>
          <a:lstStyle/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A46349-F66F-FB99-AFA8-1EB686EE4695}"/>
              </a:ext>
            </a:extLst>
          </p:cNvPr>
          <p:cNvSpPr txBox="1"/>
          <p:nvPr/>
        </p:nvSpPr>
        <p:spPr>
          <a:xfrm>
            <a:off x="423333" y="6448832"/>
            <a:ext cx="315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200FF9"/>
                </a:solidFill>
                <a:latin typeface="Helvetica" pitchFamily="2" charset="0"/>
                <a:cs typeface="Arial" panose="020B0604020202020204" pitchFamily="34" charset="0"/>
              </a:rPr>
              <a:t>POC: Brett Hiller, Richard Campbell (LaRC)</a:t>
            </a:r>
          </a:p>
        </p:txBody>
      </p:sp>
      <p:pic>
        <p:nvPicPr>
          <p:cNvPr id="17" name="Picture 16" descr="Chart&#10;&#10;Description automatically generated">
            <a:extLst>
              <a:ext uri="{FF2B5EF4-FFF2-40B4-BE49-F238E27FC236}">
                <a16:creationId xmlns:a16="http://schemas.microsoft.com/office/drawing/2014/main" id="{5D835FEA-4278-9424-D388-2A1545D789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2" t="43554" r="12292" b="46736"/>
          <a:stretch/>
        </p:blipFill>
        <p:spPr>
          <a:xfrm>
            <a:off x="1685619" y="1273354"/>
            <a:ext cx="8814409" cy="10515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A70C01F-CA26-04B6-554A-FA25849FA011}"/>
              </a:ext>
            </a:extLst>
          </p:cNvPr>
          <p:cNvSpPr txBox="1"/>
          <p:nvPr/>
        </p:nvSpPr>
        <p:spPr>
          <a:xfrm>
            <a:off x="678050" y="845376"/>
            <a:ext cx="10829549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NASA </a:t>
            </a:r>
            <a:r>
              <a:rPr lang="en-US" sz="2000" b="1" u="sng" dirty="0">
                <a:solidFill>
                  <a:srgbClr val="2D2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ft </a:t>
            </a:r>
            <a:r>
              <a:rPr lang="en-US" sz="2000" b="1" u="sng" dirty="0">
                <a:solidFill>
                  <a:srgbClr val="2D2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aminar </a:t>
            </a:r>
            <a:r>
              <a:rPr lang="en-US" sz="2000" b="1" u="sng" dirty="0">
                <a:solidFill>
                  <a:srgbClr val="2D2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ulti-element </a:t>
            </a:r>
            <a:r>
              <a:rPr lang="en-US" sz="2000" b="1" u="sng" dirty="0">
                <a:solidFill>
                  <a:srgbClr val="2D2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irfoil (</a:t>
            </a:r>
            <a:r>
              <a:rPr lang="en-US" sz="2000" b="1" u="sng" dirty="0">
                <a:solidFill>
                  <a:srgbClr val="2D2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E2BA81-967A-0A79-8281-FB7F01380F96}"/>
              </a:ext>
            </a:extLst>
          </p:cNvPr>
          <p:cNvSpPr txBox="1"/>
          <p:nvPr/>
        </p:nvSpPr>
        <p:spPr>
          <a:xfrm>
            <a:off x="7384175" y="6279555"/>
            <a:ext cx="43666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 polar comparison (AIAA 2021-2525)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A518BB-25F8-35C4-0981-567558E2D31A}"/>
              </a:ext>
            </a:extLst>
          </p:cNvPr>
          <p:cNvSpPr txBox="1"/>
          <p:nvPr/>
        </p:nvSpPr>
        <p:spPr>
          <a:xfrm>
            <a:off x="9110912" y="4540657"/>
            <a:ext cx="20606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200" baseline="-250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∞</a:t>
            </a:r>
            <a:r>
              <a:rPr lang="en-US" sz="12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0.725, Re</a:t>
            </a:r>
            <a:r>
              <a:rPr lang="en-US" sz="1200" baseline="-250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14.1x10</a:t>
            </a:r>
            <a:r>
              <a:rPr lang="en-US" sz="1200" baseline="30000" dirty="0">
                <a:solidFill>
                  <a:srgbClr val="200F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200" dirty="0"/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80A924FA-0410-AAD6-09E7-833BB1E35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55" y="5846657"/>
            <a:ext cx="6988975" cy="369332"/>
          </a:xfrm>
          <a:prstGeom prst="rect">
            <a:avLst/>
          </a:prstGeom>
          <a:solidFill>
            <a:srgbClr val="200FF9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Single Aisle M=0.80 Wing Design Study Publication, Summer 2023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D4A221C-4432-D058-CD5B-A6FA2432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2771" y="6492875"/>
            <a:ext cx="321645" cy="365125"/>
          </a:xfrm>
        </p:spPr>
        <p:txBody>
          <a:bodyPr/>
          <a:lstStyle/>
          <a:p>
            <a:fld id="{B8AA1CF0-2751-9942-BBAA-4C77DDDF2B1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70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3FF4-E6D8-6944-BECC-738B2EB4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29" y="236686"/>
            <a:ext cx="10701291" cy="522898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D7CEC-46E0-E419-F84A-70A9ACFC9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BC819-85D3-5909-B6A9-91C60006B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3F9BF-BA69-AB4B-934F-7BBFF6B40BF8}"/>
              </a:ext>
            </a:extLst>
          </p:cNvPr>
          <p:cNvSpPr txBox="1"/>
          <p:nvPr/>
        </p:nvSpPr>
        <p:spPr>
          <a:xfrm>
            <a:off x="1263964" y="931444"/>
            <a:ext cx="11582081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Background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Aerodynamic Technologies</a:t>
            </a:r>
          </a:p>
          <a:p>
            <a:pPr marL="45720">
              <a:spcBef>
                <a:spcPts val="600"/>
              </a:spcBef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Summary Remarks</a:t>
            </a:r>
          </a:p>
          <a:p>
            <a:pPr marL="45720">
              <a:spcBef>
                <a:spcPts val="600"/>
              </a:spcBef>
            </a:pPr>
            <a:endParaRPr lang="en-US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dirty="0">
              <a:solidFill>
                <a:srgbClr val="002A49"/>
              </a:solidFill>
              <a:latin typeface="Helvetica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248B28-EB75-7240-95CD-999821380604}"/>
              </a:ext>
            </a:extLst>
          </p:cNvPr>
          <p:cNvSpPr/>
          <p:nvPr/>
        </p:nvSpPr>
        <p:spPr>
          <a:xfrm>
            <a:off x="1713285" y="2349239"/>
            <a:ext cx="10274276" cy="1169551"/>
          </a:xfrm>
          <a:prstGeom prst="rect">
            <a:avLst/>
          </a:prstGeom>
        </p:spPr>
        <p:txBody>
          <a:bodyPr wrap="square" numCol="2" spcCol="182880">
            <a:spAutoFit/>
          </a:bodyPr>
          <a:lstStyle/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Aspect Ratio Wings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Natural Laminar Flow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Cruise Slotted Wing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0FF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Boundary Layer Ingesting Propulsor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Active Flow Control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Concept Studies</a:t>
            </a:r>
          </a:p>
        </p:txBody>
      </p:sp>
    </p:spTree>
    <p:extLst>
      <p:ext uri="{BB962C8B-B14F-4D97-AF65-F5344CB8AC3E}">
        <p14:creationId xmlns:p14="http://schemas.microsoft.com/office/powerpoint/2010/main" val="310532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92F81493-C0C4-1CD1-81EF-8B594F5E50C2}"/>
              </a:ext>
            </a:extLst>
          </p:cNvPr>
          <p:cNvGrpSpPr/>
          <p:nvPr/>
        </p:nvGrpSpPr>
        <p:grpSpPr>
          <a:xfrm>
            <a:off x="6346204" y="2749764"/>
            <a:ext cx="5757334" cy="1698943"/>
            <a:chOff x="6346204" y="2749764"/>
            <a:chExt cx="5757334" cy="169894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3492876-53A6-74A4-09CA-51B977633076}"/>
                </a:ext>
              </a:extLst>
            </p:cNvPr>
            <p:cNvGrpSpPr/>
            <p:nvPr/>
          </p:nvGrpSpPr>
          <p:grpSpPr>
            <a:xfrm>
              <a:off x="6346204" y="2749764"/>
              <a:ext cx="5757334" cy="1698943"/>
              <a:chOff x="6095999" y="5159057"/>
              <a:chExt cx="5757334" cy="1698943"/>
            </a:xfrm>
          </p:grpSpPr>
          <p:pic>
            <p:nvPicPr>
              <p:cNvPr id="19" name="Picture 18" descr="A picture containing red, photo, sitting, white&#10;&#10;Description automatically generated">
                <a:extLst>
                  <a:ext uri="{FF2B5EF4-FFF2-40B4-BE49-F238E27FC236}">
                    <a16:creationId xmlns:a16="http://schemas.microsoft.com/office/drawing/2014/main" id="{07C734E4-AFBF-742B-3A3B-9E05AC8B09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278" t="9166" r="342" b="25210"/>
              <a:stretch/>
            </p:blipFill>
            <p:spPr>
              <a:xfrm>
                <a:off x="6439067" y="5159057"/>
                <a:ext cx="5414266" cy="1643257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769ABF-F78B-883D-D0D7-135742050915}"/>
                  </a:ext>
                </a:extLst>
              </p:cNvPr>
              <p:cNvSpPr txBox="1"/>
              <p:nvPr/>
            </p:nvSpPr>
            <p:spPr>
              <a:xfrm>
                <a:off x="6095999" y="6457890"/>
                <a:ext cx="20347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Influence of wing downwash on tailcone nacelle</a:t>
                </a:r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E3E4AC4-C71E-9176-C224-81F0A86E8C97}"/>
                </a:ext>
              </a:extLst>
            </p:cNvPr>
            <p:cNvSpPr/>
            <p:nvPr/>
          </p:nvSpPr>
          <p:spPr>
            <a:xfrm>
              <a:off x="10920046" y="2899654"/>
              <a:ext cx="589202" cy="4927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Propulsion Airframe Integration – Boundary Layer Ingestion</a:t>
            </a:r>
            <a:br>
              <a:rPr lang="en-US" dirty="0"/>
            </a:br>
            <a:r>
              <a:rPr lang="en-US" sz="2000" dirty="0">
                <a:solidFill>
                  <a:schemeClr val="tx1"/>
                </a:solidFill>
              </a:rPr>
              <a:t>Boundary Layer Ingesting Tail-cone System (BLITS)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758" y="997324"/>
            <a:ext cx="6279849" cy="5464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200FF9"/>
                </a:solidFill>
              </a:rPr>
              <a:t>Objectives</a:t>
            </a:r>
          </a:p>
          <a:p>
            <a:pPr marL="0" indent="0">
              <a:buNone/>
            </a:pPr>
            <a:r>
              <a:rPr lang="en-US" dirty="0"/>
              <a:t>Develop integrated CFD capabilities to enable system-level predictions for BLI configurations</a:t>
            </a:r>
          </a:p>
          <a:p>
            <a:r>
              <a:rPr lang="en-US" dirty="0"/>
              <a:t>Couple NASA airframe and turbomachinery CFD tools (LAVA + TURBO) </a:t>
            </a:r>
          </a:p>
          <a:p>
            <a:pPr marL="0" indent="0">
              <a:buNone/>
            </a:pPr>
            <a:r>
              <a:rPr lang="en-US" dirty="0"/>
              <a:t>Wind tunnel test to develop validation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200FF9"/>
                </a:solidFill>
              </a:rPr>
              <a:t>Status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Numerical testing of coupled LAVA/TURBO progressing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/>
              <a:t>CRM-TCT wind tunnel test in NTF (2023)</a:t>
            </a:r>
          </a:p>
          <a:p>
            <a:r>
              <a:rPr lang="en-US" dirty="0">
                <a:solidFill>
                  <a:schemeClr val="tx1"/>
                </a:solidFill>
              </a:rPr>
              <a:t>Flow-thru TCT nacelle to evaluate airframe performance</a:t>
            </a:r>
          </a:p>
          <a:p>
            <a:r>
              <a:rPr lang="en-US" dirty="0">
                <a:solidFill>
                  <a:schemeClr val="tx1"/>
                </a:solidFill>
              </a:rPr>
              <a:t>Characterize inlet flow conditions, distortion mapping</a:t>
            </a:r>
          </a:p>
          <a:p>
            <a:r>
              <a:rPr lang="en-US" dirty="0">
                <a:solidFill>
                  <a:schemeClr val="tx1"/>
                </a:solidFill>
              </a:rPr>
              <a:t>Document influence of TCT on aft body flow</a:t>
            </a:r>
          </a:p>
          <a:p>
            <a:pPr marL="0" indent="0">
              <a:buNone/>
            </a:pPr>
            <a:endParaRPr lang="en-US" sz="1900" b="1" dirty="0">
              <a:solidFill>
                <a:srgbClr val="200FF9"/>
              </a:solidFill>
            </a:endParaRPr>
          </a:p>
          <a:p>
            <a:pPr marL="0" indent="0">
              <a:buNone/>
            </a:pPr>
            <a:endParaRPr lang="en-US" sz="1600" dirty="0"/>
          </a:p>
          <a:p>
            <a:endParaRPr lang="en-US" sz="1400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AE81D9-3625-110C-C6E6-93BB7548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24924" y="6479366"/>
            <a:ext cx="1039812" cy="365125"/>
          </a:xfrm>
        </p:spPr>
        <p:txBody>
          <a:bodyPr/>
          <a:lstStyle/>
          <a:p>
            <a:r>
              <a:rPr lang="en-US" dirty="0"/>
              <a:t>www.nasa.gov   |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81A060F-0B4B-3AC0-EFC7-1C8C17FD5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9738" y="6492875"/>
            <a:ext cx="322262" cy="365125"/>
          </a:xfrm>
        </p:spPr>
        <p:txBody>
          <a:bodyPr/>
          <a:lstStyle/>
          <a:p>
            <a:fld id="{B8AA1CF0-2751-9942-BBAA-4C77DDDF2B1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B13D5D-FB4D-F1F5-0B19-18E2EA02E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605" y="906618"/>
            <a:ext cx="3657600" cy="11985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DA0921-E6A8-A73B-8DE6-119CAF2AD209}"/>
              </a:ext>
            </a:extLst>
          </p:cNvPr>
          <p:cNvSpPr txBox="1"/>
          <p:nvPr/>
        </p:nvSpPr>
        <p:spPr>
          <a:xfrm>
            <a:off x="8173763" y="1957555"/>
            <a:ext cx="1073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200FF9"/>
                </a:solidFill>
              </a:rPr>
              <a:t>STARC-ABL </a:t>
            </a:r>
          </a:p>
          <a:p>
            <a:pPr algn="ctr"/>
            <a:r>
              <a:rPr lang="en-US" sz="1200" dirty="0">
                <a:solidFill>
                  <a:srgbClr val="200FF9"/>
                </a:solidFill>
              </a:rPr>
              <a:t>Concept</a:t>
            </a: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4E4B0388-1C24-BC4F-8027-209E6E3895A1}"/>
              </a:ext>
            </a:extLst>
          </p:cNvPr>
          <p:cNvSpPr/>
          <p:nvPr/>
        </p:nvSpPr>
        <p:spPr>
          <a:xfrm>
            <a:off x="9444691" y="1805871"/>
            <a:ext cx="296718" cy="1782953"/>
          </a:xfrm>
          <a:prstGeom prst="downArrow">
            <a:avLst/>
          </a:prstGeom>
          <a:solidFill>
            <a:schemeClr val="accent1">
              <a:alpha val="27000"/>
            </a:schemeClr>
          </a:solidFill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  <a:scene3d>
            <a:camera prst="orthographicFront">
              <a:rot lat="0" lon="0" rev="18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83F1EF-9794-BF04-3C5F-338596AF1AF7}"/>
              </a:ext>
            </a:extLst>
          </p:cNvPr>
          <p:cNvSpPr txBox="1"/>
          <p:nvPr/>
        </p:nvSpPr>
        <p:spPr>
          <a:xfrm>
            <a:off x="9462355" y="2572165"/>
            <a:ext cx="255416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pPr algn="ctr"/>
            <a:r>
              <a:rPr lang="en-US" sz="1600" dirty="0">
                <a:solidFill>
                  <a:srgbClr val="200FF9"/>
                </a:solidFill>
              </a:rPr>
              <a:t>CRM + Tail Cone Thruster</a:t>
            </a:r>
          </a:p>
          <a:p>
            <a:pPr algn="ctr"/>
            <a:r>
              <a:rPr lang="en-US" sz="1600" dirty="0">
                <a:solidFill>
                  <a:srgbClr val="200FF9"/>
                </a:solidFill>
              </a:rPr>
              <a:t>(CRM-TCT)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C8FECA-240D-6A42-56ED-0378C03F7FA3}"/>
              </a:ext>
            </a:extLst>
          </p:cNvPr>
          <p:cNvSpPr txBox="1"/>
          <p:nvPr/>
        </p:nvSpPr>
        <p:spPr>
          <a:xfrm>
            <a:off x="6758628" y="5876724"/>
            <a:ext cx="2884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200FF9"/>
                </a:solidFill>
              </a:rPr>
              <a:t>CFD simulation of CRM-TCT</a:t>
            </a:r>
          </a:p>
          <a:p>
            <a:r>
              <a:rPr lang="en-US" sz="1600" dirty="0">
                <a:solidFill>
                  <a:srgbClr val="200FF9"/>
                </a:solidFill>
              </a:rPr>
              <a:t>using LAVA (AIAA 2022-1171)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0E50109-4621-A03F-103B-FCB9166C0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758" y="6339604"/>
            <a:ext cx="4752220" cy="24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POCs: Shishir Pandya (ARC); David Chan, Gregory Jones (LaRC)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966B63-DC19-BE63-EB7F-D9E24AC23257}"/>
              </a:ext>
            </a:extLst>
          </p:cNvPr>
          <p:cNvSpPr txBox="1"/>
          <p:nvPr/>
        </p:nvSpPr>
        <p:spPr>
          <a:xfrm>
            <a:off x="8150164" y="4811707"/>
            <a:ext cx="26243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∞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= 0.80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= 10.0x10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  <a:p>
            <a:r>
              <a:rPr lang="en-US" sz="1200" dirty="0">
                <a:latin typeface="Symbol" pitchFamily="2" charset="2"/>
                <a:cs typeface="Arial" panose="020B0604020202020204" pitchFamily="34" charset="0"/>
              </a:rPr>
              <a:t>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= 2.0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sz="1400" baseline="30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2C34ED8-6816-F9AF-2CEB-B37B7D524467}"/>
              </a:ext>
            </a:extLst>
          </p:cNvPr>
          <p:cNvGrpSpPr/>
          <p:nvPr/>
        </p:nvGrpSpPr>
        <p:grpSpPr>
          <a:xfrm>
            <a:off x="9487613" y="4339538"/>
            <a:ext cx="2449859" cy="2226207"/>
            <a:chOff x="9487613" y="4339538"/>
            <a:chExt cx="2449859" cy="222620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41FB9CD-5456-24B6-696C-395C3A788551}"/>
                </a:ext>
              </a:extLst>
            </p:cNvPr>
            <p:cNvGrpSpPr/>
            <p:nvPr/>
          </p:nvGrpSpPr>
          <p:grpSpPr>
            <a:xfrm>
              <a:off x="9487613" y="4339538"/>
              <a:ext cx="2269967" cy="2226207"/>
              <a:chOff x="9445889" y="3641955"/>
              <a:chExt cx="2269967" cy="2226207"/>
            </a:xfrm>
          </p:grpSpPr>
          <p:pic>
            <p:nvPicPr>
              <p:cNvPr id="27" name="Picture 26" descr="A picture containing device&#10;&#10;Description automatically generated">
                <a:extLst>
                  <a:ext uri="{FF2B5EF4-FFF2-40B4-BE49-F238E27FC236}">
                    <a16:creationId xmlns:a16="http://schemas.microsoft.com/office/drawing/2014/main" id="{AFB34E18-7B82-320F-E076-7DCABD6D09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24" t="1569" r="2191" b="1834"/>
              <a:stretch/>
            </p:blipFill>
            <p:spPr>
              <a:xfrm>
                <a:off x="9578898" y="3974029"/>
                <a:ext cx="2136958" cy="1894133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26C3B9B-7079-5802-A46D-822A849E596B}"/>
                  </a:ext>
                </a:extLst>
              </p:cNvPr>
              <p:cNvSpPr txBox="1"/>
              <p:nvPr/>
            </p:nvSpPr>
            <p:spPr>
              <a:xfrm>
                <a:off x="9445889" y="3641955"/>
                <a:ext cx="21369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Tailcone nacelle inlet distortion total pressure contours</a:t>
                </a: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43E9EE0-DA1F-9F84-A079-9A2BF7308D96}"/>
                </a:ext>
              </a:extLst>
            </p:cNvPr>
            <p:cNvSpPr/>
            <p:nvPr/>
          </p:nvSpPr>
          <p:spPr>
            <a:xfrm>
              <a:off x="10987780" y="6447156"/>
              <a:ext cx="949692" cy="1137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E176E1-1CC4-963C-6D02-83D0552B8D69}"/>
                </a:ext>
              </a:extLst>
            </p:cNvPr>
            <p:cNvSpPr/>
            <p:nvPr/>
          </p:nvSpPr>
          <p:spPr>
            <a:xfrm>
              <a:off x="11424356" y="6362182"/>
              <a:ext cx="333224" cy="1075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0497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99408CBC-DF0E-704E-99B7-53FE3E149C77}"/>
              </a:ext>
            </a:extLst>
          </p:cNvPr>
          <p:cNvGrpSpPr/>
          <p:nvPr/>
        </p:nvGrpSpPr>
        <p:grpSpPr>
          <a:xfrm>
            <a:off x="85756" y="2232872"/>
            <a:ext cx="11992654" cy="3580791"/>
            <a:chOff x="85756" y="2415758"/>
            <a:chExt cx="11992654" cy="358079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4A5B08D-A273-8E4A-B1D5-9B60A3805625}"/>
                </a:ext>
              </a:extLst>
            </p:cNvPr>
            <p:cNvGrpSpPr/>
            <p:nvPr/>
          </p:nvGrpSpPr>
          <p:grpSpPr>
            <a:xfrm>
              <a:off x="85756" y="3455102"/>
              <a:ext cx="2925732" cy="2541447"/>
              <a:chOff x="184749" y="3612600"/>
              <a:chExt cx="2925732" cy="2541447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C967E803-622C-A04D-9FB8-C2761E1935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43114" y="3975375"/>
                <a:ext cx="510528" cy="50292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7753FC12-BFAB-BB45-B202-B7D23D22B3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40332" y="3978203"/>
                <a:ext cx="504749" cy="502920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04A4599B-B512-E94C-A8CE-CB71ED67AE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1731" y="3977247"/>
                <a:ext cx="507701" cy="502920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2D15CC3-4B99-7341-9226-52F05263F4D8}"/>
                  </a:ext>
                </a:extLst>
              </p:cNvPr>
              <p:cNvSpPr txBox="1"/>
              <p:nvPr/>
            </p:nvSpPr>
            <p:spPr>
              <a:xfrm>
                <a:off x="296921" y="3626260"/>
                <a:ext cx="9144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ARP1420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E899A3E-DD9A-2041-BB9A-5BDFD9807809}"/>
                  </a:ext>
                </a:extLst>
              </p:cNvPr>
              <p:cNvSpPr txBox="1"/>
              <p:nvPr/>
            </p:nvSpPr>
            <p:spPr>
              <a:xfrm>
                <a:off x="1128931" y="3626259"/>
                <a:ext cx="9144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Rotary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6DF42F-2112-1B47-A90D-7418DDE83320}"/>
                  </a:ext>
                </a:extLst>
              </p:cNvPr>
              <p:cNvSpPr txBox="1"/>
              <p:nvPr/>
            </p:nvSpPr>
            <p:spPr>
              <a:xfrm>
                <a:off x="1931207" y="3612600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5-hole Probes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2C6EBE4-BB2A-6148-BF0E-2E4F87932DB4}"/>
                  </a:ext>
                </a:extLst>
              </p:cNvPr>
              <p:cNvSpPr txBox="1"/>
              <p:nvPr/>
            </p:nvSpPr>
            <p:spPr>
              <a:xfrm>
                <a:off x="184749" y="5877048"/>
                <a:ext cx="29257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Rotating Mechanism for Nacelles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975994B-51BC-9D4C-A541-AF86CC3F03C4}"/>
                </a:ext>
              </a:extLst>
            </p:cNvPr>
            <p:cNvGrpSpPr/>
            <p:nvPr/>
          </p:nvGrpSpPr>
          <p:grpSpPr>
            <a:xfrm>
              <a:off x="7972542" y="2415758"/>
              <a:ext cx="4105868" cy="3072234"/>
              <a:chOff x="7972542" y="2415758"/>
              <a:chExt cx="4105868" cy="3072234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98AD2570-8128-8D4D-A29B-D89A9C8C55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972542" y="2792164"/>
                <a:ext cx="2419570" cy="132588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30428BD-1A2E-1D47-A808-990437CF53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426585" y="2794039"/>
                <a:ext cx="1651825" cy="132588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7CC7663F-D824-B144-9D88-748D234BD5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972542" y="4162112"/>
                <a:ext cx="2419570" cy="1325880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4027E5D0-02B7-2D41-B4CF-8A6F3EFAF7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426585" y="4160323"/>
                <a:ext cx="1651825" cy="1325880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A4ECE88-457E-A448-AFCF-913527644739}"/>
                  </a:ext>
                </a:extLst>
              </p:cNvPr>
              <p:cNvSpPr txBox="1"/>
              <p:nvPr/>
            </p:nvSpPr>
            <p:spPr>
              <a:xfrm>
                <a:off x="9056430" y="2415758"/>
                <a:ext cx="21960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Fabrication Photos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D68A004-F6BD-0B42-8848-BA95D5999EE1}"/>
                </a:ext>
              </a:extLst>
            </p:cNvPr>
            <p:cNvGrpSpPr/>
            <p:nvPr/>
          </p:nvGrpSpPr>
          <p:grpSpPr>
            <a:xfrm>
              <a:off x="2761646" y="2955880"/>
              <a:ext cx="5169994" cy="3036740"/>
              <a:chOff x="2761646" y="2955880"/>
              <a:chExt cx="5169994" cy="3036740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B57B9FA-1831-3D42-B0F4-69E75BB734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761646" y="2955880"/>
                <a:ext cx="5169994" cy="2506421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70F5DDD-42C0-7344-ADAD-22491B6D96AB}"/>
                  </a:ext>
                </a:extLst>
              </p:cNvPr>
              <p:cNvSpPr txBox="1"/>
              <p:nvPr/>
            </p:nvSpPr>
            <p:spPr>
              <a:xfrm>
                <a:off x="3740612" y="5715621"/>
                <a:ext cx="33639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CRM-TCT Cryogenic Wind Tunnel Model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B2366F0-0339-BC4D-879F-08FBF0D88CEA}"/>
                  </a:ext>
                </a:extLst>
              </p:cNvPr>
              <p:cNvSpPr txBox="1"/>
              <p:nvPr/>
            </p:nvSpPr>
            <p:spPr>
              <a:xfrm>
                <a:off x="4575744" y="3494711"/>
                <a:ext cx="9144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BL Rakes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/>
              <a:t>Propulsion Airframe Integration – Boundary Layer Ingestion Flow Physics Test</a:t>
            </a:r>
            <a:br>
              <a:rPr lang="en-US" sz="2400" dirty="0"/>
            </a:br>
            <a:r>
              <a:rPr lang="en-US" sz="2000" dirty="0">
                <a:solidFill>
                  <a:schemeClr val="tx1"/>
                </a:solidFill>
              </a:rPr>
              <a:t>High Reynolds Number Inlet Distortion Quantification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61" y="1037623"/>
            <a:ext cx="11699795" cy="4840532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2D2A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Research Model - Tail Cone Thruster (CRM-TCT) Flow Through Test (NTF, 2023)</a:t>
            </a:r>
          </a:p>
          <a:p>
            <a:pPr lvl="1"/>
            <a:r>
              <a:rPr lang="en-US" sz="1600" dirty="0"/>
              <a:t>Evaluate tail cone thruster airframe performance</a:t>
            </a:r>
          </a:p>
          <a:p>
            <a:pPr lvl="1"/>
            <a:r>
              <a:rPr lang="en-US" sz="1600" dirty="0"/>
              <a:t>Simulate propulsor with mass flow plugs, measure inlet conditions at TCT highlight</a:t>
            </a:r>
          </a:p>
          <a:p>
            <a:pPr lvl="1"/>
            <a:r>
              <a:rPr lang="en-US" sz="1600" dirty="0"/>
              <a:t>Test conditions:</a:t>
            </a:r>
          </a:p>
          <a:p>
            <a:pPr lvl="2">
              <a:buFont typeface="Wingdings" pitchFamily="2" charset="2"/>
              <a:buChar char="Ø"/>
            </a:pPr>
            <a:r>
              <a:rPr lang="en-US" sz="1600" dirty="0"/>
              <a:t>Mach : 0.75 to 0.85 </a:t>
            </a:r>
          </a:p>
          <a:p>
            <a:pPr lvl="2">
              <a:buFont typeface="Wingdings" pitchFamily="2" charset="2"/>
              <a:buChar char="Ø"/>
            </a:pPr>
            <a:r>
              <a:rPr lang="en-US" sz="1600" dirty="0" err="1"/>
              <a:t>Re</a:t>
            </a:r>
            <a:r>
              <a:rPr lang="en-US" sz="1600" baseline="-25000" dirty="0" err="1"/>
              <a:t>mac</a:t>
            </a:r>
            <a:r>
              <a:rPr lang="en-US" sz="1600" dirty="0"/>
              <a:t> : 5x10</a:t>
            </a:r>
            <a:r>
              <a:rPr lang="en-US" sz="1600" baseline="30000" dirty="0"/>
              <a:t>6</a:t>
            </a:r>
            <a:r>
              <a:rPr lang="en-US" sz="1600" dirty="0"/>
              <a:t> to 20x10</a:t>
            </a:r>
            <a:r>
              <a:rPr lang="en-US" sz="1600" baseline="30000" dirty="0"/>
              <a:t>6</a:t>
            </a:r>
            <a:endParaRPr lang="en-US" sz="1600" dirty="0"/>
          </a:p>
          <a:p>
            <a:pPr lvl="2">
              <a:buFont typeface="Wingdings" pitchFamily="2" charset="2"/>
              <a:buChar char="Ø"/>
            </a:pPr>
            <a:r>
              <a:rPr lang="en-US" sz="1600" dirty="0"/>
              <a:t>AOA : -3° to 3°</a:t>
            </a:r>
            <a:endParaRPr lang="en-US" sz="1600" dirty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  <a:p>
            <a:pPr marL="257175" lvl="1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81081-C65A-EF67-DC84-701602BC6C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38598" y="6492875"/>
            <a:ext cx="1039812" cy="365125"/>
          </a:xfrm>
        </p:spPr>
        <p:txBody>
          <a:bodyPr/>
          <a:lstStyle/>
          <a:p>
            <a:r>
              <a:rPr lang="en-US" dirty="0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83864-470B-049D-62DB-E93E9BCB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9738" y="6492875"/>
            <a:ext cx="322262" cy="365125"/>
          </a:xfrm>
        </p:spPr>
        <p:txBody>
          <a:bodyPr/>
          <a:lstStyle/>
          <a:p>
            <a:fld id="{B8AA1CF0-2751-9942-BBAA-4C77DDDF2B1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object 7"/>
          <p:cNvSpPr/>
          <p:nvPr/>
        </p:nvSpPr>
        <p:spPr>
          <a:xfrm>
            <a:off x="1012474" y="5957132"/>
            <a:ext cx="10177520" cy="346249"/>
          </a:xfrm>
          <a:custGeom>
            <a:avLst/>
            <a:gdLst/>
            <a:ahLst/>
            <a:cxnLst/>
            <a:rect l="l" t="t" r="r" b="b"/>
            <a:pathLst>
              <a:path w="10354310" h="707390">
                <a:moveTo>
                  <a:pt x="0" y="707136"/>
                </a:moveTo>
                <a:lnTo>
                  <a:pt x="10354056" y="707136"/>
                </a:lnTo>
                <a:lnTo>
                  <a:pt x="10354056" y="0"/>
                </a:lnTo>
                <a:lnTo>
                  <a:pt x="0" y="0"/>
                </a:lnTo>
                <a:lnTo>
                  <a:pt x="0" y="707136"/>
                </a:lnTo>
                <a:close/>
              </a:path>
            </a:pathLst>
          </a:custGeom>
          <a:solidFill>
            <a:srgbClr val="200FF9"/>
          </a:solidFill>
        </p:spPr>
        <p:txBody>
          <a:bodyPr wrap="square" lIns="34290" tIns="34290" rIns="34290" bIns="34290" rtlCol="0">
            <a:spAutoFit/>
          </a:bodyPr>
          <a:lstStyle/>
          <a:p>
            <a:pPr marL="0" marR="0" lvl="0" indent="0" algn="ctr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ヒラギノ角ゴ Pro W3" panose="020B0300000000000000" pitchFamily="34" charset="-128"/>
                <a:cs typeface="+mn-cs"/>
              </a:rPr>
              <a:t>Determine Propulsor Inlet Conditions and Airframe Effects of TCT</a:t>
            </a:r>
            <a:r>
              <a:rPr lang="en-US" b="1" dirty="0">
                <a:solidFill>
                  <a:prstClr val="white"/>
                </a:solidFill>
                <a:latin typeface="Calibri"/>
                <a:ea typeface="ヒラギノ角ゴ Pro W3" panose="020B0300000000000000" pitchFamily="34" charset="-128"/>
              </a:rPr>
              <a:t> Installation for CFD Validation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ヒラギノ角ゴ Pro W3" panose="020B0300000000000000" pitchFamily="34" charset="-128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F9F7A8-4BAF-04B7-7036-C709095D5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758" y="6339604"/>
            <a:ext cx="4752220" cy="24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POCs: Shishir Pandya (ARC); David Chan, Gregory Jones (LaRC)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CDDDDF-DE8D-4E4E-4CD7-C87262DDD0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425" y="4368803"/>
            <a:ext cx="3118448" cy="121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6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3FF4-E6D8-6944-BECC-738B2EB4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29" y="236686"/>
            <a:ext cx="10701291" cy="522898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0930C-20EE-240D-AA0A-4B66D32F9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3681-1F78-05FB-2D84-4FF4CF4A0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3F9BF-BA69-AB4B-934F-7BBFF6B40BF8}"/>
              </a:ext>
            </a:extLst>
          </p:cNvPr>
          <p:cNvSpPr txBox="1"/>
          <p:nvPr/>
        </p:nvSpPr>
        <p:spPr>
          <a:xfrm>
            <a:off x="1263964" y="931444"/>
            <a:ext cx="11582081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Background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Aerodynamic Technologies</a:t>
            </a:r>
          </a:p>
          <a:p>
            <a:pPr marL="45720">
              <a:spcBef>
                <a:spcPts val="600"/>
              </a:spcBef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Summary Remarks</a:t>
            </a:r>
          </a:p>
          <a:p>
            <a:pPr marL="45720">
              <a:spcBef>
                <a:spcPts val="600"/>
              </a:spcBef>
            </a:pPr>
            <a:endParaRPr lang="en-US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dirty="0">
              <a:solidFill>
                <a:srgbClr val="002A49"/>
              </a:solidFill>
              <a:latin typeface="Helvetica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248B28-EB75-7240-95CD-999821380604}"/>
              </a:ext>
            </a:extLst>
          </p:cNvPr>
          <p:cNvSpPr/>
          <p:nvPr/>
        </p:nvSpPr>
        <p:spPr>
          <a:xfrm>
            <a:off x="1713285" y="2349239"/>
            <a:ext cx="10274276" cy="1169551"/>
          </a:xfrm>
          <a:prstGeom prst="rect">
            <a:avLst/>
          </a:prstGeom>
        </p:spPr>
        <p:txBody>
          <a:bodyPr wrap="square" numCol="2" spcCol="182880">
            <a:spAutoFit/>
          </a:bodyPr>
          <a:lstStyle/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Aspect Ratio Wings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Natural Laminar Flow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Cruise Slotted Wing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Boundary Layer Ingesting Propulsor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0FF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Active Flow Control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Concept Studies</a:t>
            </a:r>
          </a:p>
        </p:txBody>
      </p:sp>
    </p:spTree>
    <p:extLst>
      <p:ext uri="{BB962C8B-B14F-4D97-AF65-F5344CB8AC3E}">
        <p14:creationId xmlns:p14="http://schemas.microsoft.com/office/powerpoint/2010/main" val="284865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1743982B-F27F-DB41-8A90-DA1B947292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46" t="22136" r="22705" b="21799"/>
          <a:stretch/>
        </p:blipFill>
        <p:spPr>
          <a:xfrm>
            <a:off x="8077200" y="2032000"/>
            <a:ext cx="4114800" cy="285055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A480F0A-480C-0D4D-93A9-AA941B0DC2C4}"/>
              </a:ext>
            </a:extLst>
          </p:cNvPr>
          <p:cNvSpPr txBox="1">
            <a:spLocks/>
          </p:cNvSpPr>
          <p:nvPr/>
        </p:nvSpPr>
        <p:spPr bwMode="auto">
          <a:xfrm>
            <a:off x="224642" y="260721"/>
            <a:ext cx="11127149" cy="559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r>
              <a:rPr lang="en-US" dirty="0">
                <a:solidFill>
                  <a:srgbClr val="1698CD"/>
                </a:solidFill>
              </a:rPr>
              <a:t>Active Flow Control to Improve High-Lift System Performance</a:t>
            </a:r>
          </a:p>
          <a:p>
            <a:r>
              <a:rPr lang="en-US" sz="2000" dirty="0"/>
              <a:t>Selective Use of AFC for Enhanced Performance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FA91DD9-2D22-BF90-E824-2D087F6EEE82}"/>
              </a:ext>
            </a:extLst>
          </p:cNvPr>
          <p:cNvGrpSpPr/>
          <p:nvPr/>
        </p:nvGrpSpPr>
        <p:grpSpPr>
          <a:xfrm>
            <a:off x="4209040" y="1518681"/>
            <a:ext cx="2996829" cy="4148524"/>
            <a:chOff x="4209040" y="1940709"/>
            <a:chExt cx="2996829" cy="414852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D332BFD-63CB-A54C-8001-A437588AF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98638" y="2450990"/>
              <a:ext cx="2158663" cy="32340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9B1A0F-FA88-E445-8623-DA9FC954CA34}"/>
                </a:ext>
              </a:extLst>
            </p:cNvPr>
            <p:cNvSpPr txBox="1"/>
            <p:nvPr/>
          </p:nvSpPr>
          <p:spPr>
            <a:xfrm>
              <a:off x="4209040" y="1940709"/>
              <a:ext cx="29968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accent1">
                      <a:lumMod val="75000"/>
                    </a:schemeClr>
                  </a:solidFill>
                  <a:latin typeface="Helvetica" pitchFamily="2" charset="0"/>
                </a:rPr>
                <a:t>10% scale CRM-HL in</a:t>
              </a:r>
            </a:p>
            <a:p>
              <a:pPr algn="ctr"/>
              <a:r>
                <a:rPr lang="en-US" sz="1400" b="1" i="1" dirty="0">
                  <a:solidFill>
                    <a:schemeClr val="accent1">
                      <a:lumMod val="75000"/>
                    </a:schemeClr>
                  </a:solidFill>
                  <a:latin typeface="Helvetica" pitchFamily="2" charset="0"/>
                </a:rPr>
                <a:t>14- by 22- Foot Subsonic Tunnel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9B0658A-271D-4145-9872-8A2D29CEE1E6}"/>
                </a:ext>
              </a:extLst>
            </p:cNvPr>
            <p:cNvSpPr/>
            <p:nvPr/>
          </p:nvSpPr>
          <p:spPr>
            <a:xfrm>
              <a:off x="5159915" y="5750679"/>
              <a:ext cx="17378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Helvetica"/>
                  <a:cs typeface="Helvetica"/>
                </a:rPr>
                <a:t>AFC High Lift</a:t>
              </a:r>
              <a:endParaRPr lang="en-US" sz="1600" b="1" dirty="0">
                <a:solidFill>
                  <a:srgbClr val="000000"/>
                </a:solidFill>
                <a:cs typeface="Helvetica"/>
              </a:endParaRPr>
            </a:p>
          </p:txBody>
        </p:sp>
      </p:grpSp>
      <p:sp>
        <p:nvSpPr>
          <p:cNvPr id="18" name="Down Arrow 17">
            <a:extLst>
              <a:ext uri="{FF2B5EF4-FFF2-40B4-BE49-F238E27FC236}">
                <a16:creationId xmlns:a16="http://schemas.microsoft.com/office/drawing/2014/main" id="{CE68A825-36DB-CE45-B8E0-E80C9FA15BF8}"/>
              </a:ext>
            </a:extLst>
          </p:cNvPr>
          <p:cNvSpPr/>
          <p:nvPr/>
        </p:nvSpPr>
        <p:spPr bwMode="auto">
          <a:xfrm rot="16200000">
            <a:off x="3944527" y="3342311"/>
            <a:ext cx="409209" cy="408918"/>
          </a:xfrm>
          <a:prstGeom prst="downArrow">
            <a:avLst/>
          </a:prstGeom>
          <a:solidFill>
            <a:srgbClr val="0070C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ＭＳ Ｐゴシック" pitchFamily="-108" charset="-128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583B9C-BDF2-38B2-A9FD-B576C8CCECD9}"/>
              </a:ext>
            </a:extLst>
          </p:cNvPr>
          <p:cNvGrpSpPr/>
          <p:nvPr/>
        </p:nvGrpSpPr>
        <p:grpSpPr>
          <a:xfrm>
            <a:off x="7014497" y="3342165"/>
            <a:ext cx="1345095" cy="739967"/>
            <a:chOff x="7061070" y="3966797"/>
            <a:chExt cx="1345095" cy="739967"/>
          </a:xfrm>
        </p:grpSpPr>
        <p:sp>
          <p:nvSpPr>
            <p:cNvPr id="19" name="Down Arrow 18">
              <a:extLst>
                <a:ext uri="{FF2B5EF4-FFF2-40B4-BE49-F238E27FC236}">
                  <a16:creationId xmlns:a16="http://schemas.microsoft.com/office/drawing/2014/main" id="{BDD7DF4C-630B-C748-98EF-BCB76BA5B1FD}"/>
                </a:ext>
              </a:extLst>
            </p:cNvPr>
            <p:cNvSpPr/>
            <p:nvPr/>
          </p:nvSpPr>
          <p:spPr bwMode="auto">
            <a:xfrm rot="16200000">
              <a:off x="7438622" y="3966943"/>
              <a:ext cx="409209" cy="408918"/>
            </a:xfrm>
            <a:prstGeom prst="downArrow">
              <a:avLst/>
            </a:prstGeom>
            <a:solidFill>
              <a:srgbClr val="00B0F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Ｐゴシック" pitchFamily="-108" charset="-128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5B47479-BB1A-7E41-AEA3-E0FC621126E8}"/>
                </a:ext>
              </a:extLst>
            </p:cNvPr>
            <p:cNvSpPr txBox="1"/>
            <p:nvPr/>
          </p:nvSpPr>
          <p:spPr>
            <a:xfrm>
              <a:off x="7061070" y="4398987"/>
              <a:ext cx="1345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accent1">
                      <a:lumMod val="75000"/>
                    </a:schemeClr>
                  </a:solidFill>
                  <a:latin typeface="Helvetica" pitchFamily="2" charset="0"/>
                </a:rPr>
                <a:t>(Planned)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654FF74-AF35-F24C-9AE4-588FE417B441}"/>
              </a:ext>
            </a:extLst>
          </p:cNvPr>
          <p:cNvSpPr txBox="1"/>
          <p:nvPr/>
        </p:nvSpPr>
        <p:spPr>
          <a:xfrm>
            <a:off x="8444272" y="1542826"/>
            <a:ext cx="273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AFC for </a:t>
            </a:r>
          </a:p>
          <a:p>
            <a:pPr algn="ctr"/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Increasing L/D and/</a:t>
            </a:r>
            <a:r>
              <a:rPr lang="en-US" sz="1400" b="1" i="1" dirty="0">
                <a:solidFill>
                  <a:srgbClr val="0070C0"/>
                </a:solidFill>
                <a:latin typeface="Helvetica" pitchFamily="2" charset="0"/>
              </a:rPr>
              <a:t>or </a:t>
            </a:r>
            <a:r>
              <a:rPr lang="en-US" sz="1400" b="1" i="1" dirty="0" err="1">
                <a:solidFill>
                  <a:srgbClr val="0070C0"/>
                </a:solidFill>
              </a:rPr>
              <a:t>C</a:t>
            </a:r>
            <a:r>
              <a:rPr lang="en-US" sz="1400" b="1" i="1" baseline="-25000" dirty="0" err="1">
                <a:solidFill>
                  <a:srgbClr val="0070C0"/>
                </a:solidFill>
              </a:rPr>
              <a:t>L,max</a:t>
            </a:r>
            <a:endParaRPr lang="en-US" sz="1400" b="1" i="1" dirty="0">
              <a:solidFill>
                <a:srgbClr val="0070C0"/>
              </a:solidFill>
              <a:latin typeface="Helvetica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A33694-A5E6-029E-72F4-7D6F5FA8287B}"/>
              </a:ext>
            </a:extLst>
          </p:cNvPr>
          <p:cNvGrpSpPr/>
          <p:nvPr/>
        </p:nvGrpSpPr>
        <p:grpSpPr>
          <a:xfrm>
            <a:off x="671244" y="2492296"/>
            <a:ext cx="3325844" cy="2323066"/>
            <a:chOff x="671244" y="2914324"/>
            <a:chExt cx="3325844" cy="23230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7FEFB8-93B5-D04F-BF2A-2855FD8D4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973938" y="3415479"/>
              <a:ext cx="2486438" cy="126055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05DC95E-72B1-A748-AC6C-AAD23B932036}"/>
                </a:ext>
              </a:extLst>
            </p:cNvPr>
            <p:cNvSpPr/>
            <p:nvPr/>
          </p:nvSpPr>
          <p:spPr>
            <a:xfrm>
              <a:off x="787202" y="4898836"/>
              <a:ext cx="312043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Helvetica"/>
                  <a:cs typeface="Helvetica"/>
                </a:rPr>
                <a:t>AFC-enhanced Vertical Tail</a:t>
              </a:r>
              <a:endParaRPr lang="en-US" sz="1600" dirty="0">
                <a:latin typeface="Helvetica"/>
                <a:cs typeface="Helvetica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094DC88-CDB5-3749-8BE4-DAF2E1F94443}"/>
                </a:ext>
              </a:extLst>
            </p:cNvPr>
            <p:cNvSpPr/>
            <p:nvPr/>
          </p:nvSpPr>
          <p:spPr>
            <a:xfrm>
              <a:off x="671244" y="2914324"/>
              <a:ext cx="33258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i="1" dirty="0">
                  <a:solidFill>
                    <a:srgbClr val="0070C0"/>
                  </a:solidFill>
                  <a:latin typeface="Helvetica"/>
                  <a:cs typeface="Helvetica"/>
                </a:rPr>
                <a:t>ecoDemonstrator, April 2015</a:t>
              </a:r>
              <a:endParaRPr lang="en-US" sz="1600" i="1" dirty="0">
                <a:solidFill>
                  <a:srgbClr val="0070C0"/>
                </a:solidFill>
                <a:latin typeface="Helvetica"/>
                <a:cs typeface="Helvetica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03C0E22-4131-EA49-8EDF-2E76F2756E14}"/>
                </a:ext>
              </a:extLst>
            </p:cNvPr>
            <p:cNvSpPr/>
            <p:nvPr/>
          </p:nvSpPr>
          <p:spPr>
            <a:xfrm>
              <a:off x="3266653" y="4313125"/>
              <a:ext cx="286579" cy="341323"/>
            </a:xfrm>
            <a:custGeom>
              <a:avLst/>
              <a:gdLst>
                <a:gd name="connsiteX0" fmla="*/ 0 w 769545"/>
                <a:gd name="connsiteY0" fmla="*/ 344031 h 561314"/>
                <a:gd name="connsiteX1" fmla="*/ 289711 w 769545"/>
                <a:gd name="connsiteY1" fmla="*/ 561314 h 561314"/>
                <a:gd name="connsiteX2" fmla="*/ 769545 w 769545"/>
                <a:gd name="connsiteY2" fmla="*/ 18107 h 561314"/>
                <a:gd name="connsiteX3" fmla="*/ 606582 w 769545"/>
                <a:gd name="connsiteY3" fmla="*/ 0 h 561314"/>
                <a:gd name="connsiteX4" fmla="*/ 271604 w 769545"/>
                <a:gd name="connsiteY4" fmla="*/ 488887 h 561314"/>
                <a:gd name="connsiteX5" fmla="*/ 117695 w 769545"/>
                <a:gd name="connsiteY5" fmla="*/ 353085 h 561314"/>
                <a:gd name="connsiteX6" fmla="*/ 0 w 769545"/>
                <a:gd name="connsiteY6" fmla="*/ 344031 h 561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9545" h="561314">
                  <a:moveTo>
                    <a:pt x="0" y="344031"/>
                  </a:moveTo>
                  <a:lnTo>
                    <a:pt x="289711" y="561314"/>
                  </a:lnTo>
                  <a:lnTo>
                    <a:pt x="769545" y="18107"/>
                  </a:lnTo>
                  <a:lnTo>
                    <a:pt x="606582" y="0"/>
                  </a:lnTo>
                  <a:lnTo>
                    <a:pt x="271604" y="488887"/>
                  </a:lnTo>
                  <a:lnTo>
                    <a:pt x="117695" y="353085"/>
                  </a:lnTo>
                  <a:lnTo>
                    <a:pt x="0" y="344031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  <a:effectLst>
              <a:glow rad="38100">
                <a:schemeClr val="bg1">
                  <a:alpha val="60000"/>
                </a:schemeClr>
              </a:glo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2">
                <a:solidFill>
                  <a:srgbClr val="92D050"/>
                </a:solidFill>
              </a:endParaRPr>
            </a:p>
          </p:txBody>
        </p:sp>
      </p:grpSp>
      <p:sp>
        <p:nvSpPr>
          <p:cNvPr id="24" name="Freeform 23">
            <a:extLst>
              <a:ext uri="{FF2B5EF4-FFF2-40B4-BE49-F238E27FC236}">
                <a16:creationId xmlns:a16="http://schemas.microsoft.com/office/drawing/2014/main" id="{3CEB8A89-4E4B-3845-9D58-A0CD41F8A630}"/>
              </a:ext>
            </a:extLst>
          </p:cNvPr>
          <p:cNvSpPr/>
          <p:nvPr/>
        </p:nvSpPr>
        <p:spPr>
          <a:xfrm>
            <a:off x="6727339" y="5290587"/>
            <a:ext cx="286579" cy="341323"/>
          </a:xfrm>
          <a:custGeom>
            <a:avLst/>
            <a:gdLst>
              <a:gd name="connsiteX0" fmla="*/ 0 w 769545"/>
              <a:gd name="connsiteY0" fmla="*/ 344031 h 561314"/>
              <a:gd name="connsiteX1" fmla="*/ 289711 w 769545"/>
              <a:gd name="connsiteY1" fmla="*/ 561314 h 561314"/>
              <a:gd name="connsiteX2" fmla="*/ 769545 w 769545"/>
              <a:gd name="connsiteY2" fmla="*/ 18107 h 561314"/>
              <a:gd name="connsiteX3" fmla="*/ 606582 w 769545"/>
              <a:gd name="connsiteY3" fmla="*/ 0 h 561314"/>
              <a:gd name="connsiteX4" fmla="*/ 271604 w 769545"/>
              <a:gd name="connsiteY4" fmla="*/ 488887 h 561314"/>
              <a:gd name="connsiteX5" fmla="*/ 117695 w 769545"/>
              <a:gd name="connsiteY5" fmla="*/ 353085 h 561314"/>
              <a:gd name="connsiteX6" fmla="*/ 0 w 769545"/>
              <a:gd name="connsiteY6" fmla="*/ 344031 h 56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9545" h="561314">
                <a:moveTo>
                  <a:pt x="0" y="344031"/>
                </a:moveTo>
                <a:lnTo>
                  <a:pt x="289711" y="561314"/>
                </a:lnTo>
                <a:lnTo>
                  <a:pt x="769545" y="18107"/>
                </a:lnTo>
                <a:lnTo>
                  <a:pt x="606582" y="0"/>
                </a:lnTo>
                <a:lnTo>
                  <a:pt x="271604" y="488887"/>
                </a:lnTo>
                <a:lnTo>
                  <a:pt x="117695" y="353085"/>
                </a:lnTo>
                <a:lnTo>
                  <a:pt x="0" y="344031"/>
                </a:ln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</a:ln>
          <a:effectLst>
            <a:glow rad="38100">
              <a:schemeClr val="bg1">
                <a:alpha val="6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2">
              <a:solidFill>
                <a:srgbClr val="92D050"/>
              </a:solidFill>
            </a:endParaRPr>
          </a:p>
        </p:txBody>
      </p:sp>
      <p:sp>
        <p:nvSpPr>
          <p:cNvPr id="28" name="Striped Right Arrow 27">
            <a:extLst>
              <a:ext uri="{FF2B5EF4-FFF2-40B4-BE49-F238E27FC236}">
                <a16:creationId xmlns:a16="http://schemas.microsoft.com/office/drawing/2014/main" id="{7BE1FC2E-0A57-C34F-87E1-817366D97CA5}"/>
              </a:ext>
            </a:extLst>
          </p:cNvPr>
          <p:cNvSpPr/>
          <p:nvPr/>
        </p:nvSpPr>
        <p:spPr>
          <a:xfrm rot="2849032">
            <a:off x="10061342" y="2650240"/>
            <a:ext cx="370248" cy="14557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triped Right Arrow 28">
            <a:extLst>
              <a:ext uri="{FF2B5EF4-FFF2-40B4-BE49-F238E27FC236}">
                <a16:creationId xmlns:a16="http://schemas.microsoft.com/office/drawing/2014/main" id="{BD148F78-6D44-DB42-8A0F-DCB987FAD811}"/>
              </a:ext>
            </a:extLst>
          </p:cNvPr>
          <p:cNvSpPr/>
          <p:nvPr/>
        </p:nvSpPr>
        <p:spPr>
          <a:xfrm rot="12437472">
            <a:off x="11795948" y="2441175"/>
            <a:ext cx="370248" cy="12074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E65776-95E6-4843-BB02-2DB5DE8A7083}"/>
              </a:ext>
            </a:extLst>
          </p:cNvPr>
          <p:cNvSpPr txBox="1"/>
          <p:nvPr/>
        </p:nvSpPr>
        <p:spPr>
          <a:xfrm>
            <a:off x="11647107" y="2685809"/>
            <a:ext cx="544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C10A1B-3913-8940-961A-7FDF01BEA40C}"/>
              </a:ext>
            </a:extLst>
          </p:cNvPr>
          <p:cNvSpPr txBox="1"/>
          <p:nvPr/>
        </p:nvSpPr>
        <p:spPr>
          <a:xfrm>
            <a:off x="9486310" y="2326193"/>
            <a:ext cx="544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700B29-3DB4-6F40-A644-A07005C54B9F}"/>
              </a:ext>
            </a:extLst>
          </p:cNvPr>
          <p:cNvSpPr/>
          <p:nvPr/>
        </p:nvSpPr>
        <p:spPr>
          <a:xfrm>
            <a:off x="8898017" y="4884874"/>
            <a:ext cx="2852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Enables Design Trades: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A89A10E-2E82-CC4E-BF91-4FB5B9E89607}"/>
              </a:ext>
            </a:extLst>
          </p:cNvPr>
          <p:cNvSpPr txBox="1"/>
          <p:nvPr/>
        </p:nvSpPr>
        <p:spPr>
          <a:xfrm>
            <a:off x="9470504" y="5196091"/>
            <a:ext cx="23955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dirty="0"/>
              <a:t>Increase in payload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dirty="0"/>
              <a:t>Increase in range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dirty="0"/>
              <a:t>Reduce engine size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dirty="0"/>
              <a:t>Reduce fuel burn</a:t>
            </a:r>
          </a:p>
        </p:txBody>
      </p:sp>
      <p:sp>
        <p:nvSpPr>
          <p:cNvPr id="14" name="Striped Right Arrow 13">
            <a:extLst>
              <a:ext uri="{FF2B5EF4-FFF2-40B4-BE49-F238E27FC236}">
                <a16:creationId xmlns:a16="http://schemas.microsoft.com/office/drawing/2014/main" id="{035CD84D-C3DB-BAB8-6299-D67596FC64FD}"/>
              </a:ext>
            </a:extLst>
          </p:cNvPr>
          <p:cNvSpPr/>
          <p:nvPr/>
        </p:nvSpPr>
        <p:spPr>
          <a:xfrm rot="10107941">
            <a:off x="10941656" y="4156924"/>
            <a:ext cx="382244" cy="13626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47DCD9-FA0C-2267-E27B-9A4CDD1C931E}"/>
              </a:ext>
            </a:extLst>
          </p:cNvPr>
          <p:cNvSpPr txBox="1"/>
          <p:nvPr/>
        </p:nvSpPr>
        <p:spPr>
          <a:xfrm>
            <a:off x="11318501" y="404038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1A1062-ED4E-BB4A-9AA2-478A4999C0E4}"/>
              </a:ext>
            </a:extLst>
          </p:cNvPr>
          <p:cNvSpPr txBox="1"/>
          <p:nvPr/>
        </p:nvSpPr>
        <p:spPr>
          <a:xfrm>
            <a:off x="457532" y="5707393"/>
            <a:ext cx="7503016" cy="646331"/>
          </a:xfrm>
          <a:prstGeom prst="rect">
            <a:avLst/>
          </a:prstGeom>
          <a:solidFill>
            <a:srgbClr val="200FF9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Large, generic twin engine transport </a:t>
            </a:r>
            <a:r>
              <a:rPr lang="en-US" b="1" dirty="0">
                <a:solidFill>
                  <a:schemeClr val="bg1"/>
                </a:solidFill>
                <a:sym typeface="Wingdings" pitchFamily="2" charset="2"/>
              </a:rPr>
              <a:t>(AIAA 1991-1527):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“1% increase in takeoff L/D is equivalent to 2800 </a:t>
            </a:r>
            <a:r>
              <a:rPr lang="en-US" dirty="0" err="1">
                <a:solidFill>
                  <a:schemeClr val="bg1"/>
                </a:solidFill>
              </a:rPr>
              <a:t>lb</a:t>
            </a:r>
            <a:r>
              <a:rPr lang="en-US" dirty="0">
                <a:solidFill>
                  <a:schemeClr val="bg1"/>
                </a:solidFill>
              </a:rPr>
              <a:t> increase in payload”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14ED8DEC-5582-3EA6-1C4E-92E03D83B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067" y="6432206"/>
            <a:ext cx="3412442" cy="13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/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POC: </a:t>
            </a:r>
            <a:r>
              <a:rPr lang="en-US" altLang="en-US" sz="1200" b="0" kern="0" dirty="0" err="1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Latunia</a:t>
            </a:r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 Melton (LaRC)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8AF9CA-B652-9307-258C-674CB7401E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41260" y="6497804"/>
            <a:ext cx="1039812" cy="365125"/>
          </a:xfrm>
        </p:spPr>
        <p:txBody>
          <a:bodyPr/>
          <a:lstStyle/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3DA72E-BA9D-8B98-2EE7-EBECAC79F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04009" y="6492875"/>
            <a:ext cx="321645" cy="365125"/>
          </a:xfrm>
        </p:spPr>
        <p:txBody>
          <a:bodyPr/>
          <a:lstStyle/>
          <a:p>
            <a:fld id="{B8AA1CF0-2751-9942-BBAA-4C77DDDF2B1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7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A480F0A-480C-0D4D-93A9-AA941B0DC2C4}"/>
              </a:ext>
            </a:extLst>
          </p:cNvPr>
          <p:cNvSpPr txBox="1">
            <a:spLocks/>
          </p:cNvSpPr>
          <p:nvPr/>
        </p:nvSpPr>
        <p:spPr bwMode="auto">
          <a:xfrm>
            <a:off x="289694" y="287340"/>
            <a:ext cx="10313504" cy="559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r>
              <a:rPr lang="en-US" dirty="0">
                <a:solidFill>
                  <a:srgbClr val="1698CD"/>
                </a:solidFill>
              </a:rPr>
              <a:t>AFC: Localized Drag Reduction</a:t>
            </a:r>
          </a:p>
          <a:p>
            <a:r>
              <a:rPr lang="en-US" sz="2000" dirty="0"/>
              <a:t>Improvements to L/D Ratio for CRM-HL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A92970-65DC-3FEB-0D17-8B5E611FD590}"/>
              </a:ext>
            </a:extLst>
          </p:cNvPr>
          <p:cNvSpPr txBox="1"/>
          <p:nvPr/>
        </p:nvSpPr>
        <p:spPr>
          <a:xfrm>
            <a:off x="289694" y="1026379"/>
            <a:ext cx="669766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" b="1" dirty="0"/>
          </a:p>
          <a:p>
            <a:r>
              <a:rPr lang="en-US" sz="2000" b="1" dirty="0">
                <a:solidFill>
                  <a:srgbClr val="200FF9"/>
                </a:solidFill>
              </a:rPr>
              <a:t>Objectives</a:t>
            </a:r>
          </a:p>
          <a:p>
            <a:r>
              <a:rPr lang="en-US" dirty="0"/>
              <a:t>Reduce fuel consumption and emissions by using AFC to reduce drag and increase lift to drag ratio (L/D) during take-off.</a:t>
            </a:r>
            <a:endParaRPr lang="en-US" b="1" dirty="0"/>
          </a:p>
          <a:p>
            <a:endParaRPr lang="en-US" b="1" dirty="0"/>
          </a:p>
          <a:p>
            <a:r>
              <a:rPr lang="en-US" sz="2000" b="1" dirty="0">
                <a:solidFill>
                  <a:srgbClr val="200FF9"/>
                </a:solidFill>
              </a:rPr>
              <a:t>Approach:</a:t>
            </a:r>
            <a:r>
              <a:rPr lang="en-US" sz="2000" b="1" dirty="0"/>
              <a:t> </a:t>
            </a:r>
          </a:p>
          <a:p>
            <a:r>
              <a:rPr lang="en-US" dirty="0"/>
              <a:t>Study with Boeing to examine potential AFC applications capable of improving L/D that were: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Feasible (minimal architectural impact)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Potentially favorable trade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Possible to test on existing 10% scale CRM-HL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Drooped aileron AFC application chosen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Predicted L/D improvements up to 5%</a:t>
            </a:r>
          </a:p>
          <a:p>
            <a:endParaRPr lang="en-US" b="1" dirty="0"/>
          </a:p>
          <a:p>
            <a:r>
              <a:rPr lang="en-US" sz="2000" b="1" dirty="0">
                <a:solidFill>
                  <a:srgbClr val="200FF9"/>
                </a:solidFill>
              </a:rPr>
              <a:t>Status: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AFC aileron designed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Wind tunnel test of CRM-HL with AFC aileron in FY23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AIAA SciTech 2023 abstracts submitted on Boeing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5ED24DD-EAEE-2E6B-46A2-7DC883FB7AC2}"/>
              </a:ext>
            </a:extLst>
          </p:cNvPr>
          <p:cNvGrpSpPr/>
          <p:nvPr/>
        </p:nvGrpSpPr>
        <p:grpSpPr>
          <a:xfrm>
            <a:off x="6842455" y="793795"/>
            <a:ext cx="5031034" cy="2561177"/>
            <a:chOff x="7219933" y="4566356"/>
            <a:chExt cx="5031034" cy="256117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7C769F-3AC8-5BF1-5043-8A86403B417E}"/>
                </a:ext>
              </a:extLst>
            </p:cNvPr>
            <p:cNvSpPr txBox="1"/>
            <p:nvPr/>
          </p:nvSpPr>
          <p:spPr>
            <a:xfrm>
              <a:off x="7390597" y="6788979"/>
              <a:ext cx="486037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srgbClr val="200FF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Boeing Drooped Aileron AFC Results (M=0.2, </a:t>
              </a:r>
              <a:r>
                <a:rPr lang="en-US" sz="1600" dirty="0">
                  <a:solidFill>
                    <a:srgbClr val="200FF9"/>
                  </a:solidFill>
                  <a:latin typeface="Symbol" pitchFamily="2" charset="2"/>
                  <a:cs typeface="Arial" panose="020B0604020202020204" pitchFamily="34" charset="0"/>
                </a:rPr>
                <a:t>a</a:t>
              </a:r>
              <a:r>
                <a:rPr lang="en-US" sz="1600" dirty="0">
                  <a:solidFill>
                    <a:srgbClr val="200FF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=6°)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6837F70-6A4A-C8F6-E94E-FC0C1CF33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8" t="3843" r="2874" b="3346"/>
            <a:stretch/>
          </p:blipFill>
          <p:spPr>
            <a:xfrm>
              <a:off x="7219933" y="4982674"/>
              <a:ext cx="2402464" cy="178393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8D37BBE-EB40-177D-C150-9DCEA2B438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9" t="3369" r="4231" b="1974"/>
            <a:stretch/>
          </p:blipFill>
          <p:spPr>
            <a:xfrm>
              <a:off x="9740878" y="4982674"/>
              <a:ext cx="2337761" cy="178393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899C82-402D-0A32-039F-DA8A11ACF033}"/>
                </a:ext>
              </a:extLst>
            </p:cNvPr>
            <p:cNvSpPr txBox="1"/>
            <p:nvPr/>
          </p:nvSpPr>
          <p:spPr>
            <a:xfrm>
              <a:off x="7522537" y="4566356"/>
              <a:ext cx="1678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25° AFC off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7D8868-8A9B-1BAB-AD85-3F524AC6A2C0}"/>
                </a:ext>
              </a:extLst>
            </p:cNvPr>
            <p:cNvSpPr txBox="1"/>
            <p:nvPr/>
          </p:nvSpPr>
          <p:spPr>
            <a:xfrm>
              <a:off x="10093778" y="4566356"/>
              <a:ext cx="1678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25° AFC 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18CCAA-738A-87C1-D2BB-33DD6A395397}"/>
                </a:ext>
              </a:extLst>
            </p:cNvPr>
            <p:cNvSpPr txBox="1"/>
            <p:nvPr/>
          </p:nvSpPr>
          <p:spPr>
            <a:xfrm>
              <a:off x="7222587" y="6397280"/>
              <a:ext cx="159627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Separated flow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53AF3D-FDA5-0F6A-5171-E5A40B336958}"/>
                </a:ext>
              </a:extLst>
            </p:cNvPr>
            <p:cNvSpPr txBox="1"/>
            <p:nvPr/>
          </p:nvSpPr>
          <p:spPr>
            <a:xfrm>
              <a:off x="9689358" y="6393760"/>
              <a:ext cx="1561234" cy="3728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Attached flow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A06CBD-DD3F-5369-1F49-2F2C176A6251}"/>
              </a:ext>
            </a:extLst>
          </p:cNvPr>
          <p:cNvGrpSpPr>
            <a:grpSpLocks noChangeAspect="1"/>
          </p:cNvGrpSpPr>
          <p:nvPr/>
        </p:nvGrpSpPr>
        <p:grpSpPr>
          <a:xfrm>
            <a:off x="7819572" y="3471342"/>
            <a:ext cx="3358996" cy="3221317"/>
            <a:chOff x="8891291" y="859407"/>
            <a:chExt cx="3427177" cy="328670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90CAC7D-23A6-6A1D-40B1-A9B8D7AED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35066" y="859407"/>
              <a:ext cx="2139626" cy="3200400"/>
            </a:xfrm>
            <a:prstGeom prst="rect">
              <a:avLst/>
            </a:prstGeom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53A6751-30D4-8CE0-2CA6-227F8847C156}"/>
                </a:ext>
              </a:extLst>
            </p:cNvPr>
            <p:cNvSpPr/>
            <p:nvPr/>
          </p:nvSpPr>
          <p:spPr>
            <a:xfrm rot="1232784">
              <a:off x="10890946" y="1124455"/>
              <a:ext cx="374672" cy="74326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12329E-4F3A-2D71-241A-B7CC4CAEF65F}"/>
                </a:ext>
              </a:extLst>
            </p:cNvPr>
            <p:cNvSpPr txBox="1"/>
            <p:nvPr/>
          </p:nvSpPr>
          <p:spPr>
            <a:xfrm>
              <a:off x="8891291" y="3800687"/>
              <a:ext cx="3427177" cy="34542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srgbClr val="200FF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NASA Test of AFC on Aileron FY23</a:t>
              </a: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F9686318-6456-29E3-8183-D0A290BF9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067" y="6432206"/>
            <a:ext cx="3412442" cy="13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/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POC: </a:t>
            </a:r>
            <a:r>
              <a:rPr lang="en-US" altLang="en-US" sz="1200" b="0" kern="0" dirty="0" err="1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Latunia</a:t>
            </a:r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 Melton (LaRC)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5904B1-A813-384C-BD31-400C271430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4146" y="6492875"/>
            <a:ext cx="1039812" cy="365125"/>
          </a:xfrm>
        </p:spPr>
        <p:txBody>
          <a:bodyPr/>
          <a:lstStyle/>
          <a:p>
            <a:r>
              <a:rPr lang="en-US" dirty="0"/>
              <a:t>www.nasa.gov   |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6AE6DB1-BA09-946C-A280-BC624EB64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09536" y="6492875"/>
            <a:ext cx="321645" cy="365125"/>
          </a:xfrm>
        </p:spPr>
        <p:txBody>
          <a:bodyPr/>
          <a:lstStyle/>
          <a:p>
            <a:fld id="{B8AA1CF0-2751-9942-BBAA-4C77DDDF2B1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2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180F4A7-176D-6BC1-FB9A-8A1366645A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54" t="2707" b="719"/>
          <a:stretch/>
        </p:blipFill>
        <p:spPr>
          <a:xfrm>
            <a:off x="8828087" y="3591753"/>
            <a:ext cx="2802733" cy="27432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7C4BCA93-0A77-7B48-B60C-642F6D8C0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604" y="1065414"/>
            <a:ext cx="6209439" cy="493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lvl="0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1800" b="1" dirty="0">
                <a:solidFill>
                  <a:srgbClr val="200FF9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Objectives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Increase lift-to-drag ratio (</a:t>
            </a:r>
            <a:r>
              <a:rPr lang="en-US" sz="1800" i="1" dirty="0"/>
              <a:t>L/D</a:t>
            </a:r>
            <a:r>
              <a:rPr lang="en-US" sz="1800" dirty="0"/>
              <a:t>) during takeoff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Demonstrate positive and negative lift increments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Relate jet input to aerodynamic response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/>
          </a:p>
          <a:p>
            <a:pPr lvl="0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1800" b="1" dirty="0">
                <a:solidFill>
                  <a:srgbClr val="200FF9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Approach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2D CFD and testing of NB on NLR7301 flap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3D CFD simulations of NB on CRM-HL model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Systems study of technology</a:t>
            </a:r>
          </a:p>
          <a:p>
            <a:pPr marL="171450" indent="-1714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en-US" sz="1800" b="1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1800" b="1" dirty="0">
                <a:solidFill>
                  <a:srgbClr val="200FF9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Status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Microjet chordwise location &amp; angle studies complete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2D experiment at Texas A&amp;M completed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3D CFD simulation on CRM-HL ongoing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Reynolds number study completed (2023 AIAA SciTech)</a:t>
            </a:r>
          </a:p>
          <a:p>
            <a:pPr marL="914400" lvl="1" indent="-1714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171450" lvl="0" indent="-171450" defTabSz="9144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en-US" sz="1050" dirty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defTabSz="9144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altLang="en-US" sz="1400" b="1" dirty="0">
              <a:solidFill>
                <a:srgbClr val="000000"/>
              </a:solidFill>
              <a:latin typeface="Arial" panose="020B0604020202020204" pitchFamily="34" charset="0"/>
              <a:ea typeface="ヒラギノ角ゴ Pro W3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04800" y="34551"/>
            <a:ext cx="1158239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>
              <a:defRPr/>
            </a:pPr>
            <a:r>
              <a:rPr lang="en-US" altLang="en-US" dirty="0">
                <a:solidFill>
                  <a:srgbClr val="1698CD"/>
                </a:solidFill>
              </a:rPr>
              <a:t>AFC: CFD and Experimental Evaluations of Normal Blowing</a:t>
            </a:r>
          </a:p>
          <a:p>
            <a:pPr defTabSz="914400">
              <a:defRPr/>
            </a:pPr>
            <a:r>
              <a:rPr lang="en-US" altLang="en-US" sz="1800" dirty="0"/>
              <a:t>Local Application of Normal Blowing (NB) on Flap </a:t>
            </a:r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ECCCFB-DB44-E54E-B583-0795C2846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2903" y="1170586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  <a:ea typeface="+mn-e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EA7006-4DC4-8D4B-AA2D-F204906DA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2903" y="1399186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>
              <a:defRPr/>
            </a:pPr>
            <a:endParaRPr lang="en-US" sz="2400">
              <a:solidFill>
                <a:prstClr val="black"/>
              </a:solidFill>
              <a:latin typeface="Times New Roman" pitchFamily="18" charset="0"/>
              <a:ea typeface="+mn-ea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F36B197-08EB-254C-A04A-0ECC66527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100" y="6185024"/>
            <a:ext cx="4163685" cy="24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/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POCs: Sheida Hosseini, Shishir Pandya (ARC)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02EFAD-757E-6E4D-98AB-4AAB98D4B6EB}"/>
              </a:ext>
            </a:extLst>
          </p:cNvPr>
          <p:cNvSpPr txBox="1"/>
          <p:nvPr/>
        </p:nvSpPr>
        <p:spPr>
          <a:xfrm>
            <a:off x="8382000" y="1160767"/>
            <a:ext cx="606624" cy="5431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A2B567-8C25-BABB-CBA2-51187B040D59}"/>
              </a:ext>
            </a:extLst>
          </p:cNvPr>
          <p:cNvSpPr txBox="1"/>
          <p:nvPr/>
        </p:nvSpPr>
        <p:spPr>
          <a:xfrm>
            <a:off x="6490043" y="3363817"/>
            <a:ext cx="46760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200FF9"/>
                </a:solidFill>
              </a:rPr>
              <a:t>Hosseini et al., </a:t>
            </a:r>
            <a:r>
              <a:rPr lang="en-US" sz="1200" b="1" i="1" dirty="0">
                <a:solidFill>
                  <a:srgbClr val="200FF9"/>
                </a:solidFill>
              </a:rPr>
              <a:t>Journal of Aircraft: </a:t>
            </a:r>
            <a:r>
              <a:rPr lang="en-US" sz="1200" dirty="0">
                <a:solidFill>
                  <a:srgbClr val="200FF9"/>
                </a:solidFill>
              </a:rPr>
              <a:t>Vol. 56, No. 4 ; Vol. 58, No. 4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6C79B6-CEB7-3548-9418-0D6812FC4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349" y="557784"/>
            <a:ext cx="4576393" cy="287121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C8EEB14-B3F8-7289-F8B1-3B9D5456152E}"/>
              </a:ext>
            </a:extLst>
          </p:cNvPr>
          <p:cNvGrpSpPr/>
          <p:nvPr/>
        </p:nvGrpSpPr>
        <p:grpSpPr>
          <a:xfrm>
            <a:off x="6137769" y="3717020"/>
            <a:ext cx="2707216" cy="2743761"/>
            <a:chOff x="5725342" y="1501760"/>
            <a:chExt cx="2707216" cy="291236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0791247-4D7D-92C5-AEE5-187DD9D0D1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7812" r="18948"/>
            <a:stretch/>
          </p:blipFill>
          <p:spPr>
            <a:xfrm>
              <a:off x="6019800" y="1501760"/>
              <a:ext cx="2011764" cy="25146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ADFF96-055E-6F80-3864-C8C006D1111D}"/>
                </a:ext>
              </a:extLst>
            </p:cNvPr>
            <p:cNvSpPr txBox="1"/>
            <p:nvPr/>
          </p:nvSpPr>
          <p:spPr>
            <a:xfrm>
              <a:off x="5725342" y="4087431"/>
              <a:ext cx="2707216" cy="326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200FF9"/>
                  </a:solidFill>
                </a:rPr>
                <a:t>NLR7301 installed in TAMU WT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E898C58-4335-AE5C-9CDC-7DD48ED6759B}"/>
              </a:ext>
            </a:extLst>
          </p:cNvPr>
          <p:cNvSpPr txBox="1"/>
          <p:nvPr/>
        </p:nvSpPr>
        <p:spPr>
          <a:xfrm>
            <a:off x="7907280" y="6359109"/>
            <a:ext cx="23702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200FF9"/>
                </a:solidFill>
              </a:rPr>
              <a:t>van Dam et al., AIAA 2022-2535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194DC3-77B9-3835-211E-C799143198E7}"/>
              </a:ext>
            </a:extLst>
          </p:cNvPr>
          <p:cNvSpPr txBox="1"/>
          <p:nvPr/>
        </p:nvSpPr>
        <p:spPr>
          <a:xfrm>
            <a:off x="10118790" y="3761791"/>
            <a:ext cx="1420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Flap 20°, M</a:t>
            </a:r>
            <a:r>
              <a:rPr lang="en-US" sz="1200" baseline="-25000" dirty="0"/>
              <a:t>∞ </a:t>
            </a:r>
            <a:r>
              <a:rPr lang="en-US" sz="1200" dirty="0"/>
              <a:t>= 0.1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9DEC5-78B3-DA06-75D3-8CA17F37EE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8017" y="6492875"/>
            <a:ext cx="1039812" cy="365125"/>
          </a:xfrm>
        </p:spPr>
        <p:txBody>
          <a:bodyPr/>
          <a:lstStyle/>
          <a:p>
            <a:r>
              <a:rPr lang="en-US" dirty="0"/>
              <a:t>www.nasa.gov   |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A749B90-4FD3-EAFA-B450-FE95EB1E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5308" y="6492875"/>
            <a:ext cx="322262" cy="365125"/>
          </a:xfrm>
        </p:spPr>
        <p:txBody>
          <a:bodyPr/>
          <a:lstStyle/>
          <a:p>
            <a:fld id="{B8AA1CF0-2751-9942-BBAA-4C77DDDF2B1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7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3FF4-E6D8-6944-BECC-738B2EB4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29" y="236686"/>
            <a:ext cx="10701291" cy="522898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091EE-32DC-04C5-3D87-54AFE8986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693F3-CA05-EFB6-5A6D-8A84E6485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3F9BF-BA69-AB4B-934F-7BBFF6B40BF8}"/>
              </a:ext>
            </a:extLst>
          </p:cNvPr>
          <p:cNvSpPr txBox="1"/>
          <p:nvPr/>
        </p:nvSpPr>
        <p:spPr>
          <a:xfrm>
            <a:off x="1263964" y="931444"/>
            <a:ext cx="11582081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Background</a:t>
            </a:r>
          </a:p>
          <a:p>
            <a:pPr marL="33147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Aerodynamic Technologies</a:t>
            </a:r>
          </a:p>
          <a:p>
            <a:pPr marL="45720">
              <a:spcBef>
                <a:spcPts val="600"/>
              </a:spcBef>
            </a:pPr>
            <a:endParaRPr lang="en-US" sz="24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sz="2400" b="1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400" b="1" dirty="0">
                <a:latin typeface="Helvetica" pitchFamily="34" charset="0"/>
              </a:rPr>
              <a:t>Summary Remarks</a:t>
            </a:r>
          </a:p>
          <a:p>
            <a:pPr marL="45720">
              <a:spcBef>
                <a:spcPts val="600"/>
              </a:spcBef>
            </a:pPr>
            <a:endParaRPr lang="en-US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endParaRPr lang="en-US" dirty="0">
              <a:solidFill>
                <a:srgbClr val="002A49"/>
              </a:solidFill>
              <a:latin typeface="Helvetica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248B28-EB75-7240-95CD-999821380604}"/>
              </a:ext>
            </a:extLst>
          </p:cNvPr>
          <p:cNvSpPr/>
          <p:nvPr/>
        </p:nvSpPr>
        <p:spPr>
          <a:xfrm>
            <a:off x="1713285" y="2349239"/>
            <a:ext cx="10274276" cy="1169551"/>
          </a:xfrm>
          <a:prstGeom prst="rect">
            <a:avLst/>
          </a:prstGeom>
        </p:spPr>
        <p:txBody>
          <a:bodyPr wrap="square" numCol="2" spcCol="182880">
            <a:spAutoFit/>
          </a:bodyPr>
          <a:lstStyle/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Aspect Ratio Wings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Natural Laminar Flow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Cruise Slotted Wing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Boundary Layer Ingesting Propulsor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Flow Control</a:t>
            </a:r>
          </a:p>
          <a:p>
            <a:pPr marL="296863" marR="0" lvl="2" indent="-2968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0FF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Concept Studies</a:t>
            </a:r>
          </a:p>
        </p:txBody>
      </p:sp>
    </p:spTree>
    <p:extLst>
      <p:ext uri="{BB962C8B-B14F-4D97-AF65-F5344CB8AC3E}">
        <p14:creationId xmlns:p14="http://schemas.microsoft.com/office/powerpoint/2010/main" val="277819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7D3EC20-F9C1-43DE-8C94-50DC5B15BC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13" y="2386278"/>
            <a:ext cx="2693352" cy="18413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8DB47B-204B-0B4D-B511-A59E2B8C5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41" y="32221"/>
            <a:ext cx="10591819" cy="762000"/>
          </a:xfrm>
        </p:spPr>
        <p:txBody>
          <a:bodyPr/>
          <a:lstStyle/>
          <a:p>
            <a:r>
              <a:rPr lang="en-US" dirty="0"/>
              <a:t>NASA AACES 2050 Studies</a:t>
            </a:r>
            <a:br>
              <a:rPr lang="en-US" dirty="0"/>
            </a:br>
            <a:r>
              <a:rPr lang="en-US" sz="2000" dirty="0">
                <a:solidFill>
                  <a:schemeClr val="tx1"/>
                </a:solidFill>
              </a:rPr>
              <a:t>Advanced Aircraft Concepts for Environmental Sustainability (AACES)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783D28A-04E2-0EDA-2112-DD39D84D1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137A3F-3849-FB24-077A-0D4E3863C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4440CD63-00AF-6A40-BB19-7EE986674908}"/>
              </a:ext>
            </a:extLst>
          </p:cNvPr>
          <p:cNvSpPr/>
          <p:nvPr/>
        </p:nvSpPr>
        <p:spPr>
          <a:xfrm>
            <a:off x="281276" y="913706"/>
            <a:ext cx="3291840" cy="327047"/>
          </a:xfrm>
          <a:prstGeom prst="homePlate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2008-2019</a:t>
            </a: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7102004E-F8A6-0E4C-B433-CF42FE120DA1}"/>
              </a:ext>
            </a:extLst>
          </p:cNvPr>
          <p:cNvSpPr/>
          <p:nvPr/>
        </p:nvSpPr>
        <p:spPr>
          <a:xfrm>
            <a:off x="3501197" y="913706"/>
            <a:ext cx="2743200" cy="327047"/>
          </a:xfrm>
          <a:prstGeom prst="chevron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2020-2029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DEB732-0BD2-4E4C-AD94-94A112542966}"/>
              </a:ext>
            </a:extLst>
          </p:cNvPr>
          <p:cNvSpPr txBox="1"/>
          <p:nvPr/>
        </p:nvSpPr>
        <p:spPr>
          <a:xfrm>
            <a:off x="281275" y="2039650"/>
            <a:ext cx="6908135" cy="338554"/>
          </a:xfrm>
          <a:prstGeom prst="rect">
            <a:avLst/>
          </a:prstGeom>
          <a:noFill/>
          <a:ln>
            <a:solidFill>
              <a:srgbClr val="9BBB59">
                <a:lumMod val="75000"/>
              </a:srgb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FY09 N+3 Adv Concept Studies Target 2030-35 Impact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5B4301-E584-ED44-A7BE-B68319D5DD39}"/>
              </a:ext>
            </a:extLst>
          </p:cNvPr>
          <p:cNvSpPr txBox="1"/>
          <p:nvPr/>
        </p:nvSpPr>
        <p:spPr>
          <a:xfrm>
            <a:off x="557562" y="1678673"/>
            <a:ext cx="3910715" cy="338554"/>
          </a:xfrm>
          <a:prstGeom prst="rect">
            <a:avLst/>
          </a:prstGeom>
          <a:noFill/>
          <a:ln>
            <a:solidFill>
              <a:srgbClr val="9BBB59">
                <a:lumMod val="75000"/>
              </a:srgb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FY10-15 ERA N+2 for the 2020s Impact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64296E-2881-2645-9168-E6B715E07995}"/>
              </a:ext>
            </a:extLst>
          </p:cNvPr>
          <p:cNvSpPr/>
          <p:nvPr/>
        </p:nvSpPr>
        <p:spPr>
          <a:xfrm>
            <a:off x="2747489" y="6217487"/>
            <a:ext cx="6884354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RFI Released 5/19/22, RFP Fall 2022, Awards Early CY23</a:t>
            </a:r>
          </a:p>
        </p:txBody>
      </p:sp>
      <p:sp>
        <p:nvSpPr>
          <p:cNvPr id="34" name="Chevron 33">
            <a:extLst>
              <a:ext uri="{FF2B5EF4-FFF2-40B4-BE49-F238E27FC236}">
                <a16:creationId xmlns:a16="http://schemas.microsoft.com/office/drawing/2014/main" id="{256065D7-F06B-4145-867F-A6FC1EE96B8A}"/>
              </a:ext>
            </a:extLst>
          </p:cNvPr>
          <p:cNvSpPr/>
          <p:nvPr/>
        </p:nvSpPr>
        <p:spPr>
          <a:xfrm>
            <a:off x="6189666" y="913706"/>
            <a:ext cx="2743200" cy="338328"/>
          </a:xfrm>
          <a:prstGeom prst="chevron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2030 - 2039</a:t>
            </a:r>
          </a:p>
        </p:txBody>
      </p:sp>
      <p:sp>
        <p:nvSpPr>
          <p:cNvPr id="36" name="Chevron 35">
            <a:extLst>
              <a:ext uri="{FF2B5EF4-FFF2-40B4-BE49-F238E27FC236}">
                <a16:creationId xmlns:a16="http://schemas.microsoft.com/office/drawing/2014/main" id="{0EA4CDAA-34C2-4F4F-A0F9-1A3BF4CB24F3}"/>
              </a:ext>
            </a:extLst>
          </p:cNvPr>
          <p:cNvSpPr/>
          <p:nvPr/>
        </p:nvSpPr>
        <p:spPr>
          <a:xfrm>
            <a:off x="8882791" y="913706"/>
            <a:ext cx="3017520" cy="338328"/>
          </a:xfrm>
          <a:prstGeom prst="chevron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2040 - 2050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20A60BB-8EA1-7145-BBDA-A0D0C299E9B6}"/>
              </a:ext>
            </a:extLst>
          </p:cNvPr>
          <p:cNvSpPr txBox="1"/>
          <p:nvPr/>
        </p:nvSpPr>
        <p:spPr>
          <a:xfrm>
            <a:off x="3059063" y="2386278"/>
            <a:ext cx="9045308" cy="1651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77933C"/>
            </a:solidFill>
          </a:ln>
        </p:spPr>
        <p:txBody>
          <a:bodyPr wrap="square" lIns="91440" tIns="45720" rIns="9144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FY23 “N+4” AACES Studies - Explore 2020s, Demo 2030s, Impact 2040s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2040s Marketplace (payload/range/speed), 2050 Environmental Goals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Alternative Energy Scenarios  (LH2, LNG, Increased Electrification, 100% SAF)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Advanced Airframes (clean energy compatible, shielding, adaptive, unconventional structures)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Alternative Propulsion (clean energy compatible, BLI, distributed propulsion, hybrid electric) </a:t>
            </a: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Arial"/>
              </a:rPr>
              <a:t>Tools &amp; Methods for Reduced Lifecycle Cost &amp; Environmental Impact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227C826E-A2C8-C640-BB18-ECEE9562BE76}"/>
              </a:ext>
            </a:extLst>
          </p:cNvPr>
          <p:cNvSpPr/>
          <p:nvPr/>
        </p:nvSpPr>
        <p:spPr bwMode="auto">
          <a:xfrm>
            <a:off x="3706811" y="1303494"/>
            <a:ext cx="651434" cy="358801"/>
          </a:xfrm>
          <a:prstGeom prst="upArrow">
            <a:avLst>
              <a:gd name="adj1" fmla="val 50000"/>
              <a:gd name="adj2" fmla="val 78160"/>
            </a:avLst>
          </a:prstGeom>
          <a:solidFill>
            <a:srgbClr val="366092"/>
          </a:solidFill>
          <a:ln w="9525" cap="flat" cmpd="sng" algn="ctr">
            <a:solidFill>
              <a:srgbClr val="36609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6" name="Up Arrow 45">
            <a:extLst>
              <a:ext uri="{FF2B5EF4-FFF2-40B4-BE49-F238E27FC236}">
                <a16:creationId xmlns:a16="http://schemas.microsoft.com/office/drawing/2014/main" id="{3518328D-BD24-EA4F-BB57-5828DF6641C4}"/>
              </a:ext>
            </a:extLst>
          </p:cNvPr>
          <p:cNvSpPr/>
          <p:nvPr/>
        </p:nvSpPr>
        <p:spPr bwMode="auto">
          <a:xfrm>
            <a:off x="6472888" y="1311818"/>
            <a:ext cx="651434" cy="707512"/>
          </a:xfrm>
          <a:prstGeom prst="upArrow">
            <a:avLst/>
          </a:prstGeom>
          <a:solidFill>
            <a:srgbClr val="366092"/>
          </a:solidFill>
          <a:ln w="9525" cap="flat" cmpd="sng" algn="ctr">
            <a:solidFill>
              <a:srgbClr val="36609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7" name="Up Arrow 46">
            <a:extLst>
              <a:ext uri="{FF2B5EF4-FFF2-40B4-BE49-F238E27FC236}">
                <a16:creationId xmlns:a16="http://schemas.microsoft.com/office/drawing/2014/main" id="{1EE8F13B-674F-CB4A-B933-823E46B68DFD}"/>
              </a:ext>
            </a:extLst>
          </p:cNvPr>
          <p:cNvSpPr/>
          <p:nvPr/>
        </p:nvSpPr>
        <p:spPr bwMode="auto">
          <a:xfrm>
            <a:off x="9192037" y="1311817"/>
            <a:ext cx="651434" cy="1070071"/>
          </a:xfrm>
          <a:prstGeom prst="upArrow">
            <a:avLst/>
          </a:prstGeom>
          <a:solidFill>
            <a:srgbClr val="366092"/>
          </a:solidFill>
          <a:ln w="9525" cap="flat" cmpd="sng" algn="ctr">
            <a:solidFill>
              <a:srgbClr val="36609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D91365A-26D8-AD42-B4FE-8A9D5A55BED3}"/>
              </a:ext>
            </a:extLst>
          </p:cNvPr>
          <p:cNvSpPr/>
          <p:nvPr/>
        </p:nvSpPr>
        <p:spPr bwMode="auto">
          <a:xfrm rot="21300000" flipH="1">
            <a:off x="10832594" y="1958491"/>
            <a:ext cx="159671" cy="64259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8CD7CC-030F-4AF4-9C6D-586DDB6278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6876" y="4243363"/>
            <a:ext cx="6504996" cy="1700931"/>
          </a:xfrm>
          <a:prstGeom prst="rect">
            <a:avLst/>
          </a:prstGeom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DA69B0EE-580A-4C8E-AF01-A9C375242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61" t="23485" r="13797" b="24971"/>
          <a:stretch/>
        </p:blipFill>
        <p:spPr bwMode="auto">
          <a:xfrm rot="20517428">
            <a:off x="559668" y="3799997"/>
            <a:ext cx="2471752" cy="164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0826E91-B0AF-4D07-BCC2-A31B6CD50F1D}"/>
              </a:ext>
            </a:extLst>
          </p:cNvPr>
          <p:cNvGrpSpPr/>
          <p:nvPr/>
        </p:nvGrpSpPr>
        <p:grpSpPr>
          <a:xfrm>
            <a:off x="3362958" y="4827396"/>
            <a:ext cx="863980" cy="835687"/>
            <a:chOff x="7557169" y="5115575"/>
            <a:chExt cx="863980" cy="83568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757D57E-23F3-4396-A0A7-6A91BC8C23A4}"/>
                </a:ext>
              </a:extLst>
            </p:cNvPr>
            <p:cNvSpPr/>
            <p:nvPr/>
          </p:nvSpPr>
          <p:spPr>
            <a:xfrm>
              <a:off x="7557169" y="5125433"/>
              <a:ext cx="863980" cy="825829"/>
            </a:xfrm>
            <a:prstGeom prst="rect">
              <a:avLst/>
            </a:prstGeom>
            <a:gradFill flip="none" rotWithShape="1">
              <a:gsLst>
                <a:gs pos="49000">
                  <a:srgbClr val="00B0F0"/>
                </a:gs>
                <a:gs pos="24500">
                  <a:srgbClr val="1B88C1"/>
                </a:gs>
                <a:gs pos="0">
                  <a:srgbClr val="356092"/>
                </a:gs>
                <a:gs pos="74500">
                  <a:srgbClr val="1B88C1"/>
                </a:gs>
                <a:gs pos="100000">
                  <a:srgbClr val="35609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ED2CFA-29F8-4C1E-954A-0B4F239844EA}"/>
                </a:ext>
              </a:extLst>
            </p:cNvPr>
            <p:cNvSpPr txBox="1"/>
            <p:nvPr/>
          </p:nvSpPr>
          <p:spPr>
            <a:xfrm>
              <a:off x="7571453" y="5115575"/>
              <a:ext cx="8354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</a:t>
              </a:r>
              <a:r>
                <a:rPr kumimoji="0" lang="en-US" sz="32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US" sz="3600" b="1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3E763B3-B4BE-4DA8-B51A-B01AD0D28607}"/>
                </a:ext>
              </a:extLst>
            </p:cNvPr>
            <p:cNvSpPr txBox="1"/>
            <p:nvPr/>
          </p:nvSpPr>
          <p:spPr>
            <a:xfrm>
              <a:off x="7565226" y="5678958"/>
              <a:ext cx="8354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Hydrogen</a:t>
              </a:r>
            </a:p>
          </p:txBody>
        </p:sp>
      </p:grpSp>
      <p:pic>
        <p:nvPicPr>
          <p:cNvPr id="27" name="Picture 26" descr="A picture containing text, bottle, vessel&#10;&#10;Description automatically generated">
            <a:extLst>
              <a:ext uri="{FF2B5EF4-FFF2-40B4-BE49-F238E27FC236}">
                <a16:creationId xmlns:a16="http://schemas.microsoft.com/office/drawing/2014/main" id="{746A42BB-3838-44EF-8A01-2670B0AEA2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871" y="4904837"/>
            <a:ext cx="1026749" cy="1522004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EFBEDE65-35AC-498B-AFF5-E9BFCF0138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241" y="5636458"/>
            <a:ext cx="1023683" cy="53773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BFB5525-986A-46CF-E718-5EBA8B5F8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058" y="6408297"/>
            <a:ext cx="2065945" cy="23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41" rIns="101883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/>
            <a:r>
              <a:rPr lang="en-US" altLang="en-US" sz="1200" b="0" kern="0" dirty="0">
                <a:solidFill>
                  <a:srgbClr val="200FF9"/>
                </a:solidFill>
                <a:ea typeface="ＭＳ Ｐゴシック"/>
                <a:cs typeface="Arial" panose="020B0604020202020204" pitchFamily="34" charset="0"/>
              </a:rPr>
              <a:t>POC: Eric Hendricks (GRC)</a:t>
            </a:r>
          </a:p>
        </p:txBody>
      </p:sp>
    </p:spTree>
    <p:extLst>
      <p:ext uri="{BB962C8B-B14F-4D97-AF65-F5344CB8AC3E}">
        <p14:creationId xmlns:p14="http://schemas.microsoft.com/office/powerpoint/2010/main" val="2030334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pair, table, sitting, knife&#10;&#10;Description automatically generated">
            <a:extLst>
              <a:ext uri="{FF2B5EF4-FFF2-40B4-BE49-F238E27FC236}">
                <a16:creationId xmlns:a16="http://schemas.microsoft.com/office/drawing/2014/main" id="{557EE42E-E4E4-7B0E-8037-B8A63874E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32513" y="38662"/>
            <a:ext cx="3216441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1C3FF4-E6D8-6944-BECC-738B2EB43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Remarks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0FF9B6C-B048-A486-DE23-B294C928C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DF132B47-EF02-08F3-F243-3B225AB85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3F9BF-BA69-AB4B-934F-7BBFF6B40BF8}"/>
              </a:ext>
            </a:extLst>
          </p:cNvPr>
          <p:cNvSpPr txBox="1"/>
          <p:nvPr/>
        </p:nvSpPr>
        <p:spPr>
          <a:xfrm>
            <a:off x="2076073" y="859065"/>
            <a:ext cx="842451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>
              <a:spcBef>
                <a:spcPts val="600"/>
              </a:spcBef>
            </a:pPr>
            <a:r>
              <a:rPr lang="en-US" sz="2200" dirty="0">
                <a:latin typeface="Helvetica" pitchFamily="34" charset="0"/>
              </a:rPr>
              <a:t>NASA is committed to dramatically improve the energy efficiency of subsonic commercial transport aircraft through focused research efforts supporting the goals of the Sustainable Flight National Partnership.</a:t>
            </a:r>
          </a:p>
          <a:p>
            <a:pPr marL="45720">
              <a:spcBef>
                <a:spcPts val="600"/>
              </a:spcBef>
            </a:pPr>
            <a:endParaRPr lang="en-US" sz="22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200" dirty="0">
                <a:latin typeface="Helvetica" pitchFamily="34" charset="0"/>
              </a:rPr>
              <a:t>The aerodynamic technologies presented today highlighted a broad range of research efforts that can realistically enable the development of ultra-efficient commercial transports in the 2030 timeframe.</a:t>
            </a:r>
          </a:p>
          <a:p>
            <a:pPr marL="45720">
              <a:spcBef>
                <a:spcPts val="600"/>
              </a:spcBef>
            </a:pPr>
            <a:endParaRPr lang="en-US" sz="2200" dirty="0">
              <a:latin typeface="Helvetica" pitchFamily="34" charset="0"/>
            </a:endParaRPr>
          </a:p>
          <a:p>
            <a:pPr marL="45720">
              <a:spcBef>
                <a:spcPts val="600"/>
              </a:spcBef>
            </a:pPr>
            <a:r>
              <a:rPr lang="en-US" sz="2200" dirty="0">
                <a:latin typeface="Helvetica" pitchFamily="34" charset="0"/>
              </a:rPr>
              <a:t>The AACES 2050 studies will foster the development of a generation of subsonic commercial transports to meet the 2050 environmental goals and encompass advanced energy, propulsion, and airframe scenarios.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8696F1D2-D34F-3D31-8044-CC87427810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61" t="23485" r="13797" b="24971"/>
          <a:stretch/>
        </p:blipFill>
        <p:spPr bwMode="auto">
          <a:xfrm rot="20517428">
            <a:off x="9777046" y="3675560"/>
            <a:ext cx="2286000" cy="152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2CA2E8C-7D5D-C814-D222-42FD65A199D0}"/>
              </a:ext>
            </a:extLst>
          </p:cNvPr>
          <p:cNvGrpSpPr/>
          <p:nvPr/>
        </p:nvGrpSpPr>
        <p:grpSpPr>
          <a:xfrm>
            <a:off x="218755" y="4968865"/>
            <a:ext cx="863980" cy="835687"/>
            <a:chOff x="7557169" y="5115575"/>
            <a:chExt cx="863980" cy="8356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A13A9C9-D933-0E6F-9ED2-AA28D9B0252F}"/>
                </a:ext>
              </a:extLst>
            </p:cNvPr>
            <p:cNvSpPr/>
            <p:nvPr/>
          </p:nvSpPr>
          <p:spPr>
            <a:xfrm>
              <a:off x="7557169" y="5125433"/>
              <a:ext cx="863980" cy="825829"/>
            </a:xfrm>
            <a:prstGeom prst="rect">
              <a:avLst/>
            </a:prstGeom>
            <a:gradFill flip="none" rotWithShape="1">
              <a:gsLst>
                <a:gs pos="49000">
                  <a:srgbClr val="00B0F0"/>
                </a:gs>
                <a:gs pos="24500">
                  <a:srgbClr val="1B88C1"/>
                </a:gs>
                <a:gs pos="0">
                  <a:srgbClr val="356092"/>
                </a:gs>
                <a:gs pos="74500">
                  <a:srgbClr val="1B88C1"/>
                </a:gs>
                <a:gs pos="100000">
                  <a:srgbClr val="35609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030C7C2-8280-CCA4-09A4-DD85A4DA75DD}"/>
                </a:ext>
              </a:extLst>
            </p:cNvPr>
            <p:cNvSpPr txBox="1"/>
            <p:nvPr/>
          </p:nvSpPr>
          <p:spPr>
            <a:xfrm>
              <a:off x="7571453" y="5115575"/>
              <a:ext cx="8354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</a:t>
              </a:r>
              <a:r>
                <a:rPr kumimoji="0" lang="en-US" sz="32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endParaRPr kumimoji="0" lang="en-US" sz="3600" b="1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40A7D8-BBEC-9D72-0E72-2521057E47A7}"/>
                </a:ext>
              </a:extLst>
            </p:cNvPr>
            <p:cNvSpPr txBox="1"/>
            <p:nvPr/>
          </p:nvSpPr>
          <p:spPr>
            <a:xfrm>
              <a:off x="7565226" y="5678958"/>
              <a:ext cx="8354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Hydrogen</a:t>
              </a:r>
            </a:p>
          </p:txBody>
        </p:sp>
      </p:grp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8CFD8C42-E434-1865-71E7-B536C1691E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604" y="5940896"/>
            <a:ext cx="1023683" cy="5377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1C274F-3136-AABB-5D87-796EB32732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968" t="15818" r="33530" b="17541"/>
          <a:stretch/>
        </p:blipFill>
        <p:spPr>
          <a:xfrm>
            <a:off x="10280549" y="1205245"/>
            <a:ext cx="1777060" cy="2286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7A88F8D-959C-6837-467B-60A3C78E6D19}"/>
              </a:ext>
            </a:extLst>
          </p:cNvPr>
          <p:cNvGrpSpPr>
            <a:grpSpLocks noChangeAspect="1"/>
          </p:cNvGrpSpPr>
          <p:nvPr/>
        </p:nvGrpSpPr>
        <p:grpSpPr>
          <a:xfrm>
            <a:off x="9474742" y="5608607"/>
            <a:ext cx="2490446" cy="914400"/>
            <a:chOff x="6842455" y="1210113"/>
            <a:chExt cx="4858706" cy="178393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042B558-5FC1-C2D0-19E1-5B19AAD67B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8" t="3843" r="2874" b="3346"/>
            <a:stretch/>
          </p:blipFill>
          <p:spPr>
            <a:xfrm>
              <a:off x="6842455" y="1210113"/>
              <a:ext cx="2402464" cy="178393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6D2EF8B-01FD-87BE-0AD9-C87EE58A0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9" t="3369" r="4231" b="1974"/>
            <a:stretch/>
          </p:blipFill>
          <p:spPr>
            <a:xfrm>
              <a:off x="9363400" y="1210113"/>
              <a:ext cx="2337761" cy="1783938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74F706C-BE93-5360-0F6C-0B3D4ADE80E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1344" y="5904937"/>
            <a:ext cx="1886133" cy="914400"/>
          </a:xfrm>
          <a:prstGeom prst="rect">
            <a:avLst/>
          </a:prstGeom>
        </p:spPr>
      </p:pic>
      <p:pic>
        <p:nvPicPr>
          <p:cNvPr id="18" name="Picture 17" descr="A picture containing floor, person&#10;&#10;Description automatically generated">
            <a:extLst>
              <a:ext uri="{FF2B5EF4-FFF2-40B4-BE49-F238E27FC236}">
                <a16:creationId xmlns:a16="http://schemas.microsoft.com/office/drawing/2014/main" id="{872B3D6D-86C6-E51A-DD78-D33C7F1F3D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0025" y="845629"/>
            <a:ext cx="1632616" cy="2286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A80E6CD-670E-87AF-C5A7-83DDDF0FF40B}"/>
              </a:ext>
            </a:extLst>
          </p:cNvPr>
          <p:cNvGrpSpPr/>
          <p:nvPr/>
        </p:nvGrpSpPr>
        <p:grpSpPr>
          <a:xfrm>
            <a:off x="204256" y="3259514"/>
            <a:ext cx="1828024" cy="1371600"/>
            <a:chOff x="204256" y="3259514"/>
            <a:chExt cx="1828024" cy="1371600"/>
          </a:xfrm>
        </p:grpSpPr>
        <p:pic>
          <p:nvPicPr>
            <p:cNvPr id="10" name="Content Placeholder 6">
              <a:extLst>
                <a:ext uri="{FF2B5EF4-FFF2-40B4-BE49-F238E27FC236}">
                  <a16:creationId xmlns:a16="http://schemas.microsoft.com/office/drawing/2014/main" id="{6D6905CF-A463-5584-C95F-25AEF34410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t="50649"/>
            <a:stretch/>
          </p:blipFill>
          <p:spPr bwMode="auto">
            <a:xfrm>
              <a:off x="204256" y="3259514"/>
              <a:ext cx="1828024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2C1AAD8-FC1B-A583-B977-A8E78B9017D5}"/>
                </a:ext>
              </a:extLst>
            </p:cNvPr>
            <p:cNvSpPr/>
            <p:nvPr/>
          </p:nvSpPr>
          <p:spPr>
            <a:xfrm>
              <a:off x="423746" y="4006303"/>
              <a:ext cx="1163699" cy="2184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 descr="A picture containing text, bottle, vessel&#10;&#10;Description automatically generated">
            <a:extLst>
              <a:ext uri="{FF2B5EF4-FFF2-40B4-BE49-F238E27FC236}">
                <a16:creationId xmlns:a16="http://schemas.microsoft.com/office/drawing/2014/main" id="{E8D4F91B-A55E-3380-A0D7-5CE1F91B555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3992" y="5836428"/>
            <a:ext cx="61685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0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1524007" y="6266894"/>
            <a:ext cx="9144001" cy="5911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prstTxWarp prst="textNoShape">
              <a:avLst/>
            </a:prstTxWarp>
          </a:bodyPr>
          <a:lstStyle/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  <p:pic>
        <p:nvPicPr>
          <p:cNvPr id="126988" name="Picture 12" descr="NASA insigniaCMYK"/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4375" y="2286000"/>
            <a:ext cx="29432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597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White Link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A55B87BDB5474D9C42F00F3DEA10AE" ma:contentTypeVersion="4" ma:contentTypeDescription="Create a new document." ma:contentTypeScope="" ma:versionID="0d5360f685c94a8d29045a7b1f72207c">
  <xsd:schema xmlns:xsd="http://www.w3.org/2001/XMLSchema" xmlns:xs="http://www.w3.org/2001/XMLSchema" xmlns:p="http://schemas.microsoft.com/office/2006/metadata/properties" xmlns:ns2="a49ca034-ba83-45d6-9fd8-8ac7ee3b8d68" xmlns:ns3="1f6f5500-dc3f-453d-9ea0-8826c78aa93b" targetNamespace="http://schemas.microsoft.com/office/2006/metadata/properties" ma:root="true" ma:fieldsID="fea0b881d5a7b57692e521981491e3d6" ns2:_="" ns3:_="">
    <xsd:import namespace="a49ca034-ba83-45d6-9fd8-8ac7ee3b8d68"/>
    <xsd:import namespace="1f6f5500-dc3f-453d-9ea0-8826c78aa93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Date" minOccurs="0"/>
                <xsd:element ref="ns3:Audience" minOccurs="0"/>
                <xsd:element ref="ns3:Present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9ca034-ba83-45d6-9fd8-8ac7ee3b8d6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6f5500-dc3f-453d-9ea0-8826c78aa93b" elementFormDefault="qualified">
    <xsd:import namespace="http://schemas.microsoft.com/office/2006/documentManagement/types"/>
    <xsd:import namespace="http://schemas.microsoft.com/office/infopath/2007/PartnerControls"/>
    <xsd:element name="Date" ma:index="9" nillable="true" ma:displayName="Date" ma:description="Year and Month presentation was given, in format YYYY MM" ma:internalName="Date">
      <xsd:simpleType>
        <xsd:restriction base="dms:Text">
          <xsd:maxLength value="255"/>
        </xsd:restriction>
      </xsd:simpleType>
    </xsd:element>
    <xsd:element name="Audience" ma:index="10" nillable="true" ma:displayName="Audience" ma:default="NASA" ma:description="Original audience for presentation" ma:format="Dropdown" ma:internalName="Audience">
      <xsd:simpleType>
        <xsd:union memberTypes="dms:Text">
          <xsd:simpleType>
            <xsd:restriction base="dms:Choice">
              <xsd:enumeration value="NASA"/>
              <xsd:enumeration value="Congress"/>
              <xsd:enumeration value="OMB"/>
              <xsd:enumeration value="NAC"/>
              <xsd:enumeration value="ASEB"/>
              <xsd:enumeration value="AIAA"/>
              <xsd:enumeration value="National Academies of Science"/>
              <xsd:enumeration value="ICAO"/>
              <xsd:enumeration value="IFAR"/>
            </xsd:restriction>
          </xsd:simpleType>
        </xsd:union>
      </xsd:simpleType>
    </xsd:element>
    <xsd:element name="Presenter" ma:index="11" nillable="true" ma:displayName="Presenter" ma:description="Name of person who presented the briefing" ma:internalName="Presenter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esenter xmlns="1f6f5500-dc3f-453d-9ea0-8826c78aa93b" xsi:nil="true"/>
    <Date xmlns="1f6f5500-dc3f-453d-9ea0-8826c78aa93b" xsi:nil="true"/>
    <Audience xmlns="1f6f5500-dc3f-453d-9ea0-8826c78aa93b">NASA</Audienc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C78E0D-D17E-4436-9F52-7B62CBDA74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9ca034-ba83-45d6-9fd8-8ac7ee3b8d68"/>
    <ds:schemaRef ds:uri="1f6f5500-dc3f-453d-9ea0-8826c78aa9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C838CE-35D5-466F-8FCF-6B364C57E88C}">
  <ds:schemaRefs>
    <ds:schemaRef ds:uri="http://schemas.openxmlformats.org/package/2006/metadata/core-properties"/>
    <ds:schemaRef ds:uri="http://purl.org/dc/terms/"/>
    <ds:schemaRef ds:uri="a3f7648c-ef34-4383-9913-3e4132c38d7f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c852713b-0caa-4ac0-ba75-048f00e27b76"/>
    <ds:schemaRef ds:uri="http://www.w3.org/XML/1998/namespace"/>
    <ds:schemaRef ds:uri="http://purl.org/dc/dcmitype/"/>
    <ds:schemaRef ds:uri="1f6f5500-dc3f-453d-9ea0-8826c78aa93b"/>
  </ds:schemaRefs>
</ds:datastoreItem>
</file>

<file path=customXml/itemProps3.xml><?xml version="1.0" encoding="utf-8"?>
<ds:datastoreItem xmlns:ds="http://schemas.openxmlformats.org/officeDocument/2006/customXml" ds:itemID="{711ABB0A-3B89-46DE-A08F-E28C99BF4D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8709</TotalTime>
  <Words>3102</Words>
  <Application>Microsoft Office PowerPoint</Application>
  <PresentationFormat>Widescreen</PresentationFormat>
  <Paragraphs>629</Paragraphs>
  <Slides>30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Arial Black</vt:lpstr>
      <vt:lpstr>Calibri</vt:lpstr>
      <vt:lpstr>Cambria Math</vt:lpstr>
      <vt:lpstr>Helvetica</vt:lpstr>
      <vt:lpstr>Symbol</vt:lpstr>
      <vt:lpstr>Times New Roman</vt:lpstr>
      <vt:lpstr>Wingdings</vt:lpstr>
      <vt:lpstr>Office Theme</vt:lpstr>
      <vt:lpstr>PowerPoint Presentation</vt:lpstr>
      <vt:lpstr>Outline</vt:lpstr>
      <vt:lpstr>Advanced Air Transport Technology Project</vt:lpstr>
      <vt:lpstr>NASA Aeronautics Strategic Thrusts   </vt:lpstr>
      <vt:lpstr>Sustainable Flight National Partnership Benefits</vt:lpstr>
      <vt:lpstr>Aerodynamic Technologies Applicable to Future Transports</vt:lpstr>
      <vt:lpstr>  Development Timeline of the Transonic Truss-Braced Wing</vt:lpstr>
      <vt:lpstr>Fuel Burn Benefit Estimates for Mach 0.80 TTBW Subsonic Ultra Green Aircraft Research (SUGAR)</vt:lpstr>
      <vt:lpstr>Transonic Truss-Braced Wing Technology Maturation</vt:lpstr>
      <vt:lpstr>TTBW High-Speed Buffet Prediction:  Off-Design Performance</vt:lpstr>
      <vt:lpstr>Overview of TTBW High-Speed Buffet Testing</vt:lpstr>
      <vt:lpstr>Overview of TTBW Low-Speed High-Lift Testing</vt:lpstr>
      <vt:lpstr>TTBW High-Lift Technology Maturation:  Future Testing</vt:lpstr>
      <vt:lpstr>Outline</vt:lpstr>
      <vt:lpstr>CATNLF Design Method:  Wind Tunnel Success to Flight Testing Crossflow Attenuated Natural Laminar Flow (CATNLF)</vt:lpstr>
      <vt:lpstr>CATNLF Flight Test – Summer 2023 Armstrong Flight Research Center, F-15</vt:lpstr>
      <vt:lpstr>Outline</vt:lpstr>
      <vt:lpstr>Cruise Slotted Wing (CSW) – Expanding Wing Design Trade Space</vt:lpstr>
      <vt:lpstr>CSW ALMA Concept – Viscous Drag Reduction CDISC Airfoil Design Studies</vt:lpstr>
      <vt:lpstr>Outline</vt:lpstr>
      <vt:lpstr>Propulsion Airframe Integration – Boundary Layer Ingestion Boundary Layer Ingesting Tail-cone System (BLITS)</vt:lpstr>
      <vt:lpstr>Propulsion Airframe Integration – Boundary Layer Ingestion Flow Physics Test High Reynolds Number Inlet Distortion Quantification</vt:lpstr>
      <vt:lpstr>Outline</vt:lpstr>
      <vt:lpstr>PowerPoint Presentation</vt:lpstr>
      <vt:lpstr>PowerPoint Presentation</vt:lpstr>
      <vt:lpstr>PowerPoint Presentation</vt:lpstr>
      <vt:lpstr>Outline</vt:lpstr>
      <vt:lpstr>NASA AACES 2050 Studies Advanced Aircraft Concepts for Environmental Sustainability (AACES)</vt:lpstr>
      <vt:lpstr>Summary Remarks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Baize, Wanda M Hickson (LARC-B702)[LAMPS 2]</cp:lastModifiedBy>
  <cp:revision>559</cp:revision>
  <cp:lastPrinted>2019-02-27T14:11:14Z</cp:lastPrinted>
  <dcterms:created xsi:type="dcterms:W3CDTF">2019-02-06T14:32:22Z</dcterms:created>
  <dcterms:modified xsi:type="dcterms:W3CDTF">2022-09-07T18:44:29Z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0x0101006DA55B87BDB5474D9C42F00F3DEA10AE</vt:lpwstr>
  </property>
</Properties>
</file>