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438912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7F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128" autoAdjust="0"/>
    <p:restoredTop sz="94648"/>
  </p:normalViewPr>
  <p:slideViewPr>
    <p:cSldViewPr snapToGrid="0" snapToObjects="1">
      <p:cViewPr>
        <p:scale>
          <a:sx n="25" d="100"/>
          <a:sy n="25" d="100"/>
        </p:scale>
        <p:origin x="96" y="12"/>
      </p:cViewPr>
      <p:guideLst>
        <p:guide orient="horz" pos="13824"/>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D6EB8-09C8-0E46-A685-BE5A1ABCE484}" type="datetimeFigureOut">
              <a:rPr lang="en-US" smtClean="0"/>
              <a:t>8/29/2022</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756A42-EBFE-414D-B296-B3581450278D}" type="slidenum">
              <a:rPr lang="en-US" smtClean="0"/>
              <a:t>‹#›</a:t>
            </a:fld>
            <a:endParaRPr lang="en-US"/>
          </a:p>
        </p:txBody>
      </p:sp>
    </p:spTree>
    <p:extLst>
      <p:ext uri="{BB962C8B-B14F-4D97-AF65-F5344CB8AC3E}">
        <p14:creationId xmlns:p14="http://schemas.microsoft.com/office/powerpoint/2010/main" val="186527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56A42-EBFE-414D-B296-B3581450278D}" type="slidenum">
              <a:rPr lang="en-US" smtClean="0"/>
              <a:t>1</a:t>
            </a:fld>
            <a:endParaRPr lang="en-US"/>
          </a:p>
        </p:txBody>
      </p:sp>
    </p:spTree>
    <p:extLst>
      <p:ext uri="{BB962C8B-B14F-4D97-AF65-F5344CB8AC3E}">
        <p14:creationId xmlns:p14="http://schemas.microsoft.com/office/powerpoint/2010/main" val="2981654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3634723"/>
            <a:ext cx="37307520" cy="9408160"/>
          </a:xfrm>
        </p:spPr>
        <p:txBody>
          <a:bodyPr/>
          <a:lstStyle/>
          <a:p>
            <a:r>
              <a:rPr lang="en-US"/>
              <a:t>Click to edit Master title style</a:t>
            </a:r>
          </a:p>
        </p:txBody>
      </p:sp>
      <p:sp>
        <p:nvSpPr>
          <p:cNvPr id="3" name="Subtitle 2"/>
          <p:cNvSpPr>
            <a:spLocks noGrp="1"/>
          </p:cNvSpPr>
          <p:nvPr>
            <p:ph type="subTitle" idx="1"/>
          </p:nvPr>
        </p:nvSpPr>
        <p:spPr>
          <a:xfrm>
            <a:off x="6583680" y="24871680"/>
            <a:ext cx="30723840" cy="11216640"/>
          </a:xfrm>
        </p:spPr>
        <p:txBody>
          <a:bodyPr/>
          <a:lstStyle>
            <a:lvl1pPr marL="0" indent="0" algn="ctr">
              <a:buNone/>
              <a:defRPr>
                <a:solidFill>
                  <a:schemeClr val="tx1">
                    <a:tint val="75000"/>
                  </a:schemeClr>
                </a:solidFill>
              </a:defRPr>
            </a:lvl1pPr>
            <a:lvl2pPr marL="2194505" indent="0" algn="ctr">
              <a:buNone/>
              <a:defRPr>
                <a:solidFill>
                  <a:schemeClr val="tx1">
                    <a:tint val="75000"/>
                  </a:schemeClr>
                </a:solidFill>
              </a:defRPr>
            </a:lvl2pPr>
            <a:lvl3pPr marL="4389011" indent="0" algn="ctr">
              <a:buNone/>
              <a:defRPr>
                <a:solidFill>
                  <a:schemeClr val="tx1">
                    <a:tint val="75000"/>
                  </a:schemeClr>
                </a:solidFill>
              </a:defRPr>
            </a:lvl3pPr>
            <a:lvl4pPr marL="6583516" indent="0" algn="ctr">
              <a:buNone/>
              <a:defRPr>
                <a:solidFill>
                  <a:schemeClr val="tx1">
                    <a:tint val="75000"/>
                  </a:schemeClr>
                </a:solidFill>
              </a:defRPr>
            </a:lvl4pPr>
            <a:lvl5pPr marL="8778020" indent="0" algn="ctr">
              <a:buNone/>
              <a:defRPr>
                <a:solidFill>
                  <a:schemeClr val="tx1">
                    <a:tint val="75000"/>
                  </a:schemeClr>
                </a:solidFill>
              </a:defRPr>
            </a:lvl5pPr>
            <a:lvl6pPr marL="10972526" indent="0" algn="ctr">
              <a:buNone/>
              <a:defRPr>
                <a:solidFill>
                  <a:schemeClr val="tx1">
                    <a:tint val="75000"/>
                  </a:schemeClr>
                </a:solidFill>
              </a:defRPr>
            </a:lvl6pPr>
            <a:lvl7pPr marL="13167031" indent="0" algn="ctr">
              <a:buNone/>
              <a:defRPr>
                <a:solidFill>
                  <a:schemeClr val="tx1">
                    <a:tint val="75000"/>
                  </a:schemeClr>
                </a:solidFill>
              </a:defRPr>
            </a:lvl7pPr>
            <a:lvl8pPr marL="15361536" indent="0" algn="ctr">
              <a:buNone/>
              <a:defRPr>
                <a:solidFill>
                  <a:schemeClr val="tx1">
                    <a:tint val="75000"/>
                  </a:schemeClr>
                </a:solidFill>
              </a:defRPr>
            </a:lvl8pPr>
            <a:lvl9pPr marL="175560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67A622-E846-0243-8624-81E49320834B}"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4001696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67A622-E846-0243-8624-81E49320834B}"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308194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757687"/>
            <a:ext cx="9875520" cy="37449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757687"/>
            <a:ext cx="28895040" cy="37449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67A622-E846-0243-8624-81E49320834B}"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220110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67A622-E846-0243-8624-81E49320834B}"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355569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8204163"/>
            <a:ext cx="37307520" cy="8717280"/>
          </a:xfrm>
        </p:spPr>
        <p:txBody>
          <a:bodyPr anchor="t"/>
          <a:lstStyle>
            <a:lvl1pPr algn="l">
              <a:defRPr sz="19199" b="1" cap="all"/>
            </a:lvl1pPr>
          </a:lstStyle>
          <a:p>
            <a:r>
              <a:rPr lang="en-US"/>
              <a:t>Click to edit Master title style</a:t>
            </a:r>
          </a:p>
        </p:txBody>
      </p:sp>
      <p:sp>
        <p:nvSpPr>
          <p:cNvPr id="3" name="Text Placeholder 2"/>
          <p:cNvSpPr>
            <a:spLocks noGrp="1"/>
          </p:cNvSpPr>
          <p:nvPr>
            <p:ph type="body" idx="1"/>
          </p:nvPr>
        </p:nvSpPr>
        <p:spPr>
          <a:xfrm>
            <a:off x="3467102" y="18602968"/>
            <a:ext cx="37307520" cy="9601197"/>
          </a:xfrm>
        </p:spPr>
        <p:txBody>
          <a:bodyPr anchor="b"/>
          <a:lstStyle>
            <a:lvl1pPr marL="0" indent="0">
              <a:buNone/>
              <a:defRPr sz="9600">
                <a:solidFill>
                  <a:schemeClr val="tx1">
                    <a:tint val="75000"/>
                  </a:schemeClr>
                </a:solidFill>
              </a:defRPr>
            </a:lvl1pPr>
            <a:lvl2pPr marL="2194505" indent="0">
              <a:buNone/>
              <a:defRPr sz="8600">
                <a:solidFill>
                  <a:schemeClr val="tx1">
                    <a:tint val="75000"/>
                  </a:schemeClr>
                </a:solidFill>
              </a:defRPr>
            </a:lvl2pPr>
            <a:lvl3pPr marL="4389011" indent="0">
              <a:buNone/>
              <a:defRPr sz="7700">
                <a:solidFill>
                  <a:schemeClr val="tx1">
                    <a:tint val="75000"/>
                  </a:schemeClr>
                </a:solidFill>
              </a:defRPr>
            </a:lvl3pPr>
            <a:lvl4pPr marL="6583516" indent="0">
              <a:buNone/>
              <a:defRPr sz="6700">
                <a:solidFill>
                  <a:schemeClr val="tx1">
                    <a:tint val="75000"/>
                  </a:schemeClr>
                </a:solidFill>
              </a:defRPr>
            </a:lvl4pPr>
            <a:lvl5pPr marL="8778020" indent="0">
              <a:buNone/>
              <a:defRPr sz="6700">
                <a:solidFill>
                  <a:schemeClr val="tx1">
                    <a:tint val="75000"/>
                  </a:schemeClr>
                </a:solidFill>
              </a:defRPr>
            </a:lvl5pPr>
            <a:lvl6pPr marL="10972526" indent="0">
              <a:buNone/>
              <a:defRPr sz="6700">
                <a:solidFill>
                  <a:schemeClr val="tx1">
                    <a:tint val="75000"/>
                  </a:schemeClr>
                </a:solidFill>
              </a:defRPr>
            </a:lvl6pPr>
            <a:lvl7pPr marL="13167031" indent="0">
              <a:buNone/>
              <a:defRPr sz="6700">
                <a:solidFill>
                  <a:schemeClr val="tx1">
                    <a:tint val="75000"/>
                  </a:schemeClr>
                </a:solidFill>
              </a:defRPr>
            </a:lvl7pPr>
            <a:lvl8pPr marL="15361536" indent="0">
              <a:buNone/>
              <a:defRPr sz="6700">
                <a:solidFill>
                  <a:schemeClr val="tx1">
                    <a:tint val="75000"/>
                  </a:schemeClr>
                </a:solidFill>
              </a:defRPr>
            </a:lvl8pPr>
            <a:lvl9pPr marL="17556041"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67A622-E846-0243-8624-81E49320834B}"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370140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10241285"/>
            <a:ext cx="19385280" cy="2896616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10241285"/>
            <a:ext cx="19385280" cy="2896616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67A622-E846-0243-8624-81E49320834B}"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2966503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9824724"/>
            <a:ext cx="19392902" cy="4094477"/>
          </a:xfrm>
        </p:spPr>
        <p:txBody>
          <a:bodyPr anchor="b"/>
          <a:lstStyle>
            <a:lvl1pPr marL="0" indent="0">
              <a:buNone/>
              <a:defRPr sz="11500" b="1"/>
            </a:lvl1pPr>
            <a:lvl2pPr marL="2194505" indent="0">
              <a:buNone/>
              <a:defRPr sz="9600" b="1"/>
            </a:lvl2pPr>
            <a:lvl3pPr marL="4389011" indent="0">
              <a:buNone/>
              <a:defRPr sz="8600" b="1"/>
            </a:lvl3pPr>
            <a:lvl4pPr marL="6583516" indent="0">
              <a:buNone/>
              <a:defRPr sz="7700" b="1"/>
            </a:lvl4pPr>
            <a:lvl5pPr marL="8778020" indent="0">
              <a:buNone/>
              <a:defRPr sz="7700" b="1"/>
            </a:lvl5pPr>
            <a:lvl6pPr marL="10972526" indent="0">
              <a:buNone/>
              <a:defRPr sz="7700" b="1"/>
            </a:lvl6pPr>
            <a:lvl7pPr marL="13167031" indent="0">
              <a:buNone/>
              <a:defRPr sz="7700" b="1"/>
            </a:lvl7pPr>
            <a:lvl8pPr marL="15361536" indent="0">
              <a:buNone/>
              <a:defRPr sz="7700" b="1"/>
            </a:lvl8pPr>
            <a:lvl9pPr marL="17556041"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3919201"/>
            <a:ext cx="19392902"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9824724"/>
            <a:ext cx="19400520" cy="4094477"/>
          </a:xfrm>
        </p:spPr>
        <p:txBody>
          <a:bodyPr anchor="b"/>
          <a:lstStyle>
            <a:lvl1pPr marL="0" indent="0">
              <a:buNone/>
              <a:defRPr sz="11500" b="1"/>
            </a:lvl1pPr>
            <a:lvl2pPr marL="2194505" indent="0">
              <a:buNone/>
              <a:defRPr sz="9600" b="1"/>
            </a:lvl2pPr>
            <a:lvl3pPr marL="4389011" indent="0">
              <a:buNone/>
              <a:defRPr sz="8600" b="1"/>
            </a:lvl3pPr>
            <a:lvl4pPr marL="6583516" indent="0">
              <a:buNone/>
              <a:defRPr sz="7700" b="1"/>
            </a:lvl4pPr>
            <a:lvl5pPr marL="8778020" indent="0">
              <a:buNone/>
              <a:defRPr sz="7700" b="1"/>
            </a:lvl5pPr>
            <a:lvl6pPr marL="10972526" indent="0">
              <a:buNone/>
              <a:defRPr sz="7700" b="1"/>
            </a:lvl6pPr>
            <a:lvl7pPr marL="13167031" indent="0">
              <a:buNone/>
              <a:defRPr sz="7700" b="1"/>
            </a:lvl7pPr>
            <a:lvl8pPr marL="15361536" indent="0">
              <a:buNone/>
              <a:defRPr sz="7700" b="1"/>
            </a:lvl8pPr>
            <a:lvl9pPr marL="17556041"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3919201"/>
            <a:ext cx="19400520"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67A622-E846-0243-8624-81E49320834B}" type="datetimeFigureOut">
              <a:rPr lang="en-US" smtClean="0"/>
              <a:t>8/29/2022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21959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67A622-E846-0243-8624-81E49320834B}" type="datetimeFigureOut">
              <a:rPr lang="en-US" smtClean="0"/>
              <a:t>8/29/2022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2665813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7A622-E846-0243-8624-81E49320834B}" type="datetimeFigureOut">
              <a:rPr lang="en-US" smtClean="0"/>
              <a:t>8/29/2022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196330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747520"/>
            <a:ext cx="14439902" cy="743712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747525"/>
            <a:ext cx="24536400" cy="3745992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9184645"/>
            <a:ext cx="14439902" cy="30022803"/>
          </a:xfrm>
        </p:spPr>
        <p:txBody>
          <a:bodyPr/>
          <a:lstStyle>
            <a:lvl1pPr marL="0" indent="0">
              <a:buNone/>
              <a:defRPr sz="6700"/>
            </a:lvl1pPr>
            <a:lvl2pPr marL="2194505" indent="0">
              <a:buNone/>
              <a:defRPr sz="5800"/>
            </a:lvl2pPr>
            <a:lvl3pPr marL="4389011" indent="0">
              <a:buNone/>
              <a:defRPr sz="4800"/>
            </a:lvl3pPr>
            <a:lvl4pPr marL="6583516" indent="0">
              <a:buNone/>
              <a:defRPr sz="4300"/>
            </a:lvl4pPr>
            <a:lvl5pPr marL="8778020" indent="0">
              <a:buNone/>
              <a:defRPr sz="4300"/>
            </a:lvl5pPr>
            <a:lvl6pPr marL="10972526" indent="0">
              <a:buNone/>
              <a:defRPr sz="4300"/>
            </a:lvl6pPr>
            <a:lvl7pPr marL="13167031" indent="0">
              <a:buNone/>
              <a:defRPr sz="4300"/>
            </a:lvl7pPr>
            <a:lvl8pPr marL="15361536" indent="0">
              <a:buNone/>
              <a:defRPr sz="4300"/>
            </a:lvl8pPr>
            <a:lvl9pPr marL="17556041"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1667A622-E846-0243-8624-81E49320834B}"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305432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30723841"/>
            <a:ext cx="26334720" cy="3627123"/>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3921760"/>
            <a:ext cx="26334720" cy="26334720"/>
          </a:xfrm>
        </p:spPr>
        <p:txBody>
          <a:bodyPr/>
          <a:lstStyle>
            <a:lvl1pPr marL="0" indent="0">
              <a:buNone/>
              <a:defRPr sz="15400"/>
            </a:lvl1pPr>
            <a:lvl2pPr marL="2194505" indent="0">
              <a:buNone/>
              <a:defRPr sz="13400"/>
            </a:lvl2pPr>
            <a:lvl3pPr marL="4389011" indent="0">
              <a:buNone/>
              <a:defRPr sz="11500"/>
            </a:lvl3pPr>
            <a:lvl4pPr marL="6583516" indent="0">
              <a:buNone/>
              <a:defRPr sz="9600"/>
            </a:lvl4pPr>
            <a:lvl5pPr marL="8778020" indent="0">
              <a:buNone/>
              <a:defRPr sz="9600"/>
            </a:lvl5pPr>
            <a:lvl6pPr marL="10972526" indent="0">
              <a:buNone/>
              <a:defRPr sz="9600"/>
            </a:lvl6pPr>
            <a:lvl7pPr marL="13167031" indent="0">
              <a:buNone/>
              <a:defRPr sz="9600"/>
            </a:lvl7pPr>
            <a:lvl8pPr marL="15361536" indent="0">
              <a:buNone/>
              <a:defRPr sz="9600"/>
            </a:lvl8pPr>
            <a:lvl9pPr marL="17556041" indent="0">
              <a:buNone/>
              <a:defRPr sz="9600"/>
            </a:lvl9pPr>
          </a:lstStyle>
          <a:p>
            <a:endParaRPr lang="en-US"/>
          </a:p>
        </p:txBody>
      </p:sp>
      <p:sp>
        <p:nvSpPr>
          <p:cNvPr id="4" name="Text Placeholder 3"/>
          <p:cNvSpPr>
            <a:spLocks noGrp="1"/>
          </p:cNvSpPr>
          <p:nvPr>
            <p:ph type="body" sz="half" idx="2"/>
          </p:nvPr>
        </p:nvSpPr>
        <p:spPr>
          <a:xfrm>
            <a:off x="8602982" y="34350964"/>
            <a:ext cx="26334720" cy="5151117"/>
          </a:xfrm>
        </p:spPr>
        <p:txBody>
          <a:bodyPr/>
          <a:lstStyle>
            <a:lvl1pPr marL="0" indent="0">
              <a:buNone/>
              <a:defRPr sz="6700"/>
            </a:lvl1pPr>
            <a:lvl2pPr marL="2194505" indent="0">
              <a:buNone/>
              <a:defRPr sz="5800"/>
            </a:lvl2pPr>
            <a:lvl3pPr marL="4389011" indent="0">
              <a:buNone/>
              <a:defRPr sz="4800"/>
            </a:lvl3pPr>
            <a:lvl4pPr marL="6583516" indent="0">
              <a:buNone/>
              <a:defRPr sz="4300"/>
            </a:lvl4pPr>
            <a:lvl5pPr marL="8778020" indent="0">
              <a:buNone/>
              <a:defRPr sz="4300"/>
            </a:lvl5pPr>
            <a:lvl6pPr marL="10972526" indent="0">
              <a:buNone/>
              <a:defRPr sz="4300"/>
            </a:lvl6pPr>
            <a:lvl7pPr marL="13167031" indent="0">
              <a:buNone/>
              <a:defRPr sz="4300"/>
            </a:lvl7pPr>
            <a:lvl8pPr marL="15361536" indent="0">
              <a:buNone/>
              <a:defRPr sz="4300"/>
            </a:lvl8pPr>
            <a:lvl9pPr marL="17556041"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1667A622-E846-0243-8624-81E49320834B}"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2381406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757683"/>
            <a:ext cx="39502080" cy="73152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10241285"/>
            <a:ext cx="39502080" cy="28966163"/>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40680643"/>
            <a:ext cx="1024128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1667A622-E846-0243-8624-81E49320834B}" type="datetimeFigureOut">
              <a:rPr lang="en-US" smtClean="0"/>
              <a:t>8/29/2022</a:t>
            </a:fld>
            <a:endParaRPr lang="en-US"/>
          </a:p>
        </p:txBody>
      </p:sp>
      <p:sp>
        <p:nvSpPr>
          <p:cNvPr id="5" name="Footer Placeholder 4"/>
          <p:cNvSpPr>
            <a:spLocks noGrp="1"/>
          </p:cNvSpPr>
          <p:nvPr>
            <p:ph type="ftr" sz="quarter" idx="3"/>
          </p:nvPr>
        </p:nvSpPr>
        <p:spPr>
          <a:xfrm>
            <a:off x="14996160" y="40680643"/>
            <a:ext cx="1389888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40680643"/>
            <a:ext cx="1024128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6A764A0A-FB60-604A-B5E9-48E047F4AFB3}" type="slidenum">
              <a:rPr lang="en-US" smtClean="0"/>
              <a:t>‹#›</a:t>
            </a:fld>
            <a:endParaRPr lang="en-US"/>
          </a:p>
        </p:txBody>
      </p:sp>
    </p:spTree>
    <p:extLst>
      <p:ext uri="{BB962C8B-B14F-4D97-AF65-F5344CB8AC3E}">
        <p14:creationId xmlns:p14="http://schemas.microsoft.com/office/powerpoint/2010/main" val="324718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05" rtl="0" eaLnBrk="1" latinLnBrk="0" hangingPunct="1">
        <a:spcBef>
          <a:spcPct val="0"/>
        </a:spcBef>
        <a:buNone/>
        <a:defRPr sz="21100" kern="1200">
          <a:solidFill>
            <a:schemeClr val="tx1"/>
          </a:solidFill>
          <a:latin typeface="+mj-lt"/>
          <a:ea typeface="+mj-ea"/>
          <a:cs typeface="+mj-cs"/>
        </a:defRPr>
      </a:lvl1pPr>
    </p:titleStyle>
    <p:bodyStyle>
      <a:lvl1pPr marL="1645879" indent="-1645879" algn="l" defTabSz="2194505" rtl="0" eaLnBrk="1" latinLnBrk="0" hangingPunct="1">
        <a:spcBef>
          <a:spcPct val="20000"/>
        </a:spcBef>
        <a:buFont typeface="Arial"/>
        <a:buChar char="•"/>
        <a:defRPr sz="15400" kern="1200">
          <a:solidFill>
            <a:schemeClr val="tx1"/>
          </a:solidFill>
          <a:latin typeface="+mn-lt"/>
          <a:ea typeface="+mn-ea"/>
          <a:cs typeface="+mn-cs"/>
        </a:defRPr>
      </a:lvl1pPr>
      <a:lvl2pPr marL="3566071" indent="-1371566" algn="l" defTabSz="2194505" rtl="0" eaLnBrk="1" latinLnBrk="0" hangingPunct="1">
        <a:spcBef>
          <a:spcPct val="20000"/>
        </a:spcBef>
        <a:buFont typeface="Arial"/>
        <a:buChar char="–"/>
        <a:defRPr sz="13400" kern="1200">
          <a:solidFill>
            <a:schemeClr val="tx1"/>
          </a:solidFill>
          <a:latin typeface="+mn-lt"/>
          <a:ea typeface="+mn-ea"/>
          <a:cs typeface="+mn-cs"/>
        </a:defRPr>
      </a:lvl2pPr>
      <a:lvl3pPr marL="5486263" indent="-1097252" algn="l" defTabSz="2194505" rtl="0" eaLnBrk="1" latinLnBrk="0" hangingPunct="1">
        <a:spcBef>
          <a:spcPct val="20000"/>
        </a:spcBef>
        <a:buFont typeface="Arial"/>
        <a:buChar char="•"/>
        <a:defRPr sz="11500" kern="1200">
          <a:solidFill>
            <a:schemeClr val="tx1"/>
          </a:solidFill>
          <a:latin typeface="+mn-lt"/>
          <a:ea typeface="+mn-ea"/>
          <a:cs typeface="+mn-cs"/>
        </a:defRPr>
      </a:lvl3pPr>
      <a:lvl4pPr marL="7680768" indent="-1097252" algn="l" defTabSz="2194505" rtl="0" eaLnBrk="1" latinLnBrk="0" hangingPunct="1">
        <a:spcBef>
          <a:spcPct val="20000"/>
        </a:spcBef>
        <a:buFont typeface="Arial"/>
        <a:buChar char="–"/>
        <a:defRPr sz="9600" kern="1200">
          <a:solidFill>
            <a:schemeClr val="tx1"/>
          </a:solidFill>
          <a:latin typeface="+mn-lt"/>
          <a:ea typeface="+mn-ea"/>
          <a:cs typeface="+mn-cs"/>
        </a:defRPr>
      </a:lvl4pPr>
      <a:lvl5pPr marL="9875273" indent="-1097252" algn="l" defTabSz="2194505" rtl="0" eaLnBrk="1" latinLnBrk="0" hangingPunct="1">
        <a:spcBef>
          <a:spcPct val="20000"/>
        </a:spcBef>
        <a:buFont typeface="Arial"/>
        <a:buChar char="»"/>
        <a:defRPr sz="9600" kern="1200">
          <a:solidFill>
            <a:schemeClr val="tx1"/>
          </a:solidFill>
          <a:latin typeface="+mn-lt"/>
          <a:ea typeface="+mn-ea"/>
          <a:cs typeface="+mn-cs"/>
        </a:defRPr>
      </a:lvl5pPr>
      <a:lvl6pPr marL="12069779" indent="-1097252" algn="l" defTabSz="2194505" rtl="0" eaLnBrk="1" latinLnBrk="0" hangingPunct="1">
        <a:spcBef>
          <a:spcPct val="20000"/>
        </a:spcBef>
        <a:buFont typeface="Arial"/>
        <a:buChar char="•"/>
        <a:defRPr sz="9600" kern="1200">
          <a:solidFill>
            <a:schemeClr val="tx1"/>
          </a:solidFill>
          <a:latin typeface="+mn-lt"/>
          <a:ea typeface="+mn-ea"/>
          <a:cs typeface="+mn-cs"/>
        </a:defRPr>
      </a:lvl6pPr>
      <a:lvl7pPr marL="14264284" indent="-1097252" algn="l" defTabSz="2194505" rtl="0" eaLnBrk="1" latinLnBrk="0" hangingPunct="1">
        <a:spcBef>
          <a:spcPct val="20000"/>
        </a:spcBef>
        <a:buFont typeface="Arial"/>
        <a:buChar char="•"/>
        <a:defRPr sz="9600" kern="1200">
          <a:solidFill>
            <a:schemeClr val="tx1"/>
          </a:solidFill>
          <a:latin typeface="+mn-lt"/>
          <a:ea typeface="+mn-ea"/>
          <a:cs typeface="+mn-cs"/>
        </a:defRPr>
      </a:lvl7pPr>
      <a:lvl8pPr marL="16458788" indent="-1097252" algn="l" defTabSz="2194505" rtl="0" eaLnBrk="1" latinLnBrk="0" hangingPunct="1">
        <a:spcBef>
          <a:spcPct val="20000"/>
        </a:spcBef>
        <a:buFont typeface="Arial"/>
        <a:buChar char="•"/>
        <a:defRPr sz="9600" kern="1200">
          <a:solidFill>
            <a:schemeClr val="tx1"/>
          </a:solidFill>
          <a:latin typeface="+mn-lt"/>
          <a:ea typeface="+mn-ea"/>
          <a:cs typeface="+mn-cs"/>
        </a:defRPr>
      </a:lvl8pPr>
      <a:lvl9pPr marL="18653294" indent="-1097252" algn="l" defTabSz="2194505"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05" rtl="0" eaLnBrk="1" latinLnBrk="0" hangingPunct="1">
        <a:defRPr sz="8600" kern="1200">
          <a:solidFill>
            <a:schemeClr val="tx1"/>
          </a:solidFill>
          <a:latin typeface="+mn-lt"/>
          <a:ea typeface="+mn-ea"/>
          <a:cs typeface="+mn-cs"/>
        </a:defRPr>
      </a:lvl1pPr>
      <a:lvl2pPr marL="2194505" algn="l" defTabSz="2194505" rtl="0" eaLnBrk="1" latinLnBrk="0" hangingPunct="1">
        <a:defRPr sz="8600" kern="1200">
          <a:solidFill>
            <a:schemeClr val="tx1"/>
          </a:solidFill>
          <a:latin typeface="+mn-lt"/>
          <a:ea typeface="+mn-ea"/>
          <a:cs typeface="+mn-cs"/>
        </a:defRPr>
      </a:lvl2pPr>
      <a:lvl3pPr marL="4389011" algn="l" defTabSz="2194505" rtl="0" eaLnBrk="1" latinLnBrk="0" hangingPunct="1">
        <a:defRPr sz="8600" kern="1200">
          <a:solidFill>
            <a:schemeClr val="tx1"/>
          </a:solidFill>
          <a:latin typeface="+mn-lt"/>
          <a:ea typeface="+mn-ea"/>
          <a:cs typeface="+mn-cs"/>
        </a:defRPr>
      </a:lvl3pPr>
      <a:lvl4pPr marL="6583516" algn="l" defTabSz="2194505" rtl="0" eaLnBrk="1" latinLnBrk="0" hangingPunct="1">
        <a:defRPr sz="8600" kern="1200">
          <a:solidFill>
            <a:schemeClr val="tx1"/>
          </a:solidFill>
          <a:latin typeface="+mn-lt"/>
          <a:ea typeface="+mn-ea"/>
          <a:cs typeface="+mn-cs"/>
        </a:defRPr>
      </a:lvl4pPr>
      <a:lvl5pPr marL="8778020" algn="l" defTabSz="2194505" rtl="0" eaLnBrk="1" latinLnBrk="0" hangingPunct="1">
        <a:defRPr sz="8600" kern="1200">
          <a:solidFill>
            <a:schemeClr val="tx1"/>
          </a:solidFill>
          <a:latin typeface="+mn-lt"/>
          <a:ea typeface="+mn-ea"/>
          <a:cs typeface="+mn-cs"/>
        </a:defRPr>
      </a:lvl5pPr>
      <a:lvl6pPr marL="10972526" algn="l" defTabSz="2194505" rtl="0" eaLnBrk="1" latinLnBrk="0" hangingPunct="1">
        <a:defRPr sz="8600" kern="1200">
          <a:solidFill>
            <a:schemeClr val="tx1"/>
          </a:solidFill>
          <a:latin typeface="+mn-lt"/>
          <a:ea typeface="+mn-ea"/>
          <a:cs typeface="+mn-cs"/>
        </a:defRPr>
      </a:lvl6pPr>
      <a:lvl7pPr marL="13167031" algn="l" defTabSz="2194505" rtl="0" eaLnBrk="1" latinLnBrk="0" hangingPunct="1">
        <a:defRPr sz="8600" kern="1200">
          <a:solidFill>
            <a:schemeClr val="tx1"/>
          </a:solidFill>
          <a:latin typeface="+mn-lt"/>
          <a:ea typeface="+mn-ea"/>
          <a:cs typeface="+mn-cs"/>
        </a:defRPr>
      </a:lvl7pPr>
      <a:lvl8pPr marL="15361536" algn="l" defTabSz="2194505" rtl="0" eaLnBrk="1" latinLnBrk="0" hangingPunct="1">
        <a:defRPr sz="8600" kern="1200">
          <a:solidFill>
            <a:schemeClr val="tx1"/>
          </a:solidFill>
          <a:latin typeface="+mn-lt"/>
          <a:ea typeface="+mn-ea"/>
          <a:cs typeface="+mn-cs"/>
        </a:defRPr>
      </a:lvl8pPr>
      <a:lvl9pPr marL="17556041" algn="l" defTabSz="2194505"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17413" y="6209962"/>
            <a:ext cx="14554199" cy="646331"/>
          </a:xfrm>
          <a:prstGeom prst="rect">
            <a:avLst/>
          </a:prstGeom>
          <a:noFill/>
        </p:spPr>
        <p:txBody>
          <a:bodyPr wrap="square" rtlCol="0">
            <a:spAutoFit/>
          </a:bodyPr>
          <a:lstStyle/>
          <a:p>
            <a:pPr algn="ctr"/>
            <a:r>
              <a:rPr lang="en-US" sz="3600" b="1" dirty="0">
                <a:cs typeface="Arial" pitchFamily="34" charset="0"/>
              </a:rPr>
              <a:t>Abstract</a:t>
            </a:r>
          </a:p>
        </p:txBody>
      </p:sp>
      <p:pic>
        <p:nvPicPr>
          <p:cNvPr id="16" name="Picture 15"/>
          <p:cNvPicPr>
            <a:picLocks noChangeAspect="1"/>
          </p:cNvPicPr>
          <p:nvPr/>
        </p:nvPicPr>
        <p:blipFill rotWithShape="1">
          <a:blip r:embed="rId3"/>
          <a:srcRect l="13052" t="31518" r="13696" b="27243"/>
          <a:stretch/>
        </p:blipFill>
        <p:spPr>
          <a:xfrm>
            <a:off x="36820501" y="473324"/>
            <a:ext cx="6664460" cy="2449123"/>
          </a:xfrm>
          <a:prstGeom prst="rect">
            <a:avLst/>
          </a:prstGeom>
        </p:spPr>
      </p:pic>
      <p:pic>
        <p:nvPicPr>
          <p:cNvPr id="17" name="Picture 16"/>
          <p:cNvPicPr>
            <a:picLocks noChangeAspect="1"/>
          </p:cNvPicPr>
          <p:nvPr/>
        </p:nvPicPr>
        <p:blipFill>
          <a:blip r:embed="rId4"/>
          <a:stretch>
            <a:fillRect/>
          </a:stretch>
        </p:blipFill>
        <p:spPr>
          <a:xfrm>
            <a:off x="424544" y="759385"/>
            <a:ext cx="3634530" cy="3111707"/>
          </a:xfrm>
          <a:prstGeom prst="rect">
            <a:avLst/>
          </a:prstGeom>
        </p:spPr>
      </p:pic>
      <p:sp>
        <p:nvSpPr>
          <p:cNvPr id="18" name="TextBox 17"/>
          <p:cNvSpPr txBox="1"/>
          <p:nvPr/>
        </p:nvSpPr>
        <p:spPr>
          <a:xfrm>
            <a:off x="8784489" y="717928"/>
            <a:ext cx="25806400" cy="2554545"/>
          </a:xfrm>
          <a:prstGeom prst="rect">
            <a:avLst/>
          </a:prstGeom>
          <a:noFill/>
        </p:spPr>
        <p:txBody>
          <a:bodyPr wrap="square" rtlCol="0">
            <a:spAutoFit/>
          </a:bodyPr>
          <a:lstStyle/>
          <a:p>
            <a:pPr algn="ctr"/>
            <a:r>
              <a:rPr lang="en-US" sz="8000" i="1" dirty="0"/>
              <a:t>Changes in cognitive performance and behavior induced by space-like environment</a:t>
            </a:r>
          </a:p>
        </p:txBody>
      </p:sp>
      <p:cxnSp>
        <p:nvCxnSpPr>
          <p:cNvPr id="23" name="Straight Connector 22"/>
          <p:cNvCxnSpPr/>
          <p:nvPr/>
        </p:nvCxnSpPr>
        <p:spPr>
          <a:xfrm>
            <a:off x="1269909" y="5620394"/>
            <a:ext cx="41148000" cy="0"/>
          </a:xfrm>
          <a:prstGeom prst="line">
            <a:avLst/>
          </a:prstGeom>
          <a:ln w="571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a:cxnSpLocks/>
          </p:cNvCxnSpPr>
          <p:nvPr/>
        </p:nvCxnSpPr>
        <p:spPr>
          <a:xfrm>
            <a:off x="14554200" y="6463670"/>
            <a:ext cx="0" cy="3568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1828726" y="6259797"/>
            <a:ext cx="14782800" cy="646331"/>
          </a:xfrm>
          <a:prstGeom prst="rect">
            <a:avLst/>
          </a:prstGeom>
          <a:noFill/>
        </p:spPr>
        <p:txBody>
          <a:bodyPr wrap="square" rtlCol="0">
            <a:spAutoFit/>
          </a:bodyPr>
          <a:lstStyle/>
          <a:p>
            <a:pPr algn="ctr"/>
            <a:r>
              <a:rPr lang="en-US" sz="3600" b="1" dirty="0">
                <a:solidFill>
                  <a:srgbClr val="000000"/>
                </a:solidFill>
                <a:cs typeface="Arial" pitchFamily="34" charset="0"/>
              </a:rPr>
              <a:t>Results: Behavior Frequency and Duration</a:t>
            </a:r>
          </a:p>
        </p:txBody>
      </p:sp>
      <p:sp>
        <p:nvSpPr>
          <p:cNvPr id="33" name="Rectangle 5"/>
          <p:cNvSpPr>
            <a:spLocks noChangeArrowheads="1"/>
          </p:cNvSpPr>
          <p:nvPr/>
        </p:nvSpPr>
        <p:spPr bwMode="auto">
          <a:xfrm>
            <a:off x="708941" y="6562414"/>
            <a:ext cx="13411202" cy="84946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600" dirty="0"/>
              <a:t>Exposure to space radiation is a principal consideration of spaceflight missions as risk is leveraged as time and dose—both expected to increase with future missions to the Moon, Mars, and beyond. Previous mission exposure levels, galactic cosmic radiation (GCR) and solar particle events (SPE), have been characterized as increased compared to those natural to Earth and are predicted to cause robust deficits at higher doses and longer durations. The cognitive health implications of this critical difference are understood as risks to mission and crew operations. We examined potential radiation-induced disruptions on brain health through resting-state in-cage behavior. 23–24-week-old male and female mice were exposed to 0 </a:t>
            </a:r>
            <a:r>
              <a:rPr lang="en-US" sz="2600" dirty="0" err="1"/>
              <a:t>cGy</a:t>
            </a:r>
            <a:r>
              <a:rPr lang="en-US" sz="2600" dirty="0"/>
              <a:t> (Sham), 5 </a:t>
            </a:r>
            <a:r>
              <a:rPr lang="en-US" sz="2600" dirty="0" err="1"/>
              <a:t>cGy</a:t>
            </a:r>
            <a:r>
              <a:rPr lang="en-US" sz="2600" dirty="0"/>
              <a:t>, 15 </a:t>
            </a:r>
            <a:r>
              <a:rPr lang="en-US" sz="2600" dirty="0" err="1"/>
              <a:t>cGy</a:t>
            </a:r>
            <a:r>
              <a:rPr lang="en-US" sz="2600" dirty="0"/>
              <a:t>, and 50 </a:t>
            </a:r>
            <a:r>
              <a:rPr lang="en-US" sz="2600" dirty="0" err="1"/>
              <a:t>cGy</a:t>
            </a:r>
            <a:r>
              <a:rPr lang="en-US" sz="2600" dirty="0"/>
              <a:t> via Five-Ion GCR Simulation (H, Si, He, O, Fe) at the NASA Space Radiation Lab in Brookhaven National Labs. Behavioral and cognitive performance were evaluated via frequency/duration of digging, rearing, and grooming within the 72-hour (acute) and 91-day (delayed) period following irradiation. Additionally, during this time we evaluated nestlet building using a 5-stage Deacon score, rating shredding and shelter assembly of cotton material from untouched (1) to shredded and formed into a crater shape (5). We have observed differences in behavior frequency and duration differences among the 15 </a:t>
            </a:r>
            <a:r>
              <a:rPr lang="en-US" sz="2600" dirty="0" err="1"/>
              <a:t>cGy</a:t>
            </a:r>
            <a:r>
              <a:rPr lang="en-US" sz="2600" dirty="0"/>
              <a:t> subset within the acute observation window. There were no significant differences in behavior frequencies nor duration  during the delayed observation period. These experimental design aspects that allot for gender-inclusivity is supportive of the diversification of future space travel mission plans. Investigating gender differences is an element under our main objective of determining radiation dose-response curves. In brief, these studies identified a space-relevant radiation dose of 15 </a:t>
            </a:r>
            <a:r>
              <a:rPr lang="en-US" sz="2600" dirty="0" err="1"/>
              <a:t>cGy</a:t>
            </a:r>
            <a:r>
              <a:rPr lang="en-US" sz="2600" dirty="0"/>
              <a:t> that that can be utilized for future standardized ground studies on the nervous system. </a:t>
            </a:r>
          </a:p>
        </p:txBody>
      </p:sp>
      <p:grpSp>
        <p:nvGrpSpPr>
          <p:cNvPr id="1027" name="Group 1026">
            <a:extLst>
              <a:ext uri="{FF2B5EF4-FFF2-40B4-BE49-F238E27FC236}">
                <a16:creationId xmlns:a16="http://schemas.microsoft.com/office/drawing/2014/main" id="{7EFD44B3-6451-704E-B429-8424CB401F96}"/>
              </a:ext>
            </a:extLst>
          </p:cNvPr>
          <p:cNvGrpSpPr/>
          <p:nvPr/>
        </p:nvGrpSpPr>
        <p:grpSpPr>
          <a:xfrm>
            <a:off x="722328" y="15416131"/>
            <a:ext cx="13335000" cy="14643982"/>
            <a:chOff x="4195953" y="6199790"/>
            <a:chExt cx="13335000" cy="14643982"/>
          </a:xfrm>
        </p:grpSpPr>
        <p:sp>
          <p:nvSpPr>
            <p:cNvPr id="60" name="TextBox 59"/>
            <p:cNvSpPr txBox="1"/>
            <p:nvPr/>
          </p:nvSpPr>
          <p:spPr>
            <a:xfrm>
              <a:off x="4266846" y="6199790"/>
              <a:ext cx="13106401" cy="646331"/>
            </a:xfrm>
            <a:prstGeom prst="rect">
              <a:avLst/>
            </a:prstGeom>
            <a:noFill/>
          </p:spPr>
          <p:txBody>
            <a:bodyPr wrap="square" rtlCol="0">
              <a:spAutoFit/>
            </a:bodyPr>
            <a:lstStyle/>
            <a:p>
              <a:pPr algn="ctr"/>
              <a:r>
                <a:rPr lang="en-US" sz="3600" b="1" dirty="0">
                  <a:solidFill>
                    <a:srgbClr val="000000"/>
                  </a:solidFill>
                  <a:cs typeface="Arial" pitchFamily="34" charset="0"/>
                </a:rPr>
                <a:t>Background and Introduction</a:t>
              </a:r>
            </a:p>
          </p:txBody>
        </p:sp>
        <p:sp>
          <p:nvSpPr>
            <p:cNvPr id="35" name="Rectangle 5"/>
            <p:cNvSpPr>
              <a:spLocks noChangeArrowheads="1"/>
            </p:cNvSpPr>
            <p:nvPr/>
          </p:nvSpPr>
          <p:spPr bwMode="auto">
            <a:xfrm>
              <a:off x="4195953" y="6747605"/>
              <a:ext cx="13335000" cy="140961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600" dirty="0"/>
                <a:t>The space environment stressors relevant to behavioral health studies are microgravity, radiation, and social isolation. The immune and central nervous system dysfunction that may arise from exposures to these factors are known to be altered circadian rhythmicity, anxiety and degraded cognitive performance (Euston et al., 2012; Parihar et al., 2015, 2018; </a:t>
              </a:r>
              <a:r>
                <a:rPr lang="en-US" sz="2600" dirty="0" err="1"/>
                <a:t>Raber</a:t>
              </a:r>
              <a:r>
                <a:rPr lang="en-US" sz="2600" dirty="0"/>
                <a:t> et al., 2018). Recent studies have understood that, beyond exposure, how the human body responds on a molecular level can result in detrimental cascade effects (Mhatre et al., 2021). As an urgent research need, elucidating the stressor effects on the central nervous system and brain may result in adverse changes to astronaut behavior, mood, and performance of critical tasks. We will later discuss the range of responses and degree of adversity that spaceflight radiation exposure may cause. Brain and behavioral health studies like ours and the ones that precede it meet critical research needs to address neurological risks to both a crew a mission level (HRR Gaps </a:t>
              </a:r>
              <a:r>
                <a:rPr lang="en-US" sz="2600" dirty="0" err="1"/>
                <a:t>BMed</a:t>
              </a:r>
              <a:r>
                <a:rPr lang="en-US" sz="2600" dirty="0"/>
                <a:t> 101-108, SM-104). Comprehension of stressor physiology dynamics is urgently required for future missions and contingencies so that a critical condition or an observable change in cognition is not the earliest call to action.   </a:t>
              </a:r>
            </a:p>
            <a:p>
              <a:pPr algn="just"/>
              <a:endParaRPr lang="en-US" sz="2600" dirty="0"/>
            </a:p>
            <a:p>
              <a:pPr algn="just"/>
              <a:r>
                <a:rPr lang="en-US" sz="2600" dirty="0"/>
                <a:t>Ionizing radiation is one of the challenging spaceflight stressors and serious research considerations as such exposure is not easily administered in terrestrial human studies. We use C57BL/6 mice as a model study organism, to which previous brain health studies have found that ionizing radiation alters neuronal morphology and dendritic density (Parihar et al., 2015). Without genetic protective modifications, wild type (WT) mice have a significantly reduced number of dendritic intersections (Parihar et al., 2015). This sign is indicative of less neuronal complexity—a result that is opposite to a developing brain. A complementing study shows an alternate view of the same phenomenon where dendritic spines of neurons decrease in both density and number (Parihar et al., 2015). Additionally, these radiation-induced synaptic changes were accompanied by behavioral deficits such as decreased cognitive flexibility, elevated anxiety, impaired spatial, episodic and recognition memory sometimes lasting up to 1-year post-irradiation (Euston et al., 2012; Parihar et al., 2015, 2018; </a:t>
              </a:r>
              <a:r>
                <a:rPr lang="en-US" sz="2600" dirty="0" err="1"/>
                <a:t>Raber</a:t>
              </a:r>
              <a:r>
                <a:rPr lang="en-US" sz="2600" dirty="0"/>
                <a:t> et al., 2018). Investigating the effects and composition of space radiation, Galactic Cosmic Radiation (GCR) and Solar Particle Events (SPE), multiple simulation studies like the ones referenced have posed the question of if the observed altered anatomy leads to altered behavior. Keeping the hypothesis in mind, that deficits in performance of immune, neural, and cognitive nature will be more robust at greater IR doses, we further predict that males will show more pronounced responses. </a:t>
              </a:r>
              <a:r>
                <a:rPr lang="en-US" sz="2600" dirty="0" err="1"/>
                <a:t>Krukowski</a:t>
              </a:r>
              <a:r>
                <a:rPr lang="en-US" sz="2600" dirty="0"/>
                <a:t> et al. reported behavioral deficits in males subjected to combined GCR; females were protected against these radiation-induced responses (</a:t>
              </a:r>
              <a:r>
                <a:rPr lang="en-US" sz="2600" dirty="0" err="1"/>
                <a:t>Krukowski</a:t>
              </a:r>
              <a:r>
                <a:rPr lang="en-US" sz="2600" dirty="0"/>
                <a:t> et al., 2018). This difference, observed by precedent studies, is expected to be captured by our methods. </a:t>
              </a:r>
              <a:endParaRPr lang="en-US" sz="2600" dirty="0">
                <a:solidFill>
                  <a:srgbClr val="000000"/>
                </a:solidFill>
              </a:endParaRPr>
            </a:p>
          </p:txBody>
        </p:sp>
      </p:grpSp>
      <p:sp>
        <p:nvSpPr>
          <p:cNvPr id="97" name="Rectangle 5">
            <a:extLst>
              <a:ext uri="{FF2B5EF4-FFF2-40B4-BE49-F238E27FC236}">
                <a16:creationId xmlns:a16="http://schemas.microsoft.com/office/drawing/2014/main" id="{11D8665F-FE51-4846-90BB-DCB5FD4F656D}"/>
              </a:ext>
            </a:extLst>
          </p:cNvPr>
          <p:cNvSpPr>
            <a:spLocks noChangeArrowheads="1"/>
          </p:cNvSpPr>
          <p:nvPr/>
        </p:nvSpPr>
        <p:spPr bwMode="auto">
          <a:xfrm>
            <a:off x="29913861" y="41929283"/>
            <a:ext cx="131826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defTabSz="914378" fontAlgn="base">
              <a:spcBef>
                <a:spcPct val="0"/>
              </a:spcBef>
              <a:spcAft>
                <a:spcPct val="0"/>
              </a:spcAft>
            </a:pPr>
            <a:r>
              <a:rPr lang="en-US" sz="2200" dirty="0"/>
              <a:t>POC: (Olivia Siu, osiu@usc.edu))</a:t>
            </a:r>
          </a:p>
          <a:p>
            <a:pPr algn="r" defTabSz="914378" fontAlgn="base">
              <a:spcBef>
                <a:spcPct val="0"/>
              </a:spcBef>
              <a:spcAft>
                <a:spcPct val="0"/>
              </a:spcAft>
            </a:pPr>
            <a:r>
              <a:rPr lang="en-US" sz="2200" dirty="0"/>
              <a:t>NASA Space Biosciences SLSTP: https://www.nasa.gov/ames/research/space-life-sciences-training-program</a:t>
            </a:r>
          </a:p>
          <a:p>
            <a:pPr algn="r" defTabSz="914378" fontAlgn="base">
              <a:spcBef>
                <a:spcPct val="0"/>
              </a:spcBef>
              <a:spcAft>
                <a:spcPct val="0"/>
              </a:spcAft>
            </a:pPr>
            <a:r>
              <a:rPr lang="en-US" sz="2200" dirty="0"/>
              <a:t>NASA Space Biology Program: https://science.nasa.gov/biological-physical/programs/space-biology</a:t>
            </a:r>
          </a:p>
        </p:txBody>
      </p:sp>
      <p:sp>
        <p:nvSpPr>
          <p:cNvPr id="100" name="TextBox 99">
            <a:extLst>
              <a:ext uri="{FF2B5EF4-FFF2-40B4-BE49-F238E27FC236}">
                <a16:creationId xmlns:a16="http://schemas.microsoft.com/office/drawing/2014/main" id="{0D03771C-C168-4DA7-92F8-AB7B9E4BA0CE}"/>
              </a:ext>
            </a:extLst>
          </p:cNvPr>
          <p:cNvSpPr txBox="1"/>
          <p:nvPr/>
        </p:nvSpPr>
        <p:spPr>
          <a:xfrm>
            <a:off x="-533398" y="30290264"/>
            <a:ext cx="14782800" cy="646331"/>
          </a:xfrm>
          <a:prstGeom prst="rect">
            <a:avLst/>
          </a:prstGeom>
          <a:noFill/>
        </p:spPr>
        <p:txBody>
          <a:bodyPr wrap="square" rtlCol="0">
            <a:spAutoFit/>
          </a:bodyPr>
          <a:lstStyle/>
          <a:p>
            <a:pPr algn="ctr"/>
            <a:r>
              <a:rPr lang="en-US" sz="3600" b="1" dirty="0">
                <a:solidFill>
                  <a:srgbClr val="000000"/>
                </a:solidFill>
                <a:cs typeface="Arial" pitchFamily="34" charset="0"/>
              </a:rPr>
              <a:t>Methods</a:t>
            </a:r>
          </a:p>
        </p:txBody>
      </p:sp>
      <p:sp>
        <p:nvSpPr>
          <p:cNvPr id="48" name="Rectangle 5">
            <a:extLst>
              <a:ext uri="{FF2B5EF4-FFF2-40B4-BE49-F238E27FC236}">
                <a16:creationId xmlns:a16="http://schemas.microsoft.com/office/drawing/2014/main" id="{61520A77-41D7-4590-8688-A4B7631B8556}"/>
              </a:ext>
            </a:extLst>
          </p:cNvPr>
          <p:cNvSpPr>
            <a:spLocks noChangeArrowheads="1"/>
          </p:cNvSpPr>
          <p:nvPr/>
        </p:nvSpPr>
        <p:spPr bwMode="auto">
          <a:xfrm>
            <a:off x="708941" y="30790424"/>
            <a:ext cx="13411202" cy="9694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600" dirty="0"/>
              <a:t>This project is the first stage in a multi-year study to investigate the multi-variate effect of spaceflight radiation on behavioral health. By determining any significant behavioral deficits, we plan to establish a dose-response curve. This will allow selection of a dose that evokes a mid-range response. A mid-range dose that is low enough to reflect spaceflight exposure, yet high enough to elicit a response. Specifically, we plan to determine the dose dependence of acute Five-Ion GCR for immune, brain and behavioral performance responses. We hypothesize that as IR dose increases, we will observe robust deficits in cognitive and behavioral performance.    </a:t>
            </a:r>
          </a:p>
          <a:p>
            <a:pPr algn="just"/>
            <a:endParaRPr lang="en-US" sz="2600" dirty="0"/>
          </a:p>
          <a:p>
            <a:pPr algn="just"/>
            <a:r>
              <a:rPr lang="en-US" sz="2600" dirty="0"/>
              <a:t>My role on this project was primary involvement in the post-IR in-cage behavior studies. Behavioral footage recorded within the 72 hours (acute) and 91 days (delayed) after irradiation was observed for any cognitive changes and compared among different exposure groups for behavioral health. In this blind study, behavior categories of digging, rearing, and grooming are quantified by duration, frequency, and location. The only material available in the cage for the mice to interact with is cotton material for nestlet building. Nestlet development, a WT behavior and construction task that is reflective of cognitive health, is evaluated in stages as determined by the Deacon score (Deacon 2006). The lowest stage (scored as 1) is depicted by largely untouched cotton material and the highest (scored as 5) is depicted by shredded cotton material formed into a crater shape to serve as the mouse’s shelter (Deacon 2006). We organized our results to measure the frequencies of the activities separated by exposure groups. Using GraphPad Prism (version 9.2.0) software, we indicated the behavior frequency mean of each exposure group with upper and lower standard deviation (SD) error bars. The statistical test we used for one sex was a one-way ANOVA with Dunnett’s multiple comparison post hoc test. When comparing the male and female behavior frequencies, the statistical test we used to compare both sexes was two-way ANOVA. </a:t>
            </a:r>
          </a:p>
        </p:txBody>
      </p:sp>
      <p:sp>
        <p:nvSpPr>
          <p:cNvPr id="49" name="TextBox 48">
            <a:extLst>
              <a:ext uri="{FF2B5EF4-FFF2-40B4-BE49-F238E27FC236}">
                <a16:creationId xmlns:a16="http://schemas.microsoft.com/office/drawing/2014/main" id="{C095D6F0-E900-49A3-907A-2965FC5029BB}"/>
              </a:ext>
            </a:extLst>
          </p:cNvPr>
          <p:cNvSpPr txBox="1"/>
          <p:nvPr/>
        </p:nvSpPr>
        <p:spPr>
          <a:xfrm>
            <a:off x="10475611" y="19861942"/>
            <a:ext cx="14782800" cy="646331"/>
          </a:xfrm>
          <a:prstGeom prst="rect">
            <a:avLst/>
          </a:prstGeom>
          <a:noFill/>
        </p:spPr>
        <p:txBody>
          <a:bodyPr wrap="square" rtlCol="0">
            <a:spAutoFit/>
          </a:bodyPr>
          <a:lstStyle/>
          <a:p>
            <a:pPr algn="ctr"/>
            <a:r>
              <a:rPr lang="en-US" sz="3600" b="1" dirty="0">
                <a:solidFill>
                  <a:srgbClr val="000000"/>
                </a:solidFill>
                <a:cs typeface="Arial" pitchFamily="34" charset="0"/>
              </a:rPr>
              <a:t>Results: Nestlet Building</a:t>
            </a:r>
          </a:p>
        </p:txBody>
      </p:sp>
      <p:pic>
        <p:nvPicPr>
          <p:cNvPr id="7" name="Picture 6">
            <a:extLst>
              <a:ext uri="{FF2B5EF4-FFF2-40B4-BE49-F238E27FC236}">
                <a16:creationId xmlns:a16="http://schemas.microsoft.com/office/drawing/2014/main" id="{3FBF8F10-05C1-4722-AFB4-D62234623F74}"/>
              </a:ext>
            </a:extLst>
          </p:cNvPr>
          <p:cNvPicPr>
            <a:picLocks noChangeAspect="1"/>
          </p:cNvPicPr>
          <p:nvPr/>
        </p:nvPicPr>
        <p:blipFill>
          <a:blip r:embed="rId5"/>
          <a:stretch>
            <a:fillRect/>
          </a:stretch>
        </p:blipFill>
        <p:spPr>
          <a:xfrm>
            <a:off x="38829345" y="2533533"/>
            <a:ext cx="3111707" cy="3111707"/>
          </a:xfrm>
          <a:prstGeom prst="rect">
            <a:avLst/>
          </a:prstGeom>
        </p:spPr>
      </p:pic>
      <p:sp>
        <p:nvSpPr>
          <p:cNvPr id="52" name="TextBox 51">
            <a:extLst>
              <a:ext uri="{FF2B5EF4-FFF2-40B4-BE49-F238E27FC236}">
                <a16:creationId xmlns:a16="http://schemas.microsoft.com/office/drawing/2014/main" id="{F3E2587B-68E1-E542-B0A3-972ABEE11853}"/>
              </a:ext>
            </a:extLst>
          </p:cNvPr>
          <p:cNvSpPr txBox="1"/>
          <p:nvPr/>
        </p:nvSpPr>
        <p:spPr>
          <a:xfrm>
            <a:off x="3570792" y="3266234"/>
            <a:ext cx="35579962" cy="1600438"/>
          </a:xfrm>
          <a:prstGeom prst="rect">
            <a:avLst/>
          </a:prstGeom>
          <a:noFill/>
        </p:spPr>
        <p:txBody>
          <a:bodyPr wrap="square" rtlCol="0">
            <a:spAutoFit/>
          </a:bodyPr>
          <a:lstStyle/>
          <a:p>
            <a:pPr algn="ctr"/>
            <a:r>
              <a:rPr lang="en-US" altLang="ko-KR" sz="3500" dirty="0"/>
              <a:t>O. Siu</a:t>
            </a:r>
            <a:r>
              <a:rPr lang="en-US" altLang="ko-KR" sz="3500" baseline="30000" dirty="0"/>
              <a:t>1,2</a:t>
            </a:r>
            <a:r>
              <a:rPr lang="en-US" altLang="ko-KR" sz="3500" dirty="0"/>
              <a:t>, S. Puukila</a:t>
            </a:r>
            <a:r>
              <a:rPr lang="en-US" altLang="ko-KR" sz="3500" baseline="30000" dirty="0"/>
              <a:t>3,7</a:t>
            </a:r>
            <a:r>
              <a:rPr lang="en-US" altLang="ko-KR" sz="3500" dirty="0"/>
              <a:t>, L. Rubinstein</a:t>
            </a:r>
            <a:r>
              <a:rPr lang="en-US" altLang="ko-KR" sz="3500" baseline="30000" dirty="0"/>
              <a:t>3,7</a:t>
            </a:r>
            <a:r>
              <a:rPr lang="en-US" altLang="ko-KR" sz="3500" dirty="0"/>
              <a:t>, C. G.T. Tahimic</a:t>
            </a:r>
            <a:r>
              <a:rPr lang="en-US" altLang="ko-KR" sz="3500" baseline="30000" dirty="0"/>
              <a:t>4,7</a:t>
            </a:r>
            <a:r>
              <a:rPr lang="en-US" altLang="ko-KR" sz="3500" dirty="0"/>
              <a:t>, M. Lowe</a:t>
            </a:r>
            <a:r>
              <a:rPr lang="en-US" altLang="ko-KR" sz="3500" baseline="30000" dirty="0"/>
              <a:t>5,7</a:t>
            </a:r>
            <a:r>
              <a:rPr lang="en-US" altLang="ko-KR" sz="3500" dirty="0"/>
              <a:t>, I. Korosteskij</a:t>
            </a:r>
            <a:r>
              <a:rPr lang="en-US" altLang="ko-KR" sz="3500" baseline="30000" dirty="0"/>
              <a:t>4</a:t>
            </a:r>
            <a:r>
              <a:rPr lang="en-US" altLang="ko-KR" sz="3500" dirty="0"/>
              <a:t>, M. Semel</a:t>
            </a:r>
            <a:r>
              <a:rPr lang="en-US" altLang="ko-KR" sz="3500" baseline="30000" dirty="0"/>
              <a:t>4</a:t>
            </a:r>
            <a:r>
              <a:rPr lang="en-US" altLang="ko-KR" sz="3500" dirty="0"/>
              <a:t>, J. Iyer</a:t>
            </a:r>
            <a:r>
              <a:rPr lang="en-US" altLang="ko-KR" sz="3500" baseline="30000" dirty="0"/>
              <a:t>6,7</a:t>
            </a:r>
            <a:r>
              <a:rPr lang="en-US" altLang="ko-KR" sz="3500" dirty="0"/>
              <a:t>, S. D. Mhatre</a:t>
            </a:r>
            <a:r>
              <a:rPr lang="en-US" altLang="ko-KR" sz="3500" baseline="30000" dirty="0"/>
              <a:t>6,7</a:t>
            </a:r>
            <a:r>
              <a:rPr lang="en-US" altLang="ko-KR" sz="3500" dirty="0"/>
              <a:t>,</a:t>
            </a:r>
          </a:p>
          <a:p>
            <a:pPr algn="ctr"/>
            <a:r>
              <a:rPr lang="en-US" altLang="ko-KR" sz="3500" dirty="0"/>
              <a:t>Y. Shirazi-Fard</a:t>
            </a:r>
            <a:r>
              <a:rPr lang="en-US" altLang="ko-KR" sz="3500" baseline="30000" dirty="0"/>
              <a:t>7</a:t>
            </a:r>
            <a:r>
              <a:rPr lang="en-US" altLang="ko-KR" sz="3500" dirty="0"/>
              <a:t>, J. S. Alwood</a:t>
            </a:r>
            <a:r>
              <a:rPr lang="en-US" altLang="ko-KR" sz="3500" baseline="30000" dirty="0"/>
              <a:t>7</a:t>
            </a:r>
            <a:r>
              <a:rPr lang="en-US" altLang="ko-KR" sz="3500" dirty="0"/>
              <a:t>, A. M. Paul</a:t>
            </a:r>
            <a:r>
              <a:rPr lang="en-US" altLang="ko-KR" sz="3500" baseline="30000" dirty="0"/>
              <a:t>2,5,7</a:t>
            </a:r>
            <a:r>
              <a:rPr lang="en-US" altLang="ko-KR" sz="3500" dirty="0"/>
              <a:t>, and A. E. Ronca</a:t>
            </a:r>
            <a:r>
              <a:rPr lang="en-US" altLang="ko-KR" sz="3500" baseline="30000" dirty="0"/>
              <a:t>7</a:t>
            </a:r>
            <a:br>
              <a:rPr lang="en-US" altLang="ko-KR" sz="2800" dirty="0">
                <a:latin typeface="Times New Roman" panose="02020603050405020304" pitchFamily="18" charset="0"/>
              </a:rPr>
            </a:br>
            <a:endParaRPr lang="en-US" altLang="ko-KR" sz="2800" dirty="0">
              <a:latin typeface="Times New Roman" panose="02020603050405020304" pitchFamily="18" charset="0"/>
            </a:endParaRPr>
          </a:p>
        </p:txBody>
      </p:sp>
      <p:sp>
        <p:nvSpPr>
          <p:cNvPr id="2" name="TextBox 1">
            <a:extLst>
              <a:ext uri="{FF2B5EF4-FFF2-40B4-BE49-F238E27FC236}">
                <a16:creationId xmlns:a16="http://schemas.microsoft.com/office/drawing/2014/main" id="{E8F0ED91-6EB7-CA46-BFFD-7809F92D752F}"/>
              </a:ext>
            </a:extLst>
          </p:cNvPr>
          <p:cNvSpPr txBox="1"/>
          <p:nvPr/>
        </p:nvSpPr>
        <p:spPr>
          <a:xfrm>
            <a:off x="3570792" y="4475933"/>
            <a:ext cx="35579962" cy="954107"/>
          </a:xfrm>
          <a:prstGeom prst="rect">
            <a:avLst/>
          </a:prstGeom>
          <a:noFill/>
        </p:spPr>
        <p:txBody>
          <a:bodyPr wrap="square" rtlCol="0">
            <a:spAutoFit/>
          </a:bodyPr>
          <a:lstStyle/>
          <a:p>
            <a:r>
              <a:rPr lang="en-US" altLang="ko-KR" sz="2800" baseline="30000" dirty="0">
                <a:solidFill>
                  <a:prstClr val="black"/>
                </a:solidFill>
                <a:latin typeface="Times New Roman" panose="02020603050405020304" pitchFamily="18" charset="0"/>
              </a:rPr>
              <a:t>1</a:t>
            </a:r>
            <a:r>
              <a:rPr lang="en-US" altLang="ko-KR" sz="2800" dirty="0">
                <a:solidFill>
                  <a:prstClr val="black"/>
                </a:solidFill>
                <a:latin typeface="Times New Roman" panose="02020603050405020304" pitchFamily="18" charset="0"/>
              </a:rPr>
              <a:t>Space Life Sciences Training Program, NASA Ames Research Center, Moffett Field, CA; </a:t>
            </a:r>
            <a:r>
              <a:rPr lang="en-US" altLang="ko-KR" sz="2800" baseline="30000" dirty="0">
                <a:solidFill>
                  <a:prstClr val="black"/>
                </a:solidFill>
                <a:latin typeface="Times New Roman" panose="02020603050405020304" pitchFamily="18" charset="0"/>
              </a:rPr>
              <a:t>2</a:t>
            </a:r>
            <a:r>
              <a:rPr lang="en-US" altLang="ko-KR" sz="2800" dirty="0">
                <a:solidFill>
                  <a:prstClr val="black"/>
                </a:solidFill>
                <a:latin typeface="Times New Roman" panose="02020603050405020304" pitchFamily="18" charset="0"/>
              </a:rPr>
              <a:t>Embry-Riddle Aeronautical University, Department of Human Factors and Behavioral Neurobiology, Daytona Beach, FL; </a:t>
            </a:r>
            <a:r>
              <a:rPr lang="en-US" altLang="ko-KR" sz="2800" baseline="30000" dirty="0">
                <a:solidFill>
                  <a:prstClr val="black"/>
                </a:solidFill>
                <a:latin typeface="Times New Roman" panose="02020603050405020304" pitchFamily="18" charset="0"/>
              </a:rPr>
              <a:t>3</a:t>
            </a:r>
            <a:r>
              <a:rPr lang="en-US" altLang="ko-KR" sz="2800" dirty="0">
                <a:solidFill>
                  <a:prstClr val="black"/>
                </a:solidFill>
                <a:latin typeface="Times New Roman" panose="02020603050405020304" pitchFamily="18" charset="0"/>
              </a:rPr>
              <a:t>Universities Space Research Association, Columbia MD; </a:t>
            </a:r>
            <a:r>
              <a:rPr lang="en-US" altLang="ko-KR" sz="2800" baseline="30000" dirty="0">
                <a:solidFill>
                  <a:prstClr val="black"/>
                </a:solidFill>
                <a:latin typeface="Times New Roman" panose="02020603050405020304" pitchFamily="18" charset="0"/>
              </a:rPr>
              <a:t>4</a:t>
            </a:r>
            <a:r>
              <a:rPr lang="en-US" altLang="ko-KR" sz="2800" dirty="0">
                <a:solidFill>
                  <a:prstClr val="black"/>
                </a:solidFill>
                <a:latin typeface="Times New Roman" panose="02020603050405020304" pitchFamily="18" charset="0"/>
              </a:rPr>
              <a:t>University of North Florida, Jacksonville FL; </a:t>
            </a:r>
            <a:r>
              <a:rPr lang="en-US" altLang="ko-KR" sz="2800" baseline="30000" dirty="0">
                <a:solidFill>
                  <a:prstClr val="black"/>
                </a:solidFill>
                <a:latin typeface="Times New Roman" panose="02020603050405020304" pitchFamily="18" charset="0"/>
              </a:rPr>
              <a:t>5</a:t>
            </a:r>
            <a:r>
              <a:rPr lang="en-US" altLang="ko-KR" sz="2800" dirty="0">
                <a:solidFill>
                  <a:prstClr val="black"/>
                </a:solidFill>
                <a:latin typeface="Times New Roman" panose="02020603050405020304" pitchFamily="18" charset="0"/>
              </a:rPr>
              <a:t>Blue Marble Space Institute of Sciences, Seattle WA; </a:t>
            </a:r>
            <a:r>
              <a:rPr lang="en-US" altLang="ko-KR" sz="2800" baseline="30000" dirty="0">
                <a:solidFill>
                  <a:prstClr val="black"/>
                </a:solidFill>
                <a:latin typeface="Times New Roman" panose="02020603050405020304" pitchFamily="18" charset="0"/>
              </a:rPr>
              <a:t>6</a:t>
            </a:r>
            <a:r>
              <a:rPr lang="en-US" altLang="ko-KR" sz="2800" dirty="0">
                <a:solidFill>
                  <a:prstClr val="black"/>
                </a:solidFill>
                <a:latin typeface="Times New Roman" panose="02020603050405020304" pitchFamily="18" charset="0"/>
              </a:rPr>
              <a:t>KBR, Houston, TX; </a:t>
            </a:r>
            <a:r>
              <a:rPr lang="en-US" altLang="ko-KR" sz="2800" baseline="30000" dirty="0">
                <a:solidFill>
                  <a:prstClr val="black"/>
                </a:solidFill>
                <a:latin typeface="Times New Roman" panose="02020603050405020304" pitchFamily="18" charset="0"/>
              </a:rPr>
              <a:t>7</a:t>
            </a:r>
            <a:r>
              <a:rPr lang="en-US" altLang="ko-KR" sz="2800" dirty="0">
                <a:solidFill>
                  <a:prstClr val="black"/>
                </a:solidFill>
                <a:latin typeface="Times New Roman" panose="02020603050405020304" pitchFamily="18" charset="0"/>
              </a:rPr>
              <a:t>NASA Ames Research Center, Space Biosciences Division, Moffett Field CA, 94035  </a:t>
            </a:r>
            <a:endParaRPr lang="en-US" dirty="0"/>
          </a:p>
        </p:txBody>
      </p:sp>
      <p:sp>
        <p:nvSpPr>
          <p:cNvPr id="96" name="TextBox 95">
            <a:extLst>
              <a:ext uri="{FF2B5EF4-FFF2-40B4-BE49-F238E27FC236}">
                <a16:creationId xmlns:a16="http://schemas.microsoft.com/office/drawing/2014/main" id="{C920E141-344F-FB4E-9F86-44F07E4BCCCA}"/>
              </a:ext>
            </a:extLst>
          </p:cNvPr>
          <p:cNvSpPr txBox="1"/>
          <p:nvPr/>
        </p:nvSpPr>
        <p:spPr>
          <a:xfrm>
            <a:off x="15208778" y="7851073"/>
            <a:ext cx="498581" cy="461665"/>
          </a:xfrm>
          <a:prstGeom prst="rect">
            <a:avLst/>
          </a:prstGeom>
          <a:noFill/>
        </p:spPr>
        <p:txBody>
          <a:bodyPr wrap="square" rtlCol="0">
            <a:spAutoFit/>
          </a:bodyPr>
          <a:lstStyle/>
          <a:p>
            <a:endParaRPr lang="en-US" sz="2400" b="1" dirty="0">
              <a:latin typeface="Arial"/>
              <a:cs typeface="Arial"/>
            </a:endParaRPr>
          </a:p>
        </p:txBody>
      </p:sp>
      <p:grpSp>
        <p:nvGrpSpPr>
          <p:cNvPr id="11" name="Group 10">
            <a:extLst>
              <a:ext uri="{FF2B5EF4-FFF2-40B4-BE49-F238E27FC236}">
                <a16:creationId xmlns:a16="http://schemas.microsoft.com/office/drawing/2014/main" id="{A002606A-1463-154F-D508-4D9BFC1BB6A9}"/>
              </a:ext>
            </a:extLst>
          </p:cNvPr>
          <p:cNvGrpSpPr/>
          <p:nvPr/>
        </p:nvGrpSpPr>
        <p:grpSpPr>
          <a:xfrm>
            <a:off x="15005869" y="7222568"/>
            <a:ext cx="13983294" cy="5841012"/>
            <a:chOff x="15454138" y="7919705"/>
            <a:chExt cx="13983294" cy="5841012"/>
          </a:xfrm>
        </p:grpSpPr>
        <p:pic>
          <p:nvPicPr>
            <p:cNvPr id="69" name="Picture 6">
              <a:extLst>
                <a:ext uri="{FF2B5EF4-FFF2-40B4-BE49-F238E27FC236}">
                  <a16:creationId xmlns:a16="http://schemas.microsoft.com/office/drawing/2014/main" id="{CC27423E-6C2A-7C4F-AE43-DBEC939C8A4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813" t="53656" r="50014"/>
            <a:stretch/>
          </p:blipFill>
          <p:spPr bwMode="auto">
            <a:xfrm>
              <a:off x="24842417" y="8531361"/>
              <a:ext cx="4595015" cy="4022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C5610A4-E0A7-DF4E-9490-A388ACA89A3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813" r="50013" b="50921"/>
            <a:stretch/>
          </p:blipFill>
          <p:spPr bwMode="auto">
            <a:xfrm>
              <a:off x="15454138" y="8262628"/>
              <a:ext cx="4595015" cy="4259713"/>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6">
              <a:extLst>
                <a:ext uri="{FF2B5EF4-FFF2-40B4-BE49-F238E27FC236}">
                  <a16:creationId xmlns:a16="http://schemas.microsoft.com/office/drawing/2014/main" id="{EE847B2C-600D-644A-BCA8-ED90C432399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5460" r="2887" b="50921"/>
            <a:stretch/>
          </p:blipFill>
          <p:spPr bwMode="auto">
            <a:xfrm>
              <a:off x="20172904" y="8262132"/>
              <a:ext cx="4538321" cy="4259713"/>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id="{A243AA4F-0A40-7A4F-BE3B-A535CF8B4BD5}"/>
                </a:ext>
              </a:extLst>
            </p:cNvPr>
            <p:cNvSpPr txBox="1"/>
            <p:nvPr/>
          </p:nvSpPr>
          <p:spPr>
            <a:xfrm>
              <a:off x="20637837" y="8251267"/>
              <a:ext cx="3259582" cy="461665"/>
            </a:xfrm>
            <a:prstGeom prst="rect">
              <a:avLst/>
            </a:prstGeom>
            <a:noFill/>
          </p:spPr>
          <p:txBody>
            <a:bodyPr wrap="square" rtlCol="0">
              <a:spAutoFit/>
            </a:bodyPr>
            <a:lstStyle/>
            <a:p>
              <a:pPr algn="ctr"/>
              <a:r>
                <a:rPr lang="en-US" sz="2400" b="1" dirty="0"/>
                <a:t>Rearing Frequency</a:t>
              </a:r>
            </a:p>
          </p:txBody>
        </p:sp>
        <p:sp>
          <p:nvSpPr>
            <p:cNvPr id="95" name="TextBox 94">
              <a:extLst>
                <a:ext uri="{FF2B5EF4-FFF2-40B4-BE49-F238E27FC236}">
                  <a16:creationId xmlns:a16="http://schemas.microsoft.com/office/drawing/2014/main" id="{D9F5FABE-C374-1247-BCE9-FD522E682CD5}"/>
                </a:ext>
              </a:extLst>
            </p:cNvPr>
            <p:cNvSpPr txBox="1"/>
            <p:nvPr/>
          </p:nvSpPr>
          <p:spPr>
            <a:xfrm>
              <a:off x="25287363" y="8251267"/>
              <a:ext cx="3259582" cy="461665"/>
            </a:xfrm>
            <a:prstGeom prst="rect">
              <a:avLst/>
            </a:prstGeom>
            <a:noFill/>
          </p:spPr>
          <p:txBody>
            <a:bodyPr wrap="square" rtlCol="0">
              <a:spAutoFit/>
            </a:bodyPr>
            <a:lstStyle/>
            <a:p>
              <a:pPr algn="ctr"/>
              <a:r>
                <a:rPr lang="en-US" sz="2400" b="1" dirty="0"/>
                <a:t>Grooming Frequency</a:t>
              </a:r>
            </a:p>
          </p:txBody>
        </p:sp>
        <p:sp>
          <p:nvSpPr>
            <p:cNvPr id="98" name="Rectangle 5">
              <a:extLst>
                <a:ext uri="{FF2B5EF4-FFF2-40B4-BE49-F238E27FC236}">
                  <a16:creationId xmlns:a16="http://schemas.microsoft.com/office/drawing/2014/main" id="{9758F94F-5C36-9C47-9F2B-2FEE1CE1E94F}"/>
                </a:ext>
              </a:extLst>
            </p:cNvPr>
            <p:cNvSpPr>
              <a:spLocks noChangeArrowheads="1"/>
            </p:cNvSpPr>
            <p:nvPr/>
          </p:nvSpPr>
          <p:spPr bwMode="auto">
            <a:xfrm>
              <a:off x="15980952" y="12560388"/>
              <a:ext cx="12922223"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78" fontAlgn="base">
                <a:spcBef>
                  <a:spcPct val="0"/>
                </a:spcBef>
                <a:spcAft>
                  <a:spcPct val="0"/>
                </a:spcAft>
                <a:tabLst>
                  <a:tab pos="10401040" algn="l"/>
                </a:tabLst>
              </a:pPr>
              <a:r>
                <a:rPr lang="en-US" sz="2400" i="1" dirty="0">
                  <a:solidFill>
                    <a:srgbClr val="000000"/>
                  </a:solidFill>
                  <a:ea typeface="Calibri" pitchFamily="34" charset="0"/>
                  <a:cs typeface="Arial" pitchFamily="34" charset="0"/>
                </a:rPr>
                <a:t>Figure 1. Behavior frequencies observed 72-hour after exposure. Male and females separated into n≈26 per exposure group. Comparison of behavior frequencies across sexes and all exposure groups (Sham (0 </a:t>
              </a:r>
              <a:r>
                <a:rPr lang="en-US" sz="2400" i="1" dirty="0" err="1">
                  <a:solidFill>
                    <a:srgbClr val="000000"/>
                  </a:solidFill>
                  <a:ea typeface="Calibri" pitchFamily="34" charset="0"/>
                  <a:cs typeface="Arial" pitchFamily="34" charset="0"/>
                </a:rPr>
                <a:t>cGy</a:t>
              </a:r>
              <a:r>
                <a:rPr lang="en-US" sz="2400" i="1" dirty="0">
                  <a:solidFill>
                    <a:srgbClr val="000000"/>
                  </a:solidFill>
                  <a:ea typeface="Calibri" pitchFamily="34" charset="0"/>
                  <a:cs typeface="Arial" pitchFamily="34" charset="0"/>
                </a:rPr>
                <a:t>), 5 </a:t>
              </a:r>
              <a:r>
                <a:rPr lang="en-US" sz="2400" i="1" dirty="0" err="1">
                  <a:solidFill>
                    <a:srgbClr val="000000"/>
                  </a:solidFill>
                  <a:ea typeface="Calibri" pitchFamily="34" charset="0"/>
                  <a:cs typeface="Arial" pitchFamily="34" charset="0"/>
                </a:rPr>
                <a:t>cGy</a:t>
              </a:r>
              <a:r>
                <a:rPr lang="en-US" sz="2400" i="1" dirty="0">
                  <a:solidFill>
                    <a:srgbClr val="000000"/>
                  </a:solidFill>
                  <a:ea typeface="Calibri" pitchFamily="34" charset="0"/>
                  <a:cs typeface="Arial" pitchFamily="34" charset="0"/>
                </a:rPr>
                <a:t>, 15 </a:t>
              </a:r>
              <a:r>
                <a:rPr lang="en-US" sz="2400" i="1" dirty="0" err="1">
                  <a:solidFill>
                    <a:srgbClr val="000000"/>
                  </a:solidFill>
                  <a:ea typeface="Calibri" pitchFamily="34" charset="0"/>
                  <a:cs typeface="Arial" pitchFamily="34" charset="0"/>
                </a:rPr>
                <a:t>cGy</a:t>
              </a:r>
              <a:r>
                <a:rPr lang="en-US" sz="2400" i="1" dirty="0">
                  <a:solidFill>
                    <a:srgbClr val="000000"/>
                  </a:solidFill>
                  <a:ea typeface="Calibri" pitchFamily="34" charset="0"/>
                  <a:cs typeface="Arial" pitchFamily="34" charset="0"/>
                </a:rPr>
                <a:t>, 50 </a:t>
              </a:r>
              <a:r>
                <a:rPr lang="en-US" sz="2400" i="1" dirty="0" err="1">
                  <a:solidFill>
                    <a:srgbClr val="000000"/>
                  </a:solidFill>
                  <a:ea typeface="Calibri" pitchFamily="34" charset="0"/>
                  <a:cs typeface="Arial" pitchFamily="34" charset="0"/>
                </a:rPr>
                <a:t>cGy</a:t>
              </a:r>
              <a:r>
                <a:rPr lang="en-US" sz="2400" i="1" dirty="0">
                  <a:solidFill>
                    <a:srgbClr val="000000"/>
                  </a:solidFill>
                  <a:ea typeface="Calibri" pitchFamily="34" charset="0"/>
                  <a:cs typeface="Arial" pitchFamily="34" charset="0"/>
                </a:rPr>
                <a:t>). Error bars indicate mean with upper and lower SD.</a:t>
              </a:r>
              <a:endParaRPr lang="en-US" sz="2400" i="1" dirty="0"/>
            </a:p>
          </p:txBody>
        </p:sp>
        <p:pic>
          <p:nvPicPr>
            <p:cNvPr id="99" name="Google Shape;298;p9">
              <a:extLst>
                <a:ext uri="{FF2B5EF4-FFF2-40B4-BE49-F238E27FC236}">
                  <a16:creationId xmlns:a16="http://schemas.microsoft.com/office/drawing/2014/main" id="{3D59C0B7-CC94-6041-9AE4-1E38E5BE04EA}"/>
                </a:ext>
              </a:extLst>
            </p:cNvPr>
            <p:cNvPicPr preferRelativeResize="0"/>
            <p:nvPr/>
          </p:nvPicPr>
          <p:blipFill>
            <a:blip r:embed="rId7">
              <a:alphaModFix/>
            </a:blip>
            <a:stretch>
              <a:fillRect/>
            </a:stretch>
          </p:blipFill>
          <p:spPr>
            <a:xfrm>
              <a:off x="22413197" y="7919705"/>
              <a:ext cx="1402800" cy="251790"/>
            </a:xfrm>
            <a:prstGeom prst="rect">
              <a:avLst/>
            </a:prstGeom>
            <a:noFill/>
            <a:ln>
              <a:noFill/>
            </a:ln>
          </p:spPr>
        </p:pic>
        <p:pic>
          <p:nvPicPr>
            <p:cNvPr id="101" name="Google Shape;299;p9">
              <a:extLst>
                <a:ext uri="{FF2B5EF4-FFF2-40B4-BE49-F238E27FC236}">
                  <a16:creationId xmlns:a16="http://schemas.microsoft.com/office/drawing/2014/main" id="{98E87454-49B8-E744-83E4-72DE7A72347C}"/>
                </a:ext>
              </a:extLst>
            </p:cNvPr>
            <p:cNvPicPr preferRelativeResize="0"/>
            <p:nvPr/>
          </p:nvPicPr>
          <p:blipFill>
            <a:blip r:embed="rId8">
              <a:alphaModFix/>
            </a:blip>
            <a:stretch>
              <a:fillRect/>
            </a:stretch>
          </p:blipFill>
          <p:spPr>
            <a:xfrm>
              <a:off x="21125946" y="7933705"/>
              <a:ext cx="1068369" cy="224900"/>
            </a:xfrm>
            <a:prstGeom prst="rect">
              <a:avLst/>
            </a:prstGeom>
            <a:noFill/>
            <a:ln>
              <a:noFill/>
            </a:ln>
          </p:spPr>
        </p:pic>
        <p:sp>
          <p:nvSpPr>
            <p:cNvPr id="93" name="TextBox 92">
              <a:extLst>
                <a:ext uri="{FF2B5EF4-FFF2-40B4-BE49-F238E27FC236}">
                  <a16:creationId xmlns:a16="http://schemas.microsoft.com/office/drawing/2014/main" id="{6DB22936-A528-0442-926D-EE2BDF6FB787}"/>
                </a:ext>
              </a:extLst>
            </p:cNvPr>
            <p:cNvSpPr txBox="1"/>
            <p:nvPr/>
          </p:nvSpPr>
          <p:spPr>
            <a:xfrm>
              <a:off x="16247664" y="8243591"/>
              <a:ext cx="3259582" cy="461665"/>
            </a:xfrm>
            <a:prstGeom prst="rect">
              <a:avLst/>
            </a:prstGeom>
            <a:noFill/>
          </p:spPr>
          <p:txBody>
            <a:bodyPr wrap="square" rtlCol="0">
              <a:spAutoFit/>
            </a:bodyPr>
            <a:lstStyle/>
            <a:p>
              <a:pPr algn="ctr"/>
              <a:r>
                <a:rPr lang="en-US" sz="2400" b="1" dirty="0"/>
                <a:t>Digging Frequency</a:t>
              </a:r>
            </a:p>
          </p:txBody>
        </p:sp>
      </p:grpSp>
      <p:sp>
        <p:nvSpPr>
          <p:cNvPr id="110" name="TextBox 109">
            <a:extLst>
              <a:ext uri="{FF2B5EF4-FFF2-40B4-BE49-F238E27FC236}">
                <a16:creationId xmlns:a16="http://schemas.microsoft.com/office/drawing/2014/main" id="{10902600-2BD4-1E4D-852D-9FC713CE9ED6}"/>
              </a:ext>
            </a:extLst>
          </p:cNvPr>
          <p:cNvSpPr txBox="1"/>
          <p:nvPr/>
        </p:nvSpPr>
        <p:spPr>
          <a:xfrm>
            <a:off x="28664684" y="35587846"/>
            <a:ext cx="14554198" cy="646331"/>
          </a:xfrm>
          <a:prstGeom prst="rect">
            <a:avLst/>
          </a:prstGeom>
          <a:noFill/>
        </p:spPr>
        <p:txBody>
          <a:bodyPr wrap="square" rtlCol="0">
            <a:spAutoFit/>
          </a:bodyPr>
          <a:lstStyle/>
          <a:p>
            <a:pPr algn="ctr"/>
            <a:r>
              <a:rPr lang="en-US" sz="3600" b="1" dirty="0">
                <a:cs typeface="Arial" pitchFamily="34" charset="0"/>
              </a:rPr>
              <a:t>Future Directions</a:t>
            </a:r>
            <a:endParaRPr lang="en-US" sz="3600" b="1" i="1" dirty="0">
              <a:cs typeface="Arial" pitchFamily="34" charset="0"/>
            </a:endParaRPr>
          </a:p>
        </p:txBody>
      </p:sp>
      <p:sp>
        <p:nvSpPr>
          <p:cNvPr id="111" name="Rectangle 5">
            <a:extLst>
              <a:ext uri="{FF2B5EF4-FFF2-40B4-BE49-F238E27FC236}">
                <a16:creationId xmlns:a16="http://schemas.microsoft.com/office/drawing/2014/main" id="{6104EABB-81EB-E047-9C5E-490950A6FAFF}"/>
              </a:ext>
            </a:extLst>
          </p:cNvPr>
          <p:cNvSpPr>
            <a:spLocks noChangeArrowheads="1"/>
          </p:cNvSpPr>
          <p:nvPr/>
        </p:nvSpPr>
        <p:spPr bwMode="auto">
          <a:xfrm>
            <a:off x="29607052" y="36856046"/>
            <a:ext cx="13411202"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600" dirty="0"/>
              <a:t>This study focused on the 72-hour and 91-day windows immediately after an acute exposure of radiation, but we must study how biology adapts to the long-term presence of space radiation as missions to the Moon and Mars are planned. These biological adaptations occur on a molecular level before manifesting as a behavior and a prevalent factor in radiation-behavior health adversities is oxidative stress. Space radiation countermeasure studies are currently investigating oxidative stress mitigation on the hippocampus of animal models that are genetically engineered to express increased levels of antioxidants. Neuroimmunology studies and cognition studies like this one must be conducted synergistically because the effect of spaceflight radiation may be studied on both the molecular level and the behavior level</a:t>
            </a:r>
          </a:p>
        </p:txBody>
      </p:sp>
      <p:sp>
        <p:nvSpPr>
          <p:cNvPr id="112" name="TextBox 111">
            <a:extLst>
              <a:ext uri="{FF2B5EF4-FFF2-40B4-BE49-F238E27FC236}">
                <a16:creationId xmlns:a16="http://schemas.microsoft.com/office/drawing/2014/main" id="{77E721F0-3148-A14C-8199-8F0BA2B7E833}"/>
              </a:ext>
            </a:extLst>
          </p:cNvPr>
          <p:cNvSpPr txBox="1"/>
          <p:nvPr/>
        </p:nvSpPr>
        <p:spPr>
          <a:xfrm>
            <a:off x="14829113" y="35568809"/>
            <a:ext cx="14554198" cy="646331"/>
          </a:xfrm>
          <a:prstGeom prst="rect">
            <a:avLst/>
          </a:prstGeom>
          <a:noFill/>
        </p:spPr>
        <p:txBody>
          <a:bodyPr wrap="square" rtlCol="0">
            <a:spAutoFit/>
          </a:bodyPr>
          <a:lstStyle/>
          <a:p>
            <a:pPr algn="ctr"/>
            <a:r>
              <a:rPr lang="en-US" sz="3600" b="1" dirty="0">
                <a:cs typeface="Arial" pitchFamily="34" charset="0"/>
              </a:rPr>
              <a:t>Conclusions</a:t>
            </a:r>
          </a:p>
        </p:txBody>
      </p:sp>
      <p:sp>
        <p:nvSpPr>
          <p:cNvPr id="113" name="Rectangle 5">
            <a:extLst>
              <a:ext uri="{FF2B5EF4-FFF2-40B4-BE49-F238E27FC236}">
                <a16:creationId xmlns:a16="http://schemas.microsoft.com/office/drawing/2014/main" id="{642C7FE2-2AC5-4048-9404-4EAFB7D72272}"/>
              </a:ext>
            </a:extLst>
          </p:cNvPr>
          <p:cNvSpPr>
            <a:spLocks noChangeArrowheads="1"/>
          </p:cNvSpPr>
          <p:nvPr/>
        </p:nvSpPr>
        <p:spPr bwMode="auto">
          <a:xfrm>
            <a:off x="15670536" y="36460046"/>
            <a:ext cx="1341120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600" dirty="0"/>
              <a:t>The summaries for phase 1 tests completed so far of the multi-year plan looking at radiation and behavior as follows: 1) Significant behavior frequency and duration differences were found among the female exposure groups during the acute observation period (72 hours after exposure). 2) No significant behavior frequency nor duration differences among exposure groups nor sexes were observed during the delayed observation period (91 days after exposure). 3) Females were observed to have a higher Deacon score average of nestlet construction both during the 72 hour and 91 day observation periods. The conclusions that we can draw from this study are that males show more pronounced responses to radiation exposure than females, specifically in the cognition skills needed to construct a fully developed nestlet shelter. More research is needed to further contextualize our findings of the delayed period male and female behavior frequencies and durations—of which we found no statistically significant differences among sex nor radiation exposure groups. . </a:t>
            </a:r>
          </a:p>
        </p:txBody>
      </p:sp>
      <p:pic>
        <p:nvPicPr>
          <p:cNvPr id="129" name="Google Shape;330;p11" descr="A picture containing cake, food, indoor, cream&#10;&#10;Description automatically generated">
            <a:extLst>
              <a:ext uri="{FF2B5EF4-FFF2-40B4-BE49-F238E27FC236}">
                <a16:creationId xmlns:a16="http://schemas.microsoft.com/office/drawing/2014/main" id="{76F65C0C-41F1-7E4B-AB37-F5F440B4C41B}"/>
              </a:ext>
            </a:extLst>
          </p:cNvPr>
          <p:cNvPicPr preferRelativeResize="0">
            <a:picLocks noChangeAspect="1"/>
          </p:cNvPicPr>
          <p:nvPr/>
        </p:nvPicPr>
        <p:blipFill rotWithShape="1">
          <a:blip r:embed="rId9">
            <a:alphaModFix/>
          </a:blip>
          <a:srcRect l="9386" t="44" r="9386" b="44"/>
          <a:stretch/>
        </p:blipFill>
        <p:spPr>
          <a:xfrm>
            <a:off x="24299307" y="21102695"/>
            <a:ext cx="3931920" cy="3931920"/>
          </a:xfrm>
          <a:prstGeom prst="rect">
            <a:avLst/>
          </a:prstGeom>
          <a:noFill/>
          <a:ln>
            <a:noFill/>
          </a:ln>
        </p:spPr>
      </p:pic>
      <p:pic>
        <p:nvPicPr>
          <p:cNvPr id="130" name="Google Shape;331;p11" descr="A picture containing text&#10;&#10;Description automatically generated">
            <a:extLst>
              <a:ext uri="{FF2B5EF4-FFF2-40B4-BE49-F238E27FC236}">
                <a16:creationId xmlns:a16="http://schemas.microsoft.com/office/drawing/2014/main" id="{90E9E79A-73A1-F749-AB47-A4410160F00A}"/>
              </a:ext>
            </a:extLst>
          </p:cNvPr>
          <p:cNvPicPr preferRelativeResize="0">
            <a:picLocks noChangeAspect="1"/>
          </p:cNvPicPr>
          <p:nvPr/>
        </p:nvPicPr>
        <p:blipFill rotWithShape="1">
          <a:blip r:embed="rId10">
            <a:alphaModFix/>
          </a:blip>
          <a:srcRect l="44902" t="10334" r="3838" b="25531"/>
          <a:stretch/>
        </p:blipFill>
        <p:spPr>
          <a:xfrm>
            <a:off x="19936233" y="21091718"/>
            <a:ext cx="3931920" cy="3931920"/>
          </a:xfrm>
          <a:prstGeom prst="rect">
            <a:avLst/>
          </a:prstGeom>
          <a:noFill/>
          <a:ln>
            <a:noFill/>
          </a:ln>
        </p:spPr>
      </p:pic>
      <p:pic>
        <p:nvPicPr>
          <p:cNvPr id="131" name="Google Shape;332;p11" descr="A picture containing food, indoor, piece, slice&#10;&#10;Description automatically generated">
            <a:extLst>
              <a:ext uri="{FF2B5EF4-FFF2-40B4-BE49-F238E27FC236}">
                <a16:creationId xmlns:a16="http://schemas.microsoft.com/office/drawing/2014/main" id="{9FF9A4B7-5332-2742-AB67-7C815C6E5C2C}"/>
              </a:ext>
            </a:extLst>
          </p:cNvPr>
          <p:cNvPicPr preferRelativeResize="0">
            <a:picLocks noChangeAspect="1"/>
          </p:cNvPicPr>
          <p:nvPr/>
        </p:nvPicPr>
        <p:blipFill rotWithShape="1">
          <a:blip r:embed="rId11">
            <a:alphaModFix/>
          </a:blip>
          <a:srcRect l="24427" r="14623"/>
          <a:stretch/>
        </p:blipFill>
        <p:spPr>
          <a:xfrm>
            <a:off x="15567433" y="21102695"/>
            <a:ext cx="3931920" cy="3931920"/>
          </a:xfrm>
          <a:prstGeom prst="rect">
            <a:avLst/>
          </a:prstGeom>
          <a:noFill/>
          <a:ln>
            <a:noFill/>
          </a:ln>
        </p:spPr>
      </p:pic>
      <p:sp>
        <p:nvSpPr>
          <p:cNvPr id="132" name="Rectangle 5">
            <a:extLst>
              <a:ext uri="{FF2B5EF4-FFF2-40B4-BE49-F238E27FC236}">
                <a16:creationId xmlns:a16="http://schemas.microsoft.com/office/drawing/2014/main" id="{7CC8A72D-AE3E-3941-8F9E-6EBE5B13D9FF}"/>
              </a:ext>
            </a:extLst>
          </p:cNvPr>
          <p:cNvSpPr>
            <a:spLocks noChangeArrowheads="1"/>
          </p:cNvSpPr>
          <p:nvPr/>
        </p:nvSpPr>
        <p:spPr bwMode="auto">
          <a:xfrm>
            <a:off x="16075154" y="25609402"/>
            <a:ext cx="12274289"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78" fontAlgn="base">
              <a:spcBef>
                <a:spcPct val="0"/>
              </a:spcBef>
              <a:spcAft>
                <a:spcPct val="0"/>
              </a:spcAft>
              <a:tabLst>
                <a:tab pos="10401040" algn="l"/>
              </a:tabLst>
            </a:pPr>
            <a:r>
              <a:rPr lang="en-US" sz="2400" i="1" dirty="0">
                <a:solidFill>
                  <a:srgbClr val="000000"/>
                </a:solidFill>
                <a:ea typeface="Calibri" pitchFamily="34" charset="0"/>
                <a:cs typeface="Arial" pitchFamily="34" charset="0"/>
              </a:rPr>
              <a:t>Figure A. Images of nestlets rated by the following Deacon scores from left to right: </a:t>
            </a:r>
          </a:p>
          <a:p>
            <a:pPr marL="514350" indent="-514350" algn="ctr" defTabSz="914378" fontAlgn="base">
              <a:spcBef>
                <a:spcPct val="0"/>
              </a:spcBef>
              <a:spcAft>
                <a:spcPct val="0"/>
              </a:spcAft>
              <a:buAutoNum type="romanLcParenBoth"/>
              <a:tabLst>
                <a:tab pos="10401040" algn="l"/>
              </a:tabLst>
            </a:pPr>
            <a:r>
              <a:rPr lang="en-US" sz="2400" i="1" dirty="0">
                <a:solidFill>
                  <a:srgbClr val="000000"/>
                </a:solidFill>
                <a:cs typeface="Arial" pitchFamily="34" charset="0"/>
              </a:rPr>
              <a:t>Score 3, Cotton material is mostly shredded but no identifiable nest site: less than 50% of the nestlet remains intact, but less than 90% is within a quarter of the cage floor area</a:t>
            </a:r>
          </a:p>
          <a:p>
            <a:pPr marL="514350" indent="-514350" algn="ctr" defTabSz="914378" fontAlgn="base">
              <a:spcBef>
                <a:spcPct val="0"/>
              </a:spcBef>
              <a:spcAft>
                <a:spcPct val="0"/>
              </a:spcAft>
              <a:buAutoNum type="romanLcParenBoth"/>
              <a:tabLst>
                <a:tab pos="10401040" algn="l"/>
              </a:tabLst>
            </a:pPr>
            <a:r>
              <a:rPr lang="en-US" sz="2400" i="1" dirty="0">
                <a:solidFill>
                  <a:srgbClr val="000000"/>
                </a:solidFill>
                <a:cs typeface="Arial" pitchFamily="34" charset="0"/>
              </a:rPr>
              <a:t>Score 4, An identifiable but flat nest: more than 90% of the Nestlet is torn and the material is gathered into a nest within a quarter of the cage floor area</a:t>
            </a:r>
          </a:p>
          <a:p>
            <a:pPr marL="514350" indent="-514350" algn="ctr" defTabSz="914378" fontAlgn="base">
              <a:spcBef>
                <a:spcPct val="0"/>
              </a:spcBef>
              <a:spcAft>
                <a:spcPct val="0"/>
              </a:spcAft>
              <a:buAutoNum type="romanLcParenBoth"/>
              <a:tabLst>
                <a:tab pos="10401040" algn="l"/>
              </a:tabLst>
            </a:pPr>
            <a:r>
              <a:rPr lang="en-US" sz="2400" i="1" dirty="0">
                <a:solidFill>
                  <a:srgbClr val="000000"/>
                </a:solidFill>
                <a:cs typeface="Arial" pitchFamily="34" charset="0"/>
              </a:rPr>
              <a:t>Score 5, More than 90% of the Nestlet is torn and the nest is a crater, with walls higher than mouse body height for more than 50% of its circumference.</a:t>
            </a:r>
            <a:endParaRPr lang="en-US" sz="2400" i="1" dirty="0"/>
          </a:p>
        </p:txBody>
      </p:sp>
      <p:sp>
        <p:nvSpPr>
          <p:cNvPr id="134" name="TextBox 133">
            <a:extLst>
              <a:ext uri="{FF2B5EF4-FFF2-40B4-BE49-F238E27FC236}">
                <a16:creationId xmlns:a16="http://schemas.microsoft.com/office/drawing/2014/main" id="{7CB22B6B-49A8-E54C-B791-5D641BC88545}"/>
              </a:ext>
            </a:extLst>
          </p:cNvPr>
          <p:cNvSpPr txBox="1"/>
          <p:nvPr/>
        </p:nvSpPr>
        <p:spPr>
          <a:xfrm>
            <a:off x="17247430" y="25014250"/>
            <a:ext cx="380232" cy="338554"/>
          </a:xfrm>
          <a:prstGeom prst="rect">
            <a:avLst/>
          </a:prstGeom>
          <a:noFill/>
        </p:spPr>
        <p:txBody>
          <a:bodyPr wrap="none" rtlCol="0">
            <a:spAutoFit/>
          </a:bodyPr>
          <a:lstStyle/>
          <a:p>
            <a:r>
              <a:rPr lang="en-US" sz="1600" b="1" i="1" dirty="0">
                <a:latin typeface="Arial"/>
                <a:cs typeface="Arial"/>
              </a:rPr>
              <a:t>(i)</a:t>
            </a:r>
          </a:p>
        </p:txBody>
      </p:sp>
      <p:sp>
        <p:nvSpPr>
          <p:cNvPr id="135" name="TextBox 134">
            <a:extLst>
              <a:ext uri="{FF2B5EF4-FFF2-40B4-BE49-F238E27FC236}">
                <a16:creationId xmlns:a16="http://schemas.microsoft.com/office/drawing/2014/main" id="{3E656088-AEAE-0D43-B757-DFAD17200525}"/>
              </a:ext>
            </a:extLst>
          </p:cNvPr>
          <p:cNvSpPr txBox="1"/>
          <p:nvPr/>
        </p:nvSpPr>
        <p:spPr>
          <a:xfrm>
            <a:off x="21744638" y="25037536"/>
            <a:ext cx="437940" cy="338554"/>
          </a:xfrm>
          <a:prstGeom prst="rect">
            <a:avLst/>
          </a:prstGeom>
          <a:noFill/>
        </p:spPr>
        <p:txBody>
          <a:bodyPr wrap="none" rtlCol="0">
            <a:spAutoFit/>
          </a:bodyPr>
          <a:lstStyle/>
          <a:p>
            <a:r>
              <a:rPr lang="en-US" sz="1600" b="1" i="1" dirty="0">
                <a:latin typeface="Arial"/>
                <a:cs typeface="Arial"/>
              </a:rPr>
              <a:t>(ii)</a:t>
            </a:r>
          </a:p>
        </p:txBody>
      </p:sp>
      <p:sp>
        <p:nvSpPr>
          <p:cNvPr id="136" name="TextBox 135">
            <a:extLst>
              <a:ext uri="{FF2B5EF4-FFF2-40B4-BE49-F238E27FC236}">
                <a16:creationId xmlns:a16="http://schemas.microsoft.com/office/drawing/2014/main" id="{483FBDB4-14B0-4E4F-B701-F7A1E4F59007}"/>
              </a:ext>
            </a:extLst>
          </p:cNvPr>
          <p:cNvSpPr txBox="1"/>
          <p:nvPr/>
        </p:nvSpPr>
        <p:spPr>
          <a:xfrm>
            <a:off x="26245644" y="25001773"/>
            <a:ext cx="495649" cy="338554"/>
          </a:xfrm>
          <a:prstGeom prst="rect">
            <a:avLst/>
          </a:prstGeom>
          <a:noFill/>
        </p:spPr>
        <p:txBody>
          <a:bodyPr wrap="none" rtlCol="0">
            <a:spAutoFit/>
          </a:bodyPr>
          <a:lstStyle/>
          <a:p>
            <a:r>
              <a:rPr lang="en-US" sz="1600" b="1" i="1" dirty="0">
                <a:latin typeface="Arial"/>
                <a:cs typeface="Arial"/>
              </a:rPr>
              <a:t>(iii)</a:t>
            </a:r>
          </a:p>
        </p:txBody>
      </p:sp>
      <p:cxnSp>
        <p:nvCxnSpPr>
          <p:cNvPr id="142" name="Straight Connector 141">
            <a:extLst>
              <a:ext uri="{FF2B5EF4-FFF2-40B4-BE49-F238E27FC236}">
                <a16:creationId xmlns:a16="http://schemas.microsoft.com/office/drawing/2014/main" id="{92603704-4243-4E4E-9595-1812D3B09548}"/>
              </a:ext>
            </a:extLst>
          </p:cNvPr>
          <p:cNvCxnSpPr>
            <a:cxnSpLocks/>
          </p:cNvCxnSpPr>
          <p:nvPr/>
        </p:nvCxnSpPr>
        <p:spPr>
          <a:xfrm flipH="1">
            <a:off x="15336256" y="19643306"/>
            <a:ext cx="2772783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36FBCC5-2744-794C-89D5-BC9A15AD0FA8}"/>
              </a:ext>
            </a:extLst>
          </p:cNvPr>
          <p:cNvCxnSpPr>
            <a:cxnSpLocks/>
          </p:cNvCxnSpPr>
          <p:nvPr/>
        </p:nvCxnSpPr>
        <p:spPr>
          <a:xfrm flipH="1">
            <a:off x="15474749" y="35177946"/>
            <a:ext cx="2772783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3066157-43E8-9940-9918-7626C1DC3554}"/>
              </a:ext>
            </a:extLst>
          </p:cNvPr>
          <p:cNvSpPr txBox="1"/>
          <p:nvPr/>
        </p:nvSpPr>
        <p:spPr>
          <a:xfrm>
            <a:off x="793221" y="41929283"/>
            <a:ext cx="10983408" cy="1107996"/>
          </a:xfrm>
          <a:prstGeom prst="rect">
            <a:avLst/>
          </a:prstGeom>
          <a:noFill/>
        </p:spPr>
        <p:txBody>
          <a:bodyPr wrap="square" rtlCol="0">
            <a:spAutoFit/>
          </a:bodyPr>
          <a:lstStyle/>
          <a:p>
            <a:r>
              <a:rPr lang="en-US" sz="2200" dirty="0"/>
              <a:t>Supported by the NASA Human Research Program (HRP) Human Factors Behavioral Performance Element Grant 80JSC018N0001-FLAGSHIP and the NASA Space Life Sciences Training Program (SLSTP). </a:t>
            </a:r>
          </a:p>
        </p:txBody>
      </p:sp>
      <p:pic>
        <p:nvPicPr>
          <p:cNvPr id="91" name="Picture 90" descr="Chart, scatter chart&#10;&#10;Description automatically generated">
            <a:extLst>
              <a:ext uri="{FF2B5EF4-FFF2-40B4-BE49-F238E27FC236}">
                <a16:creationId xmlns:a16="http://schemas.microsoft.com/office/drawing/2014/main" id="{D786E260-BD9D-3660-FD60-0CCFA2FE773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782" t="14386" r="10131"/>
          <a:stretch/>
        </p:blipFill>
        <p:spPr bwMode="auto">
          <a:xfrm>
            <a:off x="29706073" y="8015795"/>
            <a:ext cx="13390388" cy="3697194"/>
          </a:xfrm>
          <a:prstGeom prst="rect">
            <a:avLst/>
          </a:prstGeom>
          <a:noFill/>
          <a:ln>
            <a:noFill/>
          </a:ln>
        </p:spPr>
      </p:pic>
      <p:sp>
        <p:nvSpPr>
          <p:cNvPr id="70" name="TextBox 69">
            <a:extLst>
              <a:ext uri="{FF2B5EF4-FFF2-40B4-BE49-F238E27FC236}">
                <a16:creationId xmlns:a16="http://schemas.microsoft.com/office/drawing/2014/main" id="{01B00733-271F-05F0-1BA9-5659637C322C}"/>
              </a:ext>
            </a:extLst>
          </p:cNvPr>
          <p:cNvSpPr txBox="1"/>
          <p:nvPr/>
        </p:nvSpPr>
        <p:spPr>
          <a:xfrm>
            <a:off x="34855158" y="7589300"/>
            <a:ext cx="3259582" cy="461665"/>
          </a:xfrm>
          <a:prstGeom prst="rect">
            <a:avLst/>
          </a:prstGeom>
          <a:noFill/>
        </p:spPr>
        <p:txBody>
          <a:bodyPr wrap="square" rtlCol="0">
            <a:spAutoFit/>
          </a:bodyPr>
          <a:lstStyle/>
          <a:p>
            <a:pPr algn="ctr"/>
            <a:r>
              <a:rPr lang="en-US" sz="2400" b="1" dirty="0"/>
              <a:t>Rearing Frequency</a:t>
            </a:r>
          </a:p>
        </p:txBody>
      </p:sp>
      <p:sp>
        <p:nvSpPr>
          <p:cNvPr id="71" name="TextBox 70">
            <a:extLst>
              <a:ext uri="{FF2B5EF4-FFF2-40B4-BE49-F238E27FC236}">
                <a16:creationId xmlns:a16="http://schemas.microsoft.com/office/drawing/2014/main" id="{8E9FEB94-820B-47DF-311B-D81F076647E9}"/>
              </a:ext>
            </a:extLst>
          </p:cNvPr>
          <p:cNvSpPr txBox="1"/>
          <p:nvPr/>
        </p:nvSpPr>
        <p:spPr>
          <a:xfrm>
            <a:off x="39504684" y="7589300"/>
            <a:ext cx="3259582" cy="461665"/>
          </a:xfrm>
          <a:prstGeom prst="rect">
            <a:avLst/>
          </a:prstGeom>
          <a:noFill/>
        </p:spPr>
        <p:txBody>
          <a:bodyPr wrap="square" rtlCol="0">
            <a:spAutoFit/>
          </a:bodyPr>
          <a:lstStyle/>
          <a:p>
            <a:pPr algn="ctr"/>
            <a:r>
              <a:rPr lang="en-US" sz="2400" b="1" dirty="0"/>
              <a:t>Grooming Frequency</a:t>
            </a:r>
          </a:p>
        </p:txBody>
      </p:sp>
      <p:pic>
        <p:nvPicPr>
          <p:cNvPr id="72" name="Google Shape;298;p9">
            <a:extLst>
              <a:ext uri="{FF2B5EF4-FFF2-40B4-BE49-F238E27FC236}">
                <a16:creationId xmlns:a16="http://schemas.microsoft.com/office/drawing/2014/main" id="{89E0BF22-8818-9B41-9BF6-0D954FBB9719}"/>
              </a:ext>
            </a:extLst>
          </p:cNvPr>
          <p:cNvPicPr preferRelativeResize="0"/>
          <p:nvPr/>
        </p:nvPicPr>
        <p:blipFill>
          <a:blip r:embed="rId7">
            <a:alphaModFix/>
          </a:blip>
          <a:stretch>
            <a:fillRect/>
          </a:stretch>
        </p:blipFill>
        <p:spPr>
          <a:xfrm>
            <a:off x="36630518" y="7257738"/>
            <a:ext cx="1402800" cy="251790"/>
          </a:xfrm>
          <a:prstGeom prst="rect">
            <a:avLst/>
          </a:prstGeom>
          <a:noFill/>
          <a:ln>
            <a:noFill/>
          </a:ln>
        </p:spPr>
      </p:pic>
      <p:pic>
        <p:nvPicPr>
          <p:cNvPr id="73" name="Google Shape;299;p9">
            <a:extLst>
              <a:ext uri="{FF2B5EF4-FFF2-40B4-BE49-F238E27FC236}">
                <a16:creationId xmlns:a16="http://schemas.microsoft.com/office/drawing/2014/main" id="{19EE83ED-9DBE-4EB7-47E0-1BBAB61650F2}"/>
              </a:ext>
            </a:extLst>
          </p:cNvPr>
          <p:cNvPicPr preferRelativeResize="0"/>
          <p:nvPr/>
        </p:nvPicPr>
        <p:blipFill>
          <a:blip r:embed="rId8">
            <a:alphaModFix/>
          </a:blip>
          <a:stretch>
            <a:fillRect/>
          </a:stretch>
        </p:blipFill>
        <p:spPr>
          <a:xfrm>
            <a:off x="35343267" y="7271738"/>
            <a:ext cx="1068369" cy="224900"/>
          </a:xfrm>
          <a:prstGeom prst="rect">
            <a:avLst/>
          </a:prstGeom>
          <a:noFill/>
          <a:ln>
            <a:noFill/>
          </a:ln>
        </p:spPr>
      </p:pic>
      <p:sp>
        <p:nvSpPr>
          <p:cNvPr id="74" name="TextBox 73">
            <a:extLst>
              <a:ext uri="{FF2B5EF4-FFF2-40B4-BE49-F238E27FC236}">
                <a16:creationId xmlns:a16="http://schemas.microsoft.com/office/drawing/2014/main" id="{14354838-C66B-9FA3-BA03-D47D95628ABA}"/>
              </a:ext>
            </a:extLst>
          </p:cNvPr>
          <p:cNvSpPr txBox="1"/>
          <p:nvPr/>
        </p:nvSpPr>
        <p:spPr>
          <a:xfrm>
            <a:off x="30464985" y="7581624"/>
            <a:ext cx="3259582" cy="461665"/>
          </a:xfrm>
          <a:prstGeom prst="rect">
            <a:avLst/>
          </a:prstGeom>
          <a:noFill/>
        </p:spPr>
        <p:txBody>
          <a:bodyPr wrap="square" rtlCol="0">
            <a:spAutoFit/>
          </a:bodyPr>
          <a:lstStyle/>
          <a:p>
            <a:pPr algn="ctr"/>
            <a:r>
              <a:rPr lang="en-US" sz="2400" b="1" dirty="0"/>
              <a:t>Digging Frequency</a:t>
            </a:r>
          </a:p>
        </p:txBody>
      </p:sp>
      <p:sp>
        <p:nvSpPr>
          <p:cNvPr id="75" name="Rectangle 5">
            <a:extLst>
              <a:ext uri="{FF2B5EF4-FFF2-40B4-BE49-F238E27FC236}">
                <a16:creationId xmlns:a16="http://schemas.microsoft.com/office/drawing/2014/main" id="{C6CDE535-C97E-CB87-39AE-32D9014C2D6F}"/>
              </a:ext>
            </a:extLst>
          </p:cNvPr>
          <p:cNvSpPr>
            <a:spLocks noChangeArrowheads="1"/>
          </p:cNvSpPr>
          <p:nvPr/>
        </p:nvSpPr>
        <p:spPr bwMode="auto">
          <a:xfrm>
            <a:off x="15750792" y="17717530"/>
            <a:ext cx="12922223"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78" fontAlgn="base">
              <a:spcBef>
                <a:spcPct val="0"/>
              </a:spcBef>
              <a:spcAft>
                <a:spcPct val="0"/>
              </a:spcAft>
              <a:tabLst>
                <a:tab pos="10401040" algn="l"/>
              </a:tabLst>
            </a:pPr>
            <a:r>
              <a:rPr lang="en-US" sz="2400" i="1" dirty="0">
                <a:solidFill>
                  <a:srgbClr val="000000"/>
                </a:solidFill>
                <a:ea typeface="Calibri" pitchFamily="34" charset="0"/>
                <a:cs typeface="Arial" pitchFamily="34" charset="0"/>
              </a:rPr>
              <a:t>Figure 3. Behavior durations (total report per mouse) observed 72 hours after exposure. Male and females separated into n≈26 per exposure group. Comparison of behavior durations across sexes and all exposure groups (Sham (0 </a:t>
            </a:r>
            <a:r>
              <a:rPr lang="en-US" sz="2400" i="1" dirty="0" err="1">
                <a:solidFill>
                  <a:srgbClr val="000000"/>
                </a:solidFill>
                <a:ea typeface="Calibri" pitchFamily="34" charset="0"/>
                <a:cs typeface="Arial" pitchFamily="34" charset="0"/>
              </a:rPr>
              <a:t>cGy</a:t>
            </a:r>
            <a:r>
              <a:rPr lang="en-US" sz="2400" i="1" dirty="0">
                <a:solidFill>
                  <a:srgbClr val="000000"/>
                </a:solidFill>
                <a:ea typeface="Calibri" pitchFamily="34" charset="0"/>
                <a:cs typeface="Arial" pitchFamily="34" charset="0"/>
              </a:rPr>
              <a:t>), 5 </a:t>
            </a:r>
            <a:r>
              <a:rPr lang="en-US" sz="2400" i="1" dirty="0" err="1">
                <a:solidFill>
                  <a:srgbClr val="000000"/>
                </a:solidFill>
                <a:ea typeface="Calibri" pitchFamily="34" charset="0"/>
                <a:cs typeface="Arial" pitchFamily="34" charset="0"/>
              </a:rPr>
              <a:t>cGy</a:t>
            </a:r>
            <a:r>
              <a:rPr lang="en-US" sz="2400" i="1" dirty="0">
                <a:solidFill>
                  <a:srgbClr val="000000"/>
                </a:solidFill>
                <a:ea typeface="Calibri" pitchFamily="34" charset="0"/>
                <a:cs typeface="Arial" pitchFamily="34" charset="0"/>
              </a:rPr>
              <a:t>, 15 </a:t>
            </a:r>
            <a:r>
              <a:rPr lang="en-US" sz="2400" i="1" dirty="0" err="1">
                <a:solidFill>
                  <a:srgbClr val="000000"/>
                </a:solidFill>
                <a:ea typeface="Calibri" pitchFamily="34" charset="0"/>
                <a:cs typeface="Arial" pitchFamily="34" charset="0"/>
              </a:rPr>
              <a:t>cGy</a:t>
            </a:r>
            <a:r>
              <a:rPr lang="en-US" sz="2400" i="1" dirty="0">
                <a:solidFill>
                  <a:srgbClr val="000000"/>
                </a:solidFill>
                <a:ea typeface="Calibri" pitchFamily="34" charset="0"/>
                <a:cs typeface="Arial" pitchFamily="34" charset="0"/>
              </a:rPr>
              <a:t>, 50 </a:t>
            </a:r>
            <a:r>
              <a:rPr lang="en-US" sz="2400" i="1" dirty="0" err="1">
                <a:solidFill>
                  <a:srgbClr val="000000"/>
                </a:solidFill>
                <a:ea typeface="Calibri" pitchFamily="34" charset="0"/>
                <a:cs typeface="Arial" pitchFamily="34" charset="0"/>
              </a:rPr>
              <a:t>cGy</a:t>
            </a:r>
            <a:r>
              <a:rPr lang="en-US" sz="2400" i="1" dirty="0">
                <a:solidFill>
                  <a:srgbClr val="000000"/>
                </a:solidFill>
                <a:ea typeface="Calibri" pitchFamily="34" charset="0"/>
                <a:cs typeface="Arial" pitchFamily="34" charset="0"/>
              </a:rPr>
              <a:t>). Error bars indicate mean with upper and lower SD.</a:t>
            </a:r>
            <a:endParaRPr lang="en-US" sz="2400" i="1" dirty="0"/>
          </a:p>
        </p:txBody>
      </p:sp>
      <p:sp>
        <p:nvSpPr>
          <p:cNvPr id="76" name="Rectangle 5">
            <a:extLst>
              <a:ext uri="{FF2B5EF4-FFF2-40B4-BE49-F238E27FC236}">
                <a16:creationId xmlns:a16="http://schemas.microsoft.com/office/drawing/2014/main" id="{B06624D4-ED50-1E36-1DD1-34AC1B170C33}"/>
              </a:ext>
            </a:extLst>
          </p:cNvPr>
          <p:cNvSpPr>
            <a:spLocks noChangeArrowheads="1"/>
          </p:cNvSpPr>
          <p:nvPr/>
        </p:nvSpPr>
        <p:spPr bwMode="auto">
          <a:xfrm>
            <a:off x="30245554" y="17722865"/>
            <a:ext cx="12922223"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78" fontAlgn="base">
              <a:spcBef>
                <a:spcPct val="0"/>
              </a:spcBef>
              <a:spcAft>
                <a:spcPct val="0"/>
              </a:spcAft>
              <a:tabLst>
                <a:tab pos="10401040" algn="l"/>
              </a:tabLst>
            </a:pPr>
            <a:r>
              <a:rPr lang="en-US" sz="2400" i="1" dirty="0">
                <a:solidFill>
                  <a:srgbClr val="000000"/>
                </a:solidFill>
                <a:ea typeface="Calibri" pitchFamily="34" charset="0"/>
                <a:cs typeface="Arial" pitchFamily="34" charset="0"/>
              </a:rPr>
              <a:t>Figure 4. Behavior durations (total report per mouse) observed 91 days after exposure. Male and females separated into n≈12 per exposure group. Comparison of behavior durations across sexes and all exposure groups (Sham (0 </a:t>
            </a:r>
            <a:r>
              <a:rPr lang="en-US" sz="2400" i="1" dirty="0" err="1">
                <a:solidFill>
                  <a:srgbClr val="000000"/>
                </a:solidFill>
                <a:ea typeface="Calibri" pitchFamily="34" charset="0"/>
                <a:cs typeface="Arial" pitchFamily="34" charset="0"/>
              </a:rPr>
              <a:t>cGy</a:t>
            </a:r>
            <a:r>
              <a:rPr lang="en-US" sz="2400" i="1" dirty="0">
                <a:solidFill>
                  <a:srgbClr val="000000"/>
                </a:solidFill>
                <a:ea typeface="Calibri" pitchFamily="34" charset="0"/>
                <a:cs typeface="Arial" pitchFamily="34" charset="0"/>
              </a:rPr>
              <a:t>), 5 </a:t>
            </a:r>
            <a:r>
              <a:rPr lang="en-US" sz="2400" i="1" dirty="0" err="1">
                <a:solidFill>
                  <a:srgbClr val="000000"/>
                </a:solidFill>
                <a:ea typeface="Calibri" pitchFamily="34" charset="0"/>
                <a:cs typeface="Arial" pitchFamily="34" charset="0"/>
              </a:rPr>
              <a:t>cGy</a:t>
            </a:r>
            <a:r>
              <a:rPr lang="en-US" sz="2400" i="1" dirty="0">
                <a:solidFill>
                  <a:srgbClr val="000000"/>
                </a:solidFill>
                <a:ea typeface="Calibri" pitchFamily="34" charset="0"/>
                <a:cs typeface="Arial" pitchFamily="34" charset="0"/>
              </a:rPr>
              <a:t>, 15 </a:t>
            </a:r>
            <a:r>
              <a:rPr lang="en-US" sz="2400" i="1" dirty="0" err="1">
                <a:solidFill>
                  <a:srgbClr val="000000"/>
                </a:solidFill>
                <a:ea typeface="Calibri" pitchFamily="34" charset="0"/>
                <a:cs typeface="Arial" pitchFamily="34" charset="0"/>
              </a:rPr>
              <a:t>cGy</a:t>
            </a:r>
            <a:r>
              <a:rPr lang="en-US" sz="2400" i="1" dirty="0">
                <a:solidFill>
                  <a:srgbClr val="000000"/>
                </a:solidFill>
                <a:ea typeface="Calibri" pitchFamily="34" charset="0"/>
                <a:cs typeface="Arial" pitchFamily="34" charset="0"/>
              </a:rPr>
              <a:t>, 50 </a:t>
            </a:r>
            <a:r>
              <a:rPr lang="en-US" sz="2400" i="1" dirty="0" err="1">
                <a:solidFill>
                  <a:srgbClr val="000000"/>
                </a:solidFill>
                <a:ea typeface="Calibri" pitchFamily="34" charset="0"/>
                <a:cs typeface="Arial" pitchFamily="34" charset="0"/>
              </a:rPr>
              <a:t>cGy</a:t>
            </a:r>
            <a:r>
              <a:rPr lang="en-US" sz="2400" i="1" dirty="0">
                <a:solidFill>
                  <a:srgbClr val="000000"/>
                </a:solidFill>
                <a:ea typeface="Calibri" pitchFamily="34" charset="0"/>
                <a:cs typeface="Arial" pitchFamily="34" charset="0"/>
              </a:rPr>
              <a:t>). Error bars indicate mean with upper and lower SD.</a:t>
            </a:r>
            <a:endParaRPr lang="en-US" sz="2400" i="1" dirty="0"/>
          </a:p>
        </p:txBody>
      </p:sp>
      <p:sp>
        <p:nvSpPr>
          <p:cNvPr id="77" name="Rectangle 5">
            <a:extLst>
              <a:ext uri="{FF2B5EF4-FFF2-40B4-BE49-F238E27FC236}">
                <a16:creationId xmlns:a16="http://schemas.microsoft.com/office/drawing/2014/main" id="{E781930F-89D4-F283-CFB4-E5CF1F5BE86E}"/>
              </a:ext>
            </a:extLst>
          </p:cNvPr>
          <p:cNvSpPr>
            <a:spLocks noChangeArrowheads="1"/>
          </p:cNvSpPr>
          <p:nvPr/>
        </p:nvSpPr>
        <p:spPr bwMode="auto">
          <a:xfrm>
            <a:off x="29843817" y="11968602"/>
            <a:ext cx="12922223"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78" fontAlgn="base">
              <a:spcBef>
                <a:spcPct val="0"/>
              </a:spcBef>
              <a:spcAft>
                <a:spcPct val="0"/>
              </a:spcAft>
              <a:tabLst>
                <a:tab pos="10401040" algn="l"/>
              </a:tabLst>
            </a:pPr>
            <a:r>
              <a:rPr lang="en-US" sz="2400" i="1" dirty="0">
                <a:solidFill>
                  <a:srgbClr val="000000"/>
                </a:solidFill>
                <a:ea typeface="Calibri" pitchFamily="34" charset="0"/>
                <a:cs typeface="Arial" pitchFamily="34" charset="0"/>
              </a:rPr>
              <a:t>Figure 2. Behavior frequencies observed 91 days after exposure. Male and females separated into n≈12 per exposure group. Comparison of behavior frequencies across sexes and all exposure groups (Sham (0 </a:t>
            </a:r>
            <a:r>
              <a:rPr lang="en-US" sz="2400" i="1" dirty="0" err="1">
                <a:solidFill>
                  <a:srgbClr val="000000"/>
                </a:solidFill>
                <a:ea typeface="Calibri" pitchFamily="34" charset="0"/>
                <a:cs typeface="Arial" pitchFamily="34" charset="0"/>
              </a:rPr>
              <a:t>cGy</a:t>
            </a:r>
            <a:r>
              <a:rPr lang="en-US" sz="2400" i="1" dirty="0">
                <a:solidFill>
                  <a:srgbClr val="000000"/>
                </a:solidFill>
                <a:ea typeface="Calibri" pitchFamily="34" charset="0"/>
                <a:cs typeface="Arial" pitchFamily="34" charset="0"/>
              </a:rPr>
              <a:t>), 5 </a:t>
            </a:r>
            <a:r>
              <a:rPr lang="en-US" sz="2400" i="1" dirty="0" err="1">
                <a:solidFill>
                  <a:srgbClr val="000000"/>
                </a:solidFill>
                <a:ea typeface="Calibri" pitchFamily="34" charset="0"/>
                <a:cs typeface="Arial" pitchFamily="34" charset="0"/>
              </a:rPr>
              <a:t>cGy</a:t>
            </a:r>
            <a:r>
              <a:rPr lang="en-US" sz="2400" i="1" dirty="0">
                <a:solidFill>
                  <a:srgbClr val="000000"/>
                </a:solidFill>
                <a:ea typeface="Calibri" pitchFamily="34" charset="0"/>
                <a:cs typeface="Arial" pitchFamily="34" charset="0"/>
              </a:rPr>
              <a:t>, 15 </a:t>
            </a:r>
            <a:r>
              <a:rPr lang="en-US" sz="2400" i="1" dirty="0" err="1">
                <a:solidFill>
                  <a:srgbClr val="000000"/>
                </a:solidFill>
                <a:ea typeface="Calibri" pitchFamily="34" charset="0"/>
                <a:cs typeface="Arial" pitchFamily="34" charset="0"/>
              </a:rPr>
              <a:t>cGy</a:t>
            </a:r>
            <a:r>
              <a:rPr lang="en-US" sz="2400" i="1" dirty="0">
                <a:solidFill>
                  <a:srgbClr val="000000"/>
                </a:solidFill>
                <a:ea typeface="Calibri" pitchFamily="34" charset="0"/>
                <a:cs typeface="Arial" pitchFamily="34" charset="0"/>
              </a:rPr>
              <a:t>, 50 </a:t>
            </a:r>
            <a:r>
              <a:rPr lang="en-US" sz="2400" i="1" dirty="0" err="1">
                <a:solidFill>
                  <a:srgbClr val="000000"/>
                </a:solidFill>
                <a:ea typeface="Calibri" pitchFamily="34" charset="0"/>
                <a:cs typeface="Arial" pitchFamily="34" charset="0"/>
              </a:rPr>
              <a:t>cGy</a:t>
            </a:r>
            <a:r>
              <a:rPr lang="en-US" sz="2400" i="1" dirty="0">
                <a:solidFill>
                  <a:srgbClr val="000000"/>
                </a:solidFill>
                <a:ea typeface="Calibri" pitchFamily="34" charset="0"/>
                <a:cs typeface="Arial" pitchFamily="34" charset="0"/>
              </a:rPr>
              <a:t>). Error bars indicate mean with upper and lower SD.</a:t>
            </a:r>
            <a:endParaRPr lang="en-US" sz="2400" i="1" dirty="0"/>
          </a:p>
        </p:txBody>
      </p:sp>
      <p:pic>
        <p:nvPicPr>
          <p:cNvPr id="78" name="Picture 77" descr="Chart, scatter chart&#10;&#10;Description automatically generated">
            <a:extLst>
              <a:ext uri="{FF2B5EF4-FFF2-40B4-BE49-F238E27FC236}">
                <a16:creationId xmlns:a16="http://schemas.microsoft.com/office/drawing/2014/main" id="{D5248F5E-8304-FAB9-51FF-B52D2B898108}"/>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4584"/>
          <a:stretch/>
        </p:blipFill>
        <p:spPr bwMode="auto">
          <a:xfrm>
            <a:off x="14616491" y="13732241"/>
            <a:ext cx="5609585" cy="3670292"/>
          </a:xfrm>
          <a:prstGeom prst="rect">
            <a:avLst/>
          </a:prstGeom>
          <a:noFill/>
          <a:ln>
            <a:noFill/>
          </a:ln>
          <a:extLst>
            <a:ext uri="{53640926-AAD7-44D8-BBD7-CCE9431645EC}">
              <a14:shadowObscured xmlns:a14="http://schemas.microsoft.com/office/drawing/2010/main"/>
            </a:ext>
          </a:extLst>
        </p:spPr>
      </p:pic>
      <p:pic>
        <p:nvPicPr>
          <p:cNvPr id="79" name="Picture 78" descr="Chart, scatter chart&#10;&#10;Description automatically generated">
            <a:extLst>
              <a:ext uri="{FF2B5EF4-FFF2-40B4-BE49-F238E27FC236}">
                <a16:creationId xmlns:a16="http://schemas.microsoft.com/office/drawing/2014/main" id="{3926766B-1520-6ECA-62B6-21C34FD17308}"/>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991964" y="13793030"/>
            <a:ext cx="4765633" cy="3636174"/>
          </a:xfrm>
          <a:prstGeom prst="rect">
            <a:avLst/>
          </a:prstGeom>
          <a:noFill/>
          <a:ln>
            <a:noFill/>
          </a:ln>
        </p:spPr>
      </p:pic>
      <p:pic>
        <p:nvPicPr>
          <p:cNvPr id="80" name="Picture 79" descr="Chart&#10;&#10;Description automatically generated">
            <a:extLst>
              <a:ext uri="{FF2B5EF4-FFF2-40B4-BE49-F238E27FC236}">
                <a16:creationId xmlns:a16="http://schemas.microsoft.com/office/drawing/2014/main" id="{6A432D93-B533-7407-16E9-135C396BD9DA}"/>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414718" y="13719954"/>
            <a:ext cx="4525018" cy="3718775"/>
          </a:xfrm>
          <a:prstGeom prst="rect">
            <a:avLst/>
          </a:prstGeom>
          <a:noFill/>
          <a:ln>
            <a:noFill/>
          </a:ln>
        </p:spPr>
      </p:pic>
      <p:pic>
        <p:nvPicPr>
          <p:cNvPr id="81" name="Picture 80" descr="Chart, scatter chart&#10;&#10;Description automatically generated">
            <a:extLst>
              <a:ext uri="{FF2B5EF4-FFF2-40B4-BE49-F238E27FC236}">
                <a16:creationId xmlns:a16="http://schemas.microsoft.com/office/drawing/2014/main" id="{73219BB7-F972-5017-F108-0974D50136E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87642" t="7897" r="97773" b="6489"/>
          <a:stretch/>
        </p:blipFill>
        <p:spPr bwMode="auto">
          <a:xfrm>
            <a:off x="1298541" y="7393784"/>
            <a:ext cx="13661310" cy="3697194"/>
          </a:xfrm>
          <a:prstGeom prst="rect">
            <a:avLst/>
          </a:prstGeom>
          <a:noFill/>
          <a:ln>
            <a:noFill/>
          </a:ln>
        </p:spPr>
      </p:pic>
      <p:sp>
        <p:nvSpPr>
          <p:cNvPr id="82" name="TextBox 81">
            <a:extLst>
              <a:ext uri="{FF2B5EF4-FFF2-40B4-BE49-F238E27FC236}">
                <a16:creationId xmlns:a16="http://schemas.microsoft.com/office/drawing/2014/main" id="{60BB15EC-E996-E8E8-3F8B-37127AC4B5A0}"/>
              </a:ext>
            </a:extLst>
          </p:cNvPr>
          <p:cNvSpPr txBox="1"/>
          <p:nvPr/>
        </p:nvSpPr>
        <p:spPr>
          <a:xfrm>
            <a:off x="20952798" y="13609491"/>
            <a:ext cx="3259582" cy="461665"/>
          </a:xfrm>
          <a:prstGeom prst="rect">
            <a:avLst/>
          </a:prstGeom>
          <a:noFill/>
        </p:spPr>
        <p:txBody>
          <a:bodyPr wrap="square" rtlCol="0">
            <a:spAutoFit/>
          </a:bodyPr>
          <a:lstStyle/>
          <a:p>
            <a:pPr algn="ctr"/>
            <a:r>
              <a:rPr lang="en-US" sz="2400" b="1" dirty="0"/>
              <a:t>Rearing Duration</a:t>
            </a:r>
          </a:p>
        </p:txBody>
      </p:sp>
      <p:sp>
        <p:nvSpPr>
          <p:cNvPr id="84" name="TextBox 83">
            <a:extLst>
              <a:ext uri="{FF2B5EF4-FFF2-40B4-BE49-F238E27FC236}">
                <a16:creationId xmlns:a16="http://schemas.microsoft.com/office/drawing/2014/main" id="{A0274C5B-22CB-6EE0-C579-50FF593A3DA1}"/>
              </a:ext>
            </a:extLst>
          </p:cNvPr>
          <p:cNvSpPr txBox="1"/>
          <p:nvPr/>
        </p:nvSpPr>
        <p:spPr>
          <a:xfrm>
            <a:off x="16239771" y="13619109"/>
            <a:ext cx="3259582" cy="461665"/>
          </a:xfrm>
          <a:prstGeom prst="rect">
            <a:avLst/>
          </a:prstGeom>
          <a:noFill/>
        </p:spPr>
        <p:txBody>
          <a:bodyPr wrap="square" rtlCol="0">
            <a:spAutoFit/>
          </a:bodyPr>
          <a:lstStyle/>
          <a:p>
            <a:pPr algn="ctr"/>
            <a:r>
              <a:rPr lang="en-US" sz="2400" b="1" dirty="0"/>
              <a:t>Digging Duration</a:t>
            </a:r>
          </a:p>
        </p:txBody>
      </p:sp>
      <p:pic>
        <p:nvPicPr>
          <p:cNvPr id="85" name="Picture 84" descr="Chart, scatter chart&#10;&#10;Description automatically generated">
            <a:extLst>
              <a:ext uri="{FF2B5EF4-FFF2-40B4-BE49-F238E27FC236}">
                <a16:creationId xmlns:a16="http://schemas.microsoft.com/office/drawing/2014/main" id="{F0158F04-08E2-4527-0109-1968643BB5E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3929" t="16618" r="7937" b="-1353"/>
          <a:stretch/>
        </p:blipFill>
        <p:spPr bwMode="auto">
          <a:xfrm>
            <a:off x="29859231" y="13775487"/>
            <a:ext cx="13289265" cy="3656978"/>
          </a:xfrm>
          <a:prstGeom prst="rect">
            <a:avLst/>
          </a:prstGeom>
          <a:noFill/>
          <a:ln>
            <a:noFill/>
          </a:ln>
        </p:spPr>
      </p:pic>
      <p:sp>
        <p:nvSpPr>
          <p:cNvPr id="86" name="TextBox 85">
            <a:extLst>
              <a:ext uri="{FF2B5EF4-FFF2-40B4-BE49-F238E27FC236}">
                <a16:creationId xmlns:a16="http://schemas.microsoft.com/office/drawing/2014/main" id="{A3BF04CA-2F89-C271-1771-19B41DAF6E62}"/>
              </a:ext>
            </a:extLst>
          </p:cNvPr>
          <p:cNvSpPr txBox="1"/>
          <p:nvPr/>
        </p:nvSpPr>
        <p:spPr>
          <a:xfrm>
            <a:off x="35175887" y="13469558"/>
            <a:ext cx="3259582" cy="461665"/>
          </a:xfrm>
          <a:prstGeom prst="rect">
            <a:avLst/>
          </a:prstGeom>
          <a:solidFill>
            <a:schemeClr val="bg1"/>
          </a:solidFill>
        </p:spPr>
        <p:txBody>
          <a:bodyPr wrap="square" rtlCol="0">
            <a:spAutoFit/>
          </a:bodyPr>
          <a:lstStyle/>
          <a:p>
            <a:pPr algn="ctr"/>
            <a:r>
              <a:rPr lang="en-US" sz="2400" b="1" dirty="0"/>
              <a:t>Rearing Duration</a:t>
            </a:r>
          </a:p>
        </p:txBody>
      </p:sp>
      <p:sp>
        <p:nvSpPr>
          <p:cNvPr id="87" name="TextBox 86">
            <a:extLst>
              <a:ext uri="{FF2B5EF4-FFF2-40B4-BE49-F238E27FC236}">
                <a16:creationId xmlns:a16="http://schemas.microsoft.com/office/drawing/2014/main" id="{3FB9B52C-EF2D-7642-77CC-A09AD772485E}"/>
              </a:ext>
            </a:extLst>
          </p:cNvPr>
          <p:cNvSpPr txBox="1"/>
          <p:nvPr/>
        </p:nvSpPr>
        <p:spPr>
          <a:xfrm>
            <a:off x="25299773" y="13605750"/>
            <a:ext cx="3259582" cy="461665"/>
          </a:xfrm>
          <a:prstGeom prst="rect">
            <a:avLst/>
          </a:prstGeom>
          <a:noFill/>
        </p:spPr>
        <p:txBody>
          <a:bodyPr wrap="square" rtlCol="0">
            <a:spAutoFit/>
          </a:bodyPr>
          <a:lstStyle/>
          <a:p>
            <a:pPr algn="ctr"/>
            <a:r>
              <a:rPr lang="en-US" sz="2400" b="1" dirty="0"/>
              <a:t>Grooming Duration</a:t>
            </a:r>
          </a:p>
        </p:txBody>
      </p:sp>
      <p:sp>
        <p:nvSpPr>
          <p:cNvPr id="88" name="TextBox 87">
            <a:extLst>
              <a:ext uri="{FF2B5EF4-FFF2-40B4-BE49-F238E27FC236}">
                <a16:creationId xmlns:a16="http://schemas.microsoft.com/office/drawing/2014/main" id="{2C543693-A119-526B-B5E8-D758881968B4}"/>
              </a:ext>
            </a:extLst>
          </p:cNvPr>
          <p:cNvSpPr txBox="1"/>
          <p:nvPr/>
        </p:nvSpPr>
        <p:spPr>
          <a:xfrm>
            <a:off x="30785714" y="13461882"/>
            <a:ext cx="3259582" cy="461665"/>
          </a:xfrm>
          <a:prstGeom prst="rect">
            <a:avLst/>
          </a:prstGeom>
          <a:solidFill>
            <a:schemeClr val="bg1"/>
          </a:solidFill>
        </p:spPr>
        <p:txBody>
          <a:bodyPr wrap="square" rtlCol="0">
            <a:spAutoFit/>
          </a:bodyPr>
          <a:lstStyle/>
          <a:p>
            <a:pPr algn="ctr"/>
            <a:r>
              <a:rPr lang="en-US" sz="2400" b="1" dirty="0"/>
              <a:t>Digging Duration</a:t>
            </a:r>
          </a:p>
        </p:txBody>
      </p:sp>
      <p:sp>
        <p:nvSpPr>
          <p:cNvPr id="83" name="TextBox 82">
            <a:extLst>
              <a:ext uri="{FF2B5EF4-FFF2-40B4-BE49-F238E27FC236}">
                <a16:creationId xmlns:a16="http://schemas.microsoft.com/office/drawing/2014/main" id="{3BB04BF9-59A1-7B02-B131-AA055D09625D}"/>
              </a:ext>
            </a:extLst>
          </p:cNvPr>
          <p:cNvSpPr txBox="1"/>
          <p:nvPr/>
        </p:nvSpPr>
        <p:spPr>
          <a:xfrm>
            <a:off x="39735345" y="13463574"/>
            <a:ext cx="3259582" cy="461665"/>
          </a:xfrm>
          <a:prstGeom prst="rect">
            <a:avLst/>
          </a:prstGeom>
          <a:solidFill>
            <a:schemeClr val="bg1"/>
          </a:solidFill>
        </p:spPr>
        <p:txBody>
          <a:bodyPr wrap="square" rtlCol="0">
            <a:spAutoFit/>
          </a:bodyPr>
          <a:lstStyle/>
          <a:p>
            <a:pPr algn="ctr"/>
            <a:r>
              <a:rPr lang="en-US" sz="2400" b="1" dirty="0"/>
              <a:t>Grooming Duration</a:t>
            </a:r>
          </a:p>
        </p:txBody>
      </p:sp>
      <p:pic>
        <p:nvPicPr>
          <p:cNvPr id="22" name="Picture 21">
            <a:extLst>
              <a:ext uri="{FF2B5EF4-FFF2-40B4-BE49-F238E27FC236}">
                <a16:creationId xmlns:a16="http://schemas.microsoft.com/office/drawing/2014/main" id="{C78C32EA-885D-D06F-B874-21F33070DE52}"/>
              </a:ext>
            </a:extLst>
          </p:cNvPr>
          <p:cNvPicPr>
            <a:picLocks noChangeAspect="1"/>
          </p:cNvPicPr>
          <p:nvPr/>
        </p:nvPicPr>
        <p:blipFill rotWithShape="1">
          <a:blip r:embed="rId17"/>
          <a:srcRect l="3010" t="12460" b="5573"/>
          <a:stretch/>
        </p:blipFill>
        <p:spPr>
          <a:xfrm>
            <a:off x="28469183" y="22022623"/>
            <a:ext cx="14679313" cy="3992280"/>
          </a:xfrm>
          <a:prstGeom prst="rect">
            <a:avLst/>
          </a:prstGeom>
        </p:spPr>
      </p:pic>
      <p:pic>
        <p:nvPicPr>
          <p:cNvPr id="27" name="Picture 26">
            <a:extLst>
              <a:ext uri="{FF2B5EF4-FFF2-40B4-BE49-F238E27FC236}">
                <a16:creationId xmlns:a16="http://schemas.microsoft.com/office/drawing/2014/main" id="{9060F53C-89D6-E53D-AD25-EDAC8CDEE4EA}"/>
              </a:ext>
            </a:extLst>
          </p:cNvPr>
          <p:cNvPicPr>
            <a:picLocks noChangeAspect="1"/>
          </p:cNvPicPr>
          <p:nvPr/>
        </p:nvPicPr>
        <p:blipFill rotWithShape="1">
          <a:blip r:embed="rId18"/>
          <a:srcRect l="1309"/>
          <a:stretch/>
        </p:blipFill>
        <p:spPr>
          <a:xfrm>
            <a:off x="28098677" y="28103582"/>
            <a:ext cx="15120206" cy="4424442"/>
          </a:xfrm>
          <a:prstGeom prst="rect">
            <a:avLst/>
          </a:prstGeom>
        </p:spPr>
      </p:pic>
      <p:pic>
        <p:nvPicPr>
          <p:cNvPr id="29" name="Picture 28">
            <a:extLst>
              <a:ext uri="{FF2B5EF4-FFF2-40B4-BE49-F238E27FC236}">
                <a16:creationId xmlns:a16="http://schemas.microsoft.com/office/drawing/2014/main" id="{56119892-6E09-1209-4CFC-55865DE12260}"/>
              </a:ext>
            </a:extLst>
          </p:cNvPr>
          <p:cNvPicPr>
            <a:picLocks noChangeAspect="1"/>
          </p:cNvPicPr>
          <p:nvPr/>
        </p:nvPicPr>
        <p:blipFill>
          <a:blip r:embed="rId19"/>
          <a:stretch>
            <a:fillRect/>
          </a:stretch>
        </p:blipFill>
        <p:spPr>
          <a:xfrm>
            <a:off x="15950745" y="28345914"/>
            <a:ext cx="11956974" cy="5139754"/>
          </a:xfrm>
          <a:prstGeom prst="rect">
            <a:avLst/>
          </a:prstGeom>
        </p:spPr>
      </p:pic>
      <p:sp>
        <p:nvSpPr>
          <p:cNvPr id="108" name="Rectangle 5">
            <a:extLst>
              <a:ext uri="{FF2B5EF4-FFF2-40B4-BE49-F238E27FC236}">
                <a16:creationId xmlns:a16="http://schemas.microsoft.com/office/drawing/2014/main" id="{5A3826B0-3FF0-9D9F-FCB6-82AB3916376A}"/>
              </a:ext>
            </a:extLst>
          </p:cNvPr>
          <p:cNvSpPr>
            <a:spLocks noChangeArrowheads="1"/>
          </p:cNvSpPr>
          <p:nvPr/>
        </p:nvSpPr>
        <p:spPr bwMode="auto">
          <a:xfrm>
            <a:off x="15808455" y="33666218"/>
            <a:ext cx="12274289"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78" fontAlgn="base">
              <a:spcBef>
                <a:spcPct val="0"/>
              </a:spcBef>
              <a:spcAft>
                <a:spcPct val="0"/>
              </a:spcAft>
              <a:tabLst>
                <a:tab pos="10401040" algn="l"/>
              </a:tabLst>
            </a:pPr>
            <a:r>
              <a:rPr lang="en-US" sz="2400" i="1" dirty="0">
                <a:solidFill>
                  <a:srgbClr val="000000"/>
                </a:solidFill>
                <a:ea typeface="Calibri" pitchFamily="34" charset="0"/>
                <a:cs typeface="Arial" pitchFamily="34" charset="0"/>
              </a:rPr>
              <a:t>Figure B. Male and female Deacon score averages compared by observation window, separated by exposure level</a:t>
            </a:r>
          </a:p>
        </p:txBody>
      </p:sp>
      <p:sp>
        <p:nvSpPr>
          <p:cNvPr id="114" name="Rectangle 5">
            <a:extLst>
              <a:ext uri="{FF2B5EF4-FFF2-40B4-BE49-F238E27FC236}">
                <a16:creationId xmlns:a16="http://schemas.microsoft.com/office/drawing/2014/main" id="{E1E72A74-7538-3CF8-1142-276DB3B6277C}"/>
              </a:ext>
            </a:extLst>
          </p:cNvPr>
          <p:cNvSpPr>
            <a:spLocks noChangeArrowheads="1"/>
          </p:cNvSpPr>
          <p:nvPr/>
        </p:nvSpPr>
        <p:spPr bwMode="auto">
          <a:xfrm>
            <a:off x="29913861" y="32477117"/>
            <a:ext cx="12274289"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78" fontAlgn="base">
              <a:spcBef>
                <a:spcPct val="0"/>
              </a:spcBef>
              <a:spcAft>
                <a:spcPct val="0"/>
              </a:spcAft>
              <a:tabLst>
                <a:tab pos="10401040" algn="l"/>
              </a:tabLst>
            </a:pPr>
            <a:r>
              <a:rPr lang="en-US" sz="2400" i="1" dirty="0">
                <a:solidFill>
                  <a:srgbClr val="000000"/>
                </a:solidFill>
                <a:ea typeface="Calibri" pitchFamily="34" charset="0"/>
                <a:cs typeface="Arial" pitchFamily="34" charset="0"/>
              </a:rPr>
              <a:t>Figure D. Nestlet builds scored 91 days after exposure. Male and females are separated (n≈12). Deacon scores are measured across all exposure groups.</a:t>
            </a:r>
          </a:p>
          <a:p>
            <a:pPr algn="ctr" defTabSz="914378" fontAlgn="base">
              <a:spcBef>
                <a:spcPct val="0"/>
              </a:spcBef>
              <a:spcAft>
                <a:spcPct val="0"/>
              </a:spcAft>
              <a:tabLst>
                <a:tab pos="10401040" algn="l"/>
              </a:tabLst>
            </a:pPr>
            <a:endParaRPr lang="en-US" sz="2400" i="1" dirty="0">
              <a:solidFill>
                <a:srgbClr val="000000"/>
              </a:solidFill>
              <a:ea typeface="Calibri" pitchFamily="34" charset="0"/>
              <a:cs typeface="Arial" pitchFamily="34" charset="0"/>
            </a:endParaRPr>
          </a:p>
        </p:txBody>
      </p:sp>
      <p:sp>
        <p:nvSpPr>
          <p:cNvPr id="115" name="Rectangle 5">
            <a:extLst>
              <a:ext uri="{FF2B5EF4-FFF2-40B4-BE49-F238E27FC236}">
                <a16:creationId xmlns:a16="http://schemas.microsoft.com/office/drawing/2014/main" id="{DFEFEE50-720F-7959-D4B5-82E910A890D0}"/>
              </a:ext>
            </a:extLst>
          </p:cNvPr>
          <p:cNvSpPr>
            <a:spLocks noChangeArrowheads="1"/>
          </p:cNvSpPr>
          <p:nvPr/>
        </p:nvSpPr>
        <p:spPr bwMode="auto">
          <a:xfrm>
            <a:off x="29521635" y="26184365"/>
            <a:ext cx="12274289"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78" fontAlgn="base">
              <a:spcBef>
                <a:spcPct val="0"/>
              </a:spcBef>
              <a:spcAft>
                <a:spcPct val="0"/>
              </a:spcAft>
              <a:tabLst>
                <a:tab pos="10401040" algn="l"/>
              </a:tabLst>
            </a:pPr>
            <a:r>
              <a:rPr lang="en-US" sz="2400" i="1" dirty="0">
                <a:solidFill>
                  <a:srgbClr val="000000"/>
                </a:solidFill>
                <a:ea typeface="Calibri" pitchFamily="34" charset="0"/>
                <a:cs typeface="Arial" pitchFamily="34" charset="0"/>
              </a:rPr>
              <a:t>Figure C. Nestlet builds scored 72 hours after exposure. Male and females are separated (n≈26). Deacon scores are measured across all exposure groups.</a:t>
            </a:r>
          </a:p>
        </p:txBody>
      </p:sp>
    </p:spTree>
    <p:extLst>
      <p:ext uri="{BB962C8B-B14F-4D97-AF65-F5344CB8AC3E}">
        <p14:creationId xmlns:p14="http://schemas.microsoft.com/office/powerpoint/2010/main" val="252909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9782</TotalTime>
  <Words>2255</Words>
  <Application>Microsoft Office PowerPoint</Application>
  <PresentationFormat>Custom</PresentationFormat>
  <Paragraphs>51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NYU School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Sergio Santa Maria</dc:creator>
  <cp:lastModifiedBy>Puukila, Stephanie A. (ARC-SCR)[Oak Ridge Associated Universities]</cp:lastModifiedBy>
  <cp:revision>188</cp:revision>
  <dcterms:created xsi:type="dcterms:W3CDTF">2014-04-30T05:42:59Z</dcterms:created>
  <dcterms:modified xsi:type="dcterms:W3CDTF">2022-08-29T18:19:53Z</dcterms:modified>
</cp:coreProperties>
</file>