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7" r:id="rId5"/>
    <p:sldId id="259" r:id="rId6"/>
    <p:sldId id="261" r:id="rId7"/>
    <p:sldId id="262" r:id="rId8"/>
    <p:sldId id="267" r:id="rId9"/>
    <p:sldId id="271" r:id="rId10"/>
    <p:sldId id="268" r:id="rId11"/>
    <p:sldId id="269" r:id="rId12"/>
    <p:sldId id="270"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6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s" id="{E0BD998B-8A6E-2E46-BE97-EC3D49EEB378}">
          <p14:sldIdLst>
            <p14:sldId id="257"/>
          </p14:sldIdLst>
        </p14:section>
        <p14:section name="Presenter Title Slide" id="{E77D75F1-8F09-3D4B-AB97-C64799B7D691}">
          <p14:sldIdLst>
            <p14:sldId id="259"/>
          </p14:sldIdLst>
        </p14:section>
        <p14:section name="Quote or Section Slide" id="{51338CCB-57DC-AB47-B116-08B8106EE67C}">
          <p14:sldIdLst>
            <p14:sldId id="261"/>
          </p14:sldIdLst>
        </p14:section>
        <p14:section name="Content Slides" id="{EE66AE5D-70CF-A241-A98B-02F1A658794C}">
          <p14:sldIdLst>
            <p14:sldId id="262"/>
            <p14:sldId id="267"/>
            <p14:sldId id="271"/>
            <p14:sldId id="268"/>
            <p14:sldId id="269"/>
            <p14:sldId id="270"/>
            <p14:sldId id="272"/>
            <p14:sldId id="273"/>
            <p14:sldId id="274"/>
            <p14:sldId id="275"/>
            <p14:sldId id="276"/>
            <p14:sldId id="277"/>
            <p14:sldId id="278"/>
            <p14:sldId id="279"/>
            <p14:sldId id="280"/>
            <p14:sldId id="281"/>
            <p14:sldId id="282"/>
            <p14:sldId id="283"/>
            <p14:sldId id="284"/>
            <p14:sldId id="285"/>
          </p14:sldIdLst>
        </p14:section>
        <p14:section name="End Slide" id="{418AB67D-6688-7F4B-8650-FECC7BDF8B87}">
          <p14:sldIdLst>
            <p14:sldId id="26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ater, Tracie J. (MSFC-HP40)" initials="PTJ(H" lastIdx="1" clrIdx="0">
    <p:extLst>
      <p:ext uri="{19B8F6BF-5375-455C-9EA6-DF929625EA0E}">
        <p15:presenceInfo xmlns:p15="http://schemas.microsoft.com/office/powerpoint/2012/main" userId="S::tprater@ndc.nasa.gov::5ecdb663-cff7-4838-8e8b-f7dffd7dbd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14A7AA-B22D-4F67-AB9F-D987A0402506}" v="8" dt="2022-09-08T04:27:23.8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50"/>
    <p:restoredTop sz="66802" autoAdjust="0"/>
  </p:normalViewPr>
  <p:slideViewPr>
    <p:cSldViewPr snapToGrid="0" snapToObjects="1">
      <p:cViewPr varScale="1">
        <p:scale>
          <a:sx n="42" d="100"/>
          <a:sy n="42" d="100"/>
        </p:scale>
        <p:origin x="15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9-21T14:53:59.949" idx="1">
    <p:pos x="10" y="10"/>
    <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3EEA75-191A-1C4D-A5ED-692C20B8214F}"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7055EE-4A8A-5C43-966E-43CC7FABE40C}" type="slidenum">
              <a:rPr lang="en-US" smtClean="0"/>
              <a:t>‹#›</a:t>
            </a:fld>
            <a:endParaRPr lang="en-US"/>
          </a:p>
        </p:txBody>
      </p:sp>
    </p:spTree>
    <p:extLst>
      <p:ext uri="{BB962C8B-B14F-4D97-AF65-F5344CB8AC3E}">
        <p14:creationId xmlns:p14="http://schemas.microsoft.com/office/powerpoint/2010/main" val="190319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Tracie Prater…I am in the habitation systems development office at NASA Marshall…today we will be talking about challenges for outfitting of exploration habitats and current activities in the research portfolio</a:t>
            </a:r>
          </a:p>
        </p:txBody>
      </p:sp>
      <p:sp>
        <p:nvSpPr>
          <p:cNvPr id="4" name="Slide Number Placeholder 3"/>
          <p:cNvSpPr>
            <a:spLocks noGrp="1"/>
          </p:cNvSpPr>
          <p:nvPr>
            <p:ph type="sldNum" sz="quarter" idx="5"/>
          </p:nvPr>
        </p:nvSpPr>
        <p:spPr/>
        <p:txBody>
          <a:bodyPr/>
          <a:lstStyle/>
          <a:p>
            <a:fld id="{A77055EE-4A8A-5C43-966E-43CC7FABE40C}" type="slidenum">
              <a:rPr lang="en-US" smtClean="0"/>
              <a:t>2</a:t>
            </a:fld>
            <a:endParaRPr lang="en-US"/>
          </a:p>
        </p:txBody>
      </p:sp>
    </p:spTree>
    <p:extLst>
      <p:ext uri="{BB962C8B-B14F-4D97-AF65-F5344CB8AC3E}">
        <p14:creationId xmlns:p14="http://schemas.microsoft.com/office/powerpoint/2010/main" val="2660754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Exploration </a:t>
            </a:r>
            <a:r>
              <a:rPr lang="en-US" dirty="0" err="1"/>
              <a:t>habitatation</a:t>
            </a:r>
            <a:r>
              <a:rPr lang="en-US" dirty="0"/>
              <a:t> may require new approaches to structural materials and thus new approaches to outfitting that go beyond our previous activities on ISS</a:t>
            </a:r>
          </a:p>
        </p:txBody>
      </p:sp>
      <p:sp>
        <p:nvSpPr>
          <p:cNvPr id="4" name="Slide Number Placeholder 3"/>
          <p:cNvSpPr>
            <a:spLocks noGrp="1"/>
          </p:cNvSpPr>
          <p:nvPr>
            <p:ph type="sldNum" sz="quarter" idx="5"/>
          </p:nvPr>
        </p:nvSpPr>
        <p:spPr/>
        <p:txBody>
          <a:bodyPr/>
          <a:lstStyle/>
          <a:p>
            <a:fld id="{A77055EE-4A8A-5C43-966E-43CC7FABE40C}" type="slidenum">
              <a:rPr lang="en-US" smtClean="0"/>
              <a:t>3</a:t>
            </a:fld>
            <a:endParaRPr lang="en-US"/>
          </a:p>
        </p:txBody>
      </p:sp>
    </p:spTree>
    <p:extLst>
      <p:ext uri="{BB962C8B-B14F-4D97-AF65-F5344CB8AC3E}">
        <p14:creationId xmlns:p14="http://schemas.microsoft.com/office/powerpoint/2010/main" val="3139557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Longer term Artemis missions will include the Lunar surface habitat, a pressurized rover, and stays at Gateway.  Significant outfitting needs are anticipated to support lunar surface operations. </a:t>
            </a:r>
          </a:p>
        </p:txBody>
      </p:sp>
      <p:sp>
        <p:nvSpPr>
          <p:cNvPr id="4" name="Slide Number Placeholder 3"/>
          <p:cNvSpPr>
            <a:spLocks noGrp="1"/>
          </p:cNvSpPr>
          <p:nvPr>
            <p:ph type="sldNum" sz="quarter" idx="5"/>
          </p:nvPr>
        </p:nvSpPr>
        <p:spPr/>
        <p:txBody>
          <a:bodyPr/>
          <a:lstStyle/>
          <a:p>
            <a:fld id="{A77055EE-4A8A-5C43-966E-43CC7FABE40C}" type="slidenum">
              <a:rPr lang="en-US" smtClean="0"/>
              <a:t>4</a:t>
            </a:fld>
            <a:endParaRPr lang="en-US"/>
          </a:p>
        </p:txBody>
      </p:sp>
    </p:spTree>
    <p:extLst>
      <p:ext uri="{BB962C8B-B14F-4D97-AF65-F5344CB8AC3E}">
        <p14:creationId xmlns:p14="http://schemas.microsoft.com/office/powerpoint/2010/main" val="1940206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Lunar surface habitat…. </a:t>
            </a:r>
            <a:r>
              <a:rPr lang="en-US" sz="1800" dirty="0">
                <a:effectLst/>
                <a:latin typeface="Baskerville Old Face" panose="02020602080505020303" pitchFamily="18" charset="0"/>
                <a:ea typeface="Baskerville Old Face" panose="02020602080505020303" pitchFamily="18" charset="0"/>
                <a:cs typeface="Times New Roman" panose="02020603050405020304" pitchFamily="18" charset="0"/>
              </a:rPr>
              <a:t>support crew initially for 30 days (with evolvability to 60 days) and be deployed in the more challenging polar </a:t>
            </a:r>
            <a:r>
              <a:rPr lang="en-US" sz="1800" dirty="0" err="1">
                <a:effectLst/>
                <a:latin typeface="Baskerville Old Face" panose="02020602080505020303" pitchFamily="18" charset="0"/>
                <a:ea typeface="Baskerville Old Face" panose="02020602080505020303" pitchFamily="18" charset="0"/>
                <a:cs typeface="Times New Roman" panose="02020603050405020304" pitchFamily="18" charset="0"/>
              </a:rPr>
              <a:t>environmen</a:t>
            </a:r>
            <a:endParaRPr lang="en-US" dirty="0"/>
          </a:p>
          <a:p>
            <a:r>
              <a:rPr lang="en-US" sz="1800" dirty="0">
                <a:effectLst/>
                <a:latin typeface="Baskerville Old Face" panose="02020602080505020303" pitchFamily="18" charset="0"/>
                <a:ea typeface="Baskerville Old Face" panose="02020602080505020303" pitchFamily="18" charset="0"/>
                <a:cs typeface="Times New Roman" panose="02020603050405020304" pitchFamily="18" charset="0"/>
              </a:rPr>
              <a:t>Under current assumptions, the surface habitat will provide accommodations for nominally 2 crew and 4 crew for short durations, such as during crew swap-outs between SH and a pressurized rover</a:t>
            </a:r>
            <a:endParaRPr lang="en-US" dirty="0"/>
          </a:p>
          <a:p>
            <a:r>
              <a:rPr lang="en-US" dirty="0"/>
              <a:t>Primary habitable portion of this in the current reference concept is an inflatable </a:t>
            </a:r>
            <a:r>
              <a:rPr lang="en-US" dirty="0" err="1"/>
              <a:t>softgoods</a:t>
            </a:r>
            <a:r>
              <a:rPr lang="en-US" dirty="0"/>
              <a:t> material system</a:t>
            </a:r>
          </a:p>
        </p:txBody>
      </p:sp>
      <p:sp>
        <p:nvSpPr>
          <p:cNvPr id="4" name="Slide Number Placeholder 3"/>
          <p:cNvSpPr>
            <a:spLocks noGrp="1"/>
          </p:cNvSpPr>
          <p:nvPr>
            <p:ph type="sldNum" sz="quarter" idx="5"/>
          </p:nvPr>
        </p:nvSpPr>
        <p:spPr/>
        <p:txBody>
          <a:bodyPr/>
          <a:lstStyle/>
          <a:p>
            <a:fld id="{A77055EE-4A8A-5C43-966E-43CC7FABE40C}" type="slidenum">
              <a:rPr lang="en-US" smtClean="0"/>
              <a:t>5</a:t>
            </a:fld>
            <a:endParaRPr lang="en-US"/>
          </a:p>
        </p:txBody>
      </p:sp>
    </p:spTree>
    <p:extLst>
      <p:ext uri="{BB962C8B-B14F-4D97-AF65-F5344CB8AC3E}">
        <p14:creationId xmlns:p14="http://schemas.microsoft.com/office/powerpoint/2010/main" val="1676172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challenges to long duration stays on the lunar surface, in particular at regions outside of the equatorial….outfitting the habitat is one of these (outfitting transforms a structure into a usable system)</a:t>
            </a:r>
          </a:p>
        </p:txBody>
      </p:sp>
      <p:sp>
        <p:nvSpPr>
          <p:cNvPr id="4" name="Slide Number Placeholder 3"/>
          <p:cNvSpPr>
            <a:spLocks noGrp="1"/>
          </p:cNvSpPr>
          <p:nvPr>
            <p:ph type="sldNum" sz="quarter" idx="5"/>
          </p:nvPr>
        </p:nvSpPr>
        <p:spPr/>
        <p:txBody>
          <a:bodyPr/>
          <a:lstStyle/>
          <a:p>
            <a:fld id="{A77055EE-4A8A-5C43-966E-43CC7FABE40C}" type="slidenum">
              <a:rPr lang="en-US" smtClean="0"/>
              <a:t>6</a:t>
            </a:fld>
            <a:endParaRPr lang="en-US"/>
          </a:p>
        </p:txBody>
      </p:sp>
    </p:spTree>
    <p:extLst>
      <p:ext uri="{BB962C8B-B14F-4D97-AF65-F5344CB8AC3E}">
        <p14:creationId xmlns:p14="http://schemas.microsoft.com/office/powerpoint/2010/main" val="4144718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Mentioned inflatable </a:t>
            </a:r>
            <a:r>
              <a:rPr lang="en-US" dirty="0" err="1"/>
              <a:t>softgoods</a:t>
            </a:r>
            <a:r>
              <a:rPr lang="en-US" dirty="0"/>
              <a:t> material system… multi-layer system is stowed for launch and inflated at point of use…multiple layers that provide environmental protection, strength, and contain the habitat’s atmosphere…advantage is being able to have a potentially much larger volume for the same launch mass as a metal structure…outfitting of inflatable </a:t>
            </a:r>
            <a:r>
              <a:rPr lang="en-US" dirty="0" err="1"/>
              <a:t>softgoods</a:t>
            </a:r>
            <a:r>
              <a:rPr lang="en-US" dirty="0"/>
              <a:t> structures introduces new challenges</a:t>
            </a:r>
          </a:p>
        </p:txBody>
      </p:sp>
      <p:sp>
        <p:nvSpPr>
          <p:cNvPr id="4" name="Slide Number Placeholder 3"/>
          <p:cNvSpPr>
            <a:spLocks noGrp="1"/>
          </p:cNvSpPr>
          <p:nvPr>
            <p:ph type="sldNum" sz="quarter" idx="5"/>
          </p:nvPr>
        </p:nvSpPr>
        <p:spPr/>
        <p:txBody>
          <a:bodyPr/>
          <a:lstStyle/>
          <a:p>
            <a:fld id="{A77055EE-4A8A-5C43-966E-43CC7FABE40C}" type="slidenum">
              <a:rPr lang="en-US" smtClean="0"/>
              <a:t>7</a:t>
            </a:fld>
            <a:endParaRPr lang="en-US"/>
          </a:p>
        </p:txBody>
      </p:sp>
    </p:spTree>
    <p:extLst>
      <p:ext uri="{BB962C8B-B14F-4D97-AF65-F5344CB8AC3E}">
        <p14:creationId xmlns:p14="http://schemas.microsoft.com/office/powerpoint/2010/main" val="645287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types of space habitats (class I largely pre-integrated, like ISS); class II would be the inflatable </a:t>
            </a:r>
            <a:r>
              <a:rPr lang="en-US" dirty="0" err="1"/>
              <a:t>softgoods</a:t>
            </a:r>
            <a:r>
              <a:rPr lang="en-US" dirty="0"/>
              <a:t> system or more generally any habitat whose structure is pre-fabricated but assembled in situ; class III is a constructed habitat, usually built using in situ resources…for outfitting, could have elements from earth integrated after arrival or these elements could be built onsite.  Taxonomy comes from </a:t>
            </a:r>
            <a:r>
              <a:rPr lang="en-US" dirty="0" err="1"/>
              <a:t>Kriss</a:t>
            </a:r>
            <a:r>
              <a:rPr lang="en-US" dirty="0"/>
              <a:t> Kennedy, space architect at JSC, and Mark Cohen at NASA Ames</a:t>
            </a:r>
          </a:p>
        </p:txBody>
      </p:sp>
      <p:sp>
        <p:nvSpPr>
          <p:cNvPr id="4" name="Slide Number Placeholder 3"/>
          <p:cNvSpPr>
            <a:spLocks noGrp="1"/>
          </p:cNvSpPr>
          <p:nvPr>
            <p:ph type="sldNum" sz="quarter" idx="5"/>
          </p:nvPr>
        </p:nvSpPr>
        <p:spPr/>
        <p:txBody>
          <a:bodyPr/>
          <a:lstStyle/>
          <a:p>
            <a:fld id="{A77055EE-4A8A-5C43-966E-43CC7FABE40C}" type="slidenum">
              <a:rPr lang="en-US" smtClean="0"/>
              <a:t>8</a:t>
            </a:fld>
            <a:endParaRPr lang="en-US"/>
          </a:p>
        </p:txBody>
      </p:sp>
    </p:spTree>
    <p:extLst>
      <p:ext uri="{BB962C8B-B14F-4D97-AF65-F5344CB8AC3E}">
        <p14:creationId xmlns:p14="http://schemas.microsoft.com/office/powerpoint/2010/main" val="911602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Outfitting refers to the supplies and equipment (and installation thereof) which provide crew with a livable, safe environment during a mission. </a:t>
            </a:r>
          </a:p>
          <a:p>
            <a:r>
              <a:rPr lang="en-US" dirty="0"/>
              <a:t>All space habitats require some degree of outfitting.  </a:t>
            </a:r>
          </a:p>
          <a:p>
            <a:endParaRPr lang="en-US" dirty="0"/>
          </a:p>
        </p:txBody>
      </p:sp>
      <p:sp>
        <p:nvSpPr>
          <p:cNvPr id="4" name="Slide Number Placeholder 3"/>
          <p:cNvSpPr>
            <a:spLocks noGrp="1"/>
          </p:cNvSpPr>
          <p:nvPr>
            <p:ph type="sldNum" sz="quarter" idx="5"/>
          </p:nvPr>
        </p:nvSpPr>
        <p:spPr/>
        <p:txBody>
          <a:bodyPr/>
          <a:lstStyle/>
          <a:p>
            <a:fld id="{A77055EE-4A8A-5C43-966E-43CC7FABE40C}" type="slidenum">
              <a:rPr lang="en-US" smtClean="0"/>
              <a:t>9</a:t>
            </a:fld>
            <a:endParaRPr lang="en-US"/>
          </a:p>
        </p:txBody>
      </p:sp>
    </p:spTree>
    <p:extLst>
      <p:ext uri="{BB962C8B-B14F-4D97-AF65-F5344CB8AC3E}">
        <p14:creationId xmlns:p14="http://schemas.microsoft.com/office/powerpoint/2010/main" val="1869918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Needs we envision for class II habitat outfitting…outfitting is both external and internal….scoped external to also include waste management/disposal and some site preparation</a:t>
            </a:r>
          </a:p>
        </p:txBody>
      </p:sp>
      <p:sp>
        <p:nvSpPr>
          <p:cNvPr id="4" name="Slide Number Placeholder 3"/>
          <p:cNvSpPr>
            <a:spLocks noGrp="1"/>
          </p:cNvSpPr>
          <p:nvPr>
            <p:ph type="sldNum" sz="quarter" idx="5"/>
          </p:nvPr>
        </p:nvSpPr>
        <p:spPr/>
        <p:txBody>
          <a:bodyPr/>
          <a:lstStyle/>
          <a:p>
            <a:fld id="{A77055EE-4A8A-5C43-966E-43CC7FABE40C}" type="slidenum">
              <a:rPr lang="en-US" smtClean="0"/>
              <a:t>10</a:t>
            </a:fld>
            <a:endParaRPr lang="en-US"/>
          </a:p>
        </p:txBody>
      </p:sp>
    </p:spTree>
    <p:extLst>
      <p:ext uri="{BB962C8B-B14F-4D97-AF65-F5344CB8AC3E}">
        <p14:creationId xmlns:p14="http://schemas.microsoft.com/office/powerpoint/2010/main" val="1600065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Chart shows the breakdown of what we generated as class II needs in more detail; class II needs also include relocation of any support systems stored in a core structure, to where they will be used in the habitat….deployment of flooring and crew systems; another facet of outfitting in the third column maintenance and repair – includes systems to support maintenance and repair and spares storage and management; </a:t>
            </a:r>
          </a:p>
        </p:txBody>
      </p:sp>
      <p:sp>
        <p:nvSpPr>
          <p:cNvPr id="4" name="Slide Number Placeholder 3"/>
          <p:cNvSpPr>
            <a:spLocks noGrp="1"/>
          </p:cNvSpPr>
          <p:nvPr>
            <p:ph type="sldNum" sz="quarter" idx="5"/>
          </p:nvPr>
        </p:nvSpPr>
        <p:spPr/>
        <p:txBody>
          <a:bodyPr/>
          <a:lstStyle/>
          <a:p>
            <a:fld id="{A77055EE-4A8A-5C43-966E-43CC7FABE40C}" type="slidenum">
              <a:rPr lang="en-US" smtClean="0"/>
              <a:t>11</a:t>
            </a:fld>
            <a:endParaRPr lang="en-US"/>
          </a:p>
        </p:txBody>
      </p:sp>
    </p:spTree>
    <p:extLst>
      <p:ext uri="{BB962C8B-B14F-4D97-AF65-F5344CB8AC3E}">
        <p14:creationId xmlns:p14="http://schemas.microsoft.com/office/powerpoint/2010/main" val="3008082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 III habitats require the most extensive outfitting because they are really just a structural system to begin with… install all subsystems at point of use, either by manufacturing them there, or launching from earth.  On the left -- example of a class III habitat from the architectural design competition in NASA’s Centennial Challenges 3D printed habitat competition –on the right a constructed habitat from ICON that will be used to conduct Mars simulations at Johnson Space Center</a:t>
            </a:r>
          </a:p>
          <a:p>
            <a:r>
              <a:rPr lang="en-US" dirty="0"/>
              <a:t>Known high priority tech gaps from our perspective on the habitation side: installation of cabling/line management, conductors and piping/tubing, penetrations (also a gap for inflatable </a:t>
            </a:r>
            <a:r>
              <a:rPr lang="en-US" dirty="0" err="1"/>
              <a:t>softgoods</a:t>
            </a:r>
            <a:r>
              <a:rPr lang="en-US" dirty="0"/>
              <a:t>)</a:t>
            </a:r>
          </a:p>
        </p:txBody>
      </p:sp>
      <p:sp>
        <p:nvSpPr>
          <p:cNvPr id="4" name="Slide Number Placeholder 3"/>
          <p:cNvSpPr>
            <a:spLocks noGrp="1"/>
          </p:cNvSpPr>
          <p:nvPr>
            <p:ph type="sldNum" sz="quarter" idx="5"/>
          </p:nvPr>
        </p:nvSpPr>
        <p:spPr/>
        <p:txBody>
          <a:bodyPr/>
          <a:lstStyle/>
          <a:p>
            <a:fld id="{A77055EE-4A8A-5C43-966E-43CC7FABE40C}" type="slidenum">
              <a:rPr lang="en-US" smtClean="0"/>
              <a:t>12</a:t>
            </a:fld>
            <a:endParaRPr lang="en-US"/>
          </a:p>
        </p:txBody>
      </p:sp>
    </p:spTree>
    <p:extLst>
      <p:ext uri="{BB962C8B-B14F-4D97-AF65-F5344CB8AC3E}">
        <p14:creationId xmlns:p14="http://schemas.microsoft.com/office/powerpoint/2010/main" val="2408524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outfitting for future </a:t>
            </a:r>
            <a:r>
              <a:rPr lang="en-US" dirty="0" err="1"/>
              <a:t>habitats,a</a:t>
            </a:r>
            <a:r>
              <a:rPr lang="en-US" dirty="0"/>
              <a:t> number of research questions which guide activities in this portfolio – what is done by crew vs. robotic systems, how much crew time is required, human factors considerations in partial g, inspection of class II and III habitats, how we use in-space manufacturing to assist with outfitting</a:t>
            </a:r>
          </a:p>
        </p:txBody>
      </p:sp>
      <p:sp>
        <p:nvSpPr>
          <p:cNvPr id="4" name="Slide Number Placeholder 3"/>
          <p:cNvSpPr>
            <a:spLocks noGrp="1"/>
          </p:cNvSpPr>
          <p:nvPr>
            <p:ph type="sldNum" sz="quarter" idx="5"/>
          </p:nvPr>
        </p:nvSpPr>
        <p:spPr/>
        <p:txBody>
          <a:bodyPr/>
          <a:lstStyle/>
          <a:p>
            <a:fld id="{A77055EE-4A8A-5C43-966E-43CC7FABE40C}" type="slidenum">
              <a:rPr lang="en-US" smtClean="0"/>
              <a:t>13</a:t>
            </a:fld>
            <a:endParaRPr lang="en-US"/>
          </a:p>
        </p:txBody>
      </p:sp>
    </p:spTree>
    <p:extLst>
      <p:ext uri="{BB962C8B-B14F-4D97-AF65-F5344CB8AC3E}">
        <p14:creationId xmlns:p14="http://schemas.microsoft.com/office/powerpoint/2010/main" val="581406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XHab</a:t>
            </a:r>
            <a:r>
              <a:rPr lang="en-US" dirty="0"/>
              <a:t> is a university program that we have been using to augment our in-house development efforts through university partnerships</a:t>
            </a:r>
          </a:p>
        </p:txBody>
      </p:sp>
      <p:sp>
        <p:nvSpPr>
          <p:cNvPr id="4" name="Slide Number Placeholder 3"/>
          <p:cNvSpPr>
            <a:spLocks noGrp="1"/>
          </p:cNvSpPr>
          <p:nvPr>
            <p:ph type="sldNum" sz="quarter" idx="5"/>
          </p:nvPr>
        </p:nvSpPr>
        <p:spPr/>
        <p:txBody>
          <a:bodyPr/>
          <a:lstStyle/>
          <a:p>
            <a:fld id="{A77055EE-4A8A-5C43-966E-43CC7FABE40C}" type="slidenum">
              <a:rPr lang="en-US" smtClean="0"/>
              <a:t>14</a:t>
            </a:fld>
            <a:endParaRPr lang="en-US"/>
          </a:p>
        </p:txBody>
      </p:sp>
    </p:spTree>
    <p:extLst>
      <p:ext uri="{BB962C8B-B14F-4D97-AF65-F5344CB8AC3E}">
        <p14:creationId xmlns:p14="http://schemas.microsoft.com/office/powerpoint/2010/main" val="1468693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Colorado School of Mines developed PRISM House, which is an additively manufactured shell structure that overhangs an inflatable and is backfilled with regolith to provide additional radiation protection; also looked at interior goods and manufacturing, and automated outfitting/installation of systems with robotics</a:t>
            </a:r>
          </a:p>
        </p:txBody>
      </p:sp>
      <p:sp>
        <p:nvSpPr>
          <p:cNvPr id="4" name="Slide Number Placeholder 3"/>
          <p:cNvSpPr>
            <a:spLocks noGrp="1"/>
          </p:cNvSpPr>
          <p:nvPr>
            <p:ph type="sldNum" sz="quarter" idx="5"/>
          </p:nvPr>
        </p:nvSpPr>
        <p:spPr/>
        <p:txBody>
          <a:bodyPr/>
          <a:lstStyle/>
          <a:p>
            <a:fld id="{A77055EE-4A8A-5C43-966E-43CC7FABE40C}" type="slidenum">
              <a:rPr lang="en-US" smtClean="0"/>
              <a:t>15</a:t>
            </a:fld>
            <a:endParaRPr lang="en-US"/>
          </a:p>
        </p:txBody>
      </p:sp>
    </p:spTree>
    <p:extLst>
      <p:ext uri="{BB962C8B-B14F-4D97-AF65-F5344CB8AC3E}">
        <p14:creationId xmlns:p14="http://schemas.microsoft.com/office/powerpoint/2010/main" val="2070394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University of Maryland…did extensive human factors testing in their neutral buoyancy facility with divers weighted to simulate Mars and lunar gravity… moving and installing equipment</a:t>
            </a:r>
          </a:p>
        </p:txBody>
      </p:sp>
      <p:sp>
        <p:nvSpPr>
          <p:cNvPr id="4" name="Slide Number Placeholder 3"/>
          <p:cNvSpPr>
            <a:spLocks noGrp="1"/>
          </p:cNvSpPr>
          <p:nvPr>
            <p:ph type="sldNum" sz="quarter" idx="5"/>
          </p:nvPr>
        </p:nvSpPr>
        <p:spPr/>
        <p:txBody>
          <a:bodyPr/>
          <a:lstStyle/>
          <a:p>
            <a:fld id="{A77055EE-4A8A-5C43-966E-43CC7FABE40C}" type="slidenum">
              <a:rPr lang="en-US" smtClean="0"/>
              <a:t>16</a:t>
            </a:fld>
            <a:endParaRPr lang="en-US"/>
          </a:p>
        </p:txBody>
      </p:sp>
    </p:spTree>
    <p:extLst>
      <p:ext uri="{BB962C8B-B14F-4D97-AF65-F5344CB8AC3E}">
        <p14:creationId xmlns:p14="http://schemas.microsoft.com/office/powerpoint/2010/main" val="1589579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also a new </a:t>
            </a:r>
            <a:r>
              <a:rPr lang="en-US" dirty="0" err="1"/>
              <a:t>XHab</a:t>
            </a:r>
            <a:r>
              <a:rPr lang="en-US" dirty="0"/>
              <a:t> project with University of Maryland this year on how we move logistics within the habitat or on the lunar surface</a:t>
            </a:r>
          </a:p>
          <a:p>
            <a:r>
              <a:rPr lang="en-US" dirty="0"/>
              <a:t>RASC-AL is another university competition that has competition themes this year on lunar surface transport of logistics and also developing Mars surface habitation concepts</a:t>
            </a:r>
          </a:p>
        </p:txBody>
      </p:sp>
      <p:sp>
        <p:nvSpPr>
          <p:cNvPr id="4" name="Slide Number Placeholder 3"/>
          <p:cNvSpPr>
            <a:spLocks noGrp="1"/>
          </p:cNvSpPr>
          <p:nvPr>
            <p:ph type="sldNum" sz="quarter" idx="5"/>
          </p:nvPr>
        </p:nvSpPr>
        <p:spPr/>
        <p:txBody>
          <a:bodyPr/>
          <a:lstStyle/>
          <a:p>
            <a:fld id="{A77055EE-4A8A-5C43-966E-43CC7FABE40C}" type="slidenum">
              <a:rPr lang="en-US" smtClean="0"/>
              <a:t>17</a:t>
            </a:fld>
            <a:endParaRPr lang="en-US"/>
          </a:p>
        </p:txBody>
      </p:sp>
    </p:spTree>
    <p:extLst>
      <p:ext uri="{BB962C8B-B14F-4D97-AF65-F5344CB8AC3E}">
        <p14:creationId xmlns:p14="http://schemas.microsoft.com/office/powerpoint/2010/main" val="712768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MMPACT project at MSFC is for constructed habitation, which is class III habitats.  Technology development on manufacturing for construction using in situ resources and then a plan for a series of demonstrations on the lunar surface to evolve to on-demand capabilities for landing pads, roadways, and eventually habitats</a:t>
            </a:r>
          </a:p>
        </p:txBody>
      </p:sp>
      <p:sp>
        <p:nvSpPr>
          <p:cNvPr id="4" name="Slide Number Placeholder 3"/>
          <p:cNvSpPr>
            <a:spLocks noGrp="1"/>
          </p:cNvSpPr>
          <p:nvPr>
            <p:ph type="sldNum" sz="quarter" idx="5"/>
          </p:nvPr>
        </p:nvSpPr>
        <p:spPr/>
        <p:txBody>
          <a:bodyPr/>
          <a:lstStyle/>
          <a:p>
            <a:fld id="{A77055EE-4A8A-5C43-966E-43CC7FABE40C}" type="slidenum">
              <a:rPr lang="en-US" smtClean="0"/>
              <a:t>18</a:t>
            </a:fld>
            <a:endParaRPr lang="en-US"/>
          </a:p>
        </p:txBody>
      </p:sp>
    </p:spTree>
    <p:extLst>
      <p:ext uri="{BB962C8B-B14F-4D97-AF65-F5344CB8AC3E}">
        <p14:creationId xmlns:p14="http://schemas.microsoft.com/office/powerpoint/2010/main" val="2606602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MMPACT has a lot of partners – this is just a sampling of those who work specifically on outfitting…ICON on construction with in situ resources, Branch Technology looking at on-demand fabrication of outfitting elements; </a:t>
            </a:r>
            <a:r>
              <a:rPr lang="en-US" dirty="0" err="1"/>
              <a:t>Foster+Partners</a:t>
            </a:r>
            <a:r>
              <a:rPr lang="en-US" dirty="0"/>
              <a:t> is doing design of outfitting elements; Stanford looking at biopolymer bound soil composites as a material option to support outfitting and surface construction; Drake State – manufacturing program for students where they are looking at on-demand manufacturing for outfitting and also training students in those technology areas; </a:t>
            </a:r>
            <a:r>
              <a:rPr lang="en-US" dirty="0" err="1"/>
              <a:t>Kappler</a:t>
            </a:r>
            <a:r>
              <a:rPr lang="en-US" dirty="0"/>
              <a:t> Inc. – structure to enclose a 3D printer on the lunar surface and allow manufacturing at low pressures, which is challenging; Space Exploration Architecture (</a:t>
            </a:r>
            <a:r>
              <a:rPr lang="en-US" dirty="0" err="1"/>
              <a:t>SEArch</a:t>
            </a:r>
            <a:r>
              <a:rPr lang="en-US" dirty="0"/>
              <a:t>+) has focused on design of habitats and habitat elements</a:t>
            </a:r>
          </a:p>
        </p:txBody>
      </p:sp>
      <p:sp>
        <p:nvSpPr>
          <p:cNvPr id="4" name="Slide Number Placeholder 3"/>
          <p:cNvSpPr>
            <a:spLocks noGrp="1"/>
          </p:cNvSpPr>
          <p:nvPr>
            <p:ph type="sldNum" sz="quarter" idx="5"/>
          </p:nvPr>
        </p:nvSpPr>
        <p:spPr/>
        <p:txBody>
          <a:bodyPr/>
          <a:lstStyle/>
          <a:p>
            <a:fld id="{A77055EE-4A8A-5C43-966E-43CC7FABE40C}" type="slidenum">
              <a:rPr lang="en-US" smtClean="0"/>
              <a:t>19</a:t>
            </a:fld>
            <a:endParaRPr lang="en-US"/>
          </a:p>
        </p:txBody>
      </p:sp>
    </p:spTree>
    <p:extLst>
      <p:ext uri="{BB962C8B-B14F-4D97-AF65-F5344CB8AC3E}">
        <p14:creationId xmlns:p14="http://schemas.microsoft.com/office/powerpoint/2010/main" val="18127343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In-space manufacturing is part of this outfitting ecosystem for on-demand part production to reduce logistics; test and deploy ISM on various platforms to prove out systems and eventually mature them to support outfitting</a:t>
            </a:r>
          </a:p>
        </p:txBody>
      </p:sp>
      <p:sp>
        <p:nvSpPr>
          <p:cNvPr id="4" name="Slide Number Placeholder 3"/>
          <p:cNvSpPr>
            <a:spLocks noGrp="1"/>
          </p:cNvSpPr>
          <p:nvPr>
            <p:ph type="sldNum" sz="quarter" idx="5"/>
          </p:nvPr>
        </p:nvSpPr>
        <p:spPr/>
        <p:txBody>
          <a:bodyPr/>
          <a:lstStyle/>
          <a:p>
            <a:fld id="{A77055EE-4A8A-5C43-966E-43CC7FABE40C}" type="slidenum">
              <a:rPr lang="en-US" smtClean="0"/>
              <a:t>20</a:t>
            </a:fld>
            <a:endParaRPr lang="en-US"/>
          </a:p>
        </p:txBody>
      </p:sp>
    </p:spTree>
    <p:extLst>
      <p:ext uri="{BB962C8B-B14F-4D97-AF65-F5344CB8AC3E}">
        <p14:creationId xmlns:p14="http://schemas.microsoft.com/office/powerpoint/2010/main" val="2798126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in particular use analog missions to explore uses of ISM in outfitting…how ISM could be used to support operations, replace things that break, any potential positive impacts of having manufacturing systems on crew psychology</a:t>
            </a:r>
          </a:p>
          <a:p>
            <a:r>
              <a:rPr lang="en-US" dirty="0"/>
              <a:t>analog missions can be ground-based or space-based…for example, </a:t>
            </a:r>
            <a:r>
              <a:rPr lang="en-US" dirty="0" err="1"/>
              <a:t>Comercial</a:t>
            </a:r>
            <a:r>
              <a:rPr lang="en-US" dirty="0"/>
              <a:t> low earth orbit platform could be used to simulate exploration </a:t>
            </a:r>
            <a:r>
              <a:rPr lang="en-US" dirty="0" err="1"/>
              <a:t>calss</a:t>
            </a:r>
            <a:r>
              <a:rPr lang="en-US" dirty="0"/>
              <a:t> missions  or Mars Transit Habitat docked at Gateway could perform shakedown missions there</a:t>
            </a:r>
          </a:p>
          <a:p>
            <a:r>
              <a:rPr lang="en-US" dirty="0"/>
              <a:t>Analogs in any location/platform can provide good information on real uses of ISM and associated technologies in a simulated mission scenario</a:t>
            </a:r>
          </a:p>
        </p:txBody>
      </p:sp>
      <p:sp>
        <p:nvSpPr>
          <p:cNvPr id="4" name="Slide Number Placeholder 3"/>
          <p:cNvSpPr>
            <a:spLocks noGrp="1"/>
          </p:cNvSpPr>
          <p:nvPr>
            <p:ph type="sldNum" sz="quarter" idx="5"/>
          </p:nvPr>
        </p:nvSpPr>
        <p:spPr/>
        <p:txBody>
          <a:bodyPr/>
          <a:lstStyle/>
          <a:p>
            <a:fld id="{A77055EE-4A8A-5C43-966E-43CC7FABE40C}" type="slidenum">
              <a:rPr lang="en-US" smtClean="0"/>
              <a:t>21</a:t>
            </a:fld>
            <a:endParaRPr lang="en-US"/>
          </a:p>
        </p:txBody>
      </p:sp>
    </p:spTree>
    <p:extLst>
      <p:ext uri="{BB962C8B-B14F-4D97-AF65-F5344CB8AC3E}">
        <p14:creationId xmlns:p14="http://schemas.microsoft.com/office/powerpoint/2010/main" val="125958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Ultimately we need to understand outfitting – operations, supporting technologies, and human factors – for an eventual Mars mission….Mars transit habitat will require new approaches to outfitting and so we are trying to really build a portfolio of activities that will position us to bee able to support this…synergy between outfitting between class III habitats and class II habitats that we can utilize to advance the state of the art for both applications</a:t>
            </a:r>
          </a:p>
        </p:txBody>
      </p:sp>
      <p:sp>
        <p:nvSpPr>
          <p:cNvPr id="4" name="Slide Number Placeholder 3"/>
          <p:cNvSpPr>
            <a:spLocks noGrp="1"/>
          </p:cNvSpPr>
          <p:nvPr>
            <p:ph type="sldNum" sz="quarter" idx="5"/>
          </p:nvPr>
        </p:nvSpPr>
        <p:spPr/>
        <p:txBody>
          <a:bodyPr/>
          <a:lstStyle/>
          <a:p>
            <a:fld id="{A77055EE-4A8A-5C43-966E-43CC7FABE40C}" type="slidenum">
              <a:rPr lang="en-US" smtClean="0"/>
              <a:t>22</a:t>
            </a:fld>
            <a:endParaRPr lang="en-US"/>
          </a:p>
        </p:txBody>
      </p:sp>
    </p:spTree>
    <p:extLst>
      <p:ext uri="{BB962C8B-B14F-4D97-AF65-F5344CB8AC3E}">
        <p14:creationId xmlns:p14="http://schemas.microsoft.com/office/powerpoint/2010/main" val="28852614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Acknowledgement of those who had work featured or talked about in this presentation or contributed to the accompanying paper</a:t>
            </a:r>
          </a:p>
        </p:txBody>
      </p:sp>
      <p:sp>
        <p:nvSpPr>
          <p:cNvPr id="4" name="Slide Number Placeholder 3"/>
          <p:cNvSpPr>
            <a:spLocks noGrp="1"/>
          </p:cNvSpPr>
          <p:nvPr>
            <p:ph type="sldNum" sz="quarter" idx="5"/>
          </p:nvPr>
        </p:nvSpPr>
        <p:spPr/>
        <p:txBody>
          <a:bodyPr/>
          <a:lstStyle/>
          <a:p>
            <a:fld id="{A77055EE-4A8A-5C43-966E-43CC7FABE40C}" type="slidenum">
              <a:rPr lang="en-US" smtClean="0"/>
              <a:t>23</a:t>
            </a:fld>
            <a:endParaRPr lang="en-US"/>
          </a:p>
        </p:txBody>
      </p:sp>
    </p:spTree>
    <p:extLst>
      <p:ext uri="{BB962C8B-B14F-4D97-AF65-F5344CB8AC3E}">
        <p14:creationId xmlns:p14="http://schemas.microsoft.com/office/powerpoint/2010/main" val="31928971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738567B-8540-E145-A928-80342C31786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4163"/>
            <a:ext cx="12192000" cy="6853837"/>
          </a:xfrm>
          <a:prstGeom prst="rect">
            <a:avLst/>
          </a:prstGeom>
        </p:spPr>
      </p:pic>
      <p:grpSp>
        <p:nvGrpSpPr>
          <p:cNvPr id="2" name="Group 1">
            <a:extLst>
              <a:ext uri="{FF2B5EF4-FFF2-40B4-BE49-F238E27FC236}">
                <a16:creationId xmlns:a16="http://schemas.microsoft.com/office/drawing/2014/main" id="{39A47E45-FA2A-B4E0-250A-64935E6F8562}"/>
              </a:ext>
            </a:extLst>
          </p:cNvPr>
          <p:cNvGrpSpPr/>
          <p:nvPr userDrawn="1"/>
        </p:nvGrpSpPr>
        <p:grpSpPr>
          <a:xfrm>
            <a:off x="2677445" y="2485568"/>
            <a:ext cx="6837110" cy="1688083"/>
            <a:chOff x="2677445" y="2039091"/>
            <a:chExt cx="6837110" cy="1688083"/>
          </a:xfrm>
        </p:grpSpPr>
        <p:sp>
          <p:nvSpPr>
            <p:cNvPr id="11" name="Subtitle 2">
              <a:extLst>
                <a:ext uri="{FF2B5EF4-FFF2-40B4-BE49-F238E27FC236}">
                  <a16:creationId xmlns:a16="http://schemas.microsoft.com/office/drawing/2014/main" id="{5C8361FD-9946-B346-9F13-D95F863C195C}"/>
                </a:ext>
              </a:extLst>
            </p:cNvPr>
            <p:cNvSpPr txBox="1">
              <a:spLocks/>
            </p:cNvSpPr>
            <p:nvPr userDrawn="1"/>
          </p:nvSpPr>
          <p:spPr>
            <a:xfrm>
              <a:off x="2677445" y="3279773"/>
              <a:ext cx="6837110" cy="44740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Soleil" panose="0200050303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spcBef>
                  <a:spcPts val="0"/>
                </a:spcBef>
              </a:pPr>
              <a:r>
                <a:rPr lang="en-US" sz="2000" b="1" i="0" spc="150" baseline="0" dirty="0">
                  <a:solidFill>
                    <a:schemeClr val="accent2"/>
                  </a:solidFill>
                  <a:latin typeface="Soleil Sb" panose="02000503030000020004" pitchFamily="2" charset="77"/>
                </a:rPr>
                <a:t>24-26 OCTOBER 2022 | LAS VEGAS &amp; ONLINE</a:t>
              </a:r>
            </a:p>
          </p:txBody>
        </p:sp>
        <p:pic>
          <p:nvPicPr>
            <p:cNvPr id="12" name="Picture 11">
              <a:extLst>
                <a:ext uri="{FF2B5EF4-FFF2-40B4-BE49-F238E27FC236}">
                  <a16:creationId xmlns:a16="http://schemas.microsoft.com/office/drawing/2014/main" id="{7DA9DE99-EC03-1E4E-8696-67E2D058CC7C}"/>
                </a:ext>
              </a:extLst>
            </p:cNvPr>
            <p:cNvPicPr>
              <a:picLocks noChangeAspect="1"/>
            </p:cNvPicPr>
            <p:nvPr userDrawn="1"/>
          </p:nvPicPr>
          <p:blipFill>
            <a:blip r:embed="rId3"/>
            <a:stretch>
              <a:fillRect/>
            </a:stretch>
          </p:blipFill>
          <p:spPr>
            <a:xfrm>
              <a:off x="3054350" y="2039091"/>
              <a:ext cx="6083300" cy="952500"/>
            </a:xfrm>
            <a:prstGeom prst="rect">
              <a:avLst/>
            </a:prstGeom>
          </p:spPr>
        </p:pic>
      </p:grpSp>
    </p:spTree>
    <p:extLst>
      <p:ext uri="{BB962C8B-B14F-4D97-AF65-F5344CB8AC3E}">
        <p14:creationId xmlns:p14="http://schemas.microsoft.com/office/powerpoint/2010/main" val="4141536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738567B-8540-E145-A928-80342C31786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3837"/>
          </a:xfrm>
          <a:prstGeom prst="rect">
            <a:avLst/>
          </a:prstGeom>
        </p:spPr>
      </p:pic>
      <p:grpSp>
        <p:nvGrpSpPr>
          <p:cNvPr id="2" name="Group 1">
            <a:extLst>
              <a:ext uri="{FF2B5EF4-FFF2-40B4-BE49-F238E27FC236}">
                <a16:creationId xmlns:a16="http://schemas.microsoft.com/office/drawing/2014/main" id="{CC00AB1D-3241-05E7-5953-EC260948DA32}"/>
              </a:ext>
            </a:extLst>
          </p:cNvPr>
          <p:cNvGrpSpPr/>
          <p:nvPr userDrawn="1"/>
        </p:nvGrpSpPr>
        <p:grpSpPr>
          <a:xfrm>
            <a:off x="2677445" y="2493424"/>
            <a:ext cx="6837110" cy="1668205"/>
            <a:chOff x="2677445" y="2029152"/>
            <a:chExt cx="6837110" cy="1668205"/>
          </a:xfrm>
        </p:grpSpPr>
        <p:sp>
          <p:nvSpPr>
            <p:cNvPr id="11" name="Subtitle 2">
              <a:extLst>
                <a:ext uri="{FF2B5EF4-FFF2-40B4-BE49-F238E27FC236}">
                  <a16:creationId xmlns:a16="http://schemas.microsoft.com/office/drawing/2014/main" id="{5C8361FD-9946-B346-9F13-D95F863C195C}"/>
                </a:ext>
              </a:extLst>
            </p:cNvPr>
            <p:cNvSpPr txBox="1">
              <a:spLocks/>
            </p:cNvSpPr>
            <p:nvPr userDrawn="1"/>
          </p:nvSpPr>
          <p:spPr>
            <a:xfrm>
              <a:off x="2677445" y="3269834"/>
              <a:ext cx="6837110" cy="42752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bg1"/>
                  </a:solidFill>
                  <a:latin typeface="Soleil" panose="0200050303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spcBef>
                  <a:spcPts val="0"/>
                </a:spcBef>
              </a:pPr>
              <a:r>
                <a:rPr lang="en-US" sz="2000" b="1" i="0" spc="150" baseline="0" dirty="0">
                  <a:solidFill>
                    <a:schemeClr val="accent2"/>
                  </a:solidFill>
                  <a:latin typeface="Soleil Sb" panose="02000503030000020004" pitchFamily="2" charset="77"/>
                </a:rPr>
                <a:t>24-26 OCTOBER 2022 | LAS VEGAS</a:t>
              </a:r>
            </a:p>
          </p:txBody>
        </p:sp>
        <p:pic>
          <p:nvPicPr>
            <p:cNvPr id="12" name="Picture 11">
              <a:extLst>
                <a:ext uri="{FF2B5EF4-FFF2-40B4-BE49-F238E27FC236}">
                  <a16:creationId xmlns:a16="http://schemas.microsoft.com/office/drawing/2014/main" id="{7DA9DE99-EC03-1E4E-8696-67E2D058CC7C}"/>
                </a:ext>
              </a:extLst>
            </p:cNvPr>
            <p:cNvPicPr>
              <a:picLocks noChangeAspect="1"/>
            </p:cNvPicPr>
            <p:nvPr userDrawn="1"/>
          </p:nvPicPr>
          <p:blipFill>
            <a:blip r:embed="rId3"/>
            <a:stretch>
              <a:fillRect/>
            </a:stretch>
          </p:blipFill>
          <p:spPr>
            <a:xfrm>
              <a:off x="3054350" y="2029152"/>
              <a:ext cx="6083300" cy="952500"/>
            </a:xfrm>
            <a:prstGeom prst="rect">
              <a:avLst/>
            </a:prstGeom>
          </p:spPr>
        </p:pic>
      </p:grpSp>
    </p:spTree>
    <p:extLst>
      <p:ext uri="{BB962C8B-B14F-4D97-AF65-F5344CB8AC3E}">
        <p14:creationId xmlns:p14="http://schemas.microsoft.com/office/powerpoint/2010/main" val="4052362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 Quote Slide 1">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0DBF03-A4FB-4F46-AD77-5A383DE1D3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6351"/>
            <a:ext cx="12192000" cy="6851649"/>
          </a:xfrm>
          <a:prstGeom prst="rect">
            <a:avLst/>
          </a:prstGeom>
        </p:spPr>
      </p:pic>
      <p:sp>
        <p:nvSpPr>
          <p:cNvPr id="2" name="Title 1">
            <a:extLst>
              <a:ext uri="{FF2B5EF4-FFF2-40B4-BE49-F238E27FC236}">
                <a16:creationId xmlns:a16="http://schemas.microsoft.com/office/drawing/2014/main" id="{49017C38-700F-3C4F-ABFA-562786562228}"/>
              </a:ext>
            </a:extLst>
          </p:cNvPr>
          <p:cNvSpPr>
            <a:spLocks noGrp="1"/>
          </p:cNvSpPr>
          <p:nvPr>
            <p:ph type="title" hasCustomPrompt="1"/>
          </p:nvPr>
        </p:nvSpPr>
        <p:spPr>
          <a:xfrm>
            <a:off x="839925" y="944699"/>
            <a:ext cx="10451065" cy="857689"/>
          </a:xfrm>
        </p:spPr>
        <p:txBody>
          <a:bodyPr anchor="t">
            <a:noAutofit/>
          </a:bodyPr>
          <a:lstStyle>
            <a:lvl1pPr algn="l">
              <a:defRPr sz="6000" b="0" i="0">
                <a:solidFill>
                  <a:schemeClr val="bg1"/>
                </a:solidFill>
                <a:latin typeface="Soleil" panose="02000503030000020004" pitchFamily="2" charset="77"/>
              </a:defRPr>
            </a:lvl1pPr>
          </a:lstStyle>
          <a:p>
            <a:r>
              <a:rPr lang="en-US" dirty="0"/>
              <a:t>Presentation Title</a:t>
            </a:r>
          </a:p>
        </p:txBody>
      </p:sp>
      <p:pic>
        <p:nvPicPr>
          <p:cNvPr id="12" name="Picture 11">
            <a:extLst>
              <a:ext uri="{FF2B5EF4-FFF2-40B4-BE49-F238E27FC236}">
                <a16:creationId xmlns:a16="http://schemas.microsoft.com/office/drawing/2014/main" id="{426DFC30-66B0-B94A-AD50-35FB6C82D0D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547968" y="6302006"/>
            <a:ext cx="1271937" cy="199155"/>
          </a:xfrm>
          <a:prstGeom prst="rect">
            <a:avLst/>
          </a:prstGeom>
        </p:spPr>
      </p:pic>
      <p:sp>
        <p:nvSpPr>
          <p:cNvPr id="4" name="TextBox 3">
            <a:extLst>
              <a:ext uri="{FF2B5EF4-FFF2-40B4-BE49-F238E27FC236}">
                <a16:creationId xmlns:a16="http://schemas.microsoft.com/office/drawing/2014/main" id="{E74B46D6-1426-ABE8-C286-B8DD624C5AF9}"/>
              </a:ext>
            </a:extLst>
          </p:cNvPr>
          <p:cNvSpPr txBox="1"/>
          <p:nvPr userDrawn="1"/>
        </p:nvSpPr>
        <p:spPr>
          <a:xfrm>
            <a:off x="285749" y="6302006"/>
            <a:ext cx="6097656" cy="292388"/>
          </a:xfrm>
          <a:prstGeom prst="rect">
            <a:avLst/>
          </a:prstGeom>
          <a:noFill/>
        </p:spPr>
        <p:txBody>
          <a:bodyPr wrap="square">
            <a:spAutoFit/>
          </a:bodyPr>
          <a:lstStyle/>
          <a:p>
            <a:r>
              <a:rPr lang="en-US" sz="1300" b="0" i="0" dirty="0">
                <a:solidFill>
                  <a:schemeClr val="bg1"/>
                </a:solidFill>
                <a:effectLst/>
                <a:latin typeface="Soleil Lt" panose="02000503000000020003" pitchFamily="2" charset="77"/>
              </a:rPr>
              <a:t>#</a:t>
            </a:r>
            <a:r>
              <a:rPr lang="en-US" sz="1300" b="0" i="0" dirty="0" err="1">
                <a:solidFill>
                  <a:schemeClr val="bg1"/>
                </a:solidFill>
                <a:effectLst/>
                <a:latin typeface="Soleil Lt" panose="02000503000000020003" pitchFamily="2" charset="77"/>
              </a:rPr>
              <a:t>ascendspace</a:t>
            </a:r>
            <a:r>
              <a:rPr lang="en-US" sz="1300" b="0" i="0" dirty="0">
                <a:solidFill>
                  <a:schemeClr val="bg1"/>
                </a:solidFill>
                <a:effectLst/>
                <a:latin typeface="Soleil Lt" panose="02000503000000020003" pitchFamily="2" charset="77"/>
              </a:rPr>
              <a:t> </a:t>
            </a:r>
            <a:endParaRPr lang="en-US" sz="1300" b="0" i="0" dirty="0">
              <a:solidFill>
                <a:schemeClr val="bg1"/>
              </a:solidFill>
              <a:latin typeface="Soleil Lt" panose="02000503000000020003" pitchFamily="2" charset="77"/>
            </a:endParaRPr>
          </a:p>
        </p:txBody>
      </p:sp>
      <p:cxnSp>
        <p:nvCxnSpPr>
          <p:cNvPr id="9" name="Straight Connector 8">
            <a:extLst>
              <a:ext uri="{FF2B5EF4-FFF2-40B4-BE49-F238E27FC236}">
                <a16:creationId xmlns:a16="http://schemas.microsoft.com/office/drawing/2014/main" id="{5CAFD324-2004-FF5E-FA88-DF0E25F70908}"/>
              </a:ext>
            </a:extLst>
          </p:cNvPr>
          <p:cNvCxnSpPr>
            <a:cxnSpLocks/>
          </p:cNvCxnSpPr>
          <p:nvPr userDrawn="1"/>
        </p:nvCxnSpPr>
        <p:spPr>
          <a:xfrm>
            <a:off x="364849" y="4333461"/>
            <a:ext cx="11462303"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549383A8-13C7-9239-2214-645789F957EC}"/>
              </a:ext>
            </a:extLst>
          </p:cNvPr>
          <p:cNvSpPr>
            <a:spLocks noGrp="1"/>
          </p:cNvSpPr>
          <p:nvPr>
            <p:ph sz="quarter" idx="13" hasCustomPrompt="1"/>
          </p:nvPr>
        </p:nvSpPr>
        <p:spPr>
          <a:xfrm>
            <a:off x="839925" y="587632"/>
            <a:ext cx="10450927" cy="308856"/>
          </a:xfrm>
        </p:spPr>
        <p:txBody>
          <a:bodyPr>
            <a:normAutofit/>
          </a:bodyPr>
          <a:lstStyle>
            <a:lvl1pPr marL="0" indent="0" algn="l">
              <a:buNone/>
              <a:defRPr sz="1400" b="1" i="0" spc="100" baseline="0">
                <a:solidFill>
                  <a:schemeClr val="accent2"/>
                </a:solidFill>
                <a:latin typeface="Soleil" panose="02000503030000020004" pitchFamily="2" charset="77"/>
              </a:defRPr>
            </a:lvl1pPr>
            <a:lvl2pPr marL="457200" indent="0">
              <a:buNone/>
              <a:defRPr b="0" i="0">
                <a:latin typeface="Soleil Bk" panose="02000503000000020004" pitchFamily="2" charset="77"/>
              </a:defRPr>
            </a:lvl2pPr>
            <a:lvl3pPr marL="914400" indent="0">
              <a:buNone/>
              <a:defRPr b="0" i="0">
                <a:latin typeface="Soleil Bk" panose="02000503000000020004" pitchFamily="2" charset="77"/>
              </a:defRPr>
            </a:lvl3pPr>
            <a:lvl4pPr marL="1371600" indent="0">
              <a:buNone/>
              <a:defRPr b="0" i="0">
                <a:latin typeface="Soleil Bk" panose="02000503000000020004" pitchFamily="2" charset="77"/>
              </a:defRPr>
            </a:lvl4pPr>
            <a:lvl5pPr marL="1828800" indent="0">
              <a:buNone/>
              <a:defRPr b="0" i="0">
                <a:latin typeface="Soleil Bk" panose="02000503000000020004" pitchFamily="2" charset="77"/>
              </a:defRPr>
            </a:lvl5pPr>
          </a:lstStyle>
          <a:p>
            <a:pPr lvl="0"/>
            <a:r>
              <a:rPr lang="en-US" dirty="0"/>
              <a:t>24 OCTOBER 2022 (update date as needed)</a:t>
            </a:r>
          </a:p>
        </p:txBody>
      </p:sp>
      <p:sp>
        <p:nvSpPr>
          <p:cNvPr id="15" name="Text Placeholder 14">
            <a:extLst>
              <a:ext uri="{FF2B5EF4-FFF2-40B4-BE49-F238E27FC236}">
                <a16:creationId xmlns:a16="http://schemas.microsoft.com/office/drawing/2014/main" id="{E194328C-E03F-E474-ED5D-BCBD7E22D86B}"/>
              </a:ext>
            </a:extLst>
          </p:cNvPr>
          <p:cNvSpPr>
            <a:spLocks noGrp="1"/>
          </p:cNvSpPr>
          <p:nvPr>
            <p:ph type="body" sz="quarter" idx="14" hasCustomPrompt="1"/>
          </p:nvPr>
        </p:nvSpPr>
        <p:spPr>
          <a:xfrm>
            <a:off x="839925" y="1864061"/>
            <a:ext cx="10450512" cy="1001712"/>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2"/>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Optional Subtitle</a:t>
            </a:r>
          </a:p>
          <a:p>
            <a:pPr lvl="0"/>
            <a:endParaRPr lang="en-US" dirty="0"/>
          </a:p>
        </p:txBody>
      </p:sp>
      <p:sp>
        <p:nvSpPr>
          <p:cNvPr id="16" name="Text Placeholder 14">
            <a:extLst>
              <a:ext uri="{FF2B5EF4-FFF2-40B4-BE49-F238E27FC236}">
                <a16:creationId xmlns:a16="http://schemas.microsoft.com/office/drawing/2014/main" id="{13B9145E-4DCE-22BE-21D4-6F5FC5667C5F}"/>
              </a:ext>
            </a:extLst>
          </p:cNvPr>
          <p:cNvSpPr>
            <a:spLocks noGrp="1"/>
          </p:cNvSpPr>
          <p:nvPr>
            <p:ph type="body" sz="quarter" idx="15" hasCustomPrompt="1"/>
          </p:nvPr>
        </p:nvSpPr>
        <p:spPr>
          <a:xfrm>
            <a:off x="839925" y="4612229"/>
            <a:ext cx="10450512" cy="29662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b="1" i="0" spc="100" baseline="0">
                <a:solidFill>
                  <a:schemeClr val="bg2"/>
                </a:solidFill>
                <a:latin typeface="Soleil" panose="02000503030000020004" pitchFamily="2" charset="77"/>
              </a:defRPr>
            </a:lvl1pPr>
          </a:lstStyle>
          <a:p>
            <a:pPr lvl="0"/>
            <a:r>
              <a:rPr lang="en-US" dirty="0"/>
              <a:t>AUTHOR NAME</a:t>
            </a:r>
          </a:p>
        </p:txBody>
      </p:sp>
      <p:sp>
        <p:nvSpPr>
          <p:cNvPr id="17" name="Text Placeholder 14">
            <a:extLst>
              <a:ext uri="{FF2B5EF4-FFF2-40B4-BE49-F238E27FC236}">
                <a16:creationId xmlns:a16="http://schemas.microsoft.com/office/drawing/2014/main" id="{DB58A344-8769-BA6B-969F-4CD21C48C099}"/>
              </a:ext>
            </a:extLst>
          </p:cNvPr>
          <p:cNvSpPr>
            <a:spLocks noGrp="1"/>
          </p:cNvSpPr>
          <p:nvPr>
            <p:ph type="body" sz="quarter" idx="16" hasCustomPrompt="1"/>
          </p:nvPr>
        </p:nvSpPr>
        <p:spPr>
          <a:xfrm>
            <a:off x="839925" y="5008823"/>
            <a:ext cx="10450512" cy="722151"/>
          </a:xfrm>
        </p:spPr>
        <p:txBody>
          <a:bodyP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b="0" i="0" spc="0" baseline="0">
                <a:solidFill>
                  <a:schemeClr val="bg2"/>
                </a:solidFill>
                <a:latin typeface="Soleil Lt" panose="02000503000000020003" pitchFamily="2" charset="77"/>
              </a:defRPr>
            </a:lvl1pPr>
          </a:lstStyle>
          <a:p>
            <a:pPr lvl="0"/>
            <a:r>
              <a:rPr lang="en-US" dirty="0"/>
              <a:t>Author Title</a:t>
            </a:r>
          </a:p>
          <a:p>
            <a:pPr lvl="0"/>
            <a:r>
              <a:rPr lang="en-US" dirty="0"/>
              <a:t>Company / Organization</a:t>
            </a:r>
          </a:p>
          <a:p>
            <a:pPr lvl="0"/>
            <a:endParaRPr lang="en-US" dirty="0"/>
          </a:p>
        </p:txBody>
      </p:sp>
    </p:spTree>
    <p:extLst>
      <p:ext uri="{BB962C8B-B14F-4D97-AF65-F5344CB8AC3E}">
        <p14:creationId xmlns:p14="http://schemas.microsoft.com/office/powerpoint/2010/main" val="2458565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 Quote Slide 2">
    <p:bg>
      <p:bgPr>
        <a:solidFill>
          <a:schemeClr val="tx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0DBF03-A4FB-4F46-AD77-5A383DE1D3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6351"/>
            <a:ext cx="12192000" cy="6851649"/>
          </a:xfrm>
          <a:prstGeom prst="rect">
            <a:avLst/>
          </a:prstGeom>
        </p:spPr>
      </p:pic>
      <p:pic>
        <p:nvPicPr>
          <p:cNvPr id="12" name="Picture 11">
            <a:extLst>
              <a:ext uri="{FF2B5EF4-FFF2-40B4-BE49-F238E27FC236}">
                <a16:creationId xmlns:a16="http://schemas.microsoft.com/office/drawing/2014/main" id="{426DFC30-66B0-B94A-AD50-35FB6C82D0D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547968" y="6302006"/>
            <a:ext cx="1271937" cy="199155"/>
          </a:xfrm>
          <a:prstGeom prst="rect">
            <a:avLst/>
          </a:prstGeom>
        </p:spPr>
      </p:pic>
      <p:sp>
        <p:nvSpPr>
          <p:cNvPr id="5" name="TextBox 4">
            <a:extLst>
              <a:ext uri="{FF2B5EF4-FFF2-40B4-BE49-F238E27FC236}">
                <a16:creationId xmlns:a16="http://schemas.microsoft.com/office/drawing/2014/main" id="{A6C1B644-08AB-1E83-2039-A7050FC86AE3}"/>
              </a:ext>
            </a:extLst>
          </p:cNvPr>
          <p:cNvSpPr txBox="1"/>
          <p:nvPr userDrawn="1"/>
        </p:nvSpPr>
        <p:spPr>
          <a:xfrm>
            <a:off x="285749" y="6302006"/>
            <a:ext cx="6097656" cy="292388"/>
          </a:xfrm>
          <a:prstGeom prst="rect">
            <a:avLst/>
          </a:prstGeom>
          <a:noFill/>
        </p:spPr>
        <p:txBody>
          <a:bodyPr wrap="square">
            <a:spAutoFit/>
          </a:bodyPr>
          <a:lstStyle/>
          <a:p>
            <a:r>
              <a:rPr lang="en-US" sz="1300" b="0" i="0" dirty="0">
                <a:solidFill>
                  <a:schemeClr val="bg1"/>
                </a:solidFill>
                <a:effectLst/>
                <a:latin typeface="Soleil Lt" panose="02000503000000020003" pitchFamily="2" charset="77"/>
              </a:rPr>
              <a:t>#</a:t>
            </a:r>
            <a:r>
              <a:rPr lang="en-US" sz="1300" b="0" i="0" dirty="0" err="1">
                <a:solidFill>
                  <a:schemeClr val="bg1"/>
                </a:solidFill>
                <a:effectLst/>
                <a:latin typeface="Soleil Lt" panose="02000503000000020003" pitchFamily="2" charset="77"/>
              </a:rPr>
              <a:t>ascendspace</a:t>
            </a:r>
            <a:r>
              <a:rPr lang="en-US" sz="1300" b="0" i="0" dirty="0">
                <a:solidFill>
                  <a:schemeClr val="bg1"/>
                </a:solidFill>
                <a:effectLst/>
                <a:latin typeface="Soleil Lt" panose="02000503000000020003" pitchFamily="2" charset="77"/>
              </a:rPr>
              <a:t> </a:t>
            </a:r>
            <a:endParaRPr lang="en-US" sz="1300" b="0" i="0" dirty="0">
              <a:solidFill>
                <a:schemeClr val="bg1"/>
              </a:solidFill>
              <a:latin typeface="Soleil Lt" panose="02000503000000020003" pitchFamily="2" charset="77"/>
            </a:endParaRPr>
          </a:p>
        </p:txBody>
      </p:sp>
      <p:sp>
        <p:nvSpPr>
          <p:cNvPr id="6" name="Title 1">
            <a:extLst>
              <a:ext uri="{FF2B5EF4-FFF2-40B4-BE49-F238E27FC236}">
                <a16:creationId xmlns:a16="http://schemas.microsoft.com/office/drawing/2014/main" id="{883444F2-8690-C81C-24B6-A682DB2E4FAF}"/>
              </a:ext>
            </a:extLst>
          </p:cNvPr>
          <p:cNvSpPr>
            <a:spLocks noGrp="1"/>
          </p:cNvSpPr>
          <p:nvPr>
            <p:ph type="title" hasCustomPrompt="1"/>
          </p:nvPr>
        </p:nvSpPr>
        <p:spPr>
          <a:xfrm>
            <a:off x="839787" y="735980"/>
            <a:ext cx="9526725" cy="857689"/>
          </a:xfrm>
        </p:spPr>
        <p:txBody>
          <a:bodyPr anchor="t">
            <a:normAutofit/>
          </a:bodyPr>
          <a:lstStyle>
            <a:lvl1pPr>
              <a:defRPr sz="5400" b="0" i="0">
                <a:solidFill>
                  <a:schemeClr val="bg1"/>
                </a:solidFill>
                <a:latin typeface="Soleil" panose="02000503030000020004" pitchFamily="2" charset="77"/>
              </a:defRPr>
            </a:lvl1pPr>
          </a:lstStyle>
          <a:p>
            <a:r>
              <a:rPr lang="en-US" dirty="0"/>
              <a:t>Quote or Section Header</a:t>
            </a:r>
          </a:p>
        </p:txBody>
      </p:sp>
      <p:sp>
        <p:nvSpPr>
          <p:cNvPr id="8" name="Content Placeholder 7">
            <a:extLst>
              <a:ext uri="{FF2B5EF4-FFF2-40B4-BE49-F238E27FC236}">
                <a16:creationId xmlns:a16="http://schemas.microsoft.com/office/drawing/2014/main" id="{81163A42-E94D-BD66-F549-DACD4EAFFE43}"/>
              </a:ext>
            </a:extLst>
          </p:cNvPr>
          <p:cNvSpPr>
            <a:spLocks noGrp="1"/>
          </p:cNvSpPr>
          <p:nvPr>
            <p:ph sz="quarter" idx="10" hasCustomPrompt="1"/>
          </p:nvPr>
        </p:nvSpPr>
        <p:spPr>
          <a:xfrm>
            <a:off x="839925" y="1747587"/>
            <a:ext cx="9526587" cy="928687"/>
          </a:xfrm>
        </p:spPr>
        <p:txBody>
          <a:bodyPr/>
          <a:lstStyle>
            <a:lvl1pPr marL="0" indent="0">
              <a:buNone/>
              <a:defRPr b="0" i="0">
                <a:solidFill>
                  <a:schemeClr val="accent2"/>
                </a:solidFill>
                <a:latin typeface="Soleil Lt" panose="02000503000000020003" pitchFamily="2" charset="77"/>
              </a:defRPr>
            </a:lvl1pPr>
            <a:lvl2pPr marL="457200" indent="0">
              <a:buNone/>
              <a:defRPr b="0" i="0">
                <a:latin typeface="Soleil Bk" panose="02000503000000020004" pitchFamily="2" charset="77"/>
              </a:defRPr>
            </a:lvl2pPr>
            <a:lvl3pPr marL="914400" indent="0">
              <a:buNone/>
              <a:defRPr b="0" i="0">
                <a:latin typeface="Soleil Bk" panose="02000503000000020004" pitchFamily="2" charset="77"/>
              </a:defRPr>
            </a:lvl3pPr>
            <a:lvl4pPr marL="1371600" indent="0">
              <a:buNone/>
              <a:defRPr b="0" i="0">
                <a:latin typeface="Soleil Bk" panose="02000503000000020004" pitchFamily="2" charset="77"/>
              </a:defRPr>
            </a:lvl4pPr>
            <a:lvl5pPr marL="1828800" indent="0">
              <a:buNone/>
              <a:defRPr b="0" i="0">
                <a:latin typeface="Soleil Bk" panose="02000503000000020004" pitchFamily="2" charset="77"/>
              </a:defRPr>
            </a:lvl5pPr>
          </a:lstStyle>
          <a:p>
            <a:pPr lvl="0"/>
            <a:r>
              <a:rPr lang="en-US" dirty="0"/>
              <a:t>Click to add optional subtitle</a:t>
            </a:r>
          </a:p>
        </p:txBody>
      </p:sp>
    </p:spTree>
    <p:extLst>
      <p:ext uri="{BB962C8B-B14F-4D97-AF65-F5344CB8AC3E}">
        <p14:creationId xmlns:p14="http://schemas.microsoft.com/office/powerpoint/2010/main" val="3733090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BFF9C3-0855-EF41-A5C7-2D9379DBF6CE}"/>
              </a:ext>
            </a:extLst>
          </p:cNvPr>
          <p:cNvSpPr/>
          <p:nvPr userDrawn="1"/>
        </p:nvSpPr>
        <p:spPr>
          <a:xfrm>
            <a:off x="374185" y="693776"/>
            <a:ext cx="6229815" cy="2104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BC54AD-75FD-9142-AF47-8B58AC350BEA}"/>
              </a:ext>
            </a:extLst>
          </p:cNvPr>
          <p:cNvSpPr>
            <a:spLocks noGrp="1"/>
          </p:cNvSpPr>
          <p:nvPr>
            <p:ph type="title"/>
          </p:nvPr>
        </p:nvSpPr>
        <p:spPr>
          <a:xfrm>
            <a:off x="456115" y="376277"/>
            <a:ext cx="11353026" cy="594360"/>
          </a:xfrm>
        </p:spPr>
        <p:txBody>
          <a:bodyPr lIns="0" rIns="0" bIns="0">
            <a:normAutofit/>
          </a:bodyPr>
          <a:lstStyle>
            <a:lvl1pPr>
              <a:defRPr sz="3600" b="0" i="0">
                <a:latin typeface="Soleil" panose="02000503030000020004" pitchFamily="2" charset="77"/>
              </a:defRPr>
            </a:lvl1pPr>
          </a:lstStyle>
          <a:p>
            <a:r>
              <a:rPr lang="en-US" dirty="0"/>
              <a:t>Click to edit Master title style</a:t>
            </a:r>
          </a:p>
        </p:txBody>
      </p:sp>
      <p:pic>
        <p:nvPicPr>
          <p:cNvPr id="6" name="Picture 5">
            <a:extLst>
              <a:ext uri="{FF2B5EF4-FFF2-40B4-BE49-F238E27FC236}">
                <a16:creationId xmlns:a16="http://schemas.microsoft.com/office/drawing/2014/main" id="{23C0A104-C4DB-AC4F-9186-13C766370BFC}"/>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6266985"/>
            <a:ext cx="12192000" cy="591015"/>
          </a:xfrm>
          <a:prstGeom prst="rect">
            <a:avLst/>
          </a:prstGeom>
        </p:spPr>
      </p:pic>
      <p:pic>
        <p:nvPicPr>
          <p:cNvPr id="3" name="Picture 2">
            <a:extLst>
              <a:ext uri="{FF2B5EF4-FFF2-40B4-BE49-F238E27FC236}">
                <a16:creationId xmlns:a16="http://schemas.microsoft.com/office/drawing/2014/main" id="{81E7F903-2609-AC46-A366-EC7E931E669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547968" y="6461030"/>
            <a:ext cx="1271937" cy="199155"/>
          </a:xfrm>
          <a:prstGeom prst="rect">
            <a:avLst/>
          </a:prstGeom>
        </p:spPr>
      </p:pic>
      <p:sp>
        <p:nvSpPr>
          <p:cNvPr id="5" name="TextBox 4">
            <a:extLst>
              <a:ext uri="{FF2B5EF4-FFF2-40B4-BE49-F238E27FC236}">
                <a16:creationId xmlns:a16="http://schemas.microsoft.com/office/drawing/2014/main" id="{4628C545-C895-74DD-EE9D-6CFE392B4DB6}"/>
              </a:ext>
            </a:extLst>
          </p:cNvPr>
          <p:cNvSpPr txBox="1"/>
          <p:nvPr userDrawn="1"/>
        </p:nvSpPr>
        <p:spPr>
          <a:xfrm>
            <a:off x="285749" y="6414413"/>
            <a:ext cx="6097656" cy="292388"/>
          </a:xfrm>
          <a:prstGeom prst="rect">
            <a:avLst/>
          </a:prstGeom>
          <a:noFill/>
        </p:spPr>
        <p:txBody>
          <a:bodyPr wrap="square">
            <a:spAutoFit/>
          </a:bodyPr>
          <a:lstStyle/>
          <a:p>
            <a:fld id="{F16DF2F8-9E93-FB4E-AD7E-C1A6854EEDBF}" type="slidenum">
              <a:rPr lang="en-US" sz="1300" b="0" i="0" smtClean="0">
                <a:solidFill>
                  <a:schemeClr val="accent2"/>
                </a:solidFill>
                <a:effectLst/>
                <a:latin typeface="Soleil Bk" panose="02000503000000020004" pitchFamily="2" charset="77"/>
              </a:rPr>
              <a:t>‹#›</a:t>
            </a:fld>
            <a:r>
              <a:rPr lang="en-US" sz="1300" b="0" i="0" dirty="0">
                <a:solidFill>
                  <a:schemeClr val="bg1"/>
                </a:solidFill>
                <a:effectLst/>
                <a:latin typeface="Soleil Bk" panose="02000503000000020004" pitchFamily="2" charset="77"/>
              </a:rPr>
              <a:t>  | #</a:t>
            </a:r>
            <a:r>
              <a:rPr lang="en-US" sz="1300" b="0" i="0" dirty="0" err="1">
                <a:solidFill>
                  <a:schemeClr val="bg1"/>
                </a:solidFill>
                <a:effectLst/>
                <a:latin typeface="Soleil Bk" panose="02000503000000020004" pitchFamily="2" charset="77"/>
              </a:rPr>
              <a:t>ascendspace</a:t>
            </a:r>
            <a:r>
              <a:rPr lang="en-US" sz="1300" b="0" i="0" dirty="0">
                <a:solidFill>
                  <a:schemeClr val="bg1"/>
                </a:solidFill>
                <a:effectLst/>
                <a:latin typeface="Soleil Bk" panose="02000503000000020004" pitchFamily="2" charset="77"/>
              </a:rPr>
              <a:t> </a:t>
            </a:r>
            <a:endParaRPr lang="en-US" sz="1300" b="0" i="0" dirty="0">
              <a:solidFill>
                <a:schemeClr val="bg1"/>
              </a:solidFill>
              <a:latin typeface="Soleil Bk" panose="02000503000000020004" pitchFamily="2" charset="77"/>
            </a:endParaRPr>
          </a:p>
        </p:txBody>
      </p:sp>
      <p:sp>
        <p:nvSpPr>
          <p:cNvPr id="7" name="Text Placeholder 6">
            <a:extLst>
              <a:ext uri="{FF2B5EF4-FFF2-40B4-BE49-F238E27FC236}">
                <a16:creationId xmlns:a16="http://schemas.microsoft.com/office/drawing/2014/main" id="{5398E0AE-5D92-F8A8-8D4D-7181FC34BC8E}"/>
              </a:ext>
            </a:extLst>
          </p:cNvPr>
          <p:cNvSpPr>
            <a:spLocks noGrp="1"/>
          </p:cNvSpPr>
          <p:nvPr>
            <p:ph type="body" sz="quarter" idx="10" hasCustomPrompt="1"/>
          </p:nvPr>
        </p:nvSpPr>
        <p:spPr>
          <a:xfrm>
            <a:off x="455613" y="1225550"/>
            <a:ext cx="11353800" cy="4416425"/>
          </a:xfrm>
        </p:spPr>
        <p:txBody>
          <a:bodyPr>
            <a:normAutofit/>
          </a:bodyPr>
          <a:lstStyle>
            <a:lvl1pPr marL="0" indent="0">
              <a:lnSpc>
                <a:spcPct val="100000"/>
              </a:lnSpc>
              <a:buNone/>
              <a:defRPr sz="2800" b="1" i="0">
                <a:solidFill>
                  <a:schemeClr val="tx1"/>
                </a:solidFill>
                <a:latin typeface="Soleil Sb" panose="02000503030000020004" pitchFamily="2" charset="77"/>
              </a:defRPr>
            </a:lvl1pPr>
            <a:lvl2pPr marL="914400" indent="-457200">
              <a:lnSpc>
                <a:spcPct val="100000"/>
              </a:lnSpc>
              <a:buFont typeface="Wingdings" pitchFamily="2" charset="2"/>
              <a:buChar char="§"/>
              <a:defRPr sz="2800">
                <a:solidFill>
                  <a:schemeClr val="tx1"/>
                </a:solidFill>
              </a:defRPr>
            </a:lvl2pPr>
            <a:lvl3pPr>
              <a:lnSpc>
                <a:spcPct val="100000"/>
              </a:lnSpc>
              <a:defRPr sz="2800">
                <a:solidFill>
                  <a:schemeClr val="tx1"/>
                </a:solidFill>
              </a:defRPr>
            </a:lvl3pPr>
            <a:lvl4pPr>
              <a:defRPr sz="3200"/>
            </a:lvl4pPr>
            <a:lvl5pPr>
              <a:defRPr sz="3200"/>
            </a:lvl5pPr>
          </a:lstStyle>
          <a:p>
            <a:pPr lvl="0"/>
            <a:r>
              <a:rPr lang="en-US" dirty="0"/>
              <a:t>Formatting guidelines and tips:</a:t>
            </a:r>
          </a:p>
          <a:p>
            <a:pPr lvl="1"/>
            <a:r>
              <a:rPr lang="en-US" dirty="0"/>
              <a:t>Landscape orientation</a:t>
            </a:r>
          </a:p>
          <a:p>
            <a:pPr lvl="1"/>
            <a:r>
              <a:rPr lang="en-US" dirty="0"/>
              <a:t>16:9 ratio</a:t>
            </a:r>
          </a:p>
          <a:p>
            <a:pPr lvl="1"/>
            <a:r>
              <a:rPr lang="en-US" dirty="0"/>
              <a:t>Font</a:t>
            </a:r>
          </a:p>
          <a:p>
            <a:pPr lvl="2"/>
            <a:r>
              <a:rPr lang="en-US" dirty="0"/>
              <a:t>Font family: Sans serif (Arial, Helvetica, Tahoma)</a:t>
            </a:r>
          </a:p>
          <a:p>
            <a:pPr lvl="2"/>
            <a:r>
              <a:rPr lang="en-US" dirty="0"/>
              <a:t>Font size: 24-40 </a:t>
            </a:r>
            <a:r>
              <a:rPr lang="en-US" dirty="0" err="1"/>
              <a:t>pt</a:t>
            </a:r>
            <a:endParaRPr lang="en-US" dirty="0"/>
          </a:p>
          <a:p>
            <a:pPr lvl="1"/>
            <a:r>
              <a:rPr lang="en-US" dirty="0"/>
              <a:t>Highlight main points – minimal information</a:t>
            </a:r>
          </a:p>
          <a:p>
            <a:pPr lvl="1"/>
            <a:r>
              <a:rPr lang="en-US" dirty="0"/>
              <a:t>No advertising / self-promotion</a:t>
            </a:r>
          </a:p>
          <a:p>
            <a:pPr lvl="1"/>
            <a:r>
              <a:rPr lang="en-US" dirty="0"/>
              <a:t>Can your slides easily be read from 15 meters away?</a:t>
            </a:r>
          </a:p>
        </p:txBody>
      </p:sp>
    </p:spTree>
    <p:extLst>
      <p:ext uri="{BB962C8B-B14F-4D97-AF65-F5344CB8AC3E}">
        <p14:creationId xmlns:p14="http://schemas.microsoft.com/office/powerpoint/2010/main" val="2906844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inal 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E13EFB-9E25-9F4D-A22C-DEA44D1406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3837"/>
          </a:xfrm>
          <a:prstGeom prst="rect">
            <a:avLst/>
          </a:prstGeom>
        </p:spPr>
      </p:pic>
      <p:pic>
        <p:nvPicPr>
          <p:cNvPr id="9" name="Picture 8">
            <a:extLst>
              <a:ext uri="{FF2B5EF4-FFF2-40B4-BE49-F238E27FC236}">
                <a16:creationId xmlns:a16="http://schemas.microsoft.com/office/drawing/2014/main" id="{3756D0AF-31C8-A344-B7EE-669C7920ACE6}"/>
              </a:ext>
            </a:extLst>
          </p:cNvPr>
          <p:cNvPicPr>
            <a:picLocks noChangeAspect="1"/>
          </p:cNvPicPr>
          <p:nvPr userDrawn="1"/>
        </p:nvPicPr>
        <p:blipFill>
          <a:blip r:embed="rId3"/>
          <a:stretch>
            <a:fillRect/>
          </a:stretch>
        </p:blipFill>
        <p:spPr>
          <a:xfrm>
            <a:off x="3803335" y="3207088"/>
            <a:ext cx="4585329" cy="717953"/>
          </a:xfrm>
          <a:prstGeom prst="rect">
            <a:avLst/>
          </a:prstGeom>
        </p:spPr>
      </p:pic>
    </p:spTree>
    <p:extLst>
      <p:ext uri="{BB962C8B-B14F-4D97-AF65-F5344CB8AC3E}">
        <p14:creationId xmlns:p14="http://schemas.microsoft.com/office/powerpoint/2010/main" val="356027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nal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E13EFB-9E25-9F4D-A22C-DEA44D1406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3837"/>
          </a:xfrm>
          <a:prstGeom prst="rect">
            <a:avLst/>
          </a:prstGeom>
        </p:spPr>
      </p:pic>
      <p:pic>
        <p:nvPicPr>
          <p:cNvPr id="5" name="Picture 4">
            <a:extLst>
              <a:ext uri="{FF2B5EF4-FFF2-40B4-BE49-F238E27FC236}">
                <a16:creationId xmlns:a16="http://schemas.microsoft.com/office/drawing/2014/main" id="{95F38131-52B6-1D49-263D-50AC2E116938}"/>
              </a:ext>
            </a:extLst>
          </p:cNvPr>
          <p:cNvPicPr>
            <a:picLocks noChangeAspect="1"/>
          </p:cNvPicPr>
          <p:nvPr userDrawn="1"/>
        </p:nvPicPr>
        <p:blipFill rotWithShape="1">
          <a:blip r:embed="rId3" cstate="print">
            <a:alphaModFix amt="15000"/>
            <a:extLst>
              <a:ext uri="{28A0092B-C50C-407E-A947-70E740481C1C}">
                <a14:useLocalDpi xmlns:a14="http://schemas.microsoft.com/office/drawing/2010/main"/>
              </a:ext>
            </a:extLst>
          </a:blip>
          <a:srcRect l="10383"/>
          <a:stretch/>
        </p:blipFill>
        <p:spPr>
          <a:xfrm>
            <a:off x="-1" y="0"/>
            <a:ext cx="5673205" cy="6858000"/>
          </a:xfrm>
          <a:prstGeom prst="rect">
            <a:avLst/>
          </a:prstGeom>
        </p:spPr>
      </p:pic>
    </p:spTree>
    <p:extLst>
      <p:ext uri="{BB962C8B-B14F-4D97-AF65-F5344CB8AC3E}">
        <p14:creationId xmlns:p14="http://schemas.microsoft.com/office/powerpoint/2010/main" val="229805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Final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6E13EFB-9E25-9F4D-A22C-DEA44D1406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1"/>
            <a:ext cx="12192000" cy="6853837"/>
          </a:xfrm>
          <a:prstGeom prst="rect">
            <a:avLst/>
          </a:prstGeom>
        </p:spPr>
      </p:pic>
      <p:pic>
        <p:nvPicPr>
          <p:cNvPr id="9" name="Picture 8">
            <a:extLst>
              <a:ext uri="{FF2B5EF4-FFF2-40B4-BE49-F238E27FC236}">
                <a16:creationId xmlns:a16="http://schemas.microsoft.com/office/drawing/2014/main" id="{DD8515AC-3FAD-0527-2C6F-7682CD0FA5F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25825" t="911" b="4341"/>
          <a:stretch/>
        </p:blipFill>
        <p:spPr>
          <a:xfrm>
            <a:off x="69011" y="69011"/>
            <a:ext cx="9830039" cy="6784825"/>
          </a:xfrm>
          <a:prstGeom prst="rect">
            <a:avLst/>
          </a:prstGeom>
        </p:spPr>
      </p:pic>
    </p:spTree>
    <p:extLst>
      <p:ext uri="{BB962C8B-B14F-4D97-AF65-F5344CB8AC3E}">
        <p14:creationId xmlns:p14="http://schemas.microsoft.com/office/powerpoint/2010/main" val="726312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261887-68EF-6B41-B2D8-E358E2FFFB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A4CF7CC-69C3-7844-9984-D56BEE2CB7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9D49FDA-C34A-D64E-904F-D669DC5A74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06C42C-019A-424E-B1CA-C70374E31EF5}" type="datetimeFigureOut">
              <a:rPr lang="en-US" smtClean="0"/>
              <a:t>9/21/2022</a:t>
            </a:fld>
            <a:endParaRPr lang="en-US"/>
          </a:p>
        </p:txBody>
      </p:sp>
      <p:sp>
        <p:nvSpPr>
          <p:cNvPr id="5" name="Footer Placeholder 4">
            <a:extLst>
              <a:ext uri="{FF2B5EF4-FFF2-40B4-BE49-F238E27FC236}">
                <a16:creationId xmlns:a16="http://schemas.microsoft.com/office/drawing/2014/main" id="{BD8B76BF-9223-114F-B773-446D0D91C9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1D06D4-A795-0345-A321-6D750FADF4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7FB15-256A-4249-A231-6929D5ED3234}" type="slidenum">
              <a:rPr lang="en-US" smtClean="0"/>
              <a:t>‹#›</a:t>
            </a:fld>
            <a:endParaRPr lang="en-US"/>
          </a:p>
        </p:txBody>
      </p:sp>
    </p:spTree>
    <p:extLst>
      <p:ext uri="{BB962C8B-B14F-4D97-AF65-F5344CB8AC3E}">
        <p14:creationId xmlns:p14="http://schemas.microsoft.com/office/powerpoint/2010/main" val="139719915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62" r:id="rId3"/>
    <p:sldLayoutId id="2147483656" r:id="rId4"/>
    <p:sldLayoutId id="2147483654" r:id="rId5"/>
    <p:sldLayoutId id="2147483651" r:id="rId6"/>
    <p:sldLayoutId id="2147483667" r:id="rId7"/>
    <p:sldLayoutId id="2147483668" r:id="rId8"/>
  </p:sldLayoutIdLst>
  <p:txStyles>
    <p:titleStyle>
      <a:lvl1pPr algn="l" defTabSz="914400" rtl="0" eaLnBrk="1" latinLnBrk="0" hangingPunct="1">
        <a:lnSpc>
          <a:spcPct val="90000"/>
        </a:lnSpc>
        <a:spcBef>
          <a:spcPct val="0"/>
        </a:spcBef>
        <a:buNone/>
        <a:defRPr sz="4400" b="0" i="0" kern="1200">
          <a:solidFill>
            <a:schemeClr val="tx1"/>
          </a:solidFill>
          <a:latin typeface="Soleil Lt" panose="02000503000000020003"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Soleil Lt" panose="02000503000000020003"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Soleil Lt" panose="02000503000000020003"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Soleil Lt" panose="02000503000000020003"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leil Lt" panose="02000503000000020003"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Soleil Lt" panose="02000503000000020003"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tracie.j.prater@nasa.gov"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comments" Target="../comments/comment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ntrs.nasa.gov/api/citations/20220000524/downloads/M2M%20Habitation%20Considerations%20TM%20-%20Final.pdf"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0833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A81207D-7F08-B9ED-B340-B5B6F2CEDF2C}"/>
              </a:ext>
            </a:extLst>
          </p:cNvPr>
          <p:cNvSpPr>
            <a:spLocks noGrp="1"/>
          </p:cNvSpPr>
          <p:nvPr>
            <p:ph type="title"/>
          </p:nvPr>
        </p:nvSpPr>
        <p:spPr>
          <a:xfrm>
            <a:off x="839925" y="944699"/>
            <a:ext cx="10451065" cy="1613566"/>
          </a:xfrm>
        </p:spPr>
        <p:txBody>
          <a:bodyPr/>
          <a:lstStyle/>
          <a:p>
            <a:r>
              <a:rPr lang="en-US" dirty="0"/>
              <a:t>NASA’s Habitat Outfitting Portfolio</a:t>
            </a:r>
          </a:p>
        </p:txBody>
      </p:sp>
      <p:sp>
        <p:nvSpPr>
          <p:cNvPr id="14" name="Content Placeholder 13">
            <a:extLst>
              <a:ext uri="{FF2B5EF4-FFF2-40B4-BE49-F238E27FC236}">
                <a16:creationId xmlns:a16="http://schemas.microsoft.com/office/drawing/2014/main" id="{5973542C-E578-C7C1-4BAF-F30D4DFDC6E4}"/>
              </a:ext>
            </a:extLst>
          </p:cNvPr>
          <p:cNvSpPr>
            <a:spLocks noGrp="1"/>
          </p:cNvSpPr>
          <p:nvPr>
            <p:ph sz="quarter" idx="13"/>
          </p:nvPr>
        </p:nvSpPr>
        <p:spPr/>
        <p:txBody>
          <a:bodyPr/>
          <a:lstStyle/>
          <a:p>
            <a:r>
              <a:rPr lang="en-US" dirty="0"/>
              <a:t>25 October 2022</a:t>
            </a:r>
          </a:p>
        </p:txBody>
      </p:sp>
      <p:sp>
        <p:nvSpPr>
          <p:cNvPr id="15" name="Text Placeholder 14">
            <a:extLst>
              <a:ext uri="{FF2B5EF4-FFF2-40B4-BE49-F238E27FC236}">
                <a16:creationId xmlns:a16="http://schemas.microsoft.com/office/drawing/2014/main" id="{1160A21A-4327-9811-2A47-397EE3C12917}"/>
              </a:ext>
            </a:extLst>
          </p:cNvPr>
          <p:cNvSpPr>
            <a:spLocks noGrp="1"/>
          </p:cNvSpPr>
          <p:nvPr>
            <p:ph type="body" sz="quarter" idx="14"/>
          </p:nvPr>
        </p:nvSpPr>
        <p:spPr>
          <a:xfrm>
            <a:off x="870744" y="2616418"/>
            <a:ext cx="10450512" cy="1001712"/>
          </a:xfrm>
        </p:spPr>
        <p:txBody>
          <a:bodyPr/>
          <a:lstStyle/>
          <a:p>
            <a:r>
              <a:rPr lang="en-US" dirty="0"/>
              <a:t>Technology Development to Support Future Habitation Systems</a:t>
            </a:r>
          </a:p>
        </p:txBody>
      </p:sp>
      <p:sp>
        <p:nvSpPr>
          <p:cNvPr id="16" name="Text Placeholder 15">
            <a:extLst>
              <a:ext uri="{FF2B5EF4-FFF2-40B4-BE49-F238E27FC236}">
                <a16:creationId xmlns:a16="http://schemas.microsoft.com/office/drawing/2014/main" id="{F0FF4632-9A51-FE3D-375E-F629B40F60BE}"/>
              </a:ext>
            </a:extLst>
          </p:cNvPr>
          <p:cNvSpPr>
            <a:spLocks noGrp="1"/>
          </p:cNvSpPr>
          <p:nvPr>
            <p:ph type="body" sz="quarter" idx="15"/>
          </p:nvPr>
        </p:nvSpPr>
        <p:spPr/>
        <p:txBody>
          <a:bodyPr>
            <a:normAutofit fontScale="85000" lnSpcReduction="20000"/>
          </a:bodyPr>
          <a:lstStyle/>
          <a:p>
            <a:r>
              <a:rPr lang="en-US" dirty="0"/>
              <a:t>Presenter: Tracie Prater, Ph.D.</a:t>
            </a:r>
          </a:p>
        </p:txBody>
      </p:sp>
      <p:sp>
        <p:nvSpPr>
          <p:cNvPr id="17" name="Text Placeholder 16">
            <a:extLst>
              <a:ext uri="{FF2B5EF4-FFF2-40B4-BE49-F238E27FC236}">
                <a16:creationId xmlns:a16="http://schemas.microsoft.com/office/drawing/2014/main" id="{D7401D28-B8D9-CBC7-0F24-700CF03BFE41}"/>
              </a:ext>
            </a:extLst>
          </p:cNvPr>
          <p:cNvSpPr>
            <a:spLocks noGrp="1"/>
          </p:cNvSpPr>
          <p:nvPr>
            <p:ph type="body" sz="quarter" idx="16"/>
          </p:nvPr>
        </p:nvSpPr>
        <p:spPr>
          <a:xfrm>
            <a:off x="839925" y="5008823"/>
            <a:ext cx="10450512" cy="1215602"/>
          </a:xfrm>
        </p:spPr>
        <p:txBody>
          <a:bodyPr>
            <a:normAutofit fontScale="85000" lnSpcReduction="20000"/>
          </a:bodyPr>
          <a:lstStyle/>
          <a:p>
            <a:r>
              <a:rPr lang="en-US" dirty="0"/>
              <a:t>Technical Management, Habitation Systems Development Office, NASA Marshall Space Flight Center</a:t>
            </a:r>
          </a:p>
          <a:p>
            <a:r>
              <a:rPr lang="en-US" dirty="0">
                <a:hlinkClick r:id="rId3">
                  <a:extLst>
                    <a:ext uri="{A12FA001-AC4F-418D-AE19-62706E023703}">
                      <ahyp:hlinkClr xmlns:ahyp="http://schemas.microsoft.com/office/drawing/2018/hyperlinkcolor" val="tx"/>
                    </a:ext>
                  </a:extLst>
                </a:hlinkClick>
              </a:rPr>
              <a:t>tracie.j.prater@nasa.gov</a:t>
            </a:r>
            <a:endParaRPr lang="en-US" dirty="0"/>
          </a:p>
          <a:p>
            <a:endParaRPr lang="en-US" dirty="0"/>
          </a:p>
          <a:p>
            <a:r>
              <a:rPr lang="en-US" dirty="0"/>
              <a:t>Paper co-authors: </a:t>
            </a:r>
            <a:r>
              <a:rPr lang="en-US" sz="1800" dirty="0">
                <a:effectLst/>
                <a:latin typeface="Times New Roman" panose="02020603050405020304" pitchFamily="18" charset="0"/>
                <a:ea typeface="Times New Roman" panose="02020603050405020304" pitchFamily="18" charset="0"/>
              </a:rPr>
              <a:t>Tiffany Nickens (NASA MSFC), Johnathan Watts (NASA MSFC at time of writing), Jennifer Edmunson (NASA MSFC),  Ian Hanson (NASA MSFC), Rachel Bardsley (NASA MSFC), Erin Lanigan (NASA MSFC), Danny Harris (NASA MSFC), Michael Fiske (NASA MSFC – Jacobs ESSCA), Michael Morris (Space Exploration Architecture – </a:t>
            </a:r>
            <a:r>
              <a:rPr lang="en-US" sz="1800" dirty="0" err="1">
                <a:effectLst/>
                <a:latin typeface="Times New Roman" panose="02020603050405020304" pitchFamily="18" charset="0"/>
                <a:ea typeface="Times New Roman" panose="02020603050405020304" pitchFamily="18" charset="0"/>
              </a:rPr>
              <a:t>SEArch</a:t>
            </a:r>
            <a:r>
              <a:rPr lang="en-US" sz="1800" dirty="0">
                <a:effectLst/>
                <a:latin typeface="Times New Roman" panose="02020603050405020304" pitchFamily="18" charset="0"/>
                <a:ea typeface="Times New Roman" panose="02020603050405020304" pitchFamily="18" charset="0"/>
              </a:rPr>
              <a:t>+)</a:t>
            </a:r>
          </a:p>
          <a:p>
            <a:endParaRPr lang="en-US" dirty="0"/>
          </a:p>
        </p:txBody>
      </p:sp>
      <p:sp>
        <p:nvSpPr>
          <p:cNvPr id="3" name="TextBox 2">
            <a:extLst>
              <a:ext uri="{FF2B5EF4-FFF2-40B4-BE49-F238E27FC236}">
                <a16:creationId xmlns:a16="http://schemas.microsoft.com/office/drawing/2014/main" id="{7917BC87-1E84-CE86-E776-1152C348E8B2}"/>
              </a:ext>
            </a:extLst>
          </p:cNvPr>
          <p:cNvSpPr txBox="1"/>
          <p:nvPr/>
        </p:nvSpPr>
        <p:spPr>
          <a:xfrm>
            <a:off x="2796464" y="6180882"/>
            <a:ext cx="6537434" cy="261610"/>
          </a:xfrm>
          <a:prstGeom prst="rect">
            <a:avLst/>
          </a:prstGeom>
          <a:noFill/>
        </p:spPr>
        <p:txBody>
          <a:bodyPr wrap="square">
            <a:spAutoFit/>
          </a:bodyPr>
          <a:lstStyle/>
          <a:p>
            <a:pPr marL="0" indent="0" algn="ctr" eaLnBrk="1" hangingPunct="1">
              <a:buClr>
                <a:srgbClr val="00529B"/>
              </a:buClr>
              <a:buNone/>
            </a:pPr>
            <a:r>
              <a:rPr lang="en-US" sz="1100" dirty="0">
                <a:solidFill>
                  <a:schemeClr val="bg2"/>
                </a:solidFill>
                <a:latin typeface="Soleil Lt" panose="02000503000000020003" pitchFamily="2" charset="77"/>
              </a:rPr>
              <a:t>.</a:t>
            </a:r>
          </a:p>
        </p:txBody>
      </p:sp>
    </p:spTree>
    <p:extLst>
      <p:ext uri="{BB962C8B-B14F-4D97-AF65-F5344CB8AC3E}">
        <p14:creationId xmlns:p14="http://schemas.microsoft.com/office/powerpoint/2010/main" val="2320869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BED47AB-5376-35DC-C698-102F38257F84}"/>
              </a:ext>
            </a:extLst>
          </p:cNvPr>
          <p:cNvSpPr>
            <a:spLocks noGrp="1"/>
          </p:cNvSpPr>
          <p:nvPr>
            <p:ph type="title"/>
          </p:nvPr>
        </p:nvSpPr>
        <p:spPr>
          <a:xfrm>
            <a:off x="7464614" y="1783959"/>
            <a:ext cx="4087306" cy="2889114"/>
          </a:xfrm>
        </p:spPr>
        <p:txBody>
          <a:bodyPr vert="horz" lIns="91440" tIns="45720" rIns="91440" bIns="45720" rtlCol="0" anchor="b">
            <a:normAutofit fontScale="90000"/>
          </a:bodyPr>
          <a:lstStyle/>
          <a:p>
            <a:r>
              <a:rPr lang="en-US" sz="3800" dirty="0">
                <a:solidFill>
                  <a:schemeClr val="tx1"/>
                </a:solidFill>
                <a:latin typeface="+mj-lt"/>
              </a:rPr>
              <a:t>“If we’re going to get to Mars, we’re going to have to clear the maps.”</a:t>
            </a:r>
            <a:br>
              <a:rPr lang="en-US" sz="3800" dirty="0">
                <a:solidFill>
                  <a:schemeClr val="tx1"/>
                </a:solidFill>
                <a:latin typeface="+mj-lt"/>
              </a:rPr>
            </a:br>
            <a:r>
              <a:rPr lang="en-US" sz="3800" dirty="0">
                <a:solidFill>
                  <a:schemeClr val="tx1"/>
                </a:solidFill>
                <a:latin typeface="+mj-lt"/>
              </a:rPr>
              <a:t>	  -Robert Zubrin</a:t>
            </a:r>
          </a:p>
        </p:txBody>
      </p:sp>
      <p:sp>
        <p:nvSpPr>
          <p:cNvPr id="1031" name="Freeform: Shape 1030">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NASA Mars Exploration">
            <a:extLst>
              <a:ext uri="{FF2B5EF4-FFF2-40B4-BE49-F238E27FC236}">
                <a16:creationId xmlns:a16="http://schemas.microsoft.com/office/drawing/2014/main" id="{370372AF-7789-4A9B-BE53-43BBC81BB0D2}"/>
              </a:ext>
            </a:extLst>
          </p:cNvPr>
          <p:cNvPicPr>
            <a:picLocks noGrp="1" noChangeAspect="1" noChangeArrowheads="1"/>
          </p:cNvPicPr>
          <p:nvPr>
            <p:ph sz="quarter" idx="10"/>
          </p:nvPr>
        </p:nvPicPr>
        <p:blipFill rotWithShape="1">
          <a:blip r:embed="rId3">
            <a:extLst>
              <a:ext uri="{28A0092B-C50C-407E-A947-70E740481C1C}">
                <a14:useLocalDpi xmlns:a14="http://schemas.microsoft.com/office/drawing/2010/main" val="0"/>
              </a:ext>
            </a:extLst>
          </a:blip>
          <a:srcRect r="-1" b="2425"/>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52869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E9DDE-1C6B-A440-EE70-9EB6DD819184}"/>
              </a:ext>
            </a:extLst>
          </p:cNvPr>
          <p:cNvSpPr>
            <a:spLocks noGrp="1"/>
          </p:cNvSpPr>
          <p:nvPr>
            <p:ph type="title"/>
          </p:nvPr>
        </p:nvSpPr>
        <p:spPr/>
        <p:txBody>
          <a:bodyPr/>
          <a:lstStyle/>
          <a:p>
            <a:r>
              <a:rPr lang="en-US"/>
              <a:t>Returning to the Moon Sustainably: NASA’s Artemis Program</a:t>
            </a:r>
            <a:endParaRPr lang="en-US" dirty="0"/>
          </a:p>
        </p:txBody>
      </p:sp>
      <p:pic>
        <p:nvPicPr>
          <p:cNvPr id="6" name="Picture 2">
            <a:extLst>
              <a:ext uri="{FF2B5EF4-FFF2-40B4-BE49-F238E27FC236}">
                <a16:creationId xmlns:a16="http://schemas.microsoft.com/office/drawing/2014/main" id="{78C7F14D-5566-4A73-9841-72B5AC99F83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163" b="3144"/>
          <a:stretch/>
        </p:blipFill>
        <p:spPr bwMode="auto">
          <a:xfrm>
            <a:off x="964487" y="1111761"/>
            <a:ext cx="9899151" cy="5217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634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A12AC-BA51-4133-BE38-8787F7A8D43A}"/>
              </a:ext>
            </a:extLst>
          </p:cNvPr>
          <p:cNvSpPr>
            <a:spLocks noGrp="1"/>
          </p:cNvSpPr>
          <p:nvPr>
            <p:ph type="title"/>
          </p:nvPr>
        </p:nvSpPr>
        <p:spPr/>
        <p:txBody>
          <a:bodyPr/>
          <a:lstStyle/>
          <a:p>
            <a:r>
              <a:rPr lang="en-US" dirty="0"/>
              <a:t>Lunar Surface Habitat</a:t>
            </a:r>
          </a:p>
        </p:txBody>
      </p:sp>
      <p:sp>
        <p:nvSpPr>
          <p:cNvPr id="7" name="TextBox 6">
            <a:extLst>
              <a:ext uri="{FF2B5EF4-FFF2-40B4-BE49-F238E27FC236}">
                <a16:creationId xmlns:a16="http://schemas.microsoft.com/office/drawing/2014/main" id="{358BDC88-F188-4B66-9DDE-955930826EE1}"/>
              </a:ext>
            </a:extLst>
          </p:cNvPr>
          <p:cNvSpPr txBox="1"/>
          <p:nvPr/>
        </p:nvSpPr>
        <p:spPr>
          <a:xfrm>
            <a:off x="456115" y="1394498"/>
            <a:ext cx="6197600" cy="2308324"/>
          </a:xfrm>
          <a:prstGeom prst="rect">
            <a:avLst/>
          </a:prstGeom>
          <a:noFill/>
        </p:spPr>
        <p:txBody>
          <a:bodyPr wrap="square" rtlCol="0">
            <a:spAutoFit/>
          </a:bodyPr>
          <a:lstStyle/>
          <a:p>
            <a:r>
              <a:rPr lang="en-US" b="1" dirty="0"/>
              <a:t>Objective:</a:t>
            </a:r>
          </a:p>
          <a:p>
            <a:endParaRPr lang="en-US" dirty="0"/>
          </a:p>
          <a:p>
            <a:pPr marL="285750" indent="-285750">
              <a:buFont typeface="Arial" panose="020B0604020202020204" pitchFamily="34" charset="0"/>
              <a:buChar char="•"/>
            </a:pPr>
            <a:r>
              <a:rPr lang="en-US" dirty="0"/>
              <a:t>A primary asset to achieve a sustained lunar presence and serve as a platform for Mars mission preparations</a:t>
            </a:r>
          </a:p>
          <a:p>
            <a:endParaRPr lang="en-US" dirty="0"/>
          </a:p>
          <a:p>
            <a:pPr marL="285750" indent="-285750">
              <a:buFont typeface="Arial" panose="020B0604020202020204" pitchFamily="34" charset="0"/>
              <a:buChar char="•"/>
            </a:pPr>
            <a:r>
              <a:rPr lang="en-US" dirty="0"/>
              <a:t>NASA is working with industry through </a:t>
            </a:r>
            <a:r>
              <a:rPr lang="en-US" dirty="0" err="1"/>
              <a:t>NextSTEP</a:t>
            </a:r>
            <a:r>
              <a:rPr lang="en-US" dirty="0"/>
              <a:t> Habitat (Broad Agency Announcement) to develop conceptual designs for a lunar surface habitat </a:t>
            </a:r>
          </a:p>
        </p:txBody>
      </p:sp>
      <p:sp>
        <p:nvSpPr>
          <p:cNvPr id="8" name="TextBox 7">
            <a:extLst>
              <a:ext uri="{FF2B5EF4-FFF2-40B4-BE49-F238E27FC236}">
                <a16:creationId xmlns:a16="http://schemas.microsoft.com/office/drawing/2014/main" id="{CB5EC64C-20EF-40C8-8098-D9227D24C1E8}"/>
              </a:ext>
            </a:extLst>
          </p:cNvPr>
          <p:cNvSpPr txBox="1"/>
          <p:nvPr/>
        </p:nvSpPr>
        <p:spPr>
          <a:xfrm>
            <a:off x="608515" y="3694110"/>
            <a:ext cx="6197600" cy="2862322"/>
          </a:xfrm>
          <a:prstGeom prst="rect">
            <a:avLst/>
          </a:prstGeom>
          <a:noFill/>
        </p:spPr>
        <p:txBody>
          <a:bodyPr wrap="square" rtlCol="0">
            <a:spAutoFit/>
          </a:bodyPr>
          <a:lstStyle/>
          <a:p>
            <a:r>
              <a:rPr lang="en-US" b="1" dirty="0"/>
              <a:t>Capabilities:</a:t>
            </a:r>
          </a:p>
          <a:p>
            <a:endParaRPr lang="en-US" dirty="0"/>
          </a:p>
          <a:p>
            <a:pPr marL="285750" indent="-285750">
              <a:buFont typeface="Arial" panose="020B0604020202020204" pitchFamily="34" charset="0"/>
              <a:buChar char="•"/>
            </a:pPr>
            <a:r>
              <a:rPr lang="en-US" dirty="0"/>
              <a:t>Supports 2-4 crew: accommodations for medical, exercise, galley, crew quarters, stowage</a:t>
            </a:r>
          </a:p>
          <a:p>
            <a:pPr marL="285750" indent="-285750">
              <a:buFont typeface="Arial" panose="020B0604020202020204" pitchFamily="34" charset="0"/>
              <a:buChar char="•"/>
            </a:pPr>
            <a:r>
              <a:rPr lang="en-US" dirty="0"/>
              <a:t>30-60 day capable habitat</a:t>
            </a:r>
          </a:p>
          <a:p>
            <a:pPr marL="285750" indent="-285750">
              <a:buFont typeface="Arial" panose="020B0604020202020204" pitchFamily="34" charset="0"/>
              <a:buChar char="•"/>
            </a:pPr>
            <a:r>
              <a:rPr lang="en-US" dirty="0"/>
              <a:t>EVA capable via metallic airlock with suit maintenance capability </a:t>
            </a:r>
          </a:p>
          <a:p>
            <a:pPr marL="285750" indent="-285750">
              <a:buFont typeface="Arial" panose="020B0604020202020204" pitchFamily="34" charset="0"/>
              <a:buChar char="•"/>
            </a:pPr>
            <a:r>
              <a:rPr lang="en-US" dirty="0"/>
              <a:t>Power generation and recharge capability for surface assets</a:t>
            </a:r>
          </a:p>
          <a:p>
            <a:pPr marL="285750" indent="-285750">
              <a:buFont typeface="Arial" panose="020B0604020202020204" pitchFamily="34" charset="0"/>
              <a:buChar char="•"/>
            </a:pPr>
            <a:r>
              <a:rPr lang="en-US" dirty="0"/>
              <a:t>Communications hub for surface assets </a:t>
            </a:r>
          </a:p>
          <a:p>
            <a:pPr marL="285750" indent="-28575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19A3F2C5-C106-45B2-A627-7AC38079A031}"/>
              </a:ext>
            </a:extLst>
          </p:cNvPr>
          <p:cNvSpPr txBox="1"/>
          <p:nvPr/>
        </p:nvSpPr>
        <p:spPr>
          <a:xfrm>
            <a:off x="7785099" y="4787898"/>
            <a:ext cx="3798385" cy="923330"/>
          </a:xfrm>
          <a:prstGeom prst="rect">
            <a:avLst/>
          </a:prstGeom>
          <a:noFill/>
        </p:spPr>
        <p:txBody>
          <a:bodyPr wrap="square" rtlCol="0">
            <a:spAutoFit/>
          </a:bodyPr>
          <a:lstStyle/>
          <a:p>
            <a:r>
              <a:rPr lang="en-US" i="1" dirty="0"/>
              <a:t>Current ground rules and assumptions for lunar surface habitat documented in </a:t>
            </a:r>
            <a:r>
              <a:rPr lang="en-US" i="1" dirty="0">
                <a:hlinkClick r:id="rId3"/>
              </a:rPr>
              <a:t>NASA TM-20220000524</a:t>
            </a:r>
            <a:endParaRPr lang="en-US" i="1" dirty="0"/>
          </a:p>
        </p:txBody>
      </p:sp>
      <p:pic>
        <p:nvPicPr>
          <p:cNvPr id="10" name="Picture 9">
            <a:extLst>
              <a:ext uri="{FF2B5EF4-FFF2-40B4-BE49-F238E27FC236}">
                <a16:creationId xmlns:a16="http://schemas.microsoft.com/office/drawing/2014/main" id="{89A2AA7B-F857-458A-AC30-647381B13823}"/>
              </a:ext>
            </a:extLst>
          </p:cNvPr>
          <p:cNvPicPr>
            <a:picLocks noChangeAspect="1"/>
          </p:cNvPicPr>
          <p:nvPr/>
        </p:nvPicPr>
        <p:blipFill rotWithShape="1">
          <a:blip r:embed="rId4">
            <a:extLst>
              <a:ext uri="{28A0092B-C50C-407E-A947-70E740481C1C}">
                <a14:useLocalDpi xmlns:a14="http://schemas.microsoft.com/office/drawing/2010/main" val="0"/>
              </a:ext>
            </a:extLst>
          </a:blip>
          <a:srcRect r="49597" b="12451"/>
          <a:stretch/>
        </p:blipFill>
        <p:spPr>
          <a:xfrm>
            <a:off x="7691324" y="878344"/>
            <a:ext cx="3892160" cy="3802826"/>
          </a:xfrm>
          <a:prstGeom prst="rect">
            <a:avLst/>
          </a:prstGeom>
          <a:ln w="12700">
            <a:solidFill>
              <a:schemeClr val="bg1"/>
            </a:solidFill>
          </a:ln>
        </p:spPr>
      </p:pic>
    </p:spTree>
    <p:extLst>
      <p:ext uri="{BB962C8B-B14F-4D97-AF65-F5344CB8AC3E}">
        <p14:creationId xmlns:p14="http://schemas.microsoft.com/office/powerpoint/2010/main" val="1411939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CFE5-B1EB-49B8-A3A3-E6818E6C9D61}"/>
              </a:ext>
            </a:extLst>
          </p:cNvPr>
          <p:cNvSpPr>
            <a:spLocks noGrp="1"/>
          </p:cNvSpPr>
          <p:nvPr>
            <p:ph type="title"/>
          </p:nvPr>
        </p:nvSpPr>
        <p:spPr/>
        <p:txBody>
          <a:bodyPr/>
          <a:lstStyle/>
          <a:p>
            <a:r>
              <a:rPr lang="en-US"/>
              <a:t>Lunar surface habitat challenges</a:t>
            </a:r>
            <a:endParaRPr lang="en-US" dirty="0"/>
          </a:p>
        </p:txBody>
      </p:sp>
      <p:sp>
        <p:nvSpPr>
          <p:cNvPr id="3" name="Text Placeholder 2">
            <a:extLst>
              <a:ext uri="{FF2B5EF4-FFF2-40B4-BE49-F238E27FC236}">
                <a16:creationId xmlns:a16="http://schemas.microsoft.com/office/drawing/2014/main" id="{44745E50-DBDD-4B12-9A8A-16908F4A9734}"/>
              </a:ext>
            </a:extLst>
          </p:cNvPr>
          <p:cNvSpPr>
            <a:spLocks noGrp="1"/>
          </p:cNvSpPr>
          <p:nvPr>
            <p:ph type="body" sz="quarter" idx="10"/>
          </p:nvPr>
        </p:nvSpPr>
        <p:spPr>
          <a:xfrm>
            <a:off x="455613" y="1225550"/>
            <a:ext cx="6770687" cy="4416425"/>
          </a:xfrm>
        </p:spPr>
        <p:txBody>
          <a:bodyPr>
            <a:normAutofit fontScale="85000" lnSpcReduction="20000"/>
          </a:bodyPr>
          <a:lstStyle/>
          <a:p>
            <a:pPr marL="457200" indent="-457200">
              <a:buFont typeface="Arial" panose="020B0604020202020204" pitchFamily="34" charset="0"/>
              <a:buChar char="•"/>
            </a:pPr>
            <a:r>
              <a:rPr lang="en-US" b="0" dirty="0"/>
              <a:t>Delivery mass </a:t>
            </a:r>
          </a:p>
          <a:p>
            <a:pPr marL="457200" indent="-457200">
              <a:buFont typeface="Arial" panose="020B0604020202020204" pitchFamily="34" charset="0"/>
              <a:buChar char="•"/>
            </a:pPr>
            <a:r>
              <a:rPr lang="en-US" b="0" dirty="0"/>
              <a:t>Functional volumes</a:t>
            </a:r>
          </a:p>
          <a:p>
            <a:pPr marL="457200" indent="-457200">
              <a:buFont typeface="Arial" panose="020B0604020202020204" pitchFamily="34" charset="0"/>
              <a:buChar char="•"/>
            </a:pPr>
            <a:r>
              <a:rPr lang="en-US" b="0" dirty="0"/>
              <a:t>Outfitting</a:t>
            </a:r>
          </a:p>
          <a:p>
            <a:pPr marL="457200" indent="-457200">
              <a:buFont typeface="Arial" panose="020B0604020202020204" pitchFamily="34" charset="0"/>
              <a:buChar char="•"/>
            </a:pPr>
            <a:r>
              <a:rPr lang="en-US" b="0" dirty="0"/>
              <a:t>Dust contamination </a:t>
            </a:r>
          </a:p>
          <a:p>
            <a:pPr marL="457200" indent="-457200">
              <a:buFont typeface="Arial" panose="020B0604020202020204" pitchFamily="34" charset="0"/>
              <a:buChar char="•"/>
            </a:pPr>
            <a:r>
              <a:rPr lang="en-US" b="0" dirty="0"/>
              <a:t>Dormancy</a:t>
            </a:r>
          </a:p>
          <a:p>
            <a:pPr marL="457200" indent="-457200">
              <a:buFont typeface="Arial" panose="020B0604020202020204" pitchFamily="34" charset="0"/>
              <a:buChar char="•"/>
            </a:pPr>
            <a:r>
              <a:rPr lang="en-US" b="0" dirty="0"/>
              <a:t>Survive the night/thermal power</a:t>
            </a:r>
          </a:p>
          <a:p>
            <a:pPr marL="1371600" lvl="1">
              <a:buFont typeface="Arial" panose="020B0604020202020204" pitchFamily="34" charset="0"/>
              <a:buChar char="•"/>
            </a:pPr>
            <a:r>
              <a:rPr lang="en-US" b="0" dirty="0"/>
              <a:t>power conservation</a:t>
            </a:r>
            <a:endParaRPr lang="en-US" dirty="0"/>
          </a:p>
          <a:p>
            <a:pPr marL="1371600" lvl="1">
              <a:buFont typeface="Arial" panose="020B0604020202020204" pitchFamily="34" charset="0"/>
              <a:buChar char="•"/>
            </a:pPr>
            <a:r>
              <a:rPr lang="en-US" b="0" dirty="0"/>
              <a:t>energy storage solutions with improved energy density</a:t>
            </a:r>
          </a:p>
          <a:p>
            <a:pPr marL="457200" indent="-457200">
              <a:buFont typeface="Arial" panose="020B0604020202020204" pitchFamily="34" charset="0"/>
              <a:buChar char="•"/>
            </a:pPr>
            <a:r>
              <a:rPr lang="en-US" b="0" dirty="0"/>
              <a:t>Logistics transfer and loading</a:t>
            </a:r>
          </a:p>
          <a:p>
            <a:pPr marL="457200" indent="-457200">
              <a:buFont typeface="Arial" panose="020B0604020202020204" pitchFamily="34" charset="0"/>
              <a:buChar char="•"/>
            </a:pPr>
            <a:r>
              <a:rPr lang="en-US" b="0" dirty="0"/>
              <a:t>Capability to maintain and repair systems</a:t>
            </a:r>
          </a:p>
          <a:p>
            <a:endParaRPr lang="en-US" b="0" dirty="0"/>
          </a:p>
        </p:txBody>
      </p:sp>
      <p:pic>
        <p:nvPicPr>
          <p:cNvPr id="2050" name="Picture 2" descr="All About the Moon | NASA Space Place – NASA Science for Kids">
            <a:extLst>
              <a:ext uri="{FF2B5EF4-FFF2-40B4-BE49-F238E27FC236}">
                <a16:creationId xmlns:a16="http://schemas.microsoft.com/office/drawing/2014/main" id="{9074232E-38A7-461F-8F4F-E562C7D8BD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48500" y="967561"/>
            <a:ext cx="4922877" cy="492287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427EBF7-1D01-421E-A553-167BE4EE9E16}"/>
              </a:ext>
            </a:extLst>
          </p:cNvPr>
          <p:cNvSpPr/>
          <p:nvPr/>
        </p:nvSpPr>
        <p:spPr>
          <a:xfrm>
            <a:off x="863600" y="2095500"/>
            <a:ext cx="1879600" cy="292100"/>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052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2C85-E81A-436B-80AD-60A722B28C7D}"/>
              </a:ext>
            </a:extLst>
          </p:cNvPr>
          <p:cNvSpPr>
            <a:spLocks noGrp="1"/>
          </p:cNvSpPr>
          <p:nvPr>
            <p:ph type="title"/>
          </p:nvPr>
        </p:nvSpPr>
        <p:spPr/>
        <p:txBody>
          <a:bodyPr/>
          <a:lstStyle/>
          <a:p>
            <a:r>
              <a:rPr lang="en-US" dirty="0"/>
              <a:t>A Different Approach To Habitation: Inflatable </a:t>
            </a:r>
            <a:r>
              <a:rPr lang="en-US" dirty="0" err="1"/>
              <a:t>Softgoods</a:t>
            </a:r>
            <a:endParaRPr lang="en-US" dirty="0"/>
          </a:p>
        </p:txBody>
      </p:sp>
      <p:pic>
        <p:nvPicPr>
          <p:cNvPr id="5" name="Picture 4">
            <a:extLst>
              <a:ext uri="{FF2B5EF4-FFF2-40B4-BE49-F238E27FC236}">
                <a16:creationId xmlns:a16="http://schemas.microsoft.com/office/drawing/2014/main" id="{48E8AEAB-F58E-44D1-9F8B-145AFE8CDF4B}"/>
              </a:ext>
            </a:extLst>
          </p:cNvPr>
          <p:cNvPicPr>
            <a:picLocks noChangeAspect="1"/>
          </p:cNvPicPr>
          <p:nvPr/>
        </p:nvPicPr>
        <p:blipFill>
          <a:blip r:embed="rId3"/>
          <a:stretch>
            <a:fillRect/>
          </a:stretch>
        </p:blipFill>
        <p:spPr>
          <a:xfrm>
            <a:off x="0" y="1606966"/>
            <a:ext cx="7703934" cy="4019134"/>
          </a:xfrm>
          <a:prstGeom prst="rect">
            <a:avLst/>
          </a:prstGeom>
        </p:spPr>
      </p:pic>
      <p:sp>
        <p:nvSpPr>
          <p:cNvPr id="6" name="TextBox 5">
            <a:extLst>
              <a:ext uri="{FF2B5EF4-FFF2-40B4-BE49-F238E27FC236}">
                <a16:creationId xmlns:a16="http://schemas.microsoft.com/office/drawing/2014/main" id="{75574B46-D728-4E2B-85CD-A23880DCDC7B}"/>
              </a:ext>
            </a:extLst>
          </p:cNvPr>
          <p:cNvSpPr txBox="1"/>
          <p:nvPr/>
        </p:nvSpPr>
        <p:spPr>
          <a:xfrm>
            <a:off x="7505700" y="1790700"/>
            <a:ext cx="4076700" cy="3416320"/>
          </a:xfrm>
          <a:prstGeom prst="rect">
            <a:avLst/>
          </a:prstGeom>
          <a:noFill/>
        </p:spPr>
        <p:txBody>
          <a:bodyPr wrap="square" rtlCol="0">
            <a:spAutoFit/>
          </a:bodyPr>
          <a:lstStyle/>
          <a:p>
            <a:r>
              <a:rPr lang="en-US" dirty="0"/>
              <a:t>In the current lunar surface habitat conceptual design, materials for primary habitable structure are inflatable </a:t>
            </a:r>
            <a:r>
              <a:rPr lang="en-US" dirty="0" err="1"/>
              <a:t>softgoods</a:t>
            </a:r>
            <a:r>
              <a:rPr lang="en-US" dirty="0"/>
              <a:t>.  </a:t>
            </a:r>
          </a:p>
          <a:p>
            <a:endParaRPr lang="en-US" dirty="0"/>
          </a:p>
          <a:p>
            <a:r>
              <a:rPr lang="en-US" dirty="0"/>
              <a:t>A typical inflatable layup is shown to the right.  There may be additional layers which are architecture specific.  </a:t>
            </a:r>
          </a:p>
          <a:p>
            <a:endParaRPr lang="en-US" dirty="0"/>
          </a:p>
          <a:p>
            <a:r>
              <a:rPr lang="en-US" dirty="0"/>
              <a:t>The habitat is stowed for launch and inflated/deployed at the point of use.</a:t>
            </a:r>
          </a:p>
          <a:p>
            <a:endParaRPr lang="en-US" dirty="0"/>
          </a:p>
        </p:txBody>
      </p:sp>
    </p:spTree>
    <p:extLst>
      <p:ext uri="{BB962C8B-B14F-4D97-AF65-F5344CB8AC3E}">
        <p14:creationId xmlns:p14="http://schemas.microsoft.com/office/powerpoint/2010/main" val="2873172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63673-F0B0-4621-85C1-94171D02741E}"/>
              </a:ext>
            </a:extLst>
          </p:cNvPr>
          <p:cNvSpPr>
            <a:spLocks noGrp="1"/>
          </p:cNvSpPr>
          <p:nvPr>
            <p:ph type="title"/>
          </p:nvPr>
        </p:nvSpPr>
        <p:spPr>
          <a:xfrm>
            <a:off x="0" y="2104"/>
            <a:ext cx="8584676" cy="1044301"/>
          </a:xfrm>
        </p:spPr>
        <p:txBody>
          <a:bodyPr vert="horz" lIns="91440" tIns="45720" rIns="91440" bIns="45720" rtlCol="0" anchor="t">
            <a:normAutofit/>
          </a:bodyPr>
          <a:lstStyle/>
          <a:p>
            <a:pPr algn="ctr"/>
            <a:r>
              <a:rPr lang="en-US" sz="4800" kern="1200" dirty="0">
                <a:solidFill>
                  <a:schemeClr val="tx1"/>
                </a:solidFill>
                <a:latin typeface="+mj-lt"/>
                <a:ea typeface="+mj-ea"/>
                <a:cs typeface="+mj-cs"/>
              </a:rPr>
              <a:t>Types of Space Habitats</a:t>
            </a:r>
          </a:p>
        </p:txBody>
      </p:sp>
      <p:sp>
        <p:nvSpPr>
          <p:cNvPr id="11" name="Oval 10">
            <a:extLst>
              <a:ext uri="{FF2B5EF4-FFF2-40B4-BE49-F238E27FC236}">
                <a16:creationId xmlns:a16="http://schemas.microsoft.com/office/drawing/2014/main" id="{0C45045A-6083-4B3E-956A-675823375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0744"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42875DDC-0225-45F8-B745-78688F2D1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5509"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2" descr="NASA astronauts Christina Koch and Andrew Morgan">
            <a:extLst>
              <a:ext uri="{FF2B5EF4-FFF2-40B4-BE49-F238E27FC236}">
                <a16:creationId xmlns:a16="http://schemas.microsoft.com/office/drawing/2014/main" id="{C6B41C67-11E6-47AE-A1D6-D82F89EB31C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473" r="22774" b="-3"/>
          <a:stretch/>
        </p:blipFill>
        <p:spPr bwMode="auto">
          <a:xfrm>
            <a:off x="930023" y="989282"/>
            <a:ext cx="2971800" cy="2971800"/>
          </a:xfrm>
          <a:custGeom>
            <a:avLst/>
            <a:gdLst/>
            <a:ahLst/>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12617755-D451-4BAF-9B55-518297BF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0273" y="832894"/>
            <a:ext cx="3300984" cy="33009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6" descr="Image provided by ICON, which is working with NASA’s Moon to Mars Autonomous Construction Technologies project.">
            <a:extLst>
              <a:ext uri="{FF2B5EF4-FFF2-40B4-BE49-F238E27FC236}">
                <a16:creationId xmlns:a16="http://schemas.microsoft.com/office/drawing/2014/main" id="{2FD2D683-0EE8-4DFC-A9CA-D5D402F566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415" r="24335"/>
          <a:stretch/>
        </p:blipFill>
        <p:spPr bwMode="auto">
          <a:xfrm>
            <a:off x="8324865" y="997486"/>
            <a:ext cx="2971800" cy="2971800"/>
          </a:xfrm>
          <a:custGeom>
            <a:avLst/>
            <a:gdLst/>
            <a:ahLst/>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The Bigelow Expandable Aerospace Module (BEAM)">
            <a:extLst>
              <a:ext uri="{FF2B5EF4-FFF2-40B4-BE49-F238E27FC236}">
                <a16:creationId xmlns:a16="http://schemas.microsoft.com/office/drawing/2014/main" id="{D24F5C39-3B57-464E-92CA-23407F7E52F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4858" r="18892"/>
          <a:stretch/>
        </p:blipFill>
        <p:spPr bwMode="auto">
          <a:xfrm>
            <a:off x="4610100" y="1021946"/>
            <a:ext cx="2971800" cy="2971800"/>
          </a:xfrm>
          <a:custGeom>
            <a:avLst/>
            <a:gdLst/>
            <a:ahLst/>
            <a:cxnLst/>
            <a:rect l="l" t="t" r="r" b="b"/>
            <a:pathLst>
              <a:path w="2971800" h="2971800">
                <a:moveTo>
                  <a:pt x="1485900" y="0"/>
                </a:moveTo>
                <a:cubicBezTo>
                  <a:pt x="2306540" y="0"/>
                  <a:pt x="2971800" y="665260"/>
                  <a:pt x="2971800" y="1485900"/>
                </a:cubicBezTo>
                <a:cubicBezTo>
                  <a:pt x="2971800" y="2306540"/>
                  <a:pt x="2306540" y="2971800"/>
                  <a:pt x="1485900" y="2971800"/>
                </a:cubicBezTo>
                <a:cubicBezTo>
                  <a:pt x="665260" y="2971800"/>
                  <a:pt x="0" y="2306540"/>
                  <a:pt x="0" y="1485900"/>
                </a:cubicBezTo>
                <a:cubicBezTo>
                  <a:pt x="0" y="665260"/>
                  <a:pt x="665260" y="0"/>
                  <a:pt x="1485900" y="0"/>
                </a:cubicBez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885BACB-E46B-4161-80FF-25A7EDA44EE7}"/>
              </a:ext>
            </a:extLst>
          </p:cNvPr>
          <p:cNvSpPr txBox="1"/>
          <p:nvPr/>
        </p:nvSpPr>
        <p:spPr>
          <a:xfrm>
            <a:off x="730744" y="4305300"/>
            <a:ext cx="3171079" cy="1754326"/>
          </a:xfrm>
          <a:prstGeom prst="rect">
            <a:avLst/>
          </a:prstGeom>
          <a:noFill/>
        </p:spPr>
        <p:txBody>
          <a:bodyPr wrap="square" rtlCol="0">
            <a:spAutoFit/>
          </a:bodyPr>
          <a:lstStyle/>
          <a:p>
            <a:r>
              <a:rPr lang="en-US" dirty="0"/>
              <a:t>A class I habitat is a (largely) pre-integrated habitat.  A rigid, pressurized metallic structure is an example of a class I habitat (ex. International Space Station).</a:t>
            </a:r>
          </a:p>
        </p:txBody>
      </p:sp>
      <p:sp>
        <p:nvSpPr>
          <p:cNvPr id="12" name="TextBox 11">
            <a:extLst>
              <a:ext uri="{FF2B5EF4-FFF2-40B4-BE49-F238E27FC236}">
                <a16:creationId xmlns:a16="http://schemas.microsoft.com/office/drawing/2014/main" id="{2A955073-FD15-4A9B-9A7F-357E36DA4142}"/>
              </a:ext>
            </a:extLst>
          </p:cNvPr>
          <p:cNvSpPr txBox="1"/>
          <p:nvPr/>
        </p:nvSpPr>
        <p:spPr>
          <a:xfrm>
            <a:off x="4610100" y="4305299"/>
            <a:ext cx="3171079" cy="2031325"/>
          </a:xfrm>
          <a:prstGeom prst="rect">
            <a:avLst/>
          </a:prstGeom>
          <a:noFill/>
        </p:spPr>
        <p:txBody>
          <a:bodyPr wrap="square" rtlCol="0">
            <a:spAutoFit/>
          </a:bodyPr>
          <a:lstStyle/>
          <a:p>
            <a:r>
              <a:rPr lang="en-US" dirty="0"/>
              <a:t>A class II habitat is a pre-fabricated structure, but is deployed at the point of use.  An example is a habitat of inflatable </a:t>
            </a:r>
            <a:r>
              <a:rPr lang="en-US" dirty="0" err="1"/>
              <a:t>softgoods</a:t>
            </a:r>
            <a:r>
              <a:rPr lang="en-US" dirty="0"/>
              <a:t>.  BEAM (Bigelow Expandable Activity Module) is pictured.*</a:t>
            </a:r>
          </a:p>
        </p:txBody>
      </p:sp>
      <p:sp>
        <p:nvSpPr>
          <p:cNvPr id="14" name="TextBox 13">
            <a:extLst>
              <a:ext uri="{FF2B5EF4-FFF2-40B4-BE49-F238E27FC236}">
                <a16:creationId xmlns:a16="http://schemas.microsoft.com/office/drawing/2014/main" id="{EF754208-6C3E-4979-B3F1-EF9F218D02B9}"/>
              </a:ext>
            </a:extLst>
          </p:cNvPr>
          <p:cNvSpPr txBox="1"/>
          <p:nvPr/>
        </p:nvSpPr>
        <p:spPr>
          <a:xfrm>
            <a:off x="8290179" y="4310605"/>
            <a:ext cx="3171079" cy="1754326"/>
          </a:xfrm>
          <a:prstGeom prst="rect">
            <a:avLst/>
          </a:prstGeom>
          <a:noFill/>
        </p:spPr>
        <p:txBody>
          <a:bodyPr wrap="square" rtlCol="0">
            <a:spAutoFit/>
          </a:bodyPr>
          <a:lstStyle/>
          <a:p>
            <a:r>
              <a:rPr lang="en-US" dirty="0"/>
              <a:t>A class III habitat is built in situ, potentially using local resources.  An example is a 3D printed habitat on the lunar surface.  Image from ICON and </a:t>
            </a:r>
            <a:r>
              <a:rPr lang="en-US" dirty="0" err="1"/>
              <a:t>SEArch</a:t>
            </a:r>
            <a:r>
              <a:rPr lang="en-US" dirty="0"/>
              <a:t>+.</a:t>
            </a:r>
          </a:p>
        </p:txBody>
      </p:sp>
      <p:sp>
        <p:nvSpPr>
          <p:cNvPr id="8" name="TextBox 7">
            <a:extLst>
              <a:ext uri="{FF2B5EF4-FFF2-40B4-BE49-F238E27FC236}">
                <a16:creationId xmlns:a16="http://schemas.microsoft.com/office/drawing/2014/main" id="{7726842C-E6FA-47CF-981B-4154C6BD6A11}"/>
              </a:ext>
            </a:extLst>
          </p:cNvPr>
          <p:cNvSpPr txBox="1"/>
          <p:nvPr/>
        </p:nvSpPr>
        <p:spPr>
          <a:xfrm>
            <a:off x="4610100" y="6336624"/>
            <a:ext cx="2736341" cy="461665"/>
          </a:xfrm>
          <a:prstGeom prst="rect">
            <a:avLst/>
          </a:prstGeom>
          <a:noFill/>
        </p:spPr>
        <p:txBody>
          <a:bodyPr wrap="square" rtlCol="0">
            <a:spAutoFit/>
          </a:bodyPr>
          <a:lstStyle/>
          <a:p>
            <a:r>
              <a:rPr lang="en-US" sz="1200" dirty="0"/>
              <a:t>*BEAM is a technology demonstration and not a primary habitable structure.</a:t>
            </a:r>
          </a:p>
        </p:txBody>
      </p:sp>
    </p:spTree>
    <p:extLst>
      <p:ext uri="{BB962C8B-B14F-4D97-AF65-F5344CB8AC3E}">
        <p14:creationId xmlns:p14="http://schemas.microsoft.com/office/powerpoint/2010/main" val="1292229244"/>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C04F0-4BD1-4755-8035-A61E82ECF591}"/>
              </a:ext>
            </a:extLst>
          </p:cNvPr>
          <p:cNvSpPr>
            <a:spLocks noGrp="1"/>
          </p:cNvSpPr>
          <p:nvPr>
            <p:ph type="title"/>
          </p:nvPr>
        </p:nvSpPr>
        <p:spPr/>
        <p:txBody>
          <a:bodyPr/>
          <a:lstStyle/>
          <a:p>
            <a:r>
              <a:rPr lang="en-US" dirty="0"/>
              <a:t>What is outfitting?</a:t>
            </a:r>
          </a:p>
        </p:txBody>
      </p:sp>
      <p:sp>
        <p:nvSpPr>
          <p:cNvPr id="3" name="Text Placeholder 2">
            <a:extLst>
              <a:ext uri="{FF2B5EF4-FFF2-40B4-BE49-F238E27FC236}">
                <a16:creationId xmlns:a16="http://schemas.microsoft.com/office/drawing/2014/main" id="{8776111D-F2DA-4F9C-9DD2-0ECE6866D820}"/>
              </a:ext>
            </a:extLst>
          </p:cNvPr>
          <p:cNvSpPr>
            <a:spLocks noGrp="1"/>
          </p:cNvSpPr>
          <p:nvPr>
            <p:ph type="body" sz="quarter" idx="10"/>
          </p:nvPr>
        </p:nvSpPr>
        <p:spPr>
          <a:xfrm>
            <a:off x="455613" y="1225550"/>
            <a:ext cx="6931776" cy="4416425"/>
          </a:xfrm>
        </p:spPr>
        <p:txBody>
          <a:bodyPr>
            <a:normAutofit fontScale="77500" lnSpcReduction="20000"/>
          </a:bodyPr>
          <a:lstStyle/>
          <a:p>
            <a:r>
              <a:rPr lang="en-US" dirty="0"/>
              <a:t>Habitat outfitting transforms a structure into a usable system. </a:t>
            </a:r>
          </a:p>
          <a:p>
            <a:endParaRPr lang="en-US" dirty="0"/>
          </a:p>
          <a:p>
            <a:r>
              <a:rPr lang="en-US" dirty="0"/>
              <a:t>Outfitting for class I habitats is rooted in ISS experience.</a:t>
            </a:r>
          </a:p>
          <a:p>
            <a:endParaRPr lang="en-US" dirty="0"/>
          </a:p>
          <a:p>
            <a:r>
              <a:rPr lang="en-US" dirty="0"/>
              <a:t>Class II habitats (inflatables) are mass and volume constrained.  A majority of subsystems and logistics may need to be delivered separately.</a:t>
            </a:r>
          </a:p>
          <a:p>
            <a:endParaRPr lang="en-US" dirty="0"/>
          </a:p>
          <a:p>
            <a:r>
              <a:rPr lang="en-US" dirty="0"/>
              <a:t>Class III habitats (constructed habitats) require the most outfitting to convert the fabricated structure into a safe, livable environment.</a:t>
            </a:r>
          </a:p>
        </p:txBody>
      </p:sp>
      <p:pic>
        <p:nvPicPr>
          <p:cNvPr id="4" name="Picture 3">
            <a:extLst>
              <a:ext uri="{FF2B5EF4-FFF2-40B4-BE49-F238E27FC236}">
                <a16:creationId xmlns:a16="http://schemas.microsoft.com/office/drawing/2014/main" id="{984B7E81-8733-4DF2-BBD3-176F41C6E5B0}"/>
              </a:ext>
            </a:extLst>
          </p:cNvPr>
          <p:cNvPicPr>
            <a:picLocks noChangeAspect="1"/>
          </p:cNvPicPr>
          <p:nvPr/>
        </p:nvPicPr>
        <p:blipFill rotWithShape="1">
          <a:blip r:embed="rId3"/>
          <a:srcRect t="4171" r="2" b="2"/>
          <a:stretch/>
        </p:blipFill>
        <p:spPr>
          <a:xfrm>
            <a:off x="7473395" y="1323474"/>
            <a:ext cx="4718605" cy="470434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TextBox 4">
            <a:extLst>
              <a:ext uri="{FF2B5EF4-FFF2-40B4-BE49-F238E27FC236}">
                <a16:creationId xmlns:a16="http://schemas.microsoft.com/office/drawing/2014/main" id="{6E1ACA58-9EEA-4D20-B00A-09ABB2DA765C}"/>
              </a:ext>
            </a:extLst>
          </p:cNvPr>
          <p:cNvSpPr txBox="1"/>
          <p:nvPr/>
        </p:nvSpPr>
        <p:spPr>
          <a:xfrm flipH="1">
            <a:off x="8632074" y="5943949"/>
            <a:ext cx="3001660" cy="369332"/>
          </a:xfrm>
          <a:prstGeom prst="rect">
            <a:avLst/>
          </a:prstGeom>
          <a:noFill/>
        </p:spPr>
        <p:txBody>
          <a:bodyPr wrap="square" rtlCol="0">
            <a:spAutoFit/>
          </a:bodyPr>
          <a:lstStyle/>
          <a:p>
            <a:r>
              <a:rPr lang="en-US" dirty="0"/>
              <a:t>Image  from ICON/BIG</a:t>
            </a:r>
          </a:p>
        </p:txBody>
      </p:sp>
    </p:spTree>
    <p:extLst>
      <p:ext uri="{BB962C8B-B14F-4D97-AF65-F5344CB8AC3E}">
        <p14:creationId xmlns:p14="http://schemas.microsoft.com/office/powerpoint/2010/main" val="12758659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337AF-0E29-440B-8369-B29578ECC57A}"/>
              </a:ext>
            </a:extLst>
          </p:cNvPr>
          <p:cNvSpPr>
            <a:spLocks noGrp="1"/>
          </p:cNvSpPr>
          <p:nvPr>
            <p:ph type="title"/>
          </p:nvPr>
        </p:nvSpPr>
        <p:spPr/>
        <p:txBody>
          <a:bodyPr/>
          <a:lstStyle/>
          <a:p>
            <a:r>
              <a:rPr lang="en-US" dirty="0"/>
              <a:t>Class II Habitat Outfitting Needs</a:t>
            </a:r>
          </a:p>
        </p:txBody>
      </p:sp>
      <p:sp>
        <p:nvSpPr>
          <p:cNvPr id="3" name="Text Placeholder 2">
            <a:extLst>
              <a:ext uri="{FF2B5EF4-FFF2-40B4-BE49-F238E27FC236}">
                <a16:creationId xmlns:a16="http://schemas.microsoft.com/office/drawing/2014/main" id="{0459AAAD-8CD8-4B0A-8D0E-AB69D65D134E}"/>
              </a:ext>
            </a:extLst>
          </p:cNvPr>
          <p:cNvSpPr>
            <a:spLocks noGrp="1"/>
          </p:cNvSpPr>
          <p:nvPr>
            <p:ph type="body" sz="quarter" idx="10"/>
          </p:nvPr>
        </p:nvSpPr>
        <p:spPr>
          <a:xfrm>
            <a:off x="455613" y="1225550"/>
            <a:ext cx="8459787" cy="4416425"/>
          </a:xfrm>
        </p:spPr>
        <p:txBody>
          <a:bodyPr>
            <a:normAutofit fontScale="92500" lnSpcReduction="10000"/>
          </a:bodyPr>
          <a:lstStyle/>
          <a:p>
            <a:pPr marL="514350" indent="-514350">
              <a:buAutoNum type="alphaLcParenR"/>
            </a:pPr>
            <a:r>
              <a:rPr lang="en-US" dirty="0"/>
              <a:t>External outfitting </a:t>
            </a:r>
          </a:p>
          <a:p>
            <a:pPr lvl="1" indent="0">
              <a:spcBef>
                <a:spcPts val="0"/>
              </a:spcBef>
              <a:buNone/>
            </a:pPr>
            <a:r>
              <a:rPr lang="en-US" dirty="0"/>
              <a:t>-self-leveling</a:t>
            </a:r>
          </a:p>
          <a:p>
            <a:pPr lvl="1" indent="0">
              <a:spcBef>
                <a:spcPts val="0"/>
              </a:spcBef>
              <a:buNone/>
            </a:pPr>
            <a:r>
              <a:rPr lang="en-US" dirty="0"/>
              <a:t>-deployment of platforms, ladders</a:t>
            </a:r>
          </a:p>
          <a:p>
            <a:pPr lvl="1" indent="0">
              <a:spcBef>
                <a:spcPts val="0"/>
              </a:spcBef>
              <a:buNone/>
            </a:pPr>
            <a:r>
              <a:rPr lang="en-US" dirty="0"/>
              <a:t>-deployment of external systems (solar arrays,       </a:t>
            </a:r>
          </a:p>
          <a:p>
            <a:pPr lvl="1" indent="0">
              <a:spcBef>
                <a:spcPts val="0"/>
              </a:spcBef>
              <a:buNone/>
            </a:pPr>
            <a:r>
              <a:rPr lang="en-US" dirty="0"/>
              <a:t>  radiators, radio frequency antennas)</a:t>
            </a:r>
          </a:p>
          <a:p>
            <a:pPr lvl="1" indent="0">
              <a:spcBef>
                <a:spcPts val="0"/>
              </a:spcBef>
              <a:buNone/>
            </a:pPr>
            <a:r>
              <a:rPr lang="en-US" dirty="0"/>
              <a:t>-establishment of access pathways for ingress and  </a:t>
            </a:r>
          </a:p>
          <a:p>
            <a:pPr lvl="1" indent="0">
              <a:spcBef>
                <a:spcPts val="0"/>
              </a:spcBef>
              <a:buNone/>
            </a:pPr>
            <a:r>
              <a:rPr lang="en-US" dirty="0"/>
              <a:t> egress</a:t>
            </a:r>
          </a:p>
          <a:p>
            <a:pPr lvl="1" indent="0">
              <a:spcBef>
                <a:spcPts val="0"/>
              </a:spcBef>
              <a:buNone/>
            </a:pPr>
            <a:r>
              <a:rPr lang="en-US" dirty="0"/>
              <a:t>-waste disposal </a:t>
            </a:r>
          </a:p>
          <a:p>
            <a:r>
              <a:rPr lang="en-US" dirty="0"/>
              <a:t>b) Internal outfitting </a:t>
            </a:r>
          </a:p>
          <a:p>
            <a:pPr>
              <a:spcBef>
                <a:spcPts val="0"/>
              </a:spcBef>
            </a:pPr>
            <a:r>
              <a:rPr lang="en-US" b="0" dirty="0"/>
              <a:t>	-deployment of flooring, secondary structures, crew   </a:t>
            </a:r>
          </a:p>
          <a:p>
            <a:pPr>
              <a:spcBef>
                <a:spcPts val="0"/>
              </a:spcBef>
            </a:pPr>
            <a:r>
              <a:rPr lang="en-US" b="0" dirty="0"/>
              <a:t>              systems </a:t>
            </a:r>
          </a:p>
        </p:txBody>
      </p:sp>
      <p:pic>
        <p:nvPicPr>
          <p:cNvPr id="4" name="Picture 3">
            <a:extLst>
              <a:ext uri="{FF2B5EF4-FFF2-40B4-BE49-F238E27FC236}">
                <a16:creationId xmlns:a16="http://schemas.microsoft.com/office/drawing/2014/main" id="{1637A35B-73B1-4AB3-BB46-F670646EE8E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002530" y="1742908"/>
            <a:ext cx="2932798" cy="3117850"/>
          </a:xfrm>
          <a:prstGeom prst="rect">
            <a:avLst/>
          </a:prstGeom>
          <a:noFill/>
          <a:ln>
            <a:noFill/>
          </a:ln>
        </p:spPr>
      </p:pic>
    </p:spTree>
    <p:extLst>
      <p:ext uri="{BB962C8B-B14F-4D97-AF65-F5344CB8AC3E}">
        <p14:creationId xmlns:p14="http://schemas.microsoft.com/office/powerpoint/2010/main" val="3321512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5607-41B0-41B8-8FE1-E49344F22672}"/>
              </a:ext>
            </a:extLst>
          </p:cNvPr>
          <p:cNvSpPr>
            <a:spLocks noGrp="1"/>
          </p:cNvSpPr>
          <p:nvPr>
            <p:ph type="title"/>
          </p:nvPr>
        </p:nvSpPr>
        <p:spPr/>
        <p:txBody>
          <a:bodyPr/>
          <a:lstStyle/>
          <a:p>
            <a:r>
              <a:rPr lang="en-US" dirty="0"/>
              <a:t>Class II Habitat Outfitting Needs</a:t>
            </a:r>
          </a:p>
        </p:txBody>
      </p:sp>
      <p:graphicFrame>
        <p:nvGraphicFramePr>
          <p:cNvPr id="4" name="Table 4">
            <a:extLst>
              <a:ext uri="{FF2B5EF4-FFF2-40B4-BE49-F238E27FC236}">
                <a16:creationId xmlns:a16="http://schemas.microsoft.com/office/drawing/2014/main" id="{272C9E9C-23A4-4088-BC10-169EBBC496A6}"/>
              </a:ext>
            </a:extLst>
          </p:cNvPr>
          <p:cNvGraphicFramePr>
            <a:graphicFrameLocks noGrp="1"/>
          </p:cNvGraphicFramePr>
          <p:nvPr>
            <p:extLst>
              <p:ext uri="{D42A27DB-BD31-4B8C-83A1-F6EECF244321}">
                <p14:modId xmlns:p14="http://schemas.microsoft.com/office/powerpoint/2010/main" val="2521141448"/>
              </p:ext>
            </p:extLst>
          </p:nvPr>
        </p:nvGraphicFramePr>
        <p:xfrm>
          <a:off x="240632" y="1106237"/>
          <a:ext cx="11827041" cy="4770120"/>
        </p:xfrm>
        <a:graphic>
          <a:graphicData uri="http://schemas.openxmlformats.org/drawingml/2006/table">
            <a:tbl>
              <a:tblPr firstRow="1" bandRow="1">
                <a:tableStyleId>{5C22544A-7EE6-4342-B048-85BDC9FD1C3A}</a:tableStyleId>
              </a:tblPr>
              <a:tblGrid>
                <a:gridCol w="3942347">
                  <a:extLst>
                    <a:ext uri="{9D8B030D-6E8A-4147-A177-3AD203B41FA5}">
                      <a16:colId xmlns:a16="http://schemas.microsoft.com/office/drawing/2014/main" val="3584669915"/>
                    </a:ext>
                  </a:extLst>
                </a:gridCol>
                <a:gridCol w="3942347">
                  <a:extLst>
                    <a:ext uri="{9D8B030D-6E8A-4147-A177-3AD203B41FA5}">
                      <a16:colId xmlns:a16="http://schemas.microsoft.com/office/drawing/2014/main" val="2249146984"/>
                    </a:ext>
                  </a:extLst>
                </a:gridCol>
                <a:gridCol w="3942347">
                  <a:extLst>
                    <a:ext uri="{9D8B030D-6E8A-4147-A177-3AD203B41FA5}">
                      <a16:colId xmlns:a16="http://schemas.microsoft.com/office/drawing/2014/main" val="1043314448"/>
                    </a:ext>
                  </a:extLst>
                </a:gridCol>
              </a:tblGrid>
              <a:tr h="370840">
                <a:tc>
                  <a:txBody>
                    <a:bodyPr/>
                    <a:lstStyle/>
                    <a:p>
                      <a:r>
                        <a:rPr lang="en-US" dirty="0"/>
                        <a:t>External Outfitting</a:t>
                      </a:r>
                    </a:p>
                  </a:txBody>
                  <a:tcPr/>
                </a:tc>
                <a:tc>
                  <a:txBody>
                    <a:bodyPr/>
                    <a:lstStyle/>
                    <a:p>
                      <a:r>
                        <a:rPr lang="en-US" dirty="0"/>
                        <a:t>Internal Outfitting</a:t>
                      </a:r>
                    </a:p>
                  </a:txBody>
                  <a:tcPr/>
                </a:tc>
                <a:tc>
                  <a:txBody>
                    <a:bodyPr/>
                    <a:lstStyle/>
                    <a:p>
                      <a:r>
                        <a:rPr lang="en-US" dirty="0"/>
                        <a:t>Maintenance and repair</a:t>
                      </a:r>
                    </a:p>
                  </a:txBody>
                  <a:tcPr/>
                </a:tc>
                <a:extLst>
                  <a:ext uri="{0D108BD9-81ED-4DB2-BD59-A6C34878D82A}">
                    <a16:rowId xmlns:a16="http://schemas.microsoft.com/office/drawing/2014/main" val="1760812380"/>
                  </a:ext>
                </a:extLst>
              </a:tr>
              <a:tr h="370840">
                <a:tc>
                  <a:txBody>
                    <a:bodyPr/>
                    <a:lstStyle/>
                    <a:p>
                      <a:r>
                        <a:rPr lang="en-US" dirty="0"/>
                        <a:t>Self-leveling</a:t>
                      </a:r>
                    </a:p>
                  </a:txBody>
                  <a:tcPr/>
                </a:tc>
                <a:tc>
                  <a:txBody>
                    <a:bodyPr/>
                    <a:lstStyle/>
                    <a:p>
                      <a:r>
                        <a:rPr lang="en-US" dirty="0"/>
                        <a:t>Deployment of flooring</a:t>
                      </a:r>
                    </a:p>
                  </a:txBody>
                  <a:tcPr/>
                </a:tc>
                <a:tc>
                  <a:txBody>
                    <a:bodyPr/>
                    <a:lstStyle/>
                    <a:p>
                      <a:r>
                        <a:rPr lang="en-US" dirty="0"/>
                        <a:t>Spares storage and management</a:t>
                      </a:r>
                    </a:p>
                  </a:txBody>
                  <a:tcPr/>
                </a:tc>
                <a:extLst>
                  <a:ext uri="{0D108BD9-81ED-4DB2-BD59-A6C34878D82A}">
                    <a16:rowId xmlns:a16="http://schemas.microsoft.com/office/drawing/2014/main" val="854825777"/>
                  </a:ext>
                </a:extLst>
              </a:tr>
              <a:tr h="370840">
                <a:tc>
                  <a:txBody>
                    <a:bodyPr/>
                    <a:lstStyle/>
                    <a:p>
                      <a:r>
                        <a:rPr lang="en-US" dirty="0"/>
                        <a:t>Deployment of platforms and ladders</a:t>
                      </a:r>
                    </a:p>
                  </a:txBody>
                  <a:tcPr/>
                </a:tc>
                <a:tc>
                  <a:txBody>
                    <a:bodyPr/>
                    <a:lstStyle/>
                    <a:p>
                      <a:r>
                        <a:rPr lang="en-US" dirty="0"/>
                        <a:t>Deployment of secondary structures and crew systems (wall partitions, crew quarters, hygiene stations, waste management, etc.)</a:t>
                      </a:r>
                    </a:p>
                  </a:txBody>
                  <a:tcPr/>
                </a:tc>
                <a:tc>
                  <a:txBody>
                    <a:bodyPr/>
                    <a:lstStyle/>
                    <a:p>
                      <a:r>
                        <a:rPr lang="en-US" dirty="0"/>
                        <a:t>Systems to support repair and maintenance</a:t>
                      </a:r>
                    </a:p>
                  </a:txBody>
                  <a:tcPr/>
                </a:tc>
                <a:extLst>
                  <a:ext uri="{0D108BD9-81ED-4DB2-BD59-A6C34878D82A}">
                    <a16:rowId xmlns:a16="http://schemas.microsoft.com/office/drawing/2014/main" val="506859339"/>
                  </a:ext>
                </a:extLst>
              </a:tr>
              <a:tr h="370840">
                <a:tc>
                  <a:txBody>
                    <a:bodyPr/>
                    <a:lstStyle/>
                    <a:p>
                      <a:r>
                        <a:rPr lang="en-US" dirty="0"/>
                        <a:t>Deployment of external systems (solar arrays, radiators, and radio frequency antennas)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Installation and/or relocation of other support systems (ex. life support systems, racks, utilization and science facilities)</a:t>
                      </a:r>
                    </a:p>
                  </a:txBody>
                  <a:tcPr/>
                </a:tc>
                <a:tc>
                  <a:txBody>
                    <a:bodyPr/>
                    <a:lstStyle/>
                    <a:p>
                      <a:endParaRPr lang="en-US" dirty="0"/>
                    </a:p>
                  </a:txBody>
                  <a:tcPr/>
                </a:tc>
                <a:extLst>
                  <a:ext uri="{0D108BD9-81ED-4DB2-BD59-A6C34878D82A}">
                    <a16:rowId xmlns:a16="http://schemas.microsoft.com/office/drawing/2014/main" val="4255138575"/>
                  </a:ext>
                </a:extLst>
              </a:tr>
              <a:tr h="370840">
                <a:tc>
                  <a:txBody>
                    <a:bodyPr/>
                    <a:lstStyle/>
                    <a:p>
                      <a:r>
                        <a:rPr lang="en-US" dirty="0"/>
                        <a:t>Establishment of access pathways for ingress and egress</a:t>
                      </a:r>
                    </a:p>
                  </a:txBody>
                  <a:tcPr/>
                </a:tc>
                <a:tc>
                  <a:txBody>
                    <a:bodyPr/>
                    <a:lstStyle/>
                    <a:p>
                      <a:r>
                        <a:rPr lang="en-US" dirty="0"/>
                        <a:t>Attachment of items to interior structure</a:t>
                      </a:r>
                    </a:p>
                  </a:txBody>
                  <a:tcPr/>
                </a:tc>
                <a:tc>
                  <a:txBody>
                    <a:bodyPr/>
                    <a:lstStyle/>
                    <a:p>
                      <a:endParaRPr lang="en-US" dirty="0"/>
                    </a:p>
                  </a:txBody>
                  <a:tcPr/>
                </a:tc>
                <a:extLst>
                  <a:ext uri="{0D108BD9-81ED-4DB2-BD59-A6C34878D82A}">
                    <a16:rowId xmlns:a16="http://schemas.microsoft.com/office/drawing/2014/main" val="1434823327"/>
                  </a:ext>
                </a:extLst>
              </a:tr>
              <a:tr h="370840">
                <a:tc>
                  <a:txBody>
                    <a:bodyPr/>
                    <a:lstStyle/>
                    <a:p>
                      <a:r>
                        <a:rPr lang="en-US" dirty="0"/>
                        <a:t>Waste disposal pathways and storage</a:t>
                      </a:r>
                    </a:p>
                  </a:txBody>
                  <a:tcPr/>
                </a:tc>
                <a:tc>
                  <a:txBody>
                    <a:bodyPr/>
                    <a:lstStyle/>
                    <a:p>
                      <a:r>
                        <a:rPr lang="en-US" dirty="0"/>
                        <a:t>Cabling, lighting, plumbing, and ductwork installation</a:t>
                      </a:r>
                    </a:p>
                  </a:txBody>
                  <a:tcPr/>
                </a:tc>
                <a:tc>
                  <a:txBody>
                    <a:bodyPr/>
                    <a:lstStyle/>
                    <a:p>
                      <a:endParaRPr lang="en-US" dirty="0"/>
                    </a:p>
                  </a:txBody>
                  <a:tcPr/>
                </a:tc>
                <a:extLst>
                  <a:ext uri="{0D108BD9-81ED-4DB2-BD59-A6C34878D82A}">
                    <a16:rowId xmlns:a16="http://schemas.microsoft.com/office/drawing/2014/main" val="251252204"/>
                  </a:ext>
                </a:extLst>
              </a:tr>
              <a:tr h="370840">
                <a:tc>
                  <a:txBody>
                    <a:bodyPr/>
                    <a:lstStyle/>
                    <a:p>
                      <a:endParaRPr lang="en-US" dirty="0"/>
                    </a:p>
                  </a:txBody>
                  <a:tcPr/>
                </a:tc>
                <a:tc>
                  <a:txBody>
                    <a:bodyPr/>
                    <a:lstStyle/>
                    <a:p>
                      <a:r>
                        <a:rPr lang="en-US" dirty="0"/>
                        <a:t>Logistics transfer</a:t>
                      </a:r>
                    </a:p>
                  </a:txBody>
                  <a:tcPr/>
                </a:tc>
                <a:tc>
                  <a:txBody>
                    <a:bodyPr/>
                    <a:lstStyle/>
                    <a:p>
                      <a:endParaRPr lang="en-US" dirty="0"/>
                    </a:p>
                  </a:txBody>
                  <a:tcPr/>
                </a:tc>
                <a:extLst>
                  <a:ext uri="{0D108BD9-81ED-4DB2-BD59-A6C34878D82A}">
                    <a16:rowId xmlns:a16="http://schemas.microsoft.com/office/drawing/2014/main" val="3339308034"/>
                  </a:ext>
                </a:extLst>
              </a:tr>
            </a:tbl>
          </a:graphicData>
        </a:graphic>
      </p:graphicFrame>
      <p:sp>
        <p:nvSpPr>
          <p:cNvPr id="5" name="TextBox 4">
            <a:extLst>
              <a:ext uri="{FF2B5EF4-FFF2-40B4-BE49-F238E27FC236}">
                <a16:creationId xmlns:a16="http://schemas.microsoft.com/office/drawing/2014/main" id="{CE16AD75-38CB-4E37-9E34-68B70AA77ED5}"/>
              </a:ext>
            </a:extLst>
          </p:cNvPr>
          <p:cNvSpPr txBox="1"/>
          <p:nvPr/>
        </p:nvSpPr>
        <p:spPr>
          <a:xfrm>
            <a:off x="240632" y="5876357"/>
            <a:ext cx="10900610" cy="276999"/>
          </a:xfrm>
          <a:prstGeom prst="rect">
            <a:avLst/>
          </a:prstGeom>
          <a:noFill/>
        </p:spPr>
        <p:txBody>
          <a:bodyPr wrap="square" rtlCol="0">
            <a:spAutoFit/>
          </a:bodyPr>
          <a:lstStyle/>
          <a:p>
            <a:r>
              <a:rPr lang="en-US" sz="1200" dirty="0"/>
              <a:t>* relocation of systems required if they are stored in metallic core for launch and initial location is different from operational location</a:t>
            </a:r>
          </a:p>
        </p:txBody>
      </p:sp>
    </p:spTree>
    <p:extLst>
      <p:ext uri="{BB962C8B-B14F-4D97-AF65-F5344CB8AC3E}">
        <p14:creationId xmlns:p14="http://schemas.microsoft.com/office/powerpoint/2010/main" val="1327491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1588C-93BF-43EE-9B2D-B3037F471189}"/>
              </a:ext>
            </a:extLst>
          </p:cNvPr>
          <p:cNvSpPr>
            <a:spLocks noGrp="1"/>
          </p:cNvSpPr>
          <p:nvPr>
            <p:ph type="title"/>
          </p:nvPr>
        </p:nvSpPr>
        <p:spPr/>
        <p:txBody>
          <a:bodyPr/>
          <a:lstStyle/>
          <a:p>
            <a:r>
              <a:rPr lang="en-US" dirty="0"/>
              <a:t>Class III Habitat Outfitting Needs </a:t>
            </a:r>
          </a:p>
        </p:txBody>
      </p:sp>
      <p:sp>
        <p:nvSpPr>
          <p:cNvPr id="3" name="Text Placeholder 2">
            <a:extLst>
              <a:ext uri="{FF2B5EF4-FFF2-40B4-BE49-F238E27FC236}">
                <a16:creationId xmlns:a16="http://schemas.microsoft.com/office/drawing/2014/main" id="{0B542343-A150-4037-B36E-AEE96CBE601A}"/>
              </a:ext>
            </a:extLst>
          </p:cNvPr>
          <p:cNvSpPr>
            <a:spLocks noGrp="1"/>
          </p:cNvSpPr>
          <p:nvPr>
            <p:ph type="body" sz="quarter" idx="10"/>
          </p:nvPr>
        </p:nvSpPr>
        <p:spPr>
          <a:xfrm>
            <a:off x="249186" y="4909431"/>
            <a:ext cx="11766883" cy="2851484"/>
          </a:xfrm>
        </p:spPr>
        <p:txBody>
          <a:bodyPr>
            <a:normAutofit/>
          </a:bodyPr>
          <a:lstStyle/>
          <a:p>
            <a:r>
              <a:rPr lang="en-US" sz="2000" dirty="0"/>
              <a:t>In situ installation of </a:t>
            </a:r>
            <a:r>
              <a:rPr lang="en-US" sz="2000" i="1" dirty="0"/>
              <a:t>all</a:t>
            </a:r>
            <a:r>
              <a:rPr lang="en-US" sz="2000" dirty="0"/>
              <a:t> subsystems: mechanical, electrical, and plumbing; interior furnishings (workbenches, tables, chairs, etc.); power, lighting, communications; crew/life support/science utilization systems</a:t>
            </a:r>
          </a:p>
          <a:p>
            <a:r>
              <a:rPr lang="en-US" sz="2000" dirty="0"/>
              <a:t>Known high-priority technology gaps: installation of cabling, conductors and piping/tubing; penetrations*</a:t>
            </a:r>
          </a:p>
          <a:p>
            <a:endParaRPr lang="en-US" dirty="0"/>
          </a:p>
          <a:p>
            <a:endParaRPr lang="en-US" dirty="0"/>
          </a:p>
        </p:txBody>
      </p:sp>
      <p:pic>
        <p:nvPicPr>
          <p:cNvPr id="5" name="Picture 4">
            <a:extLst>
              <a:ext uri="{FF2B5EF4-FFF2-40B4-BE49-F238E27FC236}">
                <a16:creationId xmlns:a16="http://schemas.microsoft.com/office/drawing/2014/main" id="{C8EA7AB5-FA59-405B-B974-4301F542C056}"/>
              </a:ext>
            </a:extLst>
          </p:cNvPr>
          <p:cNvPicPr>
            <a:picLocks noChangeAspect="1"/>
          </p:cNvPicPr>
          <p:nvPr/>
        </p:nvPicPr>
        <p:blipFill>
          <a:blip r:embed="rId3"/>
          <a:stretch>
            <a:fillRect/>
          </a:stretch>
        </p:blipFill>
        <p:spPr>
          <a:xfrm>
            <a:off x="1" y="1107924"/>
            <a:ext cx="6411074" cy="2646182"/>
          </a:xfrm>
          <a:prstGeom prst="rect">
            <a:avLst/>
          </a:prstGeom>
        </p:spPr>
      </p:pic>
      <p:sp>
        <p:nvSpPr>
          <p:cNvPr id="6" name="TextBox 5">
            <a:extLst>
              <a:ext uri="{FF2B5EF4-FFF2-40B4-BE49-F238E27FC236}">
                <a16:creationId xmlns:a16="http://schemas.microsoft.com/office/drawing/2014/main" id="{8DC5C136-1FEE-464F-A8D8-5EF9FC4A7458}"/>
              </a:ext>
            </a:extLst>
          </p:cNvPr>
          <p:cNvSpPr txBox="1"/>
          <p:nvPr/>
        </p:nvSpPr>
        <p:spPr>
          <a:xfrm>
            <a:off x="249186" y="3868215"/>
            <a:ext cx="6277825" cy="923330"/>
          </a:xfrm>
          <a:prstGeom prst="rect">
            <a:avLst/>
          </a:prstGeom>
          <a:noFill/>
        </p:spPr>
        <p:txBody>
          <a:bodyPr wrap="square" rtlCol="0">
            <a:spAutoFit/>
          </a:bodyPr>
          <a:lstStyle/>
          <a:p>
            <a:r>
              <a:rPr lang="en-US" dirty="0"/>
              <a:t>Example of a class III (constructed) habitat. Image from </a:t>
            </a:r>
            <a:r>
              <a:rPr lang="en-US" dirty="0" err="1"/>
              <a:t>SEArch</a:t>
            </a:r>
            <a:r>
              <a:rPr lang="en-US" dirty="0"/>
              <a:t>+/</a:t>
            </a:r>
            <a:r>
              <a:rPr lang="en-US" dirty="0" err="1"/>
              <a:t>Apis</a:t>
            </a:r>
            <a:r>
              <a:rPr lang="en-US" dirty="0"/>
              <a:t> Cor.  Winner of design competition for NASA’s 3D Printed Habitat Challenge, Phase 3. </a:t>
            </a:r>
          </a:p>
        </p:txBody>
      </p:sp>
      <p:sp>
        <p:nvSpPr>
          <p:cNvPr id="7" name="TextBox 6">
            <a:extLst>
              <a:ext uri="{FF2B5EF4-FFF2-40B4-BE49-F238E27FC236}">
                <a16:creationId xmlns:a16="http://schemas.microsoft.com/office/drawing/2014/main" id="{36093678-764B-420C-8AE4-808EEBC8EEFA}"/>
              </a:ext>
            </a:extLst>
          </p:cNvPr>
          <p:cNvSpPr txBox="1"/>
          <p:nvPr/>
        </p:nvSpPr>
        <p:spPr>
          <a:xfrm>
            <a:off x="249186" y="6040946"/>
            <a:ext cx="7038474" cy="276999"/>
          </a:xfrm>
          <a:prstGeom prst="rect">
            <a:avLst/>
          </a:prstGeom>
          <a:noFill/>
        </p:spPr>
        <p:txBody>
          <a:bodyPr wrap="square" rtlCol="0">
            <a:spAutoFit/>
          </a:bodyPr>
          <a:lstStyle/>
          <a:p>
            <a:r>
              <a:rPr lang="en-US" sz="1200" dirty="0"/>
              <a:t>*penetrations are also a technology gap for inflatable </a:t>
            </a:r>
            <a:r>
              <a:rPr lang="en-US" sz="1200" dirty="0" err="1"/>
              <a:t>softgoods</a:t>
            </a:r>
            <a:endParaRPr lang="en-US" sz="1200" dirty="0"/>
          </a:p>
        </p:txBody>
      </p:sp>
      <p:pic>
        <p:nvPicPr>
          <p:cNvPr id="8" name="Picture 7">
            <a:extLst>
              <a:ext uri="{FF2B5EF4-FFF2-40B4-BE49-F238E27FC236}">
                <a16:creationId xmlns:a16="http://schemas.microsoft.com/office/drawing/2014/main" id="{DEC1AAB7-D3E8-42D6-BA7F-3B3C02DA5DD1}"/>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3774" y="1107924"/>
            <a:ext cx="5452295" cy="2646182"/>
          </a:xfrm>
          <a:prstGeom prst="rect">
            <a:avLst/>
          </a:prstGeom>
          <a:noFill/>
          <a:ln>
            <a:noFill/>
          </a:ln>
        </p:spPr>
      </p:pic>
      <p:sp>
        <p:nvSpPr>
          <p:cNvPr id="4" name="TextBox 3">
            <a:extLst>
              <a:ext uri="{FF2B5EF4-FFF2-40B4-BE49-F238E27FC236}">
                <a16:creationId xmlns:a16="http://schemas.microsoft.com/office/drawing/2014/main" id="{E1DAF367-B21C-45D0-A25A-6262675E2084}"/>
              </a:ext>
            </a:extLst>
          </p:cNvPr>
          <p:cNvSpPr txBox="1"/>
          <p:nvPr/>
        </p:nvSpPr>
        <p:spPr>
          <a:xfrm>
            <a:off x="6780943" y="3870845"/>
            <a:ext cx="5332287" cy="923330"/>
          </a:xfrm>
          <a:prstGeom prst="rect">
            <a:avLst/>
          </a:prstGeom>
          <a:noFill/>
        </p:spPr>
        <p:txBody>
          <a:bodyPr wrap="square" rtlCol="0">
            <a:spAutoFit/>
          </a:bodyPr>
          <a:lstStyle/>
          <a:p>
            <a:r>
              <a:rPr lang="en-US" dirty="0"/>
              <a:t>Example of a constructed habitat: Crew Health and Performance Exploration Analog (CHAPEA) at Johnson Space Center.  Image from ICON and BIG.</a:t>
            </a:r>
          </a:p>
        </p:txBody>
      </p:sp>
    </p:spTree>
    <p:extLst>
      <p:ext uri="{BB962C8B-B14F-4D97-AF65-F5344CB8AC3E}">
        <p14:creationId xmlns:p14="http://schemas.microsoft.com/office/powerpoint/2010/main" val="2022303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outdoor, sitting, grass, street&#10;&#10;Description automatically generated">
            <a:extLst>
              <a:ext uri="{FF2B5EF4-FFF2-40B4-BE49-F238E27FC236}">
                <a16:creationId xmlns:a16="http://schemas.microsoft.com/office/drawing/2014/main" id="{7ABC062F-3EF2-4B71-A7E1-8EE1B7E50C9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0022" y="1066178"/>
            <a:ext cx="10058400" cy="5087678"/>
          </a:xfrm>
          <a:prstGeom prst="rect">
            <a:avLst/>
          </a:prstGeom>
        </p:spPr>
      </p:pic>
      <p:sp>
        <p:nvSpPr>
          <p:cNvPr id="2" name="Title 1">
            <a:extLst>
              <a:ext uri="{FF2B5EF4-FFF2-40B4-BE49-F238E27FC236}">
                <a16:creationId xmlns:a16="http://schemas.microsoft.com/office/drawing/2014/main" id="{629FE6FD-F8B8-4582-A9A1-764647D54F69}"/>
              </a:ext>
            </a:extLst>
          </p:cNvPr>
          <p:cNvSpPr>
            <a:spLocks noGrp="1"/>
          </p:cNvSpPr>
          <p:nvPr>
            <p:ph type="title"/>
          </p:nvPr>
        </p:nvSpPr>
        <p:spPr/>
        <p:txBody>
          <a:bodyPr/>
          <a:lstStyle/>
          <a:p>
            <a:r>
              <a:rPr lang="en-US" dirty="0"/>
              <a:t>Research questions for outfitting of future habitats</a:t>
            </a:r>
          </a:p>
        </p:txBody>
      </p:sp>
      <p:sp>
        <p:nvSpPr>
          <p:cNvPr id="3" name="Text Placeholder 2">
            <a:extLst>
              <a:ext uri="{FF2B5EF4-FFF2-40B4-BE49-F238E27FC236}">
                <a16:creationId xmlns:a16="http://schemas.microsoft.com/office/drawing/2014/main" id="{6E6006E8-12BB-487C-B2A9-52D88CF00807}"/>
              </a:ext>
            </a:extLst>
          </p:cNvPr>
          <p:cNvSpPr>
            <a:spLocks noGrp="1"/>
          </p:cNvSpPr>
          <p:nvPr>
            <p:ph type="body" sz="quarter" idx="10"/>
          </p:nvPr>
        </p:nvSpPr>
        <p:spPr>
          <a:xfrm>
            <a:off x="5557003" y="4644189"/>
            <a:ext cx="5271419" cy="1521139"/>
          </a:xfrm>
          <a:solidFill>
            <a:schemeClr val="bg2"/>
          </a:solidFill>
        </p:spPr>
        <p:txBody>
          <a:bodyPr>
            <a:normAutofit lnSpcReduction="10000"/>
          </a:bodyPr>
          <a:lstStyle/>
          <a:p>
            <a:pPr>
              <a:spcBef>
                <a:spcPts val="0"/>
              </a:spcBef>
            </a:pPr>
            <a:r>
              <a:rPr lang="en-US" sz="1400" dirty="0"/>
              <a:t>What are the differences (and human factors impacts) of outfitting in </a:t>
            </a:r>
          </a:p>
          <a:p>
            <a:pPr>
              <a:spcBef>
                <a:spcPts val="0"/>
              </a:spcBef>
            </a:pPr>
            <a:r>
              <a:rPr lang="en-US" sz="1400" dirty="0"/>
              <a:t>partial-gravity environments vs. microgravity?</a:t>
            </a:r>
          </a:p>
          <a:p>
            <a:r>
              <a:rPr lang="en-US" sz="1400" dirty="0"/>
              <a:t>How do we inspect/monitor class II and III habitats? </a:t>
            </a:r>
          </a:p>
          <a:p>
            <a:r>
              <a:rPr lang="en-US" sz="1400" dirty="0"/>
              <a:t>What do we bring vs. manufacture on-demand?</a:t>
            </a:r>
          </a:p>
          <a:p>
            <a:r>
              <a:rPr lang="en-US" sz="1400" dirty="0"/>
              <a:t>How do we optimize manufacturing for exploration environments?</a:t>
            </a:r>
          </a:p>
          <a:p>
            <a:endParaRPr lang="en-US" dirty="0"/>
          </a:p>
        </p:txBody>
      </p:sp>
      <p:sp>
        <p:nvSpPr>
          <p:cNvPr id="5" name="TextBox 4">
            <a:extLst>
              <a:ext uri="{FF2B5EF4-FFF2-40B4-BE49-F238E27FC236}">
                <a16:creationId xmlns:a16="http://schemas.microsoft.com/office/drawing/2014/main" id="{A45326AD-3E5F-4C72-94F8-F3319BA5C03D}"/>
              </a:ext>
            </a:extLst>
          </p:cNvPr>
          <p:cNvSpPr txBox="1"/>
          <p:nvPr/>
        </p:nvSpPr>
        <p:spPr>
          <a:xfrm>
            <a:off x="770022" y="1054706"/>
            <a:ext cx="5895473" cy="1015663"/>
          </a:xfrm>
          <a:prstGeom prst="rect">
            <a:avLst/>
          </a:prstGeom>
          <a:solidFill>
            <a:schemeClr val="bg2"/>
          </a:solidFill>
        </p:spPr>
        <p:txBody>
          <a:bodyPr wrap="square" rtlCol="0">
            <a:spAutoFit/>
          </a:bodyPr>
          <a:lstStyle/>
          <a:p>
            <a:r>
              <a:rPr lang="en-US" sz="1400" b="1" dirty="0">
                <a:latin typeface="Soleil Sb" panose="02000503030000020004"/>
              </a:rPr>
              <a:t>What is the task division for outfitting between crew and robotic systems? </a:t>
            </a:r>
          </a:p>
          <a:p>
            <a:endParaRPr lang="en-US" sz="1400" b="1" dirty="0">
              <a:latin typeface="Soleil Sb" panose="02000503030000020004"/>
            </a:endParaRPr>
          </a:p>
          <a:p>
            <a:r>
              <a:rPr lang="en-US" sz="1400" b="1" dirty="0">
                <a:latin typeface="Soleil Sb" panose="02000503030000020004"/>
              </a:rPr>
              <a:t>How much crew time is required for outfitting in class II and class III habitats</a:t>
            </a:r>
            <a:r>
              <a:rPr lang="en-US" sz="1400" b="1" dirty="0"/>
              <a:t>?</a:t>
            </a:r>
          </a:p>
          <a:p>
            <a:endParaRPr lang="en-US" dirty="0"/>
          </a:p>
        </p:txBody>
      </p:sp>
    </p:spTree>
    <p:extLst>
      <p:ext uri="{BB962C8B-B14F-4D97-AF65-F5344CB8AC3E}">
        <p14:creationId xmlns:p14="http://schemas.microsoft.com/office/powerpoint/2010/main" val="272131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3E84-B7E8-4F1F-A7CE-9B43260A5295}"/>
              </a:ext>
            </a:extLst>
          </p:cNvPr>
          <p:cNvSpPr>
            <a:spLocks noGrp="1"/>
          </p:cNvSpPr>
          <p:nvPr>
            <p:ph type="title"/>
          </p:nvPr>
        </p:nvSpPr>
        <p:spPr/>
        <p:txBody>
          <a:bodyPr>
            <a:normAutofit/>
          </a:bodyPr>
          <a:lstStyle/>
          <a:p>
            <a:r>
              <a:rPr lang="en-US" dirty="0"/>
              <a:t>NASA’s </a:t>
            </a:r>
            <a:r>
              <a:rPr lang="en-US" dirty="0" err="1"/>
              <a:t>XHab</a:t>
            </a:r>
            <a:r>
              <a:rPr lang="en-US" dirty="0"/>
              <a:t> Academic Innovation Challenge (2021-2022)</a:t>
            </a:r>
          </a:p>
        </p:txBody>
      </p:sp>
      <p:sp>
        <p:nvSpPr>
          <p:cNvPr id="3" name="Text Placeholder 2">
            <a:extLst>
              <a:ext uri="{FF2B5EF4-FFF2-40B4-BE49-F238E27FC236}">
                <a16:creationId xmlns:a16="http://schemas.microsoft.com/office/drawing/2014/main" id="{09506B6B-9FA3-4507-BAAE-9CDA850F12D0}"/>
              </a:ext>
            </a:extLst>
          </p:cNvPr>
          <p:cNvSpPr>
            <a:spLocks noGrp="1"/>
          </p:cNvSpPr>
          <p:nvPr>
            <p:ph type="body" sz="quarter" idx="10"/>
          </p:nvPr>
        </p:nvSpPr>
        <p:spPr>
          <a:xfrm>
            <a:off x="455613" y="1225550"/>
            <a:ext cx="6661149" cy="4416425"/>
          </a:xfrm>
        </p:spPr>
        <p:txBody>
          <a:bodyPr>
            <a:normAutofit lnSpcReduction="10000"/>
          </a:bodyPr>
          <a:lstStyle/>
          <a:p>
            <a:r>
              <a:rPr lang="en-US" sz="2000" dirty="0"/>
              <a:t>NASA’s </a:t>
            </a:r>
            <a:r>
              <a:rPr lang="en-US" sz="2000" dirty="0" err="1"/>
              <a:t>XHab</a:t>
            </a:r>
            <a:r>
              <a:rPr lang="en-US" sz="2000" dirty="0"/>
              <a:t> Academic Challenge is designed to develop strategic partnerships and collaborations with universities.</a:t>
            </a:r>
          </a:p>
          <a:p>
            <a:endParaRPr lang="en-US" sz="2000" dirty="0"/>
          </a:p>
          <a:p>
            <a:r>
              <a:rPr lang="en-US" sz="2000" dirty="0"/>
              <a:t>The competition emphasizes design, development, testing, manufacturing, and systems engineering in support of space habitats. </a:t>
            </a:r>
          </a:p>
          <a:p>
            <a:endParaRPr lang="en-US" sz="2000" dirty="0"/>
          </a:p>
          <a:p>
            <a:r>
              <a:rPr lang="en-US" sz="2000" dirty="0"/>
              <a:t>“Make It or Take It: Outfitting an Inflatable Habitat” was a 2022-2023 </a:t>
            </a:r>
            <a:r>
              <a:rPr lang="en-US" sz="2000" dirty="0" err="1"/>
              <a:t>XHab</a:t>
            </a:r>
            <a:r>
              <a:rPr lang="en-US" sz="2000" dirty="0"/>
              <a:t> project which explored approaches to habitat outfitting.  Teams considered approaches which rely on delivery and movement of pre-fabricated habitat elements/supplies versus manufacturing these elements/supplies on-demand. </a:t>
            </a:r>
          </a:p>
          <a:p>
            <a:endParaRPr lang="en-US" dirty="0"/>
          </a:p>
        </p:txBody>
      </p:sp>
      <p:pic>
        <p:nvPicPr>
          <p:cNvPr id="5" name="Picture 4">
            <a:extLst>
              <a:ext uri="{FF2B5EF4-FFF2-40B4-BE49-F238E27FC236}">
                <a16:creationId xmlns:a16="http://schemas.microsoft.com/office/drawing/2014/main" id="{12CF5C36-20CF-4E23-9DCB-1ED9A818CDF4}"/>
              </a:ext>
            </a:extLst>
          </p:cNvPr>
          <p:cNvPicPr>
            <a:picLocks noChangeAspect="1"/>
          </p:cNvPicPr>
          <p:nvPr/>
        </p:nvPicPr>
        <p:blipFill>
          <a:blip r:embed="rId3"/>
          <a:stretch>
            <a:fillRect/>
          </a:stretch>
        </p:blipFill>
        <p:spPr>
          <a:xfrm>
            <a:off x="7116762" y="1062789"/>
            <a:ext cx="4619625" cy="4876800"/>
          </a:xfrm>
          <a:prstGeom prst="rect">
            <a:avLst/>
          </a:prstGeom>
        </p:spPr>
      </p:pic>
    </p:spTree>
    <p:extLst>
      <p:ext uri="{BB962C8B-B14F-4D97-AF65-F5344CB8AC3E}">
        <p14:creationId xmlns:p14="http://schemas.microsoft.com/office/powerpoint/2010/main" val="3560124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AE20-715C-41D5-A8CF-282095AEA01B}"/>
              </a:ext>
            </a:extLst>
          </p:cNvPr>
          <p:cNvSpPr>
            <a:spLocks noGrp="1"/>
          </p:cNvSpPr>
          <p:nvPr>
            <p:ph type="title"/>
          </p:nvPr>
        </p:nvSpPr>
        <p:spPr/>
        <p:txBody>
          <a:bodyPr/>
          <a:lstStyle/>
          <a:p>
            <a:r>
              <a:rPr lang="en-US" dirty="0"/>
              <a:t>Colorado School of Mines </a:t>
            </a:r>
            <a:r>
              <a:rPr lang="en-US" dirty="0" err="1"/>
              <a:t>XHab</a:t>
            </a:r>
            <a:r>
              <a:rPr lang="en-US" dirty="0"/>
              <a:t> (2021-2022)</a:t>
            </a:r>
          </a:p>
        </p:txBody>
      </p:sp>
      <p:sp>
        <p:nvSpPr>
          <p:cNvPr id="3" name="Text Placeholder 2">
            <a:extLst>
              <a:ext uri="{FF2B5EF4-FFF2-40B4-BE49-F238E27FC236}">
                <a16:creationId xmlns:a16="http://schemas.microsoft.com/office/drawing/2014/main" id="{E409A523-C67C-461B-9E11-CEA367B6C65E}"/>
              </a:ext>
            </a:extLst>
          </p:cNvPr>
          <p:cNvSpPr>
            <a:spLocks noGrp="1"/>
          </p:cNvSpPr>
          <p:nvPr>
            <p:ph type="body" sz="quarter" idx="10"/>
          </p:nvPr>
        </p:nvSpPr>
        <p:spPr>
          <a:xfrm>
            <a:off x="455613" y="1225551"/>
            <a:ext cx="11353800" cy="2552365"/>
          </a:xfrm>
        </p:spPr>
        <p:txBody>
          <a:bodyPr>
            <a:normAutofit fontScale="85000" lnSpcReduction="20000"/>
          </a:bodyPr>
          <a:lstStyle/>
          <a:p>
            <a:r>
              <a:rPr lang="en-US" sz="2200" dirty="0"/>
              <a:t>Colorado School of Mines developed the Planetary Resource and In Situ Material Habitat Outfitting for Space Exploration (PRISM-HOUSE):</a:t>
            </a:r>
          </a:p>
          <a:p>
            <a:pPr marL="342900" indent="-342900">
              <a:buFont typeface="Arial" panose="020B0604020202020204" pitchFamily="34" charset="0"/>
              <a:buChar char="•"/>
            </a:pPr>
            <a:r>
              <a:rPr lang="en-US" sz="2200" dirty="0"/>
              <a:t>PRISM-HOUSE is an additively manufactured shell structure for environmental protection of an inflatable habitat which can be backfilled with regolith </a:t>
            </a:r>
          </a:p>
          <a:p>
            <a:pPr marL="342900" indent="-342900">
              <a:buFont typeface="Arial" panose="020B0604020202020204" pitchFamily="34" charset="0"/>
              <a:buChar char="•"/>
            </a:pPr>
            <a:r>
              <a:rPr lang="en-US" sz="2200" dirty="0"/>
              <a:t>traded and prototyped components and interior goods using different manufacturing technologies </a:t>
            </a:r>
          </a:p>
          <a:p>
            <a:pPr marL="342900" indent="-342900">
              <a:buFont typeface="Arial" panose="020B0604020202020204" pitchFamily="34" charset="0"/>
              <a:buChar char="•"/>
            </a:pPr>
            <a:r>
              <a:rPr lang="en-US" sz="2200" dirty="0"/>
              <a:t>testing of remote/automated outfitting using robotics</a:t>
            </a:r>
          </a:p>
          <a:p>
            <a:pPr marL="342900" indent="-342900">
              <a:buFont typeface="Arial" panose="020B0604020202020204" pitchFamily="34" charset="0"/>
              <a:buChar char="•"/>
            </a:pPr>
            <a:r>
              <a:rPr lang="en-US" sz="2200" dirty="0"/>
              <a:t>commercial partners: ICON, Branch Technology, Lunar Outpost, Outward Technologies, and Collins Aerospace</a:t>
            </a:r>
          </a:p>
        </p:txBody>
      </p:sp>
      <p:pic>
        <p:nvPicPr>
          <p:cNvPr id="4" name="Picture 3">
            <a:extLst>
              <a:ext uri="{FF2B5EF4-FFF2-40B4-BE49-F238E27FC236}">
                <a16:creationId xmlns:a16="http://schemas.microsoft.com/office/drawing/2014/main" id="{6E749C8A-780D-415E-AC9E-2759D8EB250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025901" y="4032830"/>
            <a:ext cx="3683000" cy="2353945"/>
          </a:xfrm>
          <a:prstGeom prst="rect">
            <a:avLst/>
          </a:prstGeom>
          <a:noFill/>
          <a:ln>
            <a:noFill/>
          </a:ln>
        </p:spPr>
      </p:pic>
      <p:sp>
        <p:nvSpPr>
          <p:cNvPr id="5" name="TextBox 4">
            <a:extLst>
              <a:ext uri="{FF2B5EF4-FFF2-40B4-BE49-F238E27FC236}">
                <a16:creationId xmlns:a16="http://schemas.microsoft.com/office/drawing/2014/main" id="{DCD16FEE-E031-4DDB-80D0-0C84D4529193}"/>
              </a:ext>
            </a:extLst>
          </p:cNvPr>
          <p:cNvSpPr txBox="1"/>
          <p:nvPr/>
        </p:nvSpPr>
        <p:spPr>
          <a:xfrm>
            <a:off x="7797800" y="4744764"/>
            <a:ext cx="3777915" cy="646331"/>
          </a:xfrm>
          <a:prstGeom prst="rect">
            <a:avLst/>
          </a:prstGeom>
          <a:noFill/>
        </p:spPr>
        <p:txBody>
          <a:bodyPr wrap="square" rtlCol="0">
            <a:spAutoFit/>
          </a:bodyPr>
          <a:lstStyle/>
          <a:p>
            <a:r>
              <a:rPr lang="en-US" dirty="0"/>
              <a:t>PRISM-HOUSE concept.  Image from Colorado School of Mines. </a:t>
            </a:r>
          </a:p>
        </p:txBody>
      </p:sp>
      <p:sp>
        <p:nvSpPr>
          <p:cNvPr id="6" name="TextBox 5">
            <a:extLst>
              <a:ext uri="{FF2B5EF4-FFF2-40B4-BE49-F238E27FC236}">
                <a16:creationId xmlns:a16="http://schemas.microsoft.com/office/drawing/2014/main" id="{73DC5D3F-BDD7-423F-AA60-D67E5BF019EF}"/>
              </a:ext>
            </a:extLst>
          </p:cNvPr>
          <p:cNvSpPr txBox="1"/>
          <p:nvPr/>
        </p:nvSpPr>
        <p:spPr>
          <a:xfrm>
            <a:off x="4704347" y="6017443"/>
            <a:ext cx="2045369" cy="369332"/>
          </a:xfrm>
          <a:prstGeom prst="rect">
            <a:avLst/>
          </a:prstGeom>
          <a:noFill/>
        </p:spPr>
        <p:txBody>
          <a:bodyPr wrap="square" rtlCol="0">
            <a:spAutoFit/>
          </a:bodyPr>
          <a:lstStyle/>
          <a:p>
            <a:r>
              <a:rPr lang="en-US" b="1" dirty="0"/>
              <a:t>Inflatable habitat</a:t>
            </a:r>
          </a:p>
        </p:txBody>
      </p:sp>
      <p:sp>
        <p:nvSpPr>
          <p:cNvPr id="7" name="TextBox 6">
            <a:extLst>
              <a:ext uri="{FF2B5EF4-FFF2-40B4-BE49-F238E27FC236}">
                <a16:creationId xmlns:a16="http://schemas.microsoft.com/office/drawing/2014/main" id="{F2C6A1C5-415A-4FF1-A4E7-9EE49C74C986}"/>
              </a:ext>
            </a:extLst>
          </p:cNvPr>
          <p:cNvSpPr txBox="1"/>
          <p:nvPr/>
        </p:nvSpPr>
        <p:spPr>
          <a:xfrm>
            <a:off x="4889166" y="4744764"/>
            <a:ext cx="2045369" cy="369332"/>
          </a:xfrm>
          <a:prstGeom prst="rect">
            <a:avLst/>
          </a:prstGeom>
          <a:noFill/>
        </p:spPr>
        <p:txBody>
          <a:bodyPr wrap="square" rtlCol="0">
            <a:spAutoFit/>
          </a:bodyPr>
          <a:lstStyle/>
          <a:p>
            <a:r>
              <a:rPr lang="en-US" b="1" dirty="0">
                <a:solidFill>
                  <a:schemeClr val="bg1"/>
                </a:solidFill>
              </a:rPr>
              <a:t>Printed Shell</a:t>
            </a:r>
          </a:p>
        </p:txBody>
      </p:sp>
      <p:sp>
        <p:nvSpPr>
          <p:cNvPr id="8" name="TextBox 7">
            <a:extLst>
              <a:ext uri="{FF2B5EF4-FFF2-40B4-BE49-F238E27FC236}">
                <a16:creationId xmlns:a16="http://schemas.microsoft.com/office/drawing/2014/main" id="{B47C7C58-7EFD-4107-B641-12CDFE16C2A8}"/>
              </a:ext>
            </a:extLst>
          </p:cNvPr>
          <p:cNvSpPr txBox="1"/>
          <p:nvPr/>
        </p:nvSpPr>
        <p:spPr>
          <a:xfrm>
            <a:off x="5073315" y="4120518"/>
            <a:ext cx="2045369" cy="369332"/>
          </a:xfrm>
          <a:prstGeom prst="rect">
            <a:avLst/>
          </a:prstGeom>
          <a:noFill/>
        </p:spPr>
        <p:txBody>
          <a:bodyPr wrap="square" rtlCol="0">
            <a:spAutoFit/>
          </a:bodyPr>
          <a:lstStyle/>
          <a:p>
            <a:r>
              <a:rPr lang="en-US" b="1" dirty="0"/>
              <a:t>Loose regolith</a:t>
            </a:r>
          </a:p>
        </p:txBody>
      </p:sp>
      <p:pic>
        <p:nvPicPr>
          <p:cNvPr id="10" name="Picture 9">
            <a:extLst>
              <a:ext uri="{FF2B5EF4-FFF2-40B4-BE49-F238E27FC236}">
                <a16:creationId xmlns:a16="http://schemas.microsoft.com/office/drawing/2014/main" id="{3DCEA514-4D93-4B81-9252-23BDF1B0A617}"/>
              </a:ext>
            </a:extLst>
          </p:cNvPr>
          <p:cNvPicPr>
            <a:picLocks noChangeAspect="1"/>
          </p:cNvPicPr>
          <p:nvPr/>
        </p:nvPicPr>
        <p:blipFill>
          <a:blip r:embed="rId4"/>
          <a:stretch>
            <a:fillRect/>
          </a:stretch>
        </p:blipFill>
        <p:spPr>
          <a:xfrm>
            <a:off x="799442" y="3837913"/>
            <a:ext cx="3242450" cy="2552366"/>
          </a:xfrm>
          <a:prstGeom prst="rect">
            <a:avLst/>
          </a:prstGeom>
        </p:spPr>
      </p:pic>
    </p:spTree>
    <p:extLst>
      <p:ext uri="{BB962C8B-B14F-4D97-AF65-F5344CB8AC3E}">
        <p14:creationId xmlns:p14="http://schemas.microsoft.com/office/powerpoint/2010/main" val="3054442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EFB3-A9F3-47D7-8912-57376D3491B2}"/>
              </a:ext>
            </a:extLst>
          </p:cNvPr>
          <p:cNvSpPr>
            <a:spLocks noGrp="1"/>
          </p:cNvSpPr>
          <p:nvPr>
            <p:ph type="title"/>
          </p:nvPr>
        </p:nvSpPr>
        <p:spPr/>
        <p:txBody>
          <a:bodyPr/>
          <a:lstStyle/>
          <a:p>
            <a:r>
              <a:rPr lang="en-US" dirty="0"/>
              <a:t>University of Maryland </a:t>
            </a:r>
            <a:r>
              <a:rPr lang="en-US" dirty="0" err="1"/>
              <a:t>XHab</a:t>
            </a:r>
            <a:r>
              <a:rPr lang="en-US" dirty="0"/>
              <a:t> (2021-2022)</a:t>
            </a:r>
          </a:p>
        </p:txBody>
      </p:sp>
      <p:sp>
        <p:nvSpPr>
          <p:cNvPr id="3" name="Text Placeholder 2">
            <a:extLst>
              <a:ext uri="{FF2B5EF4-FFF2-40B4-BE49-F238E27FC236}">
                <a16:creationId xmlns:a16="http://schemas.microsoft.com/office/drawing/2014/main" id="{23068CD7-FC79-4D52-80F8-D2F11A39E2D6}"/>
              </a:ext>
            </a:extLst>
          </p:cNvPr>
          <p:cNvSpPr>
            <a:spLocks noGrp="1"/>
          </p:cNvSpPr>
          <p:nvPr>
            <p:ph type="body" sz="quarter" idx="10"/>
          </p:nvPr>
        </p:nvSpPr>
        <p:spPr/>
        <p:txBody>
          <a:bodyPr>
            <a:normAutofit/>
          </a:bodyPr>
          <a:lstStyle/>
          <a:p>
            <a:r>
              <a:rPr lang="en-US" sz="2000" dirty="0"/>
              <a:t>“Approaches to Outfitting an Inflatable Habitat”</a:t>
            </a:r>
          </a:p>
          <a:p>
            <a:pPr marL="342900" indent="-342900">
              <a:buFont typeface="Arial" panose="020B0604020202020204" pitchFamily="34" charset="0"/>
              <a:buChar char="•"/>
            </a:pPr>
            <a:r>
              <a:rPr lang="en-US" sz="2000" dirty="0"/>
              <a:t>Generated inflatable habitat designs and layouts starting with NASA’s </a:t>
            </a:r>
            <a:r>
              <a:rPr lang="en-US" sz="2000" dirty="0" err="1"/>
              <a:t>TransHab</a:t>
            </a:r>
            <a:r>
              <a:rPr lang="en-US" sz="2000" dirty="0"/>
              <a:t> concept as a baseline</a:t>
            </a:r>
          </a:p>
          <a:p>
            <a:pPr marL="342900" indent="-342900">
              <a:buFont typeface="Arial" panose="020B0604020202020204" pitchFamily="34" charset="0"/>
              <a:buChar char="•"/>
            </a:pPr>
            <a:r>
              <a:rPr lang="en-US" sz="2000" dirty="0"/>
              <a:t>Developed a three story, novel octagonal core structure with deployable floor panels supported by truss segments</a:t>
            </a:r>
          </a:p>
          <a:p>
            <a:pPr marL="342900" indent="-342900">
              <a:buFont typeface="Arial" panose="020B0604020202020204" pitchFamily="34" charset="0"/>
              <a:buChar char="•"/>
            </a:pPr>
            <a:r>
              <a:rPr lang="en-US" sz="2000" dirty="0"/>
              <a:t>Neutral Buoyancy Research Facility (NBRF) testing evaluated floor deployment </a:t>
            </a:r>
          </a:p>
          <a:p>
            <a:pPr marL="342900" indent="-342900">
              <a:buFont typeface="Arial" panose="020B0604020202020204" pitchFamily="34" charset="0"/>
              <a:buChar char="•"/>
            </a:pPr>
            <a:r>
              <a:rPr lang="en-US" sz="2000" dirty="0"/>
              <a:t>NBRF human factors assessments of moving and installing/securing equipment in simulated habitat space</a:t>
            </a:r>
          </a:p>
          <a:p>
            <a:pPr marL="1257300" lvl="1" indent="-342900">
              <a:buFont typeface="Arial" panose="020B0604020202020204" pitchFamily="34" charset="0"/>
              <a:buChar char="•"/>
            </a:pPr>
            <a:r>
              <a:rPr lang="en-US" sz="2000" dirty="0"/>
              <a:t>divers and hardware weighted to perform tasks at simulated lunar and Mars gravities as well as microgravity conditions</a:t>
            </a:r>
          </a:p>
        </p:txBody>
      </p:sp>
      <p:pic>
        <p:nvPicPr>
          <p:cNvPr id="4" name="Picture 3">
            <a:extLst>
              <a:ext uri="{FF2B5EF4-FFF2-40B4-BE49-F238E27FC236}">
                <a16:creationId xmlns:a16="http://schemas.microsoft.com/office/drawing/2014/main" id="{4552B814-EF41-4B83-BD54-E3C85DC387E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010167" y="4759325"/>
            <a:ext cx="2647114" cy="1966328"/>
          </a:xfrm>
          <a:prstGeom prst="rect">
            <a:avLst/>
          </a:prstGeom>
          <a:noFill/>
          <a:ln>
            <a:noFill/>
          </a:ln>
        </p:spPr>
      </p:pic>
      <p:pic>
        <p:nvPicPr>
          <p:cNvPr id="5" name="Picture 4">
            <a:extLst>
              <a:ext uri="{FF2B5EF4-FFF2-40B4-BE49-F238E27FC236}">
                <a16:creationId xmlns:a16="http://schemas.microsoft.com/office/drawing/2014/main" id="{91E771A2-1905-45D0-98DA-316AF24BEF6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932362" y="4654705"/>
            <a:ext cx="1485900" cy="2057400"/>
          </a:xfrm>
          <a:prstGeom prst="rect">
            <a:avLst/>
          </a:prstGeom>
          <a:noFill/>
          <a:ln>
            <a:noFill/>
          </a:ln>
        </p:spPr>
      </p:pic>
      <p:pic>
        <p:nvPicPr>
          <p:cNvPr id="7" name="Picture 6">
            <a:extLst>
              <a:ext uri="{FF2B5EF4-FFF2-40B4-BE49-F238E27FC236}">
                <a16:creationId xmlns:a16="http://schemas.microsoft.com/office/drawing/2014/main" id="{52F81BD6-A31D-42FB-ABED-702A6231C55D}"/>
              </a:ext>
            </a:extLst>
          </p:cNvPr>
          <p:cNvPicPr>
            <a:picLocks noChangeAspect="1"/>
          </p:cNvPicPr>
          <p:nvPr/>
        </p:nvPicPr>
        <p:blipFill>
          <a:blip r:embed="rId5"/>
          <a:stretch>
            <a:fillRect/>
          </a:stretch>
        </p:blipFill>
        <p:spPr>
          <a:xfrm>
            <a:off x="6578152" y="4634068"/>
            <a:ext cx="3158512" cy="2098674"/>
          </a:xfrm>
          <a:prstGeom prst="rect">
            <a:avLst/>
          </a:prstGeom>
        </p:spPr>
      </p:pic>
      <p:sp>
        <p:nvSpPr>
          <p:cNvPr id="8" name="TextBox 7">
            <a:extLst>
              <a:ext uri="{FF2B5EF4-FFF2-40B4-BE49-F238E27FC236}">
                <a16:creationId xmlns:a16="http://schemas.microsoft.com/office/drawing/2014/main" id="{AEEBFF58-566B-4F39-BB81-2FB9314FC154}"/>
              </a:ext>
            </a:extLst>
          </p:cNvPr>
          <p:cNvSpPr txBox="1"/>
          <p:nvPr/>
        </p:nvSpPr>
        <p:spPr>
          <a:xfrm>
            <a:off x="9814696" y="4759325"/>
            <a:ext cx="2200726" cy="1200329"/>
          </a:xfrm>
          <a:prstGeom prst="rect">
            <a:avLst/>
          </a:prstGeom>
          <a:noFill/>
        </p:spPr>
        <p:txBody>
          <a:bodyPr wrap="square" rtlCol="0">
            <a:spAutoFit/>
          </a:bodyPr>
          <a:lstStyle/>
          <a:p>
            <a:r>
              <a:rPr lang="en-US" dirty="0"/>
              <a:t>Neutral buoyancy testing from University of Maryland</a:t>
            </a:r>
          </a:p>
        </p:txBody>
      </p:sp>
    </p:spTree>
    <p:extLst>
      <p:ext uri="{BB962C8B-B14F-4D97-AF65-F5344CB8AC3E}">
        <p14:creationId xmlns:p14="http://schemas.microsoft.com/office/powerpoint/2010/main" val="2450263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E2D9-9DFD-4FF5-812F-4C1B7093DC52}"/>
              </a:ext>
            </a:extLst>
          </p:cNvPr>
          <p:cNvSpPr>
            <a:spLocks noGrp="1"/>
          </p:cNvSpPr>
          <p:nvPr>
            <p:ph type="title"/>
          </p:nvPr>
        </p:nvSpPr>
        <p:spPr/>
        <p:txBody>
          <a:bodyPr/>
          <a:lstStyle/>
          <a:p>
            <a:r>
              <a:rPr lang="en-US" dirty="0"/>
              <a:t>Academic Challenges on Habitation (2022-2023)</a:t>
            </a:r>
          </a:p>
        </p:txBody>
      </p:sp>
      <p:sp>
        <p:nvSpPr>
          <p:cNvPr id="3" name="Text Placeholder 2">
            <a:extLst>
              <a:ext uri="{FF2B5EF4-FFF2-40B4-BE49-F238E27FC236}">
                <a16:creationId xmlns:a16="http://schemas.microsoft.com/office/drawing/2014/main" id="{ACC759CE-522A-4423-B9C5-71561F743724}"/>
              </a:ext>
            </a:extLst>
          </p:cNvPr>
          <p:cNvSpPr>
            <a:spLocks noGrp="1"/>
          </p:cNvSpPr>
          <p:nvPr>
            <p:ph type="body" sz="quarter" idx="10"/>
          </p:nvPr>
        </p:nvSpPr>
        <p:spPr/>
        <p:txBody>
          <a:bodyPr>
            <a:normAutofit fontScale="70000" lnSpcReduction="20000"/>
          </a:bodyPr>
          <a:lstStyle/>
          <a:p>
            <a:r>
              <a:rPr lang="en-US" dirty="0"/>
              <a:t>2022-2023 </a:t>
            </a:r>
            <a:r>
              <a:rPr lang="en-US" dirty="0" err="1"/>
              <a:t>XHab</a:t>
            </a:r>
            <a:r>
              <a:rPr lang="en-US" dirty="0"/>
              <a:t> project “Moon Supply: Logistics on the Lunar Surface”</a:t>
            </a:r>
          </a:p>
          <a:p>
            <a:r>
              <a:rPr lang="en-US" dirty="0"/>
              <a:t>Approaches to enable movement and storage of logistics</a:t>
            </a:r>
          </a:p>
          <a:p>
            <a:r>
              <a:rPr lang="en-US" dirty="0"/>
              <a:t>	-within a habitat: ladders, stairs, and elevators</a:t>
            </a:r>
          </a:p>
          <a:p>
            <a:r>
              <a:rPr lang="en-US" dirty="0"/>
              <a:t>	-on a surface: concept of operations for moving logistics between surface assets</a:t>
            </a:r>
          </a:p>
          <a:p>
            <a:endParaRPr lang="en-US" dirty="0"/>
          </a:p>
          <a:p>
            <a:r>
              <a:rPr lang="en-US" dirty="0"/>
              <a:t>2022-2023 RASC-AL (Revolutionary Aerospace Systems Concepts – Academic Linkage) competition themes for:</a:t>
            </a:r>
          </a:p>
          <a:p>
            <a:r>
              <a:rPr lang="en-US" dirty="0"/>
              <a:t>	-Lunar surface transporter vehicle </a:t>
            </a:r>
          </a:p>
          <a:p>
            <a:r>
              <a:rPr lang="en-US" dirty="0"/>
              <a:t>		capability to offload larger elements and logistics </a:t>
            </a:r>
          </a:p>
          <a:p>
            <a:r>
              <a:rPr lang="en-US" dirty="0"/>
              <a:t>	-Homesteading Mars </a:t>
            </a:r>
          </a:p>
          <a:p>
            <a:pPr>
              <a:spcBef>
                <a:spcPts val="0"/>
              </a:spcBef>
            </a:pPr>
            <a:r>
              <a:rPr lang="en-US" dirty="0"/>
              <a:t>		development of a mission architecture to support seven years of a </a:t>
            </a:r>
          </a:p>
          <a:p>
            <a:pPr>
              <a:spcBef>
                <a:spcPts val="0"/>
              </a:spcBef>
            </a:pPr>
            <a:r>
              <a:rPr lang="en-US" dirty="0"/>
              <a:t>                                crewed presence on the lunar surface, including surface habitation </a:t>
            </a:r>
          </a:p>
          <a:p>
            <a:pPr>
              <a:spcBef>
                <a:spcPts val="0"/>
              </a:spcBef>
            </a:pPr>
            <a:r>
              <a:rPr lang="en-US" dirty="0"/>
              <a:t>                                and operations</a:t>
            </a:r>
          </a:p>
          <a:p>
            <a:endParaRPr lang="en-US" dirty="0"/>
          </a:p>
          <a:p>
            <a:endParaRPr lang="en-US" dirty="0"/>
          </a:p>
        </p:txBody>
      </p:sp>
      <p:pic>
        <p:nvPicPr>
          <p:cNvPr id="4" name="Picture 3">
            <a:extLst>
              <a:ext uri="{FF2B5EF4-FFF2-40B4-BE49-F238E27FC236}">
                <a16:creationId xmlns:a16="http://schemas.microsoft.com/office/drawing/2014/main" id="{0C99F164-CB28-43A4-B2E7-983B1ABDA1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732923" y="3429000"/>
            <a:ext cx="2194361" cy="2526967"/>
          </a:xfrm>
          <a:prstGeom prst="rect">
            <a:avLst/>
          </a:prstGeom>
          <a:ln w="12700">
            <a:solidFill>
              <a:schemeClr val="tx1">
                <a:lumMod val="65000"/>
                <a:lumOff val="35000"/>
              </a:schemeClr>
            </a:solidFill>
          </a:ln>
        </p:spPr>
      </p:pic>
    </p:spTree>
    <p:extLst>
      <p:ext uri="{BB962C8B-B14F-4D97-AF65-F5344CB8AC3E}">
        <p14:creationId xmlns:p14="http://schemas.microsoft.com/office/powerpoint/2010/main" val="1035975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01CBB-F6DD-4B27-B4D9-2BDE3A97B752}"/>
              </a:ext>
            </a:extLst>
          </p:cNvPr>
          <p:cNvSpPr>
            <a:spLocks noGrp="1"/>
          </p:cNvSpPr>
          <p:nvPr>
            <p:ph type="title"/>
          </p:nvPr>
        </p:nvSpPr>
        <p:spPr/>
        <p:txBody>
          <a:bodyPr>
            <a:normAutofit fontScale="90000"/>
          </a:bodyPr>
          <a:lstStyle/>
          <a:p>
            <a:r>
              <a:rPr lang="en-US" dirty="0"/>
              <a:t>Moon to Mars Planetary Autonomous Construction Project (MMPACT)</a:t>
            </a:r>
          </a:p>
        </p:txBody>
      </p:sp>
      <p:sp>
        <p:nvSpPr>
          <p:cNvPr id="3" name="Text Placeholder 2">
            <a:extLst>
              <a:ext uri="{FF2B5EF4-FFF2-40B4-BE49-F238E27FC236}">
                <a16:creationId xmlns:a16="http://schemas.microsoft.com/office/drawing/2014/main" id="{EF639E98-4ACC-4F7B-A035-C039763761C0}"/>
              </a:ext>
            </a:extLst>
          </p:cNvPr>
          <p:cNvSpPr>
            <a:spLocks noGrp="1"/>
          </p:cNvSpPr>
          <p:nvPr>
            <p:ph type="body" sz="quarter" idx="10"/>
          </p:nvPr>
        </p:nvSpPr>
        <p:spPr/>
        <p:txBody>
          <a:bodyPr/>
          <a:lstStyle/>
          <a:p>
            <a:r>
              <a:rPr lang="en-US" sz="1600" dirty="0"/>
              <a:t>MMPACT will demonstrate the use of </a:t>
            </a:r>
            <a:r>
              <a:rPr lang="en-US" sz="1600" i="1" dirty="0"/>
              <a:t>in situ resource utilization (ISRU)-</a:t>
            </a:r>
            <a:r>
              <a:rPr lang="en-US" sz="1600" dirty="0"/>
              <a:t>derived materials, such as lunar regolith, to 3D print large structures on the lunar surface </a:t>
            </a:r>
          </a:p>
          <a:p>
            <a:r>
              <a:rPr lang="en-US" sz="1600" dirty="0"/>
              <a:t>Technology development and a series of lunar surface demonstrations will eventually enable on-demand capabilities for construction of landing pads, shelters, roadways, blast shields, and habitats (vertical construction)</a:t>
            </a:r>
          </a:p>
          <a:p>
            <a:r>
              <a:rPr lang="en-US" sz="1600" dirty="0"/>
              <a:t>Led by NASA Marshall, project highly collaborative with participation from other NASA centers, industry partners, and academic institutions</a:t>
            </a:r>
          </a:p>
          <a:p>
            <a:endParaRPr lang="en-US" dirty="0"/>
          </a:p>
          <a:p>
            <a:endParaRPr lang="en-US" dirty="0"/>
          </a:p>
        </p:txBody>
      </p:sp>
      <p:pic>
        <p:nvPicPr>
          <p:cNvPr id="6" name="Picture 5">
            <a:extLst>
              <a:ext uri="{FF2B5EF4-FFF2-40B4-BE49-F238E27FC236}">
                <a16:creationId xmlns:a16="http://schemas.microsoft.com/office/drawing/2014/main" id="{DC1874D3-EC1B-4E3D-9479-7F368351C42C}"/>
              </a:ext>
            </a:extLst>
          </p:cNvPr>
          <p:cNvPicPr>
            <a:picLocks noChangeAspect="1"/>
          </p:cNvPicPr>
          <p:nvPr/>
        </p:nvPicPr>
        <p:blipFill>
          <a:blip r:embed="rId3"/>
          <a:stretch>
            <a:fillRect/>
          </a:stretch>
        </p:blipFill>
        <p:spPr>
          <a:xfrm>
            <a:off x="2048627" y="3102282"/>
            <a:ext cx="8094746" cy="3102715"/>
          </a:xfrm>
          <a:prstGeom prst="rect">
            <a:avLst/>
          </a:prstGeom>
        </p:spPr>
      </p:pic>
      <p:sp>
        <p:nvSpPr>
          <p:cNvPr id="7" name="TextBox 6">
            <a:extLst>
              <a:ext uri="{FF2B5EF4-FFF2-40B4-BE49-F238E27FC236}">
                <a16:creationId xmlns:a16="http://schemas.microsoft.com/office/drawing/2014/main" id="{54E44E74-6976-4CDD-85B7-3B5A7682F23C}"/>
              </a:ext>
            </a:extLst>
          </p:cNvPr>
          <p:cNvSpPr txBox="1"/>
          <p:nvPr/>
        </p:nvSpPr>
        <p:spPr>
          <a:xfrm>
            <a:off x="3756276" y="5641975"/>
            <a:ext cx="5763126" cy="369332"/>
          </a:xfrm>
          <a:prstGeom prst="rect">
            <a:avLst/>
          </a:prstGeom>
          <a:noFill/>
        </p:spPr>
        <p:txBody>
          <a:bodyPr wrap="square" rtlCol="0">
            <a:spAutoFit/>
          </a:bodyPr>
          <a:lstStyle/>
          <a:p>
            <a:r>
              <a:rPr lang="en-US" b="1" dirty="0">
                <a:solidFill>
                  <a:schemeClr val="accent6">
                    <a:lumMod val="75000"/>
                  </a:schemeClr>
                </a:solidFill>
              </a:rPr>
              <a:t>Image from ICON and Bjarke </a:t>
            </a:r>
            <a:r>
              <a:rPr lang="en-US" b="1" dirty="0" err="1">
                <a:solidFill>
                  <a:schemeClr val="accent6">
                    <a:lumMod val="75000"/>
                  </a:schemeClr>
                </a:solidFill>
              </a:rPr>
              <a:t>Ingels</a:t>
            </a:r>
            <a:r>
              <a:rPr lang="en-US" b="1" dirty="0">
                <a:solidFill>
                  <a:schemeClr val="accent6">
                    <a:lumMod val="75000"/>
                  </a:schemeClr>
                </a:solidFill>
              </a:rPr>
              <a:t> Group</a:t>
            </a:r>
          </a:p>
        </p:txBody>
      </p:sp>
    </p:spTree>
    <p:extLst>
      <p:ext uri="{BB962C8B-B14F-4D97-AF65-F5344CB8AC3E}">
        <p14:creationId xmlns:p14="http://schemas.microsoft.com/office/powerpoint/2010/main" val="1912209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B70FD-4C37-4956-A5BF-0216A8E6F23E}"/>
              </a:ext>
            </a:extLst>
          </p:cNvPr>
          <p:cNvSpPr>
            <a:spLocks noGrp="1"/>
          </p:cNvSpPr>
          <p:nvPr>
            <p:ph type="title"/>
          </p:nvPr>
        </p:nvSpPr>
        <p:spPr/>
        <p:txBody>
          <a:bodyPr/>
          <a:lstStyle/>
          <a:p>
            <a:r>
              <a:rPr lang="en-US" dirty="0"/>
              <a:t>MMPACT and Habitat Outfitting</a:t>
            </a:r>
          </a:p>
        </p:txBody>
      </p:sp>
      <p:sp>
        <p:nvSpPr>
          <p:cNvPr id="3" name="Text Placeholder 2">
            <a:extLst>
              <a:ext uri="{FF2B5EF4-FFF2-40B4-BE49-F238E27FC236}">
                <a16:creationId xmlns:a16="http://schemas.microsoft.com/office/drawing/2014/main" id="{1D95232D-B157-45C0-8036-305B9DB0DFEC}"/>
              </a:ext>
            </a:extLst>
          </p:cNvPr>
          <p:cNvSpPr>
            <a:spLocks noGrp="1"/>
          </p:cNvSpPr>
          <p:nvPr>
            <p:ph type="body" sz="quarter" idx="10"/>
          </p:nvPr>
        </p:nvSpPr>
        <p:spPr>
          <a:xfrm>
            <a:off x="456115" y="992991"/>
            <a:ext cx="11736387" cy="4825903"/>
          </a:xfrm>
        </p:spPr>
        <p:txBody>
          <a:bodyPr>
            <a:normAutofit fontScale="70000" lnSpcReduction="20000"/>
          </a:bodyPr>
          <a:lstStyle/>
          <a:p>
            <a:r>
              <a:rPr lang="en-US" dirty="0"/>
              <a:t>ICON </a:t>
            </a:r>
          </a:p>
          <a:p>
            <a:pPr>
              <a:spcBef>
                <a:spcPts val="0"/>
              </a:spcBef>
            </a:pPr>
            <a:r>
              <a:rPr lang="en-US" dirty="0"/>
              <a:t>	</a:t>
            </a:r>
            <a:r>
              <a:rPr lang="en-US" sz="2200" dirty="0"/>
              <a:t>-prime contractor for MMPACT</a:t>
            </a:r>
          </a:p>
          <a:p>
            <a:pPr>
              <a:spcBef>
                <a:spcPts val="0"/>
              </a:spcBef>
            </a:pPr>
            <a:r>
              <a:rPr lang="en-US" sz="2200" dirty="0"/>
              <a:t>	-printed Crew Health and Exploration Analog habitat at NASA Johnson Space Center</a:t>
            </a:r>
          </a:p>
          <a:p>
            <a:r>
              <a:rPr lang="en-US" dirty="0"/>
              <a:t>Branch Technology 	</a:t>
            </a:r>
          </a:p>
          <a:p>
            <a:pPr>
              <a:spcBef>
                <a:spcPts val="0"/>
              </a:spcBef>
            </a:pPr>
            <a:r>
              <a:rPr lang="en-US" dirty="0"/>
              <a:t>	</a:t>
            </a:r>
            <a:r>
              <a:rPr lang="en-US" sz="2200" dirty="0"/>
              <a:t>-assessing potential of Cellular Fabrication (C-Fab) technology to support on demand fabrication of 	  	  	 	outfitting elements</a:t>
            </a:r>
          </a:p>
          <a:p>
            <a:pPr>
              <a:spcBef>
                <a:spcPts val="0"/>
              </a:spcBef>
            </a:pPr>
            <a:r>
              <a:rPr lang="en-US" sz="2200" dirty="0"/>
              <a:t>	-Foster + Partners designing outfitting elements and developing element taxonomy</a:t>
            </a:r>
          </a:p>
          <a:p>
            <a:pPr>
              <a:spcBef>
                <a:spcPts val="0"/>
              </a:spcBef>
            </a:pPr>
            <a:r>
              <a:rPr lang="en-US" sz="2200" dirty="0"/>
              <a:t>	-Stanford University developing biopolymer bound soil composite as potential material to support 	  	 	 	outfitting and surface construction</a:t>
            </a:r>
          </a:p>
          <a:p>
            <a:r>
              <a:rPr lang="en-US" dirty="0"/>
              <a:t>Drake State Community and Technical College</a:t>
            </a:r>
          </a:p>
          <a:p>
            <a:r>
              <a:rPr lang="en-US" dirty="0"/>
              <a:t>	</a:t>
            </a:r>
            <a:r>
              <a:rPr lang="en-US" sz="2200" dirty="0"/>
              <a:t>-manufacturing to support outfitting</a:t>
            </a:r>
          </a:p>
          <a:p>
            <a:r>
              <a:rPr lang="en-US" dirty="0" err="1"/>
              <a:t>Kappler</a:t>
            </a:r>
            <a:r>
              <a:rPr lang="en-US" dirty="0"/>
              <a:t>, Inc.</a:t>
            </a:r>
          </a:p>
          <a:p>
            <a:r>
              <a:rPr lang="en-US" dirty="0"/>
              <a:t>	</a:t>
            </a:r>
            <a:r>
              <a:rPr lang="en-US" sz="2200" dirty="0"/>
              <a:t>-structure/enclosure for 3D printing on the lunar surface</a:t>
            </a:r>
          </a:p>
          <a:p>
            <a:r>
              <a:rPr lang="en-US" dirty="0" err="1"/>
              <a:t>SEArch</a:t>
            </a:r>
            <a:r>
              <a:rPr lang="en-US" dirty="0"/>
              <a:t>+</a:t>
            </a:r>
          </a:p>
          <a:p>
            <a:pPr>
              <a:spcBef>
                <a:spcPts val="0"/>
              </a:spcBef>
            </a:pPr>
            <a:r>
              <a:rPr lang="en-US" dirty="0"/>
              <a:t>	</a:t>
            </a:r>
            <a:r>
              <a:rPr lang="en-US" sz="2200" dirty="0"/>
              <a:t>-specializes in design of habitats and habitat elements</a:t>
            </a:r>
          </a:p>
          <a:p>
            <a:pPr>
              <a:spcBef>
                <a:spcPts val="0"/>
              </a:spcBef>
            </a:pPr>
            <a:r>
              <a:rPr lang="en-US" sz="2200" dirty="0"/>
              <a:t>		-structural component integration (ex. windows and </a:t>
            </a:r>
          </a:p>
          <a:p>
            <a:pPr>
              <a:spcBef>
                <a:spcPts val="0"/>
              </a:spcBef>
            </a:pPr>
            <a:r>
              <a:rPr lang="en-US" sz="2200" dirty="0"/>
              <a:t>		  airlocks), “light-weighting” engineering/design methods</a:t>
            </a:r>
          </a:p>
          <a:p>
            <a:pPr>
              <a:spcBef>
                <a:spcPts val="0"/>
              </a:spcBef>
            </a:pPr>
            <a:r>
              <a:rPr lang="en-US" sz="2200" dirty="0"/>
              <a:t>	</a:t>
            </a:r>
          </a:p>
        </p:txBody>
      </p:sp>
      <p:pic>
        <p:nvPicPr>
          <p:cNvPr id="5" name="Picture 4">
            <a:extLst>
              <a:ext uri="{FF2B5EF4-FFF2-40B4-BE49-F238E27FC236}">
                <a16:creationId xmlns:a16="http://schemas.microsoft.com/office/drawing/2014/main" id="{FBA9639D-EB17-4C7F-B1A1-49664960B27E}"/>
              </a:ext>
            </a:extLst>
          </p:cNvPr>
          <p:cNvPicPr>
            <a:picLocks noChangeAspect="1"/>
          </p:cNvPicPr>
          <p:nvPr/>
        </p:nvPicPr>
        <p:blipFill>
          <a:blip r:embed="rId3"/>
          <a:stretch>
            <a:fillRect/>
          </a:stretch>
        </p:blipFill>
        <p:spPr>
          <a:xfrm>
            <a:off x="7801779" y="3126809"/>
            <a:ext cx="2444610" cy="1381224"/>
          </a:xfrm>
          <a:prstGeom prst="rect">
            <a:avLst/>
          </a:prstGeom>
        </p:spPr>
      </p:pic>
      <p:sp>
        <p:nvSpPr>
          <p:cNvPr id="6" name="TextBox 5">
            <a:extLst>
              <a:ext uri="{FF2B5EF4-FFF2-40B4-BE49-F238E27FC236}">
                <a16:creationId xmlns:a16="http://schemas.microsoft.com/office/drawing/2014/main" id="{8B81279E-1377-42DE-9C45-530915FDAB9E}"/>
              </a:ext>
            </a:extLst>
          </p:cNvPr>
          <p:cNvSpPr txBox="1"/>
          <p:nvPr/>
        </p:nvSpPr>
        <p:spPr>
          <a:xfrm>
            <a:off x="7768594" y="4664191"/>
            <a:ext cx="3026004" cy="738664"/>
          </a:xfrm>
          <a:prstGeom prst="rect">
            <a:avLst/>
          </a:prstGeom>
          <a:noFill/>
        </p:spPr>
        <p:txBody>
          <a:bodyPr wrap="square" rtlCol="0">
            <a:spAutoFit/>
          </a:bodyPr>
          <a:lstStyle/>
          <a:p>
            <a:r>
              <a:rPr lang="en-US" sz="1400" dirty="0"/>
              <a:t>Enclosure for 3D printing on a planetary surface.  Image from </a:t>
            </a:r>
            <a:r>
              <a:rPr lang="en-US" sz="1400" dirty="0" err="1"/>
              <a:t>Kappler</a:t>
            </a:r>
            <a:r>
              <a:rPr lang="en-US" sz="1400" dirty="0"/>
              <a:t>, Inc. </a:t>
            </a:r>
          </a:p>
        </p:txBody>
      </p:sp>
    </p:spTree>
    <p:extLst>
      <p:ext uri="{BB962C8B-B14F-4D97-AF65-F5344CB8AC3E}">
        <p14:creationId xmlns:p14="http://schemas.microsoft.com/office/powerpoint/2010/main" val="403216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05C3D-5683-4D3F-ADE8-BDE7A3C60FD6}"/>
              </a:ext>
            </a:extLst>
          </p:cNvPr>
          <p:cNvSpPr>
            <a:spLocks noGrp="1"/>
          </p:cNvSpPr>
          <p:nvPr>
            <p:ph type="title"/>
          </p:nvPr>
        </p:nvSpPr>
        <p:spPr/>
        <p:txBody>
          <a:bodyPr/>
          <a:lstStyle/>
          <a:p>
            <a:r>
              <a:rPr lang="en-US" dirty="0"/>
              <a:t>In-Space Manufacturing (ISM) and Habitat Outfitting</a:t>
            </a:r>
          </a:p>
        </p:txBody>
      </p:sp>
      <p:sp>
        <p:nvSpPr>
          <p:cNvPr id="3" name="Text Placeholder 2">
            <a:extLst>
              <a:ext uri="{FF2B5EF4-FFF2-40B4-BE49-F238E27FC236}">
                <a16:creationId xmlns:a16="http://schemas.microsoft.com/office/drawing/2014/main" id="{2AA4C74F-7AEB-48DC-AB8D-7FFA7DA98831}"/>
              </a:ext>
            </a:extLst>
          </p:cNvPr>
          <p:cNvSpPr>
            <a:spLocks noGrp="1"/>
          </p:cNvSpPr>
          <p:nvPr>
            <p:ph type="body" sz="quarter" idx="10"/>
          </p:nvPr>
        </p:nvSpPr>
        <p:spPr>
          <a:xfrm>
            <a:off x="456115" y="1021849"/>
            <a:ext cx="11353800" cy="4416425"/>
          </a:xfrm>
        </p:spPr>
        <p:txBody>
          <a:bodyPr>
            <a:normAutofit/>
          </a:bodyPr>
          <a:lstStyle/>
          <a:p>
            <a:r>
              <a:rPr lang="en-US" sz="2000" dirty="0"/>
              <a:t>ISM project at MSFC examines a wide variety of technologies to enable greater supportability and reduce logistics on space missions</a:t>
            </a:r>
          </a:p>
          <a:p>
            <a:r>
              <a:rPr lang="en-US" sz="2000" dirty="0"/>
              <a:t>	-3D printing of polymers, metals, and electronics</a:t>
            </a:r>
          </a:p>
          <a:p>
            <a:r>
              <a:rPr lang="en-US" sz="2000" dirty="0"/>
              <a:t>	-recycling and reuse</a:t>
            </a:r>
          </a:p>
          <a:p>
            <a:r>
              <a:rPr lang="en-US" sz="2000" dirty="0"/>
              <a:t>Manufacturing of smaller components is also part of the outfitting ecosystem</a:t>
            </a:r>
          </a:p>
          <a:p>
            <a:r>
              <a:rPr lang="en-US" sz="2000" dirty="0"/>
              <a:t>	</a:t>
            </a:r>
          </a:p>
        </p:txBody>
      </p:sp>
      <p:pic>
        <p:nvPicPr>
          <p:cNvPr id="1026" name="Picture 2" descr="The ISS – humanity's largest outpost in space - DLR Portal">
            <a:extLst>
              <a:ext uri="{FF2B5EF4-FFF2-40B4-BE49-F238E27FC236}">
                <a16:creationId xmlns:a16="http://schemas.microsoft.com/office/drawing/2014/main" id="{E97289E9-C8DA-485D-8BE4-05C7ED0F52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456" y="350220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B2E6BD9-A2BE-4C8E-8B13-7FFF6B18EA2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77451" y="3309183"/>
            <a:ext cx="2276392" cy="2526968"/>
          </a:xfrm>
          <a:prstGeom prst="rect">
            <a:avLst/>
          </a:prstGeom>
          <a:ln w="12700">
            <a:solidFill>
              <a:schemeClr val="tx1">
                <a:lumMod val="65000"/>
                <a:lumOff val="35000"/>
              </a:schemeClr>
            </a:solidFill>
          </a:ln>
        </p:spPr>
      </p:pic>
      <p:pic>
        <p:nvPicPr>
          <p:cNvPr id="8" name="Picture 7" descr="A picture containing indoor, table, sitting, propeller&#10;&#10;Description automatically generated">
            <a:extLst>
              <a:ext uri="{FF2B5EF4-FFF2-40B4-BE49-F238E27FC236}">
                <a16:creationId xmlns:a16="http://schemas.microsoft.com/office/drawing/2014/main" id="{8E41CE3E-5ACD-4B65-984F-989747679EC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7110" r="35390"/>
          <a:stretch/>
        </p:blipFill>
        <p:spPr>
          <a:xfrm>
            <a:off x="8046338" y="3309183"/>
            <a:ext cx="2583123" cy="2526968"/>
          </a:xfrm>
          <a:prstGeom prst="rect">
            <a:avLst/>
          </a:prstGeom>
          <a:ln>
            <a:noFill/>
          </a:ln>
        </p:spPr>
      </p:pic>
      <p:sp>
        <p:nvSpPr>
          <p:cNvPr id="4" name="Arrow: Right 3">
            <a:extLst>
              <a:ext uri="{FF2B5EF4-FFF2-40B4-BE49-F238E27FC236}">
                <a16:creationId xmlns:a16="http://schemas.microsoft.com/office/drawing/2014/main" id="{08E68000-D15E-4BA3-A4FE-C8AAD0975915}"/>
              </a:ext>
            </a:extLst>
          </p:cNvPr>
          <p:cNvSpPr/>
          <p:nvPr/>
        </p:nvSpPr>
        <p:spPr>
          <a:xfrm>
            <a:off x="4017196" y="4089115"/>
            <a:ext cx="503433" cy="349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E61B88BC-F6A3-4817-AC8F-3613BFFE0289}"/>
              </a:ext>
            </a:extLst>
          </p:cNvPr>
          <p:cNvSpPr/>
          <p:nvPr/>
        </p:nvSpPr>
        <p:spPr>
          <a:xfrm>
            <a:off x="7354052" y="4087403"/>
            <a:ext cx="503433" cy="349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5654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D5E72-B115-45F0-8235-C6CE58ABFE36}"/>
              </a:ext>
            </a:extLst>
          </p:cNvPr>
          <p:cNvSpPr>
            <a:spLocks noGrp="1"/>
          </p:cNvSpPr>
          <p:nvPr>
            <p:ph type="title"/>
          </p:nvPr>
        </p:nvSpPr>
        <p:spPr>
          <a:xfrm>
            <a:off x="538308" y="157501"/>
            <a:ext cx="11353026" cy="594360"/>
          </a:xfrm>
        </p:spPr>
        <p:txBody>
          <a:bodyPr>
            <a:noAutofit/>
          </a:bodyPr>
          <a:lstStyle/>
          <a:p>
            <a:r>
              <a:rPr lang="en-US" dirty="0"/>
              <a:t>In-space Manufacturing and Analog Missions: A Potential Testbed for Outfitting</a:t>
            </a:r>
          </a:p>
        </p:txBody>
      </p:sp>
      <p:sp>
        <p:nvSpPr>
          <p:cNvPr id="3" name="Text Placeholder 2">
            <a:extLst>
              <a:ext uri="{FF2B5EF4-FFF2-40B4-BE49-F238E27FC236}">
                <a16:creationId xmlns:a16="http://schemas.microsoft.com/office/drawing/2014/main" id="{282057F7-A8D9-4067-A871-A6EE8C771FE6}"/>
              </a:ext>
            </a:extLst>
          </p:cNvPr>
          <p:cNvSpPr>
            <a:spLocks noGrp="1"/>
          </p:cNvSpPr>
          <p:nvPr>
            <p:ph type="body" sz="quarter" idx="10"/>
          </p:nvPr>
        </p:nvSpPr>
        <p:spPr>
          <a:xfrm>
            <a:off x="455613" y="1225550"/>
            <a:ext cx="6594892" cy="4416425"/>
          </a:xfrm>
        </p:spPr>
        <p:txBody>
          <a:bodyPr>
            <a:normAutofit fontScale="70000" lnSpcReduction="20000"/>
          </a:bodyPr>
          <a:lstStyle/>
          <a:p>
            <a:r>
              <a:rPr lang="en-US" dirty="0"/>
              <a:t>ISM in analog mission platforms presents many possibilities for exploring ISM in outfitting:</a:t>
            </a:r>
          </a:p>
          <a:p>
            <a:pPr marL="457200" indent="-457200">
              <a:buFont typeface="Arial" panose="020B0604020202020204" pitchFamily="34" charset="0"/>
              <a:buChar char="•"/>
            </a:pPr>
            <a:r>
              <a:rPr lang="en-US" dirty="0"/>
              <a:t>replacement of parts and components that break or go missing </a:t>
            </a:r>
          </a:p>
          <a:p>
            <a:pPr marL="457200" indent="-457200">
              <a:buFont typeface="Arial" panose="020B0604020202020204" pitchFamily="34" charset="0"/>
              <a:buChar char="•"/>
            </a:pPr>
            <a:r>
              <a:rPr lang="en-US" dirty="0"/>
              <a:t>support </a:t>
            </a:r>
            <a:r>
              <a:rPr lang="en-US"/>
              <a:t>of operations </a:t>
            </a:r>
            <a:endParaRPr lang="en-US" dirty="0"/>
          </a:p>
          <a:p>
            <a:pPr marL="1371600" lvl="1">
              <a:buFont typeface="Arial" panose="020B0604020202020204" pitchFamily="34" charset="0"/>
              <a:buChar char="•"/>
            </a:pPr>
            <a:r>
              <a:rPr lang="en-US" dirty="0"/>
              <a:t>crew tools, including development of new/custom approaches to solving problems (historical example in NASA’s underwater habitat NEEMO)</a:t>
            </a:r>
          </a:p>
          <a:p>
            <a:pPr marL="457200" indent="-457200">
              <a:buFont typeface="Arial" panose="020B0604020202020204" pitchFamily="34" charset="0"/>
              <a:buChar char="•"/>
            </a:pPr>
            <a:r>
              <a:rPr lang="en-US" dirty="0"/>
              <a:t>possibility for inspection of components using structured light scanning </a:t>
            </a:r>
          </a:p>
          <a:p>
            <a:pPr marL="1371600" lvl="1">
              <a:buFont typeface="Arial" panose="020B0604020202020204" pitchFamily="34" charset="0"/>
              <a:buChar char="•"/>
            </a:pPr>
            <a:r>
              <a:rPr lang="en-US" dirty="0"/>
              <a:t>understanding of fidelity of scans and crew time/skill sets required</a:t>
            </a:r>
          </a:p>
          <a:p>
            <a:pPr marL="457200" indent="-457200">
              <a:buFont typeface="Arial" panose="020B0604020202020204" pitchFamily="34" charset="0"/>
              <a:buChar char="•"/>
            </a:pPr>
            <a:r>
              <a:rPr lang="en-US" dirty="0"/>
              <a:t>potential positive impacts on crew psychology (in-space “makerspace”, self-reliance)</a:t>
            </a:r>
          </a:p>
        </p:txBody>
      </p:sp>
      <p:pic>
        <p:nvPicPr>
          <p:cNvPr id="3074" name="Picture 2" descr="Here's an Idea: 3D Printing in Space - Tech Briefs">
            <a:extLst>
              <a:ext uri="{FF2B5EF4-FFF2-40B4-BE49-F238E27FC236}">
                <a16:creationId xmlns:a16="http://schemas.microsoft.com/office/drawing/2014/main" id="{DFD120FC-4B4A-422F-9957-222B64CCA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0505" y="1716521"/>
            <a:ext cx="4622132" cy="3073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1927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6A36C-12C0-4A20-ACAE-DB924C76930D}"/>
              </a:ext>
            </a:extLst>
          </p:cNvPr>
          <p:cNvSpPr>
            <a:spLocks noGrp="1"/>
          </p:cNvSpPr>
          <p:nvPr>
            <p:ph type="title"/>
          </p:nvPr>
        </p:nvSpPr>
        <p:spPr/>
        <p:txBody>
          <a:bodyPr/>
          <a:lstStyle/>
          <a:p>
            <a:r>
              <a:rPr lang="en-US" dirty="0"/>
              <a:t>Moon to Mars</a:t>
            </a:r>
          </a:p>
        </p:txBody>
      </p:sp>
      <p:sp>
        <p:nvSpPr>
          <p:cNvPr id="3" name="Text Placeholder 2">
            <a:extLst>
              <a:ext uri="{FF2B5EF4-FFF2-40B4-BE49-F238E27FC236}">
                <a16:creationId xmlns:a16="http://schemas.microsoft.com/office/drawing/2014/main" id="{01E4014F-0821-4DB0-895F-D1841BDC8876}"/>
              </a:ext>
            </a:extLst>
          </p:cNvPr>
          <p:cNvSpPr>
            <a:spLocks noGrp="1"/>
          </p:cNvSpPr>
          <p:nvPr>
            <p:ph type="body" sz="quarter" idx="10"/>
          </p:nvPr>
        </p:nvSpPr>
        <p:spPr/>
        <p:txBody>
          <a:bodyPr/>
          <a:lstStyle/>
          <a:p>
            <a:r>
              <a:rPr lang="en-US" dirty="0"/>
              <a:t>Lunar surface habitation development and understanding of outfitting approaches also enables Mars mission elements, including the Mars Transit Habitat.</a:t>
            </a:r>
          </a:p>
        </p:txBody>
      </p:sp>
      <p:pic>
        <p:nvPicPr>
          <p:cNvPr id="4" name="Picture 3" descr="A picture containing indoor, table, sitting, propeller&#10;&#10;Description automatically generated">
            <a:extLst>
              <a:ext uri="{FF2B5EF4-FFF2-40B4-BE49-F238E27FC236}">
                <a16:creationId xmlns:a16="http://schemas.microsoft.com/office/drawing/2014/main" id="{366087E2-7924-4409-AF78-47BA3A86F8B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7110" r="35390"/>
          <a:stretch/>
        </p:blipFill>
        <p:spPr>
          <a:xfrm>
            <a:off x="1298325" y="2719136"/>
            <a:ext cx="3702571" cy="3622080"/>
          </a:xfrm>
          <a:prstGeom prst="rect">
            <a:avLst/>
          </a:prstGeom>
          <a:ln>
            <a:noFill/>
          </a:ln>
        </p:spPr>
      </p:pic>
      <p:sp>
        <p:nvSpPr>
          <p:cNvPr id="5" name="TextBox 4">
            <a:extLst>
              <a:ext uri="{FF2B5EF4-FFF2-40B4-BE49-F238E27FC236}">
                <a16:creationId xmlns:a16="http://schemas.microsoft.com/office/drawing/2014/main" id="{27311091-3740-463D-8393-E5C8D7B331D0}"/>
              </a:ext>
            </a:extLst>
          </p:cNvPr>
          <p:cNvSpPr txBox="1"/>
          <p:nvPr/>
        </p:nvSpPr>
        <p:spPr>
          <a:xfrm>
            <a:off x="5739063" y="2851484"/>
            <a:ext cx="5065295" cy="2862322"/>
          </a:xfrm>
          <a:prstGeom prst="rect">
            <a:avLst/>
          </a:prstGeom>
          <a:noFill/>
        </p:spPr>
        <p:txBody>
          <a:bodyPr wrap="square" rtlCol="0">
            <a:spAutoFit/>
          </a:bodyPr>
          <a:lstStyle/>
          <a:p>
            <a:r>
              <a:rPr lang="en-US" dirty="0"/>
              <a:t>Shakedown missions and some outfitting at lunar Gateway</a:t>
            </a:r>
          </a:p>
          <a:p>
            <a:endParaRPr lang="en-US" dirty="0"/>
          </a:p>
          <a:p>
            <a:r>
              <a:rPr lang="en-US" dirty="0"/>
              <a:t>Inflatable </a:t>
            </a:r>
            <a:r>
              <a:rPr lang="en-US" dirty="0" err="1"/>
              <a:t>softgoods</a:t>
            </a:r>
            <a:r>
              <a:rPr lang="en-US" dirty="0"/>
              <a:t> habitable structure</a:t>
            </a:r>
          </a:p>
          <a:p>
            <a:endParaRPr lang="en-US" dirty="0"/>
          </a:p>
          <a:p>
            <a:r>
              <a:rPr lang="en-US" dirty="0"/>
              <a:t>Able to support crew of 4 on 1,200 day mission</a:t>
            </a:r>
          </a:p>
          <a:p>
            <a:endParaRPr lang="en-US" dirty="0"/>
          </a:p>
          <a:p>
            <a:r>
              <a:rPr lang="en-US" dirty="0"/>
              <a:t>Can leverage outfitting capabilities developed for lunar surface  </a:t>
            </a:r>
          </a:p>
          <a:p>
            <a:endParaRPr lang="en-US" dirty="0"/>
          </a:p>
        </p:txBody>
      </p:sp>
    </p:spTree>
    <p:extLst>
      <p:ext uri="{BB962C8B-B14F-4D97-AF65-F5344CB8AC3E}">
        <p14:creationId xmlns:p14="http://schemas.microsoft.com/office/powerpoint/2010/main" val="30394657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8B8FD-83DA-4F6C-875A-68AED59A4D93}"/>
              </a:ext>
            </a:extLst>
          </p:cNvPr>
          <p:cNvSpPr>
            <a:spLocks noGrp="1"/>
          </p:cNvSpPr>
          <p:nvPr>
            <p:ph type="title"/>
          </p:nvPr>
        </p:nvSpPr>
        <p:spPr/>
        <p:txBody>
          <a:bodyPr/>
          <a:lstStyle/>
          <a:p>
            <a:r>
              <a:rPr lang="en-US" dirty="0"/>
              <a:t>Acknowledgments</a:t>
            </a:r>
          </a:p>
        </p:txBody>
      </p:sp>
      <p:sp>
        <p:nvSpPr>
          <p:cNvPr id="3" name="Text Placeholder 2">
            <a:extLst>
              <a:ext uri="{FF2B5EF4-FFF2-40B4-BE49-F238E27FC236}">
                <a16:creationId xmlns:a16="http://schemas.microsoft.com/office/drawing/2014/main" id="{DBF4E8EF-F611-4C1E-B19C-C614AE614AF3}"/>
              </a:ext>
            </a:extLst>
          </p:cNvPr>
          <p:cNvSpPr>
            <a:spLocks noGrp="1"/>
          </p:cNvSpPr>
          <p:nvPr>
            <p:ph type="body" sz="quarter" idx="10"/>
          </p:nvPr>
        </p:nvSpPr>
        <p:spPr/>
        <p:txBody>
          <a:bodyPr>
            <a:normAutofit/>
          </a:bodyPr>
          <a:lstStyle/>
          <a:p>
            <a:r>
              <a:rPr lang="en-US" sz="1800" dirty="0">
                <a:effectLst/>
                <a:latin typeface="Times New Roman" panose="02020603050405020304" pitchFamily="18" charset="0"/>
                <a:ea typeface="Times New Roman" panose="02020603050405020304" pitchFamily="18" charset="0"/>
              </a:rPr>
              <a:t>Dr. Frank Ledbetter, Dr. Jim Stott - NASA Marshall Space Flight Center </a:t>
            </a:r>
          </a:p>
          <a:p>
            <a:r>
              <a:rPr lang="en-US" sz="1800" dirty="0">
                <a:effectLst/>
                <a:latin typeface="Times New Roman" panose="02020603050405020304" pitchFamily="18" charset="0"/>
                <a:ea typeface="Times New Roman" panose="02020603050405020304" pitchFamily="18" charset="0"/>
              </a:rPr>
              <a:t>Dr. Dave Akin – University of Maryland</a:t>
            </a:r>
          </a:p>
          <a:p>
            <a:r>
              <a:rPr lang="en-US" sz="1800" dirty="0">
                <a:effectLst/>
                <a:latin typeface="Times New Roman" panose="02020603050405020304" pitchFamily="18" charset="0"/>
                <a:ea typeface="Times New Roman" panose="02020603050405020304" pitchFamily="18" charset="0"/>
              </a:rPr>
              <a:t>David Goodloe, Platt Boyd – Branch Technology </a:t>
            </a:r>
          </a:p>
          <a:p>
            <a:r>
              <a:rPr lang="en-US" sz="1800" dirty="0">
                <a:effectLst/>
                <a:latin typeface="Times New Roman" panose="02020603050405020304" pitchFamily="18" charset="0"/>
                <a:ea typeface="Times New Roman" panose="02020603050405020304" pitchFamily="18" charset="0"/>
              </a:rPr>
              <a:t>Devon </a:t>
            </a:r>
            <a:r>
              <a:rPr lang="en-US" sz="1800" dirty="0" err="1">
                <a:effectLst/>
                <a:latin typeface="Times New Roman" panose="02020603050405020304" pitchFamily="18" charset="0"/>
                <a:ea typeface="Times New Roman" panose="02020603050405020304" pitchFamily="18" charset="0"/>
              </a:rPr>
              <a:t>O’Rouke</a:t>
            </a:r>
            <a:r>
              <a:rPr lang="en-US" sz="1800" dirty="0">
                <a:effectLst/>
                <a:latin typeface="Times New Roman" panose="02020603050405020304" pitchFamily="18" charset="0"/>
                <a:ea typeface="Times New Roman" panose="02020603050405020304" pitchFamily="18" charset="0"/>
              </a:rPr>
              <a:t>, Peter Corwin, Michael Forlife, Thao Nguyen, Dr. Christopher Dreyer, Dr. George Sowers – Colorado School of Mines</a:t>
            </a:r>
          </a:p>
          <a:p>
            <a:r>
              <a:rPr lang="en-US" sz="1800" dirty="0">
                <a:latin typeface="Times New Roman" panose="02020603050405020304" pitchFamily="18" charset="0"/>
                <a:ea typeface="Times New Roman" panose="02020603050405020304" pitchFamily="18" charset="0"/>
              </a:rPr>
              <a:t>ICON –Evan Jensen</a:t>
            </a:r>
            <a:endParaRPr lang="en-US" sz="1800" dirty="0">
              <a:effectLst/>
              <a:latin typeface="Times New Roman" panose="02020603050405020304" pitchFamily="18" charset="0"/>
              <a:ea typeface="Times New Roman" panose="02020603050405020304" pitchFamily="18" charset="0"/>
            </a:endParaRPr>
          </a:p>
          <a:p>
            <a:r>
              <a:rPr lang="en-US" sz="1800" dirty="0">
                <a:effectLst/>
                <a:latin typeface="Times New Roman" panose="02020603050405020304" pitchFamily="18" charset="0"/>
                <a:ea typeface="Times New Roman" panose="02020603050405020304" pitchFamily="18" charset="0"/>
              </a:rPr>
              <a:t>Orla Punch, </a:t>
            </a:r>
            <a:r>
              <a:rPr lang="en-US" sz="1800" dirty="0" err="1">
                <a:effectLst/>
                <a:latin typeface="Times New Roman" panose="02020603050405020304" pitchFamily="18" charset="0"/>
                <a:ea typeface="Times New Roman" panose="02020603050405020304" pitchFamily="18" charset="0"/>
              </a:rPr>
              <a:t>Savador</a:t>
            </a:r>
            <a:r>
              <a:rPr lang="en-US" sz="1800" dirty="0">
                <a:effectLst/>
                <a:latin typeface="Times New Roman" panose="02020603050405020304" pitchFamily="18" charset="0"/>
                <a:ea typeface="Times New Roman" panose="02020603050405020304" pitchFamily="18" charset="0"/>
              </a:rPr>
              <a:t> Navarro Perez – Foster and Partners </a:t>
            </a:r>
          </a:p>
          <a:p>
            <a:r>
              <a:rPr lang="en-US" sz="1800" dirty="0">
                <a:effectLst/>
                <a:latin typeface="Times New Roman" panose="02020603050405020304" pitchFamily="18" charset="0"/>
                <a:ea typeface="Times New Roman" panose="02020603050405020304" pitchFamily="18" charset="0"/>
              </a:rPr>
              <a:t>Dr. Mike Lepech - Stanford  </a:t>
            </a:r>
          </a:p>
          <a:p>
            <a:endParaRPr lang="en-US" dirty="0"/>
          </a:p>
        </p:txBody>
      </p:sp>
    </p:spTree>
    <p:extLst>
      <p:ext uri="{BB962C8B-B14F-4D97-AF65-F5344CB8AC3E}">
        <p14:creationId xmlns:p14="http://schemas.microsoft.com/office/powerpoint/2010/main" val="1847393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8083358"/>
      </p:ext>
    </p:extLst>
  </p:cSld>
  <p:clrMapOvr>
    <a:masterClrMapping/>
  </p:clrMapOvr>
</p:sld>
</file>

<file path=ppt/theme/theme1.xml><?xml version="1.0" encoding="utf-8"?>
<a:theme xmlns:a="http://schemas.openxmlformats.org/drawingml/2006/main" name="Office Theme">
  <a:themeElements>
    <a:clrScheme name="Ascend 2022">
      <a:dk1>
        <a:srgbClr val="2F2649"/>
      </a:dk1>
      <a:lt1>
        <a:srgbClr val="FFFFFF"/>
      </a:lt1>
      <a:dk2>
        <a:srgbClr val="000000"/>
      </a:dk2>
      <a:lt2>
        <a:srgbClr val="E7E6E6"/>
      </a:lt2>
      <a:accent1>
        <a:srgbClr val="8F346E"/>
      </a:accent1>
      <a:accent2>
        <a:srgbClr val="FCAD47"/>
      </a:accent2>
      <a:accent3>
        <a:srgbClr val="2F2649"/>
      </a:accent3>
      <a:accent4>
        <a:srgbClr val="8F346E"/>
      </a:accent4>
      <a:accent5>
        <a:srgbClr val="FCAD47"/>
      </a:accent5>
      <a:accent6>
        <a:srgbClr val="2F2649"/>
      </a:accent6>
      <a:hlink>
        <a:srgbClr val="8F346E"/>
      </a:hlink>
      <a:folHlink>
        <a:srgbClr val="8F34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A222F2B1C6064A98D54002195BF032" ma:contentTypeVersion="4" ma:contentTypeDescription="Create a new document." ma:contentTypeScope="" ma:versionID="943e8216b0428a8c41f26d50a963f508">
  <xsd:schema xmlns:xsd="http://www.w3.org/2001/XMLSchema" xmlns:xs="http://www.w3.org/2001/XMLSchema" xmlns:p="http://schemas.microsoft.com/office/2006/metadata/properties" xmlns:ns2="848930ff-f17d-444f-9bdc-5cdcb29de823" xmlns:ns3="9e936d63-2e2a-4db7-8a3f-346ebb6af1e3" targetNamespace="http://schemas.microsoft.com/office/2006/metadata/properties" ma:root="true" ma:fieldsID="2fa1949d997b562dcc92612bf2b5a873" ns2:_="" ns3:_="">
    <xsd:import namespace="848930ff-f17d-444f-9bdc-5cdcb29de823"/>
    <xsd:import namespace="9e936d63-2e2a-4db7-8a3f-346ebb6af1e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8930ff-f17d-444f-9bdc-5cdcb29de8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936d63-2e2a-4db7-8a3f-346ebb6af1e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2510FE2-C224-4232-B06C-F05897C55E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8930ff-f17d-444f-9bdc-5cdcb29de823"/>
    <ds:schemaRef ds:uri="9e936d63-2e2a-4db7-8a3f-346ebb6af1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96B566-99B0-491C-8D53-72DE72EE5129}">
  <ds:schemaRefs>
    <ds:schemaRef ds:uri="http://schemas.microsoft.com/sharepoint/v3/contenttype/forms"/>
  </ds:schemaRefs>
</ds:datastoreItem>
</file>

<file path=customXml/itemProps3.xml><?xml version="1.0" encoding="utf-8"?>
<ds:datastoreItem xmlns:ds="http://schemas.openxmlformats.org/officeDocument/2006/customXml" ds:itemID="{BA200292-118D-4532-BCA9-C6F5840E6B38}">
  <ds:schemaRefs>
    <ds:schemaRef ds:uri="848930ff-f17d-444f-9bdc-5cdcb29de823"/>
    <ds:schemaRef ds:uri="http://www.w3.org/XML/1998/namespace"/>
    <ds:schemaRef ds:uri="http://purl.org/dc/elements/1.1/"/>
    <ds:schemaRef ds:uri="http://purl.org/dc/dcmitype/"/>
    <ds:schemaRef ds:uri="http://schemas.openxmlformats.org/package/2006/metadata/core-properties"/>
    <ds:schemaRef ds:uri="9e936d63-2e2a-4db7-8a3f-346ebb6af1e3"/>
    <ds:schemaRef ds:uri="http://schemas.microsoft.com/office/2006/documentManagement/types"/>
    <ds:schemaRef ds:uri="http://schemas.microsoft.com/office/2006/metadata/properties"/>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11137</TotalTime>
  <Words>3161</Words>
  <Application>Microsoft Office PowerPoint</Application>
  <PresentationFormat>Widescreen</PresentationFormat>
  <Paragraphs>243</Paragraphs>
  <Slides>24</Slides>
  <Notes>22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24</vt:i4>
      </vt:variant>
    </vt:vector>
  </HeadingPairs>
  <TitlesOfParts>
    <vt:vector size="35" baseType="lpstr">
      <vt:lpstr>Arial</vt:lpstr>
      <vt:lpstr>Baskerville Old Face</vt:lpstr>
      <vt:lpstr>Calibri</vt:lpstr>
      <vt:lpstr>Calibri Light</vt:lpstr>
      <vt:lpstr>Soleil</vt:lpstr>
      <vt:lpstr>Soleil Bk</vt:lpstr>
      <vt:lpstr>Soleil Lt</vt:lpstr>
      <vt:lpstr>Soleil Sb</vt:lpstr>
      <vt:lpstr>Times New Roman</vt:lpstr>
      <vt:lpstr>Wingdings</vt:lpstr>
      <vt:lpstr>Office Theme</vt:lpstr>
      <vt:lpstr>PowerPoint Presentation</vt:lpstr>
      <vt:lpstr>NASA’s Habitat Outfitting Portfolio</vt:lpstr>
      <vt:lpstr>“If we’re going to get to Mars, we’re going to have to clear the maps.”    -Robert Zubrin</vt:lpstr>
      <vt:lpstr>Returning to the Moon Sustainably: NASA’s Artemis Program</vt:lpstr>
      <vt:lpstr>Lunar Surface Habitat</vt:lpstr>
      <vt:lpstr>Lunar surface habitat challenges</vt:lpstr>
      <vt:lpstr>A Different Approach To Habitation: Inflatable Softgoods</vt:lpstr>
      <vt:lpstr>Types of Space Habitats</vt:lpstr>
      <vt:lpstr>What is outfitting?</vt:lpstr>
      <vt:lpstr>Class II Habitat Outfitting Needs</vt:lpstr>
      <vt:lpstr>Class II Habitat Outfitting Needs</vt:lpstr>
      <vt:lpstr>Class III Habitat Outfitting Needs </vt:lpstr>
      <vt:lpstr>Research questions for outfitting of future habitats</vt:lpstr>
      <vt:lpstr>NASA’s XHab Academic Innovation Challenge (2021-2022)</vt:lpstr>
      <vt:lpstr>Colorado School of Mines XHab (2021-2022)</vt:lpstr>
      <vt:lpstr>University of Maryland XHab (2021-2022)</vt:lpstr>
      <vt:lpstr>Academic Challenges on Habitation (2022-2023)</vt:lpstr>
      <vt:lpstr>Moon to Mars Planetary Autonomous Construction Project (MMPACT)</vt:lpstr>
      <vt:lpstr>MMPACT and Habitat Outfitting</vt:lpstr>
      <vt:lpstr>In-Space Manufacturing (ISM) and Habitat Outfitting</vt:lpstr>
      <vt:lpstr>In-space Manufacturing and Analog Missions: A Potential Testbed for Outfitting</vt:lpstr>
      <vt:lpstr>Moon to Mars</vt:lpstr>
      <vt:lpstr>Acknowledgments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Balkon</dc:creator>
  <cp:lastModifiedBy>Prater, Tracie J. (MSFC-HP40)</cp:lastModifiedBy>
  <cp:revision>117</cp:revision>
  <cp:lastPrinted>2022-09-13T12:06:03Z</cp:lastPrinted>
  <dcterms:created xsi:type="dcterms:W3CDTF">2022-03-16T19:20:00Z</dcterms:created>
  <dcterms:modified xsi:type="dcterms:W3CDTF">2022-09-21T19:55:42Z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0x01010057A222F2B1C6064A98D54002195BF032</vt:lpwstr>
  </property>
</Properties>
</file>