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8"/>
  </p:notesMasterIdLst>
  <p:sldIdLst>
    <p:sldId id="256" r:id="rId6"/>
    <p:sldId id="1963" r:id="rId7"/>
    <p:sldId id="265" r:id="rId8"/>
    <p:sldId id="258" r:id="rId9"/>
    <p:sldId id="259" r:id="rId10"/>
    <p:sldId id="260" r:id="rId11"/>
    <p:sldId id="262" r:id="rId12"/>
    <p:sldId id="1935" r:id="rId13"/>
    <p:sldId id="1939" r:id="rId14"/>
    <p:sldId id="1943" r:id="rId15"/>
    <p:sldId id="1901" r:id="rId16"/>
    <p:sldId id="1940" r:id="rId17"/>
    <p:sldId id="1933" r:id="rId18"/>
    <p:sldId id="1949" r:id="rId19"/>
    <p:sldId id="1958" r:id="rId20"/>
    <p:sldId id="1957" r:id="rId21"/>
    <p:sldId id="1959" r:id="rId22"/>
    <p:sldId id="1956" r:id="rId23"/>
    <p:sldId id="1903" r:id="rId24"/>
    <p:sldId id="1962" r:id="rId25"/>
    <p:sldId id="257" r:id="rId26"/>
    <p:sldId id="1961" r:id="rId2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9" autoAdjust="0"/>
    <p:restoredTop sz="94633" autoAdjust="0"/>
  </p:normalViewPr>
  <p:slideViewPr>
    <p:cSldViewPr snapToGrid="0">
      <p:cViewPr varScale="1">
        <p:scale>
          <a:sx n="92" d="100"/>
          <a:sy n="92" d="100"/>
        </p:scale>
        <p:origin x="10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FF47F-40E9-4289-9008-43AD8A9D071D}" type="datetimeFigureOut">
              <a:rPr lang="en-US" smtClean="0"/>
              <a:t>8/24/2022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28274-3818-4A8D-AF88-8D6A1097D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5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use category includes a description of the type of ModSim that tends to dominate that use.  However, the lines are dashed because ModSim types are not exclusive to a use category.  Flight simulators, for example, are often used in Research &amp; Development and Engineering of Systems (e.g., engineering simulator).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28274-3818-4A8D-AF88-8D6A1097D48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391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Modeling and simulation are critical technologies for accomplishing missions.  The Apollo mission and NASA’s Mars missions are among its greatest accomplishments.  They would not have succeeded without modeling and simulation.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28274-3818-4A8D-AF88-8D6A1097D4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408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Modeling and Simulation (M&amp;S) is an enabling discipline for Systems Engineering and Integration (SE&amp;I).</a:t>
            </a:r>
          </a:p>
          <a:p>
            <a:r>
              <a:rPr lang="en-US" dirty="0"/>
              <a:t>Used to evaluate the coupled effects of the environment, the vehicle configuration, and crew and ground activities as space systems evolve throughout the development process.</a:t>
            </a:r>
          </a:p>
          <a:p>
            <a:r>
              <a:rPr lang="en-US" dirty="0"/>
              <a:t>Provides insight to project systems engineers and subsystem teams on the integrated effects of design choices.</a:t>
            </a:r>
          </a:p>
          <a:p>
            <a:r>
              <a:rPr lang="en-US" dirty="0"/>
              <a:t>Supports testing of hardware and software in environments and conditions that are expensive or impossible to recreate on the ground.</a:t>
            </a:r>
          </a:p>
          <a:p>
            <a:r>
              <a:rPr lang="en-US" dirty="0"/>
              <a:t>Used to train operators on system usage and provide insight into the effects of procedural inputs on the system during operations.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DB928-32BF-AB4F-A49B-2EA8FBE4E5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405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Handling of specific roles and responsibilities of federates within a federation execution; </a:t>
            </a:r>
          </a:p>
          <a:p>
            <a:pPr lvl="1"/>
            <a:r>
              <a:rPr lang="en-US" dirty="0"/>
              <a:t>Management of common data types useful in the space domain;</a:t>
            </a:r>
          </a:p>
          <a:p>
            <a:pPr lvl="1"/>
            <a:r>
              <a:rPr lang="en-US" dirty="0"/>
              <a:t>Management of common time lines and time scales needed for time homogeneity; </a:t>
            </a:r>
          </a:p>
          <a:p>
            <a:pPr lvl="1"/>
            <a:r>
              <a:rPr lang="en-US" dirty="0"/>
              <a:t>Dealing with specific time-stepped focused time management approaches; </a:t>
            </a:r>
          </a:p>
          <a:p>
            <a:pPr lvl="1"/>
            <a:r>
              <a:rPr lang="en-US" dirty="0"/>
              <a:t>Handling of a flexible positioning system, using reference frames for locating arbitrary bodies in space; </a:t>
            </a:r>
          </a:p>
          <a:p>
            <a:pPr lvl="1"/>
            <a:r>
              <a:rPr lang="en-US" dirty="0"/>
              <a:t>Adopting of a naming convention for operational reference frames; </a:t>
            </a:r>
          </a:p>
          <a:p>
            <a:pPr lvl="1"/>
            <a:r>
              <a:rPr lang="en-US" dirty="0"/>
              <a:t>Offering base object support for physical entities (e.g., space vehicles and astronauts); </a:t>
            </a:r>
          </a:p>
          <a:p>
            <a:pPr lvl="1"/>
            <a:r>
              <a:rPr lang="en-US" dirty="0"/>
              <a:t>Offering base object support for physical interfaces (e.g., docking ports and sensor locations); </a:t>
            </a:r>
          </a:p>
          <a:p>
            <a:pPr lvl="1"/>
            <a:r>
              <a:rPr lang="en-US" dirty="0"/>
              <a:t>Handling a synchronized execution control strategy and framework; </a:t>
            </a:r>
          </a:p>
          <a:p>
            <a:pPr lvl="1"/>
            <a:r>
              <a:rPr lang="en-US" dirty="0"/>
              <a:t>Providing rules for assessing the compliance with the SpaceFOM; </a:t>
            </a:r>
          </a:p>
          <a:p>
            <a:pPr lvl="1"/>
            <a:r>
              <a:rPr lang="en-US" dirty="0"/>
              <a:t>Providing a core base set of FOM modules needed for a SpaceFOM-compliant federation execution.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DB928-32BF-AB4F-A49B-2EA8FBE4E5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27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slide and the next essentially are the SpaceFOM defining space and time for space mission simulations.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28274-3818-4A8D-AF88-8D6A1097D48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888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28274-3818-4A8D-AF88-8D6A1097D48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06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28274-3818-4A8D-AF88-8D6A1097D48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81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21B80-68E6-4D62-9E8A-7918D2B601C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55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577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5142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24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636072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757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90600"/>
            <a:ext cx="5435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990600"/>
            <a:ext cx="5435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79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7759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334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643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091416"/>
            <a:ext cx="4011084" cy="3436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943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5023654"/>
            <a:ext cx="7315200" cy="34368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9467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288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4764" y="152400"/>
            <a:ext cx="1180836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2400"/>
            <a:ext cx="8178800" cy="5791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6977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 - Triang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153AA7-0E6C-434B-861A-CA2DF0F61C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75" y="190921"/>
            <a:ext cx="735277" cy="609973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69D299EC-06A8-9D4D-9E45-1254800B87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37106" y="136525"/>
            <a:ext cx="818119" cy="793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4" y="162345"/>
            <a:ext cx="10184602" cy="793327"/>
          </a:xfrm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11137106" cy="5069682"/>
          </a:xfrm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baseline="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baseline="0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9/29/2021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IEEE/ACM DS-RT: Returning to the Moon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 userDrawn="1"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83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Triang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043754F-5F6F-274E-A769-DF2344CBB2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65031"/>
            <a:ext cx="12192000" cy="892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153AA7-0E6C-434B-861A-CA2DF0F61C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75" y="190921"/>
            <a:ext cx="735277" cy="609973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69D299EC-06A8-9D4D-9E45-1254800B87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37106" y="136525"/>
            <a:ext cx="818119" cy="793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4" y="162345"/>
            <a:ext cx="10184602" cy="793327"/>
          </a:xfrm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11137106" cy="5069682"/>
          </a:xfrm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baseline="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baseline="0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IEEE/ACM DS-RT: Returning to the Moon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 userDrawn="1"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60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 - Triang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tarry night sky&#10;&#10;Description automatically generated with medium confidence">
            <a:extLst>
              <a:ext uri="{FF2B5EF4-FFF2-40B4-BE49-F238E27FC236}">
                <a16:creationId xmlns:a16="http://schemas.microsoft.com/office/drawing/2014/main" id="{AA555394-223E-1544-ADCC-7BA0C9010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43754F-5F6F-274E-A769-DF2344CBB2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65031"/>
            <a:ext cx="12192000" cy="892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153AA7-0E6C-434B-861A-CA2DF0F61C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75" y="190921"/>
            <a:ext cx="735277" cy="609973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69D299EC-06A8-9D4D-9E45-1254800B872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137106" y="136525"/>
            <a:ext cx="818119" cy="793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4" y="162345"/>
            <a:ext cx="10184602" cy="793327"/>
          </a:xfrm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11137106" cy="5069682"/>
          </a:xfrm>
        </p:spPr>
        <p:txBody>
          <a:bodyPr/>
          <a:lstStyle>
            <a:lvl1pPr>
              <a:defRPr baseline="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baseline="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baseline="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baseline="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baseline="0"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9/29/2021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IEEE/ACM DS-RT: Returning to the Moon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 userDrawn="1"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755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3D234F-1234-664B-B85D-633D9FCD41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9/29/2021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IEEE/ACM DS-RT: Returning to the Moon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96AB5E-AF10-8F44-BDD3-5B29F21EA8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775" y="190921"/>
            <a:ext cx="735277" cy="609973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BE67AADA-F68B-D043-9ABF-EF0D1A13E8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37106" y="136525"/>
            <a:ext cx="818119" cy="79332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D804FB9-7ECA-9545-906E-2B0F83B65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4" y="162345"/>
            <a:ext cx="10184602" cy="793327"/>
          </a:xfrm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1310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%0cMeatball.gif%20%20%20%20%20%20%20%20%20%20%20%20%20%20%20%20%20%20%20%20%20%20%20%20%20%20%20%20%20%20%20%20%20%20%20%20%20%20%20%20%20%20%20%20%20%20%20%20%20%20%2000001A46%0cMacintosh%20HD%20%20%20%20%20%20%20%20%20%20%20%20%20%20%20%20%20%20%20ABA78158: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10464800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3500" tIns="25400" rIns="63500" bIns="254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90600"/>
            <a:ext cx="1107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1681885" y="6629400"/>
            <a:ext cx="51011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7" tIns="44450" rIns="90487" bIns="4445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90000"/>
              </a:lnSpc>
              <a:spcBef>
                <a:spcPct val="50000"/>
              </a:spcBef>
            </a:pPr>
            <a:fld id="{B5904555-4CFF-4BEA-B021-6878E44160CE}" type="slidenum">
              <a:rPr lang="en-US" altLang="en-US" sz="1200" b="1">
                <a:latin typeface="Helvetica" panose="020B0604020202020204" pitchFamily="34" charset="0"/>
              </a:rPr>
              <a:pPr algn="r">
                <a:lnSpc>
                  <a:spcPct val="90000"/>
                </a:lnSpc>
                <a:spcBef>
                  <a:spcPct val="50000"/>
                </a:spcBef>
              </a:pPr>
              <a:t>‹#›</a:t>
            </a:fld>
            <a:endParaRPr lang="en-US" altLang="en-US" sz="1200" b="1" dirty="0">
              <a:latin typeface="Helvetica" panose="020B0604020202020204" pitchFamily="34" charset="0"/>
            </a:endParaRPr>
          </a:p>
        </p:txBody>
      </p:sp>
      <p:pic>
        <p:nvPicPr>
          <p:cNvPr id="1029" name="Picture 5" descr="Meatball.gif                                                   00001A46Macintosh HD                   ABA78158:"/>
          <p:cNvPicPr>
            <a:picLocks noChangeArrowheads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76313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0" y="838200"/>
            <a:ext cx="1219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067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Helvetica" charset="0"/>
        </a:defRPr>
      </a:lvl9pPr>
    </p:titleStyle>
    <p:bodyStyle>
      <a:lvl1pPr marL="177800" indent="-1778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2pPr>
      <a:lvl3pPr marL="800100" indent="-1651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</a:defRPr>
      </a:lvl3pPr>
      <a:lvl4pPr marL="1092200" indent="-1778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800">
          <a:solidFill>
            <a:schemeClr val="tx1"/>
          </a:solidFill>
          <a:latin typeface="+mn-lt"/>
        </a:defRPr>
      </a:lvl4pPr>
      <a:lvl5pPr marL="1371600" indent="-1651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</a:defRPr>
      </a:lvl5pPr>
      <a:lvl6pPr marL="1828800" indent="-1651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</a:defRPr>
      </a:lvl6pPr>
      <a:lvl7pPr marL="2286000" indent="-1651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</a:defRPr>
      </a:lvl7pPr>
      <a:lvl8pPr marL="2743200" indent="-1651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</a:defRPr>
      </a:lvl8pPr>
      <a:lvl9pPr marL="3200400" indent="-165100" algn="l" rtl="0" eaLnBrk="1" fontAlgn="base" hangingPunct="1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2E10B-390B-1B41-BB85-7548B1962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F3782-7142-5146-BF7D-BF6EF1427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91D95-54CD-8B44-91C0-5F2357482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9/29/2021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F2DE0-EA27-6347-92CB-196A7486A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IEEE/ACM DS-RT: Returning to the Moon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E8F3F-BF92-BF4A-94AF-E5D3AABE1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990D5-9AC0-F848-8808-CD9BF4BC70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76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8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youtube.com/watch?v=bmC-FwibsZg" TargetMode="External"/><Relationship Id="rId4" Type="http://schemas.openxmlformats.org/officeDocument/2006/relationships/hyperlink" Target="https://www.youtube.com/watch?v=OsIhTw0CK8U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103892"/>
          </a:xfrm>
        </p:spPr>
        <p:txBody>
          <a:bodyPr/>
          <a:lstStyle/>
          <a:p>
            <a:pPr algn="ctr"/>
            <a:r>
              <a:rPr lang="en-US" dirty="0"/>
              <a:t>Modeling and Simulation for </a:t>
            </a:r>
            <a:br>
              <a:rPr lang="en-US" dirty="0"/>
            </a:br>
            <a:r>
              <a:rPr lang="en-US" dirty="0"/>
              <a:t>Space Missions at NASA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2890" y="3623683"/>
            <a:ext cx="8766220" cy="3073331"/>
          </a:xfrm>
        </p:spPr>
        <p:txBody>
          <a:bodyPr/>
          <a:lstStyle/>
          <a:p>
            <a:r>
              <a:rPr lang="en-US" dirty="0"/>
              <a:t>2022 SISO SIMposium</a:t>
            </a:r>
          </a:p>
          <a:p>
            <a:r>
              <a:rPr lang="en-US" dirty="0"/>
              <a:t>September 14, 2022</a:t>
            </a:r>
          </a:p>
          <a:p>
            <a:endParaRPr lang="en-US" dirty="0"/>
          </a:p>
          <a:p>
            <a:r>
              <a:rPr lang="en-US" sz="1800" dirty="0"/>
              <a:t>Presented by Michael Madden</a:t>
            </a:r>
          </a:p>
          <a:p>
            <a:r>
              <a:rPr lang="en-US" sz="1800" dirty="0"/>
              <a:t>Chief Engineer for Modeling and Simulation</a:t>
            </a:r>
          </a:p>
          <a:p>
            <a:r>
              <a:rPr lang="en-US" sz="1800" dirty="0"/>
              <a:t>NASA Langley Research Center</a:t>
            </a:r>
          </a:p>
          <a:p>
            <a:endParaRPr lang="en-US" sz="1800" dirty="0"/>
          </a:p>
          <a:p>
            <a:r>
              <a:rPr lang="en-US" sz="1800" dirty="0"/>
              <a:t>Content on Artemis Program created by Edwin “Zack” Crues, Johnson Space Center </a:t>
            </a:r>
          </a:p>
        </p:txBody>
      </p:sp>
    </p:spTree>
    <p:extLst>
      <p:ext uri="{BB962C8B-B14F-4D97-AF65-F5344CB8AC3E}">
        <p14:creationId xmlns:p14="http://schemas.microsoft.com/office/powerpoint/2010/main" val="138891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B83BF-8AE7-4A99-AE74-4440A048A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5B0A8-94EC-432D-B367-7AFA34101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NASA Uses Modeling and Simulation</a:t>
            </a:r>
          </a:p>
          <a:p>
            <a:r>
              <a:rPr lang="en-US" dirty="0"/>
              <a:t>ModSim and Apollo</a:t>
            </a:r>
          </a:p>
          <a:p>
            <a:r>
              <a:rPr lang="en-US" dirty="0"/>
              <a:t>ModSim and Mars</a:t>
            </a:r>
          </a:p>
          <a:p>
            <a:r>
              <a:rPr lang="en-US" dirty="0"/>
              <a:t>The Artemis Program</a:t>
            </a:r>
          </a:p>
          <a:p>
            <a:pPr lvl="1"/>
            <a:r>
              <a:rPr lang="en-US" dirty="0"/>
              <a:t>Overview and Program Elements</a:t>
            </a:r>
          </a:p>
          <a:p>
            <a:pPr lvl="1"/>
            <a:r>
              <a:rPr lang="en-US" dirty="0"/>
              <a:t>Integrated Simulation of Artemis Base Camp</a:t>
            </a:r>
          </a:p>
          <a:p>
            <a:pPr lvl="1"/>
            <a:r>
              <a:rPr lang="en-US" dirty="0"/>
              <a:t>Key Enablers: HLA and SpaceFOM </a:t>
            </a:r>
          </a:p>
          <a:p>
            <a:r>
              <a:rPr lang="en-US" dirty="0"/>
              <a:t>Summary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20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113609" y="5180524"/>
            <a:ext cx="2929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Fusion of empirical, data-driven, and physics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Capacity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Multi-discipline</a:t>
            </a:r>
          </a:p>
        </p:txBody>
      </p:sp>
      <p:pic>
        <p:nvPicPr>
          <p:cNvPr id="1038" name="Picture 14" descr="This 2016 image comes from computer-assisted-design work on NASA's 2020 Mars rover. The design leverages many successful features of NASA's Curiosity rover, which landed on Mars in 2012, but it adds new science instruments and a sampling system to carry out the new goals for the 2020 miss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01" y="4352183"/>
            <a:ext cx="300110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cfd site:nasa.gov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570" y="877754"/>
            <a:ext cx="2932393" cy="221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NASA Uses Modeling and Simulation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0855" y="2502458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Research and Development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0697" y="3193985"/>
            <a:ext cx="3061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Mission/Systems Analysis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899" y="648866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Model-Based Systems Engineering (MBSE)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4667" y="6464447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Engineering of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3038" y="1743804"/>
            <a:ext cx="3226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Physics-based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Capability driven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2" y="3549523"/>
            <a:ext cx="45849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System-scale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Mixture of parametric, algebraic, and reduced </a:t>
            </a:r>
            <a:br>
              <a:rPr lang="en-US" dirty="0"/>
            </a:br>
            <a:r>
              <a:rPr lang="en-US" dirty="0"/>
              <a:t>order physics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Monte-Carlo capable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5114127"/>
            <a:ext cx="56712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Logical modeling of system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Requirements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Architecture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Performance Measures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Verification &amp; Validation</a:t>
            </a:r>
          </a:p>
        </p:txBody>
      </p:sp>
      <p:pic>
        <p:nvPicPr>
          <p:cNvPr id="1034" name="Picture 10" descr="Image result for lunar operations site:nasa.gov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8215"/>
            <a:ext cx="2600031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mbse site:nasa.go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302" y="4677843"/>
            <a:ext cx="2638425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2E7BDD2-FE32-421C-BA4C-A46C6CEEA8CB}"/>
              </a:ext>
            </a:extLst>
          </p:cNvPr>
          <p:cNvCxnSpPr/>
          <p:nvPr/>
        </p:nvCxnSpPr>
        <p:spPr bwMode="auto">
          <a:xfrm flipH="1">
            <a:off x="6139804" y="838497"/>
            <a:ext cx="4846320" cy="30266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7EFEE5D-A534-43FE-B4E2-212137FB49C3}"/>
              </a:ext>
            </a:extLst>
          </p:cNvPr>
          <p:cNvCxnSpPr/>
          <p:nvPr/>
        </p:nvCxnSpPr>
        <p:spPr bwMode="auto">
          <a:xfrm>
            <a:off x="1293484" y="830726"/>
            <a:ext cx="4846320" cy="30266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BB09C8E-96B7-4FA1-8099-E4718A273534}"/>
              </a:ext>
            </a:extLst>
          </p:cNvPr>
          <p:cNvCxnSpPr/>
          <p:nvPr/>
        </p:nvCxnSpPr>
        <p:spPr bwMode="auto">
          <a:xfrm>
            <a:off x="6139804" y="3865161"/>
            <a:ext cx="0" cy="2992839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16DDBA2-168D-4814-871F-5F48D69EFF81}"/>
              </a:ext>
            </a:extLst>
          </p:cNvPr>
          <p:cNvCxnSpPr/>
          <p:nvPr/>
        </p:nvCxnSpPr>
        <p:spPr bwMode="auto">
          <a:xfrm>
            <a:off x="6139804" y="3865161"/>
            <a:ext cx="6062472" cy="11978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E8CD993-5876-463E-BFB8-366ED7BC4C1A}"/>
              </a:ext>
            </a:extLst>
          </p:cNvPr>
          <p:cNvCxnSpPr/>
          <p:nvPr/>
        </p:nvCxnSpPr>
        <p:spPr bwMode="auto">
          <a:xfrm flipH="1">
            <a:off x="50029" y="3865161"/>
            <a:ext cx="6062472" cy="1197864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60335BC-5649-442B-9E86-A9911F72D424}"/>
              </a:ext>
            </a:extLst>
          </p:cNvPr>
          <p:cNvSpPr txBox="1"/>
          <p:nvPr/>
        </p:nvSpPr>
        <p:spPr>
          <a:xfrm>
            <a:off x="7139612" y="3273079"/>
            <a:ext cx="1556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00" b="1" dirty="0"/>
              <a:t>Operations</a:t>
            </a:r>
          </a:p>
          <a:p>
            <a:pPr algn="r"/>
            <a:r>
              <a:rPr lang="en-US" sz="1800" b="1" dirty="0"/>
              <a:t>and Training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81EE298-D079-4361-9275-572AE7F6F6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6321" y="1629790"/>
            <a:ext cx="2478881" cy="165258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3F6A424-0DF5-4048-898D-9ADF1A625D84}"/>
              </a:ext>
            </a:extLst>
          </p:cNvPr>
          <p:cNvSpPr txBox="1"/>
          <p:nvPr/>
        </p:nvSpPr>
        <p:spPr>
          <a:xfrm>
            <a:off x="9012799" y="3353677"/>
            <a:ext cx="326214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Fusion of high-fidelity models with real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live-virtual-constructive (LVC)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Digital Twins</a:t>
            </a:r>
          </a:p>
        </p:txBody>
      </p:sp>
    </p:spTree>
    <p:extLst>
      <p:ext uri="{BB962C8B-B14F-4D97-AF65-F5344CB8AC3E}">
        <p14:creationId xmlns:p14="http://schemas.microsoft.com/office/powerpoint/2010/main" val="3710100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ModSim and Apollo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714881" y="990600"/>
            <a:ext cx="7097712" cy="4953000"/>
          </a:xfrm>
        </p:spPr>
        <p:txBody>
          <a:bodyPr/>
          <a:lstStyle/>
          <a:p>
            <a:r>
              <a:rPr lang="en-US" dirty="0"/>
              <a:t>NASA built simulators to train every aspect of the Apollo mission</a:t>
            </a:r>
          </a:p>
          <a:p>
            <a:pPr lvl="1"/>
            <a:r>
              <a:rPr lang="en-US" dirty="0"/>
              <a:t>Mission training is essential to reduce failures due to crew mistakes and prepare the crew to respond quickly to any contingency</a:t>
            </a:r>
          </a:p>
          <a:p>
            <a:r>
              <a:rPr lang="en-US" dirty="0"/>
              <a:t>As one of his duties, Neil Armstrong worked with engineers on both Gemini and Apollo to improve simulator fidelity </a:t>
            </a:r>
          </a:p>
          <a:p>
            <a:r>
              <a:rPr lang="en-US" i="1" dirty="0"/>
              <a:t>“…in the late ‘60s our computer simulations were really quite excellent. They were quite adequate to do most all the things that we were doing.</a:t>
            </a:r>
            <a:r>
              <a:rPr lang="en-US" dirty="0"/>
              <a:t>” </a:t>
            </a:r>
            <a:br>
              <a:rPr lang="en-US" dirty="0"/>
            </a:br>
            <a:r>
              <a:rPr lang="en-US" dirty="0"/>
              <a:t>– Neil Armstrong</a:t>
            </a:r>
          </a:p>
        </p:txBody>
      </p:sp>
      <p:pic>
        <p:nvPicPr>
          <p:cNvPr id="1030" name="Picture 6" descr="Moon Bound - Apollo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78" y="1182812"/>
            <a:ext cx="3565133" cy="456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1878" y="5843584"/>
            <a:ext cx="3565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Neil Armstrong in the Lunar Module Simulator</a:t>
            </a:r>
          </a:p>
        </p:txBody>
      </p:sp>
    </p:spTree>
    <p:extLst>
      <p:ext uri="{BB962C8B-B14F-4D97-AF65-F5344CB8AC3E}">
        <p14:creationId xmlns:p14="http://schemas.microsoft.com/office/powerpoint/2010/main" val="301729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0013" y="138112"/>
            <a:ext cx="10464800" cy="573088"/>
          </a:xfrm>
        </p:spPr>
        <p:txBody>
          <a:bodyPr/>
          <a:lstStyle/>
          <a:p>
            <a:r>
              <a:rPr lang="en-US" dirty="0"/>
              <a:t>ModSim and Mars (1/2)</a:t>
            </a:r>
          </a:p>
        </p:txBody>
      </p:sp>
      <p:pic>
        <p:nvPicPr>
          <p:cNvPr id="2052" name="Picture 4" descr="Sunset at the Viking Lander 1 Site | NA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3715" y="996950"/>
            <a:ext cx="3970020" cy="408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19863" y="5077460"/>
            <a:ext cx="315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Viking 1 image of Martian sunset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09855" y="996949"/>
            <a:ext cx="7097712" cy="5503863"/>
          </a:xfrm>
          <a:prstGeom prst="rect">
            <a:avLst/>
          </a:prstGeom>
        </p:spPr>
        <p:txBody>
          <a:bodyPr/>
          <a:lstStyle>
            <a:lvl1pPr marL="177800" indent="-1778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+mn-lt"/>
              </a:defRPr>
            </a:lvl2pPr>
            <a:lvl3pPr marL="8001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</a:defRPr>
            </a:lvl3pPr>
            <a:lvl4pPr marL="1092200" indent="-1778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3716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5pPr>
            <a:lvl6pPr marL="18288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860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432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2004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July 20, 1976 – America became the first nation to successfully land on Mars with Viking 1</a:t>
            </a:r>
          </a:p>
          <a:p>
            <a:r>
              <a:rPr lang="en-US" kern="0" dirty="0"/>
              <a:t>No other nation would succeed for 45 years. </a:t>
            </a:r>
          </a:p>
          <a:p>
            <a:pPr lvl="1"/>
            <a:r>
              <a:rPr lang="en-US" kern="0" dirty="0"/>
              <a:t>China became the second nation to land on Mars on May 14, 2021 with the </a:t>
            </a:r>
            <a:r>
              <a:rPr lang="en-US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Tianwen-1 spacecraft</a:t>
            </a:r>
            <a:r>
              <a:rPr lang="en-US" kern="0" dirty="0"/>
              <a:t>.</a:t>
            </a:r>
          </a:p>
          <a:p>
            <a:r>
              <a:rPr lang="en-US" kern="0" dirty="0"/>
              <a:t>Most missions fail during entry, descent, and landing (EDL)</a:t>
            </a:r>
          </a:p>
          <a:p>
            <a:r>
              <a:rPr lang="en-US" kern="0" dirty="0"/>
              <a:t>Engineers refer to Mars EDL as the “seven minutes of terror” </a:t>
            </a:r>
          </a:p>
          <a:p>
            <a:pPr lvl="1"/>
            <a:r>
              <a:rPr lang="en-US" kern="0" dirty="0"/>
              <a:t>Because communication time from Mars is five or more minutes, any data sent during EDL won’t be received until the spacecraft has already landed.</a:t>
            </a:r>
          </a:p>
          <a:p>
            <a:r>
              <a:rPr lang="en-US" kern="0" dirty="0"/>
              <a:t>End-to-end testing of EDL can’t be done on Earth due to differences in atmosphere and gravity so NASA must simulate the end-to-end test.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76900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0013" y="138112"/>
            <a:ext cx="10464800" cy="577594"/>
          </a:xfrm>
        </p:spPr>
        <p:txBody>
          <a:bodyPr/>
          <a:lstStyle/>
          <a:p>
            <a:r>
              <a:rPr lang="en-US" dirty="0"/>
              <a:t>ModSim and Mars (2/2)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64834" y="985971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Ingenuity helicopter on Mars surface. Image taken by the Perseverance rover.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609855" y="4914900"/>
            <a:ext cx="11224958" cy="1585912"/>
          </a:xfrm>
          <a:prstGeom prst="rect">
            <a:avLst/>
          </a:prstGeom>
        </p:spPr>
        <p:txBody>
          <a:bodyPr/>
          <a:lstStyle>
            <a:lvl1pPr marL="177800" indent="-1778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2200">
                <a:solidFill>
                  <a:schemeClr val="tx1"/>
                </a:solidFill>
                <a:latin typeface="+mn-lt"/>
              </a:defRPr>
            </a:lvl2pPr>
            <a:lvl3pPr marL="8001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</a:defRPr>
            </a:lvl3pPr>
            <a:lvl4pPr marL="1092200" indent="-1778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•"/>
              <a:defRPr sz="1800">
                <a:solidFill>
                  <a:schemeClr val="tx1"/>
                </a:solidFill>
                <a:latin typeface="+mn-lt"/>
              </a:defRPr>
            </a:lvl4pPr>
            <a:lvl5pPr marL="13716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5pPr>
            <a:lvl6pPr marL="18288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860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432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200400" indent="-165100" algn="l" rtl="0" eaLnBrk="1" fontAlgn="base" hangingPunct="1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April 19, 2021, NASA’s Ingenuity helicopter performs the first flight on another planet, Mars. </a:t>
            </a:r>
          </a:p>
          <a:p>
            <a:r>
              <a:rPr lang="en-US" kern="0" dirty="0"/>
              <a:t>NASA relied on modeling and simulation to design the rotors and the flight control algorithms.</a:t>
            </a:r>
          </a:p>
        </p:txBody>
      </p:sp>
      <p:pic>
        <p:nvPicPr>
          <p:cNvPr id="3076" name="Picture 4" descr="Work Progresses Toward Ingenuity&amp;#39;s First Flight on Mars - NASA Ma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4834" y="1570746"/>
            <a:ext cx="5715000" cy="321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5030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8441751D-332C-534F-8957-DC7481CBF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94" y="236045"/>
            <a:ext cx="10345337" cy="519116"/>
          </a:xfrm>
        </p:spPr>
        <p:txBody>
          <a:bodyPr anchor="ctr"/>
          <a:lstStyle/>
          <a:p>
            <a:r>
              <a:rPr lang="en-US" sz="3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ModSim and Mars: Next Generation Capability</a:t>
            </a: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id="{74C9479E-240F-844F-841D-17F2B8E0B6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4153" y="1454057"/>
            <a:ext cx="2774679" cy="19197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520" y="1137450"/>
            <a:ext cx="6373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000000"/>
                </a:solidFill>
              </a:rPr>
              <a:t>Human-scale Mars landers will require entirely new approaches to safely reach the planet surface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520" y="1884906"/>
            <a:ext cx="6415682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Previous Mars landers have been a few meters in size,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delivering approximately 1 ton of mass to the Martian surface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Human missions will require landers up to 20 meters in size, capable of landing a 20-ton payload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Decelerating such a vehicle will require powerful retropropulsion systems, for which we currently have little experience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NASA is using its FUN3D fluid dynamics solver on Summit to simulate highly complex aero-propulsive phenomena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Summit is currently the world’s most powerful supercomputer using a hybrid architecture of Intel Central Processing Units (CPU) and Nvidia Graphics Processing Units (GPU)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Conventional computing requires several months to obtain a single result; Summit is able to provide several solutions in a single workweek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7EDFEF5-A0D5-A94E-B7D1-C44C7991BA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3233" y="1084226"/>
            <a:ext cx="3053111" cy="229938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022" y="6393061"/>
            <a:ext cx="1009173" cy="243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10" descr="Image result for old dominion university 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4296" y="6355080"/>
            <a:ext cx="761151" cy="3192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Image result for dod hpcmp logo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7548" y="6382300"/>
            <a:ext cx="538993" cy="2648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4" descr="Image result for nvidia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8642" y="6435939"/>
            <a:ext cx="827452" cy="1575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Image result for engility logo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8194" y="6442736"/>
            <a:ext cx="959688" cy="1439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439" y="3571892"/>
            <a:ext cx="4951905" cy="28211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666BF1-4366-4494-A757-06E4B4186CC1}"/>
              </a:ext>
            </a:extLst>
          </p:cNvPr>
          <p:cNvSpPr/>
          <p:nvPr/>
        </p:nvSpPr>
        <p:spPr bwMode="auto">
          <a:xfrm>
            <a:off x="6983845" y="6382300"/>
            <a:ext cx="4873092" cy="31926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Slide courtesy of Eric Nielsen,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779464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715C-CA7A-4245-AB9F-F551C4F1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Artemis Program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D39BA7-2BC0-7B41-A981-DD171DAD4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11599272" cy="223445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Key Objectives: Returning to the Moon to Stay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Setting Humanity on a Sustainable Course to the Moon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Landing Human on the Moon in 2024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Extending Lunar Missions and Preparing for Mars</a:t>
            </a:r>
          </a:p>
          <a:p>
            <a:r>
              <a:rPr lang="en-US" dirty="0"/>
              <a:t>Key Artemis Documents:</a:t>
            </a:r>
          </a:p>
          <a:p>
            <a:pPr lvl="1"/>
            <a:r>
              <a:rPr lang="en-US" dirty="0"/>
              <a:t>The Plan: https://www.nasa.gov/sites/default/files/atoms/files/artemis_plan-20200921.pdf</a:t>
            </a:r>
          </a:p>
          <a:p>
            <a:pPr lvl="1"/>
            <a:r>
              <a:rPr lang="en-US" dirty="0"/>
              <a:t>The Science: https://www.nasa.gov/sites/default/files/atoms/files/artemis-iii-science-definition-report-12042020c.pdf</a:t>
            </a:r>
          </a:p>
          <a:p>
            <a:pPr lvl="1"/>
            <a:r>
              <a:rPr lang="en-US" dirty="0"/>
              <a:t>The Accords: https://www.nasa.gov/specials/artemis-accords/index.html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9996C-D5AF-DA41-A4D5-C0703967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795BD4-CD20-7349-9310-2F3F4FE9B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171" y="3349614"/>
            <a:ext cx="2119746" cy="274320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C3E6CC-EB22-4E44-AA8E-5F3C75E0A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982" y="3349614"/>
            <a:ext cx="2119746" cy="274320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EE7B3F-8376-304E-8D74-36D9F7CDC6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90793" y="3349614"/>
            <a:ext cx="4884035" cy="27432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977791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8860-6684-6646-A1D9-C735DE360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Artemis Program: Elements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3B2F3-2579-DE40-9259-3C6072F9B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71F283-309B-4C42-9C07-E7AEDFF82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577" y="962705"/>
            <a:ext cx="1828800" cy="23663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7D981C-0740-4046-B357-FD7D36F9D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559" y="962705"/>
            <a:ext cx="1828800" cy="23663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4D25D4-5E96-FE4A-8940-19ABE0954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1" y="962705"/>
            <a:ext cx="1828800" cy="23663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E24D729-E423-C24D-8E98-2518A712B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595" y="962705"/>
            <a:ext cx="1828800" cy="23663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1CB0FE-F90A-D648-8C36-E45C7A954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8613" y="962705"/>
            <a:ext cx="1828800" cy="23663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3BBD73D-2685-A042-8D6D-AE8DC7A34F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0630" y="962705"/>
            <a:ext cx="1828800" cy="23601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3543296-946F-714F-8D47-16D71C0D38D2}"/>
              </a:ext>
            </a:extLst>
          </p:cNvPr>
          <p:cNvSpPr txBox="1"/>
          <p:nvPr/>
        </p:nvSpPr>
        <p:spPr>
          <a:xfrm>
            <a:off x="4355020" y="3315958"/>
            <a:ext cx="174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Orion Spacecraft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866D1A-0351-E442-9ED6-5F4A9B121C74}"/>
              </a:ext>
            </a:extLst>
          </p:cNvPr>
          <p:cNvSpPr txBox="1"/>
          <p:nvPr/>
        </p:nvSpPr>
        <p:spPr>
          <a:xfrm>
            <a:off x="2236949" y="3315958"/>
            <a:ext cx="2180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Launch 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F946FB-160B-4640-BE8E-545F88A895AC}"/>
              </a:ext>
            </a:extLst>
          </p:cNvPr>
          <p:cNvSpPr txBox="1"/>
          <p:nvPr/>
        </p:nvSpPr>
        <p:spPr>
          <a:xfrm>
            <a:off x="573233" y="3315958"/>
            <a:ext cx="1703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Ground Systems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4EFC03-4299-7F4E-A4A5-E3F42CE338DC}"/>
              </a:ext>
            </a:extLst>
          </p:cNvPr>
          <p:cNvSpPr txBox="1"/>
          <p:nvPr/>
        </p:nvSpPr>
        <p:spPr>
          <a:xfrm>
            <a:off x="6630601" y="3368037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Gateway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B9890F-7EAE-7347-B9A5-4E2A3ACFAB9E}"/>
              </a:ext>
            </a:extLst>
          </p:cNvPr>
          <p:cNvSpPr txBox="1"/>
          <p:nvPr/>
        </p:nvSpPr>
        <p:spPr>
          <a:xfrm>
            <a:off x="8204901" y="3362124"/>
            <a:ext cx="165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Landing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B3859F-C003-AA44-B12F-16F60F3F6B05}"/>
              </a:ext>
            </a:extLst>
          </p:cNvPr>
          <p:cNvSpPr txBox="1"/>
          <p:nvPr/>
        </p:nvSpPr>
        <p:spPr>
          <a:xfrm>
            <a:off x="9934243" y="3377748"/>
            <a:ext cx="200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Artemis Base Camp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88E763-CEEF-3241-817C-3C46D4FCB576}"/>
              </a:ext>
            </a:extLst>
          </p:cNvPr>
          <p:cNvSpPr txBox="1"/>
          <p:nvPr/>
        </p:nvSpPr>
        <p:spPr>
          <a:xfrm>
            <a:off x="4314577" y="3922035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NASA spacecraft that will carry astronauts from Earth to lunar orbit and back.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B1DE94-BC03-BD43-85B2-2D23404705EE}"/>
              </a:ext>
            </a:extLst>
          </p:cNvPr>
          <p:cNvSpPr txBox="1"/>
          <p:nvPr/>
        </p:nvSpPr>
        <p:spPr>
          <a:xfrm>
            <a:off x="502076" y="3922035"/>
            <a:ext cx="182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structures on the ground necessary to support launch and recovery of returning astronauts.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309087-1BB4-8B41-AC7E-0FD2EB2212CA}"/>
              </a:ext>
            </a:extLst>
          </p:cNvPr>
          <p:cNvSpPr txBox="1"/>
          <p:nvPr/>
        </p:nvSpPr>
        <p:spPr>
          <a:xfrm>
            <a:off x="2412559" y="3922035"/>
            <a:ext cx="182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only rocket that can send Orion, astronauts, and cargo to the Moon on a single mission. Upon launch, the SLS will be the most powerful rocket in the world.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A33992-9C0A-B14F-A804-11A8D778A069}"/>
              </a:ext>
            </a:extLst>
          </p:cNvPr>
          <p:cNvSpPr txBox="1"/>
          <p:nvPr/>
        </p:nvSpPr>
        <p:spPr>
          <a:xfrm>
            <a:off x="6259739" y="3922035"/>
            <a:ext cx="1828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spaceship in lunar orbit where astronauts will transfer between Orion and the lander on regular Artemis missions. Gateway will remain in orbit for more than a decade, providing a place to live and work, and supporting long-term science and human exploration on and around the Moon.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01CFF8-D11C-9D44-997F-FA27584567CE}"/>
              </a:ext>
            </a:extLst>
          </p:cNvPr>
          <p:cNvSpPr txBox="1"/>
          <p:nvPr/>
        </p:nvSpPr>
        <p:spPr>
          <a:xfrm>
            <a:off x="8118612" y="3922035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Built by American companies, human landing systems are the final mode of transportation that will take astronauts from lunar orbit to the surface and back to orbit.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E8C6E6-7162-D445-AEC0-9BA0CBA19B4B}"/>
              </a:ext>
            </a:extLst>
          </p:cNvPr>
          <p:cNvSpPr txBox="1"/>
          <p:nvPr/>
        </p:nvSpPr>
        <p:spPr>
          <a:xfrm>
            <a:off x="10020630" y="3922034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give astronauts a place to live and work on the moon, the Artemis Base Camp concept includes a modern lunar cabin, a rover, and a mobile home.</a:t>
            </a:r>
          </a:p>
        </p:txBody>
      </p:sp>
    </p:spTree>
    <p:extLst>
      <p:ext uri="{BB962C8B-B14F-4D97-AF65-F5344CB8AC3E}">
        <p14:creationId xmlns:p14="http://schemas.microsoft.com/office/powerpoint/2010/main" val="2700750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78CDD5-905A-0246-9A82-35E863FCD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420" y="598407"/>
            <a:ext cx="3129742" cy="274320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5F534-79A1-D94D-9F4B-1F090AAC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Base Camp: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5FF54-CAB1-8B41-B4A9-116744F09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7427069" cy="2316956"/>
          </a:xfrm>
        </p:spPr>
        <p:txBody>
          <a:bodyPr/>
          <a:lstStyle/>
          <a:p>
            <a:r>
              <a:rPr lang="en-US" dirty="0"/>
              <a:t>A place for Astronauts to live on the Moon</a:t>
            </a:r>
          </a:p>
          <a:p>
            <a:pPr lvl="1"/>
            <a:r>
              <a:rPr lang="en-US" dirty="0"/>
              <a:t>A modern lunar cabin (Habitat)</a:t>
            </a:r>
          </a:p>
          <a:p>
            <a:pPr lvl="1"/>
            <a:r>
              <a:rPr lang="en-US" dirty="0"/>
              <a:t>A way to get around (Unpressurized Rover)</a:t>
            </a:r>
          </a:p>
          <a:p>
            <a:pPr lvl="1"/>
            <a:r>
              <a:rPr lang="en-US" dirty="0"/>
              <a:t>A mobile home (Pressurized Rover)</a:t>
            </a:r>
          </a:p>
          <a:p>
            <a:pPr lvl="1"/>
            <a:r>
              <a:rPr lang="en-US" dirty="0"/>
              <a:t>Other support elements (Power, Water, Comm, etc.)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3D513-2761-1941-A3DB-0C0E226A1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B3EFD1-796C-C84C-A97C-E66C3131B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531" y="3427403"/>
            <a:ext cx="4416552" cy="2740768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388F7B-84A9-AD4F-AF6C-6F45C8A81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43" y="3433763"/>
            <a:ext cx="3359827" cy="274320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8D0144-F7A6-3D46-86FE-3D747DC13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7244" y="3427249"/>
            <a:ext cx="3064213" cy="2743200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DAD501-7809-C246-B187-4BC4E3CA6037}"/>
              </a:ext>
            </a:extLst>
          </p:cNvPr>
          <p:cNvSpPr txBox="1"/>
          <p:nvPr/>
        </p:nvSpPr>
        <p:spPr>
          <a:xfrm>
            <a:off x="9069376" y="2964967"/>
            <a:ext cx="873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Habitat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BE6E93-E997-E24F-A949-12017A1FA93D}"/>
              </a:ext>
            </a:extLst>
          </p:cNvPr>
          <p:cNvSpPr txBox="1"/>
          <p:nvPr/>
        </p:nvSpPr>
        <p:spPr>
          <a:xfrm>
            <a:off x="8816845" y="5798839"/>
            <a:ext cx="2605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Surface Support Elements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F26AAE-CB3F-D648-A6CA-E52D7B1BDB88}"/>
              </a:ext>
            </a:extLst>
          </p:cNvPr>
          <p:cNvSpPr txBox="1"/>
          <p:nvPr/>
        </p:nvSpPr>
        <p:spPr>
          <a:xfrm>
            <a:off x="5122213" y="5791392"/>
            <a:ext cx="184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Pressurized Rover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A385DF-69ED-D042-A2E8-3F2F1FF8ADF9}"/>
              </a:ext>
            </a:extLst>
          </p:cNvPr>
          <p:cNvSpPr txBox="1"/>
          <p:nvPr/>
        </p:nvSpPr>
        <p:spPr>
          <a:xfrm>
            <a:off x="1150955" y="5791392"/>
            <a:ext cx="2117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Unpressurized Rover</a:t>
            </a:r>
          </a:p>
        </p:txBody>
      </p:sp>
    </p:spTree>
    <p:extLst>
      <p:ext uri="{BB962C8B-B14F-4D97-AF65-F5344CB8AC3E}">
        <p14:creationId xmlns:p14="http://schemas.microsoft.com/office/powerpoint/2010/main" val="3839005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089E5D2-FB5E-894C-9346-5872BF5F5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0" y="4877705"/>
            <a:ext cx="6223000" cy="1282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32FDEA-DF11-3145-AF63-C4CE6671D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of Artemis Base Camp (ABC)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21B1E-9511-4C45-87CD-5C302230A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9747" y="1121171"/>
            <a:ext cx="6452506" cy="380878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The Artemis program has an evolving complex multi-element architecture.</a:t>
            </a:r>
          </a:p>
          <a:p>
            <a:r>
              <a:rPr lang="en-US" sz="2400" dirty="0"/>
              <a:t>The Artemis program needs the ability to model the integrated performance of this complex system of systems.</a:t>
            </a:r>
          </a:p>
          <a:p>
            <a:r>
              <a:rPr lang="en-US" sz="2400" dirty="0"/>
              <a:t>The elements will be developed and provided by a variety of international and commercial partners.</a:t>
            </a:r>
          </a:p>
          <a:p>
            <a:r>
              <a:rPr lang="en-US" sz="2400" dirty="0"/>
              <a:t>These elements will need to interoperate and so will the element simulations.</a:t>
            </a:r>
          </a:p>
          <a:p>
            <a:r>
              <a:rPr lang="en-US" sz="2400" dirty="0"/>
              <a:t>Element providers are likely to have their own, often proprietary, element simulations.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B898C-5F5C-3347-961D-D5174A072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B1E205-1A6A-5041-8FCA-782484354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152" y="1121170"/>
            <a:ext cx="2286000" cy="200366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AD4729-EB9C-B143-9703-5D03933D13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057"/>
          <a:stretch/>
        </p:blipFill>
        <p:spPr>
          <a:xfrm>
            <a:off x="502954" y="3580261"/>
            <a:ext cx="2286000" cy="208796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33975B-2D2F-C440-8EE3-8C00D54F7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54" y="1189776"/>
            <a:ext cx="2286000" cy="186645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52CF6A-8509-974F-86BD-BF4A182B4B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1152" y="3690316"/>
            <a:ext cx="2286000" cy="2046514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497125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9D079-15CE-F944-A05A-A4C30866A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Integrated Mission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5C3ED-7777-2C4D-AF49-22D3DF63F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0"/>
            <a:ext cx="5028893" cy="5249069"/>
          </a:xfrm>
        </p:spPr>
        <p:txBody>
          <a:bodyPr>
            <a:normAutofit/>
          </a:bodyPr>
          <a:lstStyle/>
          <a:p>
            <a:r>
              <a:rPr lang="en-US" dirty="0"/>
              <a:t>Supports Systems Engineering and Integration (SE&amp;I)</a:t>
            </a:r>
          </a:p>
          <a:p>
            <a:pPr lvl="1"/>
            <a:r>
              <a:rPr lang="en-US" dirty="0"/>
              <a:t>Captures coupled effects throughout the system lifecycle</a:t>
            </a:r>
          </a:p>
          <a:p>
            <a:pPr lvl="1"/>
            <a:r>
              <a:rPr lang="en-US" dirty="0"/>
              <a:t>Provides insight into design choices</a:t>
            </a:r>
          </a:p>
          <a:p>
            <a:pPr lvl="1"/>
            <a:r>
              <a:rPr lang="en-US" dirty="0"/>
              <a:t>Explores handling qualities and human-machine interaction</a:t>
            </a:r>
          </a:p>
          <a:p>
            <a:r>
              <a:rPr lang="en-US" dirty="0"/>
              <a:t>Supports hardware and software testing in test-as-you-fly (or operate) scenarios</a:t>
            </a:r>
          </a:p>
          <a:p>
            <a:r>
              <a:rPr lang="en-US" dirty="0"/>
              <a:t>Supports training and operations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4F581-C0EB-1B49-B233-24BA1BBB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MMSEV_Cockpit_7859219198_21b8046624_b.jpg">
            <a:extLst>
              <a:ext uri="{FF2B5EF4-FFF2-40B4-BE49-F238E27FC236}">
                <a16:creationId xmlns:a16="http://schemas.microsoft.com/office/drawing/2014/main" id="{9D3A29F4-F792-AB48-A07D-04B88D4C9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244" y="1457656"/>
            <a:ext cx="6333730" cy="421217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29785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A7E47-7B00-C647-B7E0-84D58D5C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Simulation ABC: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24E27-A642-3C48-9B81-1E2F076E7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7533686" cy="5069682"/>
          </a:xfrm>
        </p:spPr>
        <p:txBody>
          <a:bodyPr>
            <a:normAutofit/>
          </a:bodyPr>
          <a:lstStyle/>
          <a:p>
            <a:r>
              <a:rPr lang="en-US" dirty="0"/>
              <a:t>The NASA Exploration Systems Simulations (NExSyS) Team is developing an integrated simulation of the Artemis Base Camp</a:t>
            </a:r>
          </a:p>
          <a:p>
            <a:r>
              <a:rPr lang="en-US" dirty="0"/>
              <a:t>Current focus on resource flow and integrated architecture performance</a:t>
            </a:r>
          </a:p>
          <a:p>
            <a:r>
              <a:rPr lang="en-US" dirty="0"/>
              <a:t>Initially using NASA simulations but will transition to partner simulations as available</a:t>
            </a:r>
          </a:p>
          <a:p>
            <a:r>
              <a:rPr lang="en-US" dirty="0"/>
              <a:t>Using HLA and SpaceFOM as the simulation interoperability standards</a:t>
            </a:r>
          </a:p>
          <a:p>
            <a:pPr lvl="1"/>
            <a:r>
              <a:rPr lang="en-US" dirty="0"/>
              <a:t>IEEE 1516-2010 - High Level Architecture (HLA)</a:t>
            </a:r>
          </a:p>
          <a:p>
            <a:pPr lvl="1"/>
            <a:r>
              <a:rPr lang="en-US" dirty="0"/>
              <a:t>SISO-STD-018-2020 - Space Reference Federation Object Model (SpaceFOM)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13A5-C693-D74D-9BF3-F3354A8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7F8CF2-D7D8-428F-A1E6-79F057AC28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037" y="1073142"/>
            <a:ext cx="2473037" cy="3200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F8128A-2140-4B51-B1A6-DC0077AA2A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4613" y="2914646"/>
            <a:ext cx="2473036" cy="3200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26033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B080-8D84-E442-A60D-6863E12D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SpaceFOM: Extension to HLA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44EBD-26C4-4649-87A9-AC798396E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HLA relies on a Federation Object Model (FOM) to define interoperable information exchange among simulation participants.</a:t>
            </a:r>
          </a:p>
          <a:p>
            <a:r>
              <a:rPr lang="en-US" dirty="0"/>
              <a:t>Existing FOMs did not provide adequate support space systems simulations.</a:t>
            </a:r>
          </a:p>
          <a:p>
            <a:r>
              <a:rPr lang="en-US" dirty="0"/>
              <a:t>The SpaceFOM provides additional specifications for space-based scenarios:</a:t>
            </a:r>
          </a:p>
          <a:p>
            <a:pPr lvl="1"/>
            <a:r>
              <a:rPr lang="en-US" dirty="0"/>
              <a:t>Roles and responsibilities;</a:t>
            </a:r>
          </a:p>
          <a:p>
            <a:pPr lvl="1"/>
            <a:r>
              <a:rPr lang="en-US" dirty="0"/>
              <a:t>Common data types; </a:t>
            </a:r>
          </a:p>
          <a:p>
            <a:pPr lvl="1"/>
            <a:r>
              <a:rPr lang="en-US" dirty="0"/>
              <a:t>Timelines and time standards; </a:t>
            </a:r>
          </a:p>
          <a:p>
            <a:pPr lvl="1"/>
            <a:r>
              <a:rPr lang="en-US" dirty="0"/>
              <a:t>Time-stepped focused time management; </a:t>
            </a:r>
          </a:p>
          <a:p>
            <a:pPr lvl="1"/>
            <a:r>
              <a:rPr lang="en-US" dirty="0"/>
              <a:t>Reference frames and references frame trees; </a:t>
            </a:r>
          </a:p>
          <a:p>
            <a:pPr lvl="1"/>
            <a:r>
              <a:rPr lang="en-US" dirty="0"/>
              <a:t>Reference frame naming convention; </a:t>
            </a:r>
          </a:p>
          <a:p>
            <a:pPr lvl="1"/>
            <a:r>
              <a:rPr lang="en-US" dirty="0"/>
              <a:t>Common base for space entities: entities and interfaces; </a:t>
            </a:r>
          </a:p>
          <a:p>
            <a:pPr lvl="1"/>
            <a:r>
              <a:rPr lang="en-US" dirty="0"/>
              <a:t>Well defined execution control definition; </a:t>
            </a:r>
          </a:p>
          <a:p>
            <a:pPr lvl="1"/>
            <a:r>
              <a:rPr lang="en-US" dirty="0"/>
              <a:t>Rules for assessing SpaceFOM compliance; </a:t>
            </a:r>
          </a:p>
          <a:p>
            <a:pPr lvl="1"/>
            <a:r>
              <a:rPr lang="en-US" dirty="0"/>
              <a:t>Base set of FOM modules.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CBC77-9A16-AE45-AF97-B0B2746D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IEEE/ACM DS-RT: Returning to the Moon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0733D-DC17-894B-BD37-785A18323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270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191C-4BDC-154D-92D3-1E4488A0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SpaceFOM: Reference Frames and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0FB59-B2FE-FC4C-AB1B-262615EB1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2" y="1107281"/>
            <a:ext cx="5024300" cy="5069682"/>
          </a:xfrm>
        </p:spPr>
        <p:txBody>
          <a:bodyPr/>
          <a:lstStyle/>
          <a:p>
            <a:r>
              <a:rPr lang="en-US" dirty="0"/>
              <a:t>Defines a reference frame tree.</a:t>
            </a:r>
          </a:p>
          <a:p>
            <a:r>
              <a:rPr lang="en-US" dirty="0"/>
              <a:t>Supports the computation of a state in one frame with respect to any other frame in the tree.</a:t>
            </a:r>
          </a:p>
          <a:p>
            <a:r>
              <a:rPr lang="en-US" dirty="0"/>
              <a:t>Is defined based on the needs of the specific federation execution.</a:t>
            </a:r>
          </a:p>
          <a:p>
            <a:r>
              <a:rPr lang="en-US" dirty="0"/>
              <a:t>Proposes a standardized naming convention for reference frames.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C7C77-5D0B-FB47-B248-186453F61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83F918-30CB-EA4D-9B45-D68C99749B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2906" y="1994262"/>
            <a:ext cx="6198168" cy="322529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24268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E2CF-FEB9-4B45-8A9A-49901143D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SpaceFOM: Time Standard and 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C3B26-7CF0-8944-ACA9-336030EEA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1097" y="1107281"/>
            <a:ext cx="5050359" cy="506968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Defines Terrestrial Time (TT) as the time basis across the federation execution.</a:t>
            </a:r>
          </a:p>
          <a:p>
            <a:pPr lvl="1"/>
            <a:r>
              <a:rPr lang="en-US" dirty="0"/>
              <a:t>Defines conversions between other time standards.</a:t>
            </a:r>
          </a:p>
          <a:p>
            <a:r>
              <a:rPr lang="en-US" dirty="0"/>
              <a:t>Defines 6 related timelines to support execution control:</a:t>
            </a:r>
          </a:p>
          <a:p>
            <a:pPr lvl="1"/>
            <a:r>
              <a:rPr lang="en-US" dirty="0"/>
              <a:t>Physical Time</a:t>
            </a:r>
          </a:p>
          <a:p>
            <a:pPr lvl="1"/>
            <a:r>
              <a:rPr lang="en-US" dirty="0"/>
              <a:t>Computer Clock Time</a:t>
            </a:r>
          </a:p>
          <a:p>
            <a:pPr lvl="1"/>
            <a:r>
              <a:rPr lang="en-US" dirty="0"/>
              <a:t>Simulation Elapsed Time</a:t>
            </a:r>
          </a:p>
          <a:p>
            <a:pPr lvl="1"/>
            <a:r>
              <a:rPr lang="en-US" dirty="0"/>
              <a:t>Simulation Scenario Time</a:t>
            </a:r>
          </a:p>
          <a:p>
            <a:pPr lvl="1"/>
            <a:r>
              <a:rPr lang="en-US" dirty="0"/>
              <a:t>HLA Logical Time</a:t>
            </a:r>
          </a:p>
          <a:p>
            <a:pPr lvl="1"/>
            <a:r>
              <a:rPr lang="en-US" dirty="0"/>
              <a:t>Federation Scenario Time</a:t>
            </a:r>
          </a:p>
          <a:p>
            <a:r>
              <a:rPr lang="en-US" dirty="0"/>
              <a:t>Supports different simulation time steps.</a:t>
            </a:r>
          </a:p>
          <a:p>
            <a:r>
              <a:rPr lang="en-US" dirty="0"/>
              <a:t>Support non-realtime and realtime execution.</a:t>
            </a:r>
          </a:p>
          <a:p>
            <a:r>
              <a:rPr lang="en-US" dirty="0"/>
              <a:t>Support Central Timing Equipment (CTE).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1A78A-C9DB-8643-B101-D1B5619F5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3D121A-2BC4-CF45-A80D-247859CEA65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4938" y="1576885"/>
            <a:ext cx="5712923" cy="408651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215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13F9-1F79-AE4B-8F11-1D0EB196B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SpaceFOM: Objects and 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152A9-B00E-9B4C-A4ED-6F05ACE65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9839" y="1107281"/>
            <a:ext cx="5311617" cy="506968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Builds off of the HLA base objects.</a:t>
            </a:r>
          </a:p>
          <a:p>
            <a:r>
              <a:rPr lang="en-US" dirty="0"/>
              <a:t>Provides a small set of common object types tailored to space system needs:</a:t>
            </a:r>
          </a:p>
          <a:p>
            <a:pPr lvl="1"/>
            <a:r>
              <a:rPr lang="en-US" dirty="0"/>
              <a:t>Physical Entity,</a:t>
            </a:r>
          </a:p>
          <a:p>
            <a:pPr lvl="1"/>
            <a:r>
              <a:rPr lang="en-US" dirty="0"/>
              <a:t>Dynamical Entity,</a:t>
            </a:r>
          </a:p>
          <a:p>
            <a:pPr lvl="1"/>
            <a:r>
              <a:rPr lang="en-US" dirty="0"/>
              <a:t>Physical Interface.</a:t>
            </a:r>
          </a:p>
          <a:p>
            <a:r>
              <a:rPr lang="en-US" dirty="0"/>
              <a:t>Other space systems can extend from these.</a:t>
            </a:r>
          </a:p>
          <a:p>
            <a:r>
              <a:rPr lang="en-US" dirty="0"/>
              <a:t>Provides a set of common unit definitions for object attributes.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D3789-E5ED-B14D-9617-BFEBF8FD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26E68A-6D8B-B449-AD37-0BF133D017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40543" y="1425074"/>
            <a:ext cx="5686135" cy="443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44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FFA18-7DA8-254A-A340-EB11FF22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SpaceFOM: Rules, Roles, and Execution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3ED5B-9DBA-DF4E-BBE1-73EC8AD3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1" y="1107281"/>
            <a:ext cx="5851739" cy="5069682"/>
          </a:xfrm>
        </p:spPr>
        <p:txBody>
          <a:bodyPr/>
          <a:lstStyle/>
          <a:p>
            <a:r>
              <a:rPr lang="en-US" dirty="0"/>
              <a:t>Rules:</a:t>
            </a:r>
          </a:p>
          <a:p>
            <a:pPr lvl="1"/>
            <a:r>
              <a:rPr lang="en-US" dirty="0"/>
              <a:t>Specifies 103 rules for compliance</a:t>
            </a:r>
          </a:p>
          <a:p>
            <a:pPr lvl="1"/>
            <a:r>
              <a:rPr lang="en-US" dirty="0"/>
              <a:t>Additional guidelines</a:t>
            </a:r>
          </a:p>
          <a:p>
            <a:r>
              <a:rPr lang="en-US" dirty="0"/>
              <a:t>Roles:</a:t>
            </a:r>
          </a:p>
          <a:p>
            <a:pPr lvl="1"/>
            <a:r>
              <a:rPr lang="en-US" dirty="0"/>
              <a:t>Master Federate</a:t>
            </a:r>
          </a:p>
          <a:p>
            <a:pPr lvl="1"/>
            <a:r>
              <a:rPr lang="en-US" dirty="0"/>
              <a:t>Pacing Federate</a:t>
            </a:r>
          </a:p>
          <a:p>
            <a:pPr lvl="1"/>
            <a:r>
              <a:rPr lang="en-US" dirty="0"/>
              <a:t>Root Reference Frame Publisher</a:t>
            </a:r>
          </a:p>
          <a:p>
            <a:r>
              <a:rPr lang="en-US" dirty="0"/>
              <a:t>Execution Control</a:t>
            </a:r>
          </a:p>
          <a:p>
            <a:pPr lvl="1"/>
            <a:r>
              <a:rPr lang="en-US" dirty="0"/>
              <a:t>A well-defined executive cycle</a:t>
            </a:r>
          </a:p>
          <a:p>
            <a:pPr lvl="1"/>
            <a:r>
              <a:rPr lang="en-US" dirty="0"/>
              <a:t>Gated to reduce potential deadlocks</a:t>
            </a:r>
          </a:p>
          <a:p>
            <a:pPr lvl="1"/>
            <a:r>
              <a:rPr lang="en-US" dirty="0"/>
              <a:t>Supports multi-phase initialization</a:t>
            </a:r>
          </a:p>
          <a:p>
            <a:pPr lvl="1"/>
            <a:r>
              <a:rPr lang="en-US" dirty="0"/>
              <a:t>Supports controlled mode sequencing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DBC6E-0051-E343-A54C-AD07F74F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867657-6F54-DD47-AE33-AFA621FD881C}"/>
              </a:ext>
            </a:extLst>
          </p:cNvPr>
          <p:cNvGrpSpPr/>
          <p:nvPr/>
        </p:nvGrpSpPr>
        <p:grpSpPr>
          <a:xfrm>
            <a:off x="6578134" y="1020191"/>
            <a:ext cx="5099515" cy="5099515"/>
            <a:chOff x="4038600" y="1820091"/>
            <a:chExt cx="4373880" cy="437388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0AE0C13-963C-CD49-BB81-FEB5E4282038}"/>
                </a:ext>
              </a:extLst>
            </p:cNvPr>
            <p:cNvSpPr/>
            <p:nvPr/>
          </p:nvSpPr>
          <p:spPr>
            <a:xfrm>
              <a:off x="4038600" y="1820091"/>
              <a:ext cx="4373880" cy="437388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B28EC92-6C8D-7647-8AED-5C6EC3819493}"/>
                </a:ext>
              </a:extLst>
            </p:cNvPr>
            <p:cNvCxnSpPr/>
            <p:nvPr/>
          </p:nvCxnSpPr>
          <p:spPr>
            <a:xfrm>
              <a:off x="5304196" y="2545659"/>
              <a:ext cx="0" cy="245572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0" name="Off-page Connector 9">
              <a:extLst>
                <a:ext uri="{FF2B5EF4-FFF2-40B4-BE49-F238E27FC236}">
                  <a16:creationId xmlns:a16="http://schemas.microsoft.com/office/drawing/2014/main" id="{2D8DBF2D-D54C-284D-BFA8-47AB5A8AFF53}"/>
                </a:ext>
              </a:extLst>
            </p:cNvPr>
            <p:cNvSpPr/>
            <p:nvPr/>
          </p:nvSpPr>
          <p:spPr>
            <a:xfrm>
              <a:off x="4839789" y="2123259"/>
              <a:ext cx="928814" cy="422399"/>
            </a:xfrm>
            <a:prstGeom prst="flowChartOffpageConnector">
              <a:avLst/>
            </a:prstGeom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Start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849ED7D-53F6-534B-8F2F-54AC992A100C}"/>
                </a:ext>
              </a:extLst>
            </p:cNvPr>
            <p:cNvSpPr/>
            <p:nvPr/>
          </p:nvSpPr>
          <p:spPr>
            <a:xfrm>
              <a:off x="4577244" y="2791231"/>
              <a:ext cx="1453904" cy="531565"/>
            </a:xfrm>
            <a:prstGeom prst="rect">
              <a:avLst/>
            </a:prstGeom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Initialization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CC69B97-219B-DD40-9390-14C1339BBA40}"/>
                </a:ext>
              </a:extLst>
            </p:cNvPr>
            <p:cNvSpPr/>
            <p:nvPr/>
          </p:nvSpPr>
          <p:spPr>
            <a:xfrm>
              <a:off x="4577244" y="3963304"/>
              <a:ext cx="1453904" cy="531565"/>
            </a:xfrm>
            <a:prstGeom prst="rect">
              <a:avLst/>
            </a:prstGeom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Run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863CAC8-CE61-9C48-85F3-881C376CC97D}"/>
                </a:ext>
              </a:extLst>
            </p:cNvPr>
            <p:cNvSpPr/>
            <p:nvPr/>
          </p:nvSpPr>
          <p:spPr>
            <a:xfrm>
              <a:off x="4577244" y="4789062"/>
              <a:ext cx="1453904" cy="531565"/>
            </a:xfrm>
            <a:prstGeom prst="rect">
              <a:avLst/>
            </a:prstGeom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Shutdown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9DCCA8-64B2-8B40-AE9D-E6A245B407C6}"/>
                </a:ext>
              </a:extLst>
            </p:cNvPr>
            <p:cNvSpPr/>
            <p:nvPr/>
          </p:nvSpPr>
          <p:spPr>
            <a:xfrm>
              <a:off x="6476480" y="3925387"/>
              <a:ext cx="1453904" cy="531565"/>
            </a:xfrm>
            <a:prstGeom prst="rect">
              <a:avLst/>
            </a:prstGeom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Freeze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85A81B6-532A-AF46-A3A5-CD383543782A}"/>
                </a:ext>
              </a:extLst>
            </p:cNvPr>
            <p:cNvCxnSpPr/>
            <p:nvPr/>
          </p:nvCxnSpPr>
          <p:spPr>
            <a:xfrm>
              <a:off x="5304196" y="3322796"/>
              <a:ext cx="0" cy="640508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184995E-5DF2-6A4D-A923-C052E77EF1CF}"/>
                </a:ext>
              </a:extLst>
            </p:cNvPr>
            <p:cNvCxnSpPr/>
            <p:nvPr/>
          </p:nvCxnSpPr>
          <p:spPr>
            <a:xfrm>
              <a:off x="5304196" y="4494869"/>
              <a:ext cx="0" cy="294193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FF7ACC7-81F2-2C4F-AD7A-6E989A8EF56C}"/>
                </a:ext>
              </a:extLst>
            </p:cNvPr>
            <p:cNvSpPr/>
            <p:nvPr/>
          </p:nvSpPr>
          <p:spPr>
            <a:xfrm>
              <a:off x="4947156" y="3506892"/>
              <a:ext cx="726952" cy="2657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Sync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B54F871-926F-3447-A74B-DEA004653FDF}"/>
                </a:ext>
              </a:extLst>
            </p:cNvPr>
            <p:cNvSpPr/>
            <p:nvPr/>
          </p:nvSpPr>
          <p:spPr>
            <a:xfrm>
              <a:off x="6837509" y="3459899"/>
              <a:ext cx="726952" cy="2657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Sync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E970DA3-78F9-AC49-A177-0CC888A80A1B}"/>
                </a:ext>
              </a:extLst>
            </p:cNvPr>
            <p:cNvSpPr/>
            <p:nvPr/>
          </p:nvSpPr>
          <p:spPr>
            <a:xfrm>
              <a:off x="6838863" y="4666489"/>
              <a:ext cx="726952" cy="26578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Sync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9D54F66-D20C-5245-BD54-36C8B8D9AFF3}"/>
                </a:ext>
              </a:extLst>
            </p:cNvPr>
            <p:cNvCxnSpPr/>
            <p:nvPr/>
          </p:nvCxnSpPr>
          <p:spPr>
            <a:xfrm flipV="1">
              <a:off x="6100551" y="3592791"/>
              <a:ext cx="736958" cy="553801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866ED89-B62D-A943-BA6E-66A880B81D03}"/>
                </a:ext>
              </a:extLst>
            </p:cNvPr>
            <p:cNvCxnSpPr/>
            <p:nvPr/>
          </p:nvCxnSpPr>
          <p:spPr>
            <a:xfrm flipH="1" flipV="1">
              <a:off x="6071055" y="4352297"/>
              <a:ext cx="767808" cy="447084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7AE4963-80B5-4143-A61D-2236B011CF42}"/>
                </a:ext>
              </a:extLst>
            </p:cNvPr>
            <p:cNvCxnSpPr/>
            <p:nvPr/>
          </p:nvCxnSpPr>
          <p:spPr>
            <a:xfrm>
              <a:off x="7200985" y="3725682"/>
              <a:ext cx="2447" cy="199705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550FAE9-243A-A946-ACA4-68D50BA613E1}"/>
                </a:ext>
              </a:extLst>
            </p:cNvPr>
            <p:cNvCxnSpPr/>
            <p:nvPr/>
          </p:nvCxnSpPr>
          <p:spPr>
            <a:xfrm flipH="1">
              <a:off x="7202339" y="4456952"/>
              <a:ext cx="1093" cy="209537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4" name="Off-page Connector 23">
              <a:extLst>
                <a:ext uri="{FF2B5EF4-FFF2-40B4-BE49-F238E27FC236}">
                  <a16:creationId xmlns:a16="http://schemas.microsoft.com/office/drawing/2014/main" id="{160D4255-86EC-FF4B-A441-C9E0FC3614CA}"/>
                </a:ext>
              </a:extLst>
            </p:cNvPr>
            <p:cNvSpPr/>
            <p:nvPr/>
          </p:nvSpPr>
          <p:spPr>
            <a:xfrm>
              <a:off x="4846225" y="5556503"/>
              <a:ext cx="928814" cy="422399"/>
            </a:xfrm>
            <a:prstGeom prst="flowChartOffpageConnector">
              <a:avLst/>
            </a:prstGeom>
            <a:ln w="285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End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4FA0D01-5AC5-EE4F-8BF8-5938A880767F}"/>
                </a:ext>
              </a:extLst>
            </p:cNvPr>
            <p:cNvCxnSpPr/>
            <p:nvPr/>
          </p:nvCxnSpPr>
          <p:spPr>
            <a:xfrm>
              <a:off x="5304196" y="5320627"/>
              <a:ext cx="6436" cy="235876"/>
            </a:xfrm>
            <a:prstGeom prst="straightConnector1">
              <a:avLst/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9D2980DA-E06F-8446-BC93-22F8F527D36B}"/>
                </a:ext>
              </a:extLst>
            </p:cNvPr>
            <p:cNvCxnSpPr/>
            <p:nvPr/>
          </p:nvCxnSpPr>
          <p:spPr>
            <a:xfrm flipH="1">
              <a:off x="6031148" y="4191170"/>
              <a:ext cx="1899236" cy="863675"/>
            </a:xfrm>
            <a:prstGeom prst="bentConnector3">
              <a:avLst>
                <a:gd name="adj1" fmla="val -12036"/>
              </a:avLst>
            </a:prstGeom>
            <a:ln w="28575">
              <a:tailEnd type="triangle"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2641350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85D4D-1820-2747-8460-93939658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99B84-821D-A84E-96C1-D61F37B9E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Modeling and Simulation (ModSim) have been critical technologies for NASA space missions include Apollo, Mars Missions, and Artemis.</a:t>
            </a:r>
          </a:p>
          <a:p>
            <a:r>
              <a:rPr lang="en-US" dirty="0"/>
              <a:t>NASA continues to invest in ModSim capabilities to support space missions, especially Moon2Mars.</a:t>
            </a:r>
          </a:p>
          <a:p>
            <a:pPr lvl="1"/>
            <a:r>
              <a:rPr lang="en-US" dirty="0"/>
              <a:t>For the engineering of human-scale Mars Landers, NASA is rewriting physics simulations for graphical processing units in next-generation, high-performance computers to predict more complex phenomena with shorter runtimes.</a:t>
            </a:r>
          </a:p>
          <a:p>
            <a:pPr lvl="1"/>
            <a:r>
              <a:rPr lang="en-US" dirty="0"/>
              <a:t>For Artemis, NASA is developing a new generation of integrated simulations that rely on distributed simulation standards including HLA and SpaceFOM.</a:t>
            </a:r>
          </a:p>
          <a:p>
            <a:r>
              <a:rPr lang="en-US" dirty="0"/>
              <a:t>We are focused on realizing a new age of human space exploration!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EA4E0-BE0B-CD46-9C3A-3E9E27E349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352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descr="A picture containing outdoor, nature, rock&#10;&#10;Description automatically generated">
            <a:extLst>
              <a:ext uri="{FF2B5EF4-FFF2-40B4-BE49-F238E27FC236}">
                <a16:creationId xmlns:a16="http://schemas.microsoft.com/office/drawing/2014/main" id="{3482D067-9DEB-7543-AB92-AF71A626D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3935"/>
          <a:stretch/>
        </p:blipFill>
        <p:spPr>
          <a:xfrm>
            <a:off x="0" y="955672"/>
            <a:ext cx="12191999" cy="590232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5C10EC-6C95-134F-A9B8-EE4A403D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B21E2-B44B-2D45-B1B2-8F105E98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542276-8A80-D443-A176-837C5D3B4519}"/>
              </a:ext>
            </a:extLst>
          </p:cNvPr>
          <p:cNvSpPr txBox="1"/>
          <p:nvPr/>
        </p:nvSpPr>
        <p:spPr>
          <a:xfrm>
            <a:off x="785009" y="3890665"/>
            <a:ext cx="10568791" cy="46166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Movie – We Are Focused: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https://www.youtube.com/watch?v=OsIhTw0CK8U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BAA778-56A2-4B1A-A5DF-0CAA6F8E67F5}"/>
              </a:ext>
            </a:extLst>
          </p:cNvPr>
          <p:cNvSpPr txBox="1"/>
          <p:nvPr/>
        </p:nvSpPr>
        <p:spPr>
          <a:xfrm>
            <a:off x="785009" y="3429000"/>
            <a:ext cx="10472290" cy="46166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Movie - Why The Moon?: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https://www.youtube.com/watch?v=bmC-FwibsZg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3388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126735" y="11345"/>
            <a:ext cx="9509733" cy="869982"/>
          </a:xfrm>
        </p:spPr>
        <p:txBody>
          <a:bodyPr wrap="square" anchor="t">
            <a:spAutoFit/>
          </a:bodyPr>
          <a:lstStyle/>
          <a:p>
            <a:r>
              <a:rPr lang="en-US" sz="2800" dirty="0">
                <a:cs typeface="Arial"/>
              </a:rPr>
              <a:t>Michael Madden – Chief Engineer for Modeling and Simulation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DC777-A596-4AAC-838E-A04CB6713F08}"/>
              </a:ext>
            </a:extLst>
          </p:cNvPr>
          <p:cNvSpPr txBox="1"/>
          <p:nvPr/>
        </p:nvSpPr>
        <p:spPr>
          <a:xfrm>
            <a:off x="478971" y="1066827"/>
            <a:ext cx="8159164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Arrived at NASA Langley Research Center in 1993</a:t>
            </a:r>
            <a:endParaRPr lang="en-US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Software Engineer, Unisys Corp, flight simulation facility (1993-1999)</a:t>
            </a:r>
            <a:endParaRPr lang="en-US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In 1999, hired into the Simulation Development and Analysis Branch (SDAB)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Develops and operates the flight simulation facility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2008 to 2018 - Chief Scientist for SDAB.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2018 to Present - Chief Engineer for Modeling and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Education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B.S. (1990) and M.S. (1997) in Aerospace Engineering from Virginia Tech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41 Technical Publications on Modeling and Simulation including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NASA’s standard check cases for vehicle simulations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Professional society standards for model exchange (AIAA/ANSI S-119), distributed simulation of space missions (</a:t>
            </a:r>
            <a:r>
              <a:rPr lang="en-US" dirty="0"/>
              <a:t>SISO-STD-018-00-2020), and simulation use to certify aircraft (AIAA R-154)</a:t>
            </a:r>
            <a:endParaRPr lang="en-US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Current Roles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Mem</a:t>
            </a:r>
            <a:r>
              <a:rPr lang="en-US" dirty="0">
                <a:cs typeface="Calibri"/>
              </a:rPr>
              <a:t>ber, NASA Software Architecture Review Board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Member, Agency Integrated Model-Based Everything Team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Member, Engineering Application Program Management Board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Member, AIAA Modeling and Simulation Technical Committee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Member, AIAA Digital Engineering Integration Committee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9D126F-D9DB-5B46-868F-554271DDA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70" y="1171930"/>
            <a:ext cx="2070100" cy="3111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94D2D1-2C07-4568-9CE3-29E9F90FC0DA}"/>
              </a:ext>
            </a:extLst>
          </p:cNvPr>
          <p:cNvSpPr txBox="1"/>
          <p:nvPr/>
        </p:nvSpPr>
        <p:spPr>
          <a:xfrm>
            <a:off x="7108116" y="4391625"/>
            <a:ext cx="4875787" cy="2308324"/>
          </a:xfrm>
          <a:prstGeom prst="rect">
            <a:avLst/>
          </a:prstGeom>
          <a:noFill/>
          <a:ln w="41275">
            <a:solidFill>
              <a:srgbClr val="0024F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u="sng" dirty="0"/>
              <a:t>Technical background/passion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Vehicle and environment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Live, virtual, and constructive (LVC)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Software engineering for real-time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Model-based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Advancing fidelity and validation of modeling and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Collaboration through digital engineering</a:t>
            </a:r>
          </a:p>
        </p:txBody>
      </p:sp>
    </p:spTree>
    <p:extLst>
      <p:ext uri="{BB962C8B-B14F-4D97-AF65-F5344CB8AC3E}">
        <p14:creationId xmlns:p14="http://schemas.microsoft.com/office/powerpoint/2010/main" val="1662502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0A4F-E36C-8940-B3BF-478B0BA2B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SpaceFOM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92DBF-16D6-F142-9613-AE0AEEAB0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B. Möller, E. Z. Crues, D. E. Dexter, A. Garro, A. Skuratovskiy, A. Vankov. </a:t>
            </a:r>
            <a:r>
              <a:rPr lang="en-US" altLang="it-IT" sz="1600" b="1" dirty="0">
                <a:solidFill>
                  <a:schemeClr val="bg2"/>
                </a:solidFill>
              </a:rPr>
              <a:t>A First Look at the Upcoming SISO Space Reference FOM</a:t>
            </a:r>
            <a:r>
              <a:rPr lang="en-US" altLang="it-IT" sz="1600" dirty="0">
                <a:solidFill>
                  <a:schemeClr val="bg2"/>
                </a:solidFill>
              </a:rPr>
              <a:t>. Proceedings of the SISO 2016 Simulation Innovation Workshop (</a:t>
            </a:r>
            <a:r>
              <a:rPr lang="en-US" altLang="it-IT" sz="1600" b="1" dirty="0">
                <a:solidFill>
                  <a:schemeClr val="bg2"/>
                </a:solidFill>
              </a:rPr>
              <a:t>SIW 2016</a:t>
            </a:r>
            <a:r>
              <a:rPr lang="en-US" altLang="it-IT" sz="1600" dirty="0">
                <a:solidFill>
                  <a:schemeClr val="bg2"/>
                </a:solidFill>
              </a:rPr>
              <a:t>), Orlando, Florida, USA, September 11-16, 2016.</a:t>
            </a:r>
          </a:p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B. Möller, A. Garro, A. Falcone, E. Z. Crues, D. E. Dexter. </a:t>
            </a:r>
            <a:r>
              <a:rPr lang="en-US" altLang="it-IT" sz="1600" b="1" dirty="0">
                <a:solidFill>
                  <a:schemeClr val="bg2"/>
                </a:solidFill>
              </a:rPr>
              <a:t>Promoting a-priori interoperability of HLA-based Simulations in the Space domain: the SISO Space Reference FOM initiative</a:t>
            </a:r>
            <a:r>
              <a:rPr lang="en-US" altLang="it-IT" sz="1600" dirty="0">
                <a:solidFill>
                  <a:schemeClr val="bg2"/>
                </a:solidFill>
              </a:rPr>
              <a:t>. Proceedings of the 20th IEEE/ACM International Symposium on Distributed Simulation and Real Time Applications (</a:t>
            </a:r>
            <a:r>
              <a:rPr lang="en-US" altLang="it-IT" sz="1600" b="1" dirty="0">
                <a:solidFill>
                  <a:schemeClr val="bg2"/>
                </a:solidFill>
              </a:rPr>
              <a:t>ACM/IEEE DS-RT 2016</a:t>
            </a:r>
            <a:r>
              <a:rPr lang="en-US" altLang="it-IT" sz="1600" dirty="0">
                <a:solidFill>
                  <a:schemeClr val="bg2"/>
                </a:solidFill>
              </a:rPr>
              <a:t>), London, UK, September 21-23, 2016, ISBN: 978-150903504-5.</a:t>
            </a:r>
          </a:p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B. Möller, E. Z. Crues, D. E. Dexter, A. Garro, M. Madden, A. Skuratovskiy. </a:t>
            </a:r>
            <a:r>
              <a:rPr lang="en-US" altLang="it-IT" sz="1600" b="1" dirty="0">
                <a:solidFill>
                  <a:schemeClr val="bg2"/>
                </a:solidFill>
              </a:rPr>
              <a:t>Design and Principles Enabling the Space Reference FOM</a:t>
            </a:r>
            <a:r>
              <a:rPr lang="en-US" altLang="it-IT" sz="1600" dirty="0">
                <a:solidFill>
                  <a:schemeClr val="bg2"/>
                </a:solidFill>
              </a:rPr>
              <a:t>. Proceedings of the SISO 2017 Simulation Innovation Workshop (</a:t>
            </a:r>
            <a:r>
              <a:rPr lang="en-US" altLang="it-IT" sz="1600" b="1" dirty="0">
                <a:solidFill>
                  <a:schemeClr val="bg2"/>
                </a:solidFill>
              </a:rPr>
              <a:t>SIW 2017</a:t>
            </a:r>
            <a:r>
              <a:rPr lang="en-US" altLang="it-IT" sz="1600" dirty="0">
                <a:solidFill>
                  <a:schemeClr val="bg2"/>
                </a:solidFill>
              </a:rPr>
              <a:t>), Orlando, Florida, USA, September 10-15, 2017.</a:t>
            </a:r>
          </a:p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B. Möller, A. Garro, A. Falcone, E. Z. Crues, D. E. Dexter. </a:t>
            </a:r>
            <a:r>
              <a:rPr lang="en-US" altLang="it-IT" sz="1600" b="1" dirty="0">
                <a:solidFill>
                  <a:schemeClr val="bg2"/>
                </a:solidFill>
              </a:rPr>
              <a:t>On the Execution Control of HLA Federations using the SISO Space Reference FOM</a:t>
            </a:r>
            <a:r>
              <a:rPr lang="en-US" altLang="it-IT" sz="1600" dirty="0">
                <a:solidFill>
                  <a:schemeClr val="bg2"/>
                </a:solidFill>
              </a:rPr>
              <a:t>. Proceedings of the 21st IEEE/ACM International Symposium on Distributed Simulation and Real Time Applications (ACM/IEEE DS-RT 2017), Rome, Italy, October 18-20, 2017.</a:t>
            </a:r>
          </a:p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B. Möller, A. Falcone, A. Garro, and E. Z. Crues. </a:t>
            </a:r>
            <a:r>
              <a:rPr lang="en-US" altLang="it-IT" sz="1600" b="1" dirty="0">
                <a:solidFill>
                  <a:schemeClr val="bg2"/>
                </a:solidFill>
              </a:rPr>
              <a:t>Experiences in using the SISO Space Reference FOM standard</a:t>
            </a:r>
            <a:r>
              <a:rPr lang="en-US" altLang="it-IT" sz="1600" dirty="0">
                <a:solidFill>
                  <a:schemeClr val="bg2"/>
                </a:solidFill>
              </a:rPr>
              <a:t>. Proceedings of the 2019 Summer Simulation Conference, SummerSim 2019, Berlin, Germany, July 22-24, 2019, pages 1–12. The Society for Modeling and Simulation International Inc., 2019. url: https://dl.acm.org/citation.cfm?id=3374187.</a:t>
            </a:r>
          </a:p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B. Möller, A. Rydell, E. Z. Crues, D. Dexter, A. Falcone, and A. Garro. </a:t>
            </a:r>
            <a:r>
              <a:rPr lang="en-US" altLang="it-IT" sz="1600" b="1" dirty="0">
                <a:solidFill>
                  <a:schemeClr val="bg2"/>
                </a:solidFill>
              </a:rPr>
              <a:t>SISO Space Reference FOM - Tools and Testing</a:t>
            </a:r>
            <a:r>
              <a:rPr lang="en-US" altLang="it-IT" sz="1600" dirty="0">
                <a:solidFill>
                  <a:schemeClr val="bg2"/>
                </a:solidFill>
              </a:rPr>
              <a:t>. Proceedings of the 2020 Winter Simulation Innovation Workshop, SIW 2020, Orlando, FL, USA, February 10-14, 2020. Simulation Interoperability Standards Organization, 2020.</a:t>
            </a:r>
          </a:p>
          <a:p>
            <a:pPr marL="0" indent="0">
              <a:buNone/>
            </a:pPr>
            <a:r>
              <a:rPr lang="en-US" altLang="it-IT" sz="1600" dirty="0">
                <a:solidFill>
                  <a:schemeClr val="bg2"/>
                </a:solidFill>
              </a:rPr>
              <a:t>E. Z. Crues, D. Dexter, A. Falcone, A. Garro, and B. Möller. </a:t>
            </a:r>
            <a:r>
              <a:rPr lang="en-US" altLang="it-IT" sz="1600" b="1" dirty="0">
                <a:solidFill>
                  <a:schemeClr val="bg2"/>
                </a:solidFill>
              </a:rPr>
              <a:t>SpaceFOM - A Robust Standard for Enabling A-Priori Interoperability of HLA-Based Space Systems Simulations</a:t>
            </a:r>
            <a:r>
              <a:rPr lang="en-US" altLang="it-IT" sz="1600" dirty="0">
                <a:solidFill>
                  <a:schemeClr val="bg2"/>
                </a:solidFill>
              </a:rPr>
              <a:t>. Journal of Simulation, 2021. issn: 1747-7778. doi: 10.1080/17477778.2021.1945962. url: https://doi.org/10.1080/17477778.2021.1945962.</a:t>
            </a:r>
          </a:p>
          <a:p>
            <a:pPr marL="0" indent="0">
              <a:buNone/>
            </a:pPr>
            <a:endParaRPr lang="it-IT" altLang="it-IT" sz="1600" dirty="0">
              <a:solidFill>
                <a:schemeClr val="bg2"/>
              </a:solidFill>
            </a:endParaRPr>
          </a:p>
          <a:p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090CB-CBA8-3042-9480-7ADBFBCF9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400878"/>
      </p:ext>
    </p:extLst>
  </p:cSld>
  <p:clrMapOvr>
    <a:masterClrMapping/>
  </p:clrMapOvr>
</p:sld>
</file>

<file path=ppt/theme/theme1.xml><?xml version="1.0" encoding="utf-8"?>
<a:theme xmlns:a="http://schemas.openxmlformats.org/drawingml/2006/main" name="ssbc">
  <a:themeElements>
    <a:clrScheme name="">
      <a:dk1>
        <a:srgbClr val="000000"/>
      </a:dk1>
      <a:lt1>
        <a:srgbClr val="FFFFFF"/>
      </a:lt1>
      <a:dk2>
        <a:srgbClr val="00FF00"/>
      </a:dk2>
      <a:lt2>
        <a:srgbClr val="FF0000"/>
      </a:lt2>
      <a:accent1>
        <a:srgbClr val="0000FF"/>
      </a:accent1>
      <a:accent2>
        <a:srgbClr val="00FFFF"/>
      </a:accent2>
      <a:accent3>
        <a:srgbClr val="FFFFFF"/>
      </a:accent3>
      <a:accent4>
        <a:srgbClr val="000000"/>
      </a:accent4>
      <a:accent5>
        <a:srgbClr val="AAAAFF"/>
      </a:accent5>
      <a:accent6>
        <a:srgbClr val="00E7E7"/>
      </a:accent6>
      <a:hlink>
        <a:srgbClr val="FF00FF"/>
      </a:hlink>
      <a:folHlink>
        <a:srgbClr val="FFFF00"/>
      </a:folHlink>
    </a:clrScheme>
    <a:fontScheme name="ssbc">
      <a:majorFont>
        <a:latin typeface="Helvetic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sb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b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b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b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b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b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b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ASA Widescreen Slide Master.potx" id="{64C83EE6-5F77-463F-8C52-64C36B487B57}" vid="{E4AB8874-FDF6-4D3D-9A45-89B7A56B720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9" ma:contentTypeDescription="Create a new document." ma:contentTypeScope="" ma:versionID="57bc7841ae2c16ad53111e99f36f205f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7334bbf0dd5d484781beceeae3f6ec97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036679-3393-4A39-ADA6-E3BE89AE37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564586-EF0C-42D8-8EF2-8A4D39E6B2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160FAB-6AB0-4E61-9AD6-2C8616454E81}">
  <ds:schemaRefs>
    <ds:schemaRef ds:uri="http://purl.org/dc/elements/1.1/"/>
    <ds:schemaRef ds:uri="http://schemas.microsoft.com/office/2006/metadata/properties"/>
    <ds:schemaRef ds:uri="4817ca35-7031-43a6-bda2-0d9832ef6347"/>
    <ds:schemaRef ds:uri="http://purl.org/dc/terms/"/>
    <ds:schemaRef ds:uri="http://schemas.openxmlformats.org/package/2006/metadata/core-properties"/>
    <ds:schemaRef ds:uri="3cb15ddf-dbe9-47ea-851d-c70642058130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NASA Widescreen Slide Master</Template>
  <TotalTime>1884</TotalTime>
  <Words>2727</Words>
  <Application>Microsoft Office PowerPoint</Application>
  <PresentationFormat>Widescreen</PresentationFormat>
  <Paragraphs>270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Helvetica</vt:lpstr>
      <vt:lpstr>Tahoma</vt:lpstr>
      <vt:lpstr>ssbc</vt:lpstr>
      <vt:lpstr>Custom Design</vt:lpstr>
      <vt:lpstr>Modeling and Simulation for  Space Missions at NASA</vt:lpstr>
      <vt:lpstr>Outline</vt:lpstr>
      <vt:lpstr>How NASA Uses Modeling and Simulation</vt:lpstr>
      <vt:lpstr>ModSim and Apollo</vt:lpstr>
      <vt:lpstr>ModSim and Mars (1/2)</vt:lpstr>
      <vt:lpstr>ModSim and Mars (2/2)</vt:lpstr>
      <vt:lpstr>ModSim and Mars: Next Generation Capability</vt:lpstr>
      <vt:lpstr>The Artemis Program</vt:lpstr>
      <vt:lpstr>The Artemis Program: Elements</vt:lpstr>
      <vt:lpstr>Artemis Base Camp: Elements</vt:lpstr>
      <vt:lpstr>Simulation of Artemis Base Camp (ABC)</vt:lpstr>
      <vt:lpstr>Integrated Mission Simulations</vt:lpstr>
      <vt:lpstr>Simulation ABC: Construction</vt:lpstr>
      <vt:lpstr>SpaceFOM: Extension to HLA</vt:lpstr>
      <vt:lpstr>SpaceFOM: Reference Frames and Trees</vt:lpstr>
      <vt:lpstr>SpaceFOM: Time Standard and Timelines</vt:lpstr>
      <vt:lpstr>SpaceFOM: Objects and Extension</vt:lpstr>
      <vt:lpstr>SpaceFOM: Rules, Roles, and Execution Control</vt:lpstr>
      <vt:lpstr>In Summary</vt:lpstr>
      <vt:lpstr>Questions?</vt:lpstr>
      <vt:lpstr>Michael Madden – Chief Engineer for Modeling and Simulation</vt:lpstr>
      <vt:lpstr>Additional SpaceFOM Information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Madden, Michael M. (LARC-D3)</dc:creator>
  <cp:lastModifiedBy>Madden, Michael M. (LARC-D3)</cp:lastModifiedBy>
  <cp:revision>49</cp:revision>
  <dcterms:created xsi:type="dcterms:W3CDTF">2021-06-08T20:48:30Z</dcterms:created>
  <dcterms:modified xsi:type="dcterms:W3CDTF">2022-08-24T22:05:24Z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