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322" r:id="rId6"/>
    <p:sldId id="557" r:id="rId7"/>
    <p:sldId id="561" r:id="rId8"/>
    <p:sldId id="562" r:id="rId9"/>
    <p:sldId id="2072578335" r:id="rId10"/>
    <p:sldId id="2072578157" r:id="rId11"/>
    <p:sldId id="2072578336" r:id="rId12"/>
    <p:sldId id="262" r:id="rId13"/>
    <p:sldId id="2072578337" r:id="rId14"/>
    <p:sldId id="263" r:id="rId15"/>
    <p:sldId id="2072578156" r:id="rId16"/>
    <p:sldId id="563" r:id="rId17"/>
    <p:sldId id="290" r:id="rId18"/>
    <p:sldId id="272" r:id="rId19"/>
    <p:sldId id="556" r:id="rId20"/>
    <p:sldId id="396" r:id="rId21"/>
    <p:sldId id="273" r:id="rId22"/>
    <p:sldId id="2072578161" r:id="rId23"/>
    <p:sldId id="2072578215" r:id="rId24"/>
    <p:sldId id="2072578266" r:id="rId25"/>
    <p:sldId id="2072578327" r:id="rId26"/>
    <p:sldId id="2072578324" r:id="rId27"/>
    <p:sldId id="2072578325" r:id="rId28"/>
    <p:sldId id="2072578326" r:id="rId29"/>
    <p:sldId id="2072578329" r:id="rId30"/>
    <p:sldId id="2072578333" r:id="rId31"/>
    <p:sldId id="2072578334" r:id="rId32"/>
    <p:sldId id="306" r:id="rId33"/>
    <p:sldId id="335" r:id="rId34"/>
    <p:sldId id="282" r:id="rId35"/>
    <p:sldId id="2072578330" r:id="rId36"/>
    <p:sldId id="2072578331" r:id="rId37"/>
    <p:sldId id="2072578155" r:id="rId38"/>
    <p:sldId id="2072578332" r:id="rId39"/>
    <p:sldId id="312" r:id="rId40"/>
    <p:sldId id="311" r:id="rId41"/>
    <p:sldId id="336" r:id="rId42"/>
    <p:sldId id="339" r:id="rId43"/>
    <p:sldId id="32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osby, Kevin M. (KSC-NE-GENERIC)[KSC-NE-Generic]"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6377"/>
  </p:normalViewPr>
  <p:slideViewPr>
    <p:cSldViewPr snapToGrid="0" snapToObjects="1">
      <p:cViewPr varScale="1">
        <p:scale>
          <a:sx n="115" d="100"/>
          <a:sy n="115" d="100"/>
        </p:scale>
        <p:origin x="114" y="114"/>
      </p:cViewPr>
      <p:guideLst/>
    </p:cSldViewPr>
  </p:slideViewPr>
  <p:outlineViewPr>
    <p:cViewPr>
      <p:scale>
        <a:sx n="33" d="100"/>
        <a:sy n="33" d="100"/>
      </p:scale>
      <p:origin x="0" y="-2736"/>
    </p:cViewPr>
  </p:outlineViewPr>
  <p:notesTextViewPr>
    <p:cViewPr>
      <p:scale>
        <a:sx n="3" d="2"/>
        <a:sy n="3" d="2"/>
      </p:scale>
      <p:origin x="0" y="0"/>
    </p:cViewPr>
  </p:notesTextViewPr>
  <p:notesViewPr>
    <p:cSldViewPr snapToGrid="0" snapToObjects="1">
      <p:cViewPr varScale="1">
        <p:scale>
          <a:sx n="84" d="100"/>
          <a:sy n="84" d="100"/>
        </p:scale>
        <p:origin x="2712" y="-7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37173-F4BE-2249-B75F-0FD43C3DDD2C}" type="datetimeFigureOut">
              <a:rPr lang="en-US" smtClean="0"/>
              <a:t>3/20/2023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2D6FD-00EE-564E-B12B-D23DA1A25253}" type="slidenum">
              <a:rPr lang="en-US" smtClean="0"/>
              <a:t>‹#›</a:t>
            </a:fld>
            <a:endParaRPr lang="en-US" dirty="0"/>
          </a:p>
        </p:txBody>
      </p:sp>
    </p:spTree>
    <p:extLst>
      <p:ext uri="{BB962C8B-B14F-4D97-AF65-F5344CB8AC3E}">
        <p14:creationId xmlns:p14="http://schemas.microsoft.com/office/powerpoint/2010/main" val="124664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briefly some of the testing</a:t>
            </a:r>
            <a:r>
              <a:rPr lang="en-US" baseline="0" dirty="0"/>
              <a:t> on the Orion service module tank, performed over the summer at the Airbus facility here in Bremen. </a:t>
            </a:r>
          </a:p>
          <a:p>
            <a:r>
              <a:rPr lang="en-US" baseline="0" dirty="0"/>
              <a:t>8 sensors were affixed along the length of the tank as shown in the figure. The proposal is to outfit each of the four tanks with 8 sensors and an avionics box for real-time processing of the modal and point sensor data. </a:t>
            </a:r>
            <a:endParaRPr lang="en-US" dirty="0"/>
          </a:p>
        </p:txBody>
      </p:sp>
      <p:sp>
        <p:nvSpPr>
          <p:cNvPr id="4" name="Slide Number Placeholder 3"/>
          <p:cNvSpPr>
            <a:spLocks noGrp="1"/>
          </p:cNvSpPr>
          <p:nvPr>
            <p:ph type="sldNum" sz="quarter" idx="10"/>
          </p:nvPr>
        </p:nvSpPr>
        <p:spPr/>
        <p:txBody>
          <a:bodyPr/>
          <a:lstStyle/>
          <a:p>
            <a:fld id="{A4A2D6FD-00EE-564E-B12B-D23DA1A25253}" type="slidenum">
              <a:rPr lang="en-US" smtClean="0"/>
              <a:t>18</a:t>
            </a:fld>
            <a:endParaRPr lang="en-US" dirty="0"/>
          </a:p>
        </p:txBody>
      </p:sp>
    </p:spTree>
    <p:extLst>
      <p:ext uri="{BB962C8B-B14F-4D97-AF65-F5344CB8AC3E}">
        <p14:creationId xmlns:p14="http://schemas.microsoft.com/office/powerpoint/2010/main" val="274800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DBC8-C028-4733-8EA8-E924CAAC93F5}" type="slidenum">
              <a:rPr lang="en-US" smtClean="0"/>
              <a:t>20</a:t>
            </a:fld>
            <a:endParaRPr lang="en-US"/>
          </a:p>
        </p:txBody>
      </p:sp>
    </p:spTree>
    <p:extLst>
      <p:ext uri="{BB962C8B-B14F-4D97-AF65-F5344CB8AC3E}">
        <p14:creationId xmlns:p14="http://schemas.microsoft.com/office/powerpoint/2010/main" val="3036598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E5451BAB-C4BB-4D58-A290-FC3FC952C4D0}" type="datetime1">
              <a:rPr lang="en-US" smtClean="0"/>
              <a:t>3/20/2023</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6D365BCF-4FD1-44BA-9ECD-760B78B82887}" type="slidenum">
              <a:rPr lang="en-US" smtClean="0"/>
              <a:t>29</a:t>
            </a:fld>
            <a:endParaRPr lang="en-US" dirty="0"/>
          </a:p>
        </p:txBody>
      </p:sp>
    </p:spTree>
    <p:extLst>
      <p:ext uri="{BB962C8B-B14F-4D97-AF65-F5344CB8AC3E}">
        <p14:creationId xmlns:p14="http://schemas.microsoft.com/office/powerpoint/2010/main" val="157768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7BD9F-4099-4878-8A68-90C50940487C}" type="datetime1">
              <a:rPr lang="en-US" smtClean="0"/>
              <a:t>3/20/2023</a:t>
            </a:fld>
            <a:endParaRPr lang="en-US" dirty="0"/>
          </a:p>
        </p:txBody>
      </p:sp>
      <p:sp>
        <p:nvSpPr>
          <p:cNvPr id="6" name="Slide Number Placeholder 5"/>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33681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B126D8-90D9-4A33-A2C5-E8948B082A5E}" type="datetime1">
              <a:rPr lang="en-US" smtClean="0"/>
              <a:t>3/20/2023</a:t>
            </a:fld>
            <a:endParaRPr lang="en-US" dirty="0"/>
          </a:p>
        </p:txBody>
      </p:sp>
      <p:sp>
        <p:nvSpPr>
          <p:cNvPr id="6" name="Slide Number Placeholder 5"/>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1763247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173707"/>
            <a:ext cx="2628900" cy="50032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173707"/>
            <a:ext cx="7734300" cy="500325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698751-DEF0-4964-A327-7FEF4282F72E}" type="datetime1">
              <a:rPr lang="en-US" smtClean="0"/>
              <a:t>3/20/2023</a:t>
            </a:fld>
            <a:endParaRPr lang="en-US" dirty="0"/>
          </a:p>
        </p:txBody>
      </p:sp>
      <p:sp>
        <p:nvSpPr>
          <p:cNvPr id="6" name="Slide Number Placeholder 5"/>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177166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Blank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0075" y="480448"/>
            <a:ext cx="10515600" cy="1025495"/>
          </a:xfrm>
        </p:spPr>
        <p:txBody>
          <a:bodyPr>
            <a:normAutofit/>
          </a:bodyPr>
          <a:lstStyle>
            <a:lvl1pPr>
              <a:defRPr sz="2800">
                <a:solidFill>
                  <a:schemeClr val="tx1"/>
                </a:solidFill>
              </a:defRPr>
            </a:lvl1pPr>
          </a:lstStyle>
          <a:p>
            <a:r>
              <a:rPr lang="en-US" dirty="0"/>
              <a:t>Click to edit Master title style – Arial Bold White font – 20 </a:t>
            </a:r>
            <a:r>
              <a:rPr lang="en-US" dirty="0" err="1"/>
              <a:t>pt</a:t>
            </a:r>
            <a:r>
              <a:rPr lang="en-US" dirty="0"/>
              <a:t> </a:t>
            </a:r>
          </a:p>
        </p:txBody>
      </p:sp>
    </p:spTree>
    <p:extLst>
      <p:ext uri="{BB962C8B-B14F-4D97-AF65-F5344CB8AC3E}">
        <p14:creationId xmlns:p14="http://schemas.microsoft.com/office/powerpoint/2010/main" val="284648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598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B8075A-DBBF-4B8C-84B6-0B5F1F5522D6}" type="datetime1">
              <a:rPr lang="en-US" smtClean="0"/>
              <a:t>3/20/2023</a:t>
            </a:fld>
            <a:endParaRPr lang="en-US" dirty="0"/>
          </a:p>
        </p:txBody>
      </p:sp>
      <p:sp>
        <p:nvSpPr>
          <p:cNvPr id="6" name="Slide Number Placeholder 5"/>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133232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1A12B4-A58A-487D-9737-2E072648DA07}" type="datetime1">
              <a:rPr lang="en-US" smtClean="0"/>
              <a:t>3/20/2023</a:t>
            </a:fld>
            <a:endParaRPr lang="en-US" dirty="0"/>
          </a:p>
        </p:txBody>
      </p:sp>
      <p:sp>
        <p:nvSpPr>
          <p:cNvPr id="6" name="Slide Number Placeholder 5"/>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1560801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795C52-0849-4B05-9595-5FAAD1EB43EC}" type="datetime1">
              <a:rPr lang="en-US" smtClean="0"/>
              <a:t>3/20/2023</a:t>
            </a:fld>
            <a:endParaRPr lang="en-US" dirty="0"/>
          </a:p>
        </p:txBody>
      </p:sp>
      <p:sp>
        <p:nvSpPr>
          <p:cNvPr id="7" name="Slide Number Placeholder 6"/>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8828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63833" y="76308"/>
            <a:ext cx="7953624" cy="10143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C939B7-49AB-4E97-ABC3-439B94438EAC}" type="datetime1">
              <a:rPr lang="en-US" smtClean="0"/>
              <a:t>3/20/2023</a:t>
            </a:fld>
            <a:endParaRPr lang="en-US" dirty="0"/>
          </a:p>
        </p:txBody>
      </p:sp>
      <p:sp>
        <p:nvSpPr>
          <p:cNvPr id="9" name="Slide Number Placeholder 8"/>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28817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B8C01E-51F0-4DB5-9660-6594327D49CD}" type="datetime1">
              <a:rPr lang="en-US" smtClean="0"/>
              <a:t>3/20/2023</a:t>
            </a:fld>
            <a:endParaRPr lang="en-US" dirty="0"/>
          </a:p>
        </p:txBody>
      </p:sp>
      <p:sp>
        <p:nvSpPr>
          <p:cNvPr id="5" name="Slide Number Placeholder 4"/>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79605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C6CFE-D16F-45CA-9E31-D693FD9C58D4}" type="datetime1">
              <a:rPr lang="en-US" smtClean="0"/>
              <a:t>3/20/2023</a:t>
            </a:fld>
            <a:endParaRPr lang="en-US" dirty="0"/>
          </a:p>
        </p:txBody>
      </p:sp>
      <p:sp>
        <p:nvSpPr>
          <p:cNvPr id="4" name="Slide Number Placeholder 3"/>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47385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200079"/>
            <a:ext cx="3933825" cy="1062037"/>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600" y="120008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226211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5F5F56-D899-41E8-B9C3-9CE5E920B8DA}" type="datetime1">
              <a:rPr lang="en-US" smtClean="0"/>
              <a:t>3/20/2023</a:t>
            </a:fld>
            <a:endParaRPr lang="en-US" dirty="0"/>
          </a:p>
        </p:txBody>
      </p:sp>
      <p:sp>
        <p:nvSpPr>
          <p:cNvPr id="7" name="Slide Number Placeholder 6"/>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1168511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132763"/>
            <a:ext cx="3932237" cy="12112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600" y="128196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8200" y="2344003"/>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A59987-5BF1-4D55-B30C-BBC5402D1BFA}" type="datetime1">
              <a:rPr lang="en-US" smtClean="0"/>
              <a:t>3/20/2023</a:t>
            </a:fld>
            <a:endParaRPr lang="en-US" dirty="0"/>
          </a:p>
        </p:txBody>
      </p:sp>
      <p:sp>
        <p:nvSpPr>
          <p:cNvPr id="7" name="Slide Number Placeholder 6"/>
          <p:cNvSpPr>
            <a:spLocks noGrp="1"/>
          </p:cNvSpPr>
          <p:nvPr>
            <p:ph type="sldNum" sz="quarter" idx="12"/>
          </p:nvPr>
        </p:nvSpPr>
        <p:spPr/>
        <p:txBody>
          <a:bodyPr/>
          <a:lstStyle/>
          <a:p>
            <a:fld id="{8105529F-497A-4047-9992-57610D8CD263}" type="slidenum">
              <a:rPr lang="en-US" smtClean="0"/>
              <a:t>‹#›</a:t>
            </a:fld>
            <a:endParaRPr lang="en-US" dirty="0"/>
          </a:p>
        </p:txBody>
      </p:sp>
    </p:spTree>
    <p:extLst>
      <p:ext uri="{BB962C8B-B14F-4D97-AF65-F5344CB8AC3E}">
        <p14:creationId xmlns:p14="http://schemas.microsoft.com/office/powerpoint/2010/main" val="44271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9800" y="217972"/>
            <a:ext cx="7781875" cy="10197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2709" y="160410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96BAB-CDD1-4CB9-8307-764F4EF8924B}" type="datetime1">
              <a:rPr lang="en-US" smtClean="0"/>
              <a:t>3/20/2023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5529F-497A-4047-9992-57610D8CD263}" type="slidenum">
              <a:rPr lang="en-US" smtClean="0"/>
              <a:t>‹#›</a:t>
            </a:fld>
            <a:endParaRPr lang="en-US" dirty="0"/>
          </a:p>
        </p:txBody>
      </p:sp>
      <p:cxnSp>
        <p:nvCxnSpPr>
          <p:cNvPr id="11" name="Straight Connector 10"/>
          <p:cNvCxnSpPr/>
          <p:nvPr userDrawn="1"/>
        </p:nvCxnSpPr>
        <p:spPr>
          <a:xfrm>
            <a:off x="0" y="112236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38200" y="471054"/>
            <a:ext cx="757642" cy="629790"/>
          </a:xfrm>
          <a:prstGeom prst="rect">
            <a:avLst/>
          </a:prstGeom>
        </p:spPr>
      </p:pic>
      <p:pic>
        <p:nvPicPr>
          <p:cNvPr id="10" name="Picture 9"/>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 y="471055"/>
            <a:ext cx="757642" cy="651307"/>
          </a:xfrm>
          <a:prstGeom prst="rect">
            <a:avLst/>
          </a:prstGeom>
        </p:spPr>
      </p:pic>
    </p:spTree>
    <p:extLst>
      <p:ext uri="{BB962C8B-B14F-4D97-AF65-F5344CB8AC3E}">
        <p14:creationId xmlns:p14="http://schemas.microsoft.com/office/powerpoint/2010/main" val="996267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ideo" Target="https://www.youtube.com/embed/TnhikboDwMA?start=120&amp;feature=oembed" TargetMode="Externa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168" y="1469648"/>
            <a:ext cx="9144000" cy="1652243"/>
          </a:xfrm>
        </p:spPr>
        <p:txBody>
          <a:bodyPr>
            <a:noAutofit/>
          </a:bodyPr>
          <a:lstStyle/>
          <a:p>
            <a:r>
              <a:rPr lang="en-US" sz="3200" b="1" dirty="0"/>
              <a:t>Using Macro Fiber Composite (PZT) Sensors for Tank Health Monitoring and Propellant Mass Gauging </a:t>
            </a:r>
            <a:br>
              <a:rPr lang="en-US" sz="3200" b="1" dirty="0"/>
            </a:br>
            <a:endParaRPr lang="en-US" sz="2000" b="1" dirty="0"/>
          </a:p>
        </p:txBody>
      </p:sp>
      <p:cxnSp>
        <p:nvCxnSpPr>
          <p:cNvPr id="9" name="Straight Connector 8"/>
          <p:cNvCxnSpPr/>
          <p:nvPr/>
        </p:nvCxnSpPr>
        <p:spPr>
          <a:xfrm>
            <a:off x="0" y="112236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F53A728-6830-8F48-954B-4FF0E583FDA4}"/>
              </a:ext>
            </a:extLst>
          </p:cNvPr>
          <p:cNvSpPr/>
          <p:nvPr/>
        </p:nvSpPr>
        <p:spPr>
          <a:xfrm>
            <a:off x="3211773" y="5096385"/>
            <a:ext cx="6096000" cy="646331"/>
          </a:xfrm>
          <a:prstGeom prst="rect">
            <a:avLst/>
          </a:prstGeom>
        </p:spPr>
        <p:txBody>
          <a:bodyPr>
            <a:spAutoFit/>
          </a:bodyPr>
          <a:lstStyle/>
          <a:p>
            <a:r>
              <a:rPr lang="en-US" dirty="0"/>
              <a:t>           </a:t>
            </a:r>
          </a:p>
          <a:p>
            <a:r>
              <a:rPr lang="en-US" dirty="0"/>
              <a:t>            </a:t>
            </a:r>
          </a:p>
        </p:txBody>
      </p:sp>
      <p:sp>
        <p:nvSpPr>
          <p:cNvPr id="10" name="Rectangle 9">
            <a:extLst>
              <a:ext uri="{FF2B5EF4-FFF2-40B4-BE49-F238E27FC236}">
                <a16:creationId xmlns:a16="http://schemas.microsoft.com/office/drawing/2014/main" id="{4C591A67-3D6B-3E48-ADB0-6E0F56EE5763}"/>
              </a:ext>
            </a:extLst>
          </p:cNvPr>
          <p:cNvSpPr/>
          <p:nvPr/>
        </p:nvSpPr>
        <p:spPr>
          <a:xfrm>
            <a:off x="3129831" y="5058012"/>
            <a:ext cx="8059972" cy="400110"/>
          </a:xfrm>
          <a:prstGeom prst="rect">
            <a:avLst/>
          </a:prstGeom>
        </p:spPr>
        <p:txBody>
          <a:bodyPr wrap="square">
            <a:spAutoFit/>
          </a:bodyPr>
          <a:lstStyle/>
          <a:p>
            <a:r>
              <a:rPr lang="en-US" sz="2000" dirty="0"/>
              <a:t>                                 </a:t>
            </a:r>
          </a:p>
        </p:txBody>
      </p:sp>
      <p:sp>
        <p:nvSpPr>
          <p:cNvPr id="4" name="TextBox 3"/>
          <p:cNvSpPr txBox="1"/>
          <p:nvPr/>
        </p:nvSpPr>
        <p:spPr>
          <a:xfrm>
            <a:off x="4304955" y="3557502"/>
            <a:ext cx="3086422" cy="3323987"/>
          </a:xfrm>
          <a:prstGeom prst="rect">
            <a:avLst/>
          </a:prstGeom>
          <a:noFill/>
        </p:spPr>
        <p:txBody>
          <a:bodyPr wrap="none" rtlCol="0">
            <a:spAutoFit/>
          </a:bodyPr>
          <a:lstStyle/>
          <a:p>
            <a:r>
              <a:rPr lang="en-US" sz="1600" dirty="0"/>
              <a:t>Rudy Werlink / KSC  - THM MPG  PI</a:t>
            </a:r>
          </a:p>
          <a:p>
            <a:r>
              <a:rPr lang="en-US" sz="1600" dirty="0"/>
              <a:t>Edwin Cortes/KSC</a:t>
            </a:r>
          </a:p>
          <a:p>
            <a:r>
              <a:rPr lang="en-US" sz="1600" dirty="0"/>
              <a:t>Eric Hurlbert/ JSC EP4</a:t>
            </a:r>
          </a:p>
          <a:p>
            <a:r>
              <a:rPr lang="en-US" sz="1600" dirty="0"/>
              <a:t>Jacob Nunez Kearny/ JSC EP4</a:t>
            </a:r>
          </a:p>
          <a:p>
            <a:r>
              <a:rPr lang="en-US" sz="1600" dirty="0"/>
              <a:t>Joe Dziekan/JSC EP6</a:t>
            </a:r>
          </a:p>
          <a:p>
            <a:r>
              <a:rPr lang="en-US" sz="1600" dirty="0"/>
              <a:t>Tim Sweet/JSC EV2</a:t>
            </a:r>
          </a:p>
          <a:p>
            <a:r>
              <a:rPr lang="en-US" sz="1600" dirty="0"/>
              <a:t>Jordan Fail/JSC EV2</a:t>
            </a:r>
            <a:br>
              <a:rPr lang="en-US" sz="1600" dirty="0"/>
            </a:br>
            <a:r>
              <a:rPr lang="en-US" sz="1600" dirty="0"/>
              <a:t>Hester Yim/JSC EV2</a:t>
            </a:r>
          </a:p>
          <a:p>
            <a:r>
              <a:rPr lang="en-US" sz="1600" dirty="0"/>
              <a:t>Nathan Wells/JSC EV2</a:t>
            </a:r>
          </a:p>
          <a:p>
            <a:r>
              <a:rPr lang="en-US" sz="1600" dirty="0"/>
              <a:t>Kevin Crosby/ Carthage College</a:t>
            </a:r>
          </a:p>
          <a:p>
            <a:r>
              <a:rPr lang="en-US" sz="1600" dirty="0"/>
              <a:t>Joe Gard/ EX Project Manager</a:t>
            </a:r>
          </a:p>
          <a:p>
            <a:endParaRPr lang="en-US" sz="1600" dirty="0"/>
          </a:p>
          <a:p>
            <a:endParaRPr lang="en-US" dirty="0"/>
          </a:p>
        </p:txBody>
      </p:sp>
    </p:spTree>
    <p:extLst>
      <p:ext uri="{BB962C8B-B14F-4D97-AF65-F5344CB8AC3E}">
        <p14:creationId xmlns:p14="http://schemas.microsoft.com/office/powerpoint/2010/main" val="1580503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466A804-770A-436E-BF74-1502B96FBBCB}"/>
              </a:ext>
            </a:extLst>
          </p:cNvPr>
          <p:cNvPicPr/>
          <p:nvPr/>
        </p:nvPicPr>
        <p:blipFill>
          <a:blip r:embed="rId2"/>
          <a:stretch>
            <a:fillRect/>
          </a:stretch>
        </p:blipFill>
        <p:spPr>
          <a:xfrm>
            <a:off x="7114295" y="1645476"/>
            <a:ext cx="3216663" cy="4277643"/>
          </a:xfrm>
          <a:prstGeom prst="rect">
            <a:avLst/>
          </a:prstGeom>
        </p:spPr>
      </p:pic>
      <p:pic>
        <p:nvPicPr>
          <p:cNvPr id="2" name="Picture 1"/>
          <p:cNvPicPr>
            <a:picLocks noChangeAspect="1"/>
          </p:cNvPicPr>
          <p:nvPr/>
        </p:nvPicPr>
        <p:blipFill>
          <a:blip r:embed="rId3"/>
          <a:stretch>
            <a:fillRect/>
          </a:stretch>
        </p:blipFill>
        <p:spPr>
          <a:xfrm>
            <a:off x="43851" y="1227364"/>
            <a:ext cx="6963618" cy="4914086"/>
          </a:xfrm>
          <a:prstGeom prst="rect">
            <a:avLst/>
          </a:prstGeom>
        </p:spPr>
      </p:pic>
      <p:sp>
        <p:nvSpPr>
          <p:cNvPr id="4" name="Rectangle 3"/>
          <p:cNvSpPr/>
          <p:nvPr/>
        </p:nvSpPr>
        <p:spPr>
          <a:xfrm>
            <a:off x="687170" y="6142123"/>
            <a:ext cx="10130593" cy="338554"/>
          </a:xfrm>
          <a:prstGeom prst="rect">
            <a:avLst/>
          </a:prstGeom>
        </p:spPr>
        <p:txBody>
          <a:bodyPr wrap="square">
            <a:spAutoFit/>
          </a:bodyPr>
          <a:lstStyle/>
          <a:p>
            <a:pPr indent="151765" algn="just">
              <a:spcAft>
                <a:spcPts val="1000"/>
              </a:spcAft>
            </a:pPr>
            <a:r>
              <a:rPr lang="en-US" sz="1600" b="0" spc="-15" dirty="0">
                <a:solidFill>
                  <a:srgbClr val="4F81BD"/>
                </a:solidFill>
                <a:effectLst/>
                <a:latin typeface="Times New Roman" panose="02020603050405020304" pitchFamily="18" charset="0"/>
                <a:ea typeface="Calibri" panose="020F0502020204030204" pitchFamily="34" charset="0"/>
              </a:rPr>
              <a:t>FRF plots showing the effects of increasing Pressure steps (500-3000 psig) on the modal signatures (7000-10,000 Hz)</a:t>
            </a:r>
            <a:endParaRPr lang="en-US" sz="1600" b="1" spc="-15" dirty="0">
              <a:solidFill>
                <a:srgbClr val="4F81BD"/>
              </a:solidFill>
              <a:effectLst/>
              <a:latin typeface="Times New Roman" panose="02020603050405020304" pitchFamily="18" charset="0"/>
              <a:ea typeface="Calibri" panose="020F0502020204030204" pitchFamily="34" charset="0"/>
            </a:endParaRPr>
          </a:p>
        </p:txBody>
      </p:sp>
      <p:sp>
        <p:nvSpPr>
          <p:cNvPr id="5" name="Title 4">
            <a:extLst>
              <a:ext uri="{FF2B5EF4-FFF2-40B4-BE49-F238E27FC236}">
                <a16:creationId xmlns:a16="http://schemas.microsoft.com/office/drawing/2014/main" id="{EC746BA4-398F-42E3-A7B0-77589BE3D963}"/>
              </a:ext>
            </a:extLst>
          </p:cNvPr>
          <p:cNvSpPr>
            <a:spLocks noGrp="1"/>
          </p:cNvSpPr>
          <p:nvPr>
            <p:ph type="title"/>
          </p:nvPr>
        </p:nvSpPr>
        <p:spPr>
          <a:xfrm>
            <a:off x="2120900" y="465035"/>
            <a:ext cx="8658469" cy="603295"/>
          </a:xfrm>
        </p:spPr>
        <p:txBody>
          <a:bodyPr>
            <a:normAutofit fontScale="90000"/>
          </a:bodyPr>
          <a:lstStyle/>
          <a:p>
            <a:r>
              <a:rPr lang="en-US" sz="2400" dirty="0">
                <a:highlight>
                  <a:srgbClr val="FFFF00"/>
                </a:highlight>
              </a:rPr>
              <a:t>FRF PZT2/PZT1 Plots Show Effect of Damage after step increases in pressure to failure</a:t>
            </a:r>
          </a:p>
        </p:txBody>
      </p:sp>
      <p:sp>
        <p:nvSpPr>
          <p:cNvPr id="7" name="Slide Number Placeholder 6"/>
          <p:cNvSpPr>
            <a:spLocks noGrp="1"/>
          </p:cNvSpPr>
          <p:nvPr>
            <p:ph type="sldNum" sz="quarter" idx="12"/>
          </p:nvPr>
        </p:nvSpPr>
        <p:spPr>
          <a:xfrm>
            <a:off x="8610600" y="6334555"/>
            <a:ext cx="2743200" cy="365125"/>
          </a:xfrm>
        </p:spPr>
        <p:txBody>
          <a:bodyPr/>
          <a:lstStyle/>
          <a:p>
            <a:fld id="{13B51115-8E30-4F36-8CFB-E9767A88670F}" type="slidenum">
              <a:rPr lang="en-US" smtClean="0"/>
              <a:t>10</a:t>
            </a:fld>
            <a:endParaRPr lang="en-US" dirty="0"/>
          </a:p>
        </p:txBody>
      </p:sp>
      <p:sp>
        <p:nvSpPr>
          <p:cNvPr id="12" name="Rectangle 11">
            <a:extLst>
              <a:ext uri="{FF2B5EF4-FFF2-40B4-BE49-F238E27FC236}">
                <a16:creationId xmlns:a16="http://schemas.microsoft.com/office/drawing/2014/main" id="{65047A8D-53C2-413A-8813-DF892394F631}"/>
              </a:ext>
            </a:extLst>
          </p:cNvPr>
          <p:cNvSpPr/>
          <p:nvPr/>
        </p:nvSpPr>
        <p:spPr>
          <a:xfrm>
            <a:off x="9623810" y="4707709"/>
            <a:ext cx="716780" cy="31629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200" dirty="0">
                <a:solidFill>
                  <a:srgbClr val="FF0000"/>
                </a:solidFill>
                <a:effectLst/>
                <a:highlight>
                  <a:srgbClr val="FFFF00"/>
                </a:highlight>
                <a:latin typeface="Times New Roman" panose="02020603050405020304" pitchFamily="18" charset="0"/>
                <a:ea typeface="Times New Roman" panose="02020603050405020304" pitchFamily="18" charset="0"/>
              </a:rPr>
              <a:t>Actuator</a:t>
            </a:r>
            <a:endParaRPr lang="en-US" sz="1200" dirty="0">
              <a:solidFill>
                <a:srgbClr val="000000"/>
              </a:solidFill>
              <a:effectLst/>
              <a:highlight>
                <a:srgbClr val="FFFF00"/>
              </a:highligh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6062BA1B-CD52-4BF7-8723-EAAEE66DC83F}"/>
              </a:ext>
            </a:extLst>
          </p:cNvPr>
          <p:cNvSpPr txBox="1"/>
          <p:nvPr/>
        </p:nvSpPr>
        <p:spPr>
          <a:xfrm>
            <a:off x="9573108" y="3290693"/>
            <a:ext cx="589830" cy="276614"/>
          </a:xfrm>
          <a:prstGeom prst="rect">
            <a:avLst/>
          </a:prstGeom>
          <a:solidFill>
            <a:srgbClr val="FFFF00"/>
          </a:solidFill>
        </p:spPr>
        <p:txBody>
          <a:bodyPr wrap="square">
            <a:spAutoFit/>
          </a:bodyPr>
          <a:lstStyle/>
          <a:p>
            <a:pPr marL="0" marR="0" indent="0" algn="l">
              <a:lnSpc>
                <a:spcPct val="107000"/>
              </a:lnSpc>
              <a:spcBef>
                <a:spcPts val="0"/>
              </a:spcBef>
              <a:spcAft>
                <a:spcPts val="800"/>
              </a:spcAft>
            </a:pPr>
            <a:r>
              <a:rPr lang="en-US" sz="1200" dirty="0">
                <a:solidFill>
                  <a:srgbClr val="FF0000"/>
                </a:solidFill>
                <a:effectLst/>
                <a:latin typeface="Times New Roman" panose="02020603050405020304" pitchFamily="18" charset="0"/>
                <a:ea typeface="Times New Roman" panose="02020603050405020304" pitchFamily="18" charset="0"/>
              </a:rPr>
              <a:t>PZT 2</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ABCA0455-1D2A-4153-87CE-5A3BFA5F8732}"/>
              </a:ext>
            </a:extLst>
          </p:cNvPr>
          <p:cNvSpPr txBox="1"/>
          <p:nvPr/>
        </p:nvSpPr>
        <p:spPr>
          <a:xfrm>
            <a:off x="9623810" y="4280829"/>
            <a:ext cx="631692" cy="276614"/>
          </a:xfrm>
          <a:prstGeom prst="rect">
            <a:avLst/>
          </a:prstGeom>
          <a:solidFill>
            <a:srgbClr val="FFFF00"/>
          </a:solidFill>
        </p:spPr>
        <p:txBody>
          <a:bodyPr wrap="square">
            <a:spAutoFit/>
          </a:bodyPr>
          <a:lstStyle/>
          <a:p>
            <a:pPr marL="0" marR="0" indent="0" algn="l">
              <a:lnSpc>
                <a:spcPct val="107000"/>
              </a:lnSpc>
              <a:spcBef>
                <a:spcPts val="0"/>
              </a:spcBef>
              <a:spcAft>
                <a:spcPts val="800"/>
              </a:spcAft>
            </a:pPr>
            <a:r>
              <a:rPr lang="en-US" sz="1200" dirty="0">
                <a:solidFill>
                  <a:srgbClr val="FF0000"/>
                </a:solidFill>
                <a:effectLst/>
                <a:latin typeface="Times New Roman" panose="02020603050405020304" pitchFamily="18" charset="0"/>
                <a:ea typeface="Times New Roman" panose="02020603050405020304" pitchFamily="18" charset="0"/>
              </a:rPr>
              <a:t>PZT 1</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10BF0C79-E9C5-4500-902A-1A6FD747F420}"/>
              </a:ext>
            </a:extLst>
          </p:cNvPr>
          <p:cNvCxnSpPr>
            <a:cxnSpLocks/>
          </p:cNvCxnSpPr>
          <p:nvPr/>
        </p:nvCxnSpPr>
        <p:spPr>
          <a:xfrm flipH="1" flipV="1">
            <a:off x="8672914" y="4564105"/>
            <a:ext cx="931246" cy="24562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F4609D-4C40-4B82-81F9-08019681E744}"/>
              </a:ext>
            </a:extLst>
          </p:cNvPr>
          <p:cNvCxnSpPr>
            <a:cxnSpLocks/>
          </p:cNvCxnSpPr>
          <p:nvPr/>
        </p:nvCxnSpPr>
        <p:spPr>
          <a:xfrm flipH="1" flipV="1">
            <a:off x="8657283" y="4431359"/>
            <a:ext cx="962508" cy="1549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C141B1-0886-4300-B401-20B2BF417C6B}"/>
              </a:ext>
            </a:extLst>
          </p:cNvPr>
          <p:cNvCxnSpPr>
            <a:cxnSpLocks/>
          </p:cNvCxnSpPr>
          <p:nvPr/>
        </p:nvCxnSpPr>
        <p:spPr>
          <a:xfrm flipH="1" flipV="1">
            <a:off x="8610600" y="3264712"/>
            <a:ext cx="962508" cy="15002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9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694" y="407789"/>
            <a:ext cx="11607457" cy="683090"/>
          </a:xfrm>
        </p:spPr>
        <p:txBody>
          <a:bodyPr>
            <a:normAutofit/>
          </a:bodyPr>
          <a:lstStyle/>
          <a:p>
            <a:r>
              <a:rPr lang="en-US" sz="2000" dirty="0"/>
              <a:t>CTD manufactured all composite with inserted flaws at manufacture and selected tanks </a:t>
            </a:r>
            <a:br>
              <a:rPr lang="en-US" sz="2000" dirty="0"/>
            </a:br>
            <a:r>
              <a:rPr lang="en-US" sz="2000" dirty="0"/>
              <a:t>receiving impact damage tested to failure with LN2, PZT THM active.</a:t>
            </a:r>
          </a:p>
        </p:txBody>
      </p:sp>
      <p:sp>
        <p:nvSpPr>
          <p:cNvPr id="4" name="Rectangle 3"/>
          <p:cNvSpPr/>
          <p:nvPr/>
        </p:nvSpPr>
        <p:spPr>
          <a:xfrm>
            <a:off x="4625243" y="1072917"/>
            <a:ext cx="7445297" cy="4001095"/>
          </a:xfrm>
          <a:prstGeom prst="rect">
            <a:avLst/>
          </a:prstGeom>
        </p:spPr>
        <p:txBody>
          <a:bodyPr wrap="square">
            <a:spAutoFit/>
          </a:bodyPr>
          <a:lstStyle/>
          <a:p>
            <a:endParaRPr lang="en-US" sz="2000" dirty="0">
              <a:solidFill>
                <a:srgbClr val="000000"/>
              </a:solidFill>
              <a:latin typeface="Calibri" panose="020F0502020204030204" pitchFamily="34" charset="0"/>
            </a:endParaRPr>
          </a:p>
          <a:p>
            <a:pPr marL="285750" indent="-285750">
              <a:buFont typeface="Arial" panose="020B0604020202020204" pitchFamily="34" charset="0"/>
              <a:buChar char="•"/>
            </a:pPr>
            <a:r>
              <a:rPr lang="en-US" dirty="0">
                <a:solidFill>
                  <a:srgbClr val="000000"/>
                </a:solidFill>
                <a:latin typeface="Calibri" panose="020F0502020204030204" pitchFamily="34" charset="0"/>
              </a:rPr>
              <a:t>CTD manufactured composite test tanks 6 and 100 gallons which have manufactured known flaws to evaluate the Tank Health Monitoring system (developed at KSC NASA which uses active vibration and PZT transducers to monitor tank health). </a:t>
            </a:r>
            <a:r>
              <a:rPr lang="en-US" dirty="0"/>
              <a:t> Conducted by filling the composite tanks with liquid nitrogen and applying pressure to the ullage using GN2 until failure occurs.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KSC developed THM system is active up to failure along with strain gage, temperature pressure and video data. There are three control 6 gallon tanks, nine with various manufactured in flaws and several  with external impact damage. The 100 gallon test tanks consist of one control and one with external impact damage.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p:cNvPicPr/>
          <p:nvPr/>
        </p:nvPicPr>
        <p:blipFill>
          <a:blip r:embed="rId2"/>
          <a:stretch>
            <a:fillRect/>
          </a:stretch>
        </p:blipFill>
        <p:spPr>
          <a:xfrm>
            <a:off x="504469" y="1235524"/>
            <a:ext cx="3906166" cy="3161664"/>
          </a:xfrm>
          <a:prstGeom prst="rect">
            <a:avLst/>
          </a:prstGeom>
        </p:spPr>
      </p:pic>
      <p:sp>
        <p:nvSpPr>
          <p:cNvPr id="10" name="Rectangle 9"/>
          <p:cNvSpPr/>
          <p:nvPr/>
        </p:nvSpPr>
        <p:spPr>
          <a:xfrm>
            <a:off x="261377" y="4599249"/>
            <a:ext cx="4363866" cy="1245277"/>
          </a:xfrm>
          <a:prstGeom prst="rect">
            <a:avLst/>
          </a:prstGeom>
        </p:spPr>
        <p:txBody>
          <a:bodyPr wrap="square">
            <a:spAutoFit/>
          </a:bodyPr>
          <a:lstStyle/>
          <a:p>
            <a:r>
              <a:rPr lang="en-US"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One of the 6 gallon composite tanks </a:t>
            </a:r>
            <a:endParaRPr lang="en-US"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44546A"/>
                </a:solidFill>
                <a:latin typeface="Calibri" panose="020F0502020204030204" pitchFamily="34" charset="0"/>
                <a:ea typeface="Calibri" panose="020F0502020204030204" pitchFamily="34" charset="0"/>
                <a:cs typeface="Times New Roman" panose="02020603050405020304" pitchFamily="18" charset="0"/>
              </a:rPr>
              <a:t>Following LN2 fill and pressurization to 4600</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solidFill>
                  <a:srgbClr val="44546A"/>
                </a:solidFill>
                <a:latin typeface="Calibri" panose="020F0502020204030204" pitchFamily="34" charset="0"/>
                <a:ea typeface="Calibri" panose="020F0502020204030204" pitchFamily="34" charset="0"/>
                <a:cs typeface="Times New Roman" panose="02020603050405020304" pitchFamily="18" charset="0"/>
              </a:rPr>
              <a:t>Psig. Failure mode was cracking-leakage not burst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4555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7" y="1175163"/>
            <a:ext cx="8333553" cy="5086939"/>
          </a:xfrm>
          <a:prstGeom prst="rect">
            <a:avLst/>
          </a:prstGeom>
        </p:spPr>
      </p:pic>
      <p:pic>
        <p:nvPicPr>
          <p:cNvPr id="5" name="Picture 4"/>
          <p:cNvPicPr/>
          <p:nvPr/>
        </p:nvPicPr>
        <p:blipFill>
          <a:blip r:embed="rId3"/>
          <a:stretch>
            <a:fillRect/>
          </a:stretch>
        </p:blipFill>
        <p:spPr>
          <a:xfrm rot="16200000">
            <a:off x="9081756" y="2992653"/>
            <a:ext cx="1695734" cy="3536616"/>
          </a:xfrm>
          <a:prstGeom prst="rect">
            <a:avLst/>
          </a:prstGeom>
        </p:spPr>
      </p:pic>
      <p:sp>
        <p:nvSpPr>
          <p:cNvPr id="7" name="TextBox 6"/>
          <p:cNvSpPr txBox="1"/>
          <p:nvPr/>
        </p:nvSpPr>
        <p:spPr>
          <a:xfrm>
            <a:off x="8379568" y="5803288"/>
            <a:ext cx="1071744" cy="523220"/>
          </a:xfrm>
          <a:prstGeom prst="rect">
            <a:avLst/>
          </a:prstGeom>
          <a:noFill/>
        </p:spPr>
        <p:txBody>
          <a:bodyPr wrap="square" rtlCol="0">
            <a:spAutoFit/>
          </a:bodyPr>
          <a:lstStyle/>
          <a:p>
            <a:r>
              <a:rPr lang="en-US" sz="1400" dirty="0"/>
              <a:t>PZT Actuator</a:t>
            </a:r>
          </a:p>
        </p:txBody>
      </p:sp>
      <p:sp>
        <p:nvSpPr>
          <p:cNvPr id="8" name="TextBox 7"/>
          <p:cNvSpPr txBox="1"/>
          <p:nvPr/>
        </p:nvSpPr>
        <p:spPr>
          <a:xfrm>
            <a:off x="10299649" y="5719764"/>
            <a:ext cx="614396" cy="307777"/>
          </a:xfrm>
          <a:prstGeom prst="rect">
            <a:avLst/>
          </a:prstGeom>
          <a:noFill/>
        </p:spPr>
        <p:txBody>
          <a:bodyPr wrap="square" rtlCol="0">
            <a:spAutoFit/>
          </a:bodyPr>
          <a:lstStyle/>
          <a:p>
            <a:r>
              <a:rPr lang="en-US" sz="1400" dirty="0"/>
              <a:t>PZT 1</a:t>
            </a:r>
          </a:p>
        </p:txBody>
      </p:sp>
      <p:sp>
        <p:nvSpPr>
          <p:cNvPr id="9" name="TextBox 8"/>
          <p:cNvSpPr txBox="1"/>
          <p:nvPr/>
        </p:nvSpPr>
        <p:spPr>
          <a:xfrm>
            <a:off x="9451312" y="5719764"/>
            <a:ext cx="691439" cy="307777"/>
          </a:xfrm>
          <a:prstGeom prst="rect">
            <a:avLst/>
          </a:prstGeom>
          <a:noFill/>
        </p:spPr>
        <p:txBody>
          <a:bodyPr wrap="square" rtlCol="0">
            <a:spAutoFit/>
          </a:bodyPr>
          <a:lstStyle/>
          <a:p>
            <a:r>
              <a:rPr lang="en-US" sz="1400" dirty="0"/>
              <a:t>PZT 0</a:t>
            </a:r>
          </a:p>
        </p:txBody>
      </p:sp>
      <p:sp>
        <p:nvSpPr>
          <p:cNvPr id="10" name="TextBox 9"/>
          <p:cNvSpPr txBox="1"/>
          <p:nvPr/>
        </p:nvSpPr>
        <p:spPr>
          <a:xfrm>
            <a:off x="10914045" y="5719763"/>
            <a:ext cx="698246" cy="307777"/>
          </a:xfrm>
          <a:prstGeom prst="rect">
            <a:avLst/>
          </a:prstGeom>
          <a:noFill/>
        </p:spPr>
        <p:txBody>
          <a:bodyPr wrap="square" rtlCol="0">
            <a:spAutoFit/>
          </a:bodyPr>
          <a:lstStyle/>
          <a:p>
            <a:r>
              <a:rPr lang="en-US" sz="1400" dirty="0"/>
              <a:t>PZT 2</a:t>
            </a:r>
          </a:p>
        </p:txBody>
      </p:sp>
      <p:sp>
        <p:nvSpPr>
          <p:cNvPr id="11" name="Rectangle 10"/>
          <p:cNvSpPr/>
          <p:nvPr/>
        </p:nvSpPr>
        <p:spPr>
          <a:xfrm>
            <a:off x="2601233" y="119296"/>
            <a:ext cx="4918398" cy="369332"/>
          </a:xfrm>
          <a:prstGeom prst="rect">
            <a:avLst/>
          </a:prstGeom>
        </p:spPr>
        <p:txBody>
          <a:bodyPr wrap="none">
            <a:spAutoFit/>
          </a:bodyPr>
          <a:lstStyle/>
          <a:p>
            <a:r>
              <a:rPr lang="en-US" dirty="0"/>
              <a:t>Example of CTD2 MSFC test data showing FRF shift</a:t>
            </a:r>
          </a:p>
        </p:txBody>
      </p:sp>
      <p:sp>
        <p:nvSpPr>
          <p:cNvPr id="4" name="Slide Number Placeholder 3">
            <a:extLst>
              <a:ext uri="{FF2B5EF4-FFF2-40B4-BE49-F238E27FC236}">
                <a16:creationId xmlns:a16="http://schemas.microsoft.com/office/drawing/2014/main" id="{CA2892D0-44C6-499A-88F1-01043D1E4BF9}"/>
              </a:ext>
            </a:extLst>
          </p:cNvPr>
          <p:cNvSpPr>
            <a:spLocks noGrp="1"/>
          </p:cNvSpPr>
          <p:nvPr>
            <p:ph type="sldNum" sz="quarter" idx="12"/>
          </p:nvPr>
        </p:nvSpPr>
        <p:spPr>
          <a:xfrm>
            <a:off x="8635794" y="6362032"/>
            <a:ext cx="2743200" cy="365125"/>
          </a:xfrm>
        </p:spPr>
        <p:txBody>
          <a:bodyPr/>
          <a:lstStyle/>
          <a:p>
            <a:fld id="{77FF3876-808A-470A-B326-5F9F38144273}" type="slidenum">
              <a:rPr lang="en-US" smtClean="0"/>
              <a:t>12</a:t>
            </a:fld>
            <a:endParaRPr lang="en-US" dirty="0"/>
          </a:p>
        </p:txBody>
      </p:sp>
      <p:pic>
        <p:nvPicPr>
          <p:cNvPr id="12" name="Picture 11">
            <a:extLst>
              <a:ext uri="{FF2B5EF4-FFF2-40B4-BE49-F238E27FC236}">
                <a16:creationId xmlns:a16="http://schemas.microsoft.com/office/drawing/2014/main" id="{DD090D9C-D927-4537-949D-903C1DB3A5FA}"/>
              </a:ext>
            </a:extLst>
          </p:cNvPr>
          <p:cNvPicPr/>
          <p:nvPr/>
        </p:nvPicPr>
        <p:blipFill>
          <a:blip r:embed="rId4"/>
          <a:stretch>
            <a:fillRect/>
          </a:stretch>
        </p:blipFill>
        <p:spPr>
          <a:xfrm rot="5400000">
            <a:off x="10175121" y="2606725"/>
            <a:ext cx="1477848" cy="745966"/>
          </a:xfrm>
          <a:prstGeom prst="rect">
            <a:avLst/>
          </a:prstGeom>
        </p:spPr>
      </p:pic>
      <p:cxnSp>
        <p:nvCxnSpPr>
          <p:cNvPr id="6" name="Straight Arrow Connector 5">
            <a:extLst>
              <a:ext uri="{FF2B5EF4-FFF2-40B4-BE49-F238E27FC236}">
                <a16:creationId xmlns:a16="http://schemas.microsoft.com/office/drawing/2014/main" id="{95A34A2D-46B1-4E11-A984-344A7B0BAD23}"/>
              </a:ext>
            </a:extLst>
          </p:cNvPr>
          <p:cNvCxnSpPr>
            <a:cxnSpLocks/>
          </p:cNvCxnSpPr>
          <p:nvPr/>
        </p:nvCxnSpPr>
        <p:spPr>
          <a:xfrm flipV="1">
            <a:off x="9138027" y="4848860"/>
            <a:ext cx="313285" cy="13311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7D7190-B544-4C8A-A0D5-3C39289AEFDF}"/>
              </a:ext>
            </a:extLst>
          </p:cNvPr>
          <p:cNvSpPr txBox="1"/>
          <p:nvPr/>
        </p:nvSpPr>
        <p:spPr>
          <a:xfrm>
            <a:off x="7860442" y="1328858"/>
            <a:ext cx="3053603" cy="1107996"/>
          </a:xfrm>
          <a:prstGeom prst="rect">
            <a:avLst/>
          </a:prstGeom>
          <a:noFill/>
        </p:spPr>
        <p:txBody>
          <a:bodyPr wrap="square">
            <a:spAutoFit/>
          </a:bodyPr>
          <a:lstStyle/>
          <a:p>
            <a:r>
              <a:rPr lang="en-US" sz="1600" dirty="0">
                <a:solidFill>
                  <a:srgbClr val="000000"/>
                </a:solidFill>
                <a:latin typeface="Calibri" panose="020F0502020204030204" pitchFamily="34" charset="0"/>
                <a:cs typeface="Calibri" panose="020F0502020204030204" pitchFamily="34" charset="0"/>
              </a:rPr>
              <a:t>D</a:t>
            </a:r>
            <a:r>
              <a:rPr lang="en-US" sz="1600" b="0" i="0" dirty="0">
                <a:solidFill>
                  <a:srgbClr val="000000"/>
                </a:solidFill>
                <a:effectLst/>
                <a:latin typeface="Calibri" panose="020F0502020204030204" pitchFamily="34" charset="0"/>
                <a:cs typeface="Calibri" panose="020F0502020204030204" pitchFamily="34" charset="0"/>
              </a:rPr>
              <a:t>rop weight impactor (5.5 lbs.) with force transducers and accelerometers   reference: ASTM D7136</a:t>
            </a:r>
            <a:endParaRPr lang="en-US" sz="16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4C78175-32EE-410F-A744-658C31A28D3C}"/>
              </a:ext>
            </a:extLst>
          </p:cNvPr>
          <p:cNvSpPr txBox="1"/>
          <p:nvPr/>
        </p:nvSpPr>
        <p:spPr>
          <a:xfrm>
            <a:off x="2147902" y="550935"/>
            <a:ext cx="7994849" cy="646331"/>
          </a:xfrm>
          <a:prstGeom prst="rect">
            <a:avLst/>
          </a:prstGeom>
          <a:noFill/>
        </p:spPr>
        <p:txBody>
          <a:bodyPr wrap="square">
            <a:spAutoFit/>
          </a:bodyPr>
          <a:lstStyle/>
          <a:p>
            <a:r>
              <a:rPr lang="en-US" dirty="0"/>
              <a:t>Typical FRF Shifts shown with applied external slow speed impacts</a:t>
            </a:r>
          </a:p>
          <a:p>
            <a:r>
              <a:rPr lang="en-US" dirty="0"/>
              <a:t> (CTD SN 2 tank after MSFC  testing to failure with LN2)</a:t>
            </a:r>
          </a:p>
        </p:txBody>
      </p:sp>
    </p:spTree>
    <p:extLst>
      <p:ext uri="{BB962C8B-B14F-4D97-AF65-F5344CB8AC3E}">
        <p14:creationId xmlns:p14="http://schemas.microsoft.com/office/powerpoint/2010/main" val="2176446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A94F3-0816-4B20-99FB-74DC5F12F9D9}"/>
              </a:ext>
            </a:extLst>
          </p:cNvPr>
          <p:cNvSpPr>
            <a:spLocks noGrp="1"/>
          </p:cNvSpPr>
          <p:nvPr>
            <p:ph type="title"/>
          </p:nvPr>
        </p:nvSpPr>
        <p:spPr/>
        <p:txBody>
          <a:bodyPr/>
          <a:lstStyle/>
          <a:p>
            <a:r>
              <a:rPr lang="en-US" dirty="0"/>
              <a:t>Modal Propellant Gauging (MPG)</a:t>
            </a:r>
          </a:p>
        </p:txBody>
      </p:sp>
      <p:sp>
        <p:nvSpPr>
          <p:cNvPr id="4" name="Text Placeholder 3">
            <a:extLst>
              <a:ext uri="{FF2B5EF4-FFF2-40B4-BE49-F238E27FC236}">
                <a16:creationId xmlns:a16="http://schemas.microsoft.com/office/drawing/2014/main" id="{E7F8A95A-5266-4D48-8C52-93F99822CE2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930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26BF-FBC4-9E4D-AB9F-621855A2B924}"/>
              </a:ext>
            </a:extLst>
          </p:cNvPr>
          <p:cNvSpPr>
            <a:spLocks noGrp="1"/>
          </p:cNvSpPr>
          <p:nvPr>
            <p:ph type="title"/>
          </p:nvPr>
        </p:nvSpPr>
        <p:spPr>
          <a:xfrm>
            <a:off x="2180344" y="102662"/>
            <a:ext cx="8894056" cy="1019701"/>
          </a:xfrm>
        </p:spPr>
        <p:txBody>
          <a:bodyPr>
            <a:normAutofit fontScale="90000"/>
          </a:bodyPr>
          <a:lstStyle/>
          <a:p>
            <a:r>
              <a:rPr lang="en-US" dirty="0"/>
              <a:t>What is Modal Propellant Gauging (MPG) </a:t>
            </a:r>
          </a:p>
        </p:txBody>
      </p:sp>
      <p:sp>
        <p:nvSpPr>
          <p:cNvPr id="3" name="Content Placeholder 2">
            <a:extLst>
              <a:ext uri="{FF2B5EF4-FFF2-40B4-BE49-F238E27FC236}">
                <a16:creationId xmlns:a16="http://schemas.microsoft.com/office/drawing/2014/main" id="{1150B92D-71CC-2B44-9185-9BAD86CAC0CA}"/>
              </a:ext>
            </a:extLst>
          </p:cNvPr>
          <p:cNvSpPr>
            <a:spLocks noGrp="1"/>
          </p:cNvSpPr>
          <p:nvPr>
            <p:ph idx="1"/>
          </p:nvPr>
        </p:nvSpPr>
        <p:spPr>
          <a:xfrm>
            <a:off x="406400" y="1432169"/>
            <a:ext cx="5088467" cy="5023663"/>
          </a:xfrm>
        </p:spPr>
        <p:txBody>
          <a:bodyPr>
            <a:normAutofit fontScale="70000" lnSpcReduction="20000"/>
          </a:bodyPr>
          <a:lstStyle/>
          <a:p>
            <a:pPr marL="0" indent="0">
              <a:buNone/>
            </a:pPr>
            <a:r>
              <a:rPr lang="en-US" dirty="0"/>
              <a:t>MPG is Propellant Mass Gauging via measuring structural “fluid-mass-loading” on tank walls</a:t>
            </a:r>
          </a:p>
          <a:p>
            <a:pPr lvl="1"/>
            <a:r>
              <a:rPr lang="en-US" dirty="0"/>
              <a:t>Propellant-agnostic – Broad applicability to HLS and CLPS, Gateway, and Mars</a:t>
            </a:r>
          </a:p>
          <a:p>
            <a:pPr lvl="2"/>
            <a:r>
              <a:rPr lang="en-US" dirty="0"/>
              <a:t>LOx/LCH4 or LH2</a:t>
            </a:r>
          </a:p>
          <a:p>
            <a:pPr lvl="2"/>
            <a:r>
              <a:rPr lang="en-US" dirty="0"/>
              <a:t>MMH/NTO</a:t>
            </a:r>
          </a:p>
          <a:p>
            <a:pPr lvl="1"/>
            <a:r>
              <a:rPr lang="en-US" dirty="0"/>
              <a:t>Natively zero-g and 1-G</a:t>
            </a:r>
          </a:p>
          <a:p>
            <a:pPr lvl="1"/>
            <a:r>
              <a:rPr lang="en-US" dirty="0"/>
              <a:t>Provides Continuous &lt; ~1% fill-level resolution and average point error in settled state</a:t>
            </a:r>
          </a:p>
          <a:p>
            <a:pPr lvl="2"/>
            <a:r>
              <a:rPr lang="en-US" dirty="0"/>
              <a:t>Demonstrated ~0.25% average point error to ref. mass under certain test conditions </a:t>
            </a:r>
          </a:p>
          <a:p>
            <a:pPr lvl="1"/>
            <a:r>
              <a:rPr lang="en-US" dirty="0"/>
              <a:t>Provides Point sensor measurement based on detection of center of PZT</a:t>
            </a:r>
          </a:p>
          <a:p>
            <a:pPr lvl="2"/>
            <a:r>
              <a:rPr lang="en-US" dirty="0"/>
              <a:t>&lt; ~ 1% errors</a:t>
            </a:r>
          </a:p>
          <a:p>
            <a:pPr lvl="1"/>
            <a:r>
              <a:rPr lang="en-US" dirty="0"/>
              <a:t>Non-invasive </a:t>
            </a:r>
          </a:p>
          <a:p>
            <a:pPr lvl="2"/>
            <a:r>
              <a:rPr lang="en-US" dirty="0"/>
              <a:t>Nothing internal to tank</a:t>
            </a:r>
          </a:p>
          <a:p>
            <a:pPr lvl="2"/>
            <a:r>
              <a:rPr lang="en-US" dirty="0"/>
              <a:t>Sensors are easily bonded externally to tank </a:t>
            </a:r>
          </a:p>
          <a:p>
            <a:pPr lvl="1"/>
            <a:r>
              <a:rPr lang="en-US" dirty="0"/>
              <a:t>No leak path added through electrical connectors</a:t>
            </a:r>
          </a:p>
          <a:p>
            <a:pPr lvl="1"/>
            <a:r>
              <a:rPr lang="en-US" dirty="0"/>
              <a:t>Tank-agnostic</a:t>
            </a:r>
          </a:p>
          <a:p>
            <a:pPr lvl="2"/>
            <a:r>
              <a:rPr lang="en-US" dirty="0"/>
              <a:t>Works with metallic or composite and spherical or cylindrical </a:t>
            </a:r>
          </a:p>
          <a:p>
            <a:pPr lvl="1"/>
            <a:endParaRPr lang="en-US" dirty="0"/>
          </a:p>
          <a:p>
            <a:endParaRPr lang="en-US" dirty="0"/>
          </a:p>
        </p:txBody>
      </p:sp>
      <p:pic>
        <p:nvPicPr>
          <p:cNvPr id="6" name="Picture 5">
            <a:extLst>
              <a:ext uri="{FF2B5EF4-FFF2-40B4-BE49-F238E27FC236}">
                <a16:creationId xmlns:a16="http://schemas.microsoft.com/office/drawing/2014/main" id="{83623FAD-183A-9E4E-A25C-202EED8AD1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6554" y="3127385"/>
            <a:ext cx="1545415" cy="206055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6662" y="1545492"/>
            <a:ext cx="4588825" cy="192722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6965" y="4110555"/>
            <a:ext cx="3221231" cy="2154767"/>
          </a:xfrm>
          <a:prstGeom prst="rect">
            <a:avLst/>
          </a:prstGeom>
        </p:spPr>
      </p:pic>
      <p:cxnSp>
        <p:nvCxnSpPr>
          <p:cNvPr id="9" name="Straight Arrow Connector 8"/>
          <p:cNvCxnSpPr/>
          <p:nvPr/>
        </p:nvCxnSpPr>
        <p:spPr>
          <a:xfrm flipV="1">
            <a:off x="6549292" y="2684368"/>
            <a:ext cx="2454031" cy="168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549292" y="4325815"/>
            <a:ext cx="3587262" cy="1051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624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17972"/>
            <a:ext cx="9552709" cy="1019701"/>
          </a:xfrm>
        </p:spPr>
        <p:txBody>
          <a:bodyPr>
            <a:normAutofit/>
          </a:bodyPr>
          <a:lstStyle/>
          <a:p>
            <a:r>
              <a:rPr lang="en-US" dirty="0"/>
              <a:t>MPG – Cross Correlation Technique</a:t>
            </a:r>
          </a:p>
        </p:txBody>
      </p:sp>
      <p:pic>
        <p:nvPicPr>
          <p:cNvPr id="4" name="MPG_CCC_v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4691" y="1237673"/>
            <a:ext cx="9448973" cy="5314599"/>
          </a:xfrm>
        </p:spPr>
      </p:pic>
    </p:spTree>
    <p:extLst>
      <p:ext uri="{BB962C8B-B14F-4D97-AF65-F5344CB8AC3E}">
        <p14:creationId xmlns:p14="http://schemas.microsoft.com/office/powerpoint/2010/main" val="417418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550A-13BB-4EA1-859A-B47422D9DB1A}"/>
              </a:ext>
            </a:extLst>
          </p:cNvPr>
          <p:cNvSpPr>
            <a:spLocks noGrp="1"/>
          </p:cNvSpPr>
          <p:nvPr>
            <p:ph type="title"/>
          </p:nvPr>
        </p:nvSpPr>
        <p:spPr>
          <a:xfrm>
            <a:off x="1691042" y="474344"/>
            <a:ext cx="11125660" cy="571894"/>
          </a:xfrm>
        </p:spPr>
        <p:txBody>
          <a:bodyPr>
            <a:noAutofit/>
          </a:bodyPr>
          <a:lstStyle/>
          <a:p>
            <a:r>
              <a:rPr lang="en-US" sz="3200" b="1" dirty="0">
                <a:solidFill>
                  <a:schemeClr val="tx1"/>
                </a:solidFill>
              </a:rPr>
              <a:t>Operational Concept of MPG</a:t>
            </a:r>
          </a:p>
        </p:txBody>
      </p:sp>
      <p:pic>
        <p:nvPicPr>
          <p:cNvPr id="4" name="Picture 3">
            <a:extLst>
              <a:ext uri="{FF2B5EF4-FFF2-40B4-BE49-F238E27FC236}">
                <a16:creationId xmlns:a16="http://schemas.microsoft.com/office/drawing/2014/main" id="{E57CDBA6-A94F-487E-87E6-7009002A1F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772" t="7786" r="50964" b="33744"/>
          <a:stretch/>
        </p:blipFill>
        <p:spPr>
          <a:xfrm>
            <a:off x="506478" y="1196168"/>
            <a:ext cx="2600775" cy="2651843"/>
          </a:xfrm>
          <a:prstGeom prst="rect">
            <a:avLst/>
          </a:prstGeom>
        </p:spPr>
      </p:pic>
      <p:sp>
        <p:nvSpPr>
          <p:cNvPr id="6" name="TextBox 5">
            <a:extLst>
              <a:ext uri="{FF2B5EF4-FFF2-40B4-BE49-F238E27FC236}">
                <a16:creationId xmlns:a16="http://schemas.microsoft.com/office/drawing/2014/main" id="{FE90B5D0-813A-470F-BAD3-01E4EB0EF53E}"/>
              </a:ext>
            </a:extLst>
          </p:cNvPr>
          <p:cNvSpPr txBox="1"/>
          <p:nvPr/>
        </p:nvSpPr>
        <p:spPr>
          <a:xfrm>
            <a:off x="3982781" y="4359288"/>
            <a:ext cx="2476860" cy="1538883"/>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Mitigations</a:t>
            </a:r>
          </a:p>
          <a:p>
            <a:pPr marL="117475" indent="-117475">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Use MPG to detect transient state of some fluid not contacting wall (FRF not stable)</a:t>
            </a:r>
          </a:p>
          <a:p>
            <a:pPr marL="117475" indent="-117475">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Add LAD and/or Settle with 10-5 g acceleration (depending on fluid) for MPG to work</a:t>
            </a:r>
          </a:p>
        </p:txBody>
      </p:sp>
      <p:sp>
        <p:nvSpPr>
          <p:cNvPr id="8" name="TextBox 7">
            <a:extLst>
              <a:ext uri="{FF2B5EF4-FFF2-40B4-BE49-F238E27FC236}">
                <a16:creationId xmlns:a16="http://schemas.microsoft.com/office/drawing/2014/main" id="{DEAC22A7-49BE-4A18-B412-4D3D9E3942EB}"/>
              </a:ext>
            </a:extLst>
          </p:cNvPr>
          <p:cNvSpPr txBox="1"/>
          <p:nvPr/>
        </p:nvSpPr>
        <p:spPr>
          <a:xfrm>
            <a:off x="7072990" y="4300278"/>
            <a:ext cx="4443017" cy="2062103"/>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Mitigations</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Develop 0-g calibration over initial flight of the on-orbit stage</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Measure propellant usage in 0-g by delta in FRF averaged over time</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Inform this thru subscale tank 0-g flights and analytical techniques</a:t>
            </a:r>
          </a:p>
          <a:p>
            <a:pPr marL="285750"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Transient accelerations will require wait time to damp fluid motion (ie seconds to minutes)  </a:t>
            </a:r>
          </a:p>
        </p:txBody>
      </p:sp>
      <p:sp>
        <p:nvSpPr>
          <p:cNvPr id="10" name="TextBox 9">
            <a:extLst>
              <a:ext uri="{FF2B5EF4-FFF2-40B4-BE49-F238E27FC236}">
                <a16:creationId xmlns:a16="http://schemas.microsoft.com/office/drawing/2014/main" id="{E7561EEA-E74E-4CB1-BA0A-8B52980B7719}"/>
              </a:ext>
            </a:extLst>
          </p:cNvPr>
          <p:cNvSpPr txBox="1"/>
          <p:nvPr/>
        </p:nvSpPr>
        <p:spPr>
          <a:xfrm>
            <a:off x="1355459" y="4123931"/>
            <a:ext cx="822661"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Settled</a:t>
            </a:r>
          </a:p>
        </p:txBody>
      </p:sp>
      <p:sp>
        <p:nvSpPr>
          <p:cNvPr id="12" name="TextBox 11">
            <a:extLst>
              <a:ext uri="{FF2B5EF4-FFF2-40B4-BE49-F238E27FC236}">
                <a16:creationId xmlns:a16="http://schemas.microsoft.com/office/drawing/2014/main" id="{E7778F86-DA21-4534-9E72-458FFBD9DAF4}"/>
              </a:ext>
            </a:extLst>
          </p:cNvPr>
          <p:cNvSpPr txBox="1"/>
          <p:nvPr/>
        </p:nvSpPr>
        <p:spPr>
          <a:xfrm>
            <a:off x="1099779" y="4325521"/>
            <a:ext cx="1414170" cy="338554"/>
          </a:xfrm>
          <a:prstGeom prst="rect">
            <a:avLst/>
          </a:prstGeom>
          <a:noFill/>
        </p:spPr>
        <p:txBody>
          <a:bodyPr wrap="non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Engine Burns</a:t>
            </a:r>
          </a:p>
        </p:txBody>
      </p:sp>
      <p:pic>
        <p:nvPicPr>
          <p:cNvPr id="13" name="Picture 12">
            <a:extLst>
              <a:ext uri="{FF2B5EF4-FFF2-40B4-BE49-F238E27FC236}">
                <a16:creationId xmlns:a16="http://schemas.microsoft.com/office/drawing/2014/main" id="{ED147275-C35D-470E-B77C-E15FFE1AC1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9653" t="7786" r="31086" b="31123"/>
          <a:stretch/>
        </p:blipFill>
        <p:spPr>
          <a:xfrm>
            <a:off x="4654006" y="1183558"/>
            <a:ext cx="1134411" cy="2651843"/>
          </a:xfrm>
          <a:prstGeom prst="rect">
            <a:avLst/>
          </a:prstGeom>
        </p:spPr>
      </p:pic>
      <p:pic>
        <p:nvPicPr>
          <p:cNvPr id="15" name="Picture 14">
            <a:extLst>
              <a:ext uri="{FF2B5EF4-FFF2-40B4-BE49-F238E27FC236}">
                <a16:creationId xmlns:a16="http://schemas.microsoft.com/office/drawing/2014/main" id="{673F33B2-FCEC-4196-8255-875D8CB17F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8900" t="8090" r="182" b="33440"/>
          <a:stretch/>
        </p:blipFill>
        <p:spPr>
          <a:xfrm>
            <a:off x="8668528" y="1167897"/>
            <a:ext cx="1862564" cy="2596081"/>
          </a:xfrm>
          <a:prstGeom prst="rect">
            <a:avLst/>
          </a:prstGeom>
        </p:spPr>
      </p:pic>
      <p:sp>
        <p:nvSpPr>
          <p:cNvPr id="14" name="TextBox 13">
            <a:extLst>
              <a:ext uri="{FF2B5EF4-FFF2-40B4-BE49-F238E27FC236}">
                <a16:creationId xmlns:a16="http://schemas.microsoft.com/office/drawing/2014/main" id="{9915566B-7DDD-4777-B3CF-7915FB58ED01}"/>
              </a:ext>
            </a:extLst>
          </p:cNvPr>
          <p:cNvSpPr txBox="1"/>
          <p:nvPr/>
        </p:nvSpPr>
        <p:spPr>
          <a:xfrm>
            <a:off x="9328694" y="3324280"/>
            <a:ext cx="92794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+Baffles</a:t>
            </a:r>
          </a:p>
        </p:txBody>
      </p:sp>
      <p:sp>
        <p:nvSpPr>
          <p:cNvPr id="9" name="TextBox 8">
            <a:extLst>
              <a:ext uri="{FF2B5EF4-FFF2-40B4-BE49-F238E27FC236}">
                <a16:creationId xmlns:a16="http://schemas.microsoft.com/office/drawing/2014/main" id="{33D24F11-06C5-4A1F-A92A-29124592F685}"/>
              </a:ext>
            </a:extLst>
          </p:cNvPr>
          <p:cNvSpPr txBox="1"/>
          <p:nvPr/>
        </p:nvSpPr>
        <p:spPr>
          <a:xfrm>
            <a:off x="5439476" y="2992547"/>
            <a:ext cx="1075876" cy="553998"/>
          </a:xfrm>
          <a:prstGeom prst="rect">
            <a:avLst/>
          </a:prstGeom>
          <a:noFill/>
        </p:spPr>
        <p:txBody>
          <a:bodyPr wrap="square" rtlCol="0">
            <a:spAutoFit/>
          </a:bodyPr>
          <a:lstStyle/>
          <a:p>
            <a:r>
              <a:rPr lang="en-US" sz="1000" dirty="0"/>
              <a:t>Motion, sloshing, no baffles or LAD</a:t>
            </a:r>
          </a:p>
        </p:txBody>
      </p:sp>
      <p:sp>
        <p:nvSpPr>
          <p:cNvPr id="17" name="TextBox 16">
            <a:extLst>
              <a:ext uri="{FF2B5EF4-FFF2-40B4-BE49-F238E27FC236}">
                <a16:creationId xmlns:a16="http://schemas.microsoft.com/office/drawing/2014/main" id="{BCBB789A-6C6C-451C-9A5A-58F39CCDB701}"/>
              </a:ext>
            </a:extLst>
          </p:cNvPr>
          <p:cNvSpPr txBox="1"/>
          <p:nvPr/>
        </p:nvSpPr>
        <p:spPr>
          <a:xfrm>
            <a:off x="554087" y="5251840"/>
            <a:ext cx="2861681" cy="584775"/>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Point Sensor</a:t>
            </a:r>
          </a:p>
          <a:p>
            <a:pPr algn="ctr"/>
            <a:r>
              <a:rPr lang="en-US" sz="1600" dirty="0">
                <a:latin typeface="Arial" panose="020B0604020202020204" pitchFamily="34" charset="0"/>
                <a:cs typeface="Arial" panose="020B0604020202020204" pitchFamily="34" charset="0"/>
              </a:rPr>
              <a:t>&amp; Continuous Modal Gauging</a:t>
            </a:r>
          </a:p>
        </p:txBody>
      </p:sp>
      <p:sp>
        <p:nvSpPr>
          <p:cNvPr id="16" name="Slide Number Placeholder 12">
            <a:extLst>
              <a:ext uri="{FF2B5EF4-FFF2-40B4-BE49-F238E27FC236}">
                <a16:creationId xmlns:a16="http://schemas.microsoft.com/office/drawing/2014/main" id="{D8B1028F-BC32-4579-BAE0-18FC7D6DCB8B}"/>
              </a:ext>
            </a:extLst>
          </p:cNvPr>
          <p:cNvSpPr txBox="1">
            <a:spLocks/>
          </p:cNvSpPr>
          <p:nvPr/>
        </p:nvSpPr>
        <p:spPr>
          <a:xfrm>
            <a:off x="11702642" y="6629400"/>
            <a:ext cx="41040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20A11F-C4B8-4F74-9224-F123E222DBDA}" type="slidenum">
              <a:rPr lang="en-US" sz="1100" smtClean="0"/>
              <a:pPr/>
              <a:t>16</a:t>
            </a:fld>
            <a:endParaRPr lang="en-US" sz="1100" dirty="0"/>
          </a:p>
        </p:txBody>
      </p:sp>
      <p:sp>
        <p:nvSpPr>
          <p:cNvPr id="18" name="Rectangle 17">
            <a:extLst>
              <a:ext uri="{FF2B5EF4-FFF2-40B4-BE49-F238E27FC236}">
                <a16:creationId xmlns:a16="http://schemas.microsoft.com/office/drawing/2014/main" id="{DC6A9366-EAEC-4696-A990-A5A086D490EF}"/>
              </a:ext>
            </a:extLst>
          </p:cNvPr>
          <p:cNvSpPr/>
          <p:nvPr/>
        </p:nvSpPr>
        <p:spPr>
          <a:xfrm>
            <a:off x="205201" y="1167897"/>
            <a:ext cx="3473571" cy="5461503"/>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3DF3683-F220-4124-BFE5-01B2E58E5E62}"/>
              </a:ext>
            </a:extLst>
          </p:cNvPr>
          <p:cNvSpPr/>
          <p:nvPr/>
        </p:nvSpPr>
        <p:spPr>
          <a:xfrm>
            <a:off x="3786751" y="1167897"/>
            <a:ext cx="2912813" cy="5461503"/>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6665698-C12B-4FB9-A09A-F19342B1046B}"/>
              </a:ext>
            </a:extLst>
          </p:cNvPr>
          <p:cNvSpPr/>
          <p:nvPr/>
        </p:nvSpPr>
        <p:spPr>
          <a:xfrm>
            <a:off x="6902232" y="1167897"/>
            <a:ext cx="4935259" cy="5461503"/>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305B49-78CF-4FDC-B4FA-FB2967D670C4}"/>
              </a:ext>
            </a:extLst>
          </p:cNvPr>
          <p:cNvSpPr txBox="1"/>
          <p:nvPr/>
        </p:nvSpPr>
        <p:spPr>
          <a:xfrm>
            <a:off x="4376268" y="3720874"/>
            <a:ext cx="1689886" cy="338554"/>
          </a:xfrm>
          <a:prstGeom prst="rect">
            <a:avLst/>
          </a:prstGeom>
          <a:solidFill>
            <a:srgbClr val="FFC000"/>
          </a:solid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MPG Limitations</a:t>
            </a:r>
          </a:p>
        </p:txBody>
      </p:sp>
      <p:sp>
        <p:nvSpPr>
          <p:cNvPr id="7" name="TextBox 6">
            <a:extLst>
              <a:ext uri="{FF2B5EF4-FFF2-40B4-BE49-F238E27FC236}">
                <a16:creationId xmlns:a16="http://schemas.microsoft.com/office/drawing/2014/main" id="{A32BA9D9-5F1B-4210-B7B0-42A32F2B5399}"/>
              </a:ext>
            </a:extLst>
          </p:cNvPr>
          <p:cNvSpPr txBox="1"/>
          <p:nvPr/>
        </p:nvSpPr>
        <p:spPr>
          <a:xfrm>
            <a:off x="7052269" y="3701303"/>
            <a:ext cx="4552849" cy="338554"/>
          </a:xfrm>
          <a:prstGeom prst="rect">
            <a:avLst/>
          </a:prstGeom>
          <a:solidFill>
            <a:srgbClr val="92D050"/>
          </a:solid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MPG Functional in Quiescent Microgravity State</a:t>
            </a:r>
          </a:p>
        </p:txBody>
      </p:sp>
      <p:sp>
        <p:nvSpPr>
          <p:cNvPr id="5" name="TextBox 4">
            <a:extLst>
              <a:ext uri="{FF2B5EF4-FFF2-40B4-BE49-F238E27FC236}">
                <a16:creationId xmlns:a16="http://schemas.microsoft.com/office/drawing/2014/main" id="{2F996D59-08B3-4151-BEBE-711B37993EAD}"/>
              </a:ext>
            </a:extLst>
          </p:cNvPr>
          <p:cNvSpPr txBox="1"/>
          <p:nvPr/>
        </p:nvSpPr>
        <p:spPr>
          <a:xfrm>
            <a:off x="735096" y="3753064"/>
            <a:ext cx="2143536" cy="338554"/>
          </a:xfrm>
          <a:prstGeom prst="rect">
            <a:avLst/>
          </a:prstGeom>
          <a:solidFill>
            <a:srgbClr val="00B050"/>
          </a:solid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MPG Fully Functional</a:t>
            </a:r>
          </a:p>
        </p:txBody>
      </p:sp>
    </p:spTree>
    <p:extLst>
      <p:ext uri="{BB962C8B-B14F-4D97-AF65-F5344CB8AC3E}">
        <p14:creationId xmlns:p14="http://schemas.microsoft.com/office/powerpoint/2010/main" val="246196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15E5-3C22-4650-9774-45739CC47309}"/>
              </a:ext>
            </a:extLst>
          </p:cNvPr>
          <p:cNvSpPr>
            <a:spLocks noGrp="1"/>
          </p:cNvSpPr>
          <p:nvPr>
            <p:ph type="title"/>
          </p:nvPr>
        </p:nvSpPr>
        <p:spPr>
          <a:xfrm>
            <a:off x="1496908" y="248846"/>
            <a:ext cx="8396711" cy="503730"/>
          </a:xfrm>
        </p:spPr>
        <p:txBody>
          <a:bodyPr>
            <a:noAutofit/>
          </a:bodyPr>
          <a:lstStyle/>
          <a:p>
            <a:r>
              <a:rPr lang="en-US" sz="2100" dirty="0"/>
              <a:t>Ground Test of Tanks with complex PMDs in 1-G Completed</a:t>
            </a:r>
          </a:p>
        </p:txBody>
      </p:sp>
      <p:sp>
        <p:nvSpPr>
          <p:cNvPr id="3" name="Content Placeholder 2">
            <a:extLst>
              <a:ext uri="{FF2B5EF4-FFF2-40B4-BE49-F238E27FC236}">
                <a16:creationId xmlns:a16="http://schemas.microsoft.com/office/drawing/2014/main" id="{453A1245-A25A-49D9-8355-CE274A96AA09}"/>
              </a:ext>
            </a:extLst>
          </p:cNvPr>
          <p:cNvSpPr>
            <a:spLocks noGrp="1"/>
          </p:cNvSpPr>
          <p:nvPr>
            <p:ph idx="1"/>
          </p:nvPr>
        </p:nvSpPr>
        <p:spPr>
          <a:xfrm>
            <a:off x="418572" y="1147358"/>
            <a:ext cx="7830428" cy="3125384"/>
          </a:xfrm>
        </p:spPr>
        <p:txBody>
          <a:bodyPr>
            <a:normAutofit/>
          </a:bodyPr>
          <a:lstStyle/>
          <a:p>
            <a:pPr>
              <a:lnSpc>
                <a:spcPct val="120000"/>
              </a:lnSpc>
              <a:spcBef>
                <a:spcPts val="0"/>
              </a:spcBef>
              <a:spcAft>
                <a:spcPts val="338"/>
              </a:spcAft>
            </a:pPr>
            <a:r>
              <a:rPr lang="en-US" sz="1600" dirty="0">
                <a:cs typeface="Arial" panose="020B0604020202020204" pitchFamily="34" charset="0"/>
              </a:rPr>
              <a:t>Demonstrations of MPG with unique tank geometries and internal hardware to address NESC input from 2017 support activity and some findings from 2020 assessment</a:t>
            </a:r>
          </a:p>
          <a:p>
            <a:pPr lvl="1">
              <a:lnSpc>
                <a:spcPct val="120000"/>
              </a:lnSpc>
              <a:spcBef>
                <a:spcPts val="0"/>
              </a:spcBef>
              <a:spcAft>
                <a:spcPts val="338"/>
              </a:spcAft>
            </a:pPr>
            <a:r>
              <a:rPr lang="en-US" sz="1600" dirty="0">
                <a:cs typeface="Arial" panose="020B0604020202020204" pitchFamily="34" charset="0"/>
              </a:rPr>
              <a:t>Testing has been conducted with Orion tank configurations (ESM qualification tank) </a:t>
            </a:r>
          </a:p>
          <a:p>
            <a:pPr lvl="1">
              <a:lnSpc>
                <a:spcPct val="120000"/>
              </a:lnSpc>
              <a:spcBef>
                <a:spcPts val="0"/>
              </a:spcBef>
              <a:spcAft>
                <a:spcPts val="338"/>
              </a:spcAft>
            </a:pPr>
            <a:r>
              <a:rPr lang="en-US" sz="1600" dirty="0">
                <a:cs typeface="Arial" panose="020B0604020202020204" pitchFamily="34" charset="0"/>
              </a:rPr>
              <a:t>Tank fill and drain test allows MPG mass correlation to be developed.in controlled conditions</a:t>
            </a:r>
          </a:p>
          <a:p>
            <a:pPr lvl="1">
              <a:lnSpc>
                <a:spcPct val="120000"/>
              </a:lnSpc>
              <a:spcBef>
                <a:spcPts val="0"/>
              </a:spcBef>
              <a:spcAft>
                <a:spcPts val="338"/>
              </a:spcAft>
            </a:pPr>
            <a:r>
              <a:rPr lang="en-US" sz="1600" dirty="0">
                <a:cs typeface="Arial" panose="020B0604020202020204" pitchFamily="34" charset="0"/>
              </a:rPr>
              <a:t>Modeling pursued to address sensitivity of MPG to various environments</a:t>
            </a:r>
          </a:p>
          <a:p>
            <a:pPr lvl="1">
              <a:lnSpc>
                <a:spcPct val="120000"/>
              </a:lnSpc>
              <a:spcBef>
                <a:spcPts val="0"/>
              </a:spcBef>
              <a:spcAft>
                <a:spcPts val="338"/>
              </a:spcAft>
            </a:pPr>
            <a:r>
              <a:rPr lang="en-US" sz="1600" dirty="0">
                <a:cs typeface="Arial" panose="020B0604020202020204" pitchFamily="34" charset="0"/>
              </a:rPr>
              <a:t>Sensor patches provide additional loading and mass gauging data when settled in flight</a:t>
            </a:r>
          </a:p>
          <a:p>
            <a:pPr lvl="1"/>
            <a:endParaRPr lang="en-US" dirty="0"/>
          </a:p>
        </p:txBody>
      </p:sp>
      <p:pic>
        <p:nvPicPr>
          <p:cNvPr id="4" name="Picture 3">
            <a:extLst>
              <a:ext uri="{FF2B5EF4-FFF2-40B4-BE49-F238E27FC236}">
                <a16:creationId xmlns:a16="http://schemas.microsoft.com/office/drawing/2014/main" id="{5EEBA680-EF11-4686-859A-3727D6C902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389" y="4663440"/>
            <a:ext cx="863225" cy="1202152"/>
          </a:xfrm>
          <a:prstGeom prst="rect">
            <a:avLst/>
          </a:prstGeom>
        </p:spPr>
      </p:pic>
      <p:pic>
        <p:nvPicPr>
          <p:cNvPr id="6" name="Picture 5">
            <a:extLst>
              <a:ext uri="{FF2B5EF4-FFF2-40B4-BE49-F238E27FC236}">
                <a16:creationId xmlns:a16="http://schemas.microsoft.com/office/drawing/2014/main" id="{99F74869-FCF0-4A95-9EF9-BB61658154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8093" y="4017919"/>
            <a:ext cx="2694620" cy="2087936"/>
          </a:xfrm>
          <a:prstGeom prst="rect">
            <a:avLst/>
          </a:prstGeom>
        </p:spPr>
      </p:pic>
      <p:pic>
        <p:nvPicPr>
          <p:cNvPr id="7" name="Picture 6">
            <a:extLst>
              <a:ext uri="{FF2B5EF4-FFF2-40B4-BE49-F238E27FC236}">
                <a16:creationId xmlns:a16="http://schemas.microsoft.com/office/drawing/2014/main" id="{808160F7-91E4-470F-A968-79BF64964D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9566" y="4085290"/>
            <a:ext cx="1416739" cy="1888985"/>
          </a:xfrm>
          <a:prstGeom prst="rect">
            <a:avLst/>
          </a:prstGeom>
        </p:spPr>
      </p:pic>
      <p:pic>
        <p:nvPicPr>
          <p:cNvPr id="8" name="Picture 7">
            <a:extLst>
              <a:ext uri="{FF2B5EF4-FFF2-40B4-BE49-F238E27FC236}">
                <a16:creationId xmlns:a16="http://schemas.microsoft.com/office/drawing/2014/main" id="{F544956D-D9E6-49B1-BC08-478DBF5064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179" y="4117868"/>
            <a:ext cx="1217210" cy="1824656"/>
          </a:xfrm>
          <a:prstGeom prst="rect">
            <a:avLst/>
          </a:prstGeom>
        </p:spPr>
      </p:pic>
      <p:sp>
        <p:nvSpPr>
          <p:cNvPr id="9" name="TextBox 8">
            <a:extLst>
              <a:ext uri="{FF2B5EF4-FFF2-40B4-BE49-F238E27FC236}">
                <a16:creationId xmlns:a16="http://schemas.microsoft.com/office/drawing/2014/main" id="{C62AFA02-4960-47D5-AA96-4533D33E994D}"/>
              </a:ext>
            </a:extLst>
          </p:cNvPr>
          <p:cNvSpPr txBox="1"/>
          <p:nvPr/>
        </p:nvSpPr>
        <p:spPr>
          <a:xfrm>
            <a:off x="826126" y="6301734"/>
            <a:ext cx="1737134" cy="248209"/>
          </a:xfrm>
          <a:prstGeom prst="rect">
            <a:avLst/>
          </a:prstGeom>
          <a:noFill/>
        </p:spPr>
        <p:txBody>
          <a:bodyPr wrap="square" rtlCol="0">
            <a:spAutoFit/>
          </a:bodyPr>
          <a:lstStyle/>
          <a:p>
            <a:r>
              <a:rPr lang="en-US" sz="1013" dirty="0"/>
              <a:t>Shuttle OMS Tank</a:t>
            </a:r>
          </a:p>
        </p:txBody>
      </p:sp>
      <p:sp>
        <p:nvSpPr>
          <p:cNvPr id="10" name="TextBox 9">
            <a:extLst>
              <a:ext uri="{FF2B5EF4-FFF2-40B4-BE49-F238E27FC236}">
                <a16:creationId xmlns:a16="http://schemas.microsoft.com/office/drawing/2014/main" id="{488A33C5-42BF-4E13-A03B-7F9D895C16CE}"/>
              </a:ext>
            </a:extLst>
          </p:cNvPr>
          <p:cNvSpPr txBox="1"/>
          <p:nvPr/>
        </p:nvSpPr>
        <p:spPr>
          <a:xfrm>
            <a:off x="3135877" y="6425839"/>
            <a:ext cx="1581945" cy="248209"/>
          </a:xfrm>
          <a:prstGeom prst="rect">
            <a:avLst/>
          </a:prstGeom>
          <a:noFill/>
        </p:spPr>
        <p:txBody>
          <a:bodyPr wrap="square" rtlCol="0">
            <a:spAutoFit/>
          </a:bodyPr>
          <a:lstStyle/>
          <a:p>
            <a:r>
              <a:rPr lang="en-US" sz="1013" dirty="0"/>
              <a:t>Orion ESM Tank</a:t>
            </a:r>
          </a:p>
        </p:txBody>
      </p:sp>
      <p:sp>
        <p:nvSpPr>
          <p:cNvPr id="11" name="TextBox 10">
            <a:extLst>
              <a:ext uri="{FF2B5EF4-FFF2-40B4-BE49-F238E27FC236}">
                <a16:creationId xmlns:a16="http://schemas.microsoft.com/office/drawing/2014/main" id="{C9C70595-57BC-4C1D-AB73-214CEEC51CD3}"/>
              </a:ext>
            </a:extLst>
          </p:cNvPr>
          <p:cNvSpPr txBox="1"/>
          <p:nvPr/>
        </p:nvSpPr>
        <p:spPr>
          <a:xfrm>
            <a:off x="4779410" y="6195661"/>
            <a:ext cx="2826735" cy="559961"/>
          </a:xfrm>
          <a:prstGeom prst="rect">
            <a:avLst/>
          </a:prstGeom>
          <a:noFill/>
        </p:spPr>
        <p:txBody>
          <a:bodyPr wrap="square" rtlCol="0">
            <a:spAutoFit/>
          </a:bodyPr>
          <a:lstStyle/>
          <a:p>
            <a:r>
              <a:rPr lang="en-US" sz="1013" dirty="0"/>
              <a:t>Morpheus – Lox/LCH4</a:t>
            </a:r>
          </a:p>
          <a:p>
            <a:r>
              <a:rPr lang="en-US" sz="1013" dirty="0"/>
              <a:t>Operation in Plum Brook B2 Chamber with Engine Operation</a:t>
            </a:r>
          </a:p>
        </p:txBody>
      </p:sp>
      <p:sp>
        <p:nvSpPr>
          <p:cNvPr id="13" name="Slide Number Placeholder 12">
            <a:extLst>
              <a:ext uri="{FF2B5EF4-FFF2-40B4-BE49-F238E27FC236}">
                <a16:creationId xmlns:a16="http://schemas.microsoft.com/office/drawing/2014/main" id="{79C8FEBC-F80E-4D6A-B64F-2B0DC7FDF90A}"/>
              </a:ext>
            </a:extLst>
          </p:cNvPr>
          <p:cNvSpPr>
            <a:spLocks noGrp="1"/>
          </p:cNvSpPr>
          <p:nvPr>
            <p:ph type="sldNum" sz="quarter" idx="12"/>
          </p:nvPr>
        </p:nvSpPr>
        <p:spPr>
          <a:xfrm>
            <a:off x="10897465" y="6597377"/>
            <a:ext cx="981941" cy="121659"/>
          </a:xfrm>
        </p:spPr>
        <p:txBody>
          <a:bodyPr/>
          <a:lstStyle/>
          <a:p>
            <a:fld id="{5B20A11F-C4B8-4F74-9224-F123E222DBDA}" type="slidenum">
              <a:rPr lang="en-US" smtClean="0"/>
              <a:t>17</a:t>
            </a:fld>
            <a:endParaRPr lang="en-US" dirty="0"/>
          </a:p>
        </p:txBody>
      </p:sp>
      <p:pic>
        <p:nvPicPr>
          <p:cNvPr id="12" name="Picture 11">
            <a:extLst>
              <a:ext uri="{FF2B5EF4-FFF2-40B4-BE49-F238E27FC236}">
                <a16:creationId xmlns:a16="http://schemas.microsoft.com/office/drawing/2014/main" id="{4CBAD8AE-3ED9-47FA-A477-50E5F1920D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49000" y="0"/>
            <a:ext cx="3289237" cy="3390722"/>
          </a:xfrm>
          <a:prstGeom prst="rect">
            <a:avLst/>
          </a:prstGeom>
        </p:spPr>
      </p:pic>
      <p:pic>
        <p:nvPicPr>
          <p:cNvPr id="14" name="Picture 13">
            <a:extLst>
              <a:ext uri="{FF2B5EF4-FFF2-40B4-BE49-F238E27FC236}">
                <a16:creationId xmlns:a16="http://schemas.microsoft.com/office/drawing/2014/main" id="{14A35A49-5BD4-459F-8949-33FD4A4D174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3643" y="3554481"/>
            <a:ext cx="3621745" cy="3131897"/>
          </a:xfrm>
          <a:prstGeom prst="rect">
            <a:avLst/>
          </a:prstGeom>
        </p:spPr>
      </p:pic>
    </p:spTree>
    <p:extLst>
      <p:ext uri="{BB962C8B-B14F-4D97-AF65-F5344CB8AC3E}">
        <p14:creationId xmlns:p14="http://schemas.microsoft.com/office/powerpoint/2010/main" val="64675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17972"/>
            <a:ext cx="9579755" cy="1019701"/>
          </a:xfrm>
        </p:spPr>
        <p:txBody>
          <a:bodyPr>
            <a:normAutofit fontScale="90000"/>
          </a:bodyPr>
          <a:lstStyle/>
          <a:p>
            <a:pPr algn="ctr"/>
            <a:r>
              <a:rPr lang="en-US" dirty="0"/>
              <a:t>2018 Orion Qualification Tank MPG Testing</a:t>
            </a:r>
          </a:p>
        </p:txBody>
      </p:sp>
      <p:pic>
        <p:nvPicPr>
          <p:cNvPr id="6" name="Picture 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4000" contrast="-29000"/>
                    </a14:imgEffect>
                  </a14:imgLayer>
                </a14:imgProps>
              </a:ext>
              <a:ext uri="{28A0092B-C50C-407E-A947-70E740481C1C}">
                <a14:useLocalDpi xmlns:a14="http://schemas.microsoft.com/office/drawing/2010/main"/>
              </a:ext>
            </a:extLst>
          </a:blip>
          <a:stretch>
            <a:fillRect/>
          </a:stretch>
        </p:blipFill>
        <p:spPr>
          <a:xfrm>
            <a:off x="9983323" y="1378007"/>
            <a:ext cx="1806232" cy="2447133"/>
          </a:xfrm>
          <a:prstGeom prst="rect">
            <a:avLst/>
          </a:prstGeom>
        </p:spPr>
      </p:pic>
      <p:sp>
        <p:nvSpPr>
          <p:cNvPr id="8" name="TextBox 7"/>
          <p:cNvSpPr txBox="1"/>
          <p:nvPr/>
        </p:nvSpPr>
        <p:spPr>
          <a:xfrm>
            <a:off x="230308" y="1490061"/>
            <a:ext cx="4419513" cy="4308872"/>
          </a:xfrm>
          <a:prstGeom prst="rect">
            <a:avLst/>
          </a:prstGeom>
          <a:noFill/>
        </p:spPr>
        <p:txBody>
          <a:bodyPr wrap="square" rtlCol="0">
            <a:spAutoFit/>
          </a:bodyPr>
          <a:lstStyle/>
          <a:p>
            <a:r>
              <a:rPr lang="en-US" sz="2400" dirty="0"/>
              <a:t>Orion ESM Qual. Tank Testing, Summer 2018 ESA/Airbus (6 days)</a:t>
            </a:r>
          </a:p>
          <a:p>
            <a:pPr marL="285750" indent="-285750">
              <a:buFont typeface="Arial" charset="0"/>
              <a:buChar char="•"/>
            </a:pPr>
            <a:r>
              <a:rPr lang="en-US" sz="2200" dirty="0"/>
              <a:t>Pressure Cycles</a:t>
            </a:r>
          </a:p>
          <a:p>
            <a:pPr marL="285750" indent="-285750">
              <a:buFont typeface="Arial" charset="0"/>
              <a:buChar char="•"/>
            </a:pPr>
            <a:r>
              <a:rPr lang="en-US" sz="2200" dirty="0"/>
              <a:t>Fill/Drain Cycles</a:t>
            </a:r>
          </a:p>
          <a:p>
            <a:pPr marL="285750" indent="-285750">
              <a:buFont typeface="Arial" charset="0"/>
              <a:buChar char="•"/>
            </a:pPr>
            <a:r>
              <a:rPr lang="en-US" sz="2200" dirty="0"/>
              <a:t>MPG data collection on a non-interference basis. </a:t>
            </a:r>
          </a:p>
          <a:p>
            <a:pPr marL="285750" indent="-285750">
              <a:buFont typeface="Arial" charset="0"/>
              <a:buChar char="•"/>
            </a:pPr>
            <a:r>
              <a:rPr lang="en-US" sz="2200" dirty="0"/>
              <a:t>MPG data on 8 sensor channels recorded 16,384 samples per second</a:t>
            </a:r>
          </a:p>
          <a:p>
            <a:endParaRPr lang="en-US" dirty="0"/>
          </a:p>
          <a:p>
            <a:endParaRPr lang="en-US" dirty="0"/>
          </a:p>
          <a:p>
            <a:pPr marL="285750" indent="-285750">
              <a:buFont typeface="Arial" charset="0"/>
              <a:buChar char="•"/>
            </a:pPr>
            <a:endParaRPr lang="en-US" dirty="0"/>
          </a:p>
          <a:p>
            <a:endParaRPr lang="en-US" dirty="0"/>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5020" y="1378007"/>
            <a:ext cx="1812830" cy="2417107"/>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2959" y="1378007"/>
            <a:ext cx="3513461" cy="5003338"/>
          </a:xfrm>
          <a:prstGeom prst="rect">
            <a:avLst/>
          </a:prstGeom>
        </p:spPr>
      </p:pic>
      <p:pic>
        <p:nvPicPr>
          <p:cNvPr id="2050" name="Picture 2" descr="https://upload.wikimedia.org/wikipedia/commons/3/31/European_Service_Module_structural_test_article_201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835020" y="4050758"/>
            <a:ext cx="3954534" cy="263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96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749849-F5AD-448D-90D7-EA77DB09A11C}"/>
              </a:ext>
            </a:extLst>
          </p:cNvPr>
          <p:cNvSpPr>
            <a:spLocks noGrp="1"/>
          </p:cNvSpPr>
          <p:nvPr>
            <p:ph type="sldNum" sz="quarter" idx="12"/>
          </p:nvPr>
        </p:nvSpPr>
        <p:spPr/>
        <p:txBody>
          <a:bodyPr/>
          <a:lstStyle/>
          <a:p>
            <a:fld id="{5B20A11F-C4B8-4F74-9224-F123E222DBDA}" type="slidenum">
              <a:rPr lang="en-US" smtClean="0"/>
              <a:t>19</a:t>
            </a:fld>
            <a:endParaRPr lang="en-US"/>
          </a:p>
        </p:txBody>
      </p:sp>
      <p:sp>
        <p:nvSpPr>
          <p:cNvPr id="6" name="TextBox 5">
            <a:extLst>
              <a:ext uri="{FF2B5EF4-FFF2-40B4-BE49-F238E27FC236}">
                <a16:creationId xmlns:a16="http://schemas.microsoft.com/office/drawing/2014/main" id="{097A6AE7-8AE2-4FA5-B4CE-A8BC4C35C9C5}"/>
              </a:ext>
            </a:extLst>
          </p:cNvPr>
          <p:cNvSpPr txBox="1"/>
          <p:nvPr/>
        </p:nvSpPr>
        <p:spPr>
          <a:xfrm>
            <a:off x="1685569" y="373594"/>
            <a:ext cx="7508307" cy="507831"/>
          </a:xfrm>
          <a:prstGeom prst="rect">
            <a:avLst/>
          </a:prstGeom>
          <a:noFill/>
        </p:spPr>
        <p:txBody>
          <a:bodyPr wrap="square">
            <a:spAutoFit/>
          </a:bodyPr>
          <a:lstStyle/>
          <a:p>
            <a:r>
              <a:rPr lang="en-US" sz="1350" b="1" dirty="0">
                <a:latin typeface="Arial" panose="020B0604020202020204" pitchFamily="34" charset="0"/>
                <a:cs typeface="Arial" panose="020B0604020202020204" pitchFamily="34" charset="0"/>
              </a:rPr>
              <a:t>Demonstrated Average Point Errors of 0.1 – 0.25% Settled on ESM Tank</a:t>
            </a:r>
          </a:p>
          <a:p>
            <a:r>
              <a:rPr lang="en-US" sz="1350" b="1" dirty="0">
                <a:latin typeface="Arial" panose="020B0604020202020204" pitchFamily="34" charset="0"/>
                <a:cs typeface="Arial" panose="020B0604020202020204" pitchFamily="34" charset="0"/>
              </a:rPr>
              <a:t>Cross Correlation Algorithm to reference mass with water</a:t>
            </a:r>
          </a:p>
        </p:txBody>
      </p:sp>
      <p:pic>
        <p:nvPicPr>
          <p:cNvPr id="2" name="Picture 1">
            <a:extLst>
              <a:ext uri="{FF2B5EF4-FFF2-40B4-BE49-F238E27FC236}">
                <a16:creationId xmlns:a16="http://schemas.microsoft.com/office/drawing/2014/main" id="{D4841855-6278-4C43-AFBA-5530ECEC4D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8601" y="1207415"/>
            <a:ext cx="9556971" cy="5203338"/>
          </a:xfrm>
          <a:prstGeom prst="rect">
            <a:avLst/>
          </a:prstGeom>
        </p:spPr>
      </p:pic>
      <p:sp>
        <p:nvSpPr>
          <p:cNvPr id="5" name="TextBox 4">
            <a:extLst>
              <a:ext uri="{FF2B5EF4-FFF2-40B4-BE49-F238E27FC236}">
                <a16:creationId xmlns:a16="http://schemas.microsoft.com/office/drawing/2014/main" id="{A5B17E12-37DC-4082-98B9-0B6F2D38F8BF}"/>
              </a:ext>
            </a:extLst>
          </p:cNvPr>
          <p:cNvSpPr txBox="1"/>
          <p:nvPr/>
        </p:nvSpPr>
        <p:spPr>
          <a:xfrm>
            <a:off x="3201392" y="6299740"/>
            <a:ext cx="6479594" cy="369332"/>
          </a:xfrm>
          <a:prstGeom prst="rect">
            <a:avLst/>
          </a:prstGeom>
          <a:noFill/>
        </p:spPr>
        <p:txBody>
          <a:bodyPr wrap="none" rtlCol="0">
            <a:spAutoFit/>
          </a:bodyPr>
          <a:lstStyle/>
          <a:p>
            <a:r>
              <a:rPr lang="en-US" dirty="0">
                <a:solidFill>
                  <a:srgbClr val="FF0000"/>
                </a:solidFill>
              </a:rPr>
              <a:t>Note:  Test did not include all sources of error that Orion would see</a:t>
            </a:r>
          </a:p>
        </p:txBody>
      </p:sp>
    </p:spTree>
    <p:extLst>
      <p:ext uri="{BB962C8B-B14F-4D97-AF65-F5344CB8AC3E}">
        <p14:creationId xmlns:p14="http://schemas.microsoft.com/office/powerpoint/2010/main" val="142021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a:t>
            </a:r>
          </a:p>
        </p:txBody>
      </p:sp>
      <p:sp>
        <p:nvSpPr>
          <p:cNvPr id="3" name="Content Placeholder 2"/>
          <p:cNvSpPr>
            <a:spLocks noGrp="1"/>
          </p:cNvSpPr>
          <p:nvPr>
            <p:ph idx="1"/>
          </p:nvPr>
        </p:nvSpPr>
        <p:spPr>
          <a:xfrm>
            <a:off x="705197" y="1432170"/>
            <a:ext cx="11098876" cy="5144476"/>
          </a:xfrm>
        </p:spPr>
        <p:txBody>
          <a:bodyPr>
            <a:normAutofit/>
          </a:bodyPr>
          <a:lstStyle/>
          <a:p>
            <a:pPr lvl="0"/>
            <a:r>
              <a:rPr lang="en-US" sz="2000" b="1" dirty="0"/>
              <a:t>In 2020 Rudy Werlink / KSC patented concept based on observation that PZT sensors could detect fluid mass and tank structural health changes </a:t>
            </a:r>
          </a:p>
          <a:p>
            <a:pPr lvl="1"/>
            <a:r>
              <a:rPr lang="en-US" sz="2000" dirty="0"/>
              <a:t>patent No:  US 10,562,071 B2</a:t>
            </a:r>
          </a:p>
          <a:p>
            <a:pPr lvl="1"/>
            <a:r>
              <a:rPr lang="en-US" sz="2000" dirty="0"/>
              <a:t>2007 – 2020 on-going Tank Health Monitoring Project funded by AES from 2014 to 2021</a:t>
            </a:r>
          </a:p>
          <a:p>
            <a:pPr lvl="1"/>
            <a:endParaRPr lang="en-US" sz="2000" dirty="0"/>
          </a:p>
          <a:p>
            <a:pPr lvl="0"/>
            <a:r>
              <a:rPr lang="en-US" sz="2000" b="1" dirty="0"/>
              <a:t>In 2018,  Orion and AES funded tank tests: </a:t>
            </a:r>
          </a:p>
          <a:p>
            <a:pPr lvl="1"/>
            <a:r>
              <a:rPr lang="en-US" sz="2000" dirty="0"/>
              <a:t>Conducted piggy-back tests on Orion ESM tank, Morpheus tanks and OMS cold tank verification and validation (V&amp;V) Orion testing at the KSC Multi-Payload Processing Facility (MPPF)</a:t>
            </a:r>
          </a:p>
          <a:p>
            <a:pPr lvl="1"/>
            <a:r>
              <a:rPr lang="en-US" sz="2000" dirty="0"/>
              <a:t>Built prototype avionics to demonstrate real-time processing of the frequency response function </a:t>
            </a:r>
          </a:p>
          <a:p>
            <a:pPr lvl="1"/>
            <a:endParaRPr lang="en-US" sz="2000" dirty="0"/>
          </a:p>
          <a:p>
            <a:pPr lvl="0"/>
            <a:r>
              <a:rPr lang="en-US" sz="2000" b="1" dirty="0"/>
              <a:t>In August 2022, Orion funded MPG project to conduct additional tests and avionics development</a:t>
            </a:r>
          </a:p>
          <a:p>
            <a:pPr lvl="1"/>
            <a:r>
              <a:rPr lang="en-US" sz="2000" dirty="0"/>
              <a:t>Higher Flowrate like OMS engine, Tank Tilt, Temperature, Pressure Variation</a:t>
            </a:r>
          </a:p>
          <a:p>
            <a:pPr lvl="1"/>
            <a:r>
              <a:rPr lang="en-US" sz="2000" dirty="0"/>
              <a:t>Continue development of Avionics</a:t>
            </a:r>
          </a:p>
          <a:p>
            <a:pPr lvl="2"/>
            <a:endParaRPr lang="en-US" dirty="0"/>
          </a:p>
          <a:p>
            <a:pPr lvl="1"/>
            <a:endParaRPr lang="en-US" dirty="0"/>
          </a:p>
        </p:txBody>
      </p:sp>
    </p:spTree>
    <p:extLst>
      <p:ext uri="{BB962C8B-B14F-4D97-AF65-F5344CB8AC3E}">
        <p14:creationId xmlns:p14="http://schemas.microsoft.com/office/powerpoint/2010/main" val="235443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29A-589F-4F0D-9F80-4FA651988847}"/>
              </a:ext>
            </a:extLst>
          </p:cNvPr>
          <p:cNvSpPr>
            <a:spLocks noGrp="1"/>
          </p:cNvSpPr>
          <p:nvPr>
            <p:ph type="title"/>
          </p:nvPr>
        </p:nvSpPr>
        <p:spPr>
          <a:xfrm>
            <a:off x="1820487" y="312127"/>
            <a:ext cx="10291156" cy="544083"/>
          </a:xfrm>
        </p:spPr>
        <p:txBody>
          <a:bodyPr>
            <a:noAutofit/>
          </a:bodyPr>
          <a:lstStyle/>
          <a:p>
            <a:r>
              <a:rPr lang="en-US" sz="3200" b="1" dirty="0"/>
              <a:t>Orion Funded Project Conducted 2022/23 OMS Tank Test </a:t>
            </a:r>
            <a:br>
              <a:rPr lang="en-US" sz="3200" b="1" dirty="0"/>
            </a:br>
            <a:r>
              <a:rPr lang="en-US" sz="3200" b="1" dirty="0"/>
              <a:t>Tilt, Pressure, Flowrate Temperature Effects</a:t>
            </a:r>
          </a:p>
        </p:txBody>
      </p:sp>
      <p:sp>
        <p:nvSpPr>
          <p:cNvPr id="5" name="Slide Number Placeholder 4">
            <a:extLst>
              <a:ext uri="{FF2B5EF4-FFF2-40B4-BE49-F238E27FC236}">
                <a16:creationId xmlns:a16="http://schemas.microsoft.com/office/drawing/2014/main" id="{F5B7BFC1-5DAE-4945-801B-1E68BCD2020E}"/>
              </a:ext>
            </a:extLst>
          </p:cNvPr>
          <p:cNvSpPr>
            <a:spLocks noGrp="1"/>
          </p:cNvSpPr>
          <p:nvPr>
            <p:ph type="sldNum" sz="quarter" idx="12"/>
          </p:nvPr>
        </p:nvSpPr>
        <p:spPr/>
        <p:txBody>
          <a:bodyPr/>
          <a:lstStyle/>
          <a:p>
            <a:fld id="{BAC68631-49B9-46F1-A148-37BD30A9C690}" type="slidenum">
              <a:rPr lang="en-US" smtClean="0"/>
              <a:t>20</a:t>
            </a:fld>
            <a:endParaRPr lang="en-US" dirty="0"/>
          </a:p>
        </p:txBody>
      </p:sp>
      <p:sp>
        <p:nvSpPr>
          <p:cNvPr id="6" name="Content Placeholder 1">
            <a:extLst>
              <a:ext uri="{FF2B5EF4-FFF2-40B4-BE49-F238E27FC236}">
                <a16:creationId xmlns:a16="http://schemas.microsoft.com/office/drawing/2014/main" id="{ED064D0D-EB36-45C9-9C69-B38F479AA188}"/>
              </a:ext>
            </a:extLst>
          </p:cNvPr>
          <p:cNvSpPr txBox="1">
            <a:spLocks/>
          </p:cNvSpPr>
          <p:nvPr/>
        </p:nvSpPr>
        <p:spPr>
          <a:xfrm>
            <a:off x="634746" y="1435314"/>
            <a:ext cx="5292230" cy="4982111"/>
          </a:xfrm>
          <a:prstGeom prst="rect">
            <a:avLst/>
          </a:prstGeom>
        </p:spPr>
        <p:txBody>
          <a:bodyPr vert="horz" lIns="38577" tIns="19289" rIns="38577" bIns="19289"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Purpose</a:t>
            </a:r>
          </a:p>
          <a:p>
            <a:pPr lvl="1"/>
            <a:r>
              <a:rPr lang="en-US" sz="2400" dirty="0"/>
              <a:t>Test Orion PZT geometry</a:t>
            </a:r>
          </a:p>
          <a:p>
            <a:pPr lvl="1"/>
            <a:r>
              <a:rPr lang="en-US" sz="2400" dirty="0"/>
              <a:t>Test possible sources of error on FRF and point sensor performance.</a:t>
            </a:r>
          </a:p>
          <a:p>
            <a:pPr lvl="2"/>
            <a:r>
              <a:rPr lang="en-US" sz="2000" dirty="0"/>
              <a:t>Pressure variations, </a:t>
            </a:r>
          </a:p>
          <a:p>
            <a:pPr lvl="2"/>
            <a:r>
              <a:rPr lang="en-US" sz="2000" dirty="0"/>
              <a:t>Flowrate, </a:t>
            </a:r>
          </a:p>
          <a:p>
            <a:pPr lvl="2"/>
            <a:r>
              <a:rPr lang="en-US" sz="2000" dirty="0"/>
              <a:t>Gimbal angle tilt</a:t>
            </a:r>
          </a:p>
          <a:p>
            <a:pPr lvl="2"/>
            <a:r>
              <a:rPr lang="en-US" sz="2000" dirty="0"/>
              <a:t>temperature</a:t>
            </a:r>
          </a:p>
          <a:p>
            <a:r>
              <a:rPr lang="en-US" sz="2400" dirty="0"/>
              <a:t>Schedule</a:t>
            </a:r>
          </a:p>
          <a:p>
            <a:pPr lvl="1"/>
            <a:r>
              <a:rPr lang="en-US" sz="2400" dirty="0"/>
              <a:t>Built-up Started </a:t>
            </a:r>
          </a:p>
          <a:p>
            <a:pPr lvl="1"/>
            <a:r>
              <a:rPr lang="en-US" sz="2400" dirty="0"/>
              <a:t>Completed Testing by Feb 2023</a:t>
            </a:r>
          </a:p>
          <a:p>
            <a:endParaRPr lang="en-US" sz="1440" dirty="0"/>
          </a:p>
        </p:txBody>
      </p:sp>
      <p:pic>
        <p:nvPicPr>
          <p:cNvPr id="4" name="Picture 3">
            <a:extLst>
              <a:ext uri="{FF2B5EF4-FFF2-40B4-BE49-F238E27FC236}">
                <a16:creationId xmlns:a16="http://schemas.microsoft.com/office/drawing/2014/main" id="{07498758-60EA-4219-866A-5208BB3078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8912" y="1984441"/>
            <a:ext cx="2046388" cy="3737073"/>
          </a:xfrm>
          <a:prstGeom prst="rect">
            <a:avLst/>
          </a:prstGeom>
        </p:spPr>
      </p:pic>
      <p:pic>
        <p:nvPicPr>
          <p:cNvPr id="13" name="Picture 12">
            <a:extLst>
              <a:ext uri="{FF2B5EF4-FFF2-40B4-BE49-F238E27FC236}">
                <a16:creationId xmlns:a16="http://schemas.microsoft.com/office/drawing/2014/main" id="{7E405E7D-22D3-467E-A089-E0B67B8CA3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9648" y="1679641"/>
            <a:ext cx="3251792" cy="4335723"/>
          </a:xfrm>
          <a:prstGeom prst="rect">
            <a:avLst/>
          </a:prstGeom>
        </p:spPr>
      </p:pic>
    </p:spTree>
    <p:extLst>
      <p:ext uri="{BB962C8B-B14F-4D97-AF65-F5344CB8AC3E}">
        <p14:creationId xmlns:p14="http://schemas.microsoft.com/office/powerpoint/2010/main" val="75087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6CCB-E4DE-4DF9-BBDF-C63115A6B185}"/>
              </a:ext>
            </a:extLst>
          </p:cNvPr>
          <p:cNvSpPr>
            <a:spLocks noGrp="1"/>
          </p:cNvSpPr>
          <p:nvPr>
            <p:ph type="title"/>
          </p:nvPr>
        </p:nvSpPr>
        <p:spPr>
          <a:xfrm>
            <a:off x="1998789" y="234597"/>
            <a:ext cx="7781875" cy="713053"/>
          </a:xfrm>
        </p:spPr>
        <p:txBody>
          <a:bodyPr>
            <a:normAutofit fontScale="90000"/>
          </a:bodyPr>
          <a:lstStyle/>
          <a:p>
            <a:r>
              <a:rPr lang="en-US" dirty="0"/>
              <a:t>Test Setup Includes Heater and Tilt</a:t>
            </a:r>
          </a:p>
        </p:txBody>
      </p:sp>
      <p:pic>
        <p:nvPicPr>
          <p:cNvPr id="5" name="Content Placeholder 4" descr="A picture containing indoor, device, miller&#10;&#10;Description automatically generated">
            <a:extLst>
              <a:ext uri="{FF2B5EF4-FFF2-40B4-BE49-F238E27FC236}">
                <a16:creationId xmlns:a16="http://schemas.microsoft.com/office/drawing/2014/main" id="{614C8F6B-E974-4733-814B-96561A10342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175788" y="1278468"/>
            <a:ext cx="3394472" cy="4525963"/>
          </a:xfrm>
        </p:spPr>
      </p:pic>
      <p:pic>
        <p:nvPicPr>
          <p:cNvPr id="4098" name="Picture 1">
            <a:extLst>
              <a:ext uri="{FF2B5EF4-FFF2-40B4-BE49-F238E27FC236}">
                <a16:creationId xmlns:a16="http://schemas.microsoft.com/office/drawing/2014/main" id="{351C3D6D-87D5-4CA8-8C5A-171E0F2B970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06244" y="1790700"/>
            <a:ext cx="407442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2BD0997-65C0-4874-8C06-D0F62F7B530C}"/>
              </a:ext>
            </a:extLst>
          </p:cNvPr>
          <p:cNvSpPr txBox="1"/>
          <p:nvPr/>
        </p:nvSpPr>
        <p:spPr>
          <a:xfrm>
            <a:off x="7000722" y="5336072"/>
            <a:ext cx="1642694" cy="276999"/>
          </a:xfrm>
          <a:prstGeom prst="rect">
            <a:avLst/>
          </a:prstGeom>
          <a:noFill/>
        </p:spPr>
        <p:txBody>
          <a:bodyPr wrap="none" rtlCol="0">
            <a:spAutoFit/>
          </a:bodyPr>
          <a:lstStyle/>
          <a:p>
            <a:r>
              <a:rPr lang="en-US" sz="1200"/>
              <a:t>Tank Shimmed to 3 deg</a:t>
            </a:r>
          </a:p>
        </p:txBody>
      </p:sp>
      <p:sp>
        <p:nvSpPr>
          <p:cNvPr id="8" name="TextBox 7">
            <a:extLst>
              <a:ext uri="{FF2B5EF4-FFF2-40B4-BE49-F238E27FC236}">
                <a16:creationId xmlns:a16="http://schemas.microsoft.com/office/drawing/2014/main" id="{D478CB1D-D612-4492-A2FB-290151E4FF99}"/>
              </a:ext>
            </a:extLst>
          </p:cNvPr>
          <p:cNvSpPr txBox="1"/>
          <p:nvPr/>
        </p:nvSpPr>
        <p:spPr>
          <a:xfrm>
            <a:off x="2930566" y="5869472"/>
            <a:ext cx="2391167" cy="276999"/>
          </a:xfrm>
          <a:prstGeom prst="rect">
            <a:avLst/>
          </a:prstGeom>
          <a:noFill/>
        </p:spPr>
        <p:txBody>
          <a:bodyPr wrap="none" rtlCol="0">
            <a:spAutoFit/>
          </a:bodyPr>
          <a:lstStyle/>
          <a:p>
            <a:r>
              <a:rPr lang="en-US" sz="1200" dirty="0"/>
              <a:t>External heater for 43C Water Tests</a:t>
            </a:r>
          </a:p>
        </p:txBody>
      </p:sp>
    </p:spTree>
    <p:extLst>
      <p:ext uri="{BB962C8B-B14F-4D97-AF65-F5344CB8AC3E}">
        <p14:creationId xmlns:p14="http://schemas.microsoft.com/office/powerpoint/2010/main" val="23352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0E0C5-966F-43A5-8643-D69B52DB1EB3}"/>
              </a:ext>
            </a:extLst>
          </p:cNvPr>
          <p:cNvSpPr>
            <a:spLocks noGrp="1"/>
          </p:cNvSpPr>
          <p:nvPr>
            <p:ph type="title"/>
          </p:nvPr>
        </p:nvSpPr>
        <p:spPr>
          <a:xfrm>
            <a:off x="1794163" y="118220"/>
            <a:ext cx="10201102" cy="1019701"/>
          </a:xfrm>
        </p:spPr>
        <p:txBody>
          <a:bodyPr>
            <a:normAutofit/>
          </a:bodyPr>
          <a:lstStyle/>
          <a:p>
            <a:r>
              <a:rPr lang="en-US" sz="2000" dirty="0">
                <a:latin typeface="Arial"/>
                <a:cs typeface="Arial"/>
              </a:rPr>
              <a:t>OMS Tank Test (Modal) Errors &lt;1% with Varying Pressure, Temperature, Flowrate, and Tilt</a:t>
            </a:r>
            <a:endParaRPr lang="en-US" sz="2000" dirty="0"/>
          </a:p>
        </p:txBody>
      </p:sp>
      <p:sp>
        <p:nvSpPr>
          <p:cNvPr id="3" name="Content Placeholder 2">
            <a:extLst>
              <a:ext uri="{FF2B5EF4-FFF2-40B4-BE49-F238E27FC236}">
                <a16:creationId xmlns:a16="http://schemas.microsoft.com/office/drawing/2014/main" id="{86D63BCC-0923-4AFC-92EF-048DAA6CEAC1}"/>
              </a:ext>
            </a:extLst>
          </p:cNvPr>
          <p:cNvSpPr>
            <a:spLocks noGrp="1"/>
          </p:cNvSpPr>
          <p:nvPr>
            <p:ph idx="1"/>
          </p:nvPr>
        </p:nvSpPr>
        <p:spPr>
          <a:xfrm>
            <a:off x="288818" y="1255512"/>
            <a:ext cx="11365625" cy="922423"/>
          </a:xfrm>
        </p:spPr>
        <p:txBody>
          <a:bodyPr>
            <a:noAutofit/>
          </a:bodyPr>
          <a:lstStyle/>
          <a:p>
            <a:r>
              <a:rPr lang="en-US" sz="1600" dirty="0"/>
              <a:t>MPG OMS Tank Test Demonstrated Errors from 0.1 to 1% Full Tank over Pressure, Flowrate, 3 deg Tilt, and Temperature Test</a:t>
            </a:r>
          </a:p>
          <a:p>
            <a:pPr lvl="1"/>
            <a:r>
              <a:rPr lang="en-US" sz="1600" dirty="0"/>
              <a:t>Temperature and Pressure data suggest that compensation is possible to further reduce errors</a:t>
            </a:r>
          </a:p>
        </p:txBody>
      </p:sp>
      <p:sp>
        <p:nvSpPr>
          <p:cNvPr id="4" name="Slide Number Placeholder 3">
            <a:extLst>
              <a:ext uri="{FF2B5EF4-FFF2-40B4-BE49-F238E27FC236}">
                <a16:creationId xmlns:a16="http://schemas.microsoft.com/office/drawing/2014/main" id="{2A68BD40-7779-4510-8A42-D7C4B682ED87}"/>
              </a:ext>
            </a:extLst>
          </p:cNvPr>
          <p:cNvSpPr>
            <a:spLocks noGrp="1"/>
          </p:cNvSpPr>
          <p:nvPr>
            <p:ph type="sldNum" sz="quarter" idx="10"/>
          </p:nvPr>
        </p:nvSpPr>
        <p:spPr>
          <a:xfrm>
            <a:off x="11569931" y="6534089"/>
            <a:ext cx="365760" cy="241300"/>
          </a:xfrm>
        </p:spPr>
        <p:txBody>
          <a:bodyPr/>
          <a:lstStyle/>
          <a:p>
            <a:pPr>
              <a:defRPr/>
            </a:pPr>
            <a:fld id="{603E07D2-0E16-4D9C-BE85-7FAE259CFF45}" type="slidenum">
              <a:rPr lang="en-US" smtClean="0"/>
              <a:pPr>
                <a:defRPr/>
              </a:pPr>
              <a:t>22</a:t>
            </a:fld>
            <a:endParaRPr lang="en-US" dirty="0"/>
          </a:p>
        </p:txBody>
      </p:sp>
      <p:sp>
        <p:nvSpPr>
          <p:cNvPr id="10" name="TextBox 9">
            <a:extLst>
              <a:ext uri="{FF2B5EF4-FFF2-40B4-BE49-F238E27FC236}">
                <a16:creationId xmlns:a16="http://schemas.microsoft.com/office/drawing/2014/main" id="{E02C91AE-3CD5-4380-9BEF-E17B66C1CC55}"/>
              </a:ext>
            </a:extLst>
          </p:cNvPr>
          <p:cNvSpPr txBox="1"/>
          <p:nvPr/>
        </p:nvSpPr>
        <p:spPr>
          <a:xfrm>
            <a:off x="1104207" y="6349423"/>
            <a:ext cx="10399222" cy="369332"/>
          </a:xfrm>
          <a:prstGeom prst="rect">
            <a:avLst/>
          </a:prstGeom>
          <a:solidFill>
            <a:srgbClr val="002060"/>
          </a:solidFill>
        </p:spPr>
        <p:txBody>
          <a:bodyPr wrap="square">
            <a:spAutoFit/>
          </a:bodyPr>
          <a:lstStyle/>
          <a:p>
            <a:r>
              <a:rPr lang="en-US" sz="1800" dirty="0">
                <a:solidFill>
                  <a:schemeClr val="bg1"/>
                </a:solidFill>
                <a:latin typeface="Arial"/>
                <a:cs typeface="Arial"/>
              </a:rPr>
              <a:t>OMS Tank Test Errors from 0.1 % to 1% with Varying Pressure, Temperature, Flowrate, and Tilt</a:t>
            </a:r>
            <a:endParaRPr lang="en-US" dirty="0">
              <a:solidFill>
                <a:schemeClr val="bg1"/>
              </a:solidFill>
            </a:endParaRPr>
          </a:p>
        </p:txBody>
      </p:sp>
      <p:graphicFrame>
        <p:nvGraphicFramePr>
          <p:cNvPr id="7" name="Table 6">
            <a:extLst>
              <a:ext uri="{FF2B5EF4-FFF2-40B4-BE49-F238E27FC236}">
                <a16:creationId xmlns:a16="http://schemas.microsoft.com/office/drawing/2014/main" id="{EFCFBBD8-7E48-8584-687B-923B6F2E8FB0}"/>
              </a:ext>
            </a:extLst>
          </p:cNvPr>
          <p:cNvGraphicFramePr>
            <a:graphicFrameLocks noGrp="1"/>
          </p:cNvGraphicFramePr>
          <p:nvPr>
            <p:extLst>
              <p:ext uri="{D42A27DB-BD31-4B8C-83A1-F6EECF244321}">
                <p14:modId xmlns:p14="http://schemas.microsoft.com/office/powerpoint/2010/main" val="2184428549"/>
              </p:ext>
            </p:extLst>
          </p:nvPr>
        </p:nvGraphicFramePr>
        <p:xfrm>
          <a:off x="1104207" y="1825111"/>
          <a:ext cx="9752061" cy="3104077"/>
        </p:xfrm>
        <a:graphic>
          <a:graphicData uri="http://schemas.openxmlformats.org/drawingml/2006/table">
            <a:tbl>
              <a:tblPr/>
              <a:tblGrid>
                <a:gridCol w="2348526">
                  <a:extLst>
                    <a:ext uri="{9D8B030D-6E8A-4147-A177-3AD203B41FA5}">
                      <a16:colId xmlns:a16="http://schemas.microsoft.com/office/drawing/2014/main" val="2929781415"/>
                    </a:ext>
                  </a:extLst>
                </a:gridCol>
                <a:gridCol w="580325">
                  <a:extLst>
                    <a:ext uri="{9D8B030D-6E8A-4147-A177-3AD203B41FA5}">
                      <a16:colId xmlns:a16="http://schemas.microsoft.com/office/drawing/2014/main" val="3216976235"/>
                    </a:ext>
                  </a:extLst>
                </a:gridCol>
                <a:gridCol w="914451">
                  <a:extLst>
                    <a:ext uri="{9D8B030D-6E8A-4147-A177-3AD203B41FA5}">
                      <a16:colId xmlns:a16="http://schemas.microsoft.com/office/drawing/2014/main" val="4079408610"/>
                    </a:ext>
                  </a:extLst>
                </a:gridCol>
                <a:gridCol w="949622">
                  <a:extLst>
                    <a:ext uri="{9D8B030D-6E8A-4147-A177-3AD203B41FA5}">
                      <a16:colId xmlns:a16="http://schemas.microsoft.com/office/drawing/2014/main" val="1586810768"/>
                    </a:ext>
                  </a:extLst>
                </a:gridCol>
                <a:gridCol w="932036">
                  <a:extLst>
                    <a:ext uri="{9D8B030D-6E8A-4147-A177-3AD203B41FA5}">
                      <a16:colId xmlns:a16="http://schemas.microsoft.com/office/drawing/2014/main" val="282212650"/>
                    </a:ext>
                  </a:extLst>
                </a:gridCol>
                <a:gridCol w="773766">
                  <a:extLst>
                    <a:ext uri="{9D8B030D-6E8A-4147-A177-3AD203B41FA5}">
                      <a16:colId xmlns:a16="http://schemas.microsoft.com/office/drawing/2014/main" val="722291424"/>
                    </a:ext>
                  </a:extLst>
                </a:gridCol>
                <a:gridCol w="738595">
                  <a:extLst>
                    <a:ext uri="{9D8B030D-6E8A-4147-A177-3AD203B41FA5}">
                      <a16:colId xmlns:a16="http://schemas.microsoft.com/office/drawing/2014/main" val="2267034406"/>
                    </a:ext>
                  </a:extLst>
                </a:gridCol>
                <a:gridCol w="703424">
                  <a:extLst>
                    <a:ext uri="{9D8B030D-6E8A-4147-A177-3AD203B41FA5}">
                      <a16:colId xmlns:a16="http://schemas.microsoft.com/office/drawing/2014/main" val="2552627551"/>
                    </a:ext>
                  </a:extLst>
                </a:gridCol>
                <a:gridCol w="826524">
                  <a:extLst>
                    <a:ext uri="{9D8B030D-6E8A-4147-A177-3AD203B41FA5}">
                      <a16:colId xmlns:a16="http://schemas.microsoft.com/office/drawing/2014/main" val="995854184"/>
                    </a:ext>
                  </a:extLst>
                </a:gridCol>
                <a:gridCol w="984792">
                  <a:extLst>
                    <a:ext uri="{9D8B030D-6E8A-4147-A177-3AD203B41FA5}">
                      <a16:colId xmlns:a16="http://schemas.microsoft.com/office/drawing/2014/main" val="2763077702"/>
                    </a:ext>
                  </a:extLst>
                </a:gridCol>
              </a:tblGrid>
              <a:tr h="778739">
                <a:tc>
                  <a:txBody>
                    <a:bodyPr/>
                    <a:lstStyle/>
                    <a:p>
                      <a:pPr rtl="0" fontAlgn="b"/>
                      <a:r>
                        <a:rPr lang="en-US" sz="1000" b="1" dirty="0">
                          <a:effectLst/>
                        </a:rPr>
                        <a:t>Test Type</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Drain Avg. % Error (FT)</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a:effectLst/>
                        </a:rPr>
                        <a:t>Drain % Measured Points within 1.0%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Drain % Measured Points within 0.5%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a:effectLst/>
                        </a:rPr>
                        <a:t>Drain % Measured Points within 0.25%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Regression Slope (</a:t>
                      </a:r>
                      <a:r>
                        <a:rPr lang="en-US" sz="1000" b="1" dirty="0" err="1">
                          <a:effectLst/>
                        </a:rPr>
                        <a:t>lbm</a:t>
                      </a:r>
                      <a:r>
                        <a:rPr lang="en-US" sz="1000" b="1" dirty="0">
                          <a:effectLst/>
                        </a:rPr>
                        <a:t>/sec)</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99% Regress + Slope (</a:t>
                      </a:r>
                      <a:r>
                        <a:rPr lang="en-US" sz="1000" b="1" dirty="0" err="1">
                          <a:effectLst/>
                        </a:rPr>
                        <a:t>lbm</a:t>
                      </a:r>
                      <a:r>
                        <a:rPr lang="en-US" sz="1000" b="1" dirty="0">
                          <a:effectLst/>
                        </a:rPr>
                        <a:t>/sec)</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99% Regress - Slope (</a:t>
                      </a:r>
                      <a:r>
                        <a:rPr lang="en-US" sz="1000" b="1" dirty="0" err="1">
                          <a:effectLst/>
                        </a:rPr>
                        <a:t>lbm</a:t>
                      </a:r>
                      <a:r>
                        <a:rPr lang="en-US" sz="1000" b="1" dirty="0">
                          <a:effectLst/>
                        </a:rPr>
                        <a:t>/sec)</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a:effectLst/>
                        </a:rPr>
                        <a:t>Facility Mass Slope (lbm/sec)</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000" b="1" dirty="0">
                          <a:effectLst/>
                        </a:rPr>
                        <a:t>Avg. % Error after 500 Sec. Drain - Worst Case Regression </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00296060"/>
                  </a:ext>
                </a:extLst>
              </a:tr>
              <a:tr h="164849">
                <a:tc rowSpan="3">
                  <a:txBody>
                    <a:bodyPr/>
                    <a:lstStyle/>
                    <a:p>
                      <a:pPr algn="l" rtl="0" fontAlgn="ctr"/>
                      <a:r>
                        <a:rPr lang="en-US" sz="1000" dirty="0">
                          <a:effectLst/>
                        </a:rPr>
                        <a:t>GN2; </a:t>
                      </a:r>
                      <a:r>
                        <a:rPr lang="en-US" sz="1000" dirty="0" err="1">
                          <a:effectLst/>
                        </a:rPr>
                        <a:t>dP</a:t>
                      </a:r>
                      <a:r>
                        <a:rPr lang="en-US" sz="1000" dirty="0">
                          <a:effectLst/>
                        </a:rPr>
                        <a:t>=0; Tilt =0</a:t>
                      </a:r>
                    </a:p>
                  </a:txBody>
                  <a:tcPr marL="8611" marR="8611" marT="5741" marB="574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0.21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98.59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92.76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79.51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0.16</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1840932241"/>
                  </a:ext>
                </a:extLst>
              </a:tr>
              <a:tr h="164849">
                <a:tc vMerge="1">
                  <a:txBody>
                    <a:bodyPr/>
                    <a:lstStyle/>
                    <a:p>
                      <a:endParaRPr lang="en-US"/>
                    </a:p>
                  </a:txBody>
                  <a:tcPr/>
                </a:tc>
                <a:tc>
                  <a:txBody>
                    <a:bodyPr/>
                    <a:lstStyle/>
                    <a:p>
                      <a:pPr algn="r" rtl="0" fontAlgn="b"/>
                      <a:r>
                        <a:rPr lang="en-US" sz="1000">
                          <a:effectLst/>
                        </a:rPr>
                        <a:t>0.12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98.52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87.25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-9.51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0.10</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1647798297"/>
                  </a:ext>
                </a:extLst>
              </a:tr>
              <a:tr h="164849">
                <a:tc vMerge="1">
                  <a:txBody>
                    <a:bodyPr/>
                    <a:lstStyle/>
                    <a:p>
                      <a:endParaRPr lang="en-US"/>
                    </a:p>
                  </a:txBody>
                  <a:tcPr/>
                </a:tc>
                <a:tc>
                  <a:txBody>
                    <a:bodyPr/>
                    <a:lstStyle/>
                    <a:p>
                      <a:pPr algn="r" rtl="0" fontAlgn="b"/>
                      <a:r>
                        <a:rPr lang="en-US" sz="1000" dirty="0">
                          <a:effectLst/>
                        </a:rPr>
                        <a:t>0.11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99.83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92.50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-9.59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-9.58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0.03</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3171919671"/>
                  </a:ext>
                </a:extLst>
              </a:tr>
              <a:tr h="137457">
                <a:tc rowSpan="2">
                  <a:txBody>
                    <a:bodyPr/>
                    <a:lstStyle/>
                    <a:p>
                      <a:pPr algn="l" rtl="0" fontAlgn="ctr"/>
                      <a:r>
                        <a:rPr lang="en-US" sz="1000" dirty="0">
                          <a:effectLst/>
                        </a:rPr>
                        <a:t>GN2; </a:t>
                      </a:r>
                      <a:r>
                        <a:rPr lang="en-US" sz="1000" dirty="0" err="1">
                          <a:effectLst/>
                        </a:rPr>
                        <a:t>dP</a:t>
                      </a:r>
                      <a:r>
                        <a:rPr lang="en-US" sz="1000" dirty="0">
                          <a:effectLst/>
                        </a:rPr>
                        <a:t>=0; Tilt=0; Orion Drain Profile</a:t>
                      </a:r>
                    </a:p>
                  </a:txBody>
                  <a:tcPr marL="8611" marR="8611" marT="5741" marB="574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0.15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98.96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98.27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83.39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-9.48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-9.45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-9.46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0.21</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97673171"/>
                  </a:ext>
                </a:extLst>
              </a:tr>
              <a:tr h="102163">
                <a:tc vMerge="1">
                  <a:txBody>
                    <a:bodyPr/>
                    <a:lstStyle/>
                    <a:p>
                      <a:endParaRPr lang="en-US"/>
                    </a:p>
                  </a:txBody>
                  <a:tcPr/>
                </a:tc>
                <a:tc>
                  <a:txBody>
                    <a:bodyPr/>
                    <a:lstStyle/>
                    <a:p>
                      <a:pPr algn="r" rtl="0" fontAlgn="b"/>
                      <a:r>
                        <a:rPr lang="en-US" sz="1000" dirty="0">
                          <a:effectLst/>
                        </a:rPr>
                        <a:t>0.10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96.03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88.10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-9.24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-9.30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-9.18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-9.31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0.10</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46686705"/>
                  </a:ext>
                </a:extLst>
              </a:tr>
              <a:tr h="181168">
                <a:tc>
                  <a:txBody>
                    <a:bodyPr/>
                    <a:lstStyle/>
                    <a:p>
                      <a:pPr algn="l" rtl="0" fontAlgn="ctr"/>
                      <a:r>
                        <a:rPr lang="en-US" sz="1000" dirty="0">
                          <a:effectLst/>
                        </a:rPr>
                        <a:t>GN2; </a:t>
                      </a:r>
                      <a:r>
                        <a:rPr lang="en-US" sz="1000" dirty="0" err="1">
                          <a:effectLst/>
                        </a:rPr>
                        <a:t>dP</a:t>
                      </a:r>
                      <a:r>
                        <a:rPr lang="en-US" sz="1000" dirty="0">
                          <a:effectLst/>
                        </a:rPr>
                        <a:t>=0; Tilt=3; Relative Tilt =0;</a:t>
                      </a:r>
                    </a:p>
                  </a:txBody>
                  <a:tcPr marL="8611" marR="8611" marT="5741" marB="574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0.10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99.48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96.01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0.12</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3092432068"/>
                  </a:ext>
                </a:extLst>
              </a:tr>
              <a:tr h="164849">
                <a:tc rowSpan="2">
                  <a:txBody>
                    <a:bodyPr/>
                    <a:lstStyle/>
                    <a:p>
                      <a:pPr algn="l" rtl="0" fontAlgn="b"/>
                      <a:r>
                        <a:rPr lang="en-US" sz="1000" dirty="0" err="1">
                          <a:effectLst/>
                        </a:rPr>
                        <a:t>dP</a:t>
                      </a:r>
                      <a:r>
                        <a:rPr lang="en-US" sz="1000" dirty="0">
                          <a:effectLst/>
                        </a:rPr>
                        <a:t>=3psi</a:t>
                      </a:r>
                    </a:p>
                  </a:txBody>
                  <a:tcPr marL="8611" marR="8611" marT="5741" marB="5741"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0.18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94.65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74.78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0.04</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13287104"/>
                  </a:ext>
                </a:extLst>
              </a:tr>
              <a:tr h="164849">
                <a:tc vMerge="1">
                  <a:txBody>
                    <a:bodyPr/>
                    <a:lstStyle/>
                    <a:p>
                      <a:pPr rtl="0" fontAlgn="b"/>
                      <a:r>
                        <a:rPr lang="en-US" sz="1000" dirty="0">
                          <a:effectLst/>
                        </a:rPr>
                        <a:t>3psi</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0.39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98.26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72.40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31.42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0.40</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99492804"/>
                  </a:ext>
                </a:extLst>
              </a:tr>
              <a:tr h="164849">
                <a:tc>
                  <a:txBody>
                    <a:bodyPr/>
                    <a:lstStyle/>
                    <a:p>
                      <a:pPr algn="l" rtl="0" fontAlgn="b"/>
                      <a:r>
                        <a:rPr lang="en-US" sz="1000" dirty="0" err="1">
                          <a:effectLst/>
                        </a:rPr>
                        <a:t>dP</a:t>
                      </a:r>
                      <a:r>
                        <a:rPr lang="en-US" sz="1000" dirty="0">
                          <a:effectLst/>
                        </a:rPr>
                        <a:t>=6psi</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0.46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92.06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63.56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38.17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-9.42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-9.44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-9.40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-9.45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0.49</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652822669"/>
                  </a:ext>
                </a:extLst>
              </a:tr>
              <a:tr h="164849">
                <a:tc>
                  <a:txBody>
                    <a:bodyPr/>
                    <a:lstStyle/>
                    <a:p>
                      <a:pPr algn="l" rtl="0" fontAlgn="b"/>
                      <a:r>
                        <a:rPr lang="en-US" sz="1000" dirty="0">
                          <a:effectLst/>
                        </a:rPr>
                        <a:t>Tilt=3 deg</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0.61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87.74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40.98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14.54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-9.55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0.54</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21209041"/>
                  </a:ext>
                </a:extLst>
              </a:tr>
              <a:tr h="126417">
                <a:tc>
                  <a:txBody>
                    <a:bodyPr/>
                    <a:lstStyle/>
                    <a:p>
                      <a:pPr algn="l" rtl="0" fontAlgn="b"/>
                      <a:r>
                        <a:rPr lang="en-US" sz="1000" dirty="0" err="1">
                          <a:effectLst/>
                        </a:rPr>
                        <a:t>dP</a:t>
                      </a:r>
                      <a:r>
                        <a:rPr lang="en-US" sz="1000" dirty="0">
                          <a:effectLst/>
                        </a:rPr>
                        <a:t>=3psi, relative tilt=3 deg</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0.48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90.37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59.02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36.60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-9.57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0.21</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153106568"/>
                  </a:ext>
                </a:extLst>
              </a:tr>
              <a:tr h="164849">
                <a:tc>
                  <a:txBody>
                    <a:bodyPr/>
                    <a:lstStyle/>
                    <a:p>
                      <a:pPr algn="l" rtl="0" fontAlgn="b"/>
                      <a:r>
                        <a:rPr lang="en-US" sz="1000" dirty="0">
                          <a:effectLst/>
                        </a:rPr>
                        <a:t>thermal</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1.02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74.26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31.04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20.83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-9.85</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-10.00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-9.70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a:effectLst/>
                        </a:rPr>
                        <a:t>-9.82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1.35</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13611672"/>
                  </a:ext>
                </a:extLst>
              </a:tr>
              <a:tr h="164849">
                <a:tc>
                  <a:txBody>
                    <a:bodyPr/>
                    <a:lstStyle/>
                    <a:p>
                      <a:pPr algn="l" rtl="0" fontAlgn="b"/>
                      <a:r>
                        <a:rPr lang="en-US" sz="1000" dirty="0" err="1">
                          <a:effectLst/>
                        </a:rPr>
                        <a:t>GHe</a:t>
                      </a:r>
                      <a:r>
                        <a:rPr lang="en-US" sz="1000" dirty="0">
                          <a:effectLst/>
                        </a:rPr>
                        <a:t> Runs</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0.10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100.00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99.48</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96.01</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-9.77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a:effectLst/>
                        </a:rPr>
                        <a:t>-9.76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-9.76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tc>
                  <a:txBody>
                    <a:bodyPr/>
                    <a:lstStyle/>
                    <a:p>
                      <a:pPr algn="r" rtl="0" fontAlgn="b"/>
                      <a:r>
                        <a:rPr lang="en-US" sz="1000" dirty="0">
                          <a:effectLst/>
                        </a:rPr>
                        <a:t>0.05</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solidFill>
                  </a:tcPr>
                </a:tc>
                <a:extLst>
                  <a:ext uri="{0D108BD9-81ED-4DB2-BD59-A6C34878D82A}">
                    <a16:rowId xmlns:a16="http://schemas.microsoft.com/office/drawing/2014/main" val="556389272"/>
                  </a:ext>
                </a:extLst>
              </a:tr>
              <a:tr h="168883">
                <a:tc>
                  <a:txBody>
                    <a:bodyPr/>
                    <a:lstStyle/>
                    <a:p>
                      <a:pPr algn="l" rtl="0" fontAlgn="b"/>
                      <a:r>
                        <a:rPr lang="en-US" sz="1000" dirty="0">
                          <a:effectLst/>
                        </a:rPr>
                        <a:t>dual actuator</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000" dirty="0">
                          <a:effectLst/>
                        </a:rPr>
                        <a:t>0.29</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96.70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79.17</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61.46</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-9.53</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-9.54</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-9.52</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-9.50</a:t>
                      </a:r>
                    </a:p>
                  </a:txBody>
                  <a:tcPr marL="8611" marR="8611" marT="5741" marB="5741"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r" rtl="0" fontAlgn="b"/>
                      <a:r>
                        <a:rPr lang="en-US" sz="1000" dirty="0">
                          <a:effectLst/>
                        </a:rPr>
                        <a:t>0.35</a:t>
                      </a:r>
                    </a:p>
                  </a:txBody>
                  <a:tcPr marL="8611" marR="8611" marT="5741" marB="5741"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633534"/>
                  </a:ext>
                </a:extLst>
              </a:tr>
            </a:tbl>
          </a:graphicData>
        </a:graphic>
      </p:graphicFrame>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F1050F-DC88-AB48-F933-8B3860668BFA}"/>
                  </a:ext>
                </a:extLst>
              </p:cNvPr>
              <p:cNvSpPr txBox="1"/>
              <p:nvPr/>
            </p:nvSpPr>
            <p:spPr>
              <a:xfrm>
                <a:off x="5209719" y="5309409"/>
                <a:ext cx="3372462" cy="5687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=100</m:t>
                      </m:r>
                      <m:r>
                        <a:rPr lang="en-US" sz="1400" b="0" i="1" smtClean="0">
                          <a:latin typeface="Cambria Math" panose="02040503050406030204" pitchFamily="18" charset="0"/>
                          <a:ea typeface="Cambria Math" panose="02040503050406030204" pitchFamily="18" charset="0"/>
                        </a:rPr>
                        <m:t>×</m:t>
                      </m:r>
                      <m:acc>
                        <m:accPr>
                          <m:chr m:val="̅"/>
                          <m:ctrlPr>
                            <a:rPr lang="en-US" sz="1400" b="0" i="1" smtClean="0">
                              <a:latin typeface="Cambria Math" panose="02040503050406030204" pitchFamily="18" charset="0"/>
                              <a:ea typeface="Cambria Math" panose="02040503050406030204" pitchFamily="18" charset="0"/>
                            </a:rPr>
                          </m:ctrlPr>
                        </m:accPr>
                        <m:e>
                          <m:d>
                            <m:dPr>
                              <m:begChr m:val="|"/>
                              <m:endChr m:val="|"/>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𝑅𝑒𝑓𝑒𝑟𝑒𝑛𝑐𝑒</m:t>
                                  </m:r>
                                  <m:r>
                                    <a:rPr lang="en-US" sz="1400" i="1">
                                      <a:latin typeface="Cambria Math" panose="02040503050406030204" pitchFamily="18" charset="0"/>
                                    </a:rPr>
                                    <m:t> </m:t>
                                  </m:r>
                                  <m:r>
                                    <a:rPr lang="en-US" sz="1400" i="1">
                                      <a:latin typeface="Cambria Math" panose="02040503050406030204" pitchFamily="18" charset="0"/>
                                    </a:rPr>
                                    <m:t>𝑀𝑎𝑠𝑠</m:t>
                                  </m:r>
                                  <m:r>
                                    <a:rPr lang="en-US" sz="1400" i="1">
                                      <a:latin typeface="Cambria Math" panose="02040503050406030204" pitchFamily="18" charset="0"/>
                                    </a:rPr>
                                    <m:t> −</m:t>
                                  </m:r>
                                  <m:r>
                                    <a:rPr lang="en-US" sz="1400" i="1">
                                      <a:latin typeface="Cambria Math" panose="02040503050406030204" pitchFamily="18" charset="0"/>
                                    </a:rPr>
                                    <m:t>𝑇𝑒𝑠𝑡</m:t>
                                  </m:r>
                                  <m:r>
                                    <a:rPr lang="en-US" sz="1400" i="1">
                                      <a:latin typeface="Cambria Math" panose="02040503050406030204" pitchFamily="18" charset="0"/>
                                    </a:rPr>
                                    <m:t> </m:t>
                                  </m:r>
                                  <m:r>
                                    <a:rPr lang="en-US" sz="1400" i="1">
                                      <a:latin typeface="Cambria Math" panose="02040503050406030204" pitchFamily="18" charset="0"/>
                                    </a:rPr>
                                    <m:t>𝑀𝑎𝑠𝑠</m:t>
                                  </m:r>
                                </m:num>
                                <m:den>
                                  <m:r>
                                    <a:rPr lang="en-US" sz="1400" i="1">
                                      <a:latin typeface="Cambria Math" panose="02040503050406030204" pitchFamily="18" charset="0"/>
                                    </a:rPr>
                                    <m:t>5567 </m:t>
                                  </m:r>
                                  <m:r>
                                    <a:rPr lang="en-US" sz="1400" i="1">
                                      <a:latin typeface="Cambria Math" panose="02040503050406030204" pitchFamily="18" charset="0"/>
                                    </a:rPr>
                                    <m:t>𝑙𝑏𝑚</m:t>
                                  </m:r>
                                  <m:r>
                                    <a:rPr lang="en-US" sz="1400" i="1">
                                      <a:latin typeface="Cambria Math" panose="02040503050406030204" pitchFamily="18" charset="0"/>
                                    </a:rPr>
                                    <m:t> (</m:t>
                                  </m:r>
                                  <m:r>
                                    <a:rPr lang="en-US" sz="1400" i="1">
                                      <a:latin typeface="Cambria Math" panose="02040503050406030204" pitchFamily="18" charset="0"/>
                                    </a:rPr>
                                    <m:t>𝐹𝑢𝑙𝑙</m:t>
                                  </m:r>
                                  <m:r>
                                    <a:rPr lang="en-US" sz="1400" i="1">
                                      <a:latin typeface="Cambria Math" panose="02040503050406030204" pitchFamily="18" charset="0"/>
                                    </a:rPr>
                                    <m:t> </m:t>
                                  </m:r>
                                  <m:r>
                                    <a:rPr lang="en-US" sz="1400" i="1">
                                      <a:latin typeface="Cambria Math" panose="02040503050406030204" pitchFamily="18" charset="0"/>
                                    </a:rPr>
                                    <m:t>𝑇𝑎𝑛𝑘</m:t>
                                  </m:r>
                                  <m:r>
                                    <a:rPr lang="en-US" sz="1400" i="1">
                                      <a:latin typeface="Cambria Math" panose="02040503050406030204" pitchFamily="18" charset="0"/>
                                    </a:rPr>
                                    <m:t> </m:t>
                                  </m:r>
                                  <m:r>
                                    <a:rPr lang="en-US" sz="1400" i="1">
                                      <a:latin typeface="Cambria Math" panose="02040503050406030204" pitchFamily="18" charset="0"/>
                                    </a:rPr>
                                    <m:t>𝑀𝑎𝑠𝑠</m:t>
                                  </m:r>
                                  <m:r>
                                    <a:rPr lang="en-US" sz="1400" i="1">
                                      <a:latin typeface="Cambria Math" panose="02040503050406030204" pitchFamily="18" charset="0"/>
                                    </a:rPr>
                                    <m:t>)</m:t>
                                  </m:r>
                                </m:den>
                              </m:f>
                            </m:e>
                          </m:d>
                        </m:e>
                      </m:acc>
                    </m:oMath>
                  </m:oMathPara>
                </a14:m>
                <a:endParaRPr lang="en-US" sz="1400" dirty="0"/>
              </a:p>
            </p:txBody>
          </p:sp>
        </mc:Choice>
        <mc:Fallback xmlns="">
          <p:sp>
            <p:nvSpPr>
              <p:cNvPr id="5" name="TextBox 4">
                <a:extLst>
                  <a:ext uri="{FF2B5EF4-FFF2-40B4-BE49-F238E27FC236}">
                    <a16:creationId xmlns:a16="http://schemas.microsoft.com/office/drawing/2014/main" id="{DCF1050F-DC88-AB48-F933-8B3860668BFA}"/>
                  </a:ext>
                </a:extLst>
              </p:cNvPr>
              <p:cNvSpPr txBox="1">
                <a:spLocks noRot="1" noChangeAspect="1" noMove="1" noResize="1" noEditPoints="1" noAdjustHandles="1" noChangeArrowheads="1" noChangeShapeType="1" noTextEdit="1"/>
              </p:cNvSpPr>
              <p:nvPr/>
            </p:nvSpPr>
            <p:spPr>
              <a:xfrm>
                <a:off x="5209719" y="5309409"/>
                <a:ext cx="3372462" cy="568745"/>
              </a:xfrm>
              <a:prstGeom prst="rect">
                <a:avLst/>
              </a:prstGeom>
              <a:blipFill>
                <a:blip r:embed="rId2"/>
                <a:stretch>
                  <a:fillRect b="-888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6B1035D-46CA-A85D-2C34-5557F2458EC6}"/>
              </a:ext>
            </a:extLst>
          </p:cNvPr>
          <p:cNvSpPr txBox="1"/>
          <p:nvPr/>
        </p:nvSpPr>
        <p:spPr>
          <a:xfrm>
            <a:off x="3800841" y="5439892"/>
            <a:ext cx="1629805" cy="307777"/>
          </a:xfrm>
          <a:prstGeom prst="rect">
            <a:avLst/>
          </a:prstGeom>
          <a:noFill/>
        </p:spPr>
        <p:txBody>
          <a:bodyPr wrap="none" rtlCol="0">
            <a:spAutoFit/>
          </a:bodyPr>
          <a:lstStyle/>
          <a:p>
            <a:r>
              <a:rPr lang="en-US" sz="1400" dirty="0">
                <a:latin typeface="+mj-lt"/>
              </a:rPr>
              <a:t>Drain Avg. % Error </a:t>
            </a:r>
          </a:p>
        </p:txBody>
      </p:sp>
      <p:sp>
        <p:nvSpPr>
          <p:cNvPr id="8" name="Rectangle 7">
            <a:extLst>
              <a:ext uri="{FF2B5EF4-FFF2-40B4-BE49-F238E27FC236}">
                <a16:creationId xmlns:a16="http://schemas.microsoft.com/office/drawing/2014/main" id="{AABCE364-489C-E90D-7D2D-BCBB3F223AA5}"/>
              </a:ext>
            </a:extLst>
          </p:cNvPr>
          <p:cNvSpPr/>
          <p:nvPr/>
        </p:nvSpPr>
        <p:spPr>
          <a:xfrm>
            <a:off x="3443288" y="1839398"/>
            <a:ext cx="600075" cy="3104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239CD8-C5ED-377F-34B0-216F7E28F139}"/>
              </a:ext>
            </a:extLst>
          </p:cNvPr>
          <p:cNvSpPr/>
          <p:nvPr/>
        </p:nvSpPr>
        <p:spPr>
          <a:xfrm>
            <a:off x="9853613" y="1825111"/>
            <a:ext cx="1002655" cy="3104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195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A1EC-FF6E-4D16-B5CB-238D67D3B3A8}"/>
              </a:ext>
            </a:extLst>
          </p:cNvPr>
          <p:cNvSpPr>
            <a:spLocks noGrp="1"/>
          </p:cNvSpPr>
          <p:nvPr>
            <p:ph type="title"/>
          </p:nvPr>
        </p:nvSpPr>
        <p:spPr>
          <a:xfrm>
            <a:off x="1878677" y="174567"/>
            <a:ext cx="9484822" cy="609600"/>
          </a:xfrm>
        </p:spPr>
        <p:txBody>
          <a:bodyPr>
            <a:normAutofit fontScale="90000"/>
          </a:bodyPr>
          <a:lstStyle/>
          <a:p>
            <a:br>
              <a:rPr lang="en-US" b="1" dirty="0"/>
            </a:br>
            <a:r>
              <a:rPr lang="en-US" sz="3100" b="1" dirty="0"/>
              <a:t>Example MPG Measurements for Orion Upper Tank Burn Profile</a:t>
            </a:r>
          </a:p>
        </p:txBody>
      </p:sp>
      <p:sp>
        <p:nvSpPr>
          <p:cNvPr id="4" name="Slide Number Placeholder 3">
            <a:extLst>
              <a:ext uri="{FF2B5EF4-FFF2-40B4-BE49-F238E27FC236}">
                <a16:creationId xmlns:a16="http://schemas.microsoft.com/office/drawing/2014/main" id="{63A699A9-896C-4F9E-8CB0-C17953EB0F65}"/>
              </a:ext>
            </a:extLst>
          </p:cNvPr>
          <p:cNvSpPr>
            <a:spLocks noGrp="1"/>
          </p:cNvSpPr>
          <p:nvPr>
            <p:ph type="sldNum" sz="quarter" idx="10"/>
          </p:nvPr>
        </p:nvSpPr>
        <p:spPr/>
        <p:txBody>
          <a:bodyPr/>
          <a:lstStyle/>
          <a:p>
            <a:pPr>
              <a:defRPr/>
            </a:pPr>
            <a:fld id="{603E07D2-0E16-4D9C-BE85-7FAE259CFF45}" type="slidenum">
              <a:rPr lang="en-US" smtClean="0"/>
              <a:pPr>
                <a:defRPr/>
              </a:pPr>
              <a:t>23</a:t>
            </a:fld>
            <a:endParaRPr lang="en-US"/>
          </a:p>
        </p:txBody>
      </p:sp>
      <p:pic>
        <p:nvPicPr>
          <p:cNvPr id="5" name="Picture Placeholder 8" descr="Chart, line chart&#10;&#10;Description automatically generated">
            <a:extLst>
              <a:ext uri="{FF2B5EF4-FFF2-40B4-BE49-F238E27FC236}">
                <a16:creationId xmlns:a16="http://schemas.microsoft.com/office/drawing/2014/main" id="{13DA128B-2E1B-47CD-AFDF-01C8AFFBDB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25684" y="1301037"/>
            <a:ext cx="8555182" cy="5245141"/>
          </a:xfrm>
          <a:prstGeom prst="rect">
            <a:avLst/>
          </a:prstGeom>
        </p:spPr>
      </p:pic>
      <p:sp>
        <p:nvSpPr>
          <p:cNvPr id="6" name="Text Placeholder 5">
            <a:extLst>
              <a:ext uri="{FF2B5EF4-FFF2-40B4-BE49-F238E27FC236}">
                <a16:creationId xmlns:a16="http://schemas.microsoft.com/office/drawing/2014/main" id="{50B8404A-CF45-4208-809B-D4615F27CE6F}"/>
              </a:ext>
            </a:extLst>
          </p:cNvPr>
          <p:cNvSpPr txBox="1">
            <a:spLocks/>
          </p:cNvSpPr>
          <p:nvPr/>
        </p:nvSpPr>
        <p:spPr>
          <a:xfrm>
            <a:off x="0" y="3266903"/>
            <a:ext cx="2228541" cy="2533254"/>
          </a:xfrm>
          <a:prstGeom prst="rect">
            <a:avLst/>
          </a:prstGeom>
        </p:spPr>
        <p:txBody>
          <a:bodyPr>
            <a:normAutofit fontScale="40000" lnSpcReduction="20000"/>
          </a:bodyPr>
          <a:lstStyle>
            <a:lvl1pPr marL="342900" indent="-342900" algn="l" rtl="0" eaLnBrk="0" fontAlgn="base" hangingPunct="0">
              <a:spcBef>
                <a:spcPct val="20000"/>
              </a:spcBef>
              <a:spcAft>
                <a:spcPct val="0"/>
              </a:spcAft>
              <a:buClr>
                <a:srgbClr val="942923"/>
              </a:buClr>
              <a:buFont typeface="Symbol" pitchFamily="18" charset="2"/>
              <a:buChar char=""/>
              <a:defRPr sz="2000" b="1">
                <a:solidFill>
                  <a:schemeClr val="tx1"/>
                </a:solidFill>
                <a:latin typeface="+mn-lt"/>
                <a:ea typeface="+mn-ea"/>
                <a:cs typeface="+mn-cs"/>
              </a:defRPr>
            </a:lvl1pPr>
            <a:lvl2pPr marL="742950" indent="-287338" algn="l" rtl="0" eaLnBrk="0" fontAlgn="base" hangingPunct="0">
              <a:spcBef>
                <a:spcPct val="20000"/>
              </a:spcBef>
              <a:spcAft>
                <a:spcPct val="0"/>
              </a:spcAft>
              <a:buClr>
                <a:srgbClr val="060AB8"/>
              </a:buClr>
              <a:buFont typeface="Symbol" pitchFamily="18" charset="2"/>
              <a:buChar char=""/>
              <a:defRPr>
                <a:solidFill>
                  <a:schemeClr val="tx1"/>
                </a:solidFill>
                <a:latin typeface="+mn-lt"/>
                <a:ea typeface="+mn-ea"/>
                <a:cs typeface="+mn-cs"/>
              </a:defRPr>
            </a:lvl2pPr>
            <a:lvl3pPr marL="1143000" indent="-228600" algn="l" rtl="0" eaLnBrk="0" fontAlgn="base" hangingPunct="0">
              <a:spcBef>
                <a:spcPct val="20000"/>
              </a:spcBef>
              <a:spcAft>
                <a:spcPct val="0"/>
              </a:spcAft>
              <a:buFont typeface="Symbol" pitchFamily="18" charset="2"/>
              <a:buChar char=""/>
              <a:defRPr sz="1600">
                <a:solidFill>
                  <a:schemeClr val="tx1"/>
                </a:solidFill>
                <a:latin typeface="+mn-lt"/>
                <a:ea typeface="+mn-ea"/>
                <a:cs typeface="+mn-cs"/>
              </a:defRPr>
            </a:lvl3pPr>
            <a:lvl4pPr marL="1600200" indent="-231775" algn="l" rtl="0" eaLnBrk="0" fontAlgn="base" hangingPunct="0">
              <a:spcBef>
                <a:spcPct val="20000"/>
              </a:spcBef>
              <a:spcAft>
                <a:spcPct val="0"/>
              </a:spcAft>
              <a:buFont typeface="Symbol" pitchFamily="18" charset="2"/>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Font typeface="Symbol" pitchFamily="18" charset="2"/>
              <a:buChar char=""/>
              <a:defRPr sz="1400">
                <a:solidFill>
                  <a:schemeClr val="tx1"/>
                </a:solidFill>
                <a:latin typeface="+mn-lt"/>
                <a:ea typeface="+mn-ea"/>
                <a:cs typeface="+mn-cs"/>
              </a:defRPr>
            </a:lvl5pPr>
            <a:lvl6pPr marL="2514600" indent="-228600" algn="l" rtl="0" eaLnBrk="0" fontAlgn="base" hangingPunct="0">
              <a:spcBef>
                <a:spcPct val="20000"/>
              </a:spcBef>
              <a:spcAft>
                <a:spcPct val="0"/>
              </a:spcAft>
              <a:buFont typeface="Symbol" charset="2"/>
              <a:buChar char=""/>
              <a:defRPr sz="1400">
                <a:solidFill>
                  <a:schemeClr val="tx1"/>
                </a:solidFill>
                <a:latin typeface="+mn-lt"/>
                <a:ea typeface="+mn-ea"/>
                <a:cs typeface="+mn-cs"/>
              </a:defRPr>
            </a:lvl6pPr>
            <a:lvl7pPr marL="2971800" indent="-228600" algn="l" rtl="0" eaLnBrk="0" fontAlgn="base" hangingPunct="0">
              <a:spcBef>
                <a:spcPct val="20000"/>
              </a:spcBef>
              <a:spcAft>
                <a:spcPct val="0"/>
              </a:spcAft>
              <a:buFont typeface="Symbol" charset="2"/>
              <a:buChar char=""/>
              <a:defRPr sz="1400">
                <a:solidFill>
                  <a:schemeClr val="tx1"/>
                </a:solidFill>
                <a:latin typeface="+mn-lt"/>
                <a:ea typeface="+mn-ea"/>
                <a:cs typeface="+mn-cs"/>
              </a:defRPr>
            </a:lvl7pPr>
            <a:lvl8pPr marL="3429000" indent="-228600" algn="l" rtl="0" eaLnBrk="0" fontAlgn="base" hangingPunct="0">
              <a:spcBef>
                <a:spcPct val="20000"/>
              </a:spcBef>
              <a:spcAft>
                <a:spcPct val="0"/>
              </a:spcAft>
              <a:buFont typeface="Symbol" charset="2"/>
              <a:buChar char=""/>
              <a:defRPr sz="1400">
                <a:solidFill>
                  <a:schemeClr val="tx1"/>
                </a:solidFill>
                <a:latin typeface="+mn-lt"/>
                <a:ea typeface="+mn-ea"/>
                <a:cs typeface="+mn-cs"/>
              </a:defRPr>
            </a:lvl8pPr>
            <a:lvl9pPr marL="3886200" indent="-228600" algn="l" rtl="0" eaLnBrk="0" fontAlgn="base" hangingPunct="0">
              <a:spcBef>
                <a:spcPct val="20000"/>
              </a:spcBef>
              <a:spcAft>
                <a:spcPct val="0"/>
              </a:spcAft>
              <a:buFont typeface="Symbol" charset="2"/>
              <a:buChar char=""/>
              <a:defRPr sz="1400">
                <a:solidFill>
                  <a:schemeClr val="tx1"/>
                </a:solidFill>
                <a:latin typeface="+mn-lt"/>
                <a:ea typeface="+mn-ea"/>
                <a:cs typeface="+mn-cs"/>
              </a:defRPr>
            </a:lvl9pPr>
          </a:lstStyle>
          <a:p>
            <a:pPr marL="285750" indent="-285750">
              <a:buFont typeface="Arial" panose="020B0604020202020204" pitchFamily="34" charset="0"/>
              <a:buChar char="•"/>
            </a:pPr>
            <a:r>
              <a:rPr lang="en-US" kern="0" dirty="0"/>
              <a:t>7.1 is used as the reference file and 8.1 is the predicted test.</a:t>
            </a:r>
          </a:p>
          <a:p>
            <a:pPr marL="285750" indent="-285750">
              <a:buFont typeface="Arial" panose="020B0604020202020204" pitchFamily="34" charset="0"/>
              <a:buChar char="•"/>
            </a:pPr>
            <a:r>
              <a:rPr lang="en-US" kern="0" dirty="0"/>
              <a:t>Sensor Config=3; Analysis Parameters F </a:t>
            </a:r>
          </a:p>
          <a:p>
            <a:pPr marL="285750" indent="-285750">
              <a:buFont typeface="Arial" panose="020B0604020202020204" pitchFamily="34" charset="0"/>
              <a:buChar char="•"/>
            </a:pPr>
            <a:r>
              <a:rPr lang="en-US" kern="0" dirty="0"/>
              <a:t>24 psi dip in reference 7.1 at start of flow.</a:t>
            </a:r>
          </a:p>
          <a:p>
            <a:pPr marL="285750" indent="-285750">
              <a:buFont typeface="Arial" panose="020B0604020202020204" pitchFamily="34" charset="0"/>
              <a:buChar char="•"/>
            </a:pPr>
            <a:r>
              <a:rPr lang="en-US" kern="0" dirty="0"/>
              <a:t>Dropped Points=0</a:t>
            </a:r>
          </a:p>
          <a:p>
            <a:pPr marL="285750" indent="-285750">
              <a:buFont typeface="Arial" panose="020B0604020202020204" pitchFamily="34" charset="0"/>
              <a:buChar char="•"/>
            </a:pPr>
            <a:r>
              <a:rPr lang="en-US" kern="0" dirty="0"/>
              <a:t>Full tank continuous drains at 69F, 235 psi GN2</a:t>
            </a:r>
          </a:p>
          <a:p>
            <a:pPr marL="285750" indent="-285750">
              <a:buFont typeface="Arial" panose="020B0604020202020204" pitchFamily="34" charset="0"/>
              <a:buChar char="•"/>
            </a:pPr>
            <a:r>
              <a:rPr lang="en-US" kern="0" dirty="0"/>
              <a:t>Continuous Drain. Rate: ~9-10 </a:t>
            </a:r>
            <a:r>
              <a:rPr lang="en-US" kern="0" dirty="0" err="1"/>
              <a:t>lbm</a:t>
            </a:r>
            <a:r>
              <a:rPr lang="en-US" kern="0" dirty="0"/>
              <a:t>/sec</a:t>
            </a:r>
          </a:p>
          <a:p>
            <a:pPr marL="285750" indent="-285750">
              <a:buFont typeface="Arial" panose="020B0604020202020204" pitchFamily="34" charset="0"/>
              <a:buChar char="•"/>
            </a:pPr>
            <a:r>
              <a:rPr lang="en-US" kern="0" dirty="0"/>
              <a:t>0</a:t>
            </a:r>
            <a:r>
              <a:rPr lang="en-US" kern="0" baseline="30000" dirty="0"/>
              <a:t>0</a:t>
            </a:r>
            <a:r>
              <a:rPr lang="en-US" kern="0" dirty="0"/>
              <a:t> pitch angle</a:t>
            </a:r>
          </a:p>
          <a:p>
            <a:pPr marL="285750" indent="-285750">
              <a:buFont typeface="Arial" panose="020B0604020202020204" pitchFamily="34" charset="0"/>
              <a:buChar char="•"/>
            </a:pPr>
            <a:r>
              <a:rPr lang="en-US" kern="0" dirty="0"/>
              <a:t>Reference Data Set: Test Matrix Run 9.1-238psi</a:t>
            </a:r>
          </a:p>
          <a:p>
            <a:pPr lvl="1"/>
            <a:r>
              <a:rPr lang="en-US" kern="0" dirty="0"/>
              <a:t>File: Test9-1Drain1-10-23.mat</a:t>
            </a:r>
          </a:p>
          <a:p>
            <a:pPr marL="285750" indent="-285750">
              <a:buFont typeface="Arial" panose="020B0604020202020204" pitchFamily="34" charset="0"/>
              <a:buChar char="•"/>
            </a:pPr>
            <a:r>
              <a:rPr lang="en-US" kern="0" dirty="0"/>
              <a:t>Test Data Set: Test Matrix Run 9.2-238psi</a:t>
            </a:r>
          </a:p>
          <a:p>
            <a:pPr lvl="1"/>
            <a:r>
              <a:rPr lang="en-US" kern="0" dirty="0"/>
              <a:t>File: Test9-2Drain1-10-23.mat</a:t>
            </a:r>
          </a:p>
        </p:txBody>
      </p:sp>
    </p:spTree>
    <p:extLst>
      <p:ext uri="{BB962C8B-B14F-4D97-AF65-F5344CB8AC3E}">
        <p14:creationId xmlns:p14="http://schemas.microsoft.com/office/powerpoint/2010/main" val="3993413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6305-2770-4AB4-B2B6-044EE03CA187}"/>
              </a:ext>
            </a:extLst>
          </p:cNvPr>
          <p:cNvSpPr>
            <a:spLocks noGrp="1"/>
          </p:cNvSpPr>
          <p:nvPr>
            <p:ph type="title"/>
          </p:nvPr>
        </p:nvSpPr>
        <p:spPr>
          <a:xfrm>
            <a:off x="2209800" y="217972"/>
            <a:ext cx="9893531" cy="1019701"/>
          </a:xfrm>
        </p:spPr>
        <p:txBody>
          <a:bodyPr>
            <a:normAutofit/>
          </a:bodyPr>
          <a:lstStyle/>
          <a:p>
            <a:r>
              <a:rPr lang="en-US" dirty="0"/>
              <a:t>PZT Responds to Liquid Level</a:t>
            </a:r>
          </a:p>
        </p:txBody>
      </p:sp>
      <p:sp>
        <p:nvSpPr>
          <p:cNvPr id="4" name="Slide Number Placeholder 3">
            <a:extLst>
              <a:ext uri="{FF2B5EF4-FFF2-40B4-BE49-F238E27FC236}">
                <a16:creationId xmlns:a16="http://schemas.microsoft.com/office/drawing/2014/main" id="{FD5E4C01-F67A-4625-9844-479F05F1E3FF}"/>
              </a:ext>
            </a:extLst>
          </p:cNvPr>
          <p:cNvSpPr>
            <a:spLocks noGrp="1"/>
          </p:cNvSpPr>
          <p:nvPr>
            <p:ph type="sldNum" sz="quarter" idx="10"/>
          </p:nvPr>
        </p:nvSpPr>
        <p:spPr/>
        <p:txBody>
          <a:bodyPr/>
          <a:lstStyle/>
          <a:p>
            <a:pPr>
              <a:defRPr/>
            </a:pPr>
            <a:fld id="{603E07D2-0E16-4D9C-BE85-7FAE259CFF45}" type="slidenum">
              <a:rPr lang="en-US" smtClean="0"/>
              <a:pPr>
                <a:defRPr/>
              </a:pPr>
              <a:t>24</a:t>
            </a:fld>
            <a:endParaRPr lang="en-US"/>
          </a:p>
        </p:txBody>
      </p:sp>
      <p:pic>
        <p:nvPicPr>
          <p:cNvPr id="6" name="Picture 5">
            <a:extLst>
              <a:ext uri="{FF2B5EF4-FFF2-40B4-BE49-F238E27FC236}">
                <a16:creationId xmlns:a16="http://schemas.microsoft.com/office/drawing/2014/main" id="{6D09F34E-338A-44C5-9A9D-CDCDD0E367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3100" y="2541105"/>
            <a:ext cx="4853646" cy="3640234"/>
          </a:xfrm>
          <a:prstGeom prst="rect">
            <a:avLst/>
          </a:prstGeom>
        </p:spPr>
      </p:pic>
      <p:sp>
        <p:nvSpPr>
          <p:cNvPr id="7" name="Content Placeholder 2">
            <a:extLst>
              <a:ext uri="{FF2B5EF4-FFF2-40B4-BE49-F238E27FC236}">
                <a16:creationId xmlns:a16="http://schemas.microsoft.com/office/drawing/2014/main" id="{ACFF99F0-2D8F-4138-8A38-0E53438981A9}"/>
              </a:ext>
            </a:extLst>
          </p:cNvPr>
          <p:cNvSpPr>
            <a:spLocks noGrp="1"/>
          </p:cNvSpPr>
          <p:nvPr>
            <p:ph idx="1"/>
          </p:nvPr>
        </p:nvSpPr>
        <p:spPr>
          <a:xfrm>
            <a:off x="132733" y="1213660"/>
            <a:ext cx="8029049" cy="975851"/>
          </a:xfrm>
        </p:spPr>
        <p:txBody>
          <a:bodyPr>
            <a:normAutofit/>
          </a:bodyPr>
          <a:lstStyle/>
          <a:p>
            <a:r>
              <a:rPr lang="en-US" dirty="0"/>
              <a:t>Clear Output Signal RMS as liquid passes over PZT</a:t>
            </a:r>
          </a:p>
          <a:p>
            <a:endParaRPr lang="en-US" dirty="0"/>
          </a:p>
        </p:txBody>
      </p:sp>
      <p:sp>
        <p:nvSpPr>
          <p:cNvPr id="9" name="TextBox 8">
            <a:extLst>
              <a:ext uri="{FF2B5EF4-FFF2-40B4-BE49-F238E27FC236}">
                <a16:creationId xmlns:a16="http://schemas.microsoft.com/office/drawing/2014/main" id="{ABE5F13D-EFFF-41C6-8B71-12AD7713F457}"/>
              </a:ext>
            </a:extLst>
          </p:cNvPr>
          <p:cNvSpPr txBox="1"/>
          <p:nvPr/>
        </p:nvSpPr>
        <p:spPr>
          <a:xfrm rot="16200000">
            <a:off x="-473894" y="3472548"/>
            <a:ext cx="3347028" cy="369332"/>
          </a:xfrm>
          <a:prstGeom prst="rect">
            <a:avLst/>
          </a:prstGeom>
          <a:noFill/>
        </p:spPr>
        <p:txBody>
          <a:bodyPr wrap="square" rtlCol="0">
            <a:spAutoFit/>
          </a:bodyPr>
          <a:lstStyle/>
          <a:p>
            <a:r>
              <a:rPr lang="en-US" dirty="0"/>
              <a:t>Mass  </a:t>
            </a:r>
            <a:r>
              <a:rPr lang="en-US" dirty="0" err="1"/>
              <a:t>lbms</a:t>
            </a:r>
            <a:r>
              <a:rPr lang="en-US" dirty="0"/>
              <a:t> (blue)</a:t>
            </a:r>
          </a:p>
        </p:txBody>
      </p:sp>
      <p:sp>
        <p:nvSpPr>
          <p:cNvPr id="10" name="TextBox 9">
            <a:extLst>
              <a:ext uri="{FF2B5EF4-FFF2-40B4-BE49-F238E27FC236}">
                <a16:creationId xmlns:a16="http://schemas.microsoft.com/office/drawing/2014/main" id="{15F57346-3634-4775-9E7A-1A62D5AE2442}"/>
              </a:ext>
            </a:extLst>
          </p:cNvPr>
          <p:cNvSpPr txBox="1"/>
          <p:nvPr/>
        </p:nvSpPr>
        <p:spPr>
          <a:xfrm>
            <a:off x="3514635" y="6021556"/>
            <a:ext cx="933269" cy="369332"/>
          </a:xfrm>
          <a:prstGeom prst="rect">
            <a:avLst/>
          </a:prstGeom>
          <a:noFill/>
        </p:spPr>
        <p:txBody>
          <a:bodyPr wrap="none" rtlCol="0">
            <a:spAutoFit/>
          </a:bodyPr>
          <a:lstStyle/>
          <a:p>
            <a:r>
              <a:rPr lang="en-US" dirty="0"/>
              <a:t>Time (s)</a:t>
            </a:r>
          </a:p>
        </p:txBody>
      </p:sp>
      <p:sp>
        <p:nvSpPr>
          <p:cNvPr id="11" name="TextBox 10">
            <a:extLst>
              <a:ext uri="{FF2B5EF4-FFF2-40B4-BE49-F238E27FC236}">
                <a16:creationId xmlns:a16="http://schemas.microsoft.com/office/drawing/2014/main" id="{9C6D9662-9542-40B0-91DA-E23F0D8531B3}"/>
              </a:ext>
            </a:extLst>
          </p:cNvPr>
          <p:cNvSpPr txBox="1"/>
          <p:nvPr/>
        </p:nvSpPr>
        <p:spPr>
          <a:xfrm rot="16200000">
            <a:off x="4429768" y="3689489"/>
            <a:ext cx="3276956" cy="276999"/>
          </a:xfrm>
          <a:prstGeom prst="rect">
            <a:avLst/>
          </a:prstGeom>
          <a:noFill/>
        </p:spPr>
        <p:txBody>
          <a:bodyPr wrap="square" rtlCol="0">
            <a:spAutoFit/>
          </a:bodyPr>
          <a:lstStyle/>
          <a:p>
            <a:r>
              <a:rPr lang="en-US" sz="1200" dirty="0"/>
              <a:t>PZT 13 Output RMS V (Orange)</a:t>
            </a:r>
          </a:p>
        </p:txBody>
      </p:sp>
      <p:sp>
        <p:nvSpPr>
          <p:cNvPr id="13" name="TextBox 12">
            <a:extLst>
              <a:ext uri="{FF2B5EF4-FFF2-40B4-BE49-F238E27FC236}">
                <a16:creationId xmlns:a16="http://schemas.microsoft.com/office/drawing/2014/main" id="{DB33A947-50D1-4C37-954A-7950CB4A1DF6}"/>
              </a:ext>
            </a:extLst>
          </p:cNvPr>
          <p:cNvSpPr txBox="1"/>
          <p:nvPr/>
        </p:nvSpPr>
        <p:spPr>
          <a:xfrm>
            <a:off x="2056841" y="3826491"/>
            <a:ext cx="625492" cy="215444"/>
          </a:xfrm>
          <a:prstGeom prst="rect">
            <a:avLst/>
          </a:prstGeom>
          <a:noFill/>
        </p:spPr>
        <p:txBody>
          <a:bodyPr wrap="none" rtlCol="0">
            <a:spAutoFit/>
          </a:bodyPr>
          <a:lstStyle/>
          <a:p>
            <a:r>
              <a:rPr lang="en-US" sz="800" dirty="0"/>
              <a:t>Top of PZT</a:t>
            </a:r>
          </a:p>
        </p:txBody>
      </p:sp>
      <p:sp>
        <p:nvSpPr>
          <p:cNvPr id="14" name="TextBox 13">
            <a:extLst>
              <a:ext uri="{FF2B5EF4-FFF2-40B4-BE49-F238E27FC236}">
                <a16:creationId xmlns:a16="http://schemas.microsoft.com/office/drawing/2014/main" id="{7BB535A4-50AB-4740-80B3-F5EFA75689B9}"/>
              </a:ext>
            </a:extLst>
          </p:cNvPr>
          <p:cNvSpPr txBox="1"/>
          <p:nvPr/>
        </p:nvSpPr>
        <p:spPr>
          <a:xfrm>
            <a:off x="2056841" y="4400223"/>
            <a:ext cx="747320" cy="215444"/>
          </a:xfrm>
          <a:prstGeom prst="rect">
            <a:avLst/>
          </a:prstGeom>
          <a:noFill/>
        </p:spPr>
        <p:txBody>
          <a:bodyPr wrap="none" rtlCol="0">
            <a:spAutoFit/>
          </a:bodyPr>
          <a:lstStyle/>
          <a:p>
            <a:r>
              <a:rPr lang="en-US" sz="800" dirty="0"/>
              <a:t>Center of PZT</a:t>
            </a:r>
          </a:p>
        </p:txBody>
      </p:sp>
      <p:sp>
        <p:nvSpPr>
          <p:cNvPr id="15" name="TextBox 14">
            <a:extLst>
              <a:ext uri="{FF2B5EF4-FFF2-40B4-BE49-F238E27FC236}">
                <a16:creationId xmlns:a16="http://schemas.microsoft.com/office/drawing/2014/main" id="{3F34A851-6592-4DC6-9FFC-3070B61D432B}"/>
              </a:ext>
            </a:extLst>
          </p:cNvPr>
          <p:cNvSpPr txBox="1"/>
          <p:nvPr/>
        </p:nvSpPr>
        <p:spPr>
          <a:xfrm>
            <a:off x="2056841" y="4937076"/>
            <a:ext cx="780983" cy="215444"/>
          </a:xfrm>
          <a:prstGeom prst="rect">
            <a:avLst/>
          </a:prstGeom>
          <a:noFill/>
        </p:spPr>
        <p:txBody>
          <a:bodyPr wrap="none" rtlCol="0">
            <a:spAutoFit/>
          </a:bodyPr>
          <a:lstStyle/>
          <a:p>
            <a:r>
              <a:rPr lang="en-US" sz="800" dirty="0"/>
              <a:t>Bottom of PZT</a:t>
            </a:r>
          </a:p>
        </p:txBody>
      </p:sp>
      <p:sp>
        <p:nvSpPr>
          <p:cNvPr id="30" name="TextBox 29">
            <a:extLst>
              <a:ext uri="{FF2B5EF4-FFF2-40B4-BE49-F238E27FC236}">
                <a16:creationId xmlns:a16="http://schemas.microsoft.com/office/drawing/2014/main" id="{6F28CA66-018C-48B9-9F4B-06165A6B972C}"/>
              </a:ext>
            </a:extLst>
          </p:cNvPr>
          <p:cNvSpPr txBox="1"/>
          <p:nvPr/>
        </p:nvSpPr>
        <p:spPr>
          <a:xfrm>
            <a:off x="4267200" y="6488668"/>
            <a:ext cx="1043876" cy="215444"/>
          </a:xfrm>
          <a:prstGeom prst="rect">
            <a:avLst/>
          </a:prstGeom>
          <a:noFill/>
        </p:spPr>
        <p:txBody>
          <a:bodyPr wrap="none" rtlCol="0">
            <a:spAutoFit/>
          </a:bodyPr>
          <a:lstStyle/>
          <a:p>
            <a:r>
              <a:rPr lang="en-US" sz="800" dirty="0"/>
              <a:t>PZT 1 is the Actuator</a:t>
            </a:r>
          </a:p>
        </p:txBody>
      </p:sp>
      <p:grpSp>
        <p:nvGrpSpPr>
          <p:cNvPr id="33" name="Group 32">
            <a:extLst>
              <a:ext uri="{FF2B5EF4-FFF2-40B4-BE49-F238E27FC236}">
                <a16:creationId xmlns:a16="http://schemas.microsoft.com/office/drawing/2014/main" id="{D65B9677-E1BF-462D-881C-E795406B600E}"/>
              </a:ext>
            </a:extLst>
          </p:cNvPr>
          <p:cNvGrpSpPr/>
          <p:nvPr/>
        </p:nvGrpSpPr>
        <p:grpSpPr>
          <a:xfrm>
            <a:off x="7772400" y="1314063"/>
            <a:ext cx="2843022" cy="5144275"/>
            <a:chOff x="9059418" y="1533524"/>
            <a:chExt cx="2843022" cy="5144275"/>
          </a:xfrm>
        </p:grpSpPr>
        <p:pic>
          <p:nvPicPr>
            <p:cNvPr id="5" name="Picture 4">
              <a:extLst>
                <a:ext uri="{FF2B5EF4-FFF2-40B4-BE49-F238E27FC236}">
                  <a16:creationId xmlns:a16="http://schemas.microsoft.com/office/drawing/2014/main" id="{8652B809-D8B3-4370-940B-6D54ECB53A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9418" y="1533524"/>
              <a:ext cx="2843022" cy="5076825"/>
            </a:xfrm>
            <a:prstGeom prst="rect">
              <a:avLst/>
            </a:prstGeom>
          </p:spPr>
        </p:pic>
        <p:sp>
          <p:nvSpPr>
            <p:cNvPr id="17" name="TextBox 16">
              <a:extLst>
                <a:ext uri="{FF2B5EF4-FFF2-40B4-BE49-F238E27FC236}">
                  <a16:creationId xmlns:a16="http://schemas.microsoft.com/office/drawing/2014/main" id="{009FD8A0-BA02-4F5F-812E-1AABCD09D85F}"/>
                </a:ext>
              </a:extLst>
            </p:cNvPr>
            <p:cNvSpPr txBox="1"/>
            <p:nvPr/>
          </p:nvSpPr>
          <p:spPr>
            <a:xfrm>
              <a:off x="9973818" y="3248799"/>
              <a:ext cx="602473" cy="276999"/>
            </a:xfrm>
            <a:prstGeom prst="rect">
              <a:avLst/>
            </a:prstGeom>
            <a:noFill/>
          </p:spPr>
          <p:txBody>
            <a:bodyPr wrap="none" rtlCol="0">
              <a:spAutoFit/>
            </a:bodyPr>
            <a:lstStyle/>
            <a:p>
              <a:r>
                <a:rPr lang="en-US" sz="1200" dirty="0"/>
                <a:t>PZT 13</a:t>
              </a:r>
            </a:p>
          </p:txBody>
        </p:sp>
        <p:sp>
          <p:nvSpPr>
            <p:cNvPr id="18" name="TextBox 17">
              <a:extLst>
                <a:ext uri="{FF2B5EF4-FFF2-40B4-BE49-F238E27FC236}">
                  <a16:creationId xmlns:a16="http://schemas.microsoft.com/office/drawing/2014/main" id="{04F5FA90-8A93-4AF6-8199-B640E73DB64E}"/>
                </a:ext>
              </a:extLst>
            </p:cNvPr>
            <p:cNvSpPr txBox="1"/>
            <p:nvPr/>
          </p:nvSpPr>
          <p:spPr>
            <a:xfrm>
              <a:off x="9973818" y="3705999"/>
              <a:ext cx="602473" cy="276999"/>
            </a:xfrm>
            <a:prstGeom prst="rect">
              <a:avLst/>
            </a:prstGeom>
            <a:noFill/>
          </p:spPr>
          <p:txBody>
            <a:bodyPr wrap="none" rtlCol="0">
              <a:spAutoFit/>
            </a:bodyPr>
            <a:lstStyle/>
            <a:p>
              <a:r>
                <a:rPr lang="en-US" sz="1200" dirty="0"/>
                <a:t>PZT 12</a:t>
              </a:r>
            </a:p>
          </p:txBody>
        </p:sp>
        <p:sp>
          <p:nvSpPr>
            <p:cNvPr id="19" name="TextBox 18">
              <a:extLst>
                <a:ext uri="{FF2B5EF4-FFF2-40B4-BE49-F238E27FC236}">
                  <a16:creationId xmlns:a16="http://schemas.microsoft.com/office/drawing/2014/main" id="{E2506758-49F7-4B27-9242-511B1E9AB399}"/>
                </a:ext>
              </a:extLst>
            </p:cNvPr>
            <p:cNvSpPr txBox="1"/>
            <p:nvPr/>
          </p:nvSpPr>
          <p:spPr>
            <a:xfrm>
              <a:off x="10591800" y="6400800"/>
              <a:ext cx="523926" cy="276999"/>
            </a:xfrm>
            <a:prstGeom prst="rect">
              <a:avLst/>
            </a:prstGeom>
            <a:noFill/>
          </p:spPr>
          <p:txBody>
            <a:bodyPr wrap="none" rtlCol="0">
              <a:spAutoFit/>
            </a:bodyPr>
            <a:lstStyle/>
            <a:p>
              <a:r>
                <a:rPr lang="en-US" sz="1200" dirty="0"/>
                <a:t>PZT 3</a:t>
              </a:r>
            </a:p>
          </p:txBody>
        </p:sp>
        <p:sp>
          <p:nvSpPr>
            <p:cNvPr id="20" name="TextBox 19">
              <a:extLst>
                <a:ext uri="{FF2B5EF4-FFF2-40B4-BE49-F238E27FC236}">
                  <a16:creationId xmlns:a16="http://schemas.microsoft.com/office/drawing/2014/main" id="{4F462181-B24B-4A9A-A658-B6BC523AC2A7}"/>
                </a:ext>
              </a:extLst>
            </p:cNvPr>
            <p:cNvSpPr txBox="1"/>
            <p:nvPr/>
          </p:nvSpPr>
          <p:spPr>
            <a:xfrm>
              <a:off x="11115675" y="6219825"/>
              <a:ext cx="523926" cy="276999"/>
            </a:xfrm>
            <a:prstGeom prst="rect">
              <a:avLst/>
            </a:prstGeom>
            <a:noFill/>
          </p:spPr>
          <p:txBody>
            <a:bodyPr wrap="none" rtlCol="0">
              <a:spAutoFit/>
            </a:bodyPr>
            <a:lstStyle/>
            <a:p>
              <a:r>
                <a:rPr lang="en-US" sz="1200" dirty="0"/>
                <a:t>PZT 4</a:t>
              </a:r>
            </a:p>
          </p:txBody>
        </p:sp>
        <p:sp>
          <p:nvSpPr>
            <p:cNvPr id="21" name="TextBox 20">
              <a:extLst>
                <a:ext uri="{FF2B5EF4-FFF2-40B4-BE49-F238E27FC236}">
                  <a16:creationId xmlns:a16="http://schemas.microsoft.com/office/drawing/2014/main" id="{55C7E260-D625-4A14-BD76-DA73E3446378}"/>
                </a:ext>
              </a:extLst>
            </p:cNvPr>
            <p:cNvSpPr txBox="1"/>
            <p:nvPr/>
          </p:nvSpPr>
          <p:spPr>
            <a:xfrm>
              <a:off x="10086975" y="6400800"/>
              <a:ext cx="523926" cy="276999"/>
            </a:xfrm>
            <a:prstGeom prst="rect">
              <a:avLst/>
            </a:prstGeom>
            <a:noFill/>
          </p:spPr>
          <p:txBody>
            <a:bodyPr wrap="none" rtlCol="0">
              <a:spAutoFit/>
            </a:bodyPr>
            <a:lstStyle/>
            <a:p>
              <a:r>
                <a:rPr lang="en-US" sz="1200" dirty="0"/>
                <a:t>PZT 2</a:t>
              </a:r>
            </a:p>
          </p:txBody>
        </p:sp>
        <p:sp>
          <p:nvSpPr>
            <p:cNvPr id="22" name="TextBox 21">
              <a:extLst>
                <a:ext uri="{FF2B5EF4-FFF2-40B4-BE49-F238E27FC236}">
                  <a16:creationId xmlns:a16="http://schemas.microsoft.com/office/drawing/2014/main" id="{0C3CC650-0B9B-40E0-89C7-ED5D8D22FD93}"/>
                </a:ext>
              </a:extLst>
            </p:cNvPr>
            <p:cNvSpPr txBox="1"/>
            <p:nvPr/>
          </p:nvSpPr>
          <p:spPr>
            <a:xfrm>
              <a:off x="10563225" y="1943100"/>
              <a:ext cx="602473" cy="276999"/>
            </a:xfrm>
            <a:prstGeom prst="rect">
              <a:avLst/>
            </a:prstGeom>
            <a:noFill/>
          </p:spPr>
          <p:txBody>
            <a:bodyPr wrap="none" rtlCol="0">
              <a:spAutoFit/>
            </a:bodyPr>
            <a:lstStyle/>
            <a:p>
              <a:r>
                <a:rPr lang="en-US" sz="1200" dirty="0"/>
                <a:t>PZT 11</a:t>
              </a:r>
            </a:p>
          </p:txBody>
        </p:sp>
        <p:sp>
          <p:nvSpPr>
            <p:cNvPr id="23" name="TextBox 22">
              <a:extLst>
                <a:ext uri="{FF2B5EF4-FFF2-40B4-BE49-F238E27FC236}">
                  <a16:creationId xmlns:a16="http://schemas.microsoft.com/office/drawing/2014/main" id="{A9E62634-3FC1-40FC-BCAF-24B10C5287AA}"/>
                </a:ext>
              </a:extLst>
            </p:cNvPr>
            <p:cNvSpPr txBox="1"/>
            <p:nvPr/>
          </p:nvSpPr>
          <p:spPr>
            <a:xfrm>
              <a:off x="10096500" y="2667000"/>
              <a:ext cx="523926" cy="276999"/>
            </a:xfrm>
            <a:prstGeom prst="rect">
              <a:avLst/>
            </a:prstGeom>
            <a:noFill/>
          </p:spPr>
          <p:txBody>
            <a:bodyPr wrap="none" rtlCol="0">
              <a:spAutoFit/>
            </a:bodyPr>
            <a:lstStyle/>
            <a:p>
              <a:r>
                <a:rPr lang="en-US" sz="1200" dirty="0"/>
                <a:t>PZT 8</a:t>
              </a:r>
            </a:p>
          </p:txBody>
        </p:sp>
        <p:sp>
          <p:nvSpPr>
            <p:cNvPr id="24" name="TextBox 23">
              <a:extLst>
                <a:ext uri="{FF2B5EF4-FFF2-40B4-BE49-F238E27FC236}">
                  <a16:creationId xmlns:a16="http://schemas.microsoft.com/office/drawing/2014/main" id="{E1EDD7B4-C25D-4AF0-83CC-BEB913497F1B}"/>
                </a:ext>
              </a:extLst>
            </p:cNvPr>
            <p:cNvSpPr txBox="1"/>
            <p:nvPr/>
          </p:nvSpPr>
          <p:spPr>
            <a:xfrm>
              <a:off x="11182350" y="2562225"/>
              <a:ext cx="523926" cy="276999"/>
            </a:xfrm>
            <a:prstGeom prst="rect">
              <a:avLst/>
            </a:prstGeom>
            <a:noFill/>
          </p:spPr>
          <p:txBody>
            <a:bodyPr wrap="none" rtlCol="0">
              <a:spAutoFit/>
            </a:bodyPr>
            <a:lstStyle/>
            <a:p>
              <a:r>
                <a:rPr lang="en-US" sz="1200" dirty="0"/>
                <a:t>PZT 7</a:t>
              </a:r>
            </a:p>
          </p:txBody>
        </p:sp>
        <p:sp>
          <p:nvSpPr>
            <p:cNvPr id="25" name="TextBox 24">
              <a:extLst>
                <a:ext uri="{FF2B5EF4-FFF2-40B4-BE49-F238E27FC236}">
                  <a16:creationId xmlns:a16="http://schemas.microsoft.com/office/drawing/2014/main" id="{B77CED49-1991-414C-BB1D-853F21203BF1}"/>
                </a:ext>
              </a:extLst>
            </p:cNvPr>
            <p:cNvSpPr txBox="1"/>
            <p:nvPr/>
          </p:nvSpPr>
          <p:spPr>
            <a:xfrm>
              <a:off x="11020425" y="2295525"/>
              <a:ext cx="602473" cy="276999"/>
            </a:xfrm>
            <a:prstGeom prst="rect">
              <a:avLst/>
            </a:prstGeom>
            <a:noFill/>
          </p:spPr>
          <p:txBody>
            <a:bodyPr wrap="none" rtlCol="0">
              <a:spAutoFit/>
            </a:bodyPr>
            <a:lstStyle/>
            <a:p>
              <a:r>
                <a:rPr lang="en-US" sz="1200" dirty="0"/>
                <a:t>PZT 14</a:t>
              </a:r>
            </a:p>
          </p:txBody>
        </p:sp>
        <p:sp>
          <p:nvSpPr>
            <p:cNvPr id="26" name="TextBox 25">
              <a:extLst>
                <a:ext uri="{FF2B5EF4-FFF2-40B4-BE49-F238E27FC236}">
                  <a16:creationId xmlns:a16="http://schemas.microsoft.com/office/drawing/2014/main" id="{5656FBAC-0680-4302-A3D3-74913B104618}"/>
                </a:ext>
              </a:extLst>
            </p:cNvPr>
            <p:cNvSpPr txBox="1"/>
            <p:nvPr/>
          </p:nvSpPr>
          <p:spPr>
            <a:xfrm>
              <a:off x="9448800" y="2600325"/>
              <a:ext cx="523926" cy="276999"/>
            </a:xfrm>
            <a:prstGeom prst="rect">
              <a:avLst/>
            </a:prstGeom>
            <a:noFill/>
          </p:spPr>
          <p:txBody>
            <a:bodyPr wrap="none" rtlCol="0">
              <a:spAutoFit/>
            </a:bodyPr>
            <a:lstStyle/>
            <a:p>
              <a:r>
                <a:rPr lang="en-US" sz="1200" dirty="0"/>
                <a:t>PZT 9</a:t>
              </a:r>
            </a:p>
          </p:txBody>
        </p:sp>
        <p:sp>
          <p:nvSpPr>
            <p:cNvPr id="27" name="TextBox 26">
              <a:extLst>
                <a:ext uri="{FF2B5EF4-FFF2-40B4-BE49-F238E27FC236}">
                  <a16:creationId xmlns:a16="http://schemas.microsoft.com/office/drawing/2014/main" id="{770EBB28-4871-4086-ABB7-537FFFC0182A}"/>
                </a:ext>
              </a:extLst>
            </p:cNvPr>
            <p:cNvSpPr txBox="1"/>
            <p:nvPr/>
          </p:nvSpPr>
          <p:spPr>
            <a:xfrm>
              <a:off x="10172700" y="2362200"/>
              <a:ext cx="602473" cy="276999"/>
            </a:xfrm>
            <a:prstGeom prst="rect">
              <a:avLst/>
            </a:prstGeom>
            <a:noFill/>
          </p:spPr>
          <p:txBody>
            <a:bodyPr wrap="none" rtlCol="0">
              <a:spAutoFit/>
            </a:bodyPr>
            <a:lstStyle/>
            <a:p>
              <a:r>
                <a:rPr lang="en-US" sz="1200" dirty="0"/>
                <a:t>PZT 15</a:t>
              </a:r>
            </a:p>
          </p:txBody>
        </p:sp>
        <p:sp>
          <p:nvSpPr>
            <p:cNvPr id="28" name="TextBox 27">
              <a:extLst>
                <a:ext uri="{FF2B5EF4-FFF2-40B4-BE49-F238E27FC236}">
                  <a16:creationId xmlns:a16="http://schemas.microsoft.com/office/drawing/2014/main" id="{B9849377-5149-4F6D-BC70-34D11C00727B}"/>
                </a:ext>
              </a:extLst>
            </p:cNvPr>
            <p:cNvSpPr txBox="1"/>
            <p:nvPr/>
          </p:nvSpPr>
          <p:spPr>
            <a:xfrm>
              <a:off x="9420225" y="2333625"/>
              <a:ext cx="602473" cy="276999"/>
            </a:xfrm>
            <a:prstGeom prst="rect">
              <a:avLst/>
            </a:prstGeom>
            <a:noFill/>
          </p:spPr>
          <p:txBody>
            <a:bodyPr wrap="none" rtlCol="0">
              <a:spAutoFit/>
            </a:bodyPr>
            <a:lstStyle/>
            <a:p>
              <a:r>
                <a:rPr lang="en-US" sz="1200" dirty="0"/>
                <a:t>PZT 16</a:t>
              </a:r>
            </a:p>
          </p:txBody>
        </p:sp>
        <p:sp>
          <p:nvSpPr>
            <p:cNvPr id="29" name="TextBox 28">
              <a:extLst>
                <a:ext uri="{FF2B5EF4-FFF2-40B4-BE49-F238E27FC236}">
                  <a16:creationId xmlns:a16="http://schemas.microsoft.com/office/drawing/2014/main" id="{2779B357-7FF9-41EE-9863-286B9084D95A}"/>
                </a:ext>
              </a:extLst>
            </p:cNvPr>
            <p:cNvSpPr txBox="1"/>
            <p:nvPr/>
          </p:nvSpPr>
          <p:spPr>
            <a:xfrm>
              <a:off x="9505950" y="6286500"/>
              <a:ext cx="523926" cy="276999"/>
            </a:xfrm>
            <a:prstGeom prst="rect">
              <a:avLst/>
            </a:prstGeom>
            <a:noFill/>
          </p:spPr>
          <p:txBody>
            <a:bodyPr wrap="none" rtlCol="0">
              <a:spAutoFit/>
            </a:bodyPr>
            <a:lstStyle/>
            <a:p>
              <a:r>
                <a:rPr lang="en-US" sz="1200" dirty="0"/>
                <a:t>PZT 1</a:t>
              </a:r>
            </a:p>
          </p:txBody>
        </p:sp>
        <p:sp>
          <p:nvSpPr>
            <p:cNvPr id="31" name="TextBox 30">
              <a:extLst>
                <a:ext uri="{FF2B5EF4-FFF2-40B4-BE49-F238E27FC236}">
                  <a16:creationId xmlns:a16="http://schemas.microsoft.com/office/drawing/2014/main" id="{BE0E8781-2F44-437D-96B4-2B47226F4C9B}"/>
                </a:ext>
              </a:extLst>
            </p:cNvPr>
            <p:cNvSpPr txBox="1"/>
            <p:nvPr/>
          </p:nvSpPr>
          <p:spPr>
            <a:xfrm>
              <a:off x="10401300" y="3876675"/>
              <a:ext cx="523926" cy="276999"/>
            </a:xfrm>
            <a:prstGeom prst="rect">
              <a:avLst/>
            </a:prstGeom>
            <a:noFill/>
          </p:spPr>
          <p:txBody>
            <a:bodyPr wrap="none" rtlCol="0">
              <a:spAutoFit/>
            </a:bodyPr>
            <a:lstStyle/>
            <a:p>
              <a:r>
                <a:rPr lang="en-US" sz="1200" dirty="0"/>
                <a:t>PZT 6</a:t>
              </a:r>
            </a:p>
          </p:txBody>
        </p:sp>
        <p:sp>
          <p:nvSpPr>
            <p:cNvPr id="32" name="TextBox 31">
              <a:extLst>
                <a:ext uri="{FF2B5EF4-FFF2-40B4-BE49-F238E27FC236}">
                  <a16:creationId xmlns:a16="http://schemas.microsoft.com/office/drawing/2014/main" id="{AF0946C7-FD35-44F5-B3CF-75F0EB7BA9CB}"/>
                </a:ext>
              </a:extLst>
            </p:cNvPr>
            <p:cNvSpPr txBox="1"/>
            <p:nvPr/>
          </p:nvSpPr>
          <p:spPr>
            <a:xfrm>
              <a:off x="10372725" y="4638675"/>
              <a:ext cx="523926" cy="276999"/>
            </a:xfrm>
            <a:prstGeom prst="rect">
              <a:avLst/>
            </a:prstGeom>
            <a:noFill/>
          </p:spPr>
          <p:txBody>
            <a:bodyPr wrap="none" rtlCol="0">
              <a:spAutoFit/>
            </a:bodyPr>
            <a:lstStyle/>
            <a:p>
              <a:r>
                <a:rPr lang="en-US" sz="1200" dirty="0"/>
                <a:t>PZT 5</a:t>
              </a:r>
            </a:p>
          </p:txBody>
        </p:sp>
      </p:grpSp>
      <p:cxnSp>
        <p:nvCxnSpPr>
          <p:cNvPr id="8" name="Straight Arrow Connector 7">
            <a:extLst>
              <a:ext uri="{FF2B5EF4-FFF2-40B4-BE49-F238E27FC236}">
                <a16:creationId xmlns:a16="http://schemas.microsoft.com/office/drawing/2014/main" id="{1610E2C9-1839-415F-A8F6-966D26AA5A27}"/>
              </a:ext>
            </a:extLst>
          </p:cNvPr>
          <p:cNvCxnSpPr>
            <a:cxnSpLocks/>
          </p:cNvCxnSpPr>
          <p:nvPr/>
        </p:nvCxnSpPr>
        <p:spPr>
          <a:xfrm flipV="1">
            <a:off x="5752407" y="3306337"/>
            <a:ext cx="2867891" cy="12275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980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4B1B4-3AE5-4341-991D-D71926E4181A}"/>
              </a:ext>
            </a:extLst>
          </p:cNvPr>
          <p:cNvSpPr>
            <a:spLocks noGrp="1"/>
          </p:cNvSpPr>
          <p:nvPr>
            <p:ph type="title"/>
          </p:nvPr>
        </p:nvSpPr>
        <p:spPr>
          <a:xfrm>
            <a:off x="1749502" y="183625"/>
            <a:ext cx="10185400" cy="1019701"/>
          </a:xfrm>
        </p:spPr>
        <p:txBody>
          <a:bodyPr>
            <a:normAutofit/>
          </a:bodyPr>
          <a:lstStyle/>
          <a:p>
            <a:r>
              <a:rPr lang="en-US" sz="3200" b="1" dirty="0"/>
              <a:t>Strong Signal as Tank Nears Empty </a:t>
            </a:r>
          </a:p>
        </p:txBody>
      </p:sp>
      <p:sp>
        <p:nvSpPr>
          <p:cNvPr id="3" name="Content Placeholder 2">
            <a:extLst>
              <a:ext uri="{FF2B5EF4-FFF2-40B4-BE49-F238E27FC236}">
                <a16:creationId xmlns:a16="http://schemas.microsoft.com/office/drawing/2014/main" id="{0F9ED8DD-7C22-4D71-B824-99F8BC039369}"/>
              </a:ext>
            </a:extLst>
          </p:cNvPr>
          <p:cNvSpPr>
            <a:spLocks noGrp="1"/>
          </p:cNvSpPr>
          <p:nvPr>
            <p:ph idx="1"/>
          </p:nvPr>
        </p:nvSpPr>
        <p:spPr>
          <a:xfrm>
            <a:off x="394053" y="1450448"/>
            <a:ext cx="11104427" cy="1152525"/>
          </a:xfrm>
        </p:spPr>
        <p:txBody>
          <a:bodyPr>
            <a:normAutofit fontScale="70000" lnSpcReduction="20000"/>
          </a:bodyPr>
          <a:lstStyle/>
          <a:p>
            <a:pPr marL="342900" indent="-342900">
              <a:buFont typeface="Arial" panose="020B0604020202020204" pitchFamily="34" charset="0"/>
              <a:buChar char="•"/>
            </a:pPr>
            <a:r>
              <a:rPr lang="en-US" dirty="0"/>
              <a:t>Dome Readings are more accurate due to dome curvature</a:t>
            </a:r>
          </a:p>
          <a:p>
            <a:pPr marL="617220" lvl="1" indent="-342900"/>
            <a:r>
              <a:rPr lang="en-US" dirty="0"/>
              <a:t>Change in liquid level is a smaller change in mass</a:t>
            </a:r>
          </a:p>
          <a:p>
            <a:pPr marL="342900" indent="-342900">
              <a:buFont typeface="Arial" panose="020B0604020202020204" pitchFamily="34" charset="0"/>
              <a:buChar char="•"/>
            </a:pPr>
            <a:r>
              <a:rPr lang="en-US" dirty="0"/>
              <a:t>There is also strong peak at the time of empty or blow-out conditions that can be measured</a:t>
            </a:r>
          </a:p>
          <a:p>
            <a:pPr marL="800100" lvl="1" indent="-342900">
              <a:buFont typeface="Arial" panose="020B0604020202020204" pitchFamily="34" charset="0"/>
              <a:buChar char="•"/>
            </a:pPr>
            <a:r>
              <a:rPr lang="en-US" dirty="0"/>
              <a:t>Good for serial tank applications like Orion to measure the upper tank</a:t>
            </a:r>
          </a:p>
          <a:p>
            <a:endParaRPr lang="en-US" dirty="0"/>
          </a:p>
        </p:txBody>
      </p:sp>
      <p:sp>
        <p:nvSpPr>
          <p:cNvPr id="4" name="Slide Number Placeholder 3">
            <a:extLst>
              <a:ext uri="{FF2B5EF4-FFF2-40B4-BE49-F238E27FC236}">
                <a16:creationId xmlns:a16="http://schemas.microsoft.com/office/drawing/2014/main" id="{8AEB936F-1AB5-4759-90D7-134B9A0CE13C}"/>
              </a:ext>
            </a:extLst>
          </p:cNvPr>
          <p:cNvSpPr>
            <a:spLocks noGrp="1"/>
          </p:cNvSpPr>
          <p:nvPr>
            <p:ph type="sldNum" sz="quarter" idx="10"/>
          </p:nvPr>
        </p:nvSpPr>
        <p:spPr>
          <a:xfrm>
            <a:off x="688467" y="6674375"/>
            <a:ext cx="2743200" cy="365125"/>
          </a:xfrm>
        </p:spPr>
        <p:txBody>
          <a:bodyPr/>
          <a:lstStyle/>
          <a:p>
            <a:pPr>
              <a:defRPr/>
            </a:pPr>
            <a:fld id="{603E07D2-0E16-4D9C-BE85-7FAE259CFF45}" type="slidenum">
              <a:rPr lang="en-US" smtClean="0"/>
              <a:pPr>
                <a:defRPr/>
              </a:pPr>
              <a:t>25</a:t>
            </a:fld>
            <a:endParaRPr lang="en-US"/>
          </a:p>
        </p:txBody>
      </p:sp>
      <p:pic>
        <p:nvPicPr>
          <p:cNvPr id="5" name="Picture 4">
            <a:extLst>
              <a:ext uri="{FF2B5EF4-FFF2-40B4-BE49-F238E27FC236}">
                <a16:creationId xmlns:a16="http://schemas.microsoft.com/office/drawing/2014/main" id="{B3E7FE45-E3A8-4858-B873-1EA1EB8F65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1339" y="2699275"/>
            <a:ext cx="2831795" cy="3962400"/>
          </a:xfrm>
          <a:prstGeom prst="rect">
            <a:avLst/>
          </a:prstGeom>
        </p:spPr>
      </p:pic>
      <p:sp>
        <p:nvSpPr>
          <p:cNvPr id="6" name="Date Placeholder 3">
            <a:extLst>
              <a:ext uri="{FF2B5EF4-FFF2-40B4-BE49-F238E27FC236}">
                <a16:creationId xmlns:a16="http://schemas.microsoft.com/office/drawing/2014/main" id="{08F762BE-9500-46DA-9A28-3728D1E91F2E}"/>
              </a:ext>
            </a:extLst>
          </p:cNvPr>
          <p:cNvSpPr txBox="1">
            <a:spLocks/>
          </p:cNvSpPr>
          <p:nvPr/>
        </p:nvSpPr>
        <p:spPr bwMode="auto">
          <a:xfrm>
            <a:off x="1604827" y="6603997"/>
            <a:ext cx="914400" cy="18213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defPPr>
              <a:defRPr lang="en-US"/>
            </a:defPPr>
            <a:lvl1pPr algn="r" rtl="0" eaLnBrk="0" fontAlgn="base" hangingPunct="0">
              <a:spcBef>
                <a:spcPct val="0"/>
              </a:spcBef>
              <a:spcAft>
                <a:spcPct val="0"/>
              </a:spcAft>
              <a:defRPr sz="900" u="none"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1900" u="sng" kern="1200">
                <a:solidFill>
                  <a:schemeClr val="tx1"/>
                </a:solidFill>
                <a:latin typeface="Arial" charset="0"/>
                <a:ea typeface="ＭＳ Ｐゴシック" pitchFamily="-80" charset="-128"/>
                <a:cs typeface="+mn-cs"/>
              </a:defRPr>
            </a:lvl2pPr>
            <a:lvl3pPr marL="914400" algn="l" rtl="0" fontAlgn="base">
              <a:spcBef>
                <a:spcPct val="0"/>
              </a:spcBef>
              <a:spcAft>
                <a:spcPct val="0"/>
              </a:spcAft>
              <a:defRPr sz="1900" u="sng" kern="1200">
                <a:solidFill>
                  <a:schemeClr val="tx1"/>
                </a:solidFill>
                <a:latin typeface="Arial" charset="0"/>
                <a:ea typeface="ＭＳ Ｐゴシック" pitchFamily="-80" charset="-128"/>
                <a:cs typeface="+mn-cs"/>
              </a:defRPr>
            </a:lvl3pPr>
            <a:lvl4pPr marL="1371600" algn="l" rtl="0" fontAlgn="base">
              <a:spcBef>
                <a:spcPct val="0"/>
              </a:spcBef>
              <a:spcAft>
                <a:spcPct val="0"/>
              </a:spcAft>
              <a:defRPr sz="1900" u="sng" kern="1200">
                <a:solidFill>
                  <a:schemeClr val="tx1"/>
                </a:solidFill>
                <a:latin typeface="Arial" charset="0"/>
                <a:ea typeface="ＭＳ Ｐゴシック" pitchFamily="-80" charset="-128"/>
                <a:cs typeface="+mn-cs"/>
              </a:defRPr>
            </a:lvl4pPr>
            <a:lvl5pPr marL="1828800" algn="l" rtl="0" fontAlgn="base">
              <a:spcBef>
                <a:spcPct val="0"/>
              </a:spcBef>
              <a:spcAft>
                <a:spcPct val="0"/>
              </a:spcAft>
              <a:defRPr sz="1900" u="sng" kern="1200">
                <a:solidFill>
                  <a:schemeClr val="tx1"/>
                </a:solidFill>
                <a:latin typeface="Arial" charset="0"/>
                <a:ea typeface="ＭＳ Ｐゴシック" pitchFamily="-80" charset="-128"/>
                <a:cs typeface="+mn-cs"/>
              </a:defRPr>
            </a:lvl5pPr>
            <a:lvl6pPr marL="2286000" algn="l" defTabSz="914400" rtl="0" eaLnBrk="1" latinLnBrk="0" hangingPunct="1">
              <a:defRPr sz="1900" u="sng" kern="1200">
                <a:solidFill>
                  <a:schemeClr val="tx1"/>
                </a:solidFill>
                <a:latin typeface="Arial" charset="0"/>
                <a:ea typeface="ＭＳ Ｐゴシック" pitchFamily="-80" charset="-128"/>
                <a:cs typeface="+mn-cs"/>
              </a:defRPr>
            </a:lvl6pPr>
            <a:lvl7pPr marL="2743200" algn="l" defTabSz="914400" rtl="0" eaLnBrk="1" latinLnBrk="0" hangingPunct="1">
              <a:defRPr sz="1900" u="sng" kern="1200">
                <a:solidFill>
                  <a:schemeClr val="tx1"/>
                </a:solidFill>
                <a:latin typeface="Arial" charset="0"/>
                <a:ea typeface="ＭＳ Ｐゴシック" pitchFamily="-80" charset="-128"/>
                <a:cs typeface="+mn-cs"/>
              </a:defRPr>
            </a:lvl7pPr>
            <a:lvl8pPr marL="3200400" algn="l" defTabSz="914400" rtl="0" eaLnBrk="1" latinLnBrk="0" hangingPunct="1">
              <a:defRPr sz="1900" u="sng" kern="1200">
                <a:solidFill>
                  <a:schemeClr val="tx1"/>
                </a:solidFill>
                <a:latin typeface="Arial" charset="0"/>
                <a:ea typeface="ＭＳ Ｐゴシック" pitchFamily="-80" charset="-128"/>
                <a:cs typeface="+mn-cs"/>
              </a:defRPr>
            </a:lvl8pPr>
            <a:lvl9pPr marL="3657600" algn="l" defTabSz="914400" rtl="0" eaLnBrk="1" latinLnBrk="0" hangingPunct="1">
              <a:defRPr sz="1900" u="sng" kern="1200">
                <a:solidFill>
                  <a:schemeClr val="tx1"/>
                </a:solidFill>
                <a:latin typeface="Arial" charset="0"/>
                <a:ea typeface="ＭＳ Ｐゴシック" pitchFamily="-80" charset="-128"/>
                <a:cs typeface="+mn-cs"/>
              </a:defRPr>
            </a:lvl9pPr>
          </a:lstStyle>
          <a:p>
            <a:r>
              <a:rPr lang="en-US"/>
              <a:t>2/2/2023</a:t>
            </a:r>
          </a:p>
        </p:txBody>
      </p:sp>
      <p:sp>
        <p:nvSpPr>
          <p:cNvPr id="8" name="Slide Number Placeholder 5">
            <a:extLst>
              <a:ext uri="{FF2B5EF4-FFF2-40B4-BE49-F238E27FC236}">
                <a16:creationId xmlns:a16="http://schemas.microsoft.com/office/drawing/2014/main" id="{E05602B7-62B8-4C96-9701-AFE46BA4FD58}"/>
              </a:ext>
            </a:extLst>
          </p:cNvPr>
          <p:cNvSpPr txBox="1">
            <a:spLocks/>
          </p:cNvSpPr>
          <p:nvPr/>
        </p:nvSpPr>
        <p:spPr>
          <a:xfrm>
            <a:off x="14614232" y="6603997"/>
            <a:ext cx="548640" cy="182130"/>
          </a:xfrm>
          <a:prstGeom prst="rect">
            <a:avLst/>
          </a:prstGeom>
        </p:spPr>
        <p:txBody>
          <a:bodyPr/>
          <a:lstStyle>
            <a:defPPr>
              <a:defRPr lang="en-US"/>
            </a:defPPr>
            <a:lvl1pPr algn="l" rtl="0" fontAlgn="base">
              <a:spcBef>
                <a:spcPct val="0"/>
              </a:spcBef>
              <a:spcAft>
                <a:spcPct val="0"/>
              </a:spcAft>
              <a:defRPr sz="1900" u="sng"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1900" u="sng" kern="1200">
                <a:solidFill>
                  <a:schemeClr val="tx1"/>
                </a:solidFill>
                <a:latin typeface="Arial" charset="0"/>
                <a:ea typeface="ＭＳ Ｐゴシック" pitchFamily="-80" charset="-128"/>
                <a:cs typeface="+mn-cs"/>
              </a:defRPr>
            </a:lvl2pPr>
            <a:lvl3pPr marL="914400" algn="l" rtl="0" fontAlgn="base">
              <a:spcBef>
                <a:spcPct val="0"/>
              </a:spcBef>
              <a:spcAft>
                <a:spcPct val="0"/>
              </a:spcAft>
              <a:defRPr sz="1900" u="sng" kern="1200">
                <a:solidFill>
                  <a:schemeClr val="tx1"/>
                </a:solidFill>
                <a:latin typeface="Arial" charset="0"/>
                <a:ea typeface="ＭＳ Ｐゴシック" pitchFamily="-80" charset="-128"/>
                <a:cs typeface="+mn-cs"/>
              </a:defRPr>
            </a:lvl3pPr>
            <a:lvl4pPr marL="1371600" algn="l" rtl="0" fontAlgn="base">
              <a:spcBef>
                <a:spcPct val="0"/>
              </a:spcBef>
              <a:spcAft>
                <a:spcPct val="0"/>
              </a:spcAft>
              <a:defRPr sz="1900" u="sng" kern="1200">
                <a:solidFill>
                  <a:schemeClr val="tx1"/>
                </a:solidFill>
                <a:latin typeface="Arial" charset="0"/>
                <a:ea typeface="ＭＳ Ｐゴシック" pitchFamily="-80" charset="-128"/>
                <a:cs typeface="+mn-cs"/>
              </a:defRPr>
            </a:lvl4pPr>
            <a:lvl5pPr marL="1828800" algn="l" rtl="0" fontAlgn="base">
              <a:spcBef>
                <a:spcPct val="0"/>
              </a:spcBef>
              <a:spcAft>
                <a:spcPct val="0"/>
              </a:spcAft>
              <a:defRPr sz="1900" u="sng" kern="1200">
                <a:solidFill>
                  <a:schemeClr val="tx1"/>
                </a:solidFill>
                <a:latin typeface="Arial" charset="0"/>
                <a:ea typeface="ＭＳ Ｐゴシック" pitchFamily="-80" charset="-128"/>
                <a:cs typeface="+mn-cs"/>
              </a:defRPr>
            </a:lvl5pPr>
            <a:lvl6pPr marL="2286000" algn="l" defTabSz="914400" rtl="0" eaLnBrk="1" latinLnBrk="0" hangingPunct="1">
              <a:defRPr sz="1900" u="sng" kern="1200">
                <a:solidFill>
                  <a:schemeClr val="tx1"/>
                </a:solidFill>
                <a:latin typeface="Arial" charset="0"/>
                <a:ea typeface="ＭＳ Ｐゴシック" pitchFamily="-80" charset="-128"/>
                <a:cs typeface="+mn-cs"/>
              </a:defRPr>
            </a:lvl6pPr>
            <a:lvl7pPr marL="2743200" algn="l" defTabSz="914400" rtl="0" eaLnBrk="1" latinLnBrk="0" hangingPunct="1">
              <a:defRPr sz="1900" u="sng" kern="1200">
                <a:solidFill>
                  <a:schemeClr val="tx1"/>
                </a:solidFill>
                <a:latin typeface="Arial" charset="0"/>
                <a:ea typeface="ＭＳ Ｐゴシック" pitchFamily="-80" charset="-128"/>
                <a:cs typeface="+mn-cs"/>
              </a:defRPr>
            </a:lvl7pPr>
            <a:lvl8pPr marL="3200400" algn="l" defTabSz="914400" rtl="0" eaLnBrk="1" latinLnBrk="0" hangingPunct="1">
              <a:defRPr sz="1900" u="sng" kern="1200">
                <a:solidFill>
                  <a:schemeClr val="tx1"/>
                </a:solidFill>
                <a:latin typeface="Arial" charset="0"/>
                <a:ea typeface="ＭＳ Ｐゴシック" pitchFamily="-80" charset="-128"/>
                <a:cs typeface="+mn-cs"/>
              </a:defRPr>
            </a:lvl8pPr>
            <a:lvl9pPr marL="3657600" algn="l" defTabSz="914400" rtl="0" eaLnBrk="1" latinLnBrk="0" hangingPunct="1">
              <a:defRPr sz="1900" u="sng" kern="1200">
                <a:solidFill>
                  <a:schemeClr val="tx1"/>
                </a:solidFill>
                <a:latin typeface="Arial" charset="0"/>
                <a:ea typeface="ＭＳ Ｐゴシック" pitchFamily="-80" charset="-128"/>
                <a:cs typeface="+mn-cs"/>
              </a:defRPr>
            </a:lvl9pPr>
          </a:lstStyle>
          <a:p>
            <a:fld id="{BEFCFE41-B129-4EE8-A030-0AD093ACEDAE}" type="slidenum">
              <a:rPr lang="en-US"/>
              <a:pPr/>
              <a:t>25</a:t>
            </a:fld>
            <a:endParaRPr lang="en-US"/>
          </a:p>
        </p:txBody>
      </p:sp>
      <p:sp>
        <p:nvSpPr>
          <p:cNvPr id="10" name="TextBox 9">
            <a:extLst>
              <a:ext uri="{FF2B5EF4-FFF2-40B4-BE49-F238E27FC236}">
                <a16:creationId xmlns:a16="http://schemas.microsoft.com/office/drawing/2014/main" id="{600C8D63-17B3-44B1-830C-B5B6C345ED66}"/>
              </a:ext>
            </a:extLst>
          </p:cNvPr>
          <p:cNvSpPr txBox="1"/>
          <p:nvPr/>
        </p:nvSpPr>
        <p:spPr>
          <a:xfrm>
            <a:off x="8460867" y="4966225"/>
            <a:ext cx="762000" cy="369332"/>
          </a:xfrm>
          <a:prstGeom prst="rect">
            <a:avLst/>
          </a:prstGeom>
          <a:solidFill>
            <a:srgbClr val="92D050"/>
          </a:solidFill>
        </p:spPr>
        <p:txBody>
          <a:bodyPr wrap="square" rtlCol="0">
            <a:spAutoFit/>
          </a:bodyPr>
          <a:lstStyle/>
          <a:p>
            <a:r>
              <a:rPr lang="en-US" dirty="0"/>
              <a:t>PZT4</a:t>
            </a:r>
          </a:p>
        </p:txBody>
      </p:sp>
      <p:grpSp>
        <p:nvGrpSpPr>
          <p:cNvPr id="18" name="Group 17">
            <a:extLst>
              <a:ext uri="{FF2B5EF4-FFF2-40B4-BE49-F238E27FC236}">
                <a16:creationId xmlns:a16="http://schemas.microsoft.com/office/drawing/2014/main" id="{B129B1AF-AD5B-4B41-B4EB-D8EB1EC8DF6B}"/>
              </a:ext>
            </a:extLst>
          </p:cNvPr>
          <p:cNvGrpSpPr/>
          <p:nvPr/>
        </p:nvGrpSpPr>
        <p:grpSpPr>
          <a:xfrm>
            <a:off x="1599769" y="2941457"/>
            <a:ext cx="4608108" cy="3505578"/>
            <a:chOff x="7550227" y="2509132"/>
            <a:chExt cx="4608108" cy="3505578"/>
          </a:xfrm>
        </p:grpSpPr>
        <p:pic>
          <p:nvPicPr>
            <p:cNvPr id="19" name="Picture 18">
              <a:extLst>
                <a:ext uri="{FF2B5EF4-FFF2-40B4-BE49-F238E27FC236}">
                  <a16:creationId xmlns:a16="http://schemas.microsoft.com/office/drawing/2014/main" id="{50488FFC-017A-47FD-8A4F-45903F826D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0227" y="2509132"/>
              <a:ext cx="4558373" cy="3415418"/>
            </a:xfrm>
            <a:prstGeom prst="rect">
              <a:avLst/>
            </a:prstGeom>
          </p:spPr>
        </p:pic>
        <p:sp>
          <p:nvSpPr>
            <p:cNvPr id="20" name="TextBox 19">
              <a:extLst>
                <a:ext uri="{FF2B5EF4-FFF2-40B4-BE49-F238E27FC236}">
                  <a16:creationId xmlns:a16="http://schemas.microsoft.com/office/drawing/2014/main" id="{05F87D94-ABC7-4B84-9604-0B8C42A3A837}"/>
                </a:ext>
              </a:extLst>
            </p:cNvPr>
            <p:cNvSpPr txBox="1"/>
            <p:nvPr/>
          </p:nvSpPr>
          <p:spPr>
            <a:xfrm rot="16200000">
              <a:off x="7318484" y="4110993"/>
              <a:ext cx="731290" cy="261610"/>
            </a:xfrm>
            <a:prstGeom prst="rect">
              <a:avLst/>
            </a:prstGeom>
            <a:noFill/>
          </p:spPr>
          <p:txBody>
            <a:bodyPr wrap="none" rtlCol="0">
              <a:spAutoFit/>
            </a:bodyPr>
            <a:lstStyle/>
            <a:p>
              <a:r>
                <a:rPr lang="en-US" sz="1100" dirty="0"/>
                <a:t>Mass </a:t>
              </a:r>
              <a:r>
                <a:rPr lang="en-US" sz="1100" dirty="0" err="1"/>
                <a:t>lbm</a:t>
              </a:r>
              <a:endParaRPr lang="en-US" sz="1100" dirty="0"/>
            </a:p>
          </p:txBody>
        </p:sp>
        <p:sp>
          <p:nvSpPr>
            <p:cNvPr id="21" name="TextBox 20">
              <a:extLst>
                <a:ext uri="{FF2B5EF4-FFF2-40B4-BE49-F238E27FC236}">
                  <a16:creationId xmlns:a16="http://schemas.microsoft.com/office/drawing/2014/main" id="{8AA58607-6102-4438-8B59-228ECDA964F4}"/>
                </a:ext>
              </a:extLst>
            </p:cNvPr>
            <p:cNvSpPr txBox="1"/>
            <p:nvPr/>
          </p:nvSpPr>
          <p:spPr>
            <a:xfrm rot="5400000">
              <a:off x="11748447" y="4109447"/>
              <a:ext cx="558166" cy="261610"/>
            </a:xfrm>
            <a:prstGeom prst="rect">
              <a:avLst/>
            </a:prstGeom>
            <a:noFill/>
          </p:spPr>
          <p:txBody>
            <a:bodyPr wrap="none" rtlCol="0">
              <a:spAutoFit/>
            </a:bodyPr>
            <a:lstStyle/>
            <a:p>
              <a:r>
                <a:rPr lang="en-US" sz="1100" dirty="0"/>
                <a:t>RMS V</a:t>
              </a:r>
            </a:p>
          </p:txBody>
        </p:sp>
        <p:sp>
          <p:nvSpPr>
            <p:cNvPr id="22" name="TextBox 21">
              <a:extLst>
                <a:ext uri="{FF2B5EF4-FFF2-40B4-BE49-F238E27FC236}">
                  <a16:creationId xmlns:a16="http://schemas.microsoft.com/office/drawing/2014/main" id="{8781A6E5-0E44-46E5-AEFE-CF8FEA1280CB}"/>
                </a:ext>
              </a:extLst>
            </p:cNvPr>
            <p:cNvSpPr txBox="1"/>
            <p:nvPr/>
          </p:nvSpPr>
          <p:spPr>
            <a:xfrm>
              <a:off x="9534525" y="5753100"/>
              <a:ext cx="771365" cy="261610"/>
            </a:xfrm>
            <a:prstGeom prst="rect">
              <a:avLst/>
            </a:prstGeom>
            <a:noFill/>
          </p:spPr>
          <p:txBody>
            <a:bodyPr wrap="none" rtlCol="0">
              <a:spAutoFit/>
            </a:bodyPr>
            <a:lstStyle/>
            <a:p>
              <a:r>
                <a:rPr lang="en-US" sz="1100" dirty="0"/>
                <a:t>Time (sec)</a:t>
              </a:r>
            </a:p>
          </p:txBody>
        </p:sp>
      </p:grpSp>
      <p:sp>
        <p:nvSpPr>
          <p:cNvPr id="23" name="TextBox 22">
            <a:extLst>
              <a:ext uri="{FF2B5EF4-FFF2-40B4-BE49-F238E27FC236}">
                <a16:creationId xmlns:a16="http://schemas.microsoft.com/office/drawing/2014/main" id="{C7093981-0BA2-4A62-8CF0-426EBD3ACE8D}"/>
              </a:ext>
            </a:extLst>
          </p:cNvPr>
          <p:cNvSpPr txBox="1"/>
          <p:nvPr/>
        </p:nvSpPr>
        <p:spPr>
          <a:xfrm>
            <a:off x="2151925" y="4174742"/>
            <a:ext cx="625492" cy="215444"/>
          </a:xfrm>
          <a:prstGeom prst="rect">
            <a:avLst/>
          </a:prstGeom>
          <a:noFill/>
        </p:spPr>
        <p:txBody>
          <a:bodyPr wrap="none" rtlCol="0">
            <a:spAutoFit/>
          </a:bodyPr>
          <a:lstStyle/>
          <a:p>
            <a:r>
              <a:rPr lang="en-US" sz="800" dirty="0"/>
              <a:t>Top of PZT</a:t>
            </a:r>
          </a:p>
        </p:txBody>
      </p:sp>
      <p:sp>
        <p:nvSpPr>
          <p:cNvPr id="24" name="TextBox 23">
            <a:extLst>
              <a:ext uri="{FF2B5EF4-FFF2-40B4-BE49-F238E27FC236}">
                <a16:creationId xmlns:a16="http://schemas.microsoft.com/office/drawing/2014/main" id="{2F2DC021-20AA-46E2-A3E8-CFFB4CA6B1F0}"/>
              </a:ext>
            </a:extLst>
          </p:cNvPr>
          <p:cNvSpPr txBox="1"/>
          <p:nvPr/>
        </p:nvSpPr>
        <p:spPr>
          <a:xfrm>
            <a:off x="2113536" y="4848274"/>
            <a:ext cx="747320" cy="215444"/>
          </a:xfrm>
          <a:prstGeom prst="rect">
            <a:avLst/>
          </a:prstGeom>
          <a:noFill/>
        </p:spPr>
        <p:txBody>
          <a:bodyPr wrap="none" rtlCol="0">
            <a:spAutoFit/>
          </a:bodyPr>
          <a:lstStyle/>
          <a:p>
            <a:r>
              <a:rPr lang="en-US" sz="800" dirty="0"/>
              <a:t>Center of PZT</a:t>
            </a:r>
          </a:p>
        </p:txBody>
      </p:sp>
      <p:sp>
        <p:nvSpPr>
          <p:cNvPr id="25" name="TextBox 24">
            <a:extLst>
              <a:ext uri="{FF2B5EF4-FFF2-40B4-BE49-F238E27FC236}">
                <a16:creationId xmlns:a16="http://schemas.microsoft.com/office/drawing/2014/main" id="{D37AFD51-9599-43EC-9A6F-99B0EA69CC19}"/>
              </a:ext>
            </a:extLst>
          </p:cNvPr>
          <p:cNvSpPr txBox="1"/>
          <p:nvPr/>
        </p:nvSpPr>
        <p:spPr>
          <a:xfrm>
            <a:off x="2110578" y="5448855"/>
            <a:ext cx="780983" cy="215444"/>
          </a:xfrm>
          <a:prstGeom prst="rect">
            <a:avLst/>
          </a:prstGeom>
          <a:noFill/>
        </p:spPr>
        <p:txBody>
          <a:bodyPr wrap="none" rtlCol="0">
            <a:spAutoFit/>
          </a:bodyPr>
          <a:lstStyle/>
          <a:p>
            <a:r>
              <a:rPr lang="en-US" sz="800" dirty="0"/>
              <a:t>Bottom of PZT</a:t>
            </a:r>
          </a:p>
        </p:txBody>
      </p:sp>
    </p:spTree>
    <p:extLst>
      <p:ext uri="{BB962C8B-B14F-4D97-AF65-F5344CB8AC3E}">
        <p14:creationId xmlns:p14="http://schemas.microsoft.com/office/powerpoint/2010/main" val="3556282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0174-3F9B-4D9B-8973-38B18579D6EE}"/>
              </a:ext>
            </a:extLst>
          </p:cNvPr>
          <p:cNvSpPr>
            <a:spLocks noGrp="1"/>
          </p:cNvSpPr>
          <p:nvPr>
            <p:ph type="title"/>
          </p:nvPr>
        </p:nvSpPr>
        <p:spPr>
          <a:xfrm>
            <a:off x="1763283" y="344719"/>
            <a:ext cx="9124059" cy="609600"/>
          </a:xfrm>
        </p:spPr>
        <p:txBody>
          <a:bodyPr>
            <a:noAutofit/>
          </a:bodyPr>
          <a:lstStyle/>
          <a:p>
            <a:r>
              <a:rPr lang="en-US" sz="2800" dirty="0"/>
              <a:t>Point Sensor Algorithms and Errors  (.02% TO 1 % Full Tank)</a:t>
            </a:r>
          </a:p>
        </p:txBody>
      </p:sp>
      <p:sp>
        <p:nvSpPr>
          <p:cNvPr id="3" name="Content Placeholder 2">
            <a:extLst>
              <a:ext uri="{FF2B5EF4-FFF2-40B4-BE49-F238E27FC236}">
                <a16:creationId xmlns:a16="http://schemas.microsoft.com/office/drawing/2014/main" id="{9A2E58EB-1582-496E-BB12-0572B83C4BEC}"/>
              </a:ext>
            </a:extLst>
          </p:cNvPr>
          <p:cNvSpPr>
            <a:spLocks noGrp="1"/>
          </p:cNvSpPr>
          <p:nvPr>
            <p:ph idx="1"/>
          </p:nvPr>
        </p:nvSpPr>
        <p:spPr>
          <a:xfrm>
            <a:off x="372690" y="1410332"/>
            <a:ext cx="9559145" cy="1828800"/>
          </a:xfrm>
        </p:spPr>
        <p:txBody>
          <a:bodyPr/>
          <a:lstStyle/>
          <a:p>
            <a:pPr marL="0" indent="0">
              <a:buNone/>
            </a:pPr>
            <a:r>
              <a:rPr lang="en-US" sz="1200" dirty="0"/>
              <a:t>Developed and Evaluated Two Algorithms to detect liquid crossing center point of the PZT</a:t>
            </a:r>
          </a:p>
          <a:p>
            <a:pPr marL="171450" indent="-171450">
              <a:buFont typeface="Arial" panose="020B0604020202020204" pitchFamily="34" charset="0"/>
              <a:buChar char="•"/>
            </a:pPr>
            <a:r>
              <a:rPr lang="en-US" sz="1200" b="0" dirty="0"/>
              <a:t>Sensor midpoint is identified as the midpoint of the tanh function fit and fill level is associated with the known location of sensor midpoint. </a:t>
            </a:r>
          </a:p>
          <a:p>
            <a:pPr marL="171450" indent="-171450">
              <a:buFont typeface="Arial" panose="020B0604020202020204" pitchFamily="34" charset="0"/>
              <a:buChar char="•"/>
            </a:pPr>
            <a:r>
              <a:rPr lang="en-US" sz="1200" dirty="0"/>
              <a:t>Methods of detection</a:t>
            </a:r>
          </a:p>
          <a:p>
            <a:pPr lvl="1"/>
            <a:r>
              <a:rPr lang="en-US" sz="1200" dirty="0"/>
              <a:t>1) NLT Fit of Tanh Algorithm has advantage in barrel and does not require a reference</a:t>
            </a:r>
          </a:p>
          <a:p>
            <a:pPr lvl="1"/>
            <a:r>
              <a:rPr lang="en-US" sz="1200" dirty="0"/>
              <a:t>2) ref. Signature Algorithm can work better in dome since it includes effects of dome curvature and location relative to actuator</a:t>
            </a:r>
          </a:p>
          <a:p>
            <a:endParaRPr lang="en-US" dirty="0"/>
          </a:p>
        </p:txBody>
      </p:sp>
      <p:sp>
        <p:nvSpPr>
          <p:cNvPr id="4" name="Slide Number Placeholder 3">
            <a:extLst>
              <a:ext uri="{FF2B5EF4-FFF2-40B4-BE49-F238E27FC236}">
                <a16:creationId xmlns:a16="http://schemas.microsoft.com/office/drawing/2014/main" id="{706B710B-9B91-4B0F-A23A-436F3CECCC5B}"/>
              </a:ext>
            </a:extLst>
          </p:cNvPr>
          <p:cNvSpPr>
            <a:spLocks noGrp="1"/>
          </p:cNvSpPr>
          <p:nvPr>
            <p:ph type="sldNum" sz="quarter" idx="10"/>
          </p:nvPr>
        </p:nvSpPr>
        <p:spPr/>
        <p:txBody>
          <a:bodyPr/>
          <a:lstStyle/>
          <a:p>
            <a:pPr>
              <a:defRPr/>
            </a:pPr>
            <a:r>
              <a:rPr lang="en-US" dirty="0"/>
              <a:t> </a:t>
            </a:r>
          </a:p>
        </p:txBody>
      </p:sp>
      <p:sp>
        <p:nvSpPr>
          <p:cNvPr id="6" name="TextBox 5">
            <a:extLst>
              <a:ext uri="{FF2B5EF4-FFF2-40B4-BE49-F238E27FC236}">
                <a16:creationId xmlns:a16="http://schemas.microsoft.com/office/drawing/2014/main" id="{9A1DF150-7A4B-487A-A765-A54098C47D1B}"/>
              </a:ext>
            </a:extLst>
          </p:cNvPr>
          <p:cNvSpPr txBox="1"/>
          <p:nvPr/>
        </p:nvSpPr>
        <p:spPr>
          <a:xfrm>
            <a:off x="6755788" y="3239132"/>
            <a:ext cx="1622560" cy="246221"/>
          </a:xfrm>
          <a:prstGeom prst="rect">
            <a:avLst/>
          </a:prstGeom>
          <a:noFill/>
        </p:spPr>
        <p:txBody>
          <a:bodyPr wrap="none" rtlCol="0">
            <a:spAutoFit/>
          </a:bodyPr>
          <a:lstStyle/>
          <a:p>
            <a:r>
              <a:rPr lang="en-US" sz="1000" b="1" dirty="0"/>
              <a:t>2. Ref. Signature Algorithm</a:t>
            </a:r>
          </a:p>
        </p:txBody>
      </p:sp>
      <p:sp>
        <p:nvSpPr>
          <p:cNvPr id="7" name="TextBox 6">
            <a:extLst>
              <a:ext uri="{FF2B5EF4-FFF2-40B4-BE49-F238E27FC236}">
                <a16:creationId xmlns:a16="http://schemas.microsoft.com/office/drawing/2014/main" id="{8A6F36DB-C6D7-476C-8BA6-A4EEE93D0EE8}"/>
              </a:ext>
            </a:extLst>
          </p:cNvPr>
          <p:cNvSpPr txBox="1"/>
          <p:nvPr/>
        </p:nvSpPr>
        <p:spPr>
          <a:xfrm>
            <a:off x="372690" y="2970897"/>
            <a:ext cx="1579278" cy="246221"/>
          </a:xfrm>
          <a:prstGeom prst="rect">
            <a:avLst/>
          </a:prstGeom>
          <a:noFill/>
        </p:spPr>
        <p:txBody>
          <a:bodyPr wrap="none" rtlCol="0">
            <a:spAutoFit/>
          </a:bodyPr>
          <a:lstStyle/>
          <a:p>
            <a:r>
              <a:rPr lang="en-US" sz="1000" b="1" dirty="0"/>
              <a:t>1. NLT Fit TANH Algorithm</a:t>
            </a:r>
          </a:p>
        </p:txBody>
      </p:sp>
      <p:pic>
        <p:nvPicPr>
          <p:cNvPr id="11" name="Picture 10">
            <a:extLst>
              <a:ext uri="{FF2B5EF4-FFF2-40B4-BE49-F238E27FC236}">
                <a16:creationId xmlns:a16="http://schemas.microsoft.com/office/drawing/2014/main" id="{ABA816FB-D34E-42FA-8804-270AB73142CB}"/>
              </a:ext>
            </a:extLst>
          </p:cNvPr>
          <p:cNvPicPr>
            <a:picLocks noChangeAspect="1"/>
          </p:cNvPicPr>
          <p:nvPr/>
        </p:nvPicPr>
        <p:blipFill>
          <a:blip r:embed="rId2"/>
          <a:stretch>
            <a:fillRect/>
          </a:stretch>
        </p:blipFill>
        <p:spPr>
          <a:xfrm>
            <a:off x="10495204" y="3485353"/>
            <a:ext cx="1505375" cy="2743200"/>
          </a:xfrm>
          <a:prstGeom prst="rect">
            <a:avLst/>
          </a:prstGeom>
        </p:spPr>
      </p:pic>
      <p:pic>
        <p:nvPicPr>
          <p:cNvPr id="5" name="Picture 4">
            <a:extLst>
              <a:ext uri="{FF2B5EF4-FFF2-40B4-BE49-F238E27FC236}">
                <a16:creationId xmlns:a16="http://schemas.microsoft.com/office/drawing/2014/main" id="{3FF4F6A4-4CD6-4E15-9F49-2F23C5BBC499}"/>
              </a:ext>
            </a:extLst>
          </p:cNvPr>
          <p:cNvPicPr>
            <a:picLocks noChangeAspect="1"/>
          </p:cNvPicPr>
          <p:nvPr/>
        </p:nvPicPr>
        <p:blipFill>
          <a:blip r:embed="rId3"/>
          <a:stretch>
            <a:fillRect/>
          </a:stretch>
        </p:blipFill>
        <p:spPr>
          <a:xfrm>
            <a:off x="4651227" y="4203099"/>
            <a:ext cx="2315022" cy="1940120"/>
          </a:xfrm>
          <a:prstGeom prst="rect">
            <a:avLst/>
          </a:prstGeom>
        </p:spPr>
      </p:pic>
      <p:pic>
        <p:nvPicPr>
          <p:cNvPr id="9" name="Picture 8">
            <a:extLst>
              <a:ext uri="{FF2B5EF4-FFF2-40B4-BE49-F238E27FC236}">
                <a16:creationId xmlns:a16="http://schemas.microsoft.com/office/drawing/2014/main" id="{55642E2F-69A7-4F48-8F87-CD2222E731F3}"/>
              </a:ext>
            </a:extLst>
          </p:cNvPr>
          <p:cNvPicPr>
            <a:picLocks noChangeAspect="1"/>
          </p:cNvPicPr>
          <p:nvPr/>
        </p:nvPicPr>
        <p:blipFill>
          <a:blip r:embed="rId4"/>
          <a:stretch>
            <a:fillRect/>
          </a:stretch>
        </p:blipFill>
        <p:spPr>
          <a:xfrm>
            <a:off x="7567068" y="3787567"/>
            <a:ext cx="2060627" cy="2630652"/>
          </a:xfrm>
          <a:prstGeom prst="rect">
            <a:avLst/>
          </a:prstGeom>
        </p:spPr>
      </p:pic>
      <p:pic>
        <p:nvPicPr>
          <p:cNvPr id="10" name="Picture 9">
            <a:extLst>
              <a:ext uri="{FF2B5EF4-FFF2-40B4-BE49-F238E27FC236}">
                <a16:creationId xmlns:a16="http://schemas.microsoft.com/office/drawing/2014/main" id="{A9EA39B7-ABA3-484A-9D1D-392AAD520933}"/>
              </a:ext>
            </a:extLst>
          </p:cNvPr>
          <p:cNvPicPr>
            <a:picLocks noChangeAspect="1"/>
          </p:cNvPicPr>
          <p:nvPr/>
        </p:nvPicPr>
        <p:blipFill>
          <a:blip r:embed="rId5"/>
          <a:stretch>
            <a:fillRect/>
          </a:stretch>
        </p:blipFill>
        <p:spPr>
          <a:xfrm>
            <a:off x="546027" y="4412600"/>
            <a:ext cx="2811883" cy="2100681"/>
          </a:xfrm>
          <a:prstGeom prst="rect">
            <a:avLst/>
          </a:prstGeom>
        </p:spPr>
      </p:pic>
      <p:sp>
        <p:nvSpPr>
          <p:cNvPr id="14" name="TextBox 13">
            <a:extLst>
              <a:ext uri="{FF2B5EF4-FFF2-40B4-BE49-F238E27FC236}">
                <a16:creationId xmlns:a16="http://schemas.microsoft.com/office/drawing/2014/main" id="{08BC2232-FC40-4E9C-88C7-0F450EDDC488}"/>
              </a:ext>
            </a:extLst>
          </p:cNvPr>
          <p:cNvSpPr txBox="1"/>
          <p:nvPr/>
        </p:nvSpPr>
        <p:spPr>
          <a:xfrm>
            <a:off x="732090" y="3344625"/>
            <a:ext cx="321274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Sensor midpoint locations  can be estimated with an accuracy of &lt;1% of Full Tank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Average Point Sensor Error: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Domes: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Barrel: 0.87%</a:t>
            </a:r>
          </a:p>
        </p:txBody>
      </p:sp>
    </p:spTree>
    <p:extLst>
      <p:ext uri="{BB962C8B-B14F-4D97-AF65-F5344CB8AC3E}">
        <p14:creationId xmlns:p14="http://schemas.microsoft.com/office/powerpoint/2010/main" val="3139434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0B25-8A4D-F67F-9B30-6E3E3E05E164}"/>
              </a:ext>
            </a:extLst>
          </p:cNvPr>
          <p:cNvSpPr>
            <a:spLocks noGrp="1"/>
          </p:cNvSpPr>
          <p:nvPr>
            <p:ph type="title"/>
          </p:nvPr>
        </p:nvSpPr>
        <p:spPr/>
        <p:txBody>
          <a:bodyPr/>
          <a:lstStyle/>
          <a:p>
            <a:r>
              <a:rPr lang="en-US" dirty="0"/>
              <a:t>Tanh Function Fit to RMS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C533EF-6B51-25F9-6D9A-B9DF51718CA8}"/>
                  </a:ext>
                </a:extLst>
              </p:cNvPr>
              <p:cNvSpPr>
                <a:spLocks noGrp="1"/>
              </p:cNvSpPr>
              <p:nvPr>
                <p:ph idx="1"/>
              </p:nvPr>
            </p:nvSpPr>
            <p:spPr/>
            <p:txBody>
              <a:bodyPr>
                <a:normAutofit lnSpcReduction="10000"/>
              </a:bodyPr>
              <a:lstStyle/>
              <a:p>
                <a:r>
                  <a:rPr lang="en-US" dirty="0"/>
                  <a:t>Sensor data is segmented into intervals of length </a:t>
                </a:r>
                <a14:m>
                  <m:oMath xmlns:m="http://schemas.openxmlformats.org/officeDocument/2006/math">
                    <m:r>
                      <a:rPr lang="en-US" i="1" smtClean="0">
                        <a:latin typeface="Cambria Math" panose="02040503050406030204" pitchFamily="18" charset="0"/>
                        <a:ea typeface="Cambria Math" panose="02040503050406030204" pitchFamily="18" charset="0"/>
                      </a:rPr>
                      <m:t>𝜏</m:t>
                    </m:r>
                  </m:oMath>
                </a14:m>
                <a:r>
                  <a:rPr lang="en-US" dirty="0"/>
                  <a:t> and the RMS is computed for each interval of </a:t>
                </a:r>
                <a:r>
                  <a:rPr lang="en-US" i="1" dirty="0"/>
                  <a:t>N </a:t>
                </a:r>
                <a:r>
                  <a:rPr lang="en-US" dirty="0"/>
                  <a:t>samples where </a:t>
                </a:r>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r>
                      <a:rPr lang="en-US" b="0" i="1" smtClean="0">
                        <a:latin typeface="Cambria Math" panose="02040503050406030204" pitchFamily="18" charset="0"/>
                        <a:ea typeface="Cambria Math" panose="02040503050406030204" pitchFamily="18" charset="0"/>
                      </a:rPr>
                      <m:t>𝜏</m:t>
                    </m:r>
                  </m:oMath>
                </a14:m>
                <a:r>
                  <a:rPr lang="en-US" dirty="0"/>
                  <a:t>. The RMS is calculated according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𝑅𝑀𝑆</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𝑛</m:t>
                            </m:r>
                            <m:r>
                              <a:rPr lang="en-US" i="1">
                                <a:latin typeface="Cambria Math" panose="02040503050406030204" pitchFamily="18" charset="0"/>
                              </a:rPr>
                              <m:t>=1</m:t>
                            </m:r>
                          </m:sub>
                          <m:sup>
                            <m:r>
                              <a:rPr lang="en-US" i="1">
                                <a:latin typeface="Cambria Math" panose="02040503050406030204" pitchFamily="18" charset="0"/>
                              </a:rPr>
                              <m:t>𝑁</m:t>
                            </m:r>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𝑛</m:t>
                                        </m:r>
                                      </m:sub>
                                    </m:sSub>
                                  </m:e>
                                </m:d>
                              </m:e>
                              <m:sup>
                                <m:r>
                                  <a:rPr lang="en-US" i="1">
                                    <a:latin typeface="Cambria Math" panose="02040503050406030204" pitchFamily="18" charset="0"/>
                                  </a:rPr>
                                  <m:t>2</m:t>
                                </m:r>
                              </m:sup>
                            </m:sSup>
                          </m:e>
                        </m:nary>
                      </m:e>
                    </m:rad>
                    <m:r>
                      <a:rPr lang="en-US" i="1">
                        <a:latin typeface="Cambria Math" panose="02040503050406030204" pitchFamily="18" charset="0"/>
                      </a:rPr>
                      <m:t> </m:t>
                    </m:r>
                  </m:oMath>
                </a14:m>
                <a:r>
                  <a:rPr lang="en-US" dirty="0"/>
                  <a:t> for a vector of contiguous sensor voltages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𝑛</m:t>
                        </m:r>
                      </m:sub>
                    </m:sSub>
                  </m:oMath>
                </a14:m>
                <a:r>
                  <a:rPr lang="en-US" dirty="0"/>
                  <a:t> of length </a:t>
                </a:r>
                <a:r>
                  <a:rPr lang="en-US" i="1" dirty="0"/>
                  <a:t>N</a:t>
                </a:r>
                <a:r>
                  <a:rPr lang="en-US" dirty="0"/>
                  <a:t>.</a:t>
                </a:r>
              </a:p>
              <a:p>
                <a:r>
                  <a:rPr lang="en-US" dirty="0"/>
                  <a:t>For the GN2 runs, the RMS series is filtered with a band pass of 600-1000 Hz to remove flow noise. </a:t>
                </a:r>
              </a:p>
              <a:p>
                <a:r>
                  <a:rPr lang="en-US" dirty="0"/>
                  <a:t>Construct a four-parameter fit function that represents an initial guess for the sensor transition. The fit function is of the form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𝑓𝑖𝑡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tanh</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func>
                    <m:r>
                      <a:rPr lang="en-US" b="0" i="0" smtClean="0">
                        <a:latin typeface="Cambria Math" panose="02040503050406030204" pitchFamily="18" charset="0"/>
                      </a:rPr>
                      <m:t>]</m:t>
                    </m:r>
                  </m:oMath>
                </a14:m>
                <a:r>
                  <a:rPr lang="en-US" dirty="0"/>
                  <a:t>, where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oMath>
                </a14:m>
                <a:r>
                  <a:rPr lang="en-US" dirty="0"/>
                  <a:t> are fit coefficients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oMath>
                </a14:m>
                <a:r>
                  <a:rPr lang="en-US" dirty="0"/>
                  <a:t> is the initial guess for the transition time. </a:t>
                </a:r>
              </a:p>
              <a:p>
                <a:endParaRPr lang="en-US" dirty="0"/>
              </a:p>
            </p:txBody>
          </p:sp>
        </mc:Choice>
        <mc:Fallback xmlns="">
          <p:sp>
            <p:nvSpPr>
              <p:cNvPr id="3" name="Content Placeholder 2">
                <a:extLst>
                  <a:ext uri="{FF2B5EF4-FFF2-40B4-BE49-F238E27FC236}">
                    <a16:creationId xmlns:a16="http://schemas.microsoft.com/office/drawing/2014/main" id="{2FC533EF-6B51-25F9-6D9A-B9DF51718CA8}"/>
                  </a:ext>
                </a:extLst>
              </p:cNvPr>
              <p:cNvSpPr>
                <a:spLocks noGrp="1" noRot="1" noChangeAspect="1" noMove="1" noResize="1" noEditPoints="1" noAdjustHandles="1" noChangeArrowheads="1" noChangeShapeType="1" noTextEdit="1"/>
              </p:cNvSpPr>
              <p:nvPr>
                <p:ph idx="1"/>
              </p:nvPr>
            </p:nvSpPr>
            <p:spPr>
              <a:blipFill>
                <a:blip r:embed="rId2"/>
                <a:stretch>
                  <a:fillRect l="-1086" t="-3207" r="-241"/>
                </a:stretch>
              </a:blipFill>
            </p:spPr>
            <p:txBody>
              <a:bodyPr/>
              <a:lstStyle/>
              <a:p>
                <a:r>
                  <a:rPr lang="en-US">
                    <a:noFill/>
                  </a:rPr>
                  <a:t> </a:t>
                </a:r>
              </a:p>
            </p:txBody>
          </p:sp>
        </mc:Fallback>
      </mc:AlternateContent>
    </p:spTree>
    <p:extLst>
      <p:ext uri="{BB962C8B-B14F-4D97-AF65-F5344CB8AC3E}">
        <p14:creationId xmlns:p14="http://schemas.microsoft.com/office/powerpoint/2010/main" val="188924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0BD3-BA2C-012E-4D3A-88DC64EDC4AE}"/>
              </a:ext>
            </a:extLst>
          </p:cNvPr>
          <p:cNvSpPr>
            <a:spLocks noGrp="1"/>
          </p:cNvSpPr>
          <p:nvPr>
            <p:ph type="title"/>
          </p:nvPr>
        </p:nvSpPr>
        <p:spPr/>
        <p:txBody>
          <a:bodyPr/>
          <a:lstStyle/>
          <a:p>
            <a:r>
              <a:rPr lang="en-US" dirty="0"/>
              <a:t>Tanh Function Fit to RMS</a:t>
            </a:r>
          </a:p>
        </p:txBody>
      </p:sp>
      <p:sp>
        <p:nvSpPr>
          <p:cNvPr id="3" name="Content Placeholder 2">
            <a:extLst>
              <a:ext uri="{FF2B5EF4-FFF2-40B4-BE49-F238E27FC236}">
                <a16:creationId xmlns:a16="http://schemas.microsoft.com/office/drawing/2014/main" id="{1BFE1DB1-FF45-35F8-F185-B5D8E023B052}"/>
              </a:ext>
            </a:extLst>
          </p:cNvPr>
          <p:cNvSpPr>
            <a:spLocks noGrp="1"/>
          </p:cNvSpPr>
          <p:nvPr>
            <p:ph idx="1"/>
          </p:nvPr>
        </p:nvSpPr>
        <p:spPr/>
        <p:txBody>
          <a:bodyPr/>
          <a:lstStyle/>
          <a:p>
            <a:r>
              <a:rPr lang="en-US" dirty="0"/>
              <a:t>Sensor midpoint is identified as the midpoint of the tanh function fit and fill level is associated with the known location of sensor midpoint. </a:t>
            </a:r>
          </a:p>
        </p:txBody>
      </p:sp>
      <p:pic>
        <p:nvPicPr>
          <p:cNvPr id="4" name="Picture 3" descr="Diagram&#10;&#10;Description automatically generated">
            <a:extLst>
              <a:ext uri="{FF2B5EF4-FFF2-40B4-BE49-F238E27FC236}">
                <a16:creationId xmlns:a16="http://schemas.microsoft.com/office/drawing/2014/main" id="{F6BC56BA-41D4-6BB5-1A26-408ACD9CDE3D}"/>
              </a:ext>
            </a:extLst>
          </p:cNvPr>
          <p:cNvPicPr>
            <a:picLocks noChangeAspect="1"/>
          </p:cNvPicPr>
          <p:nvPr/>
        </p:nvPicPr>
        <p:blipFill>
          <a:blip r:embed="rId2"/>
          <a:stretch>
            <a:fillRect/>
          </a:stretch>
        </p:blipFill>
        <p:spPr>
          <a:xfrm>
            <a:off x="442088" y="2551771"/>
            <a:ext cx="5208912" cy="3894282"/>
          </a:xfrm>
          <a:prstGeom prst="rect">
            <a:avLst/>
          </a:prstGeom>
        </p:spPr>
      </p:pic>
      <p:sp>
        <p:nvSpPr>
          <p:cNvPr id="5" name="TextBox 4">
            <a:extLst>
              <a:ext uri="{FF2B5EF4-FFF2-40B4-BE49-F238E27FC236}">
                <a16:creationId xmlns:a16="http://schemas.microsoft.com/office/drawing/2014/main" id="{19106450-C339-D0E2-2D02-2B284ED787EC}"/>
              </a:ext>
            </a:extLst>
          </p:cNvPr>
          <p:cNvSpPr txBox="1"/>
          <p:nvPr/>
        </p:nvSpPr>
        <p:spPr>
          <a:xfrm>
            <a:off x="6096000" y="2833511"/>
            <a:ext cx="5082309" cy="1754326"/>
          </a:xfrm>
          <a:prstGeom prst="rect">
            <a:avLst/>
          </a:prstGeom>
          <a:noFill/>
        </p:spPr>
        <p:txBody>
          <a:bodyPr wrap="square" rtlCol="0">
            <a:spAutoFit/>
          </a:bodyPr>
          <a:lstStyle/>
          <a:p>
            <a:r>
              <a:rPr lang="en-US" dirty="0"/>
              <a:t>Sensor midpoint locations  can be estimated with an accuracy </a:t>
            </a:r>
            <a:r>
              <a:rPr lang="en-US"/>
              <a:t>of &lt;1</a:t>
            </a:r>
            <a:r>
              <a:rPr lang="en-US" dirty="0"/>
              <a:t>% of Full Tank Volume. </a:t>
            </a:r>
          </a:p>
          <a:p>
            <a:endParaRPr lang="en-US" dirty="0"/>
          </a:p>
          <a:p>
            <a:r>
              <a:rPr lang="en-US" dirty="0"/>
              <a:t>Average Point Sensor Error:</a:t>
            </a:r>
          </a:p>
          <a:p>
            <a:r>
              <a:rPr lang="en-US" dirty="0"/>
              <a:t>Domes: 1.0%</a:t>
            </a:r>
          </a:p>
          <a:p>
            <a:r>
              <a:rPr lang="en-US" dirty="0"/>
              <a:t>Barrel: 0.87%</a:t>
            </a:r>
          </a:p>
        </p:txBody>
      </p:sp>
    </p:spTree>
    <p:extLst>
      <p:ext uri="{BB962C8B-B14F-4D97-AF65-F5344CB8AC3E}">
        <p14:creationId xmlns:p14="http://schemas.microsoft.com/office/powerpoint/2010/main" val="3021086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113" y="3374161"/>
            <a:ext cx="1187928" cy="2328111"/>
          </a:xfrm>
          <a:prstGeom prst="rect">
            <a:avLst/>
          </a:prstGeom>
        </p:spPr>
      </p:pic>
      <p:sp>
        <p:nvSpPr>
          <p:cNvPr id="15" name="Title 14"/>
          <p:cNvSpPr>
            <a:spLocks noGrp="1"/>
          </p:cNvSpPr>
          <p:nvPr>
            <p:ph type="title"/>
          </p:nvPr>
        </p:nvSpPr>
        <p:spPr>
          <a:xfrm>
            <a:off x="1463041" y="366183"/>
            <a:ext cx="11300791" cy="605367"/>
          </a:xfrm>
        </p:spPr>
        <p:txBody>
          <a:bodyPr anchor="t">
            <a:normAutofit fontScale="90000"/>
          </a:bodyPr>
          <a:lstStyle/>
          <a:p>
            <a:r>
              <a:rPr lang="en-US" sz="3600" dirty="0"/>
              <a:t>MPG and Engine Burn Operation Tested on ICPTA – LOx/LCH4</a:t>
            </a:r>
            <a:br>
              <a:rPr lang="en-US" dirty="0"/>
            </a:br>
            <a:endParaRPr lang="en-US" dirty="0"/>
          </a:p>
        </p:txBody>
      </p:sp>
      <p:sp>
        <p:nvSpPr>
          <p:cNvPr id="16" name="Content Placeholder 15"/>
          <p:cNvSpPr>
            <a:spLocks noGrp="1"/>
          </p:cNvSpPr>
          <p:nvPr>
            <p:ph idx="1"/>
          </p:nvPr>
        </p:nvSpPr>
        <p:spPr>
          <a:xfrm>
            <a:off x="275113" y="1361087"/>
            <a:ext cx="10515600" cy="4351338"/>
          </a:xfrm>
        </p:spPr>
        <p:txBody>
          <a:bodyPr/>
          <a:lstStyle/>
          <a:p>
            <a:r>
              <a:rPr lang="en-US" dirty="0"/>
              <a:t>Integrated Cryogenic Propulsion Test Article (ICPTA )</a:t>
            </a:r>
          </a:p>
          <a:p>
            <a:r>
              <a:rPr lang="en-US" dirty="0"/>
              <a:t>MPG installed on the Parallel Tanks 4 ft dia, 275 to 325 psia, LO2</a:t>
            </a:r>
          </a:p>
          <a:p>
            <a:r>
              <a:rPr lang="en-US" dirty="0"/>
              <a:t>Piggy-back Test at Plum Brook B-2 with the ICPTA engine firing under vacuum with provided data to help reduce that risk for the MPG</a:t>
            </a: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87640" y="3379716"/>
            <a:ext cx="3097359" cy="2337271"/>
          </a:xfrm>
          <a:prstGeom prst="rect">
            <a:avLst/>
          </a:prstGeom>
        </p:spPr>
      </p:pic>
      <p:sp>
        <p:nvSpPr>
          <p:cNvPr id="11" name="TextBox 10"/>
          <p:cNvSpPr txBox="1"/>
          <p:nvPr/>
        </p:nvSpPr>
        <p:spPr>
          <a:xfrm>
            <a:off x="1881954" y="5692457"/>
            <a:ext cx="2686120" cy="369332"/>
          </a:xfrm>
          <a:prstGeom prst="rect">
            <a:avLst/>
          </a:prstGeom>
          <a:noFill/>
        </p:spPr>
        <p:txBody>
          <a:bodyPr wrap="none" rtlCol="0">
            <a:spAutoFit/>
          </a:bodyPr>
          <a:lstStyle/>
          <a:p>
            <a:r>
              <a:rPr lang="en-US" dirty="0"/>
              <a:t>Test Firing on Feb 14, 2017</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7679" y="5048422"/>
            <a:ext cx="2048353" cy="1338762"/>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96349" y="3447361"/>
            <a:ext cx="2088463" cy="1617620"/>
          </a:xfrm>
          <a:prstGeom prst="rect">
            <a:avLst/>
          </a:prstGeom>
        </p:spPr>
      </p:pic>
      <p:grpSp>
        <p:nvGrpSpPr>
          <p:cNvPr id="14" name="Group 13"/>
          <p:cNvGrpSpPr/>
          <p:nvPr/>
        </p:nvGrpSpPr>
        <p:grpSpPr>
          <a:xfrm>
            <a:off x="7662337" y="3466770"/>
            <a:ext cx="3867053" cy="3005592"/>
            <a:chOff x="7527167" y="4389120"/>
            <a:chExt cx="2929105" cy="2331210"/>
          </a:xfrm>
        </p:grpSpPr>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27167" y="4563506"/>
              <a:ext cx="2929105" cy="2156824"/>
            </a:xfrm>
            <a:prstGeom prst="rect">
              <a:avLst/>
            </a:prstGeom>
            <a:solidFill>
              <a:schemeClr val="bg1"/>
            </a:solidFill>
          </p:spPr>
        </p:pic>
        <p:sp>
          <p:nvSpPr>
            <p:cNvPr id="13" name="TextBox 12"/>
            <p:cNvSpPr txBox="1"/>
            <p:nvPr/>
          </p:nvSpPr>
          <p:spPr>
            <a:xfrm>
              <a:off x="7973568" y="4389120"/>
              <a:ext cx="1440459" cy="369332"/>
            </a:xfrm>
            <a:prstGeom prst="rect">
              <a:avLst/>
            </a:prstGeom>
            <a:noFill/>
          </p:spPr>
          <p:txBody>
            <a:bodyPr wrap="none" rtlCol="0">
              <a:spAutoFit/>
            </a:bodyPr>
            <a:lstStyle/>
            <a:p>
              <a:r>
                <a:rPr lang="en-US" dirty="0"/>
                <a:t>Parallel Tanks</a:t>
              </a:r>
            </a:p>
          </p:txBody>
        </p:sp>
      </p:grpSp>
    </p:spTree>
    <p:extLst>
      <p:ext uri="{BB962C8B-B14F-4D97-AF65-F5344CB8AC3E}">
        <p14:creationId xmlns:p14="http://schemas.microsoft.com/office/powerpoint/2010/main" val="1674700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8816-66CC-4A13-897F-FF69F7270383}"/>
              </a:ext>
            </a:extLst>
          </p:cNvPr>
          <p:cNvSpPr>
            <a:spLocks noGrp="1"/>
          </p:cNvSpPr>
          <p:nvPr>
            <p:ph type="title"/>
          </p:nvPr>
        </p:nvSpPr>
        <p:spPr>
          <a:xfrm>
            <a:off x="1331216" y="484009"/>
            <a:ext cx="10781626" cy="597134"/>
          </a:xfrm>
        </p:spPr>
        <p:txBody>
          <a:bodyPr>
            <a:normAutofit/>
          </a:bodyPr>
          <a:lstStyle/>
          <a:p>
            <a:r>
              <a:rPr lang="en-US" sz="2800"/>
              <a:t>      MPG PZT Transducers details </a:t>
            </a:r>
            <a:r>
              <a:rPr lang="en-US" sz="2200"/>
              <a:t>(NASA patent manufactured by Smart-material Corp)</a:t>
            </a:r>
            <a:endParaRPr lang="en-US" sz="2200" dirty="0"/>
          </a:p>
        </p:txBody>
      </p:sp>
      <p:pic>
        <p:nvPicPr>
          <p:cNvPr id="5" name="Content Placeholder 4">
            <a:extLst>
              <a:ext uri="{FF2B5EF4-FFF2-40B4-BE49-F238E27FC236}">
                <a16:creationId xmlns:a16="http://schemas.microsoft.com/office/drawing/2014/main" id="{B69D55B4-B383-4DEA-8092-B61243E542E0}"/>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194937" y="1218229"/>
            <a:ext cx="6589285" cy="5537107"/>
          </a:xfrm>
          <a:prstGeom prst="rect">
            <a:avLst/>
          </a:prstGeom>
        </p:spPr>
      </p:pic>
      <p:pic>
        <p:nvPicPr>
          <p:cNvPr id="11" name="Picture 10">
            <a:extLst>
              <a:ext uri="{FF2B5EF4-FFF2-40B4-BE49-F238E27FC236}">
                <a16:creationId xmlns:a16="http://schemas.microsoft.com/office/drawing/2014/main" id="{782E8D3B-E0BB-4D45-848B-20A23D3285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0563" y="2132771"/>
            <a:ext cx="3717723" cy="2121988"/>
          </a:xfrm>
          <a:prstGeom prst="rect">
            <a:avLst/>
          </a:prstGeom>
        </p:spPr>
      </p:pic>
      <p:pic>
        <p:nvPicPr>
          <p:cNvPr id="13" name="Picture 12">
            <a:extLst>
              <a:ext uri="{FF2B5EF4-FFF2-40B4-BE49-F238E27FC236}">
                <a16:creationId xmlns:a16="http://schemas.microsoft.com/office/drawing/2014/main" id="{A999523F-8E73-4BF5-A13C-DF19188BA5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0967" y="1394164"/>
            <a:ext cx="1261875" cy="4370841"/>
          </a:xfrm>
          <a:prstGeom prst="rect">
            <a:avLst/>
          </a:prstGeom>
        </p:spPr>
      </p:pic>
      <p:pic>
        <p:nvPicPr>
          <p:cNvPr id="15" name="Picture 14">
            <a:extLst>
              <a:ext uri="{FF2B5EF4-FFF2-40B4-BE49-F238E27FC236}">
                <a16:creationId xmlns:a16="http://schemas.microsoft.com/office/drawing/2014/main" id="{1802D9EF-39A8-45D3-A65F-16F80393CE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8358" y="5201597"/>
            <a:ext cx="4193907" cy="1690825"/>
          </a:xfrm>
          <a:prstGeom prst="rect">
            <a:avLst/>
          </a:prstGeom>
        </p:spPr>
      </p:pic>
    </p:spTree>
    <p:extLst>
      <p:ext uri="{BB962C8B-B14F-4D97-AF65-F5344CB8AC3E}">
        <p14:creationId xmlns:p14="http://schemas.microsoft.com/office/powerpoint/2010/main" val="299544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22C013CF-0810-6042-B418-1FF8E31520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4104" y="1396979"/>
            <a:ext cx="7333035" cy="4654993"/>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5983" y="3395439"/>
            <a:ext cx="1901337" cy="1496478"/>
          </a:xfrm>
          <a:prstGeom prst="rect">
            <a:avLst/>
          </a:prstGeom>
        </p:spPr>
      </p:pic>
      <p:sp>
        <p:nvSpPr>
          <p:cNvPr id="6" name="Title 5"/>
          <p:cNvSpPr>
            <a:spLocks noGrp="1"/>
          </p:cNvSpPr>
          <p:nvPr>
            <p:ph type="title"/>
          </p:nvPr>
        </p:nvSpPr>
        <p:spPr>
          <a:xfrm>
            <a:off x="1863821" y="421329"/>
            <a:ext cx="8378241" cy="823461"/>
          </a:xfrm>
        </p:spPr>
        <p:txBody>
          <a:bodyPr>
            <a:normAutofit/>
          </a:bodyPr>
          <a:lstStyle/>
          <a:p>
            <a:r>
              <a:rPr lang="en-US" sz="3200" dirty="0"/>
              <a:t>MPG Demonstrated During Engine Operation</a:t>
            </a:r>
          </a:p>
        </p:txBody>
      </p:sp>
      <p:sp>
        <p:nvSpPr>
          <p:cNvPr id="8" name="Content Placeholder 7"/>
          <p:cNvSpPr>
            <a:spLocks noGrp="1"/>
          </p:cNvSpPr>
          <p:nvPr>
            <p:ph idx="1"/>
          </p:nvPr>
        </p:nvSpPr>
        <p:spPr>
          <a:xfrm>
            <a:off x="225521" y="1718319"/>
            <a:ext cx="3596202" cy="4295619"/>
          </a:xfrm>
        </p:spPr>
        <p:txBody>
          <a:bodyPr>
            <a:normAutofit fontScale="62500" lnSpcReduction="20000"/>
          </a:bodyPr>
          <a:lstStyle/>
          <a:p>
            <a:pPr marL="285750" indent="-285750">
              <a:buFont typeface="Arial" panose="020B0604020202020204" pitchFamily="34" charset="0"/>
              <a:buChar char="•"/>
            </a:pPr>
            <a:r>
              <a:rPr lang="en-US" dirty="0"/>
              <a:t>30 sec Hot-fire Test at 2800 lbf conducted to determine interference between main engine noise and the MPG</a:t>
            </a:r>
          </a:p>
          <a:p>
            <a:pPr marL="742950" lvl="1" indent="-285750">
              <a:buFont typeface="Arial" panose="020B0604020202020204" pitchFamily="34" charset="0"/>
              <a:buChar char="•"/>
            </a:pPr>
            <a:r>
              <a:rPr lang="en-US" dirty="0"/>
              <a:t>Tested Plum Brook thermal vacuum test facility </a:t>
            </a:r>
          </a:p>
          <a:p>
            <a:pPr marL="285750" indent="-285750">
              <a:buFont typeface="Arial" panose="020B0604020202020204" pitchFamily="34" charset="0"/>
              <a:buChar char="•"/>
            </a:pPr>
            <a:r>
              <a:rPr lang="en-US" dirty="0"/>
              <a:t>System uses </a:t>
            </a:r>
            <a:r>
              <a:rPr lang="en-US" b="1" u="sng" dirty="0"/>
              <a:t>Two</a:t>
            </a:r>
            <a:r>
              <a:rPr lang="en-US" dirty="0"/>
              <a:t> 48” diameter LO2 tanks in parallel feeding 1 engine</a:t>
            </a:r>
          </a:p>
          <a:p>
            <a:pPr marL="742950" lvl="1" indent="-285750">
              <a:buFont typeface="Arial" panose="020B0604020202020204" pitchFamily="34" charset="0"/>
              <a:buChar char="•"/>
            </a:pPr>
            <a:r>
              <a:rPr lang="en-US" dirty="0"/>
              <a:t>Tank L102 (“Tank 2”) was used as the reference tank to predict L101 (Tank 1) </a:t>
            </a:r>
          </a:p>
          <a:p>
            <a:pPr marL="285750" indent="-285750">
              <a:buFont typeface="Arial" panose="020B0604020202020204" pitchFamily="34" charset="0"/>
              <a:buChar char="•"/>
            </a:pPr>
            <a:r>
              <a:rPr lang="en-US" b="1" dirty="0"/>
              <a:t>Major Findings</a:t>
            </a:r>
          </a:p>
          <a:p>
            <a:pPr marL="742950" lvl="1" indent="-285750">
              <a:buFont typeface="Arial" panose="020B0604020202020204" pitchFamily="34" charset="0"/>
              <a:buChar char="•"/>
            </a:pPr>
            <a:r>
              <a:rPr lang="en-US" b="1" dirty="0"/>
              <a:t>Noise did not interfere with measuring mass during the engine burn</a:t>
            </a:r>
          </a:p>
          <a:p>
            <a:pPr marL="742950" lvl="1" indent="-285750">
              <a:buFont typeface="Arial" panose="020B0604020202020204" pitchFamily="34" charset="0"/>
              <a:buChar char="•"/>
            </a:pPr>
            <a:r>
              <a:rPr lang="en-US" b="1" dirty="0"/>
              <a:t>One tank can be used as the reference for another tank as both have similar responses</a:t>
            </a:r>
          </a:p>
          <a:p>
            <a:pPr marL="285750" indent="-285750">
              <a:buFont typeface="Arial" panose="020B0604020202020204" pitchFamily="34" charset="0"/>
              <a:buChar char="•"/>
            </a:pPr>
            <a:endParaRPr lang="en-US" u="sng" dirty="0"/>
          </a:p>
          <a:p>
            <a:endParaRPr lang="en-US" dirty="0"/>
          </a:p>
        </p:txBody>
      </p:sp>
    </p:spTree>
    <p:extLst>
      <p:ext uri="{BB962C8B-B14F-4D97-AF65-F5344CB8AC3E}">
        <p14:creationId xmlns:p14="http://schemas.microsoft.com/office/powerpoint/2010/main" val="352622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2C41-888C-3B4C-94C5-5741CC8B29BD}"/>
              </a:ext>
            </a:extLst>
          </p:cNvPr>
          <p:cNvSpPr>
            <a:spLocks noGrp="1"/>
          </p:cNvSpPr>
          <p:nvPr>
            <p:ph type="title"/>
          </p:nvPr>
        </p:nvSpPr>
        <p:spPr>
          <a:xfrm>
            <a:off x="2209800" y="217972"/>
            <a:ext cx="8284029" cy="1019701"/>
          </a:xfrm>
        </p:spPr>
        <p:txBody>
          <a:bodyPr>
            <a:noAutofit/>
          </a:bodyPr>
          <a:lstStyle/>
          <a:p>
            <a:r>
              <a:rPr lang="en-US" sz="3200" dirty="0"/>
              <a:t>New Shepard </a:t>
            </a:r>
            <a:r>
              <a:rPr lang="en-US" sz="3200"/>
              <a:t>Provides Equilibrated Zero-g </a:t>
            </a:r>
            <a:r>
              <a:rPr lang="en-US" sz="3200" dirty="0"/>
              <a:t>Tests</a:t>
            </a:r>
          </a:p>
        </p:txBody>
      </p:sp>
      <p:pic>
        <p:nvPicPr>
          <p:cNvPr id="9" name="Content Placeholder 8">
            <a:extLst>
              <a:ext uri="{FF2B5EF4-FFF2-40B4-BE49-F238E27FC236}">
                <a16:creationId xmlns:a16="http://schemas.microsoft.com/office/drawing/2014/main" id="{BAFAF0DF-6DE9-E147-9583-369AB8BC125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091714" y="1253860"/>
            <a:ext cx="3199805" cy="4266407"/>
          </a:xfrm>
        </p:spPr>
      </p:pic>
      <p:pic>
        <p:nvPicPr>
          <p:cNvPr id="11" name="Picture 10">
            <a:extLst>
              <a:ext uri="{FF2B5EF4-FFF2-40B4-BE49-F238E27FC236}">
                <a16:creationId xmlns:a16="http://schemas.microsoft.com/office/drawing/2014/main" id="{375D5BD4-7D34-D94F-8D6B-3170A531C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4630" y="1253859"/>
            <a:ext cx="4717370" cy="3133702"/>
          </a:xfrm>
          <a:prstGeom prst="rect">
            <a:avLst/>
          </a:prstGeom>
        </p:spPr>
      </p:pic>
      <p:pic>
        <p:nvPicPr>
          <p:cNvPr id="13" name="Picture 12">
            <a:extLst>
              <a:ext uri="{FF2B5EF4-FFF2-40B4-BE49-F238E27FC236}">
                <a16:creationId xmlns:a16="http://schemas.microsoft.com/office/drawing/2014/main" id="{0BC81F45-DC95-2445-9493-BF8CA88BC0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21445" y="1790351"/>
            <a:ext cx="4291914" cy="3218935"/>
          </a:xfrm>
          <a:prstGeom prst="rect">
            <a:avLst/>
          </a:prstGeom>
        </p:spPr>
      </p:pic>
      <p:pic>
        <p:nvPicPr>
          <p:cNvPr id="15" name="Picture 14">
            <a:extLst>
              <a:ext uri="{FF2B5EF4-FFF2-40B4-BE49-F238E27FC236}">
                <a16:creationId xmlns:a16="http://schemas.microsoft.com/office/drawing/2014/main" id="{BE3C261E-A834-B34C-99AA-A2C16F338C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4630" y="4204480"/>
            <a:ext cx="4717369" cy="2653520"/>
          </a:xfrm>
          <a:prstGeom prst="rect">
            <a:avLst/>
          </a:prstGeom>
        </p:spPr>
      </p:pic>
      <p:sp>
        <p:nvSpPr>
          <p:cNvPr id="16" name="TextBox 15">
            <a:extLst>
              <a:ext uri="{FF2B5EF4-FFF2-40B4-BE49-F238E27FC236}">
                <a16:creationId xmlns:a16="http://schemas.microsoft.com/office/drawing/2014/main" id="{2239EBFF-D80E-5048-9ED1-1B3E438C3FDB}"/>
              </a:ext>
            </a:extLst>
          </p:cNvPr>
          <p:cNvSpPr txBox="1"/>
          <p:nvPr/>
        </p:nvSpPr>
        <p:spPr>
          <a:xfrm>
            <a:off x="415044" y="5808133"/>
            <a:ext cx="2813142" cy="369332"/>
          </a:xfrm>
          <a:prstGeom prst="rect">
            <a:avLst/>
          </a:prstGeom>
          <a:noFill/>
        </p:spPr>
        <p:txBody>
          <a:bodyPr wrap="none" rtlCol="0">
            <a:spAutoFit/>
          </a:bodyPr>
          <a:lstStyle/>
          <a:p>
            <a:r>
              <a:rPr lang="en-US" dirty="0"/>
              <a:t>NS10 Mission: January 2019</a:t>
            </a:r>
          </a:p>
        </p:txBody>
      </p:sp>
    </p:spTree>
    <p:extLst>
      <p:ext uri="{BB962C8B-B14F-4D97-AF65-F5344CB8AC3E}">
        <p14:creationId xmlns:p14="http://schemas.microsoft.com/office/powerpoint/2010/main" val="731248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07E414-952C-3C63-26C3-4BF60BCBF1FF}"/>
              </a:ext>
            </a:extLst>
          </p:cNvPr>
          <p:cNvSpPr>
            <a:spLocks noGrp="1"/>
          </p:cNvSpPr>
          <p:nvPr>
            <p:ph idx="1"/>
          </p:nvPr>
        </p:nvSpPr>
        <p:spPr>
          <a:xfrm>
            <a:off x="838200" y="1436785"/>
            <a:ext cx="10515600" cy="4351338"/>
          </a:xfrm>
        </p:spPr>
        <p:txBody>
          <a:bodyPr/>
          <a:lstStyle/>
          <a:p>
            <a:pPr marL="0" indent="0">
              <a:buNone/>
            </a:pPr>
            <a:r>
              <a:rPr lang="en-US" dirty="0"/>
              <a:t>New Shepard P9: Static Liquid Levels </a:t>
            </a:r>
          </a:p>
        </p:txBody>
      </p:sp>
      <p:sp>
        <p:nvSpPr>
          <p:cNvPr id="5" name="Subtitle 2">
            <a:extLst>
              <a:ext uri="{FF2B5EF4-FFF2-40B4-BE49-F238E27FC236}">
                <a16:creationId xmlns:a16="http://schemas.microsoft.com/office/drawing/2014/main" id="{1D4E6DF6-2B5C-9C49-C9A8-A3E1CCF68F80}"/>
              </a:ext>
            </a:extLst>
          </p:cNvPr>
          <p:cNvSpPr txBox="1">
            <a:spLocks/>
          </p:cNvSpPr>
          <p:nvPr/>
        </p:nvSpPr>
        <p:spPr>
          <a:xfrm>
            <a:off x="838200" y="5145780"/>
            <a:ext cx="4057650" cy="12846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600" dirty="0"/>
              <a:t>Three partially filled tanks</a:t>
            </a:r>
          </a:p>
          <a:p>
            <a:pPr marL="342900" indent="-342900"/>
            <a:r>
              <a:rPr lang="en-US" sz="1600" dirty="0"/>
              <a:t>Modal data recorded from T+10:T+260 sec.</a:t>
            </a:r>
          </a:p>
          <a:p>
            <a:pPr marL="342900" indent="-342900"/>
            <a:r>
              <a:rPr lang="en-US" sz="1600" dirty="0"/>
              <a:t>Video data recorded from T+65:T+340 sec.</a:t>
            </a:r>
          </a:p>
          <a:p>
            <a:pPr marL="342900" indent="-342900"/>
            <a:r>
              <a:rPr lang="en-US" sz="1600" dirty="0"/>
              <a:t>Sample Rate: 16384 Samples/sec.</a:t>
            </a:r>
          </a:p>
        </p:txBody>
      </p:sp>
      <p:pic>
        <p:nvPicPr>
          <p:cNvPr id="6" name="Picture 5">
            <a:extLst>
              <a:ext uri="{FF2B5EF4-FFF2-40B4-BE49-F238E27FC236}">
                <a16:creationId xmlns:a16="http://schemas.microsoft.com/office/drawing/2014/main" id="{43B536FC-EAB0-9B39-F4B0-A94C33DCE8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6837" y="5057843"/>
            <a:ext cx="1878326" cy="1372623"/>
          </a:xfrm>
          <a:prstGeom prst="rect">
            <a:avLst/>
          </a:prstGeom>
        </p:spPr>
      </p:pic>
      <p:sp>
        <p:nvSpPr>
          <p:cNvPr id="7" name="TextBox 6">
            <a:extLst>
              <a:ext uri="{FF2B5EF4-FFF2-40B4-BE49-F238E27FC236}">
                <a16:creationId xmlns:a16="http://schemas.microsoft.com/office/drawing/2014/main" id="{EA4CF735-DD48-A670-8F33-F14C570663C5}"/>
              </a:ext>
            </a:extLst>
          </p:cNvPr>
          <p:cNvSpPr txBox="1"/>
          <p:nvPr/>
        </p:nvSpPr>
        <p:spPr>
          <a:xfrm>
            <a:off x="7131893" y="5281938"/>
            <a:ext cx="2889691" cy="584775"/>
          </a:xfrm>
          <a:prstGeom prst="rect">
            <a:avLst/>
          </a:prstGeom>
          <a:noFill/>
        </p:spPr>
        <p:txBody>
          <a:bodyPr wrap="square" rtlCol="0">
            <a:spAutoFit/>
          </a:bodyPr>
          <a:lstStyle/>
          <a:p>
            <a:r>
              <a:rPr lang="en-US" sz="1600" dirty="0"/>
              <a:t>Reported at NSRC 2020: 2% Gauging Accuracy</a:t>
            </a:r>
          </a:p>
        </p:txBody>
      </p:sp>
      <p:pic>
        <p:nvPicPr>
          <p:cNvPr id="8" name="Picture 7">
            <a:extLst>
              <a:ext uri="{FF2B5EF4-FFF2-40B4-BE49-F238E27FC236}">
                <a16:creationId xmlns:a16="http://schemas.microsoft.com/office/drawing/2014/main" id="{6986B760-F5D6-C8C0-1AD5-83978ADF09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788" y="1895781"/>
            <a:ext cx="3195908" cy="3066437"/>
          </a:xfrm>
          <a:prstGeom prst="rect">
            <a:avLst/>
          </a:prstGeom>
        </p:spPr>
      </p:pic>
      <p:pic>
        <p:nvPicPr>
          <p:cNvPr id="10" name="P9 Short">
            <a:hlinkClick r:id="" action="ppaction://media"/>
            <a:extLst>
              <a:ext uri="{FF2B5EF4-FFF2-40B4-BE49-F238E27FC236}">
                <a16:creationId xmlns:a16="http://schemas.microsoft.com/office/drawing/2014/main" id="{41770777-B8DB-02BC-6BB4-AC48B669D75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6837" y="1874815"/>
            <a:ext cx="5451444" cy="3083472"/>
          </a:xfrm>
          <a:prstGeom prst="rect">
            <a:avLst/>
          </a:prstGeom>
        </p:spPr>
      </p:pic>
      <p:sp>
        <p:nvSpPr>
          <p:cNvPr id="13" name="Title 1">
            <a:extLst>
              <a:ext uri="{FF2B5EF4-FFF2-40B4-BE49-F238E27FC236}">
                <a16:creationId xmlns:a16="http://schemas.microsoft.com/office/drawing/2014/main" id="{0E34A65C-7E0E-C7F6-896B-BBCD554358A4}"/>
              </a:ext>
            </a:extLst>
          </p:cNvPr>
          <p:cNvSpPr txBox="1">
            <a:spLocks/>
          </p:cNvSpPr>
          <p:nvPr/>
        </p:nvSpPr>
        <p:spPr>
          <a:xfrm>
            <a:off x="1676400" y="1112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Suborbital Flight Tests</a:t>
            </a:r>
            <a:endParaRPr lang="en-US" dirty="0"/>
          </a:p>
        </p:txBody>
      </p:sp>
    </p:spTree>
    <p:extLst>
      <p:ext uri="{BB962C8B-B14F-4D97-AF65-F5344CB8AC3E}">
        <p14:creationId xmlns:p14="http://schemas.microsoft.com/office/powerpoint/2010/main" val="4398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0AEDEC-C2EF-6836-32D6-8366A0E23361}"/>
              </a:ext>
            </a:extLst>
          </p:cNvPr>
          <p:cNvSpPr>
            <a:spLocks noGrp="1"/>
          </p:cNvSpPr>
          <p:nvPr>
            <p:ph type="title"/>
          </p:nvPr>
        </p:nvSpPr>
        <p:spPr>
          <a:xfrm>
            <a:off x="1676400" y="111222"/>
            <a:ext cx="10515600" cy="1325563"/>
          </a:xfrm>
        </p:spPr>
        <p:txBody>
          <a:bodyPr/>
          <a:lstStyle/>
          <a:p>
            <a:r>
              <a:rPr lang="en-US" dirty="0"/>
              <a:t>Suborbital Flight Tests</a:t>
            </a:r>
          </a:p>
        </p:txBody>
      </p:sp>
      <p:sp>
        <p:nvSpPr>
          <p:cNvPr id="5" name="Content Placeholder 2">
            <a:extLst>
              <a:ext uri="{FF2B5EF4-FFF2-40B4-BE49-F238E27FC236}">
                <a16:creationId xmlns:a16="http://schemas.microsoft.com/office/drawing/2014/main" id="{06C5B869-0B7E-04FC-D19A-0CE27CB99628}"/>
              </a:ext>
            </a:extLst>
          </p:cNvPr>
          <p:cNvSpPr>
            <a:spLocks noGrp="1"/>
          </p:cNvSpPr>
          <p:nvPr>
            <p:ph idx="1"/>
          </p:nvPr>
        </p:nvSpPr>
        <p:spPr>
          <a:xfrm>
            <a:off x="838200" y="1436785"/>
            <a:ext cx="10515600" cy="4351338"/>
          </a:xfrm>
        </p:spPr>
        <p:txBody>
          <a:bodyPr/>
          <a:lstStyle/>
          <a:p>
            <a:pPr marL="0" indent="0">
              <a:buNone/>
            </a:pPr>
            <a:r>
              <a:rPr lang="en-US" dirty="0"/>
              <a:t>New Shepard P11: Gauging During Liquid Transfer in 0-g  </a:t>
            </a:r>
          </a:p>
        </p:txBody>
      </p:sp>
      <p:pic>
        <p:nvPicPr>
          <p:cNvPr id="6" name="Picture 5" descr="A picture containing text, indoor, toy&#10;&#10;Description automatically generated">
            <a:extLst>
              <a:ext uri="{FF2B5EF4-FFF2-40B4-BE49-F238E27FC236}">
                <a16:creationId xmlns:a16="http://schemas.microsoft.com/office/drawing/2014/main" id="{60BD41FC-E0B9-64EB-B0C5-F01D08309D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590" y="1824306"/>
            <a:ext cx="4010158" cy="2706518"/>
          </a:xfrm>
          <a:prstGeom prst="rect">
            <a:avLst/>
          </a:prstGeom>
        </p:spPr>
      </p:pic>
      <p:pic>
        <p:nvPicPr>
          <p:cNvPr id="7" name="Picture 6" descr="Diagram&#10;&#10;Description automatically generated">
            <a:extLst>
              <a:ext uri="{FF2B5EF4-FFF2-40B4-BE49-F238E27FC236}">
                <a16:creationId xmlns:a16="http://schemas.microsoft.com/office/drawing/2014/main" id="{C8022719-B07A-D32A-2927-0D8B9536B0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928" y="4530824"/>
            <a:ext cx="3578835" cy="1962051"/>
          </a:xfrm>
          <a:prstGeom prst="rect">
            <a:avLst/>
          </a:prstGeom>
        </p:spPr>
      </p:pic>
      <p:pic>
        <p:nvPicPr>
          <p:cNvPr id="8" name="Online Media 11" descr="P11 PROTO Experiment Camera Composite">
            <a:hlinkClick r:id="" action="ppaction://media"/>
            <a:extLst>
              <a:ext uri="{FF2B5EF4-FFF2-40B4-BE49-F238E27FC236}">
                <a16:creationId xmlns:a16="http://schemas.microsoft.com/office/drawing/2014/main" id="{72A011FC-3BFA-6E47-C3BC-F951699569E4}"/>
              </a:ext>
            </a:extLst>
          </p:cNvPr>
          <p:cNvPicPr>
            <a:picLocks noRot="1" noChangeAspect="1"/>
          </p:cNvPicPr>
          <p:nvPr>
            <a:videoFile r:link="rId1"/>
          </p:nvPr>
        </p:nvPicPr>
        <p:blipFill>
          <a:blip r:embed="rId5"/>
          <a:stretch>
            <a:fillRect/>
          </a:stretch>
        </p:blipFill>
        <p:spPr>
          <a:xfrm>
            <a:off x="6403948" y="1824306"/>
            <a:ext cx="4416136" cy="2495117"/>
          </a:xfrm>
          <a:prstGeom prst="rect">
            <a:avLst/>
          </a:prstGeom>
        </p:spPr>
      </p:pic>
      <p:pic>
        <p:nvPicPr>
          <p:cNvPr id="9" name="Picture 8">
            <a:extLst>
              <a:ext uri="{FF2B5EF4-FFF2-40B4-BE49-F238E27FC236}">
                <a16:creationId xmlns:a16="http://schemas.microsoft.com/office/drawing/2014/main" id="{D145CDB6-E708-E4FB-BF53-EFA636AD78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29298" y="4385660"/>
            <a:ext cx="5524502" cy="2512317"/>
          </a:xfrm>
          <a:prstGeom prst="rect">
            <a:avLst/>
          </a:prstGeom>
        </p:spPr>
      </p:pic>
    </p:spTree>
    <p:extLst>
      <p:ext uri="{BB962C8B-B14F-4D97-AF65-F5344CB8AC3E}">
        <p14:creationId xmlns:p14="http://schemas.microsoft.com/office/powerpoint/2010/main" val="10987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E143-08E1-4CC5-B417-20BE23101678}"/>
              </a:ext>
            </a:extLst>
          </p:cNvPr>
          <p:cNvSpPr>
            <a:spLocks noGrp="1"/>
          </p:cNvSpPr>
          <p:nvPr>
            <p:ph type="title"/>
          </p:nvPr>
        </p:nvSpPr>
        <p:spPr>
          <a:xfrm>
            <a:off x="1689054" y="415485"/>
            <a:ext cx="11247126" cy="710359"/>
          </a:xfrm>
        </p:spPr>
        <p:txBody>
          <a:bodyPr/>
          <a:lstStyle/>
          <a:p>
            <a:r>
              <a:rPr lang="en-US" b="1" dirty="0">
                <a:solidFill>
                  <a:schemeClr val="tx1"/>
                </a:solidFill>
              </a:rPr>
              <a:t>MPG Tank Modeling Approach</a:t>
            </a:r>
          </a:p>
        </p:txBody>
      </p:sp>
      <p:sp>
        <p:nvSpPr>
          <p:cNvPr id="5" name="Slide Number Placeholder 12">
            <a:extLst>
              <a:ext uri="{FF2B5EF4-FFF2-40B4-BE49-F238E27FC236}">
                <a16:creationId xmlns:a16="http://schemas.microsoft.com/office/drawing/2014/main" id="{51D7768B-84FC-4D34-9BAE-8BAC10387355}"/>
              </a:ext>
            </a:extLst>
          </p:cNvPr>
          <p:cNvSpPr txBox="1">
            <a:spLocks/>
          </p:cNvSpPr>
          <p:nvPr/>
        </p:nvSpPr>
        <p:spPr>
          <a:xfrm>
            <a:off x="11702642" y="6629400"/>
            <a:ext cx="41040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20A11F-C4B8-4F74-9224-F123E222DBDA}" type="slidenum">
              <a:rPr lang="en-US" sz="1100" smtClean="0"/>
              <a:pPr/>
              <a:t>34</a:t>
            </a:fld>
            <a:endParaRPr lang="en-US" sz="1100" dirty="0"/>
          </a:p>
        </p:txBody>
      </p:sp>
      <p:sp>
        <p:nvSpPr>
          <p:cNvPr id="8" name="Title 1">
            <a:extLst>
              <a:ext uri="{FF2B5EF4-FFF2-40B4-BE49-F238E27FC236}">
                <a16:creationId xmlns:a16="http://schemas.microsoft.com/office/drawing/2014/main" id="{046BCAAC-B541-0700-3E65-28D58AC61F4C}"/>
              </a:ext>
            </a:extLst>
          </p:cNvPr>
          <p:cNvSpPr txBox="1">
            <a:spLocks/>
          </p:cNvSpPr>
          <p:nvPr/>
        </p:nvSpPr>
        <p:spPr>
          <a:xfrm>
            <a:off x="1676400" y="7302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t>Suborbital Flight Tests</a:t>
            </a:r>
            <a:endParaRPr lang="en-US" dirty="0"/>
          </a:p>
        </p:txBody>
      </p:sp>
      <p:pic>
        <p:nvPicPr>
          <p:cNvPr id="9" name="Picture 8" descr="Diagram&#10;&#10;Description automatically generated">
            <a:extLst>
              <a:ext uri="{FF2B5EF4-FFF2-40B4-BE49-F238E27FC236}">
                <a16:creationId xmlns:a16="http://schemas.microsoft.com/office/drawing/2014/main" id="{6551B8E5-2AEF-0ED1-B79A-0B7AA4DF54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6599" y="828676"/>
            <a:ext cx="4219575" cy="5626100"/>
          </a:xfrm>
          <a:prstGeom prst="rect">
            <a:avLst/>
          </a:prstGeom>
        </p:spPr>
      </p:pic>
      <p:sp>
        <p:nvSpPr>
          <p:cNvPr id="10" name="TextBox 9">
            <a:extLst>
              <a:ext uri="{FF2B5EF4-FFF2-40B4-BE49-F238E27FC236}">
                <a16:creationId xmlns:a16="http://schemas.microsoft.com/office/drawing/2014/main" id="{2068A981-A580-CB36-A477-48A8168BDFFD}"/>
              </a:ext>
            </a:extLst>
          </p:cNvPr>
          <p:cNvSpPr txBox="1"/>
          <p:nvPr/>
        </p:nvSpPr>
        <p:spPr>
          <a:xfrm>
            <a:off x="1836288" y="4808538"/>
            <a:ext cx="5424177" cy="1200329"/>
          </a:xfrm>
          <a:prstGeom prst="rect">
            <a:avLst/>
          </a:prstGeom>
          <a:noFill/>
        </p:spPr>
        <p:txBody>
          <a:bodyPr wrap="none" rtlCol="0">
            <a:spAutoFit/>
          </a:bodyPr>
          <a:lstStyle/>
          <a:p>
            <a:r>
              <a:rPr lang="en-US" dirty="0"/>
              <a:t>Use High-fidelity Coupled CFD-FE model to predict </a:t>
            </a:r>
          </a:p>
          <a:p>
            <a:r>
              <a:rPr lang="en-US" dirty="0"/>
              <a:t>Zero-g mode frequencies as a function of fill level.</a:t>
            </a:r>
          </a:p>
          <a:p>
            <a:endParaRPr lang="en-US" dirty="0"/>
          </a:p>
          <a:p>
            <a:r>
              <a:rPr lang="en-US" dirty="0"/>
              <a:t>Multiphysics Model built with Ansys Mechanical, Fluent.</a:t>
            </a:r>
          </a:p>
        </p:txBody>
      </p:sp>
      <p:pic>
        <p:nvPicPr>
          <p:cNvPr id="11" name="Picture 10" descr="Shape, circle&#10;&#10;Description automatically generated">
            <a:extLst>
              <a:ext uri="{FF2B5EF4-FFF2-40B4-BE49-F238E27FC236}">
                <a16:creationId xmlns:a16="http://schemas.microsoft.com/office/drawing/2014/main" id="{7D308D74-2218-ABD4-0C95-3342E3EBA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7816" y="2236524"/>
            <a:ext cx="4044950" cy="2391303"/>
          </a:xfrm>
          <a:prstGeom prst="rect">
            <a:avLst/>
          </a:prstGeom>
        </p:spPr>
      </p:pic>
    </p:spTree>
    <p:extLst>
      <p:ext uri="{BB962C8B-B14F-4D97-AF65-F5344CB8AC3E}">
        <p14:creationId xmlns:p14="http://schemas.microsoft.com/office/powerpoint/2010/main" val="3958118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4B94-4554-0533-FD47-0917FD9B0976}"/>
              </a:ext>
            </a:extLst>
          </p:cNvPr>
          <p:cNvSpPr>
            <a:spLocks noGrp="1"/>
          </p:cNvSpPr>
          <p:nvPr>
            <p:ph type="title"/>
          </p:nvPr>
        </p:nvSpPr>
        <p:spPr>
          <a:xfrm>
            <a:off x="1488650" y="351860"/>
            <a:ext cx="10703350" cy="1025495"/>
          </a:xfrm>
        </p:spPr>
        <p:txBody>
          <a:bodyPr>
            <a:noAutofit/>
          </a:bodyPr>
          <a:lstStyle/>
          <a:p>
            <a:r>
              <a:rPr lang="en-US" sz="4400" dirty="0"/>
              <a:t>CFD-FE Reference Predicts Zero-G Fill Data </a:t>
            </a:r>
          </a:p>
        </p:txBody>
      </p:sp>
      <p:pic>
        <p:nvPicPr>
          <p:cNvPr id="3" name="Picture 2" descr="Chart&#10;&#10;Description automatically generated">
            <a:extLst>
              <a:ext uri="{FF2B5EF4-FFF2-40B4-BE49-F238E27FC236}">
                <a16:creationId xmlns:a16="http://schemas.microsoft.com/office/drawing/2014/main" id="{EF317D98-E072-D72A-61B0-633CBDE05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7306" y="1149350"/>
            <a:ext cx="9577388" cy="5480054"/>
          </a:xfrm>
          <a:prstGeom prst="rect">
            <a:avLst/>
          </a:prstGeom>
        </p:spPr>
      </p:pic>
    </p:spTree>
    <p:extLst>
      <p:ext uri="{BB962C8B-B14F-4D97-AF65-F5344CB8AC3E}">
        <p14:creationId xmlns:p14="http://schemas.microsoft.com/office/powerpoint/2010/main" val="6993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33161"/>
            <a:ext cx="10515600" cy="845574"/>
          </a:xfrm>
        </p:spPr>
        <p:txBody>
          <a:bodyPr/>
          <a:lstStyle/>
          <a:p>
            <a:r>
              <a:rPr lang="en-US" b="1" dirty="0"/>
              <a:t>Built MPG Avionics Prototype System</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759097" y="1586204"/>
            <a:ext cx="3142867" cy="2455365"/>
          </a:xfrm>
          <a:prstGeom prst="rect">
            <a:avLst/>
          </a:prstGeom>
        </p:spPr>
      </p:pic>
      <p:sp>
        <p:nvSpPr>
          <p:cNvPr id="5" name="TextBox 4"/>
          <p:cNvSpPr txBox="1"/>
          <p:nvPr/>
        </p:nvSpPr>
        <p:spPr>
          <a:xfrm>
            <a:off x="391885" y="1586204"/>
            <a:ext cx="5174948"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Centralized avionics architecture:  4-board MISL bus stack up (from top to bottom)</a:t>
            </a:r>
          </a:p>
          <a:p>
            <a:pPr marL="742950" lvl="1" indent="-285750">
              <a:buFont typeface="Arial" panose="020B0604020202020204" pitchFamily="34" charset="0"/>
              <a:buChar char="•"/>
            </a:pPr>
            <a:r>
              <a:rPr lang="en-US" b="1" dirty="0"/>
              <a:t>FPGA board</a:t>
            </a:r>
          </a:p>
          <a:p>
            <a:pPr marL="742950" lvl="1" indent="-285750">
              <a:buFont typeface="Arial" panose="020B0604020202020204" pitchFamily="34" charset="0"/>
              <a:buChar char="•"/>
            </a:pPr>
            <a:r>
              <a:rPr lang="en-US" b="1" dirty="0"/>
              <a:t>Analog Sensor Interface board</a:t>
            </a:r>
          </a:p>
          <a:p>
            <a:pPr marL="742950" lvl="1" indent="-285750">
              <a:buFont typeface="Arial" panose="020B0604020202020204" pitchFamily="34" charset="0"/>
              <a:buChar char="•"/>
            </a:pPr>
            <a:r>
              <a:rPr lang="en-US" b="1" dirty="0"/>
              <a:t>High Voltage Power/Sensor Actuator board</a:t>
            </a:r>
          </a:p>
          <a:p>
            <a:pPr marL="742950" lvl="1" indent="-285750">
              <a:buFont typeface="Arial" panose="020B0604020202020204" pitchFamily="34" charset="0"/>
              <a:buChar char="•"/>
            </a:pPr>
            <a:r>
              <a:rPr lang="en-US" b="1" dirty="0"/>
              <a:t>MISL Power board</a:t>
            </a:r>
          </a:p>
          <a:p>
            <a:pPr marL="742950" lvl="1"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Supports 4 Tanks with 8 sensor channels per tank</a:t>
            </a:r>
          </a:p>
          <a:p>
            <a:pPr marL="285750" indent="-285750">
              <a:buFont typeface="Arial" panose="020B0604020202020204" pitchFamily="34" charset="0"/>
              <a:buChar char="•"/>
            </a:pPr>
            <a:r>
              <a:rPr lang="en-US" b="1" dirty="0"/>
              <a:t>Perform MPG algorithms</a:t>
            </a:r>
          </a:p>
          <a:p>
            <a:pPr marL="285750" indent="-285750">
              <a:buFont typeface="Arial" panose="020B0604020202020204" pitchFamily="34" charset="0"/>
              <a:buChar char="•"/>
            </a:pPr>
            <a:r>
              <a:rPr lang="en-US" b="1" dirty="0"/>
              <a:t>Outputs real time data over an Ethernet interface</a:t>
            </a:r>
          </a:p>
          <a:p>
            <a:pPr marL="285750" indent="-285750">
              <a:buFont typeface="Arial" panose="020B0604020202020204" pitchFamily="34" charset="0"/>
              <a:buChar char="•"/>
            </a:pPr>
            <a:r>
              <a:rPr lang="en-US" b="1" dirty="0"/>
              <a:t>Status</a:t>
            </a:r>
          </a:p>
          <a:p>
            <a:pPr marL="742950" lvl="1" indent="-285750">
              <a:buFont typeface="Arial" panose="020B0604020202020204" pitchFamily="34" charset="0"/>
              <a:buChar char="•"/>
            </a:pPr>
            <a:r>
              <a:rPr lang="en-US" b="1" dirty="0"/>
              <a:t>Verified FRF real time on avionics in FY19</a:t>
            </a:r>
          </a:p>
          <a:p>
            <a:pPr marL="742950" lvl="1" indent="-285750">
              <a:buFont typeface="Arial" panose="020B0604020202020204" pitchFamily="34" charset="0"/>
              <a:buChar char="•"/>
            </a:pPr>
            <a:r>
              <a:rPr lang="en-US" b="1" dirty="0"/>
              <a:t>Moving CCC algorithm over to FPGA in FY20</a:t>
            </a:r>
          </a:p>
          <a:p>
            <a:pPr marL="1200150" lvl="2" indent="-285750">
              <a:buFont typeface="Arial" panose="020B0604020202020204" pitchFamily="34" charset="0"/>
              <a:buChar char="•"/>
            </a:pPr>
            <a:r>
              <a:rPr lang="en-US" b="1" dirty="0"/>
              <a:t>Need to verify that this is possible</a:t>
            </a:r>
          </a:p>
          <a:p>
            <a:pPr marL="285750" indent="-285750">
              <a:buFont typeface="Arial" panose="020B0604020202020204" pitchFamily="34" charset="0"/>
              <a:buChar char="•"/>
            </a:pPr>
            <a:endParaRPr lang="en-US" b="1" dirty="0"/>
          </a:p>
        </p:txBody>
      </p:sp>
      <p:pic>
        <p:nvPicPr>
          <p:cNvPr id="8"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4726" y="4065395"/>
            <a:ext cx="5719377" cy="2290955"/>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44726" y="1564900"/>
            <a:ext cx="2512385" cy="2511631"/>
          </a:xfrm>
          <a:prstGeom prst="rect">
            <a:avLst/>
          </a:prstGeom>
        </p:spPr>
      </p:pic>
    </p:spTree>
    <p:extLst>
      <p:ext uri="{BB962C8B-B14F-4D97-AF65-F5344CB8AC3E}">
        <p14:creationId xmlns:p14="http://schemas.microsoft.com/office/powerpoint/2010/main" val="232084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MPG Avionics synergy with Splice &amp; HSRA</a:t>
            </a:r>
          </a:p>
        </p:txBody>
      </p:sp>
      <p:sp>
        <p:nvSpPr>
          <p:cNvPr id="3" name="Content Placeholder 2"/>
          <p:cNvSpPr>
            <a:spLocks noGrp="1"/>
          </p:cNvSpPr>
          <p:nvPr>
            <p:ph idx="1"/>
          </p:nvPr>
        </p:nvSpPr>
        <p:spPr>
          <a:xfrm>
            <a:off x="270932" y="1310137"/>
            <a:ext cx="11403137" cy="1518521"/>
          </a:xfrm>
        </p:spPr>
        <p:txBody>
          <a:bodyPr>
            <a:normAutofit fontScale="55000" lnSpcReduction="20000"/>
          </a:bodyPr>
          <a:lstStyle/>
          <a:p>
            <a:pPr lvl="0"/>
            <a:r>
              <a:rPr lang="en-US" dirty="0"/>
              <a:t>Safe &amp; Precision Landing Integrated Capability Evolution (SPLICE) funded by STMD Game Change Project, SMD, HEOMD – multi directorate funded</a:t>
            </a:r>
          </a:p>
          <a:p>
            <a:pPr lvl="0"/>
            <a:r>
              <a:rPr lang="en-US" dirty="0"/>
              <a:t>Human Rated Space Avionics Product Line (HRSA PL) funded by JSC EA (EIF), SPLICE, MPG, AES A&amp;S – to support core functions for multi-projects</a:t>
            </a:r>
          </a:p>
          <a:p>
            <a:pPr lvl="0"/>
            <a:r>
              <a:rPr lang="en-US" dirty="0"/>
              <a:t>MPG Algorithm to run on Xilinx Kintex Ultrascale FPGA with flexibility to fly an industrial or radiation part</a:t>
            </a:r>
          </a:p>
          <a:p>
            <a:pPr lvl="0"/>
            <a:r>
              <a:rPr lang="en-US" dirty="0"/>
              <a:t>MPG Avionics system (1 avionics box) to support 4 tank measurements at 1 HZ</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639" y="3016432"/>
            <a:ext cx="4688480" cy="2703364"/>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r="25740"/>
          <a:stretch/>
        </p:blipFill>
        <p:spPr>
          <a:xfrm>
            <a:off x="5062306" y="3241593"/>
            <a:ext cx="4024705" cy="251073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9891" y="3651593"/>
            <a:ext cx="2903918" cy="2068203"/>
          </a:xfrm>
          <a:prstGeom prst="rect">
            <a:avLst/>
          </a:prstGeom>
        </p:spPr>
      </p:pic>
      <p:sp>
        <p:nvSpPr>
          <p:cNvPr id="8" name="TextBox 7"/>
          <p:cNvSpPr txBox="1"/>
          <p:nvPr/>
        </p:nvSpPr>
        <p:spPr>
          <a:xfrm>
            <a:off x="5341148" y="3012364"/>
            <a:ext cx="1992853" cy="369332"/>
          </a:xfrm>
          <a:prstGeom prst="rect">
            <a:avLst/>
          </a:prstGeom>
          <a:noFill/>
        </p:spPr>
        <p:txBody>
          <a:bodyPr wrap="none" rtlCol="0">
            <a:spAutoFit/>
          </a:bodyPr>
          <a:lstStyle/>
          <a:p>
            <a:r>
              <a:rPr lang="en-US" dirty="0"/>
              <a:t>Splice EDU is 6.1 kg</a:t>
            </a:r>
          </a:p>
        </p:txBody>
      </p:sp>
      <p:sp>
        <p:nvSpPr>
          <p:cNvPr id="9" name="TextBox 8"/>
          <p:cNvSpPr txBox="1"/>
          <p:nvPr/>
        </p:nvSpPr>
        <p:spPr>
          <a:xfrm>
            <a:off x="8376071" y="3058583"/>
            <a:ext cx="2340666" cy="369332"/>
          </a:xfrm>
          <a:prstGeom prst="rect">
            <a:avLst/>
          </a:prstGeom>
          <a:noFill/>
        </p:spPr>
        <p:txBody>
          <a:bodyPr wrap="square" rtlCol="0">
            <a:spAutoFit/>
          </a:bodyPr>
          <a:lstStyle/>
          <a:p>
            <a:r>
              <a:rPr lang="en-US" dirty="0"/>
              <a:t>MPG Avionics ~8 kg</a:t>
            </a:r>
          </a:p>
        </p:txBody>
      </p:sp>
      <p:sp>
        <p:nvSpPr>
          <p:cNvPr id="10" name="Right Arrow 9"/>
          <p:cNvSpPr/>
          <p:nvPr/>
        </p:nvSpPr>
        <p:spPr>
          <a:xfrm>
            <a:off x="7670387" y="3088615"/>
            <a:ext cx="309155" cy="322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766668" y="3436867"/>
            <a:ext cx="1670364" cy="369332"/>
          </a:xfrm>
          <a:prstGeom prst="rect">
            <a:avLst/>
          </a:prstGeom>
        </p:spPr>
        <p:txBody>
          <a:bodyPr wrap="square">
            <a:spAutoFit/>
          </a:bodyPr>
          <a:lstStyle/>
          <a:p>
            <a:r>
              <a:rPr lang="en-US" dirty="0"/>
              <a:t>22 x 17 x 25 cm</a:t>
            </a:r>
          </a:p>
        </p:txBody>
      </p:sp>
      <p:sp>
        <p:nvSpPr>
          <p:cNvPr id="13" name="TextBox 12"/>
          <p:cNvSpPr txBox="1"/>
          <p:nvPr/>
        </p:nvSpPr>
        <p:spPr>
          <a:xfrm>
            <a:off x="2330449" y="5853407"/>
            <a:ext cx="7531101" cy="369332"/>
          </a:xfrm>
          <a:prstGeom prst="rect">
            <a:avLst/>
          </a:prstGeom>
          <a:noFill/>
          <a:ln w="12700">
            <a:solidFill>
              <a:schemeClr val="tx1"/>
            </a:solidFill>
          </a:ln>
        </p:spPr>
        <p:txBody>
          <a:bodyPr wrap="none" rtlCol="0">
            <a:spAutoFit/>
          </a:bodyPr>
          <a:lstStyle/>
          <a:p>
            <a:r>
              <a:rPr lang="en-US" dirty="0"/>
              <a:t>Architecture has Industrial or Rad Tolerant Option using Kintex Ultrascale FPGA</a:t>
            </a:r>
          </a:p>
        </p:txBody>
      </p:sp>
    </p:spTree>
    <p:extLst>
      <p:ext uri="{BB962C8B-B14F-4D97-AF65-F5344CB8AC3E}">
        <p14:creationId xmlns:p14="http://schemas.microsoft.com/office/powerpoint/2010/main" val="1244895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fontScale="70000" lnSpcReduction="20000"/>
          </a:bodyPr>
          <a:lstStyle/>
          <a:p>
            <a:r>
              <a:rPr lang="en-US" dirty="0"/>
              <a:t>MPG is an external mass gauge system that does not create a leak path</a:t>
            </a:r>
          </a:p>
          <a:p>
            <a:r>
              <a:rPr lang="en-US" dirty="0"/>
              <a:t>Cross-Correlation and Point Sensor Algorithms successfully demonstrated</a:t>
            </a:r>
          </a:p>
          <a:p>
            <a:r>
              <a:rPr lang="en-US" dirty="0"/>
              <a:t>Demonstrated &lt;1% average error for full tank </a:t>
            </a:r>
          </a:p>
          <a:p>
            <a:pPr lvl="1"/>
            <a:r>
              <a:rPr lang="en-US" dirty="0"/>
              <a:t>With temperature or pressure compensation a goal of 0.25 % may be achievable</a:t>
            </a:r>
          </a:p>
          <a:p>
            <a:r>
              <a:rPr lang="en-US" dirty="0"/>
              <a:t>Engine noise did not significantly interfere with mass measurement using Cross-Correlation</a:t>
            </a:r>
          </a:p>
          <a:p>
            <a:pPr lvl="1"/>
            <a:r>
              <a:rPr lang="en-US" dirty="0"/>
              <a:t>Additional engine noise tests will be performed using recent Artemis I data</a:t>
            </a:r>
          </a:p>
          <a:p>
            <a:r>
              <a:rPr lang="en-US" dirty="0"/>
              <a:t>Tanks of the same part number behave similarly</a:t>
            </a:r>
          </a:p>
          <a:p>
            <a:pPr lvl="1"/>
            <a:r>
              <a:rPr lang="en-US" dirty="0"/>
              <a:t>Can use one tank to develop FRF/mass reference table for all other tanks of the same part number and support system </a:t>
            </a:r>
          </a:p>
          <a:p>
            <a:r>
              <a:rPr lang="en-US" dirty="0"/>
              <a:t>MPG Point Sensor readings provide another accurate method to establish fluid level in the tank during loading or during a burn</a:t>
            </a:r>
          </a:p>
          <a:p>
            <a:r>
              <a:rPr lang="en-US" dirty="0"/>
              <a:t>FPGA based avionics and algorithm design provides 1 HZ update on mass measurement </a:t>
            </a:r>
          </a:p>
          <a:p>
            <a:pPr lvl="1"/>
            <a:r>
              <a:rPr lang="en-US" dirty="0"/>
              <a:t>The design being developed provides industrial and Rad Tolerant options for avionics for Deep Space Use</a:t>
            </a:r>
          </a:p>
        </p:txBody>
      </p:sp>
    </p:spTree>
    <p:extLst>
      <p:ext uri="{BB962C8B-B14F-4D97-AF65-F5344CB8AC3E}">
        <p14:creationId xmlns:p14="http://schemas.microsoft.com/office/powerpoint/2010/main" val="1448152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72484-1387-474E-8C76-899C3AD264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4958" y="682826"/>
            <a:ext cx="8418180" cy="4286825"/>
          </a:xfrm>
          <a:prstGeom prst="rect">
            <a:avLst/>
          </a:prstGeom>
        </p:spPr>
      </p:pic>
      <p:sp>
        <p:nvSpPr>
          <p:cNvPr id="37" name="Rectangle 12"/>
          <p:cNvSpPr>
            <a:spLocks noChangeArrowheads="1"/>
          </p:cNvSpPr>
          <p:nvPr/>
        </p:nvSpPr>
        <p:spPr bwMode="auto">
          <a:xfrm>
            <a:off x="1524000" y="15808"/>
            <a:ext cx="9144000" cy="552450"/>
          </a:xfrm>
          <a:prstGeom prst="rect">
            <a:avLst/>
          </a:prstGeom>
          <a:solidFill>
            <a:schemeClr val="accent5">
              <a:lumMod val="60000"/>
              <a:lumOff val="40000"/>
            </a:schemeClr>
          </a:solidFill>
          <a:ln w="19050">
            <a:solidFill>
              <a:schemeClr val="accent1"/>
            </a:solidFill>
            <a:miter lim="800000"/>
            <a:headEnd/>
            <a:tailEnd/>
          </a:ln>
          <a:effectLst>
            <a:outerShdw dist="35921" dir="2700000" algn="ctr" rotWithShape="0">
              <a:srgbClr val="C7C3BF"/>
            </a:outerShdw>
          </a:effectLst>
        </p:spPr>
        <p:txBody>
          <a:bodyPr wrap="none" anchor="ctr"/>
          <a:lstStyle/>
          <a:p>
            <a:pPr algn="ctr" fontAlgn="base">
              <a:spcBef>
                <a:spcPct val="0"/>
              </a:spcBef>
              <a:spcAft>
                <a:spcPct val="0"/>
              </a:spcAft>
            </a:pPr>
            <a:endParaRPr lang="en-US" dirty="0">
              <a:solidFill>
                <a:srgbClr val="9BBB59">
                  <a:lumMod val="60000"/>
                  <a:lumOff val="40000"/>
                </a:srgbClr>
              </a:solidFill>
              <a:latin typeface="Arial" charset="0"/>
            </a:endParaRPr>
          </a:p>
        </p:txBody>
      </p:sp>
      <p:cxnSp>
        <p:nvCxnSpPr>
          <p:cNvPr id="15" name="AutoShape 6"/>
          <p:cNvCxnSpPr>
            <a:cxnSpLocks noChangeShapeType="1"/>
          </p:cNvCxnSpPr>
          <p:nvPr/>
        </p:nvCxnSpPr>
        <p:spPr bwMode="auto">
          <a:xfrm>
            <a:off x="1676401" y="638175"/>
            <a:ext cx="8734425" cy="1588"/>
          </a:xfrm>
          <a:prstGeom prst="straightConnector1">
            <a:avLst/>
          </a:prstGeom>
          <a:noFill/>
          <a:ln w="28575">
            <a:solidFill>
              <a:schemeClr val="tx1"/>
            </a:solidFill>
            <a:round/>
            <a:headEnd/>
            <a:tailEnd/>
          </a:ln>
          <a:effectLst/>
        </p:spPr>
      </p:cxnSp>
      <p:cxnSp>
        <p:nvCxnSpPr>
          <p:cNvPr id="17" name="AutoShape 6"/>
          <p:cNvCxnSpPr>
            <a:cxnSpLocks noChangeShapeType="1"/>
          </p:cNvCxnSpPr>
          <p:nvPr/>
        </p:nvCxnSpPr>
        <p:spPr bwMode="auto">
          <a:xfrm>
            <a:off x="1676400" y="6381750"/>
            <a:ext cx="8763000" cy="1588"/>
          </a:xfrm>
          <a:prstGeom prst="straightConnector1">
            <a:avLst/>
          </a:prstGeom>
          <a:noFill/>
          <a:ln w="28575">
            <a:solidFill>
              <a:schemeClr val="tx1"/>
            </a:solidFill>
            <a:round/>
            <a:headEnd/>
            <a:tailEnd/>
          </a:ln>
          <a:effectLst/>
        </p:spPr>
      </p:cxnSp>
      <p:cxnSp>
        <p:nvCxnSpPr>
          <p:cNvPr id="19" name="AutoShape 5"/>
          <p:cNvCxnSpPr>
            <a:cxnSpLocks noChangeShapeType="1"/>
          </p:cNvCxnSpPr>
          <p:nvPr/>
        </p:nvCxnSpPr>
        <p:spPr bwMode="auto">
          <a:xfrm>
            <a:off x="1676400" y="642938"/>
            <a:ext cx="0" cy="5740400"/>
          </a:xfrm>
          <a:prstGeom prst="straightConnector1">
            <a:avLst/>
          </a:prstGeom>
          <a:noFill/>
          <a:ln w="28575">
            <a:solidFill>
              <a:schemeClr val="tx1"/>
            </a:solidFill>
            <a:round/>
            <a:headEnd/>
            <a:tailEnd/>
          </a:ln>
          <a:effectLst/>
        </p:spPr>
      </p:cxnSp>
      <p:cxnSp>
        <p:nvCxnSpPr>
          <p:cNvPr id="20" name="AutoShape 5"/>
          <p:cNvCxnSpPr>
            <a:cxnSpLocks noChangeShapeType="1"/>
          </p:cNvCxnSpPr>
          <p:nvPr/>
        </p:nvCxnSpPr>
        <p:spPr bwMode="auto">
          <a:xfrm>
            <a:off x="10425064" y="661988"/>
            <a:ext cx="33387" cy="5738813"/>
          </a:xfrm>
          <a:prstGeom prst="straightConnector1">
            <a:avLst/>
          </a:prstGeom>
          <a:noFill/>
          <a:ln w="28575">
            <a:solidFill>
              <a:schemeClr val="tx1"/>
            </a:solidFill>
            <a:round/>
            <a:headEnd/>
            <a:tailEnd/>
          </a:ln>
          <a:effectLst/>
        </p:spPr>
      </p:cxnSp>
      <p:sp>
        <p:nvSpPr>
          <p:cNvPr id="32" name="Slide Number Placeholder 31"/>
          <p:cNvSpPr>
            <a:spLocks noGrp="1"/>
          </p:cNvSpPr>
          <p:nvPr>
            <p:ph type="sldNum" sz="quarter" idx="12"/>
          </p:nvPr>
        </p:nvSpPr>
        <p:spPr>
          <a:xfrm>
            <a:off x="10134600" y="6492876"/>
            <a:ext cx="304800" cy="365125"/>
          </a:xfrm>
        </p:spPr>
        <p:txBody>
          <a:bodyPr/>
          <a:lstStyle/>
          <a:p>
            <a:fld id="{5DA8E7F7-5E91-4C1E-958D-083FD5D573BF}" type="slidenum">
              <a:rPr lang="en-US" sz="1000">
                <a:solidFill>
                  <a:prstClr val="black">
                    <a:tint val="75000"/>
                  </a:prstClr>
                </a:solidFill>
                <a:latin typeface="Arial Narrow" pitchFamily="34" charset="0"/>
              </a:rPr>
              <a:pPr/>
              <a:t>39</a:t>
            </a:fld>
            <a:endParaRPr lang="en-US" sz="1000" dirty="0">
              <a:solidFill>
                <a:prstClr val="black">
                  <a:tint val="75000"/>
                </a:prstClr>
              </a:solidFill>
              <a:latin typeface="Arial Narrow" pitchFamily="34" charset="0"/>
            </a:endParaRPr>
          </a:p>
        </p:txBody>
      </p:sp>
      <p:pic>
        <p:nvPicPr>
          <p:cNvPr id="30" name="Picture 27"/>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024853" y="-200"/>
            <a:ext cx="576573" cy="595313"/>
          </a:xfrm>
          <a:prstGeom prst="rect">
            <a:avLst/>
          </a:prstGeom>
          <a:noFill/>
          <a:ln w="9525">
            <a:noFill/>
            <a:miter lim="800000"/>
            <a:headEnd/>
            <a:tailEnd/>
          </a:ln>
        </p:spPr>
      </p:pic>
      <p:sp>
        <p:nvSpPr>
          <p:cNvPr id="40" name="Rectangle 39"/>
          <p:cNvSpPr/>
          <p:nvPr/>
        </p:nvSpPr>
        <p:spPr>
          <a:xfrm>
            <a:off x="1664954" y="115372"/>
            <a:ext cx="7303235" cy="369332"/>
          </a:xfrm>
          <a:prstGeom prst="rect">
            <a:avLst/>
          </a:prstGeom>
        </p:spPr>
        <p:txBody>
          <a:bodyPr wrap="square">
            <a:spAutoFit/>
          </a:bodyPr>
          <a:lstStyle/>
          <a:p>
            <a:pPr defTabSz="685800"/>
            <a:r>
              <a:rPr lang="en-US" b="1" dirty="0">
                <a:latin typeface="Arial" panose="020B0604020202020204" pitchFamily="34" charset="0"/>
                <a:cs typeface="Arial" panose="020B0604020202020204" pitchFamily="34" charset="0"/>
              </a:rPr>
              <a:t>Existing propellant gauging methods comparison</a:t>
            </a:r>
          </a:p>
        </p:txBody>
      </p:sp>
      <p:sp>
        <p:nvSpPr>
          <p:cNvPr id="43" name="TextBox 42"/>
          <p:cNvSpPr txBox="1"/>
          <p:nvPr/>
        </p:nvSpPr>
        <p:spPr>
          <a:xfrm>
            <a:off x="1713585" y="6656381"/>
            <a:ext cx="1199367" cy="196208"/>
          </a:xfrm>
          <a:prstGeom prst="rect">
            <a:avLst/>
          </a:prstGeom>
          <a:noFill/>
        </p:spPr>
        <p:txBody>
          <a:bodyPr wrap="none" rtlCol="0">
            <a:spAutoFit/>
          </a:bodyPr>
          <a:lstStyle/>
          <a:p>
            <a:pPr fontAlgn="base">
              <a:spcBef>
                <a:spcPct val="0"/>
              </a:spcBef>
              <a:spcAft>
                <a:spcPct val="0"/>
              </a:spcAft>
            </a:pPr>
            <a:r>
              <a:rPr lang="en-US" sz="675" dirty="0">
                <a:solidFill>
                  <a:prstClr val="black"/>
                </a:solidFill>
                <a:latin typeface="Arial" charset="0"/>
              </a:rPr>
              <a:t>June 20, 2019 - Rev. FNL </a:t>
            </a:r>
          </a:p>
        </p:txBody>
      </p:sp>
      <p:sp>
        <p:nvSpPr>
          <p:cNvPr id="36" name="TextBox 35">
            <a:extLst>
              <a:ext uri="{FF2B5EF4-FFF2-40B4-BE49-F238E27FC236}">
                <a16:creationId xmlns:a16="http://schemas.microsoft.com/office/drawing/2014/main" id="{CE54163D-09C6-8048-B4BC-A76471B04C31}"/>
              </a:ext>
            </a:extLst>
          </p:cNvPr>
          <p:cNvSpPr txBox="1"/>
          <p:nvPr/>
        </p:nvSpPr>
        <p:spPr>
          <a:xfrm>
            <a:off x="2682596" y="5410005"/>
            <a:ext cx="1981200" cy="923330"/>
          </a:xfrm>
          <a:prstGeom prst="rect">
            <a:avLst/>
          </a:prstGeom>
          <a:noFill/>
          <a:ln>
            <a:solidFill>
              <a:schemeClr val="tx2"/>
            </a:solidFill>
          </a:ln>
        </p:spPr>
        <p:txBody>
          <a:bodyPr wrap="square" rtlCol="0">
            <a:spAutoFit/>
          </a:bodyPr>
          <a:lstStyle/>
          <a:p>
            <a:pPr algn="ctr"/>
            <a:r>
              <a:rPr lang="en-US" dirty="0"/>
              <a:t>Modal Propellant</a:t>
            </a:r>
          </a:p>
          <a:p>
            <a:pPr algn="ctr"/>
            <a:r>
              <a:rPr lang="en-US" dirty="0"/>
              <a:t>Gauge (MPG) Has </a:t>
            </a:r>
          </a:p>
          <a:p>
            <a:pPr algn="ctr"/>
            <a:r>
              <a:rPr lang="en-US" dirty="0"/>
              <a:t>Advantages</a:t>
            </a:r>
          </a:p>
        </p:txBody>
      </p:sp>
      <p:sp>
        <p:nvSpPr>
          <p:cNvPr id="54" name="Right Arrow 53">
            <a:extLst>
              <a:ext uri="{FF2B5EF4-FFF2-40B4-BE49-F238E27FC236}">
                <a16:creationId xmlns:a16="http://schemas.microsoft.com/office/drawing/2014/main" id="{BF33615C-F900-A440-A19F-A6BCC2A762F4}"/>
              </a:ext>
            </a:extLst>
          </p:cNvPr>
          <p:cNvSpPr/>
          <p:nvPr/>
        </p:nvSpPr>
        <p:spPr>
          <a:xfrm>
            <a:off x="1980851" y="2895600"/>
            <a:ext cx="157784" cy="184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Elbow Connector 55">
            <a:extLst>
              <a:ext uri="{FF2B5EF4-FFF2-40B4-BE49-F238E27FC236}">
                <a16:creationId xmlns:a16="http://schemas.microsoft.com/office/drawing/2014/main" id="{3ACA2A78-EA45-0148-8182-B57C797CCA59}"/>
              </a:ext>
            </a:extLst>
          </p:cNvPr>
          <p:cNvCxnSpPr>
            <a:cxnSpLocks/>
            <a:stCxn id="36" idx="1"/>
            <a:endCxn id="54" idx="1"/>
          </p:cNvCxnSpPr>
          <p:nvPr/>
        </p:nvCxnSpPr>
        <p:spPr>
          <a:xfrm rot="10800000">
            <a:off x="1980853" y="2988016"/>
            <a:ext cx="701745" cy="2883654"/>
          </a:xfrm>
          <a:prstGeom prst="bentConnector3">
            <a:avLst>
              <a:gd name="adj1" fmla="val 132576"/>
            </a:avLst>
          </a:prstGeom>
          <a:ln w="88900">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74886" y="5207644"/>
            <a:ext cx="5053691"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rgbClr val="FF0000"/>
                </a:solidFill>
              </a:rPr>
              <a:t>Introduces No leak Path on tanks</a:t>
            </a:r>
          </a:p>
          <a:p>
            <a:pPr marL="285750" indent="-285750">
              <a:buFont typeface="Arial" panose="020B0604020202020204" pitchFamily="34" charset="0"/>
              <a:buChar char="•"/>
            </a:pPr>
            <a:r>
              <a:rPr lang="en-US" dirty="0">
                <a:solidFill>
                  <a:srgbClr val="FF0000"/>
                </a:solidFill>
              </a:rPr>
              <a:t>Compatible with both MMH/NTO and cryogenics</a:t>
            </a:r>
          </a:p>
          <a:p>
            <a:pPr marL="285750" indent="-285750">
              <a:buFont typeface="Arial" panose="020B0604020202020204" pitchFamily="34" charset="0"/>
              <a:buChar char="•"/>
            </a:pPr>
            <a:r>
              <a:rPr lang="en-US" dirty="0">
                <a:solidFill>
                  <a:srgbClr val="FF0000"/>
                </a:solidFill>
              </a:rPr>
              <a:t>1G and zero-g capability</a:t>
            </a:r>
          </a:p>
        </p:txBody>
      </p:sp>
      <p:sp>
        <p:nvSpPr>
          <p:cNvPr id="4" name="Date Placeholder 3"/>
          <p:cNvSpPr>
            <a:spLocks noGrp="1"/>
          </p:cNvSpPr>
          <p:nvPr>
            <p:ph type="dt" sz="half" idx="10"/>
          </p:nvPr>
        </p:nvSpPr>
        <p:spPr/>
        <p:txBody>
          <a:bodyPr/>
          <a:lstStyle/>
          <a:p>
            <a:fld id="{984DD6EC-5662-4CD3-BFA0-3ECF7AB20531}" type="datetime1">
              <a:rPr lang="en-US" smtClean="0"/>
              <a:t>3/20/2023</a:t>
            </a:fld>
            <a:endParaRPr lang="en-US" dirty="0"/>
          </a:p>
        </p:txBody>
      </p:sp>
      <p:sp>
        <p:nvSpPr>
          <p:cNvPr id="5" name="Footer Placeholder 4"/>
          <p:cNvSpPr>
            <a:spLocks noGrp="1"/>
          </p:cNvSpPr>
          <p:nvPr>
            <p:ph type="ftr" sz="quarter" idx="4294967295"/>
          </p:nvPr>
        </p:nvSpPr>
        <p:spPr>
          <a:xfrm>
            <a:off x="4038600" y="6356350"/>
            <a:ext cx="4114800" cy="365125"/>
          </a:xfrm>
        </p:spPr>
        <p:txBody>
          <a:bodyPr/>
          <a:lstStyle/>
          <a:p>
            <a:endParaRPr lang="en-US" dirty="0"/>
          </a:p>
        </p:txBody>
      </p:sp>
    </p:spTree>
    <p:extLst>
      <p:ext uri="{BB962C8B-B14F-4D97-AF65-F5344CB8AC3E}">
        <p14:creationId xmlns:p14="http://schemas.microsoft.com/office/powerpoint/2010/main" val="216115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A5F54FCB-A572-4919-9895-1ADEB7F4B515}"/>
              </a:ext>
            </a:extLst>
          </p:cNvPr>
          <p:cNvSpPr txBox="1"/>
          <p:nvPr/>
        </p:nvSpPr>
        <p:spPr>
          <a:xfrm>
            <a:off x="835568" y="1265395"/>
            <a:ext cx="10142599" cy="5632311"/>
          </a:xfrm>
          <a:prstGeom prst="rect">
            <a:avLst/>
          </a:prstGeom>
          <a:noFill/>
        </p:spPr>
        <p:txBody>
          <a:bodyPr wrap="square">
            <a:spAutoFit/>
          </a:bodyPr>
          <a:lstStyle/>
          <a:p>
            <a:r>
              <a:rPr lang="en-US" dirty="0"/>
              <a:t>The solution for simple harmonic motion is shown below. The number fn is called the un-damped natural frequency. For the simple mass–spring system, </a:t>
            </a:r>
            <a:r>
              <a:rPr lang="en-US" dirty="0" err="1"/>
              <a:t>fn</a:t>
            </a:r>
            <a:r>
              <a:rPr lang="en-US" dirty="0"/>
              <a:t> is:</a:t>
            </a:r>
          </a:p>
          <a:p>
            <a:endParaRPr lang="en-US" dirty="0"/>
          </a:p>
          <a:p>
            <a:endParaRPr lang="en-US" dirty="0"/>
          </a:p>
          <a:p>
            <a:endParaRPr lang="en-US" dirty="0"/>
          </a:p>
          <a:p>
            <a:r>
              <a:rPr lang="en-US" dirty="0"/>
              <a:t>    </a:t>
            </a:r>
          </a:p>
          <a:p>
            <a:endParaRPr lang="en-US" dirty="0"/>
          </a:p>
          <a:p>
            <a:r>
              <a:rPr lang="en-US" dirty="0"/>
              <a:t>Here, </a:t>
            </a:r>
            <a:r>
              <a:rPr lang="en-US" i="1" dirty="0"/>
              <a:t>k </a:t>
            </a:r>
            <a:r>
              <a:rPr lang="en-US" dirty="0"/>
              <a:t>is the spring stiffness and </a:t>
            </a:r>
            <a:r>
              <a:rPr lang="en-US" i="1" dirty="0"/>
              <a:t>m</a:t>
            </a:r>
            <a:r>
              <a:rPr lang="en-US" dirty="0"/>
              <a:t> is the mass of an attached weight. If the mass and stiffness of the system is known, the formula above can determine the frequency at which the system vibrates once set in motion by an initial disturbance. Every vibrating system has one or more natural frequencies that it vibrates at once disturbed. This simple relation can be used to understand in general what happens to a more complex system once we add mass or stiffness.   </a:t>
            </a:r>
          </a:p>
          <a:p>
            <a:endParaRPr lang="en-US" dirty="0"/>
          </a:p>
          <a:p>
            <a:r>
              <a:rPr lang="en-US" dirty="0"/>
              <a:t>Changes in stiffness and mass can be detected by comparison to a baseline. By applying the same excitation and maintaining the same stiffness, the frequencies will change only due to the mass changes thus allowing the mass of fluids in tanks to be detected with a non-invasive and accurate method. In </a:t>
            </a:r>
            <a:r>
              <a:rPr lang="en-US" dirty="0">
                <a:highlight>
                  <a:srgbClr val="FFFF00"/>
                </a:highlight>
              </a:rPr>
              <a:t>Structural Health monitoring, the mass is assumed constant and only the tank stiffness changes </a:t>
            </a:r>
            <a:r>
              <a:rPr lang="en-US" dirty="0"/>
              <a:t>affect the frequency shifts. This method may also be used in zero-gravity as the fluid ullage typically settles to the center of the tank volume with the fluid mass on the inner walls (in the equilibrated condition). </a:t>
            </a:r>
          </a:p>
          <a:p>
            <a:endParaRPr lang="en-US" dirty="0"/>
          </a:p>
        </p:txBody>
      </p:sp>
      <p:sp>
        <p:nvSpPr>
          <p:cNvPr id="25" name="Title 24">
            <a:extLst>
              <a:ext uri="{FF2B5EF4-FFF2-40B4-BE49-F238E27FC236}">
                <a16:creationId xmlns:a16="http://schemas.microsoft.com/office/drawing/2014/main" id="{FBBDDFD6-00A6-42C4-ADC2-2496ED7FE8FF}"/>
              </a:ext>
            </a:extLst>
          </p:cNvPr>
          <p:cNvSpPr>
            <a:spLocks noGrp="1"/>
          </p:cNvSpPr>
          <p:nvPr>
            <p:ph type="title"/>
          </p:nvPr>
        </p:nvSpPr>
        <p:spPr>
          <a:xfrm>
            <a:off x="1526664" y="227721"/>
            <a:ext cx="10594001" cy="934602"/>
          </a:xfrm>
        </p:spPr>
        <p:txBody>
          <a:bodyPr>
            <a:normAutofit/>
          </a:bodyPr>
          <a:lstStyle/>
          <a:p>
            <a:r>
              <a:rPr lang="en-US" sz="2800" dirty="0"/>
              <a:t>Analogy - Tank Structural Health and Mass Gauge</a:t>
            </a:r>
          </a:p>
        </p:txBody>
      </p:sp>
      <p:pic>
        <p:nvPicPr>
          <p:cNvPr id="26" name="Picture 25">
            <a:extLst>
              <a:ext uri="{FF2B5EF4-FFF2-40B4-BE49-F238E27FC236}">
                <a16:creationId xmlns:a16="http://schemas.microsoft.com/office/drawing/2014/main" id="{0A91F99E-FBAB-46F3-A05E-A26F3E5676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0951" y="2244623"/>
            <a:ext cx="1652375" cy="740265"/>
          </a:xfrm>
          <a:prstGeom prst="rect">
            <a:avLst/>
          </a:prstGeom>
        </p:spPr>
      </p:pic>
    </p:spTree>
    <p:extLst>
      <p:ext uri="{BB962C8B-B14F-4D97-AF65-F5344CB8AC3E}">
        <p14:creationId xmlns:p14="http://schemas.microsoft.com/office/powerpoint/2010/main" val="97765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Plan</a:t>
            </a:r>
          </a:p>
        </p:txBody>
      </p:sp>
      <p:sp>
        <p:nvSpPr>
          <p:cNvPr id="3" name="Content Placeholder 2"/>
          <p:cNvSpPr>
            <a:spLocks noGrp="1"/>
          </p:cNvSpPr>
          <p:nvPr>
            <p:ph idx="1"/>
          </p:nvPr>
        </p:nvSpPr>
        <p:spPr>
          <a:xfrm>
            <a:off x="838200" y="1609970"/>
            <a:ext cx="9353550" cy="4257430"/>
          </a:xfrm>
        </p:spPr>
        <p:txBody>
          <a:bodyPr>
            <a:normAutofit fontScale="77500" lnSpcReduction="20000"/>
          </a:bodyPr>
          <a:lstStyle/>
          <a:p>
            <a:r>
              <a:rPr lang="en-US" dirty="0"/>
              <a:t>MPG Capabilities are applicable to HLS, Gateway, Orion, Mars</a:t>
            </a:r>
          </a:p>
          <a:p>
            <a:pPr lvl="1"/>
            <a:r>
              <a:rPr lang="en-US" dirty="0"/>
              <a:t>Compatibility with all propellants – no contact with the fluids</a:t>
            </a:r>
          </a:p>
          <a:p>
            <a:pPr lvl="1"/>
            <a:r>
              <a:rPr lang="en-US" dirty="0"/>
              <a:t>No leak path introduced to the tank as needed with internal sensors</a:t>
            </a:r>
          </a:p>
          <a:p>
            <a:pPr lvl="1"/>
            <a:r>
              <a:rPr lang="en-US" dirty="0"/>
              <a:t>Enhance knowledge of propellant loaded on the ground up to 0.25% resolution</a:t>
            </a:r>
          </a:p>
          <a:p>
            <a:pPr lvl="2"/>
            <a:r>
              <a:rPr lang="en-US" dirty="0"/>
              <a:t>Absolute error depends on reference mass knowledge and fidelity of calibration</a:t>
            </a:r>
          </a:p>
          <a:p>
            <a:pPr lvl="1"/>
            <a:r>
              <a:rPr lang="en-US" dirty="0"/>
              <a:t>Provide mass consumed in flight or transferred up to 0.25% resolution</a:t>
            </a:r>
          </a:p>
          <a:p>
            <a:pPr lvl="1"/>
            <a:r>
              <a:rPr lang="en-US" dirty="0"/>
              <a:t>Provides precise mixture ratio monitoring of the engines </a:t>
            </a:r>
          </a:p>
          <a:p>
            <a:pPr lvl="1"/>
            <a:r>
              <a:rPr lang="en-US" dirty="0"/>
              <a:t>Provide data on differential draining of parallel tank configurations typical of landers</a:t>
            </a:r>
          </a:p>
          <a:p>
            <a:pPr lvl="1"/>
            <a:r>
              <a:rPr lang="en-US" dirty="0"/>
              <a:t>Provides Low level propellant indications using point sensor and continuous gaging during burn</a:t>
            </a:r>
          </a:p>
          <a:p>
            <a:pPr lvl="2"/>
            <a:r>
              <a:rPr lang="en-US" dirty="0"/>
              <a:t>Important knowledge during entry descent and landing for hazard avoidance</a:t>
            </a:r>
          </a:p>
          <a:p>
            <a:r>
              <a:rPr lang="en-US" dirty="0"/>
              <a:t>Forward Plans</a:t>
            </a:r>
          </a:p>
          <a:p>
            <a:pPr lvl="1"/>
            <a:r>
              <a:rPr lang="en-US" dirty="0"/>
              <a:t>Test on flight tank with NTO and MMH for a flight application</a:t>
            </a:r>
          </a:p>
          <a:p>
            <a:pPr lvl="1"/>
            <a:r>
              <a:rPr lang="en-US" dirty="0"/>
              <a:t>Intuitive Machine SAA to fly on NOVA-C lander using Lox/LCH4</a:t>
            </a:r>
          </a:p>
          <a:p>
            <a:pPr lvl="1"/>
            <a:r>
              <a:rPr lang="en-US" dirty="0"/>
              <a:t>Pursuing additional ISS flight experiment</a:t>
            </a:r>
          </a:p>
          <a:p>
            <a:pPr lvl="2"/>
            <a:r>
              <a:rPr lang="en-US" dirty="0"/>
              <a:t>Design subscale tanks to address possible flight tank configuration as best as possible</a:t>
            </a:r>
          </a:p>
          <a:p>
            <a:pPr lvl="1"/>
            <a:endParaRPr lang="en-US" dirty="0"/>
          </a:p>
        </p:txBody>
      </p:sp>
    </p:spTree>
    <p:extLst>
      <p:ext uri="{BB962C8B-B14F-4D97-AF65-F5344CB8AC3E}">
        <p14:creationId xmlns:p14="http://schemas.microsoft.com/office/powerpoint/2010/main" val="370445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4B0D4B-F818-4E8E-B548-593053B09FF4}"/>
              </a:ext>
            </a:extLst>
          </p:cNvPr>
          <p:cNvSpPr>
            <a:spLocks noGrp="1"/>
          </p:cNvSpPr>
          <p:nvPr>
            <p:ph type="title"/>
          </p:nvPr>
        </p:nvSpPr>
        <p:spPr/>
        <p:txBody>
          <a:bodyPr/>
          <a:lstStyle/>
          <a:p>
            <a:r>
              <a:rPr lang="en-US" dirty="0"/>
              <a:t>Tank Structural Health Monitoring</a:t>
            </a:r>
          </a:p>
        </p:txBody>
      </p:sp>
      <p:sp>
        <p:nvSpPr>
          <p:cNvPr id="5" name="Text Placeholder 4">
            <a:extLst>
              <a:ext uri="{FF2B5EF4-FFF2-40B4-BE49-F238E27FC236}">
                <a16:creationId xmlns:a16="http://schemas.microsoft.com/office/drawing/2014/main" id="{EEFABDB3-BA07-453A-A291-F20F12B5031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921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762" y="542310"/>
            <a:ext cx="9145562" cy="706808"/>
          </a:xfrm>
        </p:spPr>
        <p:txBody>
          <a:bodyPr>
            <a:normAutofit/>
          </a:bodyPr>
          <a:lstStyle/>
          <a:p>
            <a:r>
              <a:rPr lang="en-US" sz="1800" dirty="0"/>
              <a:t>   100 gallon composite test tanks prior to test to failure with liquid nitrogen at MSFC:</a:t>
            </a:r>
          </a:p>
        </p:txBody>
      </p:sp>
      <p:pic>
        <p:nvPicPr>
          <p:cNvPr id="7" name="Content Placeholder 6"/>
          <p:cNvPicPr>
            <a:picLocks noGrp="1" noChangeAspect="1"/>
          </p:cNvPicPr>
          <p:nvPr>
            <p:ph idx="1"/>
          </p:nvPr>
        </p:nvPicPr>
        <p:blipFill>
          <a:blip r:embed="rId2"/>
          <a:stretch>
            <a:fillRect/>
          </a:stretch>
        </p:blipFill>
        <p:spPr>
          <a:xfrm>
            <a:off x="1121501" y="1305706"/>
            <a:ext cx="9326561" cy="4640914"/>
          </a:xfrm>
          <a:prstGeom prst="rect">
            <a:avLst/>
          </a:prstGeom>
        </p:spPr>
      </p:pic>
      <p:sp>
        <p:nvSpPr>
          <p:cNvPr id="4" name="Date Placeholder 3"/>
          <p:cNvSpPr>
            <a:spLocks noGrp="1"/>
          </p:cNvSpPr>
          <p:nvPr>
            <p:ph type="dt" sz="half" idx="10"/>
          </p:nvPr>
        </p:nvSpPr>
        <p:spPr/>
        <p:txBody>
          <a:bodyPr/>
          <a:lstStyle/>
          <a:p>
            <a:r>
              <a:rPr lang="en-US" dirty="0"/>
              <a:t> </a:t>
            </a:r>
          </a:p>
        </p:txBody>
      </p:sp>
      <p:sp>
        <p:nvSpPr>
          <p:cNvPr id="6" name="Slide Number Placeholder 5"/>
          <p:cNvSpPr>
            <a:spLocks noGrp="1"/>
          </p:cNvSpPr>
          <p:nvPr>
            <p:ph type="sldNum" sz="quarter" idx="12"/>
          </p:nvPr>
        </p:nvSpPr>
        <p:spPr/>
        <p:txBody>
          <a:bodyPr/>
          <a:lstStyle/>
          <a:p>
            <a:fld id="{13B51115-8E30-4F36-8CFB-E9767A88670F}" type="slidenum">
              <a:rPr lang="en-US" smtClean="0"/>
              <a:t>6</a:t>
            </a:fld>
            <a:endParaRPr lang="en-US" dirty="0"/>
          </a:p>
        </p:txBody>
      </p:sp>
      <p:sp>
        <p:nvSpPr>
          <p:cNvPr id="3" name="TextBox 2">
            <a:extLst>
              <a:ext uri="{FF2B5EF4-FFF2-40B4-BE49-F238E27FC236}">
                <a16:creationId xmlns:a16="http://schemas.microsoft.com/office/drawing/2014/main" id="{F51C9770-B9D0-4069-97D4-BEA35848F3BD}"/>
              </a:ext>
            </a:extLst>
          </p:cNvPr>
          <p:cNvSpPr txBox="1"/>
          <p:nvPr/>
        </p:nvSpPr>
        <p:spPr>
          <a:xfrm>
            <a:off x="1708280" y="5879458"/>
            <a:ext cx="2292679" cy="369332"/>
          </a:xfrm>
          <a:prstGeom prst="rect">
            <a:avLst/>
          </a:prstGeom>
          <a:noFill/>
        </p:spPr>
        <p:txBody>
          <a:bodyPr wrap="none" rtlCol="0">
            <a:spAutoFit/>
          </a:bodyPr>
          <a:lstStyle/>
          <a:p>
            <a:r>
              <a:rPr lang="en-US" dirty="0">
                <a:solidFill>
                  <a:srgbClr val="FF0000"/>
                </a:solidFill>
              </a:rPr>
              <a:t>Scorpius all-composite</a:t>
            </a:r>
          </a:p>
        </p:txBody>
      </p:sp>
      <p:sp>
        <p:nvSpPr>
          <p:cNvPr id="8" name="TextBox 7">
            <a:extLst>
              <a:ext uri="{FF2B5EF4-FFF2-40B4-BE49-F238E27FC236}">
                <a16:creationId xmlns:a16="http://schemas.microsoft.com/office/drawing/2014/main" id="{70F580A6-839A-4782-9AFE-23903913104D}"/>
              </a:ext>
            </a:extLst>
          </p:cNvPr>
          <p:cNvSpPr txBox="1"/>
          <p:nvPr/>
        </p:nvSpPr>
        <p:spPr>
          <a:xfrm>
            <a:off x="5521145" y="5946358"/>
            <a:ext cx="894797" cy="369332"/>
          </a:xfrm>
          <a:prstGeom prst="rect">
            <a:avLst/>
          </a:prstGeom>
          <a:noFill/>
        </p:spPr>
        <p:txBody>
          <a:bodyPr wrap="none" rtlCol="0">
            <a:spAutoFit/>
          </a:bodyPr>
          <a:lstStyle/>
          <a:p>
            <a:r>
              <a:rPr lang="en-US" dirty="0">
                <a:solidFill>
                  <a:srgbClr val="FF0000"/>
                </a:solidFill>
              </a:rPr>
              <a:t>COPV-1</a:t>
            </a:r>
          </a:p>
        </p:txBody>
      </p:sp>
      <p:sp>
        <p:nvSpPr>
          <p:cNvPr id="9" name="TextBox 8">
            <a:extLst>
              <a:ext uri="{FF2B5EF4-FFF2-40B4-BE49-F238E27FC236}">
                <a16:creationId xmlns:a16="http://schemas.microsoft.com/office/drawing/2014/main" id="{91B49E62-E3A4-40A1-8C1B-94F18066143F}"/>
              </a:ext>
            </a:extLst>
          </p:cNvPr>
          <p:cNvSpPr txBox="1"/>
          <p:nvPr/>
        </p:nvSpPr>
        <p:spPr>
          <a:xfrm>
            <a:off x="8610600" y="5761692"/>
            <a:ext cx="894797" cy="369332"/>
          </a:xfrm>
          <a:prstGeom prst="rect">
            <a:avLst/>
          </a:prstGeom>
          <a:noFill/>
        </p:spPr>
        <p:txBody>
          <a:bodyPr wrap="none" rtlCol="0">
            <a:spAutoFit/>
          </a:bodyPr>
          <a:lstStyle/>
          <a:p>
            <a:r>
              <a:rPr lang="en-US" dirty="0">
                <a:solidFill>
                  <a:srgbClr val="FF0000"/>
                </a:solidFill>
              </a:rPr>
              <a:t>COPV-2</a:t>
            </a:r>
          </a:p>
        </p:txBody>
      </p:sp>
      <p:sp>
        <p:nvSpPr>
          <p:cNvPr id="10" name="Title 3">
            <a:extLst>
              <a:ext uri="{FF2B5EF4-FFF2-40B4-BE49-F238E27FC236}">
                <a16:creationId xmlns:a16="http://schemas.microsoft.com/office/drawing/2014/main" id="{E3F4EEDE-8D53-4DEF-8A71-7640B41CFE5E}"/>
              </a:ext>
            </a:extLst>
          </p:cNvPr>
          <p:cNvSpPr txBox="1">
            <a:spLocks/>
          </p:cNvSpPr>
          <p:nvPr/>
        </p:nvSpPr>
        <p:spPr>
          <a:xfrm>
            <a:off x="1566009" y="422025"/>
            <a:ext cx="10515600" cy="398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Summary of Tank Structural Tests to failure using  Health Monitoring (THM) including PZT technology</a:t>
            </a:r>
          </a:p>
        </p:txBody>
      </p:sp>
    </p:spTree>
    <p:extLst>
      <p:ext uri="{BB962C8B-B14F-4D97-AF65-F5344CB8AC3E}">
        <p14:creationId xmlns:p14="http://schemas.microsoft.com/office/powerpoint/2010/main" val="59181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0DF3-71ED-4E07-BB08-83AF94444796}"/>
              </a:ext>
            </a:extLst>
          </p:cNvPr>
          <p:cNvSpPr>
            <a:spLocks noGrp="1"/>
          </p:cNvSpPr>
          <p:nvPr>
            <p:ph type="title"/>
          </p:nvPr>
        </p:nvSpPr>
        <p:spPr>
          <a:xfrm>
            <a:off x="838200" y="186706"/>
            <a:ext cx="10515600" cy="616181"/>
          </a:xfrm>
        </p:spPr>
        <p:txBody>
          <a:bodyPr>
            <a:noAutofit/>
          </a:bodyPr>
          <a:lstStyle/>
          <a:p>
            <a:r>
              <a:rPr lang="en-US" sz="2400" dirty="0"/>
              <a:t>Scorpius 100 gal all composite filled with LN2 at 1230 </a:t>
            </a:r>
            <a:r>
              <a:rPr lang="en-US" sz="2400" dirty="0" err="1"/>
              <a:t>psig</a:t>
            </a:r>
            <a:r>
              <a:rPr lang="en-US" sz="2400" dirty="0"/>
              <a:t>  burst showing freeze frames from 4000 frames per sec video.</a:t>
            </a:r>
          </a:p>
        </p:txBody>
      </p:sp>
      <p:pic>
        <p:nvPicPr>
          <p:cNvPr id="5" name="Picture 4">
            <a:extLst>
              <a:ext uri="{FF2B5EF4-FFF2-40B4-BE49-F238E27FC236}">
                <a16:creationId xmlns:a16="http://schemas.microsoft.com/office/drawing/2014/main" id="{F95673C9-EA11-4900-B015-EE04084B6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36342"/>
            <a:ext cx="3122344" cy="1951465"/>
          </a:xfrm>
          <a:prstGeom prst="rect">
            <a:avLst/>
          </a:prstGeom>
        </p:spPr>
      </p:pic>
      <p:pic>
        <p:nvPicPr>
          <p:cNvPr id="9" name="Picture 8">
            <a:extLst>
              <a:ext uri="{FF2B5EF4-FFF2-40B4-BE49-F238E27FC236}">
                <a16:creationId xmlns:a16="http://schemas.microsoft.com/office/drawing/2014/main" id="{FDA33E91-41C5-4626-9239-1BC919584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489" y="802888"/>
            <a:ext cx="3175871" cy="1984920"/>
          </a:xfrm>
          <a:prstGeom prst="rect">
            <a:avLst/>
          </a:prstGeom>
        </p:spPr>
      </p:pic>
      <p:pic>
        <p:nvPicPr>
          <p:cNvPr id="11" name="Picture 10">
            <a:extLst>
              <a:ext uri="{FF2B5EF4-FFF2-40B4-BE49-F238E27FC236}">
                <a16:creationId xmlns:a16="http://schemas.microsoft.com/office/drawing/2014/main" id="{61B477BF-3BF8-4203-9BCE-1E675E38C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27" y="2866968"/>
            <a:ext cx="3158117" cy="1973823"/>
          </a:xfrm>
          <a:prstGeom prst="rect">
            <a:avLst/>
          </a:prstGeom>
        </p:spPr>
      </p:pic>
      <p:pic>
        <p:nvPicPr>
          <p:cNvPr id="13" name="Picture 12">
            <a:extLst>
              <a:ext uri="{FF2B5EF4-FFF2-40B4-BE49-F238E27FC236}">
                <a16:creationId xmlns:a16="http://schemas.microsoft.com/office/drawing/2014/main" id="{AB8C5352-0643-4BBF-9139-0647D14A6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960" y="2866968"/>
            <a:ext cx="3158117" cy="1973823"/>
          </a:xfrm>
          <a:prstGeom prst="rect">
            <a:avLst/>
          </a:prstGeom>
        </p:spPr>
      </p:pic>
      <p:pic>
        <p:nvPicPr>
          <p:cNvPr id="15" name="Picture 14">
            <a:extLst>
              <a:ext uri="{FF2B5EF4-FFF2-40B4-BE49-F238E27FC236}">
                <a16:creationId xmlns:a16="http://schemas.microsoft.com/office/drawing/2014/main" id="{FA439625-BC47-42E4-8791-8B628CD0E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261" y="2849295"/>
            <a:ext cx="3158117" cy="1973823"/>
          </a:xfrm>
          <a:prstGeom prst="rect">
            <a:avLst/>
          </a:prstGeom>
        </p:spPr>
      </p:pic>
      <p:pic>
        <p:nvPicPr>
          <p:cNvPr id="17" name="Picture 16">
            <a:extLst>
              <a:ext uri="{FF2B5EF4-FFF2-40B4-BE49-F238E27FC236}">
                <a16:creationId xmlns:a16="http://schemas.microsoft.com/office/drawing/2014/main" id="{B570C08B-60C9-42C3-BBD5-51F3A81C6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573" y="4906357"/>
            <a:ext cx="3052744" cy="1907965"/>
          </a:xfrm>
          <a:prstGeom prst="rect">
            <a:avLst/>
          </a:prstGeom>
        </p:spPr>
      </p:pic>
      <p:pic>
        <p:nvPicPr>
          <p:cNvPr id="19" name="Picture 18">
            <a:extLst>
              <a:ext uri="{FF2B5EF4-FFF2-40B4-BE49-F238E27FC236}">
                <a16:creationId xmlns:a16="http://schemas.microsoft.com/office/drawing/2014/main" id="{AF2C5C2A-2CB4-4A8E-A44F-B24CA10F7D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5344" y="4862857"/>
            <a:ext cx="3122344" cy="1951465"/>
          </a:xfrm>
          <a:prstGeom prst="rect">
            <a:avLst/>
          </a:prstGeom>
        </p:spPr>
      </p:pic>
      <p:pic>
        <p:nvPicPr>
          <p:cNvPr id="21" name="Picture 20">
            <a:extLst>
              <a:ext uri="{FF2B5EF4-FFF2-40B4-BE49-F238E27FC236}">
                <a16:creationId xmlns:a16="http://schemas.microsoft.com/office/drawing/2014/main" id="{0DEF246D-D993-4EF6-8849-218CCEEF2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8261" y="4884606"/>
            <a:ext cx="3052744" cy="1907965"/>
          </a:xfrm>
          <a:prstGeom prst="rect">
            <a:avLst/>
          </a:prstGeom>
        </p:spPr>
      </p:pic>
      <p:pic>
        <p:nvPicPr>
          <p:cNvPr id="25" name="Picture 24">
            <a:extLst>
              <a:ext uri="{FF2B5EF4-FFF2-40B4-BE49-F238E27FC236}">
                <a16:creationId xmlns:a16="http://schemas.microsoft.com/office/drawing/2014/main" id="{3655E6B7-BD2B-4E63-8134-B6D30E7B34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8580" y="819614"/>
            <a:ext cx="3175872" cy="1984920"/>
          </a:xfrm>
          <a:prstGeom prst="rect">
            <a:avLst/>
          </a:prstGeom>
        </p:spPr>
      </p:pic>
      <p:cxnSp>
        <p:nvCxnSpPr>
          <p:cNvPr id="23" name="Straight Arrow Connector 22">
            <a:extLst>
              <a:ext uri="{FF2B5EF4-FFF2-40B4-BE49-F238E27FC236}">
                <a16:creationId xmlns:a16="http://schemas.microsoft.com/office/drawing/2014/main" id="{AD3EF0F3-DE66-4C94-992E-607E9A329C17}"/>
              </a:ext>
            </a:extLst>
          </p:cNvPr>
          <p:cNvCxnSpPr/>
          <p:nvPr/>
        </p:nvCxnSpPr>
        <p:spPr>
          <a:xfrm flipH="1">
            <a:off x="5646516" y="1034444"/>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26" name="Straight Arrow Connector 25">
            <a:extLst>
              <a:ext uri="{FF2B5EF4-FFF2-40B4-BE49-F238E27FC236}">
                <a16:creationId xmlns:a16="http://schemas.microsoft.com/office/drawing/2014/main" id="{29BDE35E-4F78-4EC9-9BF2-BDE31E07D17C}"/>
              </a:ext>
            </a:extLst>
          </p:cNvPr>
          <p:cNvCxnSpPr/>
          <p:nvPr/>
        </p:nvCxnSpPr>
        <p:spPr>
          <a:xfrm flipH="1">
            <a:off x="9032654" y="1130383"/>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27" name="Straight Arrow Connector 26">
            <a:extLst>
              <a:ext uri="{FF2B5EF4-FFF2-40B4-BE49-F238E27FC236}">
                <a16:creationId xmlns:a16="http://schemas.microsoft.com/office/drawing/2014/main" id="{87719E26-5D07-410A-8A7D-674E0367C1A5}"/>
              </a:ext>
            </a:extLst>
          </p:cNvPr>
          <p:cNvCxnSpPr/>
          <p:nvPr/>
        </p:nvCxnSpPr>
        <p:spPr>
          <a:xfrm flipH="1">
            <a:off x="2746153" y="2972781"/>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28" name="Straight Arrow Connector 27">
            <a:extLst>
              <a:ext uri="{FF2B5EF4-FFF2-40B4-BE49-F238E27FC236}">
                <a16:creationId xmlns:a16="http://schemas.microsoft.com/office/drawing/2014/main" id="{D47B980A-FA61-459D-9EFF-48F7E0A18D4B}"/>
              </a:ext>
            </a:extLst>
          </p:cNvPr>
          <p:cNvCxnSpPr/>
          <p:nvPr/>
        </p:nvCxnSpPr>
        <p:spPr>
          <a:xfrm flipH="1">
            <a:off x="4541616" y="3321133"/>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04768F75-C32E-46C4-80A0-EA9DD0F05898}"/>
              </a:ext>
            </a:extLst>
          </p:cNvPr>
          <p:cNvCxnSpPr/>
          <p:nvPr/>
        </p:nvCxnSpPr>
        <p:spPr>
          <a:xfrm flipH="1">
            <a:off x="7422929" y="3373244"/>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30" name="Straight Arrow Connector 29">
            <a:extLst>
              <a:ext uri="{FF2B5EF4-FFF2-40B4-BE49-F238E27FC236}">
                <a16:creationId xmlns:a16="http://schemas.microsoft.com/office/drawing/2014/main" id="{CFAB4B33-A013-4999-80D2-6A1AFF02C120}"/>
              </a:ext>
            </a:extLst>
          </p:cNvPr>
          <p:cNvCxnSpPr/>
          <p:nvPr/>
        </p:nvCxnSpPr>
        <p:spPr>
          <a:xfrm flipH="1">
            <a:off x="3093816" y="5838588"/>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66F5D255-12F8-4C3E-93B6-DE9F86493F79}"/>
              </a:ext>
            </a:extLst>
          </p:cNvPr>
          <p:cNvCxnSpPr/>
          <p:nvPr/>
        </p:nvCxnSpPr>
        <p:spPr>
          <a:xfrm flipH="1">
            <a:off x="6227541" y="5782832"/>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6ADE5C56-BB50-4795-B79F-2330C4929EE3}"/>
              </a:ext>
            </a:extLst>
          </p:cNvPr>
          <p:cNvCxnSpPr/>
          <p:nvPr/>
        </p:nvCxnSpPr>
        <p:spPr>
          <a:xfrm flipH="1">
            <a:off x="9761317" y="4982969"/>
            <a:ext cx="401443" cy="111512"/>
          </a:xfrm>
          <a:prstGeom prst="straightConnector1">
            <a:avLst/>
          </a:prstGeom>
          <a:ln w="15875" cmpd="sng">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97420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0154" y="456263"/>
            <a:ext cx="9144000" cy="540715"/>
          </a:xfrm>
        </p:spPr>
        <p:txBody>
          <a:bodyPr>
            <a:noAutofit/>
          </a:bodyPr>
          <a:lstStyle/>
          <a:p>
            <a:r>
              <a:rPr lang="en-US" sz="2400" dirty="0"/>
              <a:t>Composite 100 gal tanks LN2 test to failure THM summarized results</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69512" y="1269362"/>
            <a:ext cx="3051810" cy="3390561"/>
          </a:xfrm>
          <a:prstGeom prst="rect">
            <a:avLst/>
          </a:prstGeom>
        </p:spPr>
      </p:pic>
      <p:sp>
        <p:nvSpPr>
          <p:cNvPr id="9" name="TextBox 8"/>
          <p:cNvSpPr txBox="1"/>
          <p:nvPr/>
        </p:nvSpPr>
        <p:spPr>
          <a:xfrm>
            <a:off x="3353207" y="1204584"/>
            <a:ext cx="8180857" cy="5130122"/>
          </a:xfrm>
          <a:prstGeom prst="rect">
            <a:avLst/>
          </a:prstGeom>
          <a:noFill/>
        </p:spPr>
        <p:txBody>
          <a:bodyPr wrap="square" rtlCol="0">
            <a:spAutoFit/>
          </a:bodyPr>
          <a:lstStyle/>
          <a:p>
            <a:pPr lvl="0"/>
            <a:r>
              <a:rPr lang="en-US" sz="1600" dirty="0"/>
              <a:t>Three 100 gallon test tanks tested test to failure  filled with liquid nitrogen (Testing conducted at NASA MSFC 2015):</a:t>
            </a:r>
          </a:p>
          <a:p>
            <a:r>
              <a:rPr lang="en-US" sz="1400" dirty="0"/>
              <a:t> Instrumented with Acoustic Emission Mistras, FBG fiber optics Micron and  NASA AFRC fiber optics, NASA PZT active vibration, traditional strain gage systems. The ullage Pressure is  increased in steps until failure. PZT data taken also at 0 psig intervals  between steps.</a:t>
            </a:r>
          </a:p>
          <a:p>
            <a:endParaRPr lang="en-US" sz="1400" dirty="0"/>
          </a:p>
          <a:p>
            <a:pPr marL="285750" lvl="0" indent="-285750">
              <a:buFont typeface="Arial" panose="020B0604020202020204" pitchFamily="34" charset="0"/>
              <a:buChar char="•"/>
            </a:pPr>
            <a:r>
              <a:rPr lang="en-US" sz="1400" dirty="0"/>
              <a:t>Scorpius all composite technologies failed pressure 1230 psi</a:t>
            </a:r>
          </a:p>
          <a:p>
            <a:pPr marL="285750" indent="-285750">
              <a:buFont typeface="Arial" panose="020B0604020202020204" pitchFamily="34" charset="0"/>
              <a:buChar char="•"/>
            </a:pPr>
            <a:r>
              <a:rPr lang="en-US" sz="1400" dirty="0"/>
              <a:t>MSFC manufactured COPV 1 failed pressure 3050 psig   </a:t>
            </a:r>
          </a:p>
          <a:p>
            <a:pPr marL="285750" lvl="0" indent="-285750">
              <a:buFont typeface="Arial" panose="020B0604020202020204" pitchFamily="34" charset="0"/>
              <a:buChar char="•"/>
            </a:pPr>
            <a:r>
              <a:rPr lang="en-US" sz="1400" dirty="0"/>
              <a:t>MSFC manufactured COPV 2  failed pressure 3370 psig  </a:t>
            </a:r>
          </a:p>
          <a:p>
            <a:pPr marL="285750" lvl="0" indent="-285750">
              <a:buFont typeface="Arial" panose="020B0604020202020204" pitchFamily="34" charset="0"/>
              <a:buChar char="•"/>
            </a:pPr>
            <a:endParaRPr lang="en-US" sz="1400" dirty="0"/>
          </a:p>
          <a:p>
            <a:pPr marL="457200" marR="0">
              <a:lnSpc>
                <a:spcPct val="107000"/>
              </a:lnSpc>
              <a:spcBef>
                <a:spcPts val="0"/>
              </a:spcBef>
              <a:spcAft>
                <a:spcPts val="0"/>
              </a:spcAft>
            </a:pPr>
            <a:r>
              <a:rPr lang="en-US" sz="1600" dirty="0">
                <a:effectLst/>
                <a:ea typeface="Calibri" panose="020F0502020204030204" pitchFamily="34" charset="0"/>
                <a:cs typeface="Times New Roman" panose="02020603050405020304" pitchFamily="18" charset="0"/>
              </a:rPr>
              <a:t>Our limited tests indicate:</a:t>
            </a: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Acoustic Emission Mistras (good data for locations of cracks but analysis to predict failures complex)</a:t>
            </a: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FBG fiber Optics strain Micron and NASA AFRC (cryogenic installation and electronics/software in development) trade off between number of sensors and update rates.</a:t>
            </a:r>
          </a:p>
          <a:p>
            <a:pPr marL="342900" indent="-342900">
              <a:lnSpc>
                <a:spcPct val="107000"/>
              </a:lnSpc>
              <a:buFont typeface="Symbol" panose="05050102010706020507" pitchFamily="18" charset="2"/>
              <a:buChar char=""/>
            </a:pPr>
            <a:r>
              <a:rPr lang="en-US" sz="1400" dirty="0">
                <a:ea typeface="Calibri" panose="020F0502020204030204" pitchFamily="34" charset="0"/>
                <a:cs typeface="Times New Roman" panose="02020603050405020304" pitchFamily="18" charset="0"/>
              </a:rPr>
              <a:t>Acellent smart patch (fairly close spacing required, data analysis to predict failures not developed)</a:t>
            </a:r>
          </a:p>
          <a:p>
            <a:pPr>
              <a:lnSpc>
                <a:spcPct val="107000"/>
              </a:lnSpc>
            </a:pPr>
            <a:endParaRPr lang="en-US" sz="1400" dirty="0">
              <a:ea typeface="Calibri" panose="020F0502020204030204" pitchFamily="34" charset="0"/>
              <a:cs typeface="Times New Roman" panose="02020603050405020304" pitchFamily="18" charset="0"/>
            </a:endParaRPr>
          </a:p>
          <a:p>
            <a:pPr>
              <a:lnSpc>
                <a:spcPct val="107000"/>
              </a:lnSpc>
            </a:pPr>
            <a:r>
              <a:rPr lang="en-US" sz="1400" dirty="0">
                <a:ea typeface="Calibri" panose="020F0502020204030204" pitchFamily="34" charset="0"/>
                <a:cs typeface="Times New Roman" panose="02020603050405020304" pitchFamily="18" charset="0"/>
              </a:rPr>
              <a:t>The following NASA developed systems are most promising to further develop  considering the goals of our activity</a:t>
            </a:r>
          </a:p>
          <a:p>
            <a:pPr marL="342900" marR="0" lvl="0" indent="-342900">
              <a:lnSpc>
                <a:spcPct val="107000"/>
              </a:lnSpc>
              <a:spcBef>
                <a:spcPts val="0"/>
              </a:spcBef>
              <a:spcAft>
                <a:spcPts val="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FBG fiber optics strain AFRC (NASA design)  research system has performance and most developed flight configurations</a:t>
            </a:r>
            <a:r>
              <a:rPr lang="en-US" sz="1400" dirty="0">
                <a:ea typeface="Calibri" panose="020F0502020204030204" pitchFamily="34" charset="0"/>
                <a:cs typeface="Times New Roman" panose="02020603050405020304" pitchFamily="18" charset="0"/>
              </a:rPr>
              <a:t>.</a:t>
            </a:r>
            <a:r>
              <a:rPr lang="en-US" sz="1400"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1400" dirty="0">
                <a:effectLst/>
                <a:ea typeface="Calibri" panose="020F0502020204030204" pitchFamily="34" charset="0"/>
                <a:cs typeface="Times New Roman" panose="02020603050405020304" pitchFamily="18" charset="0"/>
              </a:rPr>
              <a:t>PZT active vibration KSC (NASA design) research  system shows capability of predicting failures with periodic comparisons of FRF spectrums, not location specific.</a:t>
            </a:r>
            <a:endParaRPr lang="en-US" sz="1400" dirty="0"/>
          </a:p>
        </p:txBody>
      </p:sp>
      <p:sp>
        <p:nvSpPr>
          <p:cNvPr id="6" name="Slide Number Placeholder 5"/>
          <p:cNvSpPr>
            <a:spLocks noGrp="1"/>
          </p:cNvSpPr>
          <p:nvPr>
            <p:ph type="sldNum" sz="quarter" idx="12"/>
          </p:nvPr>
        </p:nvSpPr>
        <p:spPr>
          <a:xfrm>
            <a:off x="9168809" y="6326869"/>
            <a:ext cx="2743200" cy="365125"/>
          </a:xfrm>
        </p:spPr>
        <p:txBody>
          <a:bodyPr/>
          <a:lstStyle/>
          <a:p>
            <a:fld id="{13B51115-8E30-4F36-8CFB-E9767A88670F}" type="slidenum">
              <a:rPr lang="en-US" smtClean="0"/>
              <a:t>8</a:t>
            </a:fld>
            <a:endParaRPr lang="en-US" dirty="0"/>
          </a:p>
        </p:txBody>
      </p:sp>
      <p:sp>
        <p:nvSpPr>
          <p:cNvPr id="3" name="TextBox 2">
            <a:extLst>
              <a:ext uri="{FF2B5EF4-FFF2-40B4-BE49-F238E27FC236}">
                <a16:creationId xmlns:a16="http://schemas.microsoft.com/office/drawing/2014/main" id="{E1FF8298-A3F8-4D1B-A6A6-6EE63E6937D0}"/>
              </a:ext>
            </a:extLst>
          </p:cNvPr>
          <p:cNvSpPr txBox="1"/>
          <p:nvPr/>
        </p:nvSpPr>
        <p:spPr>
          <a:xfrm>
            <a:off x="383989" y="4695092"/>
            <a:ext cx="2591273" cy="369332"/>
          </a:xfrm>
          <a:prstGeom prst="rect">
            <a:avLst/>
          </a:prstGeom>
          <a:noFill/>
        </p:spPr>
        <p:txBody>
          <a:bodyPr wrap="square" rtlCol="0">
            <a:spAutoFit/>
          </a:bodyPr>
          <a:lstStyle/>
          <a:p>
            <a:r>
              <a:rPr lang="en-US" dirty="0"/>
              <a:t>Scorpius tank after burst</a:t>
            </a:r>
          </a:p>
        </p:txBody>
      </p:sp>
    </p:spTree>
    <p:extLst>
      <p:ext uri="{BB962C8B-B14F-4D97-AF65-F5344CB8AC3E}">
        <p14:creationId xmlns:p14="http://schemas.microsoft.com/office/powerpoint/2010/main" val="174330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443" y="1341123"/>
            <a:ext cx="6406283" cy="45207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7849" y="1267311"/>
            <a:ext cx="4665951" cy="4520787"/>
          </a:xfrm>
          <a:prstGeom prst="rect">
            <a:avLst/>
          </a:prstGeom>
        </p:spPr>
      </p:pic>
      <p:sp>
        <p:nvSpPr>
          <p:cNvPr id="4" name="Rectangle 3"/>
          <p:cNvSpPr/>
          <p:nvPr/>
        </p:nvSpPr>
        <p:spPr>
          <a:xfrm>
            <a:off x="1417320" y="5935721"/>
            <a:ext cx="9357360" cy="584775"/>
          </a:xfrm>
          <a:prstGeom prst="rect">
            <a:avLst/>
          </a:prstGeom>
        </p:spPr>
        <p:txBody>
          <a:bodyPr wrap="square">
            <a:spAutoFit/>
          </a:bodyPr>
          <a:lstStyle/>
          <a:p>
            <a:pPr indent="151765" algn="just">
              <a:spcAft>
                <a:spcPts val="1000"/>
              </a:spcAft>
            </a:pPr>
            <a:r>
              <a:rPr lang="en-US" sz="1600" spc="-15" dirty="0">
                <a:solidFill>
                  <a:srgbClr val="4F81BD"/>
                </a:solidFill>
                <a:latin typeface="Times New Roman" panose="02020603050405020304" pitchFamily="18" charset="0"/>
                <a:ea typeface="Calibri" panose="020F0502020204030204" pitchFamily="34" charset="0"/>
              </a:rPr>
              <a:t>Figure</a:t>
            </a:r>
            <a:r>
              <a:rPr lang="en-US" sz="1600" spc="-15">
                <a:solidFill>
                  <a:srgbClr val="4F81BD"/>
                </a:solidFill>
                <a:latin typeface="Times New Roman" panose="02020603050405020304" pitchFamily="18" charset="0"/>
                <a:ea typeface="Calibri" panose="020F0502020204030204" pitchFamily="34" charset="0"/>
              </a:rPr>
              <a:t> 22 Figure 22 </a:t>
            </a:r>
            <a:r>
              <a:rPr lang="en-US" sz="1600" b="0" spc="-15">
                <a:solidFill>
                  <a:srgbClr val="4F81BD"/>
                </a:solidFill>
                <a:effectLst/>
                <a:latin typeface="Times New Roman" panose="02020603050405020304" pitchFamily="18" charset="0"/>
                <a:ea typeface="Calibri" panose="020F0502020204030204" pitchFamily="34" charset="0"/>
              </a:rPr>
              <a:t>FRF </a:t>
            </a:r>
            <a:r>
              <a:rPr lang="en-US" sz="1600" b="0" spc="-15" dirty="0">
                <a:solidFill>
                  <a:srgbClr val="4F81BD"/>
                </a:solidFill>
                <a:effectLst/>
                <a:latin typeface="Times New Roman" panose="02020603050405020304" pitchFamily="18" charset="0"/>
                <a:ea typeface="Calibri" panose="020F0502020204030204" pitchFamily="34" charset="0"/>
              </a:rPr>
              <a:t>plots showing the effects of increasing Pressure </a:t>
            </a:r>
            <a:r>
              <a:rPr lang="en-US" sz="1600" b="0" spc="-15">
                <a:solidFill>
                  <a:srgbClr val="4F81BD"/>
                </a:solidFill>
                <a:effectLst/>
                <a:latin typeface="Times New Roman" panose="02020603050405020304" pitchFamily="18" charset="0"/>
                <a:ea typeface="Calibri" panose="020F0502020204030204" pitchFamily="34" charset="0"/>
              </a:rPr>
              <a:t>steps on </a:t>
            </a:r>
            <a:r>
              <a:rPr lang="en-US" sz="1600" b="0" spc="-15" dirty="0">
                <a:solidFill>
                  <a:srgbClr val="4F81BD"/>
                </a:solidFill>
                <a:effectLst/>
                <a:latin typeface="Times New Roman" panose="02020603050405020304" pitchFamily="18" charset="0"/>
                <a:ea typeface="Calibri" panose="020F0502020204030204" pitchFamily="34" charset="0"/>
              </a:rPr>
              <a:t>the modal </a:t>
            </a:r>
            <a:r>
              <a:rPr lang="en-US" sz="1600" b="0" spc="-15">
                <a:solidFill>
                  <a:srgbClr val="4F81BD"/>
                </a:solidFill>
                <a:effectLst/>
                <a:latin typeface="Times New Roman" panose="02020603050405020304" pitchFamily="18" charset="0"/>
                <a:ea typeface="Calibri" panose="020F0502020204030204" pitchFamily="34" charset="0"/>
              </a:rPr>
              <a:t>signatures </a:t>
            </a:r>
            <a:r>
              <a:rPr lang="en-US" sz="1600" spc="-15" dirty="0">
                <a:solidFill>
                  <a:srgbClr val="4F81BD"/>
                </a:solidFill>
                <a:latin typeface="Times New Roman" panose="02020603050405020304" pitchFamily="18" charset="0"/>
                <a:ea typeface="Calibri" panose="020F0502020204030204" pitchFamily="34" charset="0"/>
              </a:rPr>
              <a:t>and</a:t>
            </a:r>
            <a:r>
              <a:rPr lang="en-US" sz="1600" spc="-15">
                <a:solidFill>
                  <a:srgbClr val="4F81BD"/>
                </a:solidFill>
                <a:latin typeface="Times New Roman" panose="02020603050405020304" pitchFamily="18" charset="0"/>
                <a:ea typeface="Calibri" panose="020F0502020204030204" pitchFamily="34" charset="0"/>
              </a:rPr>
              <a:t> Standard deviations plot directly above for COPV 1. and Standard deviations plot directly above for COPV 1. </a:t>
            </a:r>
            <a:endParaRPr lang="en-US" sz="1600" b="1" spc="-15" dirty="0">
              <a:solidFill>
                <a:srgbClr val="4F81BD"/>
              </a:solidFill>
              <a:effectLst/>
              <a:latin typeface="Times New Roman" panose="02020603050405020304" pitchFamily="18" charset="0"/>
              <a:ea typeface="Calibri" panose="020F0502020204030204" pitchFamily="34" charset="0"/>
            </a:endParaRPr>
          </a:p>
        </p:txBody>
      </p:sp>
      <p:sp>
        <p:nvSpPr>
          <p:cNvPr id="5" name="Title 4">
            <a:extLst>
              <a:ext uri="{FF2B5EF4-FFF2-40B4-BE49-F238E27FC236}">
                <a16:creationId xmlns:a16="http://schemas.microsoft.com/office/drawing/2014/main" id="{EC746BA4-398F-42E3-A7B0-77589BE3D963}"/>
              </a:ext>
            </a:extLst>
          </p:cNvPr>
          <p:cNvSpPr>
            <a:spLocks noGrp="1"/>
          </p:cNvSpPr>
          <p:nvPr>
            <p:ph type="title"/>
          </p:nvPr>
        </p:nvSpPr>
        <p:spPr>
          <a:xfrm>
            <a:off x="2209800" y="217972"/>
            <a:ext cx="7781875" cy="1019701"/>
          </a:xfrm>
        </p:spPr>
        <p:txBody>
          <a:bodyPr>
            <a:normAutofit/>
          </a:bodyPr>
          <a:lstStyle/>
          <a:p>
            <a:r>
              <a:rPr lang="en-US" dirty="0"/>
              <a:t>FRF Plots Show Effect of Damage</a:t>
            </a:r>
          </a:p>
        </p:txBody>
      </p:sp>
      <p:sp>
        <p:nvSpPr>
          <p:cNvPr id="7" name="Slide Number Placeholder 6"/>
          <p:cNvSpPr>
            <a:spLocks noGrp="1"/>
          </p:cNvSpPr>
          <p:nvPr>
            <p:ph type="sldNum" sz="quarter" idx="12"/>
          </p:nvPr>
        </p:nvSpPr>
        <p:spPr>
          <a:xfrm>
            <a:off x="8610600" y="6356350"/>
            <a:ext cx="2743200" cy="365125"/>
          </a:xfrm>
        </p:spPr>
        <p:txBody>
          <a:bodyPr/>
          <a:lstStyle/>
          <a:p>
            <a:fld id="{13B51115-8E30-4F36-8CFB-E9767A88670F}" type="slidenum">
              <a:rPr lang="en-US" smtClean="0"/>
              <a:t>9</a:t>
            </a:fld>
            <a:endParaRPr lang="en-US" dirty="0"/>
          </a:p>
        </p:txBody>
      </p:sp>
    </p:spTree>
    <p:extLst>
      <p:ext uri="{BB962C8B-B14F-4D97-AF65-F5344CB8AC3E}">
        <p14:creationId xmlns:p14="http://schemas.microsoft.com/office/powerpoint/2010/main" val="1635110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G-template" id="{BB48F2D0-DE40-6541-A4DC-FE7B77DE41AF}" vid="{DD6D0631-DE81-484C-8C3B-BEA478AB9C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ourceLink xmlns="c64a2919-ef63-4678-8c3e-563657c76621">
      <Url xsi:nil="true"/>
      <Description xsi:nil="true"/>
    </SourceLink>
    <Cat_x002d_Type xmlns="c64a2919-ef63-4678-8c3e-563657c76621" xsi:nil="true"/>
    <Cat_x002d_Source xmlns="c64a2919-ef63-4678-8c3e-563657c76621" xsi:nil="true"/>
    <Cat_x002d_Discipline xmlns="c64a2919-ef63-4678-8c3e-563657c76621" xsi:nil="true"/>
    <lcf76f155ced4ddcb4097134ff3c332f xmlns="c64a2919-ef63-4678-8c3e-563657c76621">
      <Terms xmlns="http://schemas.microsoft.com/office/infopath/2007/PartnerControls"/>
    </lcf76f155ced4ddcb4097134ff3c332f>
    <TaxCatchAll xmlns="eae09dbb-073e-41f8-9e1a-c51a250c50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86652BFA210E94C97F9BBCC8CDF8468" ma:contentTypeVersion="17" ma:contentTypeDescription="Create a new document." ma:contentTypeScope="" ma:versionID="346b2ffc12a7363ddd1b7953f7da3e8c">
  <xsd:schema xmlns:xsd="http://www.w3.org/2001/XMLSchema" xmlns:xs="http://www.w3.org/2001/XMLSchema" xmlns:p="http://schemas.microsoft.com/office/2006/metadata/properties" xmlns:ns2="c64a2919-ef63-4678-8c3e-563657c76621" xmlns:ns3="eae09dbb-073e-41f8-9e1a-c51a250c5033" targetNamespace="http://schemas.microsoft.com/office/2006/metadata/properties" ma:root="true" ma:fieldsID="d5a6e0dda16f2be9c41f1fab907523f7" ns2:_="" ns3:_="">
    <xsd:import namespace="c64a2919-ef63-4678-8c3e-563657c76621"/>
    <xsd:import namespace="eae09dbb-073e-41f8-9e1a-c51a250c5033"/>
    <xsd:element name="properties">
      <xsd:complexType>
        <xsd:sequence>
          <xsd:element name="documentManagement">
            <xsd:complexType>
              <xsd:all>
                <xsd:element ref="ns2:MediaServiceMetadata" minOccurs="0"/>
                <xsd:element ref="ns2:MediaServiceFastMetadata" minOccurs="0"/>
                <xsd:element ref="ns2:SourceLink" minOccurs="0"/>
                <xsd:element ref="ns2:Cat_x002d_Source" minOccurs="0"/>
                <xsd:element ref="ns2:Cat_x002d_Type" minOccurs="0"/>
                <xsd:element ref="ns2:Cat_x002d_Disciplin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4a2919-ef63-4678-8c3e-563657c766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urceLink" ma:index="10" nillable="true" ma:displayName="Source Link" ma:format="Hyperlink" ma:internalName="SourceLink">
      <xsd:complexType>
        <xsd:complexContent>
          <xsd:extension base="dms:URL">
            <xsd:sequence>
              <xsd:element name="Url" type="dms:ValidUrl" minOccurs="0" nillable="true"/>
              <xsd:element name="Description" type="xsd:string" nillable="true"/>
            </xsd:sequence>
          </xsd:extension>
        </xsd:complexContent>
      </xsd:complexType>
    </xsd:element>
    <xsd:element name="Cat_x002d_Source" ma:index="11" nillable="true" ma:displayName="Cat - Source" ma:description="Category field to track the organization that controls and/or developed the document." ma:format="Dropdown" ma:internalName="Cat_x002d_Source">
      <xsd:simpleType>
        <xsd:restriction base="dms:Choice">
          <xsd:enumeration value="Program"/>
          <xsd:enumeration value="Prime"/>
          <xsd:enumeration value="Project"/>
          <xsd:enumeration value="External"/>
          <xsd:enumeration value="Other"/>
        </xsd:restriction>
      </xsd:simpleType>
    </xsd:element>
    <xsd:element name="Cat_x002d_Type" ma:index="12" nillable="true" ma:displayName="Cat - Type" ma:description="Category field to capture the type of document, such as plan, requirements, standards, report, etc." ma:format="Dropdown" ma:internalName="Cat_x002d_Type">
      <xsd:simpleType>
        <xsd:union memberTypes="dms:Text">
          <xsd:simpleType>
            <xsd:restriction base="dms:Choice">
              <xsd:enumeration value="Plan"/>
              <xsd:enumeration value="SE&amp;I - Requirements"/>
              <xsd:enumeration value="SE&amp;I - Other"/>
              <xsd:enumeration value="Standard"/>
              <xsd:enumeration value="Report"/>
              <xsd:enumeration value="Interface"/>
            </xsd:restriction>
          </xsd:simpleType>
        </xsd:union>
      </xsd:simpleType>
    </xsd:element>
    <xsd:element name="Cat_x002d_Discipline" ma:index="13" nillable="true" ma:displayName="Cat - Discipline" ma:description="Category field to track the discipline area of the document - such as verification, quality, safety, electrical, etc." ma:format="Dropdown" ma:internalName="Cat_x002d_Discipline">
      <xsd:simpleType>
        <xsd:union memberTypes="dms:Text">
          <xsd:simpleType>
            <xsd:restriction base="dms:Choice">
              <xsd:enumeration value="SE&amp;I - General"/>
              <xsd:enumeration value="Project Management"/>
              <xsd:enumeration value="Verification"/>
              <xsd:enumeration value="Quality"/>
              <xsd:enumeration value="Safety"/>
              <xsd:enumeration value="E3"/>
              <xsd:enumeration value="M&amp;P"/>
              <xsd:enumeration value="Thermal"/>
              <xsd:enumeration value="Stress"/>
            </xsd:restriction>
          </xsd:simpleType>
        </xsd:un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e09dbb-073e-41f8-9e1a-c51a250c503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d1c4a2f9-12e4-492e-bf41-3fb3d50203cc}" ma:internalName="TaxCatchAll" ma:showField="CatchAllData" ma:web="eae09dbb-073e-41f8-9e1a-c51a250c5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7BED5-9711-4C45-BA19-4B0D7567D766}">
  <ds:schemaRefs>
    <ds:schemaRef ds:uri="http://schemas.microsoft.com/office/2006/metadata/properties"/>
    <ds:schemaRef ds:uri="http://schemas.microsoft.com/office/infopath/2007/PartnerControls"/>
    <ds:schemaRef ds:uri="c64a2919-ef63-4678-8c3e-563657c76621"/>
    <ds:schemaRef ds:uri="eae09dbb-073e-41f8-9e1a-c51a250c5033"/>
  </ds:schemaRefs>
</ds:datastoreItem>
</file>

<file path=customXml/itemProps2.xml><?xml version="1.0" encoding="utf-8"?>
<ds:datastoreItem xmlns:ds="http://schemas.openxmlformats.org/officeDocument/2006/customXml" ds:itemID="{DC34E5E0-B5CA-4BDF-A87B-24A555CF9B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4a2919-ef63-4678-8c3e-563657c76621"/>
    <ds:schemaRef ds:uri="eae09dbb-073e-41f8-9e1a-c51a250c50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A35169-C32D-4B53-A09E-A5C8FAF705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72089</TotalTime>
  <Words>3479</Words>
  <Application>Microsoft Office PowerPoint</Application>
  <PresentationFormat>Widescreen</PresentationFormat>
  <Paragraphs>496</Paragraphs>
  <Slides>40</Slides>
  <Notes>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Narrow</vt:lpstr>
      <vt:lpstr>Calibri</vt:lpstr>
      <vt:lpstr>Calibri Light</vt:lpstr>
      <vt:lpstr>Cambria Math</vt:lpstr>
      <vt:lpstr>Symbol</vt:lpstr>
      <vt:lpstr>Times New Roman</vt:lpstr>
      <vt:lpstr>Office Theme</vt:lpstr>
      <vt:lpstr>Using Macro Fiber Composite (PZT) Sensors for Tank Health Monitoring and Propellant Mass Gauging  </vt:lpstr>
      <vt:lpstr>Background</vt:lpstr>
      <vt:lpstr>      MPG PZT Transducers details (NASA patent manufactured by Smart-material Corp)</vt:lpstr>
      <vt:lpstr>Analogy - Tank Structural Health and Mass Gauge</vt:lpstr>
      <vt:lpstr>Tank Structural Health Monitoring</vt:lpstr>
      <vt:lpstr>   100 gallon composite test tanks prior to test to failure with liquid nitrogen at MSFC:</vt:lpstr>
      <vt:lpstr>Scorpius 100 gal all composite filled with LN2 at 1230 psig  burst showing freeze frames from 4000 frames per sec video.</vt:lpstr>
      <vt:lpstr>Composite 100 gal tanks LN2 test to failure THM summarized results</vt:lpstr>
      <vt:lpstr>FRF Plots Show Effect of Damage</vt:lpstr>
      <vt:lpstr>FRF PZT2/PZT1 Plots Show Effect of Damage after step increases in pressure to failure</vt:lpstr>
      <vt:lpstr>CTD manufactured all composite with inserted flaws at manufacture and selected tanks  receiving impact damage tested to failure with LN2, PZT THM active.</vt:lpstr>
      <vt:lpstr>PowerPoint Presentation</vt:lpstr>
      <vt:lpstr>Modal Propellant Gauging (MPG)</vt:lpstr>
      <vt:lpstr>What is Modal Propellant Gauging (MPG) </vt:lpstr>
      <vt:lpstr>MPG – Cross Correlation Technique</vt:lpstr>
      <vt:lpstr>Operational Concept of MPG</vt:lpstr>
      <vt:lpstr>Ground Test of Tanks with complex PMDs in 1-G Completed</vt:lpstr>
      <vt:lpstr>2018 Orion Qualification Tank MPG Testing</vt:lpstr>
      <vt:lpstr>PowerPoint Presentation</vt:lpstr>
      <vt:lpstr>Orion Funded Project Conducted 2022/23 OMS Tank Test  Tilt, Pressure, Flowrate Temperature Effects</vt:lpstr>
      <vt:lpstr>Test Setup Includes Heater and Tilt</vt:lpstr>
      <vt:lpstr>OMS Tank Test (Modal) Errors &lt;1% with Varying Pressure, Temperature, Flowrate, and Tilt</vt:lpstr>
      <vt:lpstr> Example MPG Measurements for Orion Upper Tank Burn Profile</vt:lpstr>
      <vt:lpstr>PZT Responds to Liquid Level</vt:lpstr>
      <vt:lpstr>Strong Signal as Tank Nears Empty </vt:lpstr>
      <vt:lpstr>Point Sensor Algorithms and Errors  (.02% TO 1 % Full Tank)</vt:lpstr>
      <vt:lpstr>Tanh Function Fit to RMS </vt:lpstr>
      <vt:lpstr>Tanh Function Fit to RMS</vt:lpstr>
      <vt:lpstr>MPG and Engine Burn Operation Tested on ICPTA – LOx/LCH4 </vt:lpstr>
      <vt:lpstr>MPG Demonstrated During Engine Operation</vt:lpstr>
      <vt:lpstr>New Shepard Provides Equilibrated Zero-g Tests</vt:lpstr>
      <vt:lpstr>PowerPoint Presentation</vt:lpstr>
      <vt:lpstr>Suborbital Flight Tests</vt:lpstr>
      <vt:lpstr>MPG Tank Modeling Approach</vt:lpstr>
      <vt:lpstr>CFD-FE Reference Predicts Zero-G Fill Data </vt:lpstr>
      <vt:lpstr>Built MPG Avionics Prototype System</vt:lpstr>
      <vt:lpstr>MPG Avionics synergy with Splice &amp; HSRA</vt:lpstr>
      <vt:lpstr>Conclusions</vt:lpstr>
      <vt:lpstr>PowerPoint Presentation</vt:lpstr>
      <vt:lpstr>Forward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Modal Propellant Gauging</dc:title>
  <dc:creator>Kevin Crosby</dc:creator>
  <cp:lastModifiedBy>Hurlbert, Eric A. (JSC-EP411)</cp:lastModifiedBy>
  <cp:revision>301</cp:revision>
  <cp:lastPrinted>2019-03-19T13:45:43Z</cp:lastPrinted>
  <dcterms:created xsi:type="dcterms:W3CDTF">2019-03-11T15:31:54Z</dcterms:created>
  <dcterms:modified xsi:type="dcterms:W3CDTF">2023-03-21T11:52:47Z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0x010100383C251791BBBD4DA562FB9DCAD30A0D</vt:lpwstr>
  </property>
</Properties>
</file>