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7023100" cy="9309100"/>
  <p:embeddedFontLst>
    <p:embeddedFont>
      <p:font typeface="Helvetica Neue" panose="020B0604020202020204" charset="0"/>
      <p:regular r:id="rId26"/>
      <p:bold r:id="rId27"/>
      <p:italic r:id="rId28"/>
      <p:boldItalic r:id="rId29"/>
    </p:embeddedFont>
    <p:embeddedFont>
      <p:font typeface="Lato" panose="020F0502020204030203" pitchFamily="34" charset="0"/>
      <p:regular r:id="rId30"/>
      <p:bold r:id="rId31"/>
      <p:italic r:id="rId32"/>
      <p:boldItalic r:id="rId33"/>
    </p:embeddedFont>
    <p:embeddedFont>
      <p:font typeface="Lato Light" panose="020F0502020204030203" pitchFamily="34" charset="0"/>
      <p:regular r:id="rId34"/>
      <p:bold r:id="rId35"/>
      <p:italic r:id="rId36"/>
      <p:boldItalic r:id="rId37"/>
    </p:embeddedFont>
    <p:embeddedFont>
      <p:font typeface="Source Sans Pro" panose="020B0503030403020204" pitchFamily="34" charset="0"/>
      <p:regular r:id="rId38"/>
      <p:bold r:id="rId39"/>
      <p:italic r:id="rId40"/>
      <p:boldItalic r:id="rId41"/>
    </p:embeddedFont>
    <p:embeddedFont>
      <p:font typeface="Verdana" panose="020B060403050404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2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antearth.github.io/stac-browser/#/external/cmr.earthdata.nasa.gov/cloudstac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radiantearth.github.io/stac-browser/#/external/cmr.earthdata.nasa.gov/cloudstac/POCLOUD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mr.earthdata.nasa.gov/virtual-directory/collections/C2036882456-POCLOUD/temporal/2013/04/04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mr.earthdata.nasa.gov/virtual-directory/collections/C2036882456-POCLOUD/spatial/3/7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46731af2c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46731af2ca_0_5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CMR - Common Metadata Repository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ISRO - Indian Space Research Organisation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INPE - National Institute for Space Research, Brazil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45f88d14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45f88d14c0_0_0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CORS - Cross-origin resource sharing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45f88d14c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45f88d14c0_0_5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46731af2c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46731af2ca_0_10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Here’s where STAC comes in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46731af2c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46731af2ca_0_15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API - application programming interface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46731af2c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46731af2ca_0_20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Here’s where STAC comes in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46731af2c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46731af2ca_0_25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Assets are the end-game of STAC.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46a4d042c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46a4d042c6_0_7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Assets are the end-game of STAC.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URL - Universal Resource Locator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46731af2ca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46731af2ca_0_61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Here’s where STAC comes in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46731af2ca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46731af2ca_0_66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19eaf975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119eaf9751f_0_0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STAC - SpatioTemporal Asset Catalogs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WGISS - the Working Group on Information Systems and Services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46731af2ca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46731af2ca_0_88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46731af2ca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46731af2ca_0_71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46731af2ca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46731af2ca_0_76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52210f57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152210f57b_0_10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152210f5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152210f57b_0_0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152210f57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152210f57b_0_20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46731af2c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46731af2ca_0_30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46731af2c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46731af2ca_0_35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CWIC - CEOS WGISS Integrated Catalog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CEOS - Committee on Earth Observation Satellites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196f44f2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196f44f2d_0_21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Here’s where STAC comes in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45f90eb6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45f90eb6b8_0_0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https://radiantearth.github.io/stac-browser/#/external/cmr.earthdata.nasa.gov/cloudstac/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https://radiantearth.github.io/stac-browser/#/external/cmr.earthdata.nasa.gov/cloudstac/POCLOUD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https://radiantearth.github.io/stac-browser/#/external/cmr.earthdata.nasa.gov/cloudstac/POCLOUD/collections/MODIS_A-JPL-L2P-v2019.0.v2019.0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46731af2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46731af2ca_0_0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https://cmr.earthdata.nasa.gov/virtual-directory/collections/C2036882456-POCLOUD/temporal/2013/04/04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https://cmr.earthdata.nasa.gov/virtual-directory/collections/C2036882456-POCLOUD/spatial/3/7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34495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venir"/>
              <a:buNone/>
              <a:defRPr sz="44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85800" y="4009490"/>
            <a:ext cx="70866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12" name="Google Shape;12;p2" descr="eosdis-logo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5799" y="480830"/>
            <a:ext cx="4546863" cy="128221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/>
        </p:nvSpPr>
        <p:spPr>
          <a:xfrm>
            <a:off x="8359537" y="6381547"/>
            <a:ext cx="529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 descr="eosdis-logo.png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457200" y="6239927"/>
            <a:ext cx="1842603" cy="51904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/>
        </p:nvSpPr>
        <p:spPr>
          <a:xfrm>
            <a:off x="8359537" y="6381547"/>
            <a:ext cx="52939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457200" y="1284270"/>
            <a:ext cx="8229600" cy="4742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9393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9393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A8A8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400"/>
              <a:buFont typeface="Avenir"/>
              <a:buNone/>
              <a:defRPr sz="4400" b="0" i="0" u="none" strike="noStrike" cap="none">
                <a:solidFill>
                  <a:srgbClr val="3449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 descr="eosdis-logo.png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457200" y="6239927"/>
            <a:ext cx="1842603" cy="51904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/>
          <p:nvPr/>
        </p:nvSpPr>
        <p:spPr>
          <a:xfrm>
            <a:off x="8359537" y="6381547"/>
            <a:ext cx="52939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400"/>
              <a:buFont typeface="Avenir"/>
              <a:buNone/>
              <a:defRPr sz="4400" b="0" i="0" u="none" strike="noStrike" cap="none">
                <a:solidFill>
                  <a:srgbClr val="3449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34495E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  <a:defRPr sz="4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/>
          <p:nvPr/>
        </p:nvSpPr>
        <p:spPr>
          <a:xfrm>
            <a:off x="8359537" y="6381547"/>
            <a:ext cx="529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ftr" idx="11"/>
          </p:nvPr>
        </p:nvSpPr>
        <p:spPr>
          <a:xfrm>
            <a:off x="2727122" y="6356350"/>
            <a:ext cx="36877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9" name="Google Shape;29;p6" descr="eosdis-logo.png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457200" y="6239927"/>
            <a:ext cx="1842603" cy="5190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/>
          <p:nvPr/>
        </p:nvSpPr>
        <p:spPr>
          <a:xfrm>
            <a:off x="8359537" y="6381547"/>
            <a:ext cx="52939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490250" y="651000"/>
            <a:ext cx="62271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145291" y="626083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6370833"/>
            <a:ext cx="80772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/>
          <p:nvPr/>
        </p:nvSpPr>
        <p:spPr>
          <a:xfrm>
            <a:off x="8359537" y="6381547"/>
            <a:ext cx="529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Slide">
  <p:cSld name="Bullet Slide">
    <p:bg>
      <p:bgPr>
        <a:solidFill>
          <a:srgbClr val="FFFFFF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body" idx="1"/>
          </p:nvPr>
        </p:nvSpPr>
        <p:spPr>
          <a:xfrm>
            <a:off x="352425" y="6334919"/>
            <a:ext cx="68238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6DB948"/>
              </a:buClr>
              <a:buSzPts val="500"/>
              <a:buFont typeface="Lato"/>
              <a:buNone/>
              <a:defRPr sz="600" b="1" i="0" u="none" strike="noStrike" cap="none">
                <a:solidFill>
                  <a:srgbClr val="6DB94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"/>
              <a:buChar char="•"/>
              <a:defRPr sz="20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"/>
              <a:buChar char="•"/>
              <a:defRPr sz="20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"/>
              <a:buChar char="•"/>
              <a:defRPr sz="20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"/>
              <a:buChar char="•"/>
              <a:defRPr sz="20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ato"/>
              <a:buChar char="•"/>
              <a:defRPr sz="7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ato"/>
              <a:buChar char="•"/>
              <a:defRPr sz="7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ato"/>
              <a:buChar char="•"/>
              <a:defRPr sz="7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ato"/>
              <a:buChar char="•"/>
              <a:defRPr sz="7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2"/>
          </p:nvPr>
        </p:nvSpPr>
        <p:spPr>
          <a:xfrm>
            <a:off x="352830" y="1257300"/>
            <a:ext cx="84381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457200" marR="0" lvl="0" indent="-323850" algn="l" rtl="0"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 Light"/>
              <a:buChar char="•"/>
              <a:defRPr sz="20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23850" algn="l" rtl="0"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 Light"/>
              <a:buChar char="•"/>
              <a:defRPr sz="20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23850" algn="l" rtl="0"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 Light"/>
              <a:buChar char="•"/>
              <a:defRPr sz="20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23850" algn="l" rtl="0"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 Light"/>
              <a:buChar char="•"/>
              <a:defRPr sz="20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23850" algn="l" rtl="0"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 Light"/>
              <a:buChar char="•"/>
              <a:defRPr sz="20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2730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730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730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730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3"/>
          </p:nvPr>
        </p:nvSpPr>
        <p:spPr>
          <a:xfrm>
            <a:off x="352425" y="342900"/>
            <a:ext cx="84381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457200" marR="0" lvl="0" indent="-228600" algn="ctr" rtl="0">
              <a:spcBef>
                <a:spcPts val="2200"/>
              </a:spcBef>
              <a:spcAft>
                <a:spcPts val="0"/>
              </a:spcAft>
              <a:buClr>
                <a:srgbClr val="316FA4"/>
              </a:buClr>
              <a:buSzPts val="500"/>
              <a:buFont typeface="Lato"/>
              <a:buNone/>
              <a:defRPr sz="3000" b="1" i="0" u="none" strike="noStrike" cap="none">
                <a:solidFill>
                  <a:srgbClr val="316FA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ctr" rtl="0">
              <a:spcBef>
                <a:spcPts val="2200"/>
              </a:spcBef>
              <a:spcAft>
                <a:spcPts val="0"/>
              </a:spcAft>
              <a:buClr>
                <a:srgbClr val="316FA4"/>
              </a:buClr>
              <a:buSzPts val="500"/>
              <a:buFont typeface="Lato"/>
              <a:buNone/>
              <a:defRPr sz="3000" b="1" i="0" u="none" strike="noStrike" cap="none">
                <a:solidFill>
                  <a:srgbClr val="316FA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ctr" rtl="0">
              <a:spcBef>
                <a:spcPts val="2200"/>
              </a:spcBef>
              <a:spcAft>
                <a:spcPts val="0"/>
              </a:spcAft>
              <a:buClr>
                <a:srgbClr val="316FA4"/>
              </a:buClr>
              <a:buSzPts val="500"/>
              <a:buFont typeface="Lato"/>
              <a:buNone/>
              <a:defRPr sz="3000" b="1" i="0" u="none" strike="noStrike" cap="none">
                <a:solidFill>
                  <a:srgbClr val="316FA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ctr" rtl="0">
              <a:spcBef>
                <a:spcPts val="2200"/>
              </a:spcBef>
              <a:spcAft>
                <a:spcPts val="0"/>
              </a:spcAft>
              <a:buClr>
                <a:srgbClr val="316FA4"/>
              </a:buClr>
              <a:buSzPts val="500"/>
              <a:buFont typeface="Lato"/>
              <a:buNone/>
              <a:defRPr sz="3000" b="1" i="0" u="none" strike="noStrike" cap="none">
                <a:solidFill>
                  <a:srgbClr val="316FA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ctr" rtl="0">
              <a:spcBef>
                <a:spcPts val="2200"/>
              </a:spcBef>
              <a:spcAft>
                <a:spcPts val="0"/>
              </a:spcAft>
              <a:buClr>
                <a:srgbClr val="316FA4"/>
              </a:buClr>
              <a:buSzPts val="500"/>
              <a:buFont typeface="Lato"/>
              <a:buNone/>
              <a:defRPr sz="3000" b="1" i="0" u="none" strike="noStrike" cap="none">
                <a:solidFill>
                  <a:srgbClr val="316FA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730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730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730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730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/>
          <p:nvPr/>
        </p:nvSpPr>
        <p:spPr>
          <a:xfrm>
            <a:off x="8359537" y="6381547"/>
            <a:ext cx="529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400"/>
              <a:buFont typeface="Avenir"/>
              <a:buNone/>
              <a:defRPr sz="4400" b="0" i="0" u="none" strike="noStrike" cap="none">
                <a:solidFill>
                  <a:srgbClr val="3449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90406"/>
            <a:ext cx="8229600" cy="4835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9393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9393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A8A8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0" y="0"/>
            <a:ext cx="9147801" cy="134938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ouglas.j.newman@nas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tac-extensions/alternate-asset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stac-extensions/storage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adiantearth/stac-spec/blob/master/best-practices.m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ctrTitle"/>
          </p:nvPr>
        </p:nvSpPr>
        <p:spPr>
          <a:xfrm>
            <a:off x="685800" y="1989150"/>
            <a:ext cx="7772400" cy="19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elvetica Neue"/>
              <a:buNone/>
            </a:pPr>
            <a:r>
              <a:rPr lang="en-US" sz="4100" b="0">
                <a:latin typeface="Helvetica Neue"/>
                <a:ea typeface="Helvetica Neue"/>
                <a:cs typeface="Helvetica Neue"/>
                <a:sym typeface="Helvetica Neue"/>
              </a:rPr>
              <a:t>STAC Best Practices</a:t>
            </a:r>
            <a:endParaRPr sz="41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685800" y="3610150"/>
            <a:ext cx="4863900" cy="17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-US" sz="1400"/>
              <a:t>WGISS-54</a:t>
            </a: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-US" sz="1400"/>
              <a:t>October 4th, 2022</a:t>
            </a: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endParaRPr sz="1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-US" sz="1400"/>
              <a:t>Doug Newman</a:t>
            </a:r>
            <a:endParaRPr sz="1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-US" sz="1400"/>
              <a:t>NASA ESDIS Project, Goddard Space Flight Center</a:t>
            </a:r>
            <a:endParaRPr sz="1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-US" sz="1400" i="1" u="sng">
                <a:solidFill>
                  <a:schemeClr val="hlink"/>
                </a:solidFill>
                <a:hlinkClick r:id="rId3"/>
              </a:rPr>
              <a:t>douglas.j.newman@nasa.gov</a:t>
            </a: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endParaRPr sz="1400"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For federated search</a:t>
            </a:r>
            <a:endParaRPr sz="5000"/>
          </a:p>
        </p:txBody>
      </p:sp>
      <p:sp>
        <p:nvSpPr>
          <p:cNvPr id="106" name="Google Shape;106;p18"/>
          <p:cNvSpPr txBox="1"/>
          <p:nvPr/>
        </p:nvSpPr>
        <p:spPr>
          <a:xfrm>
            <a:off x="457200" y="1304850"/>
            <a:ext cx="82296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A centralized collection-level catalog (CMR) that directs clients to item catalogs that are federated across CEOS.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CMR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-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Collection catalog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-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Collection 1 -&gt;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-"/>
            </a:pPr>
            <a:r>
              <a:rPr lang="en-US" sz="2400" b="1">
                <a:latin typeface="Avenir"/>
                <a:ea typeface="Avenir"/>
                <a:cs typeface="Avenir"/>
                <a:sym typeface="Avenir"/>
              </a:rPr>
              <a:t>Collection item catalog at ISRO</a:t>
            </a:r>
            <a:endParaRPr sz="2400" b="1">
              <a:latin typeface="Avenir"/>
              <a:ea typeface="Avenir"/>
              <a:cs typeface="Avenir"/>
              <a:sym typeface="Avenir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-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Collection 2 -&gt;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-"/>
            </a:pPr>
            <a:r>
              <a:rPr lang="en-US" sz="2400" b="1">
                <a:latin typeface="Avenir"/>
                <a:ea typeface="Avenir"/>
                <a:cs typeface="Avenir"/>
                <a:sym typeface="Avenir"/>
              </a:rPr>
              <a:t>Collection item catalog at INPE</a:t>
            </a:r>
            <a:endParaRPr sz="2400" b="1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ISRO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-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Collection catalog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-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Collection 1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Enable CORS</a:t>
            </a:r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Best Practice 2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/>
        </p:nvSpPr>
        <p:spPr>
          <a:xfrm>
            <a:off x="422025" y="2228400"/>
            <a:ext cx="82296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If you want to improve accessibility, enable CORS on your resources/services so that diverse online tools can access your data.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This will allow interoperability with things like stacindex.org, stac-browser etc.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 compatible with STAC browser</a:t>
            </a: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Best Practice 3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/>
        </p:nvSpPr>
        <p:spPr>
          <a:xfrm>
            <a:off x="457200" y="2043750"/>
            <a:ext cx="82296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STAC-browser is a great way for users to search your data using STAC conventions.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It also provides a way of testing that your STAC API/Catalog is compliant and usable.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https://github.com/radiantearth/stac-browser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Asset-oriented catalogs</a:t>
            </a: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Best Practice 4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/>
        </p:nvSpPr>
        <p:spPr>
          <a:xfrm>
            <a:off x="457200" y="1720500"/>
            <a:ext cx="82296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Use asset roles to describe how they are to be used.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"assets": {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    "analytic": {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      "href": "https://storage.foo.com/open-cogs/stac-examples/20201211_223832_CS2_analytic.tif",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      "type": "image/tiff; application=geotiff; profile=cloud-optimized",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      "title": "4-Band Analytic",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1000" b="1">
                <a:latin typeface="Courier New"/>
                <a:ea typeface="Courier New"/>
                <a:cs typeface="Courier New"/>
                <a:sym typeface="Courier New"/>
              </a:rPr>
              <a:t>"roles": [</a:t>
            </a:r>
            <a:endParaRPr sz="1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latin typeface="Courier New"/>
                <a:ea typeface="Courier New"/>
                <a:cs typeface="Courier New"/>
                <a:sym typeface="Courier New"/>
              </a:rPr>
              <a:t>        "data"</a:t>
            </a:r>
            <a:endParaRPr sz="1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latin typeface="Courier New"/>
                <a:ea typeface="Courier New"/>
                <a:cs typeface="Courier New"/>
                <a:sym typeface="Courier New"/>
              </a:rPr>
              <a:t>      ]</a:t>
            </a:r>
            <a:endParaRPr sz="1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    },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Asset roles</a:t>
            </a:r>
            <a:endParaRPr sz="5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/>
        </p:nvSpPr>
        <p:spPr>
          <a:xfrm>
            <a:off x="457200" y="1951350"/>
            <a:ext cx="82296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Use s3:// or gs:// URLs where possible.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Consider using the alternate assets extension* to provide cloud-native locations for your assets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Consider using the storage extension** for assisting cloud-native access patterns (bringing compute to the data)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Cloud-native assets</a:t>
            </a:r>
            <a:endParaRPr sz="5000"/>
          </a:p>
        </p:txBody>
      </p:sp>
      <p:sp>
        <p:nvSpPr>
          <p:cNvPr id="147" name="Google Shape;147;p25"/>
          <p:cNvSpPr txBox="1"/>
          <p:nvPr/>
        </p:nvSpPr>
        <p:spPr>
          <a:xfrm>
            <a:off x="4213200" y="5845150"/>
            <a:ext cx="4473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https://github.com/stac-extensions/alternate-assets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**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https://github.com/stac-extensions/storage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Catalog decisions</a:t>
            </a:r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Best Practice 5	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Catalogs</a:t>
            </a:r>
            <a:endParaRPr sz="5000"/>
          </a:p>
        </p:txBody>
      </p:sp>
      <p:sp>
        <p:nvSpPr>
          <p:cNvPr id="159" name="Google Shape;159;p27"/>
          <p:cNvSpPr txBox="1"/>
          <p:nvPr/>
        </p:nvSpPr>
        <p:spPr>
          <a:xfrm>
            <a:off x="457200" y="1937275"/>
            <a:ext cx="82296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Avenir"/>
                <a:ea typeface="Avenir"/>
                <a:cs typeface="Avenir"/>
                <a:sym typeface="Avenir"/>
              </a:rPr>
              <a:t>Static Catalogs</a:t>
            </a:r>
            <a:endParaRPr sz="2400" b="1">
              <a:latin typeface="Avenir"/>
              <a:ea typeface="Avenir"/>
              <a:cs typeface="Avenir"/>
              <a:sym typeface="Avenir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A set of files on a web server that link to one another in 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a way that can be crawled.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A simple way to present different sub-catalog views.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Browse not query.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Avenir"/>
                <a:ea typeface="Avenir"/>
                <a:cs typeface="Avenir"/>
                <a:sym typeface="Avenir"/>
              </a:rPr>
              <a:t>Dynamic Catalogs</a:t>
            </a:r>
            <a:endParaRPr sz="2400" b="1">
              <a:latin typeface="Avenir"/>
              <a:ea typeface="Avenir"/>
              <a:cs typeface="Avenir"/>
              <a:sym typeface="Avenir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An HTTP-based API that can be queried to return STAC 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catalogs.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Browse </a:t>
            </a:r>
            <a:r>
              <a:rPr lang="en-US" sz="2400" b="1">
                <a:latin typeface="Avenir"/>
                <a:ea typeface="Avenir"/>
                <a:cs typeface="Avenir"/>
                <a:sym typeface="Avenir"/>
              </a:rPr>
              <a:t>and</a:t>
            </a: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 query.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Summary</a:t>
            </a:r>
            <a:endParaRPr sz="5000"/>
          </a:p>
        </p:txBody>
      </p:sp>
      <p:sp>
        <p:nvSpPr>
          <p:cNvPr id="53" name="Google Shape;53;p10"/>
          <p:cNvSpPr txBox="1"/>
          <p:nvPr/>
        </p:nvSpPr>
        <p:spPr>
          <a:xfrm>
            <a:off x="457200" y="1951350"/>
            <a:ext cx="8229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A recap of STAC 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Top six best practices for WGISS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Discussion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Relative vs absolute URLs</a:t>
            </a:r>
            <a:endParaRPr sz="5000"/>
          </a:p>
        </p:txBody>
      </p:sp>
      <p:sp>
        <p:nvSpPr>
          <p:cNvPr id="165" name="Google Shape;165;p28"/>
          <p:cNvSpPr txBox="1"/>
          <p:nvPr/>
        </p:nvSpPr>
        <p:spPr>
          <a:xfrm>
            <a:off x="457200" y="1273125"/>
            <a:ext cx="82296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Be consistent within your catalog. Use solely absolute or relative URLs.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Avenir"/>
                <a:ea typeface="Avenir"/>
                <a:cs typeface="Avenir"/>
                <a:sym typeface="Avenir"/>
              </a:rPr>
              <a:t>Absolute Published Catalogs</a:t>
            </a:r>
            <a:endParaRPr sz="2400" b="1">
              <a:latin typeface="Avenir"/>
              <a:ea typeface="Avenir"/>
              <a:cs typeface="Avenir"/>
              <a:sym typeface="Avenir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For catalogs that span multiple domains (potentially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CMR) then absolute URLs are essential to differentiate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catalogs at different agencies.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Avenir"/>
                <a:ea typeface="Avenir"/>
                <a:cs typeface="Avenir"/>
                <a:sym typeface="Avenir"/>
              </a:rPr>
              <a:t>Relative Published Catalogs</a:t>
            </a:r>
            <a:endParaRPr sz="2400" b="1">
              <a:latin typeface="Avenir"/>
              <a:ea typeface="Avenir"/>
              <a:cs typeface="Avenir"/>
              <a:sym typeface="Avenir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For single domain catalogs (a CWIC provider) use 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relative URLs with an absolute self link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Avenir"/>
                <a:ea typeface="Avenir"/>
                <a:cs typeface="Avenir"/>
                <a:sym typeface="Avenir"/>
              </a:rPr>
              <a:t>Self-contained Catalogs</a:t>
            </a:r>
            <a:endParaRPr sz="2400" b="1"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For portable catalogs use relative URLs for all structural links.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Searchable Identifiers</a:t>
            </a:r>
            <a:endParaRPr/>
          </a:p>
        </p:txBody>
      </p:sp>
      <p:sp>
        <p:nvSpPr>
          <p:cNvPr id="171" name="Google Shape;171;p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Best Practice 6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/>
          <p:nvPr/>
        </p:nvSpPr>
        <p:spPr>
          <a:xfrm>
            <a:off x="457200" y="566100"/>
            <a:ext cx="8229600" cy="5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STAC aims to be oriented around </a:t>
            </a:r>
            <a:r>
              <a:rPr lang="en-US" sz="2400" b="1">
                <a:latin typeface="Avenir"/>
                <a:ea typeface="Avenir"/>
                <a:cs typeface="Avenir"/>
                <a:sym typeface="Avenir"/>
              </a:rPr>
              <a:t>search</a:t>
            </a: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. 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Aid this goal by…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Providing identifiers that are </a:t>
            </a:r>
            <a:r>
              <a:rPr lang="en-US" sz="2400" b="1">
                <a:latin typeface="Avenir"/>
                <a:ea typeface="Avenir"/>
                <a:cs typeface="Avenir"/>
                <a:sym typeface="Avenir"/>
              </a:rPr>
              <a:t>human-readable</a:t>
            </a: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 but also unique within a catalog.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latin typeface="Avenir"/>
                <a:ea typeface="Avenir"/>
                <a:cs typeface="Avenir"/>
                <a:sym typeface="Avenir"/>
              </a:rPr>
              <a:t>‘Identifiers should consist of only lowercase characters, numbers, _, and -’</a:t>
            </a:r>
            <a:endParaRPr sz="2400" i="1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This is intended to minimize the need of aliases in search resolution. E.g. ‘sentinel-1’ as opposed to combinations of ‘sentinel-1’ and ‘Sentinel-1’ and ‘SENTINEL-1’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Recap</a:t>
            </a: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STAC overview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What is STAC?</a:t>
            </a:r>
            <a:endParaRPr sz="5000"/>
          </a:p>
        </p:txBody>
      </p:sp>
      <p:sp>
        <p:nvSpPr>
          <p:cNvPr id="65" name="Google Shape;65;p12"/>
          <p:cNvSpPr txBox="1"/>
          <p:nvPr/>
        </p:nvSpPr>
        <p:spPr>
          <a:xfrm>
            <a:off x="457200" y="1951350"/>
            <a:ext cx="82296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latin typeface="Avenir"/>
                <a:ea typeface="Avenir"/>
                <a:cs typeface="Avenir"/>
                <a:sym typeface="Avenir"/>
              </a:rPr>
              <a:t>‘The SpatioTemporal Asset Catalog (STAC) family of specifications aim to standardize the way geospatial asset metadata is structured and queried.’</a:t>
            </a:r>
            <a:endParaRPr sz="2400" i="1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Asset-oriented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Cloud-friendly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A lean standard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Popular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STAC Best Practices </a:t>
            </a:r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The official location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Official Best Practices</a:t>
            </a:r>
            <a:endParaRPr sz="5000"/>
          </a:p>
        </p:txBody>
      </p:sp>
      <p:sp>
        <p:nvSpPr>
          <p:cNvPr id="77" name="Google Shape;77;p14"/>
          <p:cNvSpPr txBox="1"/>
          <p:nvPr/>
        </p:nvSpPr>
        <p:spPr>
          <a:xfrm>
            <a:off x="457200" y="2821050"/>
            <a:ext cx="8229600" cy="1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3"/>
              </a:rPr>
              <a:t>https://github.com/radiantearth/stac-spec/blob/master/best-practices.md</a:t>
            </a:r>
            <a:endParaRPr sz="19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The top 6 with respect to WGISS and the CWIC follow,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Organizing your catalog hierarchy</a:t>
            </a:r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Best Practice 1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A CMR example</a:t>
            </a:r>
            <a:endParaRPr sz="5000"/>
          </a:p>
        </p:txBody>
      </p:sp>
      <p:sp>
        <p:nvSpPr>
          <p:cNvPr id="89" name="Google Shape;89;p16"/>
          <p:cNvSpPr txBox="1"/>
          <p:nvPr/>
        </p:nvSpPr>
        <p:spPr>
          <a:xfrm>
            <a:off x="457200" y="1395675"/>
            <a:ext cx="82296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Root : STAC </a:t>
            </a:r>
            <a:r>
              <a:rPr lang="en-US" sz="2400" b="1">
                <a:latin typeface="Avenir"/>
                <a:ea typeface="Avenir"/>
                <a:cs typeface="Avenir"/>
                <a:sym typeface="Avenir"/>
              </a:rPr>
              <a:t>catalog </a:t>
            </a: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of providers catalogs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○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Provider : STAC </a:t>
            </a:r>
            <a:r>
              <a:rPr lang="en-US" sz="2400" b="1">
                <a:latin typeface="Avenir"/>
                <a:ea typeface="Avenir"/>
                <a:cs typeface="Avenir"/>
                <a:sym typeface="Avenir"/>
              </a:rPr>
              <a:t>catalog </a:t>
            </a: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of collection catalogs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■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Collection : </a:t>
            </a:r>
            <a:r>
              <a:rPr lang="en-US" sz="2400" b="1">
                <a:latin typeface="Avenir"/>
                <a:ea typeface="Avenir"/>
                <a:cs typeface="Avenir"/>
                <a:sym typeface="Avenir"/>
              </a:rPr>
              <a:t>catalog </a:t>
            </a: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of granule items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Granules - items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125950"/>
            <a:ext cx="3434852" cy="214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1251" y="3723850"/>
            <a:ext cx="3594565" cy="214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2952" y="3920825"/>
            <a:ext cx="3594577" cy="2243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Other examples</a:t>
            </a:r>
            <a:endParaRPr sz="5000"/>
          </a:p>
        </p:txBody>
      </p:sp>
      <p:sp>
        <p:nvSpPr>
          <p:cNvPr id="98" name="Google Shape;98;p17"/>
          <p:cNvSpPr txBox="1"/>
          <p:nvPr/>
        </p:nvSpPr>
        <p:spPr>
          <a:xfrm>
            <a:off x="457200" y="1353475"/>
            <a:ext cx="8229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You are free to organize your catalog hierarchy as you choose. Perhaps temporally or spatially,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419050"/>
            <a:ext cx="5775302" cy="248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1501" y="5296500"/>
            <a:ext cx="5775302" cy="82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OSDIS-EED">
  <a:themeElements>
    <a:clrScheme name="EOSDIS">
      <a:dk1>
        <a:srgbClr val="171717"/>
      </a:dk1>
      <a:lt1>
        <a:srgbClr val="FFFFFF"/>
      </a:lt1>
      <a:dk2>
        <a:srgbClr val="1F497D"/>
      </a:dk2>
      <a:lt2>
        <a:srgbClr val="ECF0F1"/>
      </a:lt2>
      <a:accent1>
        <a:srgbClr val="3498DB"/>
      </a:accent1>
      <a:accent2>
        <a:srgbClr val="C0392B"/>
      </a:accent2>
      <a:accent3>
        <a:srgbClr val="2ECC71"/>
      </a:accent3>
      <a:accent4>
        <a:srgbClr val="9B59B6"/>
      </a:accent4>
      <a:accent5>
        <a:srgbClr val="1ABC9C"/>
      </a:accent5>
      <a:accent6>
        <a:srgbClr val="E67E22"/>
      </a:accent6>
      <a:hlink>
        <a:srgbClr val="2980B9"/>
      </a:hlink>
      <a:folHlink>
        <a:srgbClr val="8E44A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888</Words>
  <Application>Microsoft Office PowerPoint</Application>
  <PresentationFormat>On-screen Show (4:3)</PresentationFormat>
  <Paragraphs>138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Helvetica Neue</vt:lpstr>
      <vt:lpstr>Courier New</vt:lpstr>
      <vt:lpstr>Arial</vt:lpstr>
      <vt:lpstr>Avenir</vt:lpstr>
      <vt:lpstr>Source Sans Pro</vt:lpstr>
      <vt:lpstr>Lato Light</vt:lpstr>
      <vt:lpstr>Verdana</vt:lpstr>
      <vt:lpstr>Lato</vt:lpstr>
      <vt:lpstr>EOSDIS-EED</vt:lpstr>
      <vt:lpstr>STAC Best Practices</vt:lpstr>
      <vt:lpstr>Summary</vt:lpstr>
      <vt:lpstr>Recap</vt:lpstr>
      <vt:lpstr>What is STAC?</vt:lpstr>
      <vt:lpstr>STAC Best Practices </vt:lpstr>
      <vt:lpstr>Official Best Practices</vt:lpstr>
      <vt:lpstr>Organizing your catalog hierarchy</vt:lpstr>
      <vt:lpstr>A CMR example</vt:lpstr>
      <vt:lpstr>Other examples</vt:lpstr>
      <vt:lpstr>For federated search</vt:lpstr>
      <vt:lpstr>Enable CORS</vt:lpstr>
      <vt:lpstr>PowerPoint Presentation</vt:lpstr>
      <vt:lpstr>Be compatible with STAC browser</vt:lpstr>
      <vt:lpstr>PowerPoint Presentation</vt:lpstr>
      <vt:lpstr>Asset-oriented catalogs</vt:lpstr>
      <vt:lpstr>Asset roles</vt:lpstr>
      <vt:lpstr>Cloud-native assets</vt:lpstr>
      <vt:lpstr>Catalog decisions</vt:lpstr>
      <vt:lpstr>Catalogs</vt:lpstr>
      <vt:lpstr>Relative vs absolute URLs</vt:lpstr>
      <vt:lpstr>Searchable Identifiers</vt:lpstr>
      <vt:lpstr>PowerPoint Presentation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STAC Best Practices</dc:title>
  <dc:creator>Trakas, Diane E. (GSFC-423.0)[ASRC FEDERAL SYSTEM SOLUTIONS]</dc:creator>
  <cp:lastModifiedBy>Trakas, Diane E. (GSFC-423.0)[ASRC FEDERAL SYSTEM SOLUTIONS]</cp:lastModifiedBy>
  <cp:revision>3</cp:revision>
  <dcterms:modified xsi:type="dcterms:W3CDTF">2022-08-25T18:49:14Z</dcterms:modified>
</cp:coreProperties>
</file>