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24" r:id="rId5"/>
    <p:sldMasterId id="2147484435" r:id="rId6"/>
  </p:sldMasterIdLst>
  <p:notesMasterIdLst>
    <p:notesMasterId r:id="rId25"/>
  </p:notesMasterIdLst>
  <p:handoutMasterIdLst>
    <p:handoutMasterId r:id="rId26"/>
  </p:handoutMasterIdLst>
  <p:sldIdLst>
    <p:sldId id="890" r:id="rId7"/>
    <p:sldId id="1486" r:id="rId8"/>
    <p:sldId id="423" r:id="rId9"/>
    <p:sldId id="419" r:id="rId10"/>
    <p:sldId id="421" r:id="rId11"/>
    <p:sldId id="1502" r:id="rId12"/>
    <p:sldId id="1477" r:id="rId13"/>
    <p:sldId id="1487" r:id="rId14"/>
    <p:sldId id="1488" r:id="rId15"/>
    <p:sldId id="1489" r:id="rId16"/>
    <p:sldId id="1490" r:id="rId17"/>
    <p:sldId id="1485" r:id="rId18"/>
    <p:sldId id="1468" r:id="rId19"/>
    <p:sldId id="1491" r:id="rId20"/>
    <p:sldId id="257" r:id="rId21"/>
    <p:sldId id="407" r:id="rId22"/>
    <p:sldId id="330" r:id="rId23"/>
    <p:sldId id="430"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guide id="4" pos="7552" userDrawn="1">
          <p15:clr>
            <a:srgbClr val="A4A3A4"/>
          </p15:clr>
        </p15:guide>
        <p15:guide id="5" orient="horz" pos="4104" userDrawn="1">
          <p15:clr>
            <a:srgbClr val="A4A3A4"/>
          </p15:clr>
        </p15:guide>
        <p15:guide id="6" orient="horz" pos="4176" userDrawn="1">
          <p15:clr>
            <a:srgbClr val="A4A3A4"/>
          </p15:clr>
        </p15:guide>
        <p15:guide id="7" pos="128" userDrawn="1">
          <p15:clr>
            <a:srgbClr val="A4A3A4"/>
          </p15:clr>
        </p15:guide>
        <p15:guide id="9" orient="horz" pos="1128" userDrawn="1">
          <p15:clr>
            <a:srgbClr val="A4A3A4"/>
          </p15:clr>
        </p15:guide>
        <p15:guide id="10" orient="horz" pos="2832" userDrawn="1">
          <p15:clr>
            <a:srgbClr val="A4A3A4"/>
          </p15:clr>
        </p15:guide>
        <p15:guide id="11" pos="6624" userDrawn="1">
          <p15:clr>
            <a:srgbClr val="A4A3A4"/>
          </p15:clr>
        </p15:guide>
        <p15:guide id="12" pos="4064" userDrawn="1">
          <p15:clr>
            <a:srgbClr val="A4A3A4"/>
          </p15:clr>
        </p15:guide>
        <p15:guide id="13" pos="4128" userDrawn="1">
          <p15:clr>
            <a:srgbClr val="A4A3A4"/>
          </p15:clr>
        </p15:guide>
        <p15:guide id="14" pos="4224" userDrawn="1">
          <p15:clr>
            <a:srgbClr val="A4A3A4"/>
          </p15:clr>
        </p15:guide>
        <p15:guide id="15" orient="horz" pos="3024" userDrawn="1">
          <p15:clr>
            <a:srgbClr val="A4A3A4"/>
          </p15:clr>
        </p15:guide>
        <p15:guide id="16" pos="6688" userDrawn="1">
          <p15:clr>
            <a:srgbClr val="A4A3A4"/>
          </p15:clr>
        </p15:guide>
        <p15:guide id="17" pos="68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rth, Theresa C. (LARC-A3)[TEAMS3]" initials="FTC(A" lastIdx="1" clrIdx="0">
    <p:extLst>
      <p:ext uri="{19B8F6BF-5375-455C-9EA6-DF929625EA0E}">
        <p15:presenceInfo xmlns:p15="http://schemas.microsoft.com/office/powerpoint/2012/main" userId="S::tfirth@ndc.nasa.gov::8a038681-0486-4018-85bb-88f411c1f7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F3F3F"/>
    <a:srgbClr val="3333CC"/>
    <a:srgbClr val="002A00"/>
    <a:srgbClr val="008400"/>
    <a:srgbClr val="2D8B75"/>
    <a:srgbClr val="92BBFA"/>
    <a:srgbClr val="FF33CC"/>
    <a:srgbClr val="4BACC6"/>
    <a:srgbClr val="FFCC66"/>
    <a:srgbClr val="00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p:cViewPr varScale="1">
        <p:scale>
          <a:sx n="138" d="100"/>
          <a:sy n="138" d="100"/>
        </p:scale>
        <p:origin x="156" y="474"/>
      </p:cViewPr>
      <p:guideLst>
        <p:guide orient="horz" pos="2952"/>
        <p:guide pos="3840"/>
        <p:guide pos="7552"/>
        <p:guide orient="horz" pos="4104"/>
        <p:guide orient="horz" pos="4176"/>
        <p:guide pos="128"/>
        <p:guide orient="horz" pos="1128"/>
        <p:guide orient="horz" pos="2832"/>
        <p:guide pos="6624"/>
        <p:guide pos="4064"/>
        <p:guide pos="4128"/>
        <p:guide pos="4224"/>
        <p:guide orient="horz" pos="3024"/>
        <p:guide pos="6688"/>
        <p:guide pos="684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77E42-66A0-4B72-BEB2-888011D4794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19F8344-A79C-4F1B-8615-9E3142244A13}">
      <dgm:prSet/>
      <dgm:spPr>
        <a:solidFill>
          <a:schemeClr val="tx1">
            <a:lumMod val="65000"/>
          </a:schemeClr>
        </a:solidFill>
      </dgm:spPr>
      <dgm:t>
        <a:bodyPr/>
        <a:lstStyle/>
        <a:p>
          <a:r>
            <a:rPr lang="en-US" b="1"/>
            <a:t>FabLab General Payload Hardware Development:</a:t>
          </a:r>
          <a:endParaRPr lang="en-US"/>
        </a:p>
      </dgm:t>
    </dgm:pt>
    <dgm:pt modelId="{D651FEDC-3683-4E25-AAAB-B21F433B3E46}" type="parTrans" cxnId="{6A5E27BE-A718-4187-B81D-515C096AC061}">
      <dgm:prSet/>
      <dgm:spPr/>
      <dgm:t>
        <a:bodyPr/>
        <a:lstStyle/>
        <a:p>
          <a:endParaRPr lang="en-US"/>
        </a:p>
      </dgm:t>
    </dgm:pt>
    <dgm:pt modelId="{29F1C0D8-B5C5-41A5-B911-E8375A1DBEBB}" type="sibTrans" cxnId="{6A5E27BE-A718-4187-B81D-515C096AC061}">
      <dgm:prSet/>
      <dgm:spPr/>
      <dgm:t>
        <a:bodyPr/>
        <a:lstStyle/>
        <a:p>
          <a:endParaRPr lang="en-US"/>
        </a:p>
      </dgm:t>
    </dgm:pt>
    <dgm:pt modelId="{389D1567-1DBD-4616-B9CC-6C3205F5EE4B}">
      <dgm:prSet/>
      <dgm:spPr/>
      <dgm:t>
        <a:bodyPr/>
        <a:lstStyle/>
        <a:p>
          <a:r>
            <a:rPr lang="en-US" dirty="0">
              <a:latin typeface="Calibri Light" panose="020F0302020204030204" pitchFamily="34" charset="0"/>
              <a:cs typeface="Calibri Light" panose="020F0302020204030204" pitchFamily="34" charset="0"/>
            </a:rPr>
            <a:t>Weldment test plan delivered to the PSRP Weldment Working group.</a:t>
          </a:r>
        </a:p>
      </dgm:t>
    </dgm:pt>
    <dgm:pt modelId="{59207511-01C7-4233-B819-62B9A91E5596}" type="parTrans" cxnId="{03E86550-EE0A-48A9-B673-935B8D6E2B5E}">
      <dgm:prSet/>
      <dgm:spPr/>
      <dgm:t>
        <a:bodyPr/>
        <a:lstStyle/>
        <a:p>
          <a:endParaRPr lang="en-US"/>
        </a:p>
      </dgm:t>
    </dgm:pt>
    <dgm:pt modelId="{283F2273-8AAB-4B5A-90F4-51116C886F9F}" type="sibTrans" cxnId="{03E86550-EE0A-48A9-B673-935B8D6E2B5E}">
      <dgm:prSet/>
      <dgm:spPr/>
      <dgm:t>
        <a:bodyPr/>
        <a:lstStyle/>
        <a:p>
          <a:endParaRPr lang="en-US"/>
        </a:p>
      </dgm:t>
    </dgm:pt>
    <dgm:pt modelId="{D260BE6F-DA80-4542-967C-F1867956EDD7}">
      <dgm:prSet/>
      <dgm:spPr/>
      <dgm:t>
        <a:bodyPr/>
        <a:lstStyle/>
        <a:p>
          <a:r>
            <a:rPr lang="en-US" dirty="0">
              <a:latin typeface="Calibri Light" panose="020F0302020204030204" pitchFamily="34" charset="0"/>
              <a:cs typeface="Calibri Light" panose="020F0302020204030204" pitchFamily="34" charset="0"/>
            </a:rPr>
            <a:t>Automatic print bed leveling hardware designed and manufactured for benchtop prototype.</a:t>
          </a:r>
        </a:p>
      </dgm:t>
    </dgm:pt>
    <dgm:pt modelId="{2FA5F416-7BB3-403F-ABD1-1380262B6B9A}" type="parTrans" cxnId="{C00FB185-78E5-4DE5-8137-5EF26606FCC7}">
      <dgm:prSet/>
      <dgm:spPr/>
      <dgm:t>
        <a:bodyPr/>
        <a:lstStyle/>
        <a:p>
          <a:endParaRPr lang="en-US"/>
        </a:p>
      </dgm:t>
    </dgm:pt>
    <dgm:pt modelId="{B6851D5E-DCEF-4B93-A788-E973A9455D75}" type="sibTrans" cxnId="{C00FB185-78E5-4DE5-8137-5EF26606FCC7}">
      <dgm:prSet/>
      <dgm:spPr/>
      <dgm:t>
        <a:bodyPr/>
        <a:lstStyle/>
        <a:p>
          <a:endParaRPr lang="en-US"/>
        </a:p>
      </dgm:t>
    </dgm:pt>
    <dgm:pt modelId="{05D4893F-A0F3-4D24-9EBC-781EA1B8E2CC}">
      <dgm:prSet/>
      <dgm:spPr/>
      <dgm:t>
        <a:bodyPr/>
        <a:lstStyle/>
        <a:p>
          <a:r>
            <a:rPr lang="en-US" dirty="0">
              <a:latin typeface="Calibri Light" panose="020F0302020204030204" pitchFamily="34" charset="0"/>
              <a:cs typeface="Calibri Light" panose="020F0302020204030204" pitchFamily="34" charset="0"/>
            </a:rPr>
            <a:t>Process gas drawers design and manufactured along with the filling station.</a:t>
          </a:r>
        </a:p>
      </dgm:t>
    </dgm:pt>
    <dgm:pt modelId="{22C8040A-1E7C-4BD5-9373-935AC5626D50}" type="parTrans" cxnId="{C1245F71-AF11-4D38-BDF8-62532A1322AC}">
      <dgm:prSet/>
      <dgm:spPr/>
      <dgm:t>
        <a:bodyPr/>
        <a:lstStyle/>
        <a:p>
          <a:endParaRPr lang="en-US"/>
        </a:p>
      </dgm:t>
    </dgm:pt>
    <dgm:pt modelId="{E21479EB-FD5B-4318-9178-C1937339AA8D}" type="sibTrans" cxnId="{C1245F71-AF11-4D38-BDF8-62532A1322AC}">
      <dgm:prSet/>
      <dgm:spPr/>
      <dgm:t>
        <a:bodyPr/>
        <a:lstStyle/>
        <a:p>
          <a:endParaRPr lang="en-US"/>
        </a:p>
      </dgm:t>
    </dgm:pt>
    <dgm:pt modelId="{4CA546E6-F676-4EC4-BA15-5E86B7EBE85C}">
      <dgm:prSet/>
      <dgm:spPr/>
      <dgm:t>
        <a:bodyPr/>
        <a:lstStyle/>
        <a:p>
          <a:r>
            <a:rPr lang="en-US" dirty="0">
              <a:latin typeface="Calibri Light" panose="020F0302020204030204" pitchFamily="34" charset="0"/>
              <a:cs typeface="Calibri Light" panose="020F0302020204030204" pitchFamily="34" charset="0"/>
            </a:rPr>
            <a:t>Hardware fidelity matured:</a:t>
          </a:r>
        </a:p>
      </dgm:t>
    </dgm:pt>
    <dgm:pt modelId="{C56A33CA-6112-4C9C-9C9C-D0B461618F4D}" type="parTrans" cxnId="{E2513E66-5310-436C-9981-0E7AC5782E41}">
      <dgm:prSet/>
      <dgm:spPr/>
      <dgm:t>
        <a:bodyPr/>
        <a:lstStyle/>
        <a:p>
          <a:endParaRPr lang="en-US"/>
        </a:p>
      </dgm:t>
    </dgm:pt>
    <dgm:pt modelId="{54EB6A22-C89D-4804-83B1-07D785000725}" type="sibTrans" cxnId="{E2513E66-5310-436C-9981-0E7AC5782E41}">
      <dgm:prSet/>
      <dgm:spPr/>
      <dgm:t>
        <a:bodyPr/>
        <a:lstStyle/>
        <a:p>
          <a:endParaRPr lang="en-US"/>
        </a:p>
      </dgm:t>
    </dgm:pt>
    <dgm:pt modelId="{5AF97A56-5EC7-43D2-B43C-50F0F28D0487}">
      <dgm:prSet/>
      <dgm:spPr>
        <a:solidFill>
          <a:schemeClr val="tx1">
            <a:lumMod val="65000"/>
          </a:schemeClr>
        </a:solidFill>
      </dgm:spPr>
      <dgm:t>
        <a:bodyPr/>
        <a:lstStyle/>
        <a:p>
          <a:r>
            <a:rPr lang="en-US" b="1"/>
            <a:t>Vulcan FY22 Accomplishments:</a:t>
          </a:r>
          <a:endParaRPr lang="en-US"/>
        </a:p>
      </dgm:t>
    </dgm:pt>
    <dgm:pt modelId="{8422303C-2E6D-4324-ADA1-834341F030AF}" type="parTrans" cxnId="{16BF0DD3-86FB-45DE-8DD0-1CE20D5C9FF9}">
      <dgm:prSet/>
      <dgm:spPr/>
      <dgm:t>
        <a:bodyPr/>
        <a:lstStyle/>
        <a:p>
          <a:endParaRPr lang="en-US"/>
        </a:p>
      </dgm:t>
    </dgm:pt>
    <dgm:pt modelId="{97E64364-A856-47C3-B0D6-A5E4019ADCD6}" type="sibTrans" cxnId="{16BF0DD3-86FB-45DE-8DD0-1CE20D5C9FF9}">
      <dgm:prSet/>
      <dgm:spPr/>
      <dgm:t>
        <a:bodyPr/>
        <a:lstStyle/>
        <a:p>
          <a:endParaRPr lang="en-US"/>
        </a:p>
      </dgm:t>
    </dgm:pt>
    <dgm:pt modelId="{299277B2-B9BC-4441-B40F-9A2BB550522A}">
      <dgm:prSet/>
      <dgm:spPr/>
      <dgm:t>
        <a:bodyPr/>
        <a:lstStyle/>
        <a:p>
          <a:r>
            <a:rPr lang="en-US" dirty="0">
              <a:latin typeface="Calibri Light" panose="020F0302020204030204" pitchFamily="34" charset="0"/>
              <a:cs typeface="Calibri Light" panose="020F0302020204030204" pitchFamily="34" charset="0"/>
            </a:rPr>
            <a:t>Welding, tool changing, base plate, machining, and supercapacitor subsystems matured to a PDR level.</a:t>
          </a:r>
        </a:p>
      </dgm:t>
    </dgm:pt>
    <dgm:pt modelId="{35935B4B-BD7B-4105-AA32-D713FE1B471F}" type="parTrans" cxnId="{EBACC6B4-1234-4AB6-9BAD-21F543117243}">
      <dgm:prSet/>
      <dgm:spPr/>
      <dgm:t>
        <a:bodyPr/>
        <a:lstStyle/>
        <a:p>
          <a:endParaRPr lang="en-US"/>
        </a:p>
      </dgm:t>
    </dgm:pt>
    <dgm:pt modelId="{D007286A-EE7F-40F4-90E4-DDA241408590}" type="sibTrans" cxnId="{EBACC6B4-1234-4AB6-9BAD-21F543117243}">
      <dgm:prSet/>
      <dgm:spPr/>
      <dgm:t>
        <a:bodyPr/>
        <a:lstStyle/>
        <a:p>
          <a:endParaRPr lang="en-US"/>
        </a:p>
      </dgm:t>
    </dgm:pt>
    <dgm:pt modelId="{9F265D2C-71F7-45D7-9D65-685E6FF048CE}">
      <dgm:prSet/>
      <dgm:spPr/>
      <dgm:t>
        <a:bodyPr/>
        <a:lstStyle/>
        <a:p>
          <a:r>
            <a:rPr lang="en-US" dirty="0">
              <a:latin typeface="Calibri Light" panose="020F0302020204030204" pitchFamily="34" charset="0"/>
              <a:cs typeface="Calibri Light" panose="020F0302020204030204" pitchFamily="34" charset="0"/>
            </a:rPr>
            <a:t>Flight system PDR held December 9</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2021.</a:t>
          </a:r>
        </a:p>
      </dgm:t>
    </dgm:pt>
    <dgm:pt modelId="{720F83F0-3020-4A47-B410-B808404B1B56}" type="parTrans" cxnId="{8134DBF9-0E08-48F7-B44F-A94B23EFFA6A}">
      <dgm:prSet/>
      <dgm:spPr/>
      <dgm:t>
        <a:bodyPr/>
        <a:lstStyle/>
        <a:p>
          <a:endParaRPr lang="en-US"/>
        </a:p>
      </dgm:t>
    </dgm:pt>
    <dgm:pt modelId="{91FE02B7-4163-4CB0-B7EE-BA98B8903793}" type="sibTrans" cxnId="{8134DBF9-0E08-48F7-B44F-A94B23EFFA6A}">
      <dgm:prSet/>
      <dgm:spPr/>
      <dgm:t>
        <a:bodyPr/>
        <a:lstStyle/>
        <a:p>
          <a:endParaRPr lang="en-US"/>
        </a:p>
      </dgm:t>
    </dgm:pt>
    <dgm:pt modelId="{63F61649-4D30-425F-9CA9-7951EB534307}">
      <dgm:prSet/>
      <dgm:spPr/>
      <dgm:t>
        <a:bodyPr/>
        <a:lstStyle/>
        <a:p>
          <a:r>
            <a:rPr lang="en-US" dirty="0">
              <a:latin typeface="Calibri Light" panose="020F0302020204030204" pitchFamily="34" charset="0"/>
              <a:cs typeface="Calibri Light" panose="020F0302020204030204" pitchFamily="34" charset="0"/>
            </a:rPr>
            <a:t>Phase I PSRP review held on December 7</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2021.</a:t>
          </a:r>
        </a:p>
      </dgm:t>
    </dgm:pt>
    <dgm:pt modelId="{830C965C-002C-4047-B1DF-F6F3B8892141}" type="parTrans" cxnId="{17DC336B-6737-4544-B799-F943A879DDBD}">
      <dgm:prSet/>
      <dgm:spPr/>
      <dgm:t>
        <a:bodyPr/>
        <a:lstStyle/>
        <a:p>
          <a:endParaRPr lang="en-US"/>
        </a:p>
      </dgm:t>
    </dgm:pt>
    <dgm:pt modelId="{1933F3B6-C177-408B-B361-894E45914D78}" type="sibTrans" cxnId="{17DC336B-6737-4544-B799-F943A879DDBD}">
      <dgm:prSet/>
      <dgm:spPr/>
      <dgm:t>
        <a:bodyPr/>
        <a:lstStyle/>
        <a:p>
          <a:endParaRPr lang="en-US"/>
        </a:p>
      </dgm:t>
    </dgm:pt>
    <dgm:pt modelId="{699E74EA-3B21-4557-AD0E-9CA62B68467A}">
      <dgm:prSet/>
      <dgm:spPr/>
      <dgm:t>
        <a:bodyPr/>
        <a:lstStyle/>
        <a:p>
          <a:r>
            <a:rPr lang="en-US" dirty="0">
              <a:latin typeface="Calibri Light" panose="020F0302020204030204" pitchFamily="34" charset="0"/>
              <a:cs typeface="Calibri Light" panose="020F0302020204030204" pitchFamily="34" charset="0"/>
            </a:rPr>
            <a:t>Parabolic flight conducted in November of 2021 to investigate the effects of gravity on welding parameters and FOD control.</a:t>
          </a:r>
        </a:p>
      </dgm:t>
    </dgm:pt>
    <dgm:pt modelId="{77249AA0-F0D7-404F-B178-CBF08E8AEB28}" type="parTrans" cxnId="{B582C40D-6DB8-4CBA-81BF-BE367D417D69}">
      <dgm:prSet/>
      <dgm:spPr/>
      <dgm:t>
        <a:bodyPr/>
        <a:lstStyle/>
        <a:p>
          <a:endParaRPr lang="en-US"/>
        </a:p>
      </dgm:t>
    </dgm:pt>
    <dgm:pt modelId="{F7152942-9428-4D97-BB1D-B9F3E50902DA}" type="sibTrans" cxnId="{B582C40D-6DB8-4CBA-81BF-BE367D417D69}">
      <dgm:prSet/>
      <dgm:spPr/>
      <dgm:t>
        <a:bodyPr/>
        <a:lstStyle/>
        <a:p>
          <a:endParaRPr lang="en-US"/>
        </a:p>
      </dgm:t>
    </dgm:pt>
    <dgm:pt modelId="{1A024C5C-7529-43F5-9D7E-23A14FC6BED1}">
      <dgm:prSet/>
      <dgm:spPr/>
      <dgm:t>
        <a:bodyPr/>
        <a:lstStyle/>
        <a:p>
          <a:pPr>
            <a:buFontTx/>
            <a:buNone/>
          </a:pPr>
          <a:r>
            <a:rPr lang="en-US" dirty="0">
              <a:latin typeface="Calibri Light" panose="020F0302020204030204" pitchFamily="34" charset="0"/>
              <a:cs typeface="Calibri Light" panose="020F0302020204030204" pitchFamily="34" charset="0"/>
            </a:rPr>
            <a:t>	Examples: Getter cage designed and manufactured, EMI shields refined and manufactured, etc.</a:t>
          </a:r>
        </a:p>
      </dgm:t>
    </dgm:pt>
    <dgm:pt modelId="{4E6460A1-585B-411A-A5EB-2EA516C0D2E3}" type="parTrans" cxnId="{ECFDF37F-7B2D-4F52-BB2C-9E86AA70FE40}">
      <dgm:prSet/>
      <dgm:spPr/>
      <dgm:t>
        <a:bodyPr/>
        <a:lstStyle/>
        <a:p>
          <a:endParaRPr lang="en-US"/>
        </a:p>
      </dgm:t>
    </dgm:pt>
    <dgm:pt modelId="{09507A8E-D55A-41CB-8272-E42D6F5DD666}" type="sibTrans" cxnId="{ECFDF37F-7B2D-4F52-BB2C-9E86AA70FE40}">
      <dgm:prSet/>
      <dgm:spPr/>
      <dgm:t>
        <a:bodyPr/>
        <a:lstStyle/>
        <a:p>
          <a:endParaRPr lang="en-US"/>
        </a:p>
      </dgm:t>
    </dgm:pt>
    <dgm:pt modelId="{FCD6EF93-4198-449F-96EB-C7CD241CBE7C}">
      <dgm:prSet/>
      <dgm:spPr/>
      <dgm:t>
        <a:bodyPr/>
        <a:lstStyle/>
        <a:p>
          <a:pPr>
            <a:buFontTx/>
            <a:buNone/>
          </a:pPr>
          <a:endParaRPr lang="en-US" dirty="0">
            <a:latin typeface="Calibri Light" panose="020F0302020204030204" pitchFamily="34" charset="0"/>
            <a:cs typeface="Calibri Light" panose="020F0302020204030204" pitchFamily="34" charset="0"/>
          </a:endParaRPr>
        </a:p>
      </dgm:t>
    </dgm:pt>
    <dgm:pt modelId="{393ACF03-AB28-4AD5-BF9B-41E7638310E2}" type="parTrans" cxnId="{DF4762EC-B989-44D3-A893-E40C7EC7080C}">
      <dgm:prSet/>
      <dgm:spPr/>
      <dgm:t>
        <a:bodyPr/>
        <a:lstStyle/>
        <a:p>
          <a:endParaRPr lang="en-US"/>
        </a:p>
      </dgm:t>
    </dgm:pt>
    <dgm:pt modelId="{DEC44D87-B90F-462F-8A06-2B5872046F49}" type="sibTrans" cxnId="{DF4762EC-B989-44D3-A893-E40C7EC7080C}">
      <dgm:prSet/>
      <dgm:spPr/>
      <dgm:t>
        <a:bodyPr/>
        <a:lstStyle/>
        <a:p>
          <a:endParaRPr lang="en-US"/>
        </a:p>
      </dgm:t>
    </dgm:pt>
    <dgm:pt modelId="{3DCF28CC-2AD2-4E92-BDA6-78D1CD9C9894}" type="pres">
      <dgm:prSet presAssocID="{9E577E42-66A0-4B72-BEB2-888011D4794A}" presName="linear" presStyleCnt="0">
        <dgm:presLayoutVars>
          <dgm:animLvl val="lvl"/>
          <dgm:resizeHandles val="exact"/>
        </dgm:presLayoutVars>
      </dgm:prSet>
      <dgm:spPr/>
    </dgm:pt>
    <dgm:pt modelId="{67819646-B9E0-4D89-A8F3-2D1BBB275C5B}" type="pres">
      <dgm:prSet presAssocID="{E19F8344-A79C-4F1B-8615-9E3142244A13}" presName="parentText" presStyleLbl="node1" presStyleIdx="0" presStyleCnt="2">
        <dgm:presLayoutVars>
          <dgm:chMax val="0"/>
          <dgm:bulletEnabled val="1"/>
        </dgm:presLayoutVars>
      </dgm:prSet>
      <dgm:spPr/>
    </dgm:pt>
    <dgm:pt modelId="{96520FDA-44DE-4355-91E7-A90C30E78BD3}" type="pres">
      <dgm:prSet presAssocID="{E19F8344-A79C-4F1B-8615-9E3142244A13}" presName="childText" presStyleLbl="revTx" presStyleIdx="0" presStyleCnt="2">
        <dgm:presLayoutVars>
          <dgm:bulletEnabled val="1"/>
        </dgm:presLayoutVars>
      </dgm:prSet>
      <dgm:spPr/>
    </dgm:pt>
    <dgm:pt modelId="{5BC6C463-9FC4-453E-B916-5F1700C0E47A}" type="pres">
      <dgm:prSet presAssocID="{5AF97A56-5EC7-43D2-B43C-50F0F28D0487}" presName="parentText" presStyleLbl="node1" presStyleIdx="1" presStyleCnt="2">
        <dgm:presLayoutVars>
          <dgm:chMax val="0"/>
          <dgm:bulletEnabled val="1"/>
        </dgm:presLayoutVars>
      </dgm:prSet>
      <dgm:spPr/>
    </dgm:pt>
    <dgm:pt modelId="{4CFFEF0F-8302-47FA-81EC-BD1EEBF7036C}" type="pres">
      <dgm:prSet presAssocID="{5AF97A56-5EC7-43D2-B43C-50F0F28D0487}" presName="childText" presStyleLbl="revTx" presStyleIdx="1" presStyleCnt="2">
        <dgm:presLayoutVars>
          <dgm:bulletEnabled val="1"/>
        </dgm:presLayoutVars>
      </dgm:prSet>
      <dgm:spPr/>
    </dgm:pt>
  </dgm:ptLst>
  <dgm:cxnLst>
    <dgm:cxn modelId="{0D4F2701-4EEB-4305-B08B-7531832185B7}" type="presOf" srcId="{9E577E42-66A0-4B72-BEB2-888011D4794A}" destId="{3DCF28CC-2AD2-4E92-BDA6-78D1CD9C9894}" srcOrd="0" destOrd="0" presId="urn:microsoft.com/office/officeart/2005/8/layout/vList2"/>
    <dgm:cxn modelId="{E1514802-4100-4C28-8B22-DEE0C80B981D}" type="presOf" srcId="{1A024C5C-7529-43F5-9D7E-23A14FC6BED1}" destId="{96520FDA-44DE-4355-91E7-A90C30E78BD3}" srcOrd="0" destOrd="4" presId="urn:microsoft.com/office/officeart/2005/8/layout/vList2"/>
    <dgm:cxn modelId="{B582C40D-6DB8-4CBA-81BF-BE367D417D69}" srcId="{5AF97A56-5EC7-43D2-B43C-50F0F28D0487}" destId="{699E74EA-3B21-4557-AD0E-9CA62B68467A}" srcOrd="3" destOrd="0" parTransId="{77249AA0-F0D7-404F-B178-CBF08E8AEB28}" sibTransId="{F7152942-9428-4D97-BB1D-B9F3E50902DA}"/>
    <dgm:cxn modelId="{0F81231E-C483-4888-AB83-82AAA1E73A71}" type="presOf" srcId="{699E74EA-3B21-4557-AD0E-9CA62B68467A}" destId="{4CFFEF0F-8302-47FA-81EC-BD1EEBF7036C}" srcOrd="0" destOrd="3" presId="urn:microsoft.com/office/officeart/2005/8/layout/vList2"/>
    <dgm:cxn modelId="{BB21363F-892B-4362-89D9-2FCDA04BF570}" type="presOf" srcId="{E19F8344-A79C-4F1B-8615-9E3142244A13}" destId="{67819646-B9E0-4D89-A8F3-2D1BBB275C5B}" srcOrd="0" destOrd="0" presId="urn:microsoft.com/office/officeart/2005/8/layout/vList2"/>
    <dgm:cxn modelId="{E2513E66-5310-436C-9981-0E7AC5782E41}" srcId="{E19F8344-A79C-4F1B-8615-9E3142244A13}" destId="{4CA546E6-F676-4EC4-BA15-5E86B7EBE85C}" srcOrd="3" destOrd="0" parTransId="{C56A33CA-6112-4C9C-9C9C-D0B461618F4D}" sibTransId="{54EB6A22-C89D-4804-83B1-07D785000725}"/>
    <dgm:cxn modelId="{6DC84E48-7C6F-4924-8D6E-F9A3ACD2036C}" type="presOf" srcId="{4CA546E6-F676-4EC4-BA15-5E86B7EBE85C}" destId="{96520FDA-44DE-4355-91E7-A90C30E78BD3}" srcOrd="0" destOrd="3" presId="urn:microsoft.com/office/officeart/2005/8/layout/vList2"/>
    <dgm:cxn modelId="{73FBD549-03BA-4408-AFB5-E8EA548947A0}" type="presOf" srcId="{9F265D2C-71F7-45D7-9D65-685E6FF048CE}" destId="{4CFFEF0F-8302-47FA-81EC-BD1EEBF7036C}" srcOrd="0" destOrd="1" presId="urn:microsoft.com/office/officeart/2005/8/layout/vList2"/>
    <dgm:cxn modelId="{17DC336B-6737-4544-B799-F943A879DDBD}" srcId="{5AF97A56-5EC7-43D2-B43C-50F0F28D0487}" destId="{63F61649-4D30-425F-9CA9-7951EB534307}" srcOrd="2" destOrd="0" parTransId="{830C965C-002C-4047-B1DF-F6F3B8892141}" sibTransId="{1933F3B6-C177-408B-B361-894E45914D78}"/>
    <dgm:cxn modelId="{02832C6C-8293-4163-906A-C85F623D4694}" type="presOf" srcId="{299277B2-B9BC-4441-B40F-9A2BB550522A}" destId="{4CFFEF0F-8302-47FA-81EC-BD1EEBF7036C}" srcOrd="0" destOrd="0" presId="urn:microsoft.com/office/officeart/2005/8/layout/vList2"/>
    <dgm:cxn modelId="{03E86550-EE0A-48A9-B673-935B8D6E2B5E}" srcId="{E19F8344-A79C-4F1B-8615-9E3142244A13}" destId="{389D1567-1DBD-4616-B9CC-6C3205F5EE4B}" srcOrd="0" destOrd="0" parTransId="{59207511-01C7-4233-B819-62B9A91E5596}" sibTransId="{283F2273-8AAB-4B5A-90F4-51116C886F9F}"/>
    <dgm:cxn modelId="{C1245F71-AF11-4D38-BDF8-62532A1322AC}" srcId="{E19F8344-A79C-4F1B-8615-9E3142244A13}" destId="{05D4893F-A0F3-4D24-9EBC-781EA1B8E2CC}" srcOrd="2" destOrd="0" parTransId="{22C8040A-1E7C-4BD5-9373-935AC5626D50}" sibTransId="{E21479EB-FD5B-4318-9178-C1937339AA8D}"/>
    <dgm:cxn modelId="{5669C556-F57A-42D2-B18E-75E0325F6B2F}" type="presOf" srcId="{389D1567-1DBD-4616-B9CC-6C3205F5EE4B}" destId="{96520FDA-44DE-4355-91E7-A90C30E78BD3}" srcOrd="0" destOrd="0" presId="urn:microsoft.com/office/officeart/2005/8/layout/vList2"/>
    <dgm:cxn modelId="{ECFDF37F-7B2D-4F52-BB2C-9E86AA70FE40}" srcId="{4CA546E6-F676-4EC4-BA15-5E86B7EBE85C}" destId="{1A024C5C-7529-43F5-9D7E-23A14FC6BED1}" srcOrd="0" destOrd="0" parTransId="{4E6460A1-585B-411A-A5EB-2EA516C0D2E3}" sibTransId="{09507A8E-D55A-41CB-8272-E42D6F5DD666}"/>
    <dgm:cxn modelId="{C00FB185-78E5-4DE5-8137-5EF26606FCC7}" srcId="{E19F8344-A79C-4F1B-8615-9E3142244A13}" destId="{D260BE6F-DA80-4542-967C-F1867956EDD7}" srcOrd="1" destOrd="0" parTransId="{2FA5F416-7BB3-403F-ABD1-1380262B6B9A}" sibTransId="{B6851D5E-DCEF-4B93-A788-E973A9455D75}"/>
    <dgm:cxn modelId="{B3C6DF8F-FDFA-4D6D-B739-309A7AE12F23}" type="presOf" srcId="{D260BE6F-DA80-4542-967C-F1867956EDD7}" destId="{96520FDA-44DE-4355-91E7-A90C30E78BD3}" srcOrd="0" destOrd="1" presId="urn:microsoft.com/office/officeart/2005/8/layout/vList2"/>
    <dgm:cxn modelId="{15515EA1-D38A-4D50-9B9D-5B7993FFD725}" type="presOf" srcId="{FCD6EF93-4198-449F-96EB-C7CD241CBE7C}" destId="{96520FDA-44DE-4355-91E7-A90C30E78BD3}" srcOrd="0" destOrd="5" presId="urn:microsoft.com/office/officeart/2005/8/layout/vList2"/>
    <dgm:cxn modelId="{EBACC6B4-1234-4AB6-9BAD-21F543117243}" srcId="{5AF97A56-5EC7-43D2-B43C-50F0F28D0487}" destId="{299277B2-B9BC-4441-B40F-9A2BB550522A}" srcOrd="0" destOrd="0" parTransId="{35935B4B-BD7B-4105-AA32-D713FE1B471F}" sibTransId="{D007286A-EE7F-40F4-90E4-DDA241408590}"/>
    <dgm:cxn modelId="{6A5E27BE-A718-4187-B81D-515C096AC061}" srcId="{9E577E42-66A0-4B72-BEB2-888011D4794A}" destId="{E19F8344-A79C-4F1B-8615-9E3142244A13}" srcOrd="0" destOrd="0" parTransId="{D651FEDC-3683-4E25-AAAB-B21F433B3E46}" sibTransId="{29F1C0D8-B5C5-41A5-B911-E8375A1DBEBB}"/>
    <dgm:cxn modelId="{16BF0DD3-86FB-45DE-8DD0-1CE20D5C9FF9}" srcId="{9E577E42-66A0-4B72-BEB2-888011D4794A}" destId="{5AF97A56-5EC7-43D2-B43C-50F0F28D0487}" srcOrd="1" destOrd="0" parTransId="{8422303C-2E6D-4324-ADA1-834341F030AF}" sibTransId="{97E64364-A856-47C3-B0D6-A5E4019ADCD6}"/>
    <dgm:cxn modelId="{F017B4EB-E35E-4CDE-9571-692F2E2BEEF5}" type="presOf" srcId="{05D4893F-A0F3-4D24-9EBC-781EA1B8E2CC}" destId="{96520FDA-44DE-4355-91E7-A90C30E78BD3}" srcOrd="0" destOrd="2" presId="urn:microsoft.com/office/officeart/2005/8/layout/vList2"/>
    <dgm:cxn modelId="{DF4762EC-B989-44D3-A893-E40C7EC7080C}" srcId="{E19F8344-A79C-4F1B-8615-9E3142244A13}" destId="{FCD6EF93-4198-449F-96EB-C7CD241CBE7C}" srcOrd="4" destOrd="0" parTransId="{393ACF03-AB28-4AD5-BF9B-41E7638310E2}" sibTransId="{DEC44D87-B90F-462F-8A06-2B5872046F49}"/>
    <dgm:cxn modelId="{0CF7BFED-C021-4AA6-BF71-9E02944381CF}" type="presOf" srcId="{63F61649-4D30-425F-9CA9-7951EB534307}" destId="{4CFFEF0F-8302-47FA-81EC-BD1EEBF7036C}" srcOrd="0" destOrd="2" presId="urn:microsoft.com/office/officeart/2005/8/layout/vList2"/>
    <dgm:cxn modelId="{8134DBF9-0E08-48F7-B44F-A94B23EFFA6A}" srcId="{5AF97A56-5EC7-43D2-B43C-50F0F28D0487}" destId="{9F265D2C-71F7-45D7-9D65-685E6FF048CE}" srcOrd="1" destOrd="0" parTransId="{720F83F0-3020-4A47-B410-B808404B1B56}" sibTransId="{91FE02B7-4163-4CB0-B7EE-BA98B8903793}"/>
    <dgm:cxn modelId="{5E0C07FE-2858-4A92-BB26-2AB46EB4DA3C}" type="presOf" srcId="{5AF97A56-5EC7-43D2-B43C-50F0F28D0487}" destId="{5BC6C463-9FC4-453E-B916-5F1700C0E47A}" srcOrd="0" destOrd="0" presId="urn:microsoft.com/office/officeart/2005/8/layout/vList2"/>
    <dgm:cxn modelId="{4B34CC10-D0B2-400E-BCD4-9F3F0DE3D83C}" type="presParOf" srcId="{3DCF28CC-2AD2-4E92-BDA6-78D1CD9C9894}" destId="{67819646-B9E0-4D89-A8F3-2D1BBB275C5B}" srcOrd="0" destOrd="0" presId="urn:microsoft.com/office/officeart/2005/8/layout/vList2"/>
    <dgm:cxn modelId="{058E4766-CF70-4A57-84AF-D3DFC6E6F54A}" type="presParOf" srcId="{3DCF28CC-2AD2-4E92-BDA6-78D1CD9C9894}" destId="{96520FDA-44DE-4355-91E7-A90C30E78BD3}" srcOrd="1" destOrd="0" presId="urn:microsoft.com/office/officeart/2005/8/layout/vList2"/>
    <dgm:cxn modelId="{81324D7F-46B5-4CB1-ACB2-2138FE26B920}" type="presParOf" srcId="{3DCF28CC-2AD2-4E92-BDA6-78D1CD9C9894}" destId="{5BC6C463-9FC4-453E-B916-5F1700C0E47A}" srcOrd="2" destOrd="0" presId="urn:microsoft.com/office/officeart/2005/8/layout/vList2"/>
    <dgm:cxn modelId="{48D92A72-53A1-4F43-AF70-2C54735218DB}" type="presParOf" srcId="{3DCF28CC-2AD2-4E92-BDA6-78D1CD9C9894}" destId="{4CFFEF0F-8302-47FA-81EC-BD1EEBF7036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19646-B9E0-4D89-A8F3-2D1BBB275C5B}">
      <dsp:nvSpPr>
        <dsp:cNvPr id="0" name=""/>
        <dsp:cNvSpPr/>
      </dsp:nvSpPr>
      <dsp:spPr>
        <a:xfrm>
          <a:off x="0" y="80730"/>
          <a:ext cx="6371492" cy="551655"/>
        </a:xfrm>
        <a:prstGeom prst="roundRect">
          <a:avLst/>
        </a:prstGeom>
        <a:solidFill>
          <a:schemeClr val="tx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FabLab General Payload Hardware Development:</a:t>
          </a:r>
          <a:endParaRPr lang="en-US" sz="2300" kern="1200"/>
        </a:p>
      </dsp:txBody>
      <dsp:txXfrm>
        <a:off x="26930" y="107660"/>
        <a:ext cx="6317632" cy="497795"/>
      </dsp:txXfrm>
    </dsp:sp>
    <dsp:sp modelId="{96520FDA-44DE-4355-91E7-A90C30E78BD3}">
      <dsp:nvSpPr>
        <dsp:cNvPr id="0" name=""/>
        <dsp:cNvSpPr/>
      </dsp:nvSpPr>
      <dsp:spPr>
        <a:xfrm>
          <a:off x="0" y="632385"/>
          <a:ext cx="6371492" cy="285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9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Weldment test plan delivered to the PSRP Weldment Working group.</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Automatic print bed leveling hardware designed and manufactured for benchtop prototype.</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Process gas drawers design and manufactured along with the filling station.</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Hardware fidelity matured:</a:t>
          </a:r>
        </a:p>
        <a:p>
          <a:pPr marL="342900" lvl="2" indent="-171450" algn="l" defTabSz="800100">
            <a:lnSpc>
              <a:spcPct val="90000"/>
            </a:lnSpc>
            <a:spcBef>
              <a:spcPct val="0"/>
            </a:spcBef>
            <a:spcAft>
              <a:spcPct val="20000"/>
            </a:spcAft>
            <a:buFontTx/>
            <a:buNone/>
          </a:pPr>
          <a:r>
            <a:rPr lang="en-US" sz="1800" kern="1200" dirty="0">
              <a:latin typeface="Calibri Light" panose="020F0302020204030204" pitchFamily="34" charset="0"/>
              <a:cs typeface="Calibri Light" panose="020F0302020204030204" pitchFamily="34" charset="0"/>
            </a:rPr>
            <a:t>	Examples: Getter cage designed and manufactured, EMI shields refined and manufactured, etc.</a:t>
          </a:r>
        </a:p>
        <a:p>
          <a:pPr marL="171450" lvl="1" indent="-171450" algn="l" defTabSz="800100">
            <a:lnSpc>
              <a:spcPct val="90000"/>
            </a:lnSpc>
            <a:spcBef>
              <a:spcPct val="0"/>
            </a:spcBef>
            <a:spcAft>
              <a:spcPct val="20000"/>
            </a:spcAft>
            <a:buFontTx/>
            <a:buNone/>
          </a:pPr>
          <a:endParaRPr lang="en-US" sz="1800" kern="1200" dirty="0">
            <a:latin typeface="Calibri Light" panose="020F0302020204030204" pitchFamily="34" charset="0"/>
            <a:cs typeface="Calibri Light" panose="020F0302020204030204" pitchFamily="34" charset="0"/>
          </a:endParaRPr>
        </a:p>
      </dsp:txBody>
      <dsp:txXfrm>
        <a:off x="0" y="632385"/>
        <a:ext cx="6371492" cy="2856600"/>
      </dsp:txXfrm>
    </dsp:sp>
    <dsp:sp modelId="{5BC6C463-9FC4-453E-B916-5F1700C0E47A}">
      <dsp:nvSpPr>
        <dsp:cNvPr id="0" name=""/>
        <dsp:cNvSpPr/>
      </dsp:nvSpPr>
      <dsp:spPr>
        <a:xfrm>
          <a:off x="0" y="3488986"/>
          <a:ext cx="6371492" cy="551655"/>
        </a:xfrm>
        <a:prstGeom prst="roundRect">
          <a:avLst/>
        </a:prstGeom>
        <a:solidFill>
          <a:schemeClr val="tx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Vulcan FY22 Accomplishments:</a:t>
          </a:r>
          <a:endParaRPr lang="en-US" sz="2300" kern="1200"/>
        </a:p>
      </dsp:txBody>
      <dsp:txXfrm>
        <a:off x="26930" y="3515916"/>
        <a:ext cx="6317632" cy="497795"/>
      </dsp:txXfrm>
    </dsp:sp>
    <dsp:sp modelId="{4CFFEF0F-8302-47FA-81EC-BD1EEBF7036C}">
      <dsp:nvSpPr>
        <dsp:cNvPr id="0" name=""/>
        <dsp:cNvSpPr/>
      </dsp:nvSpPr>
      <dsp:spPr>
        <a:xfrm>
          <a:off x="0" y="4040641"/>
          <a:ext cx="6371492" cy="17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9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Welding, tool changing, base plate, machining, and supercapacitor subsystems matured to a PDR level.</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Flight system PDR held December 9</a:t>
          </a:r>
          <a:r>
            <a:rPr lang="en-US" sz="1800" kern="1200" baseline="30000" dirty="0">
              <a:latin typeface="Calibri Light" panose="020F0302020204030204" pitchFamily="34" charset="0"/>
              <a:cs typeface="Calibri Light" panose="020F0302020204030204" pitchFamily="34" charset="0"/>
            </a:rPr>
            <a:t>th</a:t>
          </a:r>
          <a:r>
            <a:rPr lang="en-US" sz="1800" kern="1200" dirty="0">
              <a:latin typeface="Calibri Light" panose="020F0302020204030204" pitchFamily="34" charset="0"/>
              <a:cs typeface="Calibri Light" panose="020F0302020204030204" pitchFamily="34" charset="0"/>
            </a:rPr>
            <a:t>, 2021.</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Phase I PSRP review held on December 7</a:t>
          </a:r>
          <a:r>
            <a:rPr lang="en-US" sz="1800" kern="1200" baseline="30000" dirty="0">
              <a:latin typeface="Calibri Light" panose="020F0302020204030204" pitchFamily="34" charset="0"/>
              <a:cs typeface="Calibri Light" panose="020F0302020204030204" pitchFamily="34" charset="0"/>
            </a:rPr>
            <a:t>th</a:t>
          </a:r>
          <a:r>
            <a:rPr lang="en-US" sz="1800" kern="1200" dirty="0">
              <a:latin typeface="Calibri Light" panose="020F0302020204030204" pitchFamily="34" charset="0"/>
              <a:cs typeface="Calibri Light" panose="020F0302020204030204" pitchFamily="34" charset="0"/>
            </a:rPr>
            <a:t>, 2021.</a:t>
          </a:r>
        </a:p>
        <a:p>
          <a:pPr marL="171450" lvl="1" indent="-171450" algn="l" defTabSz="800100">
            <a:lnSpc>
              <a:spcPct val="90000"/>
            </a:lnSpc>
            <a:spcBef>
              <a:spcPct val="0"/>
            </a:spcBef>
            <a:spcAft>
              <a:spcPct val="20000"/>
            </a:spcAft>
            <a:buChar char="•"/>
          </a:pPr>
          <a:r>
            <a:rPr lang="en-US" sz="1800" kern="1200" dirty="0">
              <a:latin typeface="Calibri Light" panose="020F0302020204030204" pitchFamily="34" charset="0"/>
              <a:cs typeface="Calibri Light" panose="020F0302020204030204" pitchFamily="34" charset="0"/>
            </a:rPr>
            <a:t>Parabolic flight conducted in November of 2021 to investigate the effects of gravity on welding parameters and FOD control.</a:t>
          </a:r>
        </a:p>
      </dsp:txBody>
      <dsp:txXfrm>
        <a:off x="0" y="4040641"/>
        <a:ext cx="6371492" cy="17615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277E75D-796E-544A-918E-932386311232}" type="datetimeFigureOut">
              <a:rPr lang="en-US"/>
              <a:pPr>
                <a:defRPr/>
              </a:pPr>
              <a:t>8/25/2022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B6B351-6F3D-EC46-A184-8530CFA3CBE7}" type="slidenum">
              <a:rPr lang="en-US"/>
              <a:pPr>
                <a:defRPr/>
              </a:pPr>
              <a:t>‹#›</a:t>
            </a:fld>
            <a:endParaRPr lang="en-US"/>
          </a:p>
        </p:txBody>
      </p:sp>
    </p:spTree>
    <p:extLst>
      <p:ext uri="{BB962C8B-B14F-4D97-AF65-F5344CB8AC3E}">
        <p14:creationId xmlns:p14="http://schemas.microsoft.com/office/powerpoint/2010/main" val="290664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DFE72E3-EEB0-5E49-804D-DD1262D95E69}" type="datetimeFigureOut">
              <a:rPr lang="en-US" altLang="x-none"/>
              <a:pPr>
                <a:defRPr/>
              </a:pPr>
              <a:t>8/25/2022</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83AEBCAE-0345-1F4B-AF5B-AFC84B023E8C}" type="slidenum">
              <a:rPr lang="en-US" altLang="x-none"/>
              <a:pPr>
                <a:defRPr/>
              </a:pPr>
              <a:t>‹#›</a:t>
            </a:fld>
            <a:endParaRPr lang="en-US" altLang="x-none"/>
          </a:p>
        </p:txBody>
      </p:sp>
    </p:spTree>
    <p:extLst>
      <p:ext uri="{BB962C8B-B14F-4D97-AF65-F5344CB8AC3E}">
        <p14:creationId xmlns:p14="http://schemas.microsoft.com/office/powerpoint/2010/main" val="3794634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a:t>
            </a:fld>
            <a:endParaRPr lang="en-US" altLang="x-none" dirty="0"/>
          </a:p>
        </p:txBody>
      </p:sp>
    </p:spTree>
    <p:extLst>
      <p:ext uri="{BB962C8B-B14F-4D97-AF65-F5344CB8AC3E}">
        <p14:creationId xmlns:p14="http://schemas.microsoft.com/office/powerpoint/2010/main" val="1974780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14</a:t>
            </a:fld>
            <a:endParaRPr lang="en-US" altLang="x-none"/>
          </a:p>
        </p:txBody>
      </p:sp>
    </p:spTree>
    <p:extLst>
      <p:ext uri="{BB962C8B-B14F-4D97-AF65-F5344CB8AC3E}">
        <p14:creationId xmlns:p14="http://schemas.microsoft.com/office/powerpoint/2010/main" val="395501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1800" b="1" i="0">
                <a:solidFill>
                  <a:srgbClr val="242424"/>
                </a:solidFill>
                <a:effectLst/>
                <a:latin typeface="Segoe UI" panose="020B0502040204020203" pitchFamily="34" charset="0"/>
              </a:rPr>
              <a:t>Infusion</a:t>
            </a:r>
            <a:r>
              <a:rPr lang="en-US" sz="1800" b="0" i="0">
                <a:solidFill>
                  <a:srgbClr val="242424"/>
                </a:solidFill>
                <a:effectLst/>
                <a:latin typeface="Segoe UI" panose="020B0502040204020203" pitchFamily="34" charset="0"/>
              </a:rPr>
              <a:t>: An investment reaches a conclusion where a technology is handed off for use by a mission or other need. Infusions can be made to other NASA Mission Directorates, other Government Agencies, Commercial Entities, or International Partner.  </a:t>
            </a:r>
            <a:endParaRPr lang="en-US" b="0" i="0">
              <a:solidFill>
                <a:srgbClr val="242424"/>
              </a:solidFill>
              <a:effectLst/>
              <a:latin typeface="Segoe UI" panose="020B0502040204020203" pitchFamily="34" charset="0"/>
            </a:endParaRPr>
          </a:p>
          <a:p>
            <a:pPr algn="l">
              <a:buFont typeface="Arial" panose="020B0604020202020204" pitchFamily="34" charset="0"/>
              <a:buChar char="•"/>
            </a:pPr>
            <a:r>
              <a:rPr lang="en-US" sz="1800" b="1" i="0">
                <a:solidFill>
                  <a:srgbClr val="242424"/>
                </a:solidFill>
                <a:effectLst/>
                <a:latin typeface="Segoe UI" panose="020B0502040204020203" pitchFamily="34" charset="0"/>
              </a:rPr>
              <a:t>Transition</a:t>
            </a:r>
            <a:r>
              <a:rPr lang="en-US" sz="1800" b="0" i="0">
                <a:solidFill>
                  <a:srgbClr val="242424"/>
                </a:solidFill>
                <a:effectLst/>
                <a:latin typeface="Segoe UI" panose="020B0502040204020203" pitchFamily="34" charset="0"/>
              </a:rPr>
              <a:t>: An investment reaches a conclusion where a technology is handed off for further development. Transitions can be made to other STMD programs, other NASA Mission Directorates, academic institution, other Government Agencies, Commercial Entities, or International Partner.</a:t>
            </a:r>
            <a:endParaRPr lang="en-US" b="0" i="0">
              <a:solidFill>
                <a:srgbClr val="242424"/>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16</a:t>
            </a:fld>
            <a:endParaRPr lang="en-US" altLang="x-none"/>
          </a:p>
        </p:txBody>
      </p:sp>
    </p:spTree>
    <p:extLst>
      <p:ext uri="{BB962C8B-B14F-4D97-AF65-F5344CB8AC3E}">
        <p14:creationId xmlns:p14="http://schemas.microsoft.com/office/powerpoint/2010/main" val="2414374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rPr>
              <a:t>Summary of the EPO activities (papers, conferences, outreach events) participated in over the last 6 months and the forward outlook for 6 months</a:t>
            </a:r>
          </a:p>
          <a:p>
            <a:endParaRPr lang="en-US"/>
          </a:p>
        </p:txBody>
      </p:sp>
      <p:sp>
        <p:nvSpPr>
          <p:cNvPr id="4" name="Slide Number Placeholder 3"/>
          <p:cNvSpPr>
            <a:spLocks noGrp="1"/>
          </p:cNvSpPr>
          <p:nvPr>
            <p:ph type="sldNum" sz="quarter" idx="5"/>
          </p:nvPr>
        </p:nvSpPr>
        <p:spPr/>
        <p:txBody>
          <a:bodyPr/>
          <a:lstStyle/>
          <a:p>
            <a:fld id="{041DDCF2-9B85-7E48-A229-6803093FC2E2}" type="slidenum">
              <a:rPr lang="en-US" smtClean="0"/>
              <a:t>17</a:t>
            </a:fld>
            <a:endParaRPr lang="en-US"/>
          </a:p>
        </p:txBody>
      </p:sp>
    </p:spTree>
    <p:extLst>
      <p:ext uri="{BB962C8B-B14F-4D97-AF65-F5344CB8AC3E}">
        <p14:creationId xmlns:p14="http://schemas.microsoft.com/office/powerpoint/2010/main" val="61912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18</a:t>
            </a:fld>
            <a:endParaRPr lang="en-US" altLang="x-none"/>
          </a:p>
        </p:txBody>
      </p:sp>
    </p:spTree>
    <p:extLst>
      <p:ext uri="{BB962C8B-B14F-4D97-AF65-F5344CB8AC3E}">
        <p14:creationId xmlns:p14="http://schemas.microsoft.com/office/powerpoint/2010/main" val="16431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submitted a Project Plan, you could utilize the Organizational Chart found in section 8.3 – Management Structure</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3</a:t>
            </a:fld>
            <a:endParaRPr lang="en-US" altLang="x-none"/>
          </a:p>
        </p:txBody>
      </p:sp>
    </p:spTree>
    <p:extLst>
      <p:ext uri="{BB962C8B-B14F-4D97-AF65-F5344CB8AC3E}">
        <p14:creationId xmlns:p14="http://schemas.microsoft.com/office/powerpoint/2010/main" val="6399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buFont typeface="Arial" panose="020B0604020202020204" pitchFamily="34" charset="0"/>
              <a:buChar char="•"/>
            </a:pPr>
            <a:r>
              <a:rPr lang="en-US" sz="1800" b="1" i="0" dirty="0">
                <a:solidFill>
                  <a:srgbClr val="242424"/>
                </a:solidFill>
                <a:effectLst/>
                <a:latin typeface="Segoe UI" panose="020B0502040204020203" pitchFamily="34" charset="0"/>
              </a:rPr>
              <a:t>Infusion</a:t>
            </a:r>
            <a:r>
              <a:rPr lang="en-US" sz="1800" b="0" i="0" dirty="0">
                <a:solidFill>
                  <a:srgbClr val="242424"/>
                </a:solidFill>
                <a:effectLst/>
                <a:latin typeface="Segoe UI" panose="020B0502040204020203" pitchFamily="34" charset="0"/>
              </a:rPr>
              <a:t>: An investment reaches a conclusion where a technology is handed off for use by a mission or other need. Infusions can be made to other NASA Mission Directorates, other Government Agencies, Commercial Entities, or International Partner.  </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sz="1800" b="1" i="0" dirty="0">
                <a:solidFill>
                  <a:srgbClr val="242424"/>
                </a:solidFill>
                <a:effectLst/>
                <a:latin typeface="Segoe UI" panose="020B0502040204020203" pitchFamily="34" charset="0"/>
              </a:rPr>
              <a:t>Transition</a:t>
            </a:r>
            <a:r>
              <a:rPr lang="en-US" sz="1800" b="0" i="0" dirty="0">
                <a:solidFill>
                  <a:srgbClr val="242424"/>
                </a:solidFill>
                <a:effectLst/>
                <a:latin typeface="Segoe UI" panose="020B0502040204020203" pitchFamily="34" charset="0"/>
              </a:rPr>
              <a:t>: An investment reaches a conclusion where a technology is handed off for further development. Transitions can be made to other STMD programs, other NASA Mission Directorates, academic institution, other Government Agencies, Commercial Entities, or International Partner.</a:t>
            </a:r>
            <a:endParaRPr lang="en-US" b="0" i="0" dirty="0">
              <a:solidFill>
                <a:srgbClr val="242424"/>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4</a:t>
            </a:fld>
            <a:endParaRPr lang="en-US" altLang="x-none"/>
          </a:p>
        </p:txBody>
      </p:sp>
    </p:spTree>
    <p:extLst>
      <p:ext uri="{BB962C8B-B14F-4D97-AF65-F5344CB8AC3E}">
        <p14:creationId xmlns:p14="http://schemas.microsoft.com/office/powerpoint/2010/main" val="93630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5</a:t>
            </a:fld>
            <a:endParaRPr lang="en-US" altLang="x-none"/>
          </a:p>
        </p:txBody>
      </p:sp>
    </p:spTree>
    <p:extLst>
      <p:ext uri="{BB962C8B-B14F-4D97-AF65-F5344CB8AC3E}">
        <p14:creationId xmlns:p14="http://schemas.microsoft.com/office/powerpoint/2010/main" val="354483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submitted a Project Plan, you could utilize the Organizational Chart found in section 8.3 – Management Structure</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7</a:t>
            </a:fld>
            <a:endParaRPr lang="en-US" altLang="x-none"/>
          </a:p>
        </p:txBody>
      </p:sp>
    </p:spTree>
    <p:extLst>
      <p:ext uri="{BB962C8B-B14F-4D97-AF65-F5344CB8AC3E}">
        <p14:creationId xmlns:p14="http://schemas.microsoft.com/office/powerpoint/2010/main" val="413156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8</a:t>
            </a:fld>
            <a:endParaRPr lang="en-US" altLang="x-none"/>
          </a:p>
        </p:txBody>
      </p:sp>
    </p:spTree>
    <p:extLst>
      <p:ext uri="{BB962C8B-B14F-4D97-AF65-F5344CB8AC3E}">
        <p14:creationId xmlns:p14="http://schemas.microsoft.com/office/powerpoint/2010/main" val="128250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9</a:t>
            </a:fld>
            <a:endParaRPr lang="en-US" altLang="x-none"/>
          </a:p>
        </p:txBody>
      </p:sp>
    </p:spTree>
    <p:extLst>
      <p:ext uri="{BB962C8B-B14F-4D97-AF65-F5344CB8AC3E}">
        <p14:creationId xmlns:p14="http://schemas.microsoft.com/office/powerpoint/2010/main" val="31657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11</a:t>
            </a:fld>
            <a:endParaRPr lang="en-US" altLang="x-none"/>
          </a:p>
        </p:txBody>
      </p:sp>
    </p:spTree>
    <p:extLst>
      <p:ext uri="{BB962C8B-B14F-4D97-AF65-F5344CB8AC3E}">
        <p14:creationId xmlns:p14="http://schemas.microsoft.com/office/powerpoint/2010/main" val="294625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13</a:t>
            </a:fld>
            <a:endParaRPr lang="en-US" altLang="x-none"/>
          </a:p>
        </p:txBody>
      </p:sp>
    </p:spTree>
    <p:extLst>
      <p:ext uri="{BB962C8B-B14F-4D97-AF65-F5344CB8AC3E}">
        <p14:creationId xmlns:p14="http://schemas.microsoft.com/office/powerpoint/2010/main" val="240815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70493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1467239926"/>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394732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2384214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3266473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66193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377097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2946429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extLst>
      <p:ext uri="{BB962C8B-B14F-4D97-AF65-F5344CB8AC3E}">
        <p14:creationId xmlns:p14="http://schemas.microsoft.com/office/powerpoint/2010/main" val="394864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0849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guide id="3" pos="67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FY22</a:t>
            </a:r>
            <a:r>
              <a:rPr lang="en-US" sz="800" baseline="0">
                <a:solidFill>
                  <a:schemeClr val="bg1"/>
                </a:solidFill>
              </a:rPr>
              <a:t> Annual Program Review</a:t>
            </a:r>
            <a:endParaRPr lang="en-US" sz="8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840372861"/>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8" r:id="rId3"/>
    <p:sldLayoutId id="2147484429" r:id="rId4"/>
    <p:sldLayoutId id="2147484430" r:id="rId5"/>
    <p:sldLayoutId id="2147484431" r:id="rId6"/>
    <p:sldLayoutId id="2147484432" r:id="rId7"/>
    <p:sldLayoutId id="2147484433" r:id="rId8"/>
    <p:sldLayoutId id="2147484434"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612090934"/>
      </p:ext>
    </p:extLst>
  </p:cSld>
  <p:clrMap bg1="dk1" tx1="lt1" bg2="dk2" tx2="lt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27.tmp"/><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1.tm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CE239B-6EAB-7E4D-963E-448D24A56A57}"/>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p:cNvSpPr>
            <a:spLocks noGrp="1"/>
          </p:cNvSpPr>
          <p:nvPr>
            <p:ph type="sldNum" sz="quarter" idx="10"/>
          </p:nvPr>
        </p:nvSpPr>
        <p:spPr/>
        <p:txBody>
          <a:bodyPr/>
          <a:lstStyle/>
          <a:p>
            <a:pPr>
              <a:defRPr/>
            </a:pPr>
            <a:fld id="{75D13D49-2B6F-174C-9E1E-1013A06E5C50}" type="slidenum">
              <a:rPr lang="uk-UA" smtClean="0"/>
              <a:pPr>
                <a:defRPr/>
              </a:pPr>
              <a:t>1</a:t>
            </a:fld>
            <a:endParaRPr lang="uk-UA" dirty="0"/>
          </a:p>
        </p:txBody>
      </p:sp>
      <p:sp>
        <p:nvSpPr>
          <p:cNvPr id="5" name="TextBox 4"/>
          <p:cNvSpPr txBox="1"/>
          <p:nvPr/>
        </p:nvSpPr>
        <p:spPr>
          <a:xfrm>
            <a:off x="232014" y="5465094"/>
            <a:ext cx="8468436" cy="707886"/>
          </a:xfrm>
          <a:prstGeom prst="rect">
            <a:avLst/>
          </a:prstGeom>
          <a:noFill/>
        </p:spPr>
        <p:txBody>
          <a:bodyPr wrap="square" rtlCol="0" anchor="ctr" anchorCtr="0">
            <a:spAutoFit/>
          </a:bodyPr>
          <a:lstStyle/>
          <a:p>
            <a:pPr>
              <a:lnSpc>
                <a:spcPts val="2400"/>
              </a:lnSpc>
            </a:pPr>
            <a:r>
              <a:rPr lang="en-US" sz="2800" b="1" dirty="0">
                <a:solidFill>
                  <a:prstClr val="white"/>
                </a:solidFill>
                <a:latin typeface="Helvetica Neue" charset="0"/>
                <a:ea typeface="Helvetica Neue" charset="0"/>
                <a:cs typeface="Helvetica Neue" charset="0"/>
              </a:rPr>
              <a:t>Space Technology Mission Directorate</a:t>
            </a:r>
          </a:p>
          <a:p>
            <a:pPr>
              <a:lnSpc>
                <a:spcPts val="2400"/>
              </a:lnSpc>
            </a:pPr>
            <a:r>
              <a:rPr lang="en-US" sz="2800" b="1" dirty="0">
                <a:solidFill>
                  <a:prstClr val="white"/>
                </a:solidFill>
                <a:latin typeface="Helvetica Neue" charset="0"/>
                <a:ea typeface="Helvetica Neue" charset="0"/>
                <a:cs typeface="Helvetica Neue" charset="0"/>
              </a:rPr>
              <a:t>Game Changing Development Program</a:t>
            </a:r>
          </a:p>
        </p:txBody>
      </p:sp>
      <p:sp>
        <p:nvSpPr>
          <p:cNvPr id="8" name="TextBox 7">
            <a:extLst>
              <a:ext uri="{FF2B5EF4-FFF2-40B4-BE49-F238E27FC236}">
                <a16:creationId xmlns:a16="http://schemas.microsoft.com/office/drawing/2014/main" id="{E14DC17A-CB96-4C61-A0FA-084E0869E2B2}"/>
              </a:ext>
            </a:extLst>
          </p:cNvPr>
          <p:cNvSpPr txBox="1"/>
          <p:nvPr/>
        </p:nvSpPr>
        <p:spPr>
          <a:xfrm>
            <a:off x="232014" y="6130769"/>
            <a:ext cx="8468436" cy="461665"/>
          </a:xfrm>
          <a:prstGeom prst="rect">
            <a:avLst/>
          </a:prstGeom>
          <a:noFill/>
        </p:spPr>
        <p:txBody>
          <a:bodyPr wrap="square" rtlCol="0" anchor="ctr" anchorCtr="0">
            <a:spAutoFit/>
          </a:bodyPr>
          <a:lstStyle/>
          <a:p>
            <a:r>
              <a:rPr lang="en-US" sz="1200" dirty="0">
                <a:solidFill>
                  <a:prstClr val="white"/>
                </a:solidFill>
                <a:latin typeface="Helvetica Neue" charset="0"/>
                <a:ea typeface="Helvetica Neue" charset="0"/>
                <a:cs typeface="Helvetica Neue" charset="0"/>
              </a:rPr>
              <a:t>Dr. Chris Roberts   |  Frank Ledbetter | FY22 ODMM Annual Review Presentation   |   09.15.2022</a:t>
            </a:r>
          </a:p>
          <a:p>
            <a:r>
              <a:rPr lang="en-US" sz="1200" dirty="0">
                <a:solidFill>
                  <a:prstClr val="white"/>
                </a:solidFill>
                <a:latin typeface="Helvetica Neue" charset="0"/>
                <a:ea typeface="Helvetica Neue" charset="0"/>
                <a:cs typeface="Helvetica Neue" charset="0"/>
              </a:rPr>
              <a:t>Dr. Chris Roberts  |  christopher.e.roberts@nasa.gov</a:t>
            </a:r>
          </a:p>
        </p:txBody>
      </p:sp>
      <p:pic>
        <p:nvPicPr>
          <p:cNvPr id="23" name="Picture 22">
            <a:extLst>
              <a:ext uri="{FF2B5EF4-FFF2-40B4-BE49-F238E27FC236}">
                <a16:creationId xmlns:a16="http://schemas.microsoft.com/office/drawing/2014/main" id="{688EB516-03DA-45ED-8581-EAC1B56E5E1D}"/>
              </a:ext>
            </a:extLst>
          </p:cNvPr>
          <p:cNvPicPr>
            <a:picLocks noChangeAspect="1"/>
          </p:cNvPicPr>
          <p:nvPr/>
        </p:nvPicPr>
        <p:blipFill>
          <a:blip r:embed="rId4"/>
          <a:stretch>
            <a:fillRect/>
          </a:stretch>
        </p:blipFill>
        <p:spPr>
          <a:xfrm>
            <a:off x="5750297" y="3921568"/>
            <a:ext cx="1142956" cy="1212354"/>
          </a:xfrm>
          <a:prstGeom prst="ellipse">
            <a:avLst/>
          </a:prstGeom>
        </p:spPr>
      </p:pic>
      <p:pic>
        <p:nvPicPr>
          <p:cNvPr id="11" name="Picture 10">
            <a:extLst>
              <a:ext uri="{FF2B5EF4-FFF2-40B4-BE49-F238E27FC236}">
                <a16:creationId xmlns:a16="http://schemas.microsoft.com/office/drawing/2014/main" id="{8B30D627-C990-4BD2-ABC1-5AC088D415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5294" y="926937"/>
            <a:ext cx="2269689" cy="2100880"/>
          </a:xfrm>
          <a:prstGeom prst="ellipse">
            <a:avLst/>
          </a:prstGeom>
        </p:spPr>
      </p:pic>
      <p:pic>
        <p:nvPicPr>
          <p:cNvPr id="12" name="Picture 2" descr="image.png">
            <a:extLst>
              <a:ext uri="{FF2B5EF4-FFF2-40B4-BE49-F238E27FC236}">
                <a16:creationId xmlns:a16="http://schemas.microsoft.com/office/drawing/2014/main" id="{AEFA3644-1F61-40DA-8D28-C44EEACC5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6197" y="766200"/>
            <a:ext cx="1413631" cy="139228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5049C51-FC19-43BC-8527-B374962ED869}"/>
              </a:ext>
            </a:extLst>
          </p:cNvPr>
          <p:cNvPicPr/>
          <p:nvPr/>
        </p:nvPicPr>
        <p:blipFill>
          <a:blip r:embed="rId7"/>
          <a:stretch>
            <a:fillRect/>
          </a:stretch>
        </p:blipFill>
        <p:spPr>
          <a:xfrm>
            <a:off x="8615265" y="1378792"/>
            <a:ext cx="1696079" cy="1704008"/>
          </a:xfrm>
          <a:prstGeom prst="ellipse">
            <a:avLst/>
          </a:prstGeom>
        </p:spPr>
      </p:pic>
      <p:pic>
        <p:nvPicPr>
          <p:cNvPr id="14" name="Picture 13">
            <a:extLst>
              <a:ext uri="{FF2B5EF4-FFF2-40B4-BE49-F238E27FC236}">
                <a16:creationId xmlns:a16="http://schemas.microsoft.com/office/drawing/2014/main" id="{32311135-EB20-45F3-A4A7-A9A857653F59}"/>
              </a:ext>
            </a:extLst>
          </p:cNvPr>
          <p:cNvPicPr/>
          <p:nvPr/>
        </p:nvPicPr>
        <p:blipFill>
          <a:blip r:embed="rId8" cstate="hqprint">
            <a:extLst>
              <a:ext uri="{28A0092B-C50C-407E-A947-70E740481C1C}">
                <a14:useLocalDpi xmlns:a14="http://schemas.microsoft.com/office/drawing/2010/main" val="0"/>
              </a:ext>
            </a:extLst>
          </a:blip>
          <a:stretch>
            <a:fillRect/>
          </a:stretch>
        </p:blipFill>
        <p:spPr bwMode="auto">
          <a:xfrm>
            <a:off x="3395767" y="2797176"/>
            <a:ext cx="1574769" cy="1449279"/>
          </a:xfrm>
          <a:prstGeom prst="ellipse">
            <a:avLst/>
          </a:prstGeom>
          <a:noFill/>
          <a:ln>
            <a:noFill/>
          </a:ln>
        </p:spPr>
      </p:pic>
      <p:pic>
        <p:nvPicPr>
          <p:cNvPr id="15" name="Picture 14">
            <a:extLst>
              <a:ext uri="{FF2B5EF4-FFF2-40B4-BE49-F238E27FC236}">
                <a16:creationId xmlns:a16="http://schemas.microsoft.com/office/drawing/2014/main" id="{7D263BE5-8A97-41EC-B84B-91B2B127B71D}"/>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7337789" y="3137782"/>
            <a:ext cx="1880856" cy="1907858"/>
          </a:xfrm>
          <a:prstGeom prst="ellipse">
            <a:avLst/>
          </a:prstGeom>
          <a:noFill/>
          <a:ln>
            <a:noFill/>
          </a:ln>
        </p:spPr>
      </p:pic>
    </p:spTree>
    <p:extLst>
      <p:ext uri="{BB962C8B-B14F-4D97-AF65-F5344CB8AC3E}">
        <p14:creationId xmlns:p14="http://schemas.microsoft.com/office/powerpoint/2010/main" val="3683827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itle 1">
            <a:extLst>
              <a:ext uri="{FF2B5EF4-FFF2-40B4-BE49-F238E27FC236}">
                <a16:creationId xmlns:a16="http://schemas.microsoft.com/office/drawing/2014/main" id="{3157910B-7B1E-4653-A08A-7E9C35491E6B}"/>
              </a:ext>
            </a:extLst>
          </p:cNvPr>
          <p:cNvSpPr>
            <a:spLocks noGrp="1"/>
          </p:cNvSpPr>
          <p:nvPr>
            <p:ph type="title"/>
          </p:nvPr>
        </p:nvSpPr>
        <p:spPr>
          <a:xfrm>
            <a:off x="534401" y="1152939"/>
            <a:ext cx="3587025" cy="2980944"/>
          </a:xfrm>
        </p:spPr>
        <p:txBody>
          <a:bodyPr vert="horz" lIns="91440" tIns="45720" rIns="91440" bIns="45720" rtlCol="0" anchor="ctr">
            <a:normAutofit/>
          </a:bodyPr>
          <a:lstStyle/>
          <a:p>
            <a:pPr algn="l" defTabSz="914400" eaLnBrk="1" hangingPunct="1">
              <a:lnSpc>
                <a:spcPct val="90000"/>
              </a:lnSpc>
            </a:pPr>
            <a:r>
              <a:rPr lang="en-US" sz="3400" kern="1200" dirty="0">
                <a:latin typeface="+mj-lt"/>
                <a:ea typeface="+mj-ea"/>
                <a:cs typeface="+mj-cs"/>
              </a:rPr>
              <a:t>ODMM Accomplishments</a:t>
            </a:r>
          </a:p>
        </p:txBody>
      </p:sp>
      <p:sp>
        <p:nvSpPr>
          <p:cNvPr id="23" name="Content Placeholder 2">
            <a:extLst>
              <a:ext uri="{FF2B5EF4-FFF2-40B4-BE49-F238E27FC236}">
                <a16:creationId xmlns:a16="http://schemas.microsoft.com/office/drawing/2014/main" id="{93883DF5-E429-43D9-8B27-E096A1E5C977}"/>
              </a:ext>
            </a:extLst>
          </p:cNvPr>
          <p:cNvSpPr txBox="1">
            <a:spLocks/>
          </p:cNvSpPr>
          <p:nvPr/>
        </p:nvSpPr>
        <p:spPr>
          <a:xfrm>
            <a:off x="6096000" y="1290975"/>
            <a:ext cx="5049147" cy="4993279"/>
          </a:xfrm>
          <a:prstGeom prst="rect">
            <a:avLst/>
          </a:prstGeom>
        </p:spPr>
        <p:txBody>
          <a:bodyPr vert="horz" lIns="91440" tIns="45720" rIns="91440" bIns="45720" rtlCol="0" anchor="ct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914400" eaLnBrk="1" hangingPunct="1">
              <a:lnSpc>
                <a:spcPct val="90000"/>
              </a:lnSpc>
              <a:buNone/>
            </a:pPr>
            <a:r>
              <a:rPr lang="en-US" sz="1500" b="1" dirty="0">
                <a:latin typeface="Calibri Light" panose="020F0302020204030204" pitchFamily="34" charset="0"/>
                <a:ea typeface="+mn-ea"/>
                <a:cs typeface="Calibri Light" panose="020F0302020204030204" pitchFamily="34" charset="0"/>
              </a:rPr>
              <a:t>FabLab General Process Development:</a:t>
            </a:r>
          </a:p>
          <a:p>
            <a:pPr marL="285750" lvl="1" defTabSz="914400" eaLnBrk="1" hangingPunct="1">
              <a:lnSpc>
                <a:spcPct val="90000"/>
              </a:lnSpc>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Successfully printed a wrist connection for an extra-vehicular activity (EVA) suit using the FabLab process.</a:t>
            </a:r>
          </a:p>
          <a:p>
            <a:pPr marL="285750" lvl="1" defTabSz="914400" eaLnBrk="1" hangingPunct="1">
              <a:lnSpc>
                <a:spcPct val="90000"/>
              </a:lnSpc>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Reduced temperature sintering studies indicated acceptable properties at lower temperatures than characterized in Phase A. </a:t>
            </a:r>
          </a:p>
          <a:p>
            <a:pPr marL="285750" lvl="1" defTabSz="914400" eaLnBrk="1" hangingPunct="1">
              <a:lnSpc>
                <a:spcPct val="90000"/>
              </a:lnSpc>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Brazing materials development: tensile testing by the contractor of a brazed dog bone to characterize secondary material properties.</a:t>
            </a:r>
          </a:p>
          <a:p>
            <a:pPr marL="285750" lvl="1" defTabSz="914400" eaLnBrk="1" hangingPunct="1">
              <a:lnSpc>
                <a:spcPct val="90000"/>
              </a:lnSpc>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Release coating study ongoing.</a:t>
            </a:r>
          </a:p>
          <a:p>
            <a:pPr marL="923925" lvl="1" indent="-228600" defTabSz="914400" eaLnBrk="1" hangingPunct="1">
              <a:lnSpc>
                <a:spcPct val="90000"/>
              </a:lnSpc>
              <a:buFont typeface="Arial" panose="020B0604020202020204" pitchFamily="34" charset="0"/>
              <a:buChar char="•"/>
            </a:pPr>
            <a:endParaRPr lang="en-US" sz="1400" dirty="0">
              <a:ea typeface="+mn-ea"/>
            </a:endParaRPr>
          </a:p>
          <a:p>
            <a:pPr marL="923925" lvl="1" indent="-228600" defTabSz="914400" eaLnBrk="1" hangingPunct="1">
              <a:lnSpc>
                <a:spcPct val="90000"/>
              </a:lnSpc>
              <a:buFont typeface="Arial" panose="020B0604020202020204" pitchFamily="34" charset="0"/>
              <a:buChar char="•"/>
            </a:pPr>
            <a:endParaRPr lang="en-US" sz="1400" dirty="0">
              <a:ea typeface="+mn-ea"/>
            </a:endParaRPr>
          </a:p>
          <a:p>
            <a:pPr marL="923925" lvl="1" indent="-228600" defTabSz="914400" eaLnBrk="1" hangingPunct="1">
              <a:lnSpc>
                <a:spcPct val="90000"/>
              </a:lnSpc>
              <a:buFont typeface="Arial" panose="020B0604020202020204" pitchFamily="34" charset="0"/>
              <a:buChar char="•"/>
            </a:pPr>
            <a:endParaRPr lang="en-US" sz="1400" dirty="0">
              <a:ea typeface="+mn-ea"/>
            </a:endParaRPr>
          </a:p>
          <a:p>
            <a:pPr marL="923925" lvl="1" indent="-228600" defTabSz="914400" eaLnBrk="1" hangingPunct="1">
              <a:lnSpc>
                <a:spcPct val="90000"/>
              </a:lnSpc>
              <a:buFont typeface="Arial" panose="020B0604020202020204" pitchFamily="34" charset="0"/>
              <a:buChar char="•"/>
            </a:pPr>
            <a:endParaRPr lang="en-US" sz="1400" dirty="0">
              <a:ea typeface="+mn-ea"/>
            </a:endParaRPr>
          </a:p>
          <a:p>
            <a:pPr marL="923925" lvl="1" indent="-228600" defTabSz="914400" eaLnBrk="1" hangingPunct="1">
              <a:lnSpc>
                <a:spcPct val="90000"/>
              </a:lnSpc>
              <a:buFont typeface="Arial" panose="020B0604020202020204" pitchFamily="34" charset="0"/>
              <a:buChar char="•"/>
            </a:pPr>
            <a:endParaRPr lang="en-US" sz="1400" dirty="0">
              <a:ea typeface="+mn-ea"/>
            </a:endParaRPr>
          </a:p>
          <a:p>
            <a:pPr marL="923925" lvl="1" indent="-228600" defTabSz="914400" eaLnBrk="1" hangingPunct="1">
              <a:lnSpc>
                <a:spcPct val="90000"/>
              </a:lnSpc>
              <a:buFont typeface="Arial" panose="020B0604020202020204" pitchFamily="34" charset="0"/>
              <a:buChar char="•"/>
            </a:pPr>
            <a:endParaRPr lang="en-US" sz="2200" dirty="0">
              <a:ea typeface="+mn-ea"/>
            </a:endParaRPr>
          </a:p>
          <a:p>
            <a:pPr marL="1209675" lvl="1" indent="-228600" defTabSz="914400" eaLnBrk="1" hangingPunct="1">
              <a:lnSpc>
                <a:spcPct val="90000"/>
              </a:lnSpc>
              <a:spcBef>
                <a:spcPct val="0"/>
              </a:spcBef>
              <a:buFont typeface="Arial" panose="020B0604020202020204" pitchFamily="34" charset="0"/>
              <a:buChar char="•"/>
            </a:pPr>
            <a:endParaRPr lang="en-US" sz="2200" dirty="0">
              <a:ea typeface="+mn-ea"/>
            </a:endParaRPr>
          </a:p>
          <a:p>
            <a:pPr marL="460375" lvl="1" indent="-228600" defTabSz="914400" eaLnBrk="1" hangingPunct="1">
              <a:lnSpc>
                <a:spcPct val="90000"/>
              </a:lnSpc>
              <a:buFont typeface="Arial" panose="020B0604020202020204" pitchFamily="34" charset="0"/>
              <a:buChar char="•"/>
            </a:pPr>
            <a:endParaRPr lang="en-US" sz="2200" b="1" dirty="0">
              <a:ea typeface="+mn-ea"/>
            </a:endParaRPr>
          </a:p>
          <a:p>
            <a:pPr marL="460375" lvl="1" indent="-228600" defTabSz="914400" eaLnBrk="1" hangingPunct="1">
              <a:lnSpc>
                <a:spcPct val="90000"/>
              </a:lnSpc>
              <a:buFont typeface="Arial" panose="020B0604020202020204" pitchFamily="34" charset="0"/>
              <a:buChar char="•"/>
            </a:pPr>
            <a:endParaRPr lang="en-US" sz="2200" dirty="0">
              <a:ea typeface="+mn-ea"/>
            </a:endParaRPr>
          </a:p>
          <a:p>
            <a:pPr marL="1323975" lvl="2" defTabSz="914400" eaLnBrk="1" hangingPunct="1">
              <a:lnSpc>
                <a:spcPct val="90000"/>
              </a:lnSpc>
              <a:buFont typeface="Arial" panose="020B0604020202020204" pitchFamily="34" charset="0"/>
              <a:buChar char="•"/>
            </a:pPr>
            <a:endParaRPr lang="en-US" sz="2200" dirty="0">
              <a:ea typeface="+mn-ea"/>
            </a:endParaRPr>
          </a:p>
        </p:txBody>
      </p:sp>
      <p:sp>
        <p:nvSpPr>
          <p:cNvPr id="2" name="Slide Number Placeholder 1">
            <a:extLst>
              <a:ext uri="{FF2B5EF4-FFF2-40B4-BE49-F238E27FC236}">
                <a16:creationId xmlns:a16="http://schemas.microsoft.com/office/drawing/2014/main" id="{812B723B-D665-46BD-9E28-023B579FEE77}"/>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defRPr/>
            </a:pPr>
            <a:fld id="{75D13D49-2B6F-174C-9E1E-1013A06E5C50}" type="slidenum">
              <a:rPr lang="en-US" sz="1200">
                <a:solidFill>
                  <a:schemeClr val="tx1">
                    <a:tint val="75000"/>
                  </a:schemeClr>
                </a:solidFill>
                <a:latin typeface="+mn-lt"/>
                <a:ea typeface="+mn-ea"/>
              </a:rPr>
              <a:pPr>
                <a:spcAft>
                  <a:spcPts val="600"/>
                </a:spcAft>
                <a:defRPr/>
              </a:pPr>
              <a:t>10</a:t>
            </a:fld>
            <a:endParaRPr lang="en-US" sz="1200">
              <a:solidFill>
                <a:schemeClr val="tx1">
                  <a:tint val="75000"/>
                </a:schemeClr>
              </a:solidFill>
              <a:latin typeface="+mn-lt"/>
              <a:ea typeface="+mn-ea"/>
            </a:endParaRPr>
          </a:p>
        </p:txBody>
      </p:sp>
      <p:grpSp>
        <p:nvGrpSpPr>
          <p:cNvPr id="14" name="Group 13">
            <a:extLst>
              <a:ext uri="{FF2B5EF4-FFF2-40B4-BE49-F238E27FC236}">
                <a16:creationId xmlns:a16="http://schemas.microsoft.com/office/drawing/2014/main" id="{FE83CCE6-2A5A-4996-8222-384BFC14835F}"/>
              </a:ext>
            </a:extLst>
          </p:cNvPr>
          <p:cNvGrpSpPr/>
          <p:nvPr/>
        </p:nvGrpSpPr>
        <p:grpSpPr>
          <a:xfrm>
            <a:off x="5743814" y="3598711"/>
            <a:ext cx="5733572" cy="2364547"/>
            <a:chOff x="2871372" y="3748454"/>
            <a:chExt cx="6434601" cy="2653652"/>
          </a:xfrm>
        </p:grpSpPr>
        <p:pic>
          <p:nvPicPr>
            <p:cNvPr id="18" name="Picture 17">
              <a:extLst>
                <a:ext uri="{FF2B5EF4-FFF2-40B4-BE49-F238E27FC236}">
                  <a16:creationId xmlns:a16="http://schemas.microsoft.com/office/drawing/2014/main" id="{64CEB168-5E32-4256-A06B-DBE84840B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372" y="3748454"/>
              <a:ext cx="6434601" cy="23317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57A73-4502-40A2-8662-EAEF0EC1919A}"/>
                </a:ext>
              </a:extLst>
            </p:cNvPr>
            <p:cNvSpPr txBox="1"/>
            <p:nvPr/>
          </p:nvSpPr>
          <p:spPr>
            <a:xfrm>
              <a:off x="2937258" y="6125780"/>
              <a:ext cx="6302828" cy="276326"/>
            </a:xfrm>
            <a:prstGeom prst="rect">
              <a:avLst/>
            </a:prstGeom>
            <a:noFill/>
          </p:spPr>
          <p:txBody>
            <a:bodyPr wrap="square" rtlCol="0">
              <a:spAutoFit/>
            </a:bodyPr>
            <a:lstStyle/>
            <a:p>
              <a:pPr algn="ctr"/>
              <a:r>
                <a:rPr lang="en-US" sz="1000" i="1" dirty="0">
                  <a:latin typeface="Calibri Light" panose="020F0302020204030204" pitchFamily="34" charset="0"/>
                  <a:cs typeface="Calibri Light" panose="020F0302020204030204" pitchFamily="34" charset="0"/>
                </a:rPr>
                <a:t>Space Suit Wrist Disconnect manufactured by FabLab. Image courtesy of Techshot a Redwire company.</a:t>
              </a:r>
            </a:p>
          </p:txBody>
        </p:sp>
      </p:grpSp>
    </p:spTree>
    <p:extLst>
      <p:ext uri="{BB962C8B-B14F-4D97-AF65-F5344CB8AC3E}">
        <p14:creationId xmlns:p14="http://schemas.microsoft.com/office/powerpoint/2010/main" val="135541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98365" y="498783"/>
            <a:ext cx="4561390" cy="1320569"/>
          </a:xfrm>
        </p:spPr>
        <p:txBody>
          <a:bodyPr vert="horz" lIns="91440" tIns="45720" rIns="91440" bIns="45720" rtlCol="0" anchor="ctr">
            <a:noAutofit/>
          </a:bodyPr>
          <a:lstStyle/>
          <a:p>
            <a:pPr algn="l" defTabSz="914400" eaLnBrk="1" hangingPunct="1">
              <a:lnSpc>
                <a:spcPct val="90000"/>
              </a:lnSpc>
            </a:pPr>
            <a:r>
              <a:rPr lang="en-US" sz="4500" kern="1200">
                <a:solidFill>
                  <a:schemeClr val="tx1"/>
                </a:solidFill>
                <a:latin typeface="+mj-lt"/>
                <a:ea typeface="+mj-ea"/>
                <a:cs typeface="+mj-cs"/>
              </a:rPr>
              <a:t>ODMM Accomplishments</a:t>
            </a:r>
            <a:endParaRPr lang="en-US" sz="4500" kern="1200" dirty="0">
              <a:solidFill>
                <a:schemeClr val="tx1"/>
              </a:solidFill>
              <a:latin typeface="+mj-lt"/>
              <a:ea typeface="+mj-ea"/>
              <a:cs typeface="+mj-cs"/>
            </a:endParaRPr>
          </a:p>
        </p:txBody>
      </p:sp>
      <p:sp>
        <p:nvSpPr>
          <p:cNvPr id="6" name="Slide Number Placeholder 5"/>
          <p:cNvSpPr>
            <a:spLocks noGrp="1"/>
          </p:cNvSpPr>
          <p:nvPr>
            <p:ph type="sldNum" sz="quarter" idx="10"/>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75D13D49-2B6F-174C-9E1E-1013A06E5C50}" type="slidenum">
              <a:rPr lang="en-US" sz="1200" smtClean="0">
                <a:solidFill>
                  <a:schemeClr val="tx1">
                    <a:alpha val="80000"/>
                  </a:schemeClr>
                </a:solidFill>
                <a:latin typeface="+mn-lt"/>
                <a:ea typeface="+mn-ea"/>
              </a:rPr>
              <a:pPr>
                <a:lnSpc>
                  <a:spcPct val="90000"/>
                </a:lnSpc>
                <a:spcAft>
                  <a:spcPts val="600"/>
                </a:spcAft>
                <a:defRPr/>
              </a:pPr>
              <a:t>11</a:t>
            </a:fld>
            <a:endParaRPr lang="en-US" sz="1200">
              <a:solidFill>
                <a:schemeClr val="tx1">
                  <a:alpha val="80000"/>
                </a:schemeClr>
              </a:solidFill>
              <a:latin typeface="+mn-lt"/>
              <a:ea typeface="+mn-ea"/>
            </a:endParaRPr>
          </a:p>
        </p:txBody>
      </p:sp>
      <p:graphicFrame>
        <p:nvGraphicFramePr>
          <p:cNvPr id="10" name="Content Placeholder 2">
            <a:extLst>
              <a:ext uri="{FF2B5EF4-FFF2-40B4-BE49-F238E27FC236}">
                <a16:creationId xmlns:a16="http://schemas.microsoft.com/office/drawing/2014/main" id="{62847CC6-DEBE-1E4E-1DC4-F186BA51A11D}"/>
              </a:ext>
            </a:extLst>
          </p:cNvPr>
          <p:cNvGraphicFramePr/>
          <p:nvPr>
            <p:extLst>
              <p:ext uri="{D42A27DB-BD31-4B8C-83A1-F6EECF244321}">
                <p14:modId xmlns:p14="http://schemas.microsoft.com/office/powerpoint/2010/main" val="2709145728"/>
              </p:ext>
            </p:extLst>
          </p:nvPr>
        </p:nvGraphicFramePr>
        <p:xfrm>
          <a:off x="5072109" y="498783"/>
          <a:ext cx="6371492" cy="588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82932A9-966B-4E0A-A3A5-F323B6D550E5}"/>
              </a:ext>
            </a:extLst>
          </p:cNvPr>
          <p:cNvPicPr>
            <a:picLocks noChangeAspect="1"/>
          </p:cNvPicPr>
          <p:nvPr/>
        </p:nvPicPr>
        <p:blipFill>
          <a:blip r:embed="rId8"/>
          <a:stretch>
            <a:fillRect/>
          </a:stretch>
        </p:blipFill>
        <p:spPr>
          <a:xfrm>
            <a:off x="0" y="0"/>
            <a:ext cx="12238849" cy="6861324"/>
          </a:xfrm>
          <a:prstGeom prst="rect">
            <a:avLst/>
          </a:prstGeom>
        </p:spPr>
      </p:pic>
      <p:grpSp>
        <p:nvGrpSpPr>
          <p:cNvPr id="8" name="Group 7">
            <a:extLst>
              <a:ext uri="{FF2B5EF4-FFF2-40B4-BE49-F238E27FC236}">
                <a16:creationId xmlns:a16="http://schemas.microsoft.com/office/drawing/2014/main" id="{E302AF7C-DBF8-382E-C873-5F7DE94DBB81}"/>
              </a:ext>
            </a:extLst>
          </p:cNvPr>
          <p:cNvGrpSpPr/>
          <p:nvPr/>
        </p:nvGrpSpPr>
        <p:grpSpPr>
          <a:xfrm>
            <a:off x="524515" y="1391477"/>
            <a:ext cx="3647257" cy="5184223"/>
            <a:chOff x="8326314" y="74382"/>
            <a:chExt cx="4517637" cy="6858000"/>
          </a:xfrm>
        </p:grpSpPr>
        <p:pic>
          <p:nvPicPr>
            <p:cNvPr id="9" name="Picture 8">
              <a:extLst>
                <a:ext uri="{FF2B5EF4-FFF2-40B4-BE49-F238E27FC236}">
                  <a16:creationId xmlns:a16="http://schemas.microsoft.com/office/drawing/2014/main" id="{A1B8DEDB-58C1-775B-9104-3FC92A6B5FF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6314" y="74382"/>
              <a:ext cx="4517637" cy="6858000"/>
            </a:xfrm>
            <a:prstGeom prst="rect">
              <a:avLst/>
            </a:prstGeom>
          </p:spPr>
        </p:pic>
        <p:pic>
          <p:nvPicPr>
            <p:cNvPr id="11" name="Picture 10">
              <a:extLst>
                <a:ext uri="{FF2B5EF4-FFF2-40B4-BE49-F238E27FC236}">
                  <a16:creationId xmlns:a16="http://schemas.microsoft.com/office/drawing/2014/main" id="{997447C6-9EA8-42E1-CB17-B3FEF805B7E4}"/>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0000" b="90000" l="10000" r="90000">
                          <a14:foregroundMark x1="19742" y1="65450" x2="17811" y2="65572"/>
                          <a14:foregroundMark x1="21888" y1="66423" x2="25751" y2="68978"/>
                          <a14:foregroundMark x1="33262" y1="31752" x2="22532" y2="25912"/>
                          <a14:foregroundMark x1="22532" y1="25912" x2="25751" y2="22871"/>
                          <a14:foregroundMark x1="20386" y1="17762" x2="18670" y2="23966"/>
                          <a14:foregroundMark x1="22747" y1="17032" x2="50858" y2="24453"/>
                          <a14:foregroundMark x1="50858" y1="24453" x2="63305" y2="41484"/>
                          <a14:foregroundMark x1="63305" y1="41484" x2="68240" y2="34793"/>
                          <a14:foregroundMark x1="68240" y1="34793" x2="62232" y2="31630"/>
                          <a14:foregroundMark x1="19742" y1="25912" x2="22961" y2="33333"/>
                          <a14:foregroundMark x1="22961" y1="33333" x2="46137" y2="41849"/>
                          <a14:foregroundMark x1="46137" y1="41849" x2="59871" y2="43917"/>
                          <a14:foregroundMark x1="59871" y1="43917" x2="54936" y2="35888"/>
                          <a14:foregroundMark x1="54936" y1="35888" x2="54077" y2="35645"/>
                          <a14:foregroundMark x1="64378" y1="46229" x2="69313" y2="41119"/>
                          <a14:foregroundMark x1="62232" y1="47810" x2="66309" y2="48662"/>
                          <a14:foregroundMark x1="18240" y1="13990" x2="18240" y2="13990"/>
                          <a14:foregroundMark x1="18026" y1="14599" x2="22318" y2="16667"/>
                          <a14:foregroundMark x1="29828" y1="18127" x2="35622" y2="20073"/>
                          <a14:foregroundMark x1="59442" y1="29562" x2="63948" y2="30779"/>
                          <a14:foregroundMark x1="69957" y1="35766" x2="70815" y2="34915"/>
                          <a14:foregroundMark x1="70386" y1="44161" x2="71674" y2="42944"/>
                          <a14:foregroundMark x1="69099" y1="50730" x2="70386" y2="48540"/>
                          <a14:foregroundMark x1="16738" y1="53528" x2="16738" y2="53528"/>
                          <a14:foregroundMark x1="61588" y1="80292" x2="61588" y2="80292"/>
                          <a14:foregroundMark x1="57725" y1="79075" x2="57725" y2="79075"/>
                          <a14:foregroundMark x1="65665" y1="81995" x2="65665" y2="81995"/>
                          <a14:foregroundMark x1="67382" y1="83212" x2="67382" y2="83212"/>
                          <a14:foregroundMark x1="71245" y1="84672" x2="71245" y2="84672"/>
                          <a14:foregroundMark x1="36910" y1="73114" x2="36910" y2="73114"/>
                          <a14:foregroundMark x1="35622" y1="73114" x2="35622" y2="73114"/>
                          <a14:foregroundMark x1="34120" y1="72628" x2="34120" y2="72628"/>
                          <a14:foregroundMark x1="17811" y1="52676" x2="17811" y2="52676"/>
                          <a14:foregroundMark x1="16738" y1="54380" x2="16738" y2="54380"/>
                          <a14:foregroundMark x1="63305" y1="81509" x2="63305" y2="81509"/>
                          <a14:foregroundMark x1="16738" y1="56326" x2="16738" y2="56326"/>
                          <a14:foregroundMark x1="16953" y1="49513" x2="16953" y2="49513"/>
                          <a14:backgroundMark x1="61373" y1="20316" x2="41845" y2="13260"/>
                          <a14:backgroundMark x1="23820" y1="8637" x2="71459" y2="24696"/>
                          <a14:backgroundMark x1="12661" y1="9124" x2="12661" y2="14112"/>
                          <a14:backgroundMark x1="11803" y1="40633" x2="12446" y2="36131"/>
                          <a14:backgroundMark x1="14378" y1="69465" x2="27253" y2="78710"/>
                          <a14:backgroundMark x1="27253" y1="78710" x2="64163" y2="91849"/>
                          <a14:backgroundMark x1="19099" y1="39051" x2="68240" y2="56569"/>
                          <a14:backgroundMark x1="73176" y1="33577" x2="73176" y2="35280"/>
                          <a14:backgroundMark x1="15665" y1="68127" x2="73391" y2="87835"/>
                          <a14:backgroundMark x1="73820" y1="81630" x2="73820" y2="72871"/>
                          <a14:backgroundMark x1="73176" y1="68127" x2="73176" y2="68127"/>
                          <a14:backgroundMark x1="73391" y1="72506" x2="73391" y2="72506"/>
                          <a14:backgroundMark x1="73176" y1="76399" x2="73176" y2="76399"/>
                          <a14:backgroundMark x1="72747" y1="42579" x2="72747" y2="42579"/>
                          <a14:backgroundMark x1="73176" y1="45620" x2="73176" y2="45620"/>
                          <a14:backgroundMark x1="72961" y1="63260" x2="72961" y2="63260"/>
                          <a14:backgroundMark x1="13519" y1="53528" x2="13519" y2="53528"/>
                          <a14:backgroundMark x1="13948" y1="52068" x2="13948" y2="52068"/>
                          <a14:backgroundMark x1="14807" y1="50973" x2="14807" y2="50973"/>
                          <a14:backgroundMark x1="14807" y1="55109" x2="14807" y2="55109"/>
                          <a14:backgroundMark x1="60300" y1="82847" x2="60300" y2="82847"/>
                        </a14:backgroundRemoval>
                      </a14:imgEffect>
                    </a14:imgLayer>
                  </a14:imgProps>
                </a:ext>
                <a:ext uri="{28A0092B-C50C-407E-A947-70E740481C1C}">
                  <a14:useLocalDpi xmlns:a14="http://schemas.microsoft.com/office/drawing/2010/main" val="0"/>
                </a:ext>
              </a:extLst>
            </a:blip>
            <a:stretch>
              <a:fillRect/>
            </a:stretch>
          </p:blipFill>
          <p:spPr>
            <a:xfrm>
              <a:off x="8410204" y="631779"/>
              <a:ext cx="3116269" cy="5496937"/>
            </a:xfrm>
            <a:prstGeom prst="rect">
              <a:avLst/>
            </a:prstGeom>
          </p:spPr>
        </p:pic>
      </p:grpSp>
      <p:sp>
        <p:nvSpPr>
          <p:cNvPr id="12" name="Title 1">
            <a:extLst>
              <a:ext uri="{FF2B5EF4-FFF2-40B4-BE49-F238E27FC236}">
                <a16:creationId xmlns:a16="http://schemas.microsoft.com/office/drawing/2014/main" id="{00DF380C-9989-E398-628A-01E6F4796D04}"/>
              </a:ext>
            </a:extLst>
          </p:cNvPr>
          <p:cNvSpPr txBox="1">
            <a:spLocks/>
          </p:cNvSpPr>
          <p:nvPr/>
        </p:nvSpPr>
        <p:spPr>
          <a:xfrm>
            <a:off x="524515" y="-600651"/>
            <a:ext cx="3587025" cy="2980944"/>
          </a:xfrm>
          <a:prstGeom prst="rect">
            <a:avLst/>
          </a:prstGeom>
        </p:spPr>
        <p:txBody>
          <a:bodyPr vert="horz" lIns="91440" tIns="45720" rIns="91440" bIns="45720" rtlCol="0" anchor="ctr">
            <a:norm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algn="l" defTabSz="914400" eaLnBrk="1" hangingPunct="1">
              <a:lnSpc>
                <a:spcPct val="90000"/>
              </a:lnSpc>
            </a:pPr>
            <a:r>
              <a:rPr lang="en-US" sz="3400">
                <a:solidFill>
                  <a:schemeClr val="tx1"/>
                </a:solidFill>
                <a:latin typeface="+mj-lt"/>
                <a:ea typeface="+mj-ea"/>
                <a:cs typeface="+mj-cs"/>
              </a:rPr>
              <a:t>ODMM Accomplishments</a:t>
            </a:r>
            <a:endParaRPr lang="en-US" sz="34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C3365B73-96D0-4AD2-AD6C-EF6F3CCBB296}"/>
              </a:ext>
            </a:extLst>
          </p:cNvPr>
          <p:cNvPicPr>
            <a:picLocks noChangeAspect="1"/>
          </p:cNvPicPr>
          <p:nvPr/>
        </p:nvPicPr>
        <p:blipFill>
          <a:blip r:embed="rId12"/>
          <a:stretch>
            <a:fillRect/>
          </a:stretch>
        </p:blipFill>
        <p:spPr>
          <a:xfrm>
            <a:off x="7473704" y="362258"/>
            <a:ext cx="3803895" cy="1925896"/>
          </a:xfrm>
          <a:prstGeom prst="rect">
            <a:avLst/>
          </a:prstGeom>
        </p:spPr>
      </p:pic>
      <p:sp>
        <p:nvSpPr>
          <p:cNvPr id="7" name="TextBox 6">
            <a:extLst>
              <a:ext uri="{FF2B5EF4-FFF2-40B4-BE49-F238E27FC236}">
                <a16:creationId xmlns:a16="http://schemas.microsoft.com/office/drawing/2014/main" id="{D019321D-3BC8-4D3D-ADD9-C7304360C94C}"/>
              </a:ext>
            </a:extLst>
          </p:cNvPr>
          <p:cNvSpPr txBox="1"/>
          <p:nvPr/>
        </p:nvSpPr>
        <p:spPr>
          <a:xfrm>
            <a:off x="7473704" y="417425"/>
            <a:ext cx="3757438" cy="1938992"/>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Weldment test plan delivered to the PSRP Weldment Working group.</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Automatic print bed leveling hardware designed and manufactured for benchtop prototype.</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Process gas drawers design and manufactured along with the filling station.</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Hardware fidelity matured:</a:t>
            </a:r>
          </a:p>
          <a:p>
            <a:pPr marL="742950" lvl="1" indent="-285750">
              <a:buFont typeface="Courier New" panose="02070309020205020404" pitchFamily="49" charset="0"/>
              <a:buChar char="o"/>
            </a:pPr>
            <a:r>
              <a:rPr lang="en-US" sz="1200" dirty="0">
                <a:solidFill>
                  <a:schemeClr val="bg1"/>
                </a:solidFill>
                <a:latin typeface="Calibri Light" panose="020F0302020204030204" pitchFamily="34" charset="0"/>
                <a:cs typeface="Calibri Light" panose="020F0302020204030204" pitchFamily="34" charset="0"/>
              </a:rPr>
              <a:t>Examples: Getter cage designed and manufactured, EMI shields refined and manufactured, etc.</a:t>
            </a:r>
          </a:p>
        </p:txBody>
      </p:sp>
      <p:pic>
        <p:nvPicPr>
          <p:cNvPr id="14" name="Picture 13">
            <a:extLst>
              <a:ext uri="{FF2B5EF4-FFF2-40B4-BE49-F238E27FC236}">
                <a16:creationId xmlns:a16="http://schemas.microsoft.com/office/drawing/2014/main" id="{B76FC171-92F3-494F-81FC-EC9E9D7CC522}"/>
              </a:ext>
            </a:extLst>
          </p:cNvPr>
          <p:cNvPicPr>
            <a:picLocks noChangeAspect="1"/>
          </p:cNvPicPr>
          <p:nvPr/>
        </p:nvPicPr>
        <p:blipFill>
          <a:blip r:embed="rId13"/>
          <a:stretch>
            <a:fillRect/>
          </a:stretch>
        </p:blipFill>
        <p:spPr>
          <a:xfrm>
            <a:off x="7473704" y="3621455"/>
            <a:ext cx="3869415" cy="1495231"/>
          </a:xfrm>
          <a:prstGeom prst="rect">
            <a:avLst/>
          </a:prstGeom>
        </p:spPr>
      </p:pic>
      <p:sp>
        <p:nvSpPr>
          <p:cNvPr id="21" name="TextBox 20">
            <a:extLst>
              <a:ext uri="{FF2B5EF4-FFF2-40B4-BE49-F238E27FC236}">
                <a16:creationId xmlns:a16="http://schemas.microsoft.com/office/drawing/2014/main" id="{642414A7-01BD-4740-94E7-14432030F48A}"/>
              </a:ext>
            </a:extLst>
          </p:cNvPr>
          <p:cNvSpPr txBox="1"/>
          <p:nvPr/>
        </p:nvSpPr>
        <p:spPr>
          <a:xfrm>
            <a:off x="7496932" y="3472771"/>
            <a:ext cx="3757438"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Welding, tool changing, base plate, machining, and supercapacitor subsystems matured to a PDR level.</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Flight system PDR held December 9, 2021.</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Phase I PSRP review held on December 7, 2021.</a:t>
            </a:r>
          </a:p>
          <a:p>
            <a:pPr marL="285750" indent="-285750">
              <a:buFont typeface="Arial" panose="020B0604020202020204" pitchFamily="34" charset="0"/>
              <a:buChar char="•"/>
            </a:pPr>
            <a:r>
              <a:rPr lang="en-US" sz="1200" dirty="0">
                <a:solidFill>
                  <a:schemeClr val="bg1"/>
                </a:solidFill>
                <a:latin typeface="Calibri Light" panose="020F0302020204030204" pitchFamily="34" charset="0"/>
                <a:cs typeface="Calibri Light" panose="020F0302020204030204" pitchFamily="34" charset="0"/>
              </a:rPr>
              <a:t>Parabolic flight conducted in November of 2021 to investigate the effects of gravity on welding parameters and FOD control.</a:t>
            </a:r>
          </a:p>
          <a:p>
            <a:pPr marL="285750" indent="-285750">
              <a:buFont typeface="Arial" panose="020B0604020202020204" pitchFamily="34" charset="0"/>
              <a:buChar char="•"/>
            </a:pPr>
            <a:r>
              <a:rPr lang="en-US" sz="1200" dirty="0">
                <a:solidFill>
                  <a:srgbClr val="FF0000"/>
                </a:solidFill>
                <a:latin typeface="Calibri Light" panose="020F0302020204030204" pitchFamily="34" charset="0"/>
                <a:cs typeface="Calibri Light" panose="020F0302020204030204" pitchFamily="34" charset="0"/>
              </a:rPr>
              <a:t>Vulcan canceled due to GCD budget cuts.</a:t>
            </a:r>
          </a:p>
        </p:txBody>
      </p:sp>
      <p:grpSp>
        <p:nvGrpSpPr>
          <p:cNvPr id="30" name="Group 29">
            <a:extLst>
              <a:ext uri="{FF2B5EF4-FFF2-40B4-BE49-F238E27FC236}">
                <a16:creationId xmlns:a16="http://schemas.microsoft.com/office/drawing/2014/main" id="{96B8F4D7-9815-4137-8459-0B01F50F355A}"/>
              </a:ext>
            </a:extLst>
          </p:cNvPr>
          <p:cNvGrpSpPr/>
          <p:nvPr/>
        </p:nvGrpSpPr>
        <p:grpSpPr>
          <a:xfrm>
            <a:off x="9817735" y="5089814"/>
            <a:ext cx="1882956" cy="1428436"/>
            <a:chOff x="4031696" y="7054687"/>
            <a:chExt cx="2913135" cy="2209943"/>
          </a:xfrm>
        </p:grpSpPr>
        <p:pic>
          <p:nvPicPr>
            <p:cNvPr id="31" name="Picture 30" descr="A picture containing indoor, different&#10;&#10;Description automatically generated">
              <a:extLst>
                <a:ext uri="{FF2B5EF4-FFF2-40B4-BE49-F238E27FC236}">
                  <a16:creationId xmlns:a16="http://schemas.microsoft.com/office/drawing/2014/main" id="{49AA2B42-4C52-4284-BDFA-E73C8A6674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17215" y="7054687"/>
              <a:ext cx="2742096" cy="1752467"/>
            </a:xfrm>
            <a:prstGeom prst="rect">
              <a:avLst/>
            </a:prstGeom>
          </p:spPr>
        </p:pic>
        <p:sp>
          <p:nvSpPr>
            <p:cNvPr id="32" name="TextBox 31">
              <a:extLst>
                <a:ext uri="{FF2B5EF4-FFF2-40B4-BE49-F238E27FC236}">
                  <a16:creationId xmlns:a16="http://schemas.microsoft.com/office/drawing/2014/main" id="{A2B537D9-7B1C-48D9-8473-E8681EA70255}"/>
                </a:ext>
              </a:extLst>
            </p:cNvPr>
            <p:cNvSpPr txBox="1"/>
            <p:nvPr/>
          </p:nvSpPr>
          <p:spPr>
            <a:xfrm>
              <a:off x="4031696" y="8740851"/>
              <a:ext cx="2913135" cy="523779"/>
            </a:xfrm>
            <a:prstGeom prst="rect">
              <a:avLst/>
            </a:prstGeom>
            <a:noFill/>
          </p:spPr>
          <p:txBody>
            <a:bodyPr wrap="square" rtlCol="0">
              <a:spAutoFit/>
            </a:bodyPr>
            <a:lstStyle/>
            <a:p>
              <a:pPr algn="ctr"/>
              <a:r>
                <a:rPr lang="en-US" sz="800" i="1" dirty="0">
                  <a:solidFill>
                    <a:schemeClr val="bg1"/>
                  </a:solidFill>
                  <a:latin typeface="Calibri Light" panose="020F0302020204030204" pitchFamily="34" charset="0"/>
                  <a:cs typeface="Calibri Light" panose="020F0302020204030204" pitchFamily="34" charset="0"/>
                </a:rPr>
                <a:t>Process gas bottle filling station. Image courtesy of Techshot a Redwire company</a:t>
              </a:r>
            </a:p>
          </p:txBody>
        </p:sp>
      </p:grpSp>
    </p:spTree>
    <p:extLst>
      <p:ext uri="{BB962C8B-B14F-4D97-AF65-F5344CB8AC3E}">
        <p14:creationId xmlns:p14="http://schemas.microsoft.com/office/powerpoint/2010/main" val="18328714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3157910B-7B1E-4653-A08A-7E9C35491E6B}"/>
              </a:ext>
            </a:extLst>
          </p:cNvPr>
          <p:cNvSpPr>
            <a:spLocks noGrp="1"/>
          </p:cNvSpPr>
          <p:nvPr>
            <p:ph type="title"/>
          </p:nvPr>
        </p:nvSpPr>
        <p:spPr>
          <a:xfrm>
            <a:off x="943276" y="712268"/>
            <a:ext cx="10410524" cy="1193533"/>
          </a:xfrm>
        </p:spPr>
        <p:txBody>
          <a:bodyPr vert="horz" lIns="91440" tIns="45720" rIns="91440" bIns="45720" rtlCol="0" anchor="ctr">
            <a:normAutofit/>
          </a:bodyPr>
          <a:lstStyle/>
          <a:p>
            <a:pPr algn="l" defTabSz="914400" eaLnBrk="1" hangingPunct="1">
              <a:lnSpc>
                <a:spcPct val="90000"/>
              </a:lnSpc>
            </a:pPr>
            <a:r>
              <a:rPr lang="en-US" sz="4400" kern="1200" dirty="0">
                <a:solidFill>
                  <a:srgbClr val="FFFFFF"/>
                </a:solidFill>
                <a:latin typeface="+mj-lt"/>
                <a:ea typeface="+mj-ea"/>
                <a:cs typeface="+mj-cs"/>
              </a:rPr>
              <a:t>ODMM Accomplishments</a:t>
            </a:r>
          </a:p>
        </p:txBody>
      </p:sp>
      <p:cxnSp>
        <p:nvCxnSpPr>
          <p:cNvPr id="77" name="Straight Connector 76">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E8D1A4FE-B350-462D-994E-50FE39F0DF5D}"/>
              </a:ext>
            </a:extLst>
          </p:cNvPr>
          <p:cNvSpPr txBox="1">
            <a:spLocks/>
          </p:cNvSpPr>
          <p:nvPr/>
        </p:nvSpPr>
        <p:spPr>
          <a:xfrm>
            <a:off x="943276" y="2050181"/>
            <a:ext cx="10410524" cy="4126782"/>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defTabSz="914400" eaLnBrk="1" hangingPunct="1">
              <a:lnSpc>
                <a:spcPct val="90000"/>
              </a:lnSpc>
              <a:spcBef>
                <a:spcPts val="0"/>
              </a:spcBef>
              <a:buNone/>
            </a:pPr>
            <a:r>
              <a:rPr lang="en-US" sz="1500" b="1" dirty="0">
                <a:solidFill>
                  <a:srgbClr val="FFFFFF"/>
                </a:solidFill>
                <a:latin typeface="Calibri Light" panose="020F0302020204030204" pitchFamily="34" charset="0"/>
                <a:ea typeface="+mn-ea"/>
                <a:cs typeface="Calibri Light" panose="020F0302020204030204" pitchFamily="34" charset="0"/>
              </a:rPr>
              <a:t>Recycling and Reuse (RnR):</a:t>
            </a:r>
          </a:p>
          <a:p>
            <a:pPr marL="517525" lvl="1" defTabSz="914400" eaLnBrk="1" hangingPunct="1">
              <a:lnSpc>
                <a:spcPct val="90000"/>
              </a:lnSpc>
              <a:spcBef>
                <a:spcPts val="0"/>
              </a:spcBef>
              <a:buFont typeface="Arial" panose="020B0604020202020204" pitchFamily="34" charset="0"/>
              <a:buChar char="•"/>
            </a:pPr>
            <a:r>
              <a:rPr lang="en-US" sz="1500" dirty="0">
                <a:solidFill>
                  <a:srgbClr val="FFFFFF"/>
                </a:solidFill>
                <a:latin typeface="Calibri Light" panose="020F0302020204030204" pitchFamily="34" charset="0"/>
                <a:ea typeface="+mn-ea"/>
                <a:cs typeface="Calibri Light" panose="020F0302020204030204" pitchFamily="34" charset="0"/>
              </a:rPr>
              <a:t>Cornerstone Research Group Reversible Thermosetting polymer (RVT) Development:</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Identified flame retardants and stabilizers compatible with RVT.</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Masterbatched two formulations of the RVT material with 15% flame retardant additives. </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Material characterization of virgin and formulation one of RVT.</a:t>
            </a:r>
          </a:p>
          <a:p>
            <a:pPr marL="517525" lvl="1" defTabSz="914400" eaLnBrk="1" hangingPunct="1">
              <a:lnSpc>
                <a:spcPct val="90000"/>
              </a:lnSpc>
              <a:spcBef>
                <a:spcPts val="0"/>
              </a:spcBef>
              <a:buFont typeface="Arial" panose="020B0604020202020204" pitchFamily="34" charset="0"/>
              <a:buChar char="•"/>
            </a:pPr>
            <a:r>
              <a:rPr lang="en-US" sz="1500" dirty="0">
                <a:solidFill>
                  <a:srgbClr val="FFFFFF"/>
                </a:solidFill>
                <a:latin typeface="Calibri Light" panose="020F0302020204030204" pitchFamily="34" charset="0"/>
                <a:ea typeface="+mn-ea"/>
                <a:cs typeface="Calibri Light" panose="020F0302020204030204" pitchFamily="34" charset="0"/>
              </a:rPr>
              <a:t>University of Nebraska CAN :</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Manufactured coupons of virgin PLActive (polylactic acid-based biocidal filament) and MDFlex (Thermoplastic polyurethane-based biocidal filament) for mechanical, chemical testing, and microbial testing.</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Successfully completed one recycling iteration of PLActive and MDFlex.</a:t>
            </a:r>
          </a:p>
          <a:p>
            <a:pPr marL="917575" lvl="2"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PLActive showed a minimal decrease in biocidal activity while MDFlex exhibited a slightly larger but acceptable decrease in biocidal activity.</a:t>
            </a:r>
          </a:p>
          <a:p>
            <a:pPr marL="1212850" lvl="2" defTabSz="914400" eaLnBrk="1" hangingPunct="1">
              <a:lnSpc>
                <a:spcPct val="90000"/>
              </a:lnSpc>
              <a:spcBef>
                <a:spcPts val="0"/>
              </a:spcBef>
              <a:buFont typeface="Arial" panose="020B0604020202020204" pitchFamily="34" charset="0"/>
              <a:buChar char="•"/>
            </a:pPr>
            <a:endParaRPr lang="en-US" sz="1500" dirty="0">
              <a:solidFill>
                <a:srgbClr val="FFFFFF"/>
              </a:solidFill>
              <a:latin typeface="Calibri Light" panose="020F0302020204030204" pitchFamily="34" charset="0"/>
              <a:ea typeface="+mn-ea"/>
              <a:cs typeface="Calibri Light" panose="020F0302020204030204" pitchFamily="34" charset="0"/>
            </a:endParaRPr>
          </a:p>
          <a:p>
            <a:pPr marL="238125" lvl="2" indent="0" defTabSz="914400" eaLnBrk="1" hangingPunct="1">
              <a:lnSpc>
                <a:spcPct val="90000"/>
              </a:lnSpc>
              <a:spcBef>
                <a:spcPts val="0"/>
              </a:spcBef>
              <a:buNone/>
            </a:pPr>
            <a:r>
              <a:rPr lang="en-US" sz="1500" b="1" dirty="0">
                <a:solidFill>
                  <a:srgbClr val="FFFFFF"/>
                </a:solidFill>
                <a:latin typeface="Calibri Light" panose="020F0302020204030204" pitchFamily="34" charset="0"/>
                <a:ea typeface="+mn-ea"/>
                <a:cs typeface="Calibri Light" panose="020F0302020204030204" pitchFamily="34" charset="0"/>
              </a:rPr>
              <a:t>Outfitting:</a:t>
            </a:r>
          </a:p>
          <a:p>
            <a:pPr marL="523875" lvl="2" indent="-285750" defTabSz="914400" eaLnBrk="1" hangingPunct="1">
              <a:lnSpc>
                <a:spcPct val="90000"/>
              </a:lnSpc>
              <a:spcBef>
                <a:spcPts val="0"/>
              </a:spcBef>
              <a:buFont typeface="Arial" panose="020B0604020202020204" pitchFamily="34" charset="0"/>
              <a:buChar char="•"/>
            </a:pPr>
            <a:r>
              <a:rPr lang="en-US" sz="1500" dirty="0">
                <a:solidFill>
                  <a:srgbClr val="FFFFFF"/>
                </a:solidFill>
                <a:latin typeface="Calibri Light" panose="020F0302020204030204" pitchFamily="34" charset="0"/>
                <a:ea typeface="+mn-ea"/>
                <a:cs typeface="Calibri Light" panose="020F0302020204030204" pitchFamily="34" charset="0"/>
              </a:rPr>
              <a:t>CHAPEA:</a:t>
            </a:r>
          </a:p>
          <a:p>
            <a:pPr marL="981075" lvl="3" indent="-285750"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Procured a printer and handheld 3D scanner for the crew habitat.</a:t>
            </a:r>
          </a:p>
          <a:p>
            <a:pPr marL="981075" lvl="3" indent="-285750" defTabSz="914400" eaLnBrk="1" hangingPunct="1">
              <a:lnSpc>
                <a:spcPct val="90000"/>
              </a:lnSpc>
              <a:spcBef>
                <a:spcPts val="0"/>
              </a:spcBef>
              <a:buFont typeface="Courier New" panose="02070309020205020404" pitchFamily="49" charset="0"/>
              <a:buChar char="o"/>
            </a:pPr>
            <a:r>
              <a:rPr lang="en-US" sz="1500" dirty="0">
                <a:solidFill>
                  <a:srgbClr val="FFFFFF"/>
                </a:solidFill>
                <a:latin typeface="Calibri Light" panose="020F0302020204030204" pitchFamily="34" charset="0"/>
                <a:ea typeface="+mn-ea"/>
                <a:cs typeface="Calibri Light" panose="020F0302020204030204" pitchFamily="34" charset="0"/>
              </a:rPr>
              <a:t>Established relationships with the project personnel.</a:t>
            </a:r>
          </a:p>
          <a:p>
            <a:pPr marL="460375" lvl="1" indent="-228600" defTabSz="914400" eaLnBrk="1" hangingPunct="1">
              <a:lnSpc>
                <a:spcPct val="90000"/>
              </a:lnSpc>
              <a:spcBef>
                <a:spcPts val="0"/>
              </a:spcBef>
              <a:buFont typeface="Arial" panose="020B0604020202020204" pitchFamily="34" charset="0"/>
              <a:buChar char="•"/>
            </a:pPr>
            <a:endParaRPr lang="en-US" sz="1500" dirty="0">
              <a:solidFill>
                <a:srgbClr val="FFFFFF"/>
              </a:solidFill>
              <a:latin typeface="Calibri Light" panose="020F0302020204030204" pitchFamily="34" charset="0"/>
              <a:ea typeface="+mn-ea"/>
              <a:cs typeface="Calibri Light" panose="020F0302020204030204" pitchFamily="34" charset="0"/>
            </a:endParaRPr>
          </a:p>
          <a:p>
            <a:pPr marL="1323975" lvl="2" defTabSz="914400" eaLnBrk="1" hangingPunct="1">
              <a:lnSpc>
                <a:spcPct val="90000"/>
              </a:lnSpc>
              <a:buFont typeface="Arial" panose="020B0604020202020204" pitchFamily="34" charset="0"/>
              <a:buChar char="•"/>
            </a:pPr>
            <a:endParaRPr lang="en-US" sz="1700" dirty="0">
              <a:solidFill>
                <a:srgbClr val="FFFFFF"/>
              </a:solidFill>
              <a:ea typeface="+mn-ea"/>
            </a:endParaRPr>
          </a:p>
        </p:txBody>
      </p:sp>
      <p:sp>
        <p:nvSpPr>
          <p:cNvPr id="2" name="Slide Number Placeholder 1">
            <a:extLst>
              <a:ext uri="{FF2B5EF4-FFF2-40B4-BE49-F238E27FC236}">
                <a16:creationId xmlns:a16="http://schemas.microsoft.com/office/drawing/2014/main" id="{812B723B-D665-46BD-9E28-023B579FEE77}"/>
              </a:ext>
            </a:extLst>
          </p:cNvPr>
          <p:cNvSpPr>
            <a:spLocks noGrp="1"/>
          </p:cNvSpPr>
          <p:nvPr>
            <p:ph type="sldNum" sz="quarter" idx="10"/>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75D13D49-2B6F-174C-9E1E-1013A06E5C50}" type="slidenum">
              <a:rPr lang="en-US" sz="1200">
                <a:solidFill>
                  <a:schemeClr val="tx1">
                    <a:alpha val="80000"/>
                  </a:schemeClr>
                </a:solidFill>
                <a:latin typeface="+mn-lt"/>
                <a:ea typeface="+mn-ea"/>
              </a:rPr>
              <a:pPr>
                <a:lnSpc>
                  <a:spcPct val="90000"/>
                </a:lnSpc>
                <a:spcAft>
                  <a:spcPts val="600"/>
                </a:spcAft>
                <a:defRPr/>
              </a:pPr>
              <a:t>12</a:t>
            </a:fld>
            <a:endParaRPr lang="en-US" sz="1200">
              <a:solidFill>
                <a:schemeClr val="tx1">
                  <a:alpha val="80000"/>
                </a:schemeClr>
              </a:solidFill>
              <a:latin typeface="+mn-lt"/>
              <a:ea typeface="+mn-ea"/>
            </a:endParaRPr>
          </a:p>
        </p:txBody>
      </p:sp>
    </p:spTree>
    <p:extLst>
      <p:ext uri="{BB962C8B-B14F-4D97-AF65-F5344CB8AC3E}">
        <p14:creationId xmlns:p14="http://schemas.microsoft.com/office/powerpoint/2010/main" val="166246300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894027"/>
            <a:ext cx="3494362" cy="4782873"/>
          </a:xfrm>
        </p:spPr>
        <p:txBody>
          <a:bodyPr vert="horz" lIns="91440" tIns="45720" rIns="91440" bIns="45720" rtlCol="0" anchor="ctr">
            <a:normAutofit/>
          </a:bodyPr>
          <a:lstStyle/>
          <a:p>
            <a:pPr algn="r" defTabSz="914400" eaLnBrk="1" hangingPunct="1">
              <a:lnSpc>
                <a:spcPct val="90000"/>
              </a:lnSpc>
            </a:pPr>
            <a:r>
              <a:rPr lang="en-US" sz="3400" kern="1200" dirty="0">
                <a:solidFill>
                  <a:schemeClr val="tx1"/>
                </a:solidFill>
                <a:latin typeface="+mj-lt"/>
                <a:ea typeface="+mj-ea"/>
                <a:cs typeface="+mj-cs"/>
              </a:rPr>
              <a:t>ODMM Accomplishments</a:t>
            </a:r>
          </a:p>
        </p:txBody>
      </p:sp>
      <p:cxnSp>
        <p:nvCxnSpPr>
          <p:cNvPr id="22" name="Straight Connector 2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976031" y="1411233"/>
            <a:ext cx="6377768" cy="4313240"/>
          </a:xfrm>
          <a:prstGeom prst="rect">
            <a:avLst/>
          </a:prstGeom>
        </p:spPr>
        <p:txBody>
          <a:bodyPr vert="horz" lIns="91440" tIns="45720" rIns="91440" bIns="45720" rtlCol="0" anchor="ct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 lvl="1" indent="0" defTabSz="914400" eaLnBrk="1" hangingPunct="1">
              <a:lnSpc>
                <a:spcPct val="90000"/>
              </a:lnSpc>
              <a:buNone/>
            </a:pPr>
            <a:r>
              <a:rPr lang="en-US" sz="1200" b="1" dirty="0">
                <a:latin typeface="Calibri Light" panose="020F0302020204030204" pitchFamily="34" charset="0"/>
                <a:ea typeface="+mn-ea"/>
                <a:cs typeface="Calibri Light" panose="020F0302020204030204" pitchFamily="34" charset="0"/>
              </a:rPr>
              <a:t>Funding Impacts:</a:t>
            </a:r>
          </a:p>
          <a:p>
            <a:pPr marL="174625" lvl="1" indent="-171450" defTabSz="914400" eaLnBrk="1" hangingPunct="1">
              <a:lnSpc>
                <a:spcPct val="90000"/>
              </a:lnSpc>
              <a:buFont typeface="Arial" panose="020B0604020202020204" pitchFamily="34" charset="0"/>
              <a:buChar char="•"/>
            </a:pPr>
            <a:r>
              <a:rPr lang="en-US" sz="1200" dirty="0">
                <a:latin typeface="Calibri Light" panose="020F0302020204030204" pitchFamily="34" charset="0"/>
                <a:ea typeface="+mn-ea"/>
                <a:cs typeface="Calibri Light" panose="020F0302020204030204" pitchFamily="34" charset="0"/>
              </a:rPr>
              <a:t>Follow-on tasking was delay from May to September 2022.</a:t>
            </a:r>
          </a:p>
          <a:p>
            <a:pPr marL="574675" lvl="2" indent="-171450" defTabSz="914400" eaLnBrk="1" hangingPunct="1">
              <a:lnSpc>
                <a:spcPct val="90000"/>
              </a:lnSpc>
              <a:buFont typeface="Courier New" panose="02070309020205020404" pitchFamily="49" charset="0"/>
              <a:buChar char="o"/>
            </a:pPr>
            <a:r>
              <a:rPr lang="en-US" sz="1200" dirty="0">
                <a:latin typeface="Calibri Light" panose="020F0302020204030204" pitchFamily="34" charset="0"/>
                <a:ea typeface="+mn-ea"/>
                <a:cs typeface="Calibri Light" panose="020F0302020204030204" pitchFamily="34" charset="0"/>
              </a:rPr>
              <a:t>Task Order 2 was originally intended to be placed on contract in May of 2022. </a:t>
            </a:r>
          </a:p>
          <a:p>
            <a:pPr marL="1031875" lvl="3" indent="-171450" defTabSz="914400" eaLnBrk="1" hangingPunct="1">
              <a:lnSpc>
                <a:spcPct val="90000"/>
              </a:lnSpc>
              <a:buFont typeface="Wingdings" panose="05000000000000000000" pitchFamily="2" charset="2"/>
              <a:buChar char="§"/>
            </a:pPr>
            <a:r>
              <a:rPr lang="en-US" sz="1200" dirty="0">
                <a:latin typeface="Calibri Light" panose="020F0302020204030204" pitchFamily="34" charset="0"/>
                <a:ea typeface="+mn-ea"/>
                <a:cs typeface="Calibri Light" panose="020F0302020204030204" pitchFamily="34" charset="0"/>
              </a:rPr>
              <a:t>Aimed primarily at the maturation of the print module to a CDR level.</a:t>
            </a:r>
          </a:p>
          <a:p>
            <a:pPr marL="574675" lvl="2" indent="-171450" defTabSz="914400" eaLnBrk="1" hangingPunct="1">
              <a:lnSpc>
                <a:spcPct val="90000"/>
              </a:lnSpc>
              <a:buFont typeface="Courier New" panose="02070309020205020404" pitchFamily="49" charset="0"/>
              <a:buChar char="o"/>
            </a:pPr>
            <a:r>
              <a:rPr lang="en-US" sz="1200" dirty="0">
                <a:latin typeface="Calibri Light" panose="020F0302020204030204" pitchFamily="34" charset="0"/>
                <a:ea typeface="+mn-ea"/>
                <a:cs typeface="Calibri Light" panose="020F0302020204030204" pitchFamily="34" charset="0"/>
              </a:rPr>
              <a:t>Budget cuts resulted in a delay in tasking while the project secured external funding.</a:t>
            </a:r>
          </a:p>
          <a:p>
            <a:pPr marL="1031875" lvl="3" indent="-171450" defTabSz="914400" eaLnBrk="1" hangingPunct="1">
              <a:lnSpc>
                <a:spcPct val="90000"/>
              </a:lnSpc>
              <a:buFont typeface="Wingdings" panose="05000000000000000000" pitchFamily="2" charset="2"/>
              <a:buChar char="§"/>
            </a:pPr>
            <a:r>
              <a:rPr lang="en-US" sz="1200" dirty="0">
                <a:latin typeface="Calibri Light" panose="020F0302020204030204" pitchFamily="34" charset="0"/>
                <a:ea typeface="+mn-ea"/>
                <a:cs typeface="Calibri Light" panose="020F0302020204030204" pitchFamily="34" charset="0"/>
              </a:rPr>
              <a:t>Budget allocation was received from EC with expiring funds at the beginning of August. </a:t>
            </a:r>
          </a:p>
          <a:p>
            <a:pPr marL="1031875" lvl="3" indent="-171450" defTabSz="914400" eaLnBrk="1" hangingPunct="1">
              <a:lnSpc>
                <a:spcPct val="90000"/>
              </a:lnSpc>
              <a:buFont typeface="Wingdings" panose="05000000000000000000" pitchFamily="2" charset="2"/>
              <a:buChar char="§"/>
            </a:pPr>
            <a:r>
              <a:rPr lang="en-US" sz="1200" dirty="0">
                <a:latin typeface="Calibri Light" panose="020F0302020204030204" pitchFamily="34" charset="0"/>
                <a:ea typeface="+mn-ea"/>
                <a:cs typeface="Calibri Light" panose="020F0302020204030204" pitchFamily="34" charset="0"/>
              </a:rPr>
              <a:t>The delay resulted in a significant reduction in schedule margin and delay in planed activities such as advanced tool plate development, phase I safety review, and manufacturing of test artifacts.</a:t>
            </a:r>
          </a:p>
          <a:p>
            <a:pPr marL="1790700" lvl="3" defTabSz="914400" eaLnBrk="1" hangingPunct="1">
              <a:lnSpc>
                <a:spcPct val="90000"/>
              </a:lnSpc>
              <a:buFont typeface="Arial" panose="020B0604020202020204" pitchFamily="34" charset="0"/>
              <a:buChar char="•"/>
            </a:pPr>
            <a:endParaRPr lang="en-US" sz="1200" dirty="0">
              <a:latin typeface="Calibri Light" panose="020F0302020204030204" pitchFamily="34" charset="0"/>
              <a:ea typeface="+mn-ea"/>
              <a:cs typeface="Calibri Light" panose="020F0302020204030204" pitchFamily="34" charset="0"/>
            </a:endParaRPr>
          </a:p>
          <a:p>
            <a:pPr marL="3175" lvl="1" indent="0" defTabSz="914400" eaLnBrk="1" hangingPunct="1">
              <a:lnSpc>
                <a:spcPct val="90000"/>
              </a:lnSpc>
              <a:buNone/>
            </a:pPr>
            <a:r>
              <a:rPr lang="en-US" sz="1200" b="1" dirty="0">
                <a:latin typeface="Calibri Light" panose="020F0302020204030204" pitchFamily="34" charset="0"/>
                <a:ea typeface="+mn-ea"/>
                <a:cs typeface="Calibri Light" panose="020F0302020204030204" pitchFamily="34" charset="0"/>
              </a:rPr>
              <a:t>Projects Not Executed:</a:t>
            </a:r>
          </a:p>
          <a:p>
            <a:pPr marL="174625" lvl="1" indent="-171450" defTabSz="914400" eaLnBrk="1" hangingPunct="1">
              <a:lnSpc>
                <a:spcPct val="90000"/>
              </a:lnSpc>
              <a:buFont typeface="Arial" panose="020B0604020202020204" pitchFamily="34" charset="0"/>
              <a:buChar char="•"/>
            </a:pPr>
            <a:r>
              <a:rPr lang="en-US" sz="1200" dirty="0">
                <a:latin typeface="Calibri Light" panose="020F0302020204030204" pitchFamily="34" charset="0"/>
                <a:ea typeface="+mn-ea"/>
                <a:cs typeface="Calibri Light" panose="020F0302020204030204" pitchFamily="34" charset="0"/>
              </a:rPr>
              <a:t>Adidas:</a:t>
            </a:r>
          </a:p>
          <a:p>
            <a:pPr marL="574675" lvl="2" indent="-171450" defTabSz="914400" eaLnBrk="1" hangingPunct="1">
              <a:lnSpc>
                <a:spcPct val="90000"/>
              </a:lnSpc>
              <a:buFont typeface="Courier New" panose="02070309020205020404" pitchFamily="49" charset="0"/>
              <a:buChar char="o"/>
            </a:pPr>
            <a:r>
              <a:rPr lang="en-US" sz="1200" dirty="0">
                <a:latin typeface="Calibri Light" panose="020F0302020204030204" pitchFamily="34" charset="0"/>
                <a:ea typeface="+mn-ea"/>
                <a:cs typeface="Calibri Light" panose="020F0302020204030204" pitchFamily="34" charset="0"/>
              </a:rPr>
              <a:t>Study of thermoplastic polyurethane (TPU) degradation after repeated recycling. </a:t>
            </a:r>
          </a:p>
          <a:p>
            <a:pPr marL="174625" lvl="1" indent="-171450" defTabSz="914400" eaLnBrk="1" hangingPunct="1">
              <a:lnSpc>
                <a:spcPct val="90000"/>
              </a:lnSpc>
              <a:buFont typeface="Arial" panose="020B0604020202020204" pitchFamily="34" charset="0"/>
              <a:buChar char="•"/>
            </a:pPr>
            <a:r>
              <a:rPr lang="en-US" sz="1200" dirty="0">
                <a:latin typeface="Calibri Light" panose="020F0302020204030204" pitchFamily="34" charset="0"/>
                <a:ea typeface="+mn-ea"/>
                <a:cs typeface="Calibri Light" panose="020F0302020204030204" pitchFamily="34" charset="0"/>
              </a:rPr>
              <a:t>ESPUR (Enabling Sustained Presence Using Recyclables):</a:t>
            </a:r>
          </a:p>
          <a:p>
            <a:pPr marL="574675" lvl="2" indent="-171450" defTabSz="914400" eaLnBrk="1" hangingPunct="1">
              <a:lnSpc>
                <a:spcPct val="90000"/>
              </a:lnSpc>
              <a:buFont typeface="Courier New" panose="02070309020205020404" pitchFamily="49" charset="0"/>
              <a:buChar char="o"/>
            </a:pPr>
            <a:r>
              <a:rPr lang="en-US" sz="1200" dirty="0">
                <a:latin typeface="Calibri Light" panose="020F0302020204030204" pitchFamily="34" charset="0"/>
                <a:ea typeface="+mn-ea"/>
                <a:cs typeface="Calibri Light" panose="020F0302020204030204" pitchFamily="34" charset="0"/>
              </a:rPr>
              <a:t>Identifying, designing, synthesizing, and characterizing reusable/recyclable material technologies capable of integrating into additive manufacturing processes. </a:t>
            </a:r>
          </a:p>
          <a:p>
            <a:pPr marL="1381125" lvl="2" defTabSz="914400" eaLnBrk="1" hangingPunct="1">
              <a:lnSpc>
                <a:spcPct val="90000"/>
              </a:lnSpc>
              <a:spcBef>
                <a:spcPct val="0"/>
              </a:spcBef>
              <a:buFont typeface="Arial" panose="020B0604020202020204" pitchFamily="34" charset="0"/>
              <a:buChar char="•"/>
            </a:pPr>
            <a:endParaRPr lang="en-US" sz="1200" dirty="0">
              <a:latin typeface="Calibri Light" panose="020F0302020204030204" pitchFamily="34" charset="0"/>
              <a:ea typeface="+mn-ea"/>
              <a:cs typeface="Calibri Light" panose="020F0302020204030204" pitchFamily="34" charset="0"/>
            </a:endParaRPr>
          </a:p>
          <a:p>
            <a:pPr marL="3175" lvl="1" indent="0" defTabSz="914400" eaLnBrk="1" hangingPunct="1">
              <a:lnSpc>
                <a:spcPct val="90000"/>
              </a:lnSpc>
              <a:spcBef>
                <a:spcPct val="0"/>
              </a:spcBef>
              <a:buNone/>
            </a:pPr>
            <a:r>
              <a:rPr lang="en-US" sz="1200" b="1" dirty="0">
                <a:latin typeface="Calibri Light" panose="020F0302020204030204" pitchFamily="34" charset="0"/>
                <a:ea typeface="+mn-ea"/>
                <a:cs typeface="Calibri Light" panose="020F0302020204030204" pitchFamily="34" charset="0"/>
              </a:rPr>
              <a:t>Projects Reduced in Scope:</a:t>
            </a:r>
          </a:p>
          <a:p>
            <a:pPr marL="174625" lvl="1" indent="-171450" defTabSz="914400" eaLnBrk="1" hangingPunct="1">
              <a:lnSpc>
                <a:spcPct val="90000"/>
              </a:lnSpc>
              <a:spcBef>
                <a:spcPct val="0"/>
              </a:spcBef>
              <a:buFont typeface="Arial" panose="020B0604020202020204" pitchFamily="34" charset="0"/>
              <a:buChar char="•"/>
            </a:pPr>
            <a:r>
              <a:rPr lang="en-US" sz="1200" dirty="0">
                <a:latin typeface="Calibri Light" panose="020F0302020204030204" pitchFamily="34" charset="0"/>
                <a:ea typeface="+mn-ea"/>
                <a:cs typeface="Calibri Light" panose="020F0302020204030204" pitchFamily="34" charset="0"/>
              </a:rPr>
              <a:t>Cornerstone Research Group RVT SBIR Phase III Options were not executed due to RnR project cancelation. </a:t>
            </a:r>
          </a:p>
          <a:p>
            <a:pPr marL="460375" lvl="1" indent="-228600" defTabSz="914400" eaLnBrk="1" hangingPunct="1">
              <a:lnSpc>
                <a:spcPct val="90000"/>
              </a:lnSpc>
              <a:buFont typeface="Arial" panose="020B0604020202020204" pitchFamily="34" charset="0"/>
              <a:buChar char="•"/>
            </a:pPr>
            <a:endParaRPr lang="en-US" sz="1100" b="1" dirty="0">
              <a:ea typeface="+mn-ea"/>
            </a:endParaRPr>
          </a:p>
          <a:p>
            <a:pPr marL="460375" lvl="1" indent="-228600" defTabSz="914400" eaLnBrk="1" hangingPunct="1">
              <a:lnSpc>
                <a:spcPct val="90000"/>
              </a:lnSpc>
              <a:buFont typeface="Arial" panose="020B0604020202020204" pitchFamily="34" charset="0"/>
              <a:buChar char="•"/>
            </a:pPr>
            <a:endParaRPr lang="en-US" sz="1100" dirty="0">
              <a:ea typeface="+mn-ea"/>
            </a:endParaRPr>
          </a:p>
          <a:p>
            <a:pPr marL="1323975" lvl="2" defTabSz="914400" eaLnBrk="1" hangingPunct="1">
              <a:lnSpc>
                <a:spcPct val="90000"/>
              </a:lnSpc>
              <a:buFont typeface="Arial" panose="020B0604020202020204" pitchFamily="34" charset="0"/>
              <a:buChar char="•"/>
            </a:pPr>
            <a:endParaRPr lang="en-US" sz="1100" dirty="0">
              <a:ea typeface="+mn-ea"/>
            </a:endParaRPr>
          </a:p>
        </p:txBody>
      </p:sp>
      <p:sp>
        <p:nvSpPr>
          <p:cNvPr id="6" name="Slide Number Placeholder 5"/>
          <p:cNvSpPr>
            <a:spLocks noGrp="1"/>
          </p:cNvSpPr>
          <p:nvPr>
            <p:ph type="sldNum" sz="quarter" idx="10"/>
          </p:nvPr>
        </p:nvSpPr>
        <p:spPr>
          <a:xfrm>
            <a:off x="10571516" y="6355080"/>
            <a:ext cx="782283" cy="365125"/>
          </a:xfrm>
          <a:prstGeom prst="ellipse">
            <a:avLst/>
          </a:prstGeom>
        </p:spPr>
        <p:txBody>
          <a:bodyPr vert="horz" lIns="91440" tIns="45720" rIns="91440" bIns="45720" rtlCol="0" anchor="ctr">
            <a:normAutofit/>
          </a:bodyPr>
          <a:lstStyle/>
          <a:p>
            <a:pPr>
              <a:spcAft>
                <a:spcPts val="600"/>
              </a:spcAft>
              <a:defRPr/>
            </a:pPr>
            <a:fld id="{75D13D49-2B6F-174C-9E1E-1013A06E5C50}" type="slidenum">
              <a:rPr lang="en-US" sz="1050">
                <a:solidFill>
                  <a:schemeClr val="bg1">
                    <a:alpha val="80000"/>
                  </a:schemeClr>
                </a:solidFill>
                <a:latin typeface="+mn-lt"/>
                <a:ea typeface="+mn-ea"/>
              </a:rPr>
              <a:pPr>
                <a:spcAft>
                  <a:spcPts val="600"/>
                </a:spcAft>
                <a:defRPr/>
              </a:pPr>
              <a:t>13</a:t>
            </a:fld>
            <a:endParaRPr lang="en-US" sz="1050">
              <a:solidFill>
                <a:schemeClr val="bg1">
                  <a:alpha val="80000"/>
                </a:schemeClr>
              </a:solidFill>
              <a:latin typeface="+mn-lt"/>
              <a:ea typeface="+mn-ea"/>
            </a:endParaRPr>
          </a:p>
        </p:txBody>
      </p:sp>
    </p:spTree>
    <p:extLst>
      <p:ext uri="{BB962C8B-B14F-4D97-AF65-F5344CB8AC3E}">
        <p14:creationId xmlns:p14="http://schemas.microsoft.com/office/powerpoint/2010/main" val="344821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06613" y="247085"/>
            <a:ext cx="6437700" cy="1447030"/>
          </a:xfrm>
        </p:spPr>
        <p:txBody>
          <a:bodyPr vert="horz" lIns="91440" tIns="45720" rIns="91440" bIns="45720" rtlCol="0" anchor="b">
            <a:normAutofit/>
          </a:bodyPr>
          <a:lstStyle/>
          <a:p>
            <a:pPr algn="l" defTabSz="914400" eaLnBrk="1" hangingPunct="1">
              <a:lnSpc>
                <a:spcPct val="90000"/>
              </a:lnSpc>
            </a:pPr>
            <a:r>
              <a:rPr lang="en-US" sz="4500" kern="1200" dirty="0">
                <a:solidFill>
                  <a:schemeClr val="tx1"/>
                </a:solidFill>
                <a:latin typeface="+mj-lt"/>
                <a:ea typeface="+mj-ea"/>
                <a:cs typeface="+mj-cs"/>
              </a:rPr>
              <a:t>ODMM Project Assessment Summary</a:t>
            </a:r>
          </a:p>
        </p:txBody>
      </p:sp>
      <p:sp>
        <p:nvSpPr>
          <p:cNvPr id="10" name="Slide Number Placeholder 9"/>
          <p:cNvSpPr>
            <a:spLocks noGrp="1"/>
          </p:cNvSpPr>
          <p:nvPr>
            <p:ph type="sldNum" sz="quarter" idx="10"/>
          </p:nvPr>
        </p:nvSpPr>
        <p:spPr>
          <a:xfrm>
            <a:off x="10925174" y="6356350"/>
            <a:ext cx="428625" cy="365125"/>
          </a:xfrm>
        </p:spPr>
        <p:txBody>
          <a:bodyPr vert="horz" lIns="91440" tIns="45720" rIns="91440" bIns="45720" rtlCol="0" anchor="ctr">
            <a:normAutofit/>
          </a:bodyPr>
          <a:lstStyle/>
          <a:p>
            <a:pPr>
              <a:spcAft>
                <a:spcPts val="600"/>
              </a:spcAft>
              <a:defRPr/>
            </a:pPr>
            <a:fld id="{75D13D49-2B6F-174C-9E1E-1013A06E5C50}" type="slidenum">
              <a:rPr lang="en-US" sz="1200">
                <a:solidFill>
                  <a:schemeClr val="tx1">
                    <a:alpha val="70000"/>
                  </a:schemeClr>
                </a:solidFill>
                <a:latin typeface="+mn-lt"/>
                <a:ea typeface="+mn-ea"/>
              </a:rPr>
              <a:pPr>
                <a:spcAft>
                  <a:spcPts val="600"/>
                </a:spcAft>
                <a:defRPr/>
              </a:pPr>
              <a:t>14</a:t>
            </a:fld>
            <a:endParaRPr lang="en-US" sz="1200">
              <a:solidFill>
                <a:schemeClr val="tx1">
                  <a:alpha val="70000"/>
                </a:schemeClr>
              </a:solidFill>
              <a:latin typeface="+mn-lt"/>
              <a:ea typeface="+mn-ea"/>
            </a:endParaRPr>
          </a:p>
        </p:txBody>
      </p:sp>
      <p:pic>
        <p:nvPicPr>
          <p:cNvPr id="4" name="Picture 3">
            <a:extLst>
              <a:ext uri="{FF2B5EF4-FFF2-40B4-BE49-F238E27FC236}">
                <a16:creationId xmlns:a16="http://schemas.microsoft.com/office/drawing/2014/main" id="{A4EB6C88-A5F0-46E9-8D31-3F1B756D00E0}"/>
              </a:ext>
            </a:extLst>
          </p:cNvPr>
          <p:cNvPicPr>
            <a:picLocks noChangeAspect="1"/>
          </p:cNvPicPr>
          <p:nvPr/>
        </p:nvPicPr>
        <p:blipFill>
          <a:blip r:embed="rId3"/>
          <a:stretch>
            <a:fillRect/>
          </a:stretch>
        </p:blipFill>
        <p:spPr>
          <a:xfrm>
            <a:off x="1670784" y="1807999"/>
            <a:ext cx="9468702" cy="4411826"/>
          </a:xfrm>
          <a:prstGeom prst="rect">
            <a:avLst/>
          </a:prstGeom>
        </p:spPr>
      </p:pic>
    </p:spTree>
    <p:extLst>
      <p:ext uri="{BB962C8B-B14F-4D97-AF65-F5344CB8AC3E}">
        <p14:creationId xmlns:p14="http://schemas.microsoft.com/office/powerpoint/2010/main" val="28376993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6037BD-B2DB-624F-8E8E-0630B6AF5C21}"/>
              </a:ext>
            </a:extLst>
          </p:cNvPr>
          <p:cNvSpPr txBox="1"/>
          <p:nvPr/>
        </p:nvSpPr>
        <p:spPr>
          <a:xfrm>
            <a:off x="2726359" y="165315"/>
            <a:ext cx="6679906" cy="584775"/>
          </a:xfrm>
          <a:prstGeom prst="rect">
            <a:avLst/>
          </a:prstGeom>
          <a:noFill/>
        </p:spPr>
        <p:txBody>
          <a:bodyPr wrap="none" rtlCol="0">
            <a:spAutoFit/>
          </a:bodyPr>
          <a:lstStyle/>
          <a:p>
            <a:r>
              <a:rPr lang="en-US" sz="3200" b="1" dirty="0">
                <a:solidFill>
                  <a:schemeClr val="bg1"/>
                </a:solidFill>
                <a:latin typeface="Avenir Next" panose="020B0503020202020204" pitchFamily="34" charset="0"/>
              </a:rPr>
              <a:t>In Space Manufacturing Strategy</a:t>
            </a:r>
          </a:p>
        </p:txBody>
      </p:sp>
      <p:grpSp>
        <p:nvGrpSpPr>
          <p:cNvPr id="3" name="Group 2">
            <a:extLst>
              <a:ext uri="{FF2B5EF4-FFF2-40B4-BE49-F238E27FC236}">
                <a16:creationId xmlns:a16="http://schemas.microsoft.com/office/drawing/2014/main" id="{EC1E70D2-2502-9C4F-57D9-EEE980AE02FF}"/>
              </a:ext>
            </a:extLst>
          </p:cNvPr>
          <p:cNvGrpSpPr/>
          <p:nvPr/>
        </p:nvGrpSpPr>
        <p:grpSpPr>
          <a:xfrm>
            <a:off x="0" y="7790"/>
            <a:ext cx="12184406" cy="6996514"/>
            <a:chOff x="-13566" y="0"/>
            <a:chExt cx="12197972" cy="7004304"/>
          </a:xfrm>
        </p:grpSpPr>
        <p:pic>
          <p:nvPicPr>
            <p:cNvPr id="5" name="Picture 4" descr="Diagram&#10;&#10;Description automatically generated with medium confidence">
              <a:extLst>
                <a:ext uri="{FF2B5EF4-FFF2-40B4-BE49-F238E27FC236}">
                  <a16:creationId xmlns:a16="http://schemas.microsoft.com/office/drawing/2014/main" id="{7F3682C9-B9B1-8A4B-A1AB-1D09DE9C6E70}"/>
                </a:ext>
              </a:extLst>
            </p:cNvPr>
            <p:cNvPicPr>
              <a:picLocks noChangeAspect="1"/>
            </p:cNvPicPr>
            <p:nvPr/>
          </p:nvPicPr>
          <p:blipFill>
            <a:blip r:embed="rId2"/>
            <a:stretch>
              <a:fillRect/>
            </a:stretch>
          </p:blipFill>
          <p:spPr>
            <a:xfrm>
              <a:off x="-13566" y="0"/>
              <a:ext cx="12197972" cy="7004304"/>
            </a:xfrm>
            <a:prstGeom prst="rect">
              <a:avLst/>
            </a:prstGeom>
          </p:spPr>
        </p:pic>
        <p:sp>
          <p:nvSpPr>
            <p:cNvPr id="2" name="TextBox 1">
              <a:extLst>
                <a:ext uri="{FF2B5EF4-FFF2-40B4-BE49-F238E27FC236}">
                  <a16:creationId xmlns:a16="http://schemas.microsoft.com/office/drawing/2014/main" id="{6BC764A2-CAAA-D999-D9F7-852DD1FE12C1}"/>
                </a:ext>
              </a:extLst>
            </p:cNvPr>
            <p:cNvSpPr txBox="1"/>
            <p:nvPr/>
          </p:nvSpPr>
          <p:spPr>
            <a:xfrm>
              <a:off x="130628" y="2068285"/>
              <a:ext cx="3231654" cy="307777"/>
            </a:xfrm>
            <a:prstGeom prst="rect">
              <a:avLst/>
            </a:prstGeom>
            <a:noFill/>
          </p:spPr>
          <p:txBody>
            <a:bodyPr wrap="none" rtlCol="0">
              <a:spAutoFit/>
            </a:bodyPr>
            <a:lstStyle/>
            <a:p>
              <a:r>
                <a:rPr lang="en-US" sz="1400" b="1" cap="all" dirty="0"/>
                <a:t>&amp; Commercial Manufacturing</a:t>
              </a:r>
            </a:p>
          </p:txBody>
        </p:sp>
      </p:grpSp>
    </p:spTree>
    <p:extLst>
      <p:ext uri="{BB962C8B-B14F-4D97-AF65-F5344CB8AC3E}">
        <p14:creationId xmlns:p14="http://schemas.microsoft.com/office/powerpoint/2010/main" val="227767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894027"/>
            <a:ext cx="3494362" cy="4782873"/>
          </a:xfrm>
        </p:spPr>
        <p:txBody>
          <a:bodyPr vert="horz" lIns="91440" tIns="45720" rIns="91440" bIns="45720" rtlCol="0" anchor="ctr">
            <a:normAutofit/>
          </a:bodyPr>
          <a:lstStyle/>
          <a:p>
            <a:pPr algn="r" defTabSz="914400" eaLnBrk="1" hangingPunct="1">
              <a:lnSpc>
                <a:spcPct val="90000"/>
              </a:lnSpc>
            </a:pPr>
            <a:r>
              <a:rPr lang="en-US" sz="4400" kern="1200" dirty="0">
                <a:solidFill>
                  <a:schemeClr val="tx1"/>
                </a:solidFill>
                <a:latin typeface="+mj-lt"/>
                <a:ea typeface="+mj-ea"/>
                <a:cs typeface="+mj-cs"/>
              </a:rPr>
              <a:t>ODMM Plans Forward and Transition / Infusion Plan </a:t>
            </a:r>
          </a:p>
        </p:txBody>
      </p:sp>
      <p:cxnSp>
        <p:nvCxnSpPr>
          <p:cNvPr id="30"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637362" y="1211661"/>
            <a:ext cx="6707970" cy="4782873"/>
          </a:xfrm>
          <a:prstGeom prst="rect">
            <a:avLst/>
          </a:prstGeom>
        </p:spPr>
        <p:txBody>
          <a:bodyPr vert="horz" lIns="91440" tIns="45720" rIns="91440" bIns="45720" rtlCol="0" anchor="ctr">
            <a:normAutofit fontScale="77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eaLnBrk="1" hangingPunct="1">
              <a:lnSpc>
                <a:spcPct val="120000"/>
              </a:lnSpc>
              <a:spcBef>
                <a:spcPts val="0"/>
              </a:spcBef>
              <a:spcAft>
                <a:spcPts val="0"/>
              </a:spcAft>
              <a:buNone/>
            </a:pPr>
            <a:r>
              <a:rPr lang="en-US" sz="1500" b="1" dirty="0">
                <a:latin typeface="Calibri Light" panose="020F0302020204030204" pitchFamily="34" charset="0"/>
                <a:ea typeface="+mn-ea"/>
                <a:cs typeface="Calibri Light" panose="020F0302020204030204" pitchFamily="34" charset="0"/>
              </a:rPr>
              <a:t>Infusion/Transition Plan:</a:t>
            </a:r>
          </a:p>
          <a:p>
            <a:pPr marL="285750" indent="-171450" defTabSz="914400" eaLnBrk="1" hangingPunct="1">
              <a:lnSpc>
                <a:spcPct val="120000"/>
              </a:lnSpc>
              <a:spcBef>
                <a:spcPts val="0"/>
              </a:spcBef>
              <a:spcAft>
                <a:spcPts val="0"/>
              </a:spcAft>
              <a:buFont typeface="Arial" panose="020B0604020202020204" pitchFamily="34" charset="0"/>
              <a:buChar char="•"/>
            </a:pPr>
            <a:r>
              <a:rPr lang="en-US" sz="1500" b="1" dirty="0">
                <a:latin typeface="Calibri Light" panose="020F0302020204030204" pitchFamily="34" charset="0"/>
                <a:ea typeface="+mn-ea"/>
                <a:cs typeface="Calibri Light" panose="020F0302020204030204" pitchFamily="34" charset="0"/>
              </a:rPr>
              <a:t>Demonstrate: </a:t>
            </a:r>
            <a:r>
              <a:rPr lang="en-US" sz="1500" dirty="0">
                <a:latin typeface="Calibri Light" panose="020F0302020204030204" pitchFamily="34" charset="0"/>
                <a:ea typeface="+mn-ea"/>
                <a:cs typeface="Calibri Light" panose="020F0302020204030204" pitchFamily="34" charset="0"/>
              </a:rPr>
              <a:t>Currently ISS, gateway, and lunar habitats lack the capability to repurpose materials and/or fabricate spare parts, replacement units, and specialty tools in situ.  Through FY24 and potentially beyond, ISS serves as the testbed to evaluate technologies to meet these future mission needs.</a:t>
            </a:r>
          </a:p>
          <a:p>
            <a:pPr marL="285750" indent="-171450" defTabSz="914400" eaLnBrk="1" hangingPunct="1">
              <a:lnSpc>
                <a:spcPct val="120000"/>
              </a:lnSpc>
              <a:spcBef>
                <a:spcPts val="0"/>
              </a:spcBef>
              <a:spcAft>
                <a:spcPts val="0"/>
              </a:spcAft>
              <a:buFont typeface="Arial" panose="020B0604020202020204" pitchFamily="34" charset="0"/>
              <a:buChar char="•"/>
            </a:pPr>
            <a:r>
              <a:rPr lang="en-US" sz="1500" b="1" dirty="0">
                <a:latin typeface="Calibri Light" panose="020F0302020204030204" pitchFamily="34" charset="0"/>
                <a:ea typeface="+mn-ea"/>
                <a:cs typeface="Calibri Light" panose="020F0302020204030204" pitchFamily="34" charset="0"/>
              </a:rPr>
              <a:t>Commercialize: </a:t>
            </a:r>
            <a:r>
              <a:rPr lang="en-US" sz="1500" dirty="0">
                <a:latin typeface="Calibri Light" panose="020F0302020204030204" pitchFamily="34" charset="0"/>
                <a:ea typeface="+mn-ea"/>
                <a:cs typeface="Calibri Light" panose="020F0302020204030204" pitchFamily="34" charset="0"/>
              </a:rPr>
              <a:t>Several companies are aiming to development of a low earth orbit manufacturing ecosystem. ODMM technologies will remain commercial while aboard the ISS and support development of next generation systems for commercial space stations.</a:t>
            </a:r>
          </a:p>
          <a:p>
            <a:pPr marL="285750" indent="-171450" defTabSz="914400" eaLnBrk="1" hangingPunct="1">
              <a:lnSpc>
                <a:spcPct val="120000"/>
              </a:lnSpc>
              <a:spcBef>
                <a:spcPts val="0"/>
              </a:spcBef>
              <a:spcAft>
                <a:spcPts val="0"/>
              </a:spcAft>
              <a:buFont typeface="Arial" panose="020B0604020202020204" pitchFamily="34" charset="0"/>
              <a:buChar char="•"/>
            </a:pPr>
            <a:r>
              <a:rPr lang="en-US" sz="1500" b="1" dirty="0">
                <a:latin typeface="Calibri Light" panose="020F0302020204030204" pitchFamily="34" charset="0"/>
                <a:ea typeface="+mn-ea"/>
                <a:cs typeface="Calibri Light" panose="020F0302020204030204" pitchFamily="34" charset="0"/>
              </a:rPr>
              <a:t>Support:  </a:t>
            </a:r>
            <a:r>
              <a:rPr lang="en-US" sz="1500" dirty="0">
                <a:latin typeface="Calibri Light" panose="020F0302020204030204" pitchFamily="34" charset="0"/>
                <a:ea typeface="+mn-ea"/>
                <a:cs typeface="Calibri Light" panose="020F0302020204030204" pitchFamily="34" charset="0"/>
              </a:rPr>
              <a:t>ODMM and other ISM project will continue to support NASA missions through logistics reduction and outfitting.</a:t>
            </a:r>
            <a:endParaRPr lang="en-US" sz="1500" b="1" dirty="0">
              <a:latin typeface="Calibri Light" panose="020F0302020204030204" pitchFamily="34" charset="0"/>
              <a:ea typeface="+mn-ea"/>
              <a:cs typeface="Calibri Light" panose="020F0302020204030204" pitchFamily="34" charset="0"/>
            </a:endParaRPr>
          </a:p>
          <a:p>
            <a:pPr marL="800100" lvl="1" defTabSz="914400" eaLnBrk="1" hangingPunct="1">
              <a:lnSpc>
                <a:spcPct val="120000"/>
              </a:lnSpc>
              <a:spcBef>
                <a:spcPts val="0"/>
              </a:spcBef>
              <a:spcAft>
                <a:spcPts val="0"/>
              </a:spcAft>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The ISM portfolio is expanding to encompass outfitting which may serve as a first use case for manufacturing systems on the lunar surface. </a:t>
            </a:r>
          </a:p>
          <a:p>
            <a:pPr marL="800100" lvl="1" defTabSz="914400" eaLnBrk="1" hangingPunct="1">
              <a:lnSpc>
                <a:spcPct val="120000"/>
              </a:lnSpc>
              <a:spcBef>
                <a:spcPts val="0"/>
              </a:spcBef>
              <a:spcAft>
                <a:spcPts val="0"/>
              </a:spcAft>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Once systems have been initially demonstrated on ISS and material coupons and parts from the system have been downmassed to earth and evaluated, results will inform further maturation of the systems to meet mission needs for sparing and repair.  </a:t>
            </a:r>
          </a:p>
          <a:p>
            <a:pPr marL="285750" indent="-171450" defTabSz="914400" eaLnBrk="1" hangingPunct="1">
              <a:lnSpc>
                <a:spcPct val="120000"/>
              </a:lnSpc>
              <a:spcBef>
                <a:spcPts val="0"/>
              </a:spcBef>
              <a:spcAft>
                <a:spcPts val="0"/>
              </a:spcAft>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Current strategic assessments are refining infusion plans into commercial industry and flight projects.</a:t>
            </a:r>
          </a:p>
          <a:p>
            <a:pPr lvl="1" indent="-228600" defTabSz="914400" eaLnBrk="1" hangingPunct="1">
              <a:lnSpc>
                <a:spcPct val="120000"/>
              </a:lnSpc>
              <a:spcBef>
                <a:spcPts val="0"/>
              </a:spcBef>
              <a:spcAft>
                <a:spcPts val="0"/>
              </a:spcAft>
              <a:buFont typeface="Arial" panose="020B0604020202020204" pitchFamily="34" charset="0"/>
              <a:buChar char="•"/>
            </a:pPr>
            <a:endParaRPr lang="en-US" sz="1500" dirty="0">
              <a:latin typeface="Calibri Light" panose="020F0302020204030204" pitchFamily="34" charset="0"/>
              <a:ea typeface="+mn-ea"/>
              <a:cs typeface="Calibri Light" panose="020F0302020204030204" pitchFamily="34" charset="0"/>
            </a:endParaRPr>
          </a:p>
          <a:p>
            <a:pPr marL="114300" indent="0" defTabSz="914400" eaLnBrk="1" hangingPunct="1">
              <a:lnSpc>
                <a:spcPct val="120000"/>
              </a:lnSpc>
              <a:spcBef>
                <a:spcPts val="0"/>
              </a:spcBef>
              <a:spcAft>
                <a:spcPts val="0"/>
              </a:spcAft>
              <a:buNone/>
            </a:pPr>
            <a:r>
              <a:rPr lang="en-US" sz="1500" b="1" dirty="0">
                <a:latin typeface="Calibri Light" panose="020F0302020204030204" pitchFamily="34" charset="0"/>
                <a:ea typeface="+mn-ea"/>
                <a:cs typeface="Calibri Light" panose="020F0302020204030204" pitchFamily="34" charset="0"/>
              </a:rPr>
              <a:t>Exploration &amp; Science Applicability:</a:t>
            </a:r>
          </a:p>
          <a:p>
            <a:pPr marL="285750" indent="-171450" defTabSz="914400" eaLnBrk="1" hangingPunct="1">
              <a:lnSpc>
                <a:spcPct val="120000"/>
              </a:lnSpc>
              <a:spcBef>
                <a:spcPts val="0"/>
              </a:spcBef>
              <a:spcAft>
                <a:spcPts val="0"/>
              </a:spcAft>
            </a:pPr>
            <a:r>
              <a:rPr lang="en-US" sz="1500" dirty="0">
                <a:latin typeface="Calibri Light" panose="020F0302020204030204" pitchFamily="34" charset="0"/>
                <a:ea typeface="+mn-ea"/>
                <a:cs typeface="Calibri Light" panose="020F0302020204030204" pitchFamily="34" charset="0"/>
              </a:rPr>
              <a:t>Current approach to logistics, which relies on pre-positioned spares, is not sustainable for long duration missions where cargo resupply opportunities are limited.</a:t>
            </a:r>
          </a:p>
          <a:p>
            <a:pPr marL="285750" indent="-171450" defTabSz="914400" eaLnBrk="1" hangingPunct="1">
              <a:lnSpc>
                <a:spcPct val="120000"/>
              </a:lnSpc>
              <a:spcBef>
                <a:spcPts val="0"/>
              </a:spcBef>
              <a:spcAft>
                <a:spcPts val="0"/>
              </a:spcAft>
            </a:pPr>
            <a:r>
              <a:rPr lang="en-US" sz="1500" dirty="0">
                <a:latin typeface="Calibri Light" panose="020F0302020204030204" pitchFamily="34" charset="0"/>
                <a:ea typeface="+mn-ea"/>
                <a:cs typeface="Calibri Light" panose="020F0302020204030204" pitchFamily="34" charset="0"/>
              </a:rPr>
              <a:t>Once tested on ISS, capabilities developed under ODMM can provide a means to manufacture parts at the point of use on future space missions, reducing the amount of upmass and enhancing crew safety.</a:t>
            </a:r>
          </a:p>
          <a:p>
            <a:pPr marL="457200" lvl="1" indent="-228600" defTabSz="914400" eaLnBrk="1" hangingPunct="1">
              <a:lnSpc>
                <a:spcPct val="90000"/>
              </a:lnSpc>
              <a:buFont typeface="Arial" panose="020B0604020202020204" pitchFamily="34" charset="0"/>
              <a:buChar char="•"/>
            </a:pPr>
            <a:endParaRPr lang="en-US" sz="1100" dirty="0">
              <a:ea typeface="+mn-ea"/>
            </a:endParaRPr>
          </a:p>
        </p:txBody>
      </p:sp>
      <p:sp>
        <p:nvSpPr>
          <p:cNvPr id="6" name="Slide Number Placeholder 5"/>
          <p:cNvSpPr>
            <a:spLocks noGrp="1"/>
          </p:cNvSpPr>
          <p:nvPr>
            <p:ph type="sldNum" sz="quarter" idx="10"/>
          </p:nvPr>
        </p:nvSpPr>
        <p:spPr>
          <a:xfrm>
            <a:off x="10571516" y="6355080"/>
            <a:ext cx="782283" cy="365125"/>
          </a:xfrm>
        </p:spPr>
        <p:txBody>
          <a:bodyPr vert="horz" lIns="91440" tIns="45720" rIns="91440" bIns="45720" rtlCol="0" anchor="ctr">
            <a:normAutofit/>
          </a:bodyPr>
          <a:lstStyle/>
          <a:p>
            <a:pPr>
              <a:spcAft>
                <a:spcPts val="600"/>
              </a:spcAft>
              <a:defRPr/>
            </a:pPr>
            <a:fld id="{75D13D49-2B6F-174C-9E1E-1013A06E5C50}" type="slidenum">
              <a:rPr lang="en-US" sz="1050">
                <a:solidFill>
                  <a:schemeClr val="bg1">
                    <a:alpha val="80000"/>
                  </a:schemeClr>
                </a:solidFill>
                <a:latin typeface="+mn-lt"/>
                <a:ea typeface="+mn-ea"/>
              </a:rPr>
              <a:pPr>
                <a:spcAft>
                  <a:spcPts val="600"/>
                </a:spcAft>
                <a:defRPr/>
              </a:pPr>
              <a:t>16</a:t>
            </a:fld>
            <a:endParaRPr lang="en-US" sz="1050">
              <a:solidFill>
                <a:schemeClr val="bg1">
                  <a:alpha val="80000"/>
                </a:schemeClr>
              </a:solidFill>
              <a:latin typeface="+mn-lt"/>
              <a:ea typeface="+mn-ea"/>
            </a:endParaRPr>
          </a:p>
        </p:txBody>
      </p:sp>
    </p:spTree>
    <p:extLst>
      <p:ext uri="{BB962C8B-B14F-4D97-AF65-F5344CB8AC3E}">
        <p14:creationId xmlns:p14="http://schemas.microsoft.com/office/powerpoint/2010/main" val="121339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itle 1"/>
          <p:cNvSpPr>
            <a:spLocks noGrp="1"/>
          </p:cNvSpPr>
          <p:nvPr>
            <p:ph type="title"/>
          </p:nvPr>
        </p:nvSpPr>
        <p:spPr>
          <a:xfrm>
            <a:off x="841248" y="713232"/>
            <a:ext cx="5192548" cy="1197864"/>
          </a:xfrm>
        </p:spPr>
        <p:txBody>
          <a:bodyPr vert="horz" lIns="91440" tIns="45720" rIns="91440" bIns="45720" rtlCol="0" anchor="ctr">
            <a:normAutofit/>
          </a:bodyPr>
          <a:lstStyle/>
          <a:p>
            <a:pPr algn="l" defTabSz="914400" eaLnBrk="1" hangingPunct="1">
              <a:lnSpc>
                <a:spcPct val="90000"/>
              </a:lnSpc>
            </a:pPr>
            <a:r>
              <a:rPr lang="en-US" sz="3700" kern="1200" dirty="0">
                <a:solidFill>
                  <a:schemeClr val="tx1"/>
                </a:solidFill>
                <a:latin typeface="+mj-lt"/>
                <a:ea typeface="+mj-ea"/>
                <a:cs typeface="+mj-cs"/>
              </a:rPr>
              <a:t>Education/Public Outreach</a:t>
            </a:r>
          </a:p>
        </p:txBody>
      </p:sp>
      <p:cxnSp>
        <p:nvCxnSpPr>
          <p:cNvPr id="28" name="Straight Connector 27">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22960"/>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841248" y="1974125"/>
            <a:ext cx="4686716" cy="2676145"/>
          </a:xfrm>
          <a:prstGeom prst="rect">
            <a:avLst/>
          </a:prstGeom>
        </p:spPr>
        <p:txBody>
          <a:bodyPr vert="horz" lIns="91440" tIns="45720" rIns="91440" bIns="45720" rtlCol="0" anchor="t">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0000"/>
              </a:lnSpc>
              <a:buNone/>
            </a:pPr>
            <a:r>
              <a:rPr lang="en-US" sz="1400" b="1" u="sng" dirty="0">
                <a:latin typeface="Calibri Light" panose="020F0302020204030204" pitchFamily="34" charset="0"/>
                <a:ea typeface="+mn-ea"/>
                <a:cs typeface="Calibri Light" panose="020F0302020204030204" pitchFamily="34" charset="0"/>
              </a:rPr>
              <a:t>EPO Involvement</a:t>
            </a:r>
          </a:p>
          <a:p>
            <a:pPr defTabSz="914400" eaLnBrk="1" hangingPunct="1">
              <a:lnSpc>
                <a:spcPct val="90000"/>
              </a:lnSpc>
              <a:buFont typeface="Arial" panose="020B0604020202020204" pitchFamily="34" charset="0"/>
              <a:buChar char="•"/>
            </a:pPr>
            <a:r>
              <a:rPr lang="en-US" sz="1400" b="1" dirty="0">
                <a:latin typeface="Calibri Light" panose="020F0302020204030204" pitchFamily="34" charset="0"/>
                <a:ea typeface="+mn-ea"/>
                <a:cs typeface="Calibri Light" panose="020F0302020204030204" pitchFamily="34" charset="0"/>
              </a:rPr>
              <a:t>October 2021:  </a:t>
            </a:r>
            <a:r>
              <a:rPr lang="en-US" sz="1400" dirty="0">
                <a:latin typeface="Calibri Light" panose="020F0302020204030204" pitchFamily="34" charset="0"/>
                <a:ea typeface="+mn-ea"/>
                <a:cs typeface="Calibri Light" panose="020F0302020204030204" pitchFamily="34" charset="0"/>
              </a:rPr>
              <a:t>On October 28, Christopher Roberts Spoke at the OSAM Technology Transfer Workshop.</a:t>
            </a:r>
          </a:p>
          <a:p>
            <a:pPr marL="0" indent="-228600" defTabSz="914400" eaLnBrk="1" hangingPunct="1">
              <a:lnSpc>
                <a:spcPct val="90000"/>
              </a:lnSpc>
              <a:buFont typeface="Arial" panose="020B0604020202020204" pitchFamily="34" charset="0"/>
              <a:buChar char="•"/>
            </a:pPr>
            <a:endParaRPr lang="en-US" sz="1400" b="1" dirty="0">
              <a:latin typeface="Calibri Light" panose="020F0302020204030204" pitchFamily="34" charset="0"/>
              <a:ea typeface="+mn-ea"/>
              <a:cs typeface="Calibri Light" panose="020F0302020204030204" pitchFamily="34" charset="0"/>
            </a:endParaRPr>
          </a:p>
          <a:p>
            <a:pPr defTabSz="914400" eaLnBrk="1" hangingPunct="1">
              <a:lnSpc>
                <a:spcPct val="90000"/>
              </a:lnSpc>
              <a:buFont typeface="Arial" panose="020B0604020202020204" pitchFamily="34" charset="0"/>
              <a:buChar char="•"/>
            </a:pPr>
            <a:r>
              <a:rPr lang="en-US" sz="1400" b="1" dirty="0">
                <a:latin typeface="Calibri Light" panose="020F0302020204030204" pitchFamily="34" charset="0"/>
                <a:ea typeface="+mn-ea"/>
                <a:cs typeface="Calibri Light" panose="020F0302020204030204" pitchFamily="34" charset="0"/>
              </a:rPr>
              <a:t>November 2021:  </a:t>
            </a:r>
            <a:r>
              <a:rPr lang="en-US" sz="1400" dirty="0">
                <a:latin typeface="Calibri Light" panose="020F0302020204030204" pitchFamily="34" charset="0"/>
                <a:ea typeface="+mn-ea"/>
                <a:cs typeface="Calibri Light" panose="020F0302020204030204" pitchFamily="34" charset="0"/>
              </a:rPr>
              <a:t>On November 30, Christopher Roberts briefed the NASA Administrator  and Deputy Administrator on the ISM Portfolio.</a:t>
            </a:r>
          </a:p>
          <a:p>
            <a:pPr marL="0" indent="-228600" defTabSz="914400" eaLnBrk="1" hangingPunct="1">
              <a:lnSpc>
                <a:spcPct val="90000"/>
              </a:lnSpc>
              <a:buFont typeface="Arial" panose="020B0604020202020204" pitchFamily="34" charset="0"/>
              <a:buChar char="•"/>
            </a:pPr>
            <a:endParaRPr lang="en-US" sz="1400" b="1" dirty="0">
              <a:latin typeface="Calibri Light" panose="020F0302020204030204" pitchFamily="34" charset="0"/>
              <a:ea typeface="+mn-ea"/>
              <a:cs typeface="Calibri Light" panose="020F0302020204030204" pitchFamily="34" charset="0"/>
            </a:endParaRPr>
          </a:p>
          <a:p>
            <a:pPr defTabSz="914400" eaLnBrk="1" hangingPunct="1">
              <a:lnSpc>
                <a:spcPct val="90000"/>
              </a:lnSpc>
              <a:buFont typeface="Arial" panose="020B0604020202020204" pitchFamily="34" charset="0"/>
              <a:buChar char="•"/>
            </a:pPr>
            <a:r>
              <a:rPr lang="en-US" sz="1400" b="1" dirty="0">
                <a:latin typeface="Calibri Light" panose="020F0302020204030204" pitchFamily="34" charset="0"/>
                <a:ea typeface="+mn-ea"/>
                <a:cs typeface="Calibri Light" panose="020F0302020204030204" pitchFamily="34" charset="0"/>
              </a:rPr>
              <a:t>February 2022:  </a:t>
            </a:r>
            <a:r>
              <a:rPr lang="en-US" sz="1400" dirty="0">
                <a:latin typeface="Calibri Light" panose="020F0302020204030204" pitchFamily="34" charset="0"/>
                <a:ea typeface="+mn-ea"/>
                <a:cs typeface="Calibri Light" panose="020F0302020204030204" pitchFamily="34" charset="0"/>
              </a:rPr>
              <a:t>On February 25, Christopher Roberts spoke to 1</a:t>
            </a:r>
            <a:r>
              <a:rPr lang="en-US" sz="1400" baseline="30000" dirty="0">
                <a:latin typeface="Calibri Light" panose="020F0302020204030204" pitchFamily="34" charset="0"/>
                <a:ea typeface="+mn-ea"/>
                <a:cs typeface="Calibri Light" panose="020F0302020204030204" pitchFamily="34" charset="0"/>
              </a:rPr>
              <a:t>st</a:t>
            </a:r>
            <a:r>
              <a:rPr lang="en-US" sz="1400" dirty="0">
                <a:latin typeface="Calibri Light" panose="020F0302020204030204" pitchFamily="34" charset="0"/>
                <a:ea typeface="+mn-ea"/>
                <a:cs typeface="Calibri Light" panose="020F0302020204030204" pitchFamily="34" charset="0"/>
              </a:rPr>
              <a:t> and 3</a:t>
            </a:r>
            <a:r>
              <a:rPr lang="en-US" sz="1400" baseline="30000" dirty="0">
                <a:latin typeface="Calibri Light" panose="020F0302020204030204" pitchFamily="34" charset="0"/>
                <a:ea typeface="+mn-ea"/>
                <a:cs typeface="Calibri Light" panose="020F0302020204030204" pitchFamily="34" charset="0"/>
              </a:rPr>
              <a:t>rd</a:t>
            </a:r>
            <a:r>
              <a:rPr lang="en-US" sz="1400" dirty="0">
                <a:latin typeface="Calibri Light" panose="020F0302020204030204" pitchFamily="34" charset="0"/>
                <a:ea typeface="+mn-ea"/>
                <a:cs typeface="Calibri Light" panose="020F0302020204030204" pitchFamily="34" charset="0"/>
              </a:rPr>
              <a:t> graders  at Amqui Elementary School focusing on ways people can be involved with NASA besides engineering and being an astronaut. </a:t>
            </a:r>
          </a:p>
          <a:p>
            <a:pPr lvl="1" indent="-228600" defTabSz="914400" eaLnBrk="1" hangingPunct="1">
              <a:lnSpc>
                <a:spcPct val="90000"/>
              </a:lnSpc>
              <a:spcBef>
                <a:spcPts val="0"/>
              </a:spcBef>
              <a:spcAft>
                <a:spcPts val="0"/>
              </a:spcAft>
              <a:buFont typeface="Arial" panose="020B0604020202020204" pitchFamily="34" charset="0"/>
              <a:buChar char="•"/>
            </a:pPr>
            <a:endParaRPr lang="en-US" sz="1900" dirty="0">
              <a:ea typeface="+mn-ea"/>
            </a:endParaRPr>
          </a:p>
        </p:txBody>
      </p:sp>
      <p:sp>
        <p:nvSpPr>
          <p:cNvPr id="3" name="Slide Number Placeholder 2">
            <a:extLst>
              <a:ext uri="{FF2B5EF4-FFF2-40B4-BE49-F238E27FC236}">
                <a16:creationId xmlns:a16="http://schemas.microsoft.com/office/drawing/2014/main" id="{0D4B3122-C344-44D4-B890-FB49C55ED3C6}"/>
              </a:ext>
            </a:extLst>
          </p:cNvPr>
          <p:cNvSpPr>
            <a:spLocks noGrp="1"/>
          </p:cNvSpPr>
          <p:nvPr>
            <p:ph type="sldNum" sz="quarter" idx="10"/>
          </p:nvPr>
        </p:nvSpPr>
        <p:spPr>
          <a:xfrm>
            <a:off x="9910354" y="6356350"/>
            <a:ext cx="1443446" cy="365125"/>
          </a:xfrm>
        </p:spPr>
        <p:txBody>
          <a:bodyPr vert="horz" lIns="91440" tIns="45720" rIns="91440" bIns="45720" rtlCol="0" anchor="ctr">
            <a:normAutofit/>
          </a:bodyPr>
          <a:lstStyle/>
          <a:p>
            <a:pPr>
              <a:spcAft>
                <a:spcPts val="600"/>
              </a:spcAft>
              <a:defRPr/>
            </a:pPr>
            <a:fld id="{75D13D49-2B6F-174C-9E1E-1013A06E5C50}" type="slidenum">
              <a:rPr lang="en-US" sz="1200">
                <a:solidFill>
                  <a:schemeClr val="tx1">
                    <a:alpha val="80000"/>
                  </a:schemeClr>
                </a:solidFill>
                <a:latin typeface="+mn-lt"/>
                <a:ea typeface="+mn-ea"/>
              </a:rPr>
              <a:pPr>
                <a:spcAft>
                  <a:spcPts val="600"/>
                </a:spcAft>
                <a:defRPr/>
              </a:pPr>
              <a:t>17</a:t>
            </a:fld>
            <a:endParaRPr lang="en-US" sz="1200">
              <a:solidFill>
                <a:schemeClr val="tx1">
                  <a:alpha val="80000"/>
                </a:schemeClr>
              </a:solidFill>
              <a:latin typeface="+mn-lt"/>
              <a:ea typeface="+mn-ea"/>
            </a:endParaRPr>
          </a:p>
        </p:txBody>
      </p:sp>
      <p:pic>
        <p:nvPicPr>
          <p:cNvPr id="6" name="Picture 5">
            <a:extLst>
              <a:ext uri="{FF2B5EF4-FFF2-40B4-BE49-F238E27FC236}">
                <a16:creationId xmlns:a16="http://schemas.microsoft.com/office/drawing/2014/main" id="{AE29D7B8-3351-4992-8F71-CE60A41583BA}"/>
              </a:ext>
            </a:extLst>
          </p:cNvPr>
          <p:cNvPicPr>
            <a:picLocks noChangeAspect="1"/>
          </p:cNvPicPr>
          <p:nvPr/>
        </p:nvPicPr>
        <p:blipFill>
          <a:blip r:embed="rId3"/>
          <a:stretch>
            <a:fillRect/>
          </a:stretch>
        </p:blipFill>
        <p:spPr>
          <a:xfrm>
            <a:off x="3780331" y="5041871"/>
            <a:ext cx="4506930" cy="1476258"/>
          </a:xfrm>
          <a:prstGeom prst="rect">
            <a:avLst/>
          </a:prstGeom>
        </p:spPr>
      </p:pic>
      <p:pic>
        <p:nvPicPr>
          <p:cNvPr id="8" name="Picture 7">
            <a:extLst>
              <a:ext uri="{FF2B5EF4-FFF2-40B4-BE49-F238E27FC236}">
                <a16:creationId xmlns:a16="http://schemas.microsoft.com/office/drawing/2014/main" id="{9AAE1CEC-14F5-41E0-BE8C-79774BFFA812}"/>
              </a:ext>
            </a:extLst>
          </p:cNvPr>
          <p:cNvPicPr>
            <a:picLocks noChangeAspect="1"/>
          </p:cNvPicPr>
          <p:nvPr/>
        </p:nvPicPr>
        <p:blipFill>
          <a:blip r:embed="rId4"/>
          <a:stretch>
            <a:fillRect/>
          </a:stretch>
        </p:blipFill>
        <p:spPr>
          <a:xfrm>
            <a:off x="5886075" y="2025855"/>
            <a:ext cx="3430245" cy="2572684"/>
          </a:xfrm>
          <a:prstGeom prst="rect">
            <a:avLst/>
          </a:prstGeom>
        </p:spPr>
      </p:pic>
      <p:pic>
        <p:nvPicPr>
          <p:cNvPr id="9" name="Picture 8">
            <a:extLst>
              <a:ext uri="{FF2B5EF4-FFF2-40B4-BE49-F238E27FC236}">
                <a16:creationId xmlns:a16="http://schemas.microsoft.com/office/drawing/2014/main" id="{01EEFB00-66F9-4D55-B2E7-E85ABE365CE5}"/>
              </a:ext>
            </a:extLst>
          </p:cNvPr>
          <p:cNvPicPr>
            <a:picLocks noChangeAspect="1"/>
          </p:cNvPicPr>
          <p:nvPr/>
        </p:nvPicPr>
        <p:blipFill>
          <a:blip r:embed="rId5"/>
          <a:stretch>
            <a:fillRect/>
          </a:stretch>
        </p:blipFill>
        <p:spPr>
          <a:xfrm>
            <a:off x="9440741" y="2025855"/>
            <a:ext cx="1951511" cy="2602015"/>
          </a:xfrm>
          <a:prstGeom prst="rect">
            <a:avLst/>
          </a:prstGeom>
        </p:spPr>
      </p:pic>
      <p:sp>
        <p:nvSpPr>
          <p:cNvPr id="2" name="TextBox 1">
            <a:extLst>
              <a:ext uri="{FF2B5EF4-FFF2-40B4-BE49-F238E27FC236}">
                <a16:creationId xmlns:a16="http://schemas.microsoft.com/office/drawing/2014/main" id="{EEDD9B41-02B4-4401-9CE9-0C0A3FD91B2C}"/>
              </a:ext>
            </a:extLst>
          </p:cNvPr>
          <p:cNvSpPr txBox="1"/>
          <p:nvPr/>
        </p:nvSpPr>
        <p:spPr>
          <a:xfrm>
            <a:off x="7384473" y="4600979"/>
            <a:ext cx="2826327" cy="246221"/>
          </a:xfrm>
          <a:prstGeom prst="rect">
            <a:avLst/>
          </a:prstGeom>
          <a:noFill/>
        </p:spPr>
        <p:txBody>
          <a:bodyPr wrap="square" rtlCol="0">
            <a:spAutoFit/>
          </a:bodyPr>
          <a:lstStyle/>
          <a:p>
            <a:r>
              <a:rPr lang="en-US" sz="1000" dirty="0">
                <a:latin typeface="Calibri Light" panose="020F0302020204030204" pitchFamily="34" charset="0"/>
                <a:cs typeface="Calibri Light" panose="020F0302020204030204" pitchFamily="34" charset="0"/>
              </a:rPr>
              <a:t>Chris Roberts speaking at Amqui Elementary School</a:t>
            </a:r>
          </a:p>
        </p:txBody>
      </p:sp>
    </p:spTree>
    <p:extLst>
      <p:ext uri="{BB962C8B-B14F-4D97-AF65-F5344CB8AC3E}">
        <p14:creationId xmlns:p14="http://schemas.microsoft.com/office/powerpoint/2010/main" val="394005912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0060" y="1327438"/>
            <a:ext cx="6247722" cy="1461778"/>
          </a:xfrm>
        </p:spPr>
        <p:txBody>
          <a:bodyPr vert="horz" lIns="91440" tIns="45720" rIns="91440" bIns="45720" rtlCol="0" anchor="t">
            <a:normAutofit/>
          </a:bodyPr>
          <a:lstStyle/>
          <a:p>
            <a:pPr algn="l" defTabSz="914400" eaLnBrk="1" hangingPunct="1">
              <a:lnSpc>
                <a:spcPct val="90000"/>
              </a:lnSpc>
            </a:pPr>
            <a:r>
              <a:rPr lang="en-US" sz="4400" kern="1200" dirty="0">
                <a:solidFill>
                  <a:schemeClr val="tx1"/>
                </a:solidFill>
                <a:latin typeface="+mj-lt"/>
                <a:ea typeface="+mj-ea"/>
                <a:cs typeface="+mj-cs"/>
              </a:rPr>
              <a:t>ODMM Project Summary </a:t>
            </a:r>
          </a:p>
        </p:txBody>
      </p:sp>
      <p:sp>
        <p:nvSpPr>
          <p:cNvPr id="4" name="Content Placeholder 2"/>
          <p:cNvSpPr txBox="1">
            <a:spLocks/>
          </p:cNvSpPr>
          <p:nvPr/>
        </p:nvSpPr>
        <p:spPr>
          <a:xfrm>
            <a:off x="1169017" y="2071662"/>
            <a:ext cx="6944481" cy="4309283"/>
          </a:xfrm>
          <a:prstGeom prst="rect">
            <a:avLst/>
          </a:prstGeom>
        </p:spPr>
        <p:txBody>
          <a:bodyPr vert="horz" lIns="91440" tIns="45720" rIns="91440" bIns="45720" rtlCol="0">
            <a:normAutofit fontScale="9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120000"/>
              </a:lnSpc>
              <a:spcBef>
                <a:spcPts val="0"/>
              </a:spcBef>
              <a:buNone/>
            </a:pPr>
            <a:r>
              <a:rPr lang="en-US" sz="1500" b="1" dirty="0">
                <a:latin typeface="Calibri Light" panose="020F0302020204030204" pitchFamily="34" charset="0"/>
                <a:ea typeface="+mn-ea"/>
                <a:cs typeface="Calibri Light" panose="020F0302020204030204" pitchFamily="34" charset="0"/>
              </a:rPr>
              <a:t>Accomplishments:</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Conducted a TAPR on 2/10/2022 to assess the projects progress toward KPPs and inform the board of the need for a potential downselect.</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Determined FabLab design that meets power requirements according  to a preliminary thermal analysis which will be verified through hardware testing in September.</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Secured funding to ensure the FabLab hardware can be matured through CDR.</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Conducted a PDR and Phase I PSRP Review for the Vulcan Payload in December of 2021.</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Parabolic flight conducted in 2021 to investigate welding parameters and FOD control for the Vulcan System.</a:t>
            </a:r>
          </a:p>
          <a:p>
            <a:pPr marL="923925" lvl="1" indent="-228600" defTabSz="914400" eaLnBrk="1" hangingPunct="1">
              <a:lnSpc>
                <a:spcPct val="120000"/>
              </a:lnSpc>
              <a:spcBef>
                <a:spcPts val="0"/>
              </a:spcBef>
              <a:buFont typeface="Arial" panose="020B0604020202020204" pitchFamily="34" charset="0"/>
              <a:buChar char="•"/>
            </a:pPr>
            <a:endParaRPr lang="en-US" sz="1500" dirty="0">
              <a:latin typeface="Calibri Light" panose="020F0302020204030204" pitchFamily="34" charset="0"/>
              <a:ea typeface="+mn-ea"/>
              <a:cs typeface="Calibri Light" panose="020F0302020204030204" pitchFamily="34" charset="0"/>
            </a:endParaRPr>
          </a:p>
          <a:p>
            <a:pPr marL="0" indent="0" defTabSz="914400" eaLnBrk="1" hangingPunct="1">
              <a:lnSpc>
                <a:spcPct val="120000"/>
              </a:lnSpc>
              <a:spcBef>
                <a:spcPts val="0"/>
              </a:spcBef>
              <a:buNone/>
            </a:pPr>
            <a:r>
              <a:rPr lang="en-US" sz="1500" b="1" dirty="0">
                <a:latin typeface="Calibri Light" panose="020F0302020204030204" pitchFamily="34" charset="0"/>
                <a:ea typeface="+mn-ea"/>
                <a:cs typeface="Calibri Light" panose="020F0302020204030204" pitchFamily="34" charset="0"/>
              </a:rPr>
              <a:t>End State Technology Capabilities:</a:t>
            </a:r>
          </a:p>
          <a:p>
            <a:pPr defTabSz="914400" eaLnBrk="1" hangingPunct="1">
              <a:lnSpc>
                <a:spcPct val="120000"/>
              </a:lnSpc>
              <a:spcBef>
                <a:spcPts val="0"/>
              </a:spcBef>
            </a:pPr>
            <a:r>
              <a:rPr lang="en-US" sz="1500" dirty="0">
                <a:latin typeface="Calibri Light" panose="020F0302020204030204" pitchFamily="34" charset="0"/>
                <a:ea typeface="+mn-ea"/>
                <a:cs typeface="Calibri Light" panose="020F0302020204030204" pitchFamily="34" charset="0"/>
              </a:rPr>
              <a:t>ODMM will design, demonstrate and test additive manufacturing systems for use in micro and reduced gravity environments.</a:t>
            </a:r>
          </a:p>
          <a:p>
            <a:pPr lvl="1" defTabSz="914400" eaLnBrk="1" hangingPunct="1">
              <a:lnSpc>
                <a:spcPct val="120000"/>
              </a:lnSpc>
              <a:spcBef>
                <a:spcPts val="0"/>
              </a:spcBef>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Current approach to logistics, which relies on pre-positioned spares, is not sustainable for long duration missions where cargo resupply opportunities are limited.</a:t>
            </a:r>
          </a:p>
          <a:p>
            <a:pPr lvl="1" defTabSz="914400" eaLnBrk="1" hangingPunct="1">
              <a:lnSpc>
                <a:spcPct val="120000"/>
              </a:lnSpc>
              <a:spcBef>
                <a:spcPts val="0"/>
              </a:spcBef>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Once tested on ISS, capabilities developed under ODMM can provide a means to manufacture parts at the point of use on future space missions, reducing the amount of upmass and enhancing crew safety.</a:t>
            </a:r>
          </a:p>
          <a:p>
            <a:pPr marL="911225" lvl="1" indent="-228600" defTabSz="914400" eaLnBrk="1" hangingPunct="1">
              <a:lnSpc>
                <a:spcPct val="90000"/>
              </a:lnSpc>
              <a:buFont typeface="Arial" panose="020B0604020202020204" pitchFamily="34" charset="0"/>
              <a:buChar char="•"/>
            </a:pPr>
            <a:endParaRPr lang="en-US" sz="1000" dirty="0">
              <a:ea typeface="+mn-ea"/>
            </a:endParaRPr>
          </a:p>
        </p:txBody>
      </p:sp>
      <p:sp>
        <p:nvSpPr>
          <p:cNvPr id="29" name="Freeform: Shape 23">
            <a:extLst>
              <a:ext uri="{FF2B5EF4-FFF2-40B4-BE49-F238E27FC236}">
                <a16:creationId xmlns:a16="http://schemas.microsoft.com/office/drawing/2014/main" id="{0F06C9D3-00DF-4B71-AE88-29075022F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9545"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75032"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2922"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p:cNvSpPr>
            <a:spLocks noGrp="1"/>
          </p:cNvSpPr>
          <p:nvPr>
            <p:ph type="sldNum" sz="quarter" idx="10"/>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defRPr/>
            </a:pPr>
            <a:fld id="{75D13D49-2B6F-174C-9E1E-1013A06E5C50}" type="slidenum">
              <a:rPr lang="en-US" sz="1200">
                <a:solidFill>
                  <a:schemeClr val="bg1"/>
                </a:solidFill>
                <a:latin typeface="+mn-lt"/>
                <a:ea typeface="+mn-ea"/>
              </a:rPr>
              <a:pPr algn="ctr">
                <a:spcAft>
                  <a:spcPts val="600"/>
                </a:spcAft>
                <a:defRPr/>
              </a:pPr>
              <a:t>18</a:t>
            </a:fld>
            <a:endParaRPr lang="en-US" sz="1200">
              <a:solidFill>
                <a:schemeClr val="bg1"/>
              </a:solidFill>
              <a:latin typeface="+mn-lt"/>
              <a:ea typeface="+mn-ea"/>
            </a:endParaRPr>
          </a:p>
        </p:txBody>
      </p:sp>
    </p:spTree>
    <p:extLst>
      <p:ext uri="{BB962C8B-B14F-4D97-AF65-F5344CB8AC3E}">
        <p14:creationId xmlns:p14="http://schemas.microsoft.com/office/powerpoint/2010/main" val="234478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34A6E71-FE3B-44A4-AE1C-D365194275B8}"/>
              </a:ext>
            </a:extLst>
          </p:cNvPr>
          <p:cNvSpPr txBox="1"/>
          <p:nvPr/>
        </p:nvSpPr>
        <p:spPr>
          <a:xfrm>
            <a:off x="2513753" y="-47134"/>
            <a:ext cx="7164493" cy="1325563"/>
          </a:xfrm>
          <a:prstGeom prst="rect">
            <a:avLst/>
          </a:prstGeom>
        </p:spPr>
        <p:txBody>
          <a:bodyPr vert="horz" lIns="91440" tIns="45720" rIns="91440" bIns="45720" rtlCol="0" anchor="ctr">
            <a:normAutofit fontScale="92500"/>
          </a:bodyPr>
          <a:lstStyle/>
          <a:p>
            <a:pPr algn="ctr" eaLnBrk="1" hangingPunct="1">
              <a:lnSpc>
                <a:spcPct val="90000"/>
              </a:lnSpc>
              <a:spcAft>
                <a:spcPts val="600"/>
              </a:spcAft>
            </a:pPr>
            <a:r>
              <a:rPr lang="en-US" sz="4000" kern="1200" dirty="0">
                <a:solidFill>
                  <a:schemeClr val="tx1"/>
                </a:solidFill>
                <a:latin typeface="+mj-lt"/>
                <a:ea typeface="+mj-ea"/>
                <a:cs typeface="+mj-cs"/>
              </a:rPr>
              <a:t>On-Demand Manufacturing of </a:t>
            </a:r>
            <a:r>
              <a:rPr lang="en-US" sz="4000" dirty="0">
                <a:latin typeface="+mj-lt"/>
                <a:ea typeface="+mj-ea"/>
                <a:cs typeface="+mj-cs"/>
              </a:rPr>
              <a:t>Multi-Materials</a:t>
            </a:r>
            <a:r>
              <a:rPr lang="en-US" sz="4000" kern="1200" dirty="0">
                <a:solidFill>
                  <a:schemeClr val="tx1"/>
                </a:solidFill>
                <a:latin typeface="+mj-lt"/>
                <a:ea typeface="+mj-ea"/>
                <a:cs typeface="+mj-cs"/>
              </a:rPr>
              <a:t>(ODMM) Overview</a:t>
            </a:r>
          </a:p>
        </p:txBody>
      </p:sp>
      <p:pic>
        <p:nvPicPr>
          <p:cNvPr id="18" name="Picture 17">
            <a:extLst>
              <a:ext uri="{FF2B5EF4-FFF2-40B4-BE49-F238E27FC236}">
                <a16:creationId xmlns:a16="http://schemas.microsoft.com/office/drawing/2014/main" id="{B8890EDD-9105-43D6-BF9A-CDAFD4FF34A1}"/>
              </a:ext>
            </a:extLst>
          </p:cNvPr>
          <p:cNvPicPr>
            <a:picLocks noChangeAspect="1"/>
          </p:cNvPicPr>
          <p:nvPr/>
        </p:nvPicPr>
        <p:blipFill>
          <a:blip r:embed="rId2"/>
          <a:stretch>
            <a:fillRect/>
          </a:stretch>
        </p:blipFill>
        <p:spPr>
          <a:xfrm>
            <a:off x="8063174" y="1239943"/>
            <a:ext cx="3425957" cy="5481532"/>
          </a:xfrm>
          <a:prstGeom prst="rect">
            <a:avLst/>
          </a:prstGeom>
        </p:spPr>
      </p:pic>
      <p:sp>
        <p:nvSpPr>
          <p:cNvPr id="28" name="Content Placeholder 2">
            <a:extLst>
              <a:ext uri="{FF2B5EF4-FFF2-40B4-BE49-F238E27FC236}">
                <a16:creationId xmlns:a16="http://schemas.microsoft.com/office/drawing/2014/main" id="{E2175344-9CBB-4991-83B5-2F8B0BFD9400}"/>
              </a:ext>
            </a:extLst>
          </p:cNvPr>
          <p:cNvSpPr txBox="1">
            <a:spLocks/>
          </p:cNvSpPr>
          <p:nvPr/>
        </p:nvSpPr>
        <p:spPr>
          <a:xfrm>
            <a:off x="235506" y="1351819"/>
            <a:ext cx="7161017" cy="4154361"/>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0000"/>
              </a:lnSpc>
              <a:spcBef>
                <a:spcPts val="0"/>
              </a:spcBef>
              <a:spcAft>
                <a:spcPts val="600"/>
              </a:spcAft>
              <a:buNone/>
            </a:pPr>
            <a:r>
              <a:rPr lang="en-US" sz="1300" b="1" u="sng" dirty="0">
                <a:solidFill>
                  <a:schemeClr val="bg1"/>
                </a:solidFill>
                <a:latin typeface="Calibri Light" panose="020F0302020204030204" pitchFamily="34" charset="0"/>
                <a:ea typeface="+mn-ea"/>
                <a:cs typeface="Calibri Light" panose="020F0302020204030204" pitchFamily="34" charset="0"/>
              </a:rPr>
              <a:t>Technology Product Capability</a:t>
            </a:r>
          </a:p>
          <a:p>
            <a:pPr indent="-228600" defTabSz="914400" eaLnBrk="1" hangingPunct="1">
              <a:lnSpc>
                <a:spcPct val="90000"/>
              </a:lnSpc>
              <a:spcBef>
                <a:spcPts val="0"/>
              </a:spcBef>
              <a:spcAft>
                <a:spcPts val="600"/>
              </a:spcAft>
              <a:buFont typeface="Arial" panose="020B0604020202020204" pitchFamily="34" charset="0"/>
              <a:buChar char="•"/>
            </a:pPr>
            <a:r>
              <a:rPr lang="en-US" sz="1300" dirty="0">
                <a:solidFill>
                  <a:schemeClr val="bg1"/>
                </a:solidFill>
                <a:latin typeface="Calibri Light" panose="020F0302020204030204" pitchFamily="34" charset="0"/>
                <a:ea typeface="+mn-ea"/>
                <a:cs typeface="Calibri Light" panose="020F0302020204030204" pitchFamily="34" charset="0"/>
              </a:rPr>
              <a:t>Development and demonstration the feasibility of a low-gravity, on-demand manufacturing system for metal parts on the International Space Station.</a:t>
            </a:r>
          </a:p>
          <a:p>
            <a:pPr marL="800100" lvl="1" defTabSz="914400" eaLnBrk="1" hangingPunct="1">
              <a:lnSpc>
                <a:spcPct val="90000"/>
              </a:lnSpc>
              <a:spcBef>
                <a:spcPts val="0"/>
              </a:spcBef>
              <a:spcAft>
                <a:spcPts val="600"/>
              </a:spcAft>
              <a:buFont typeface="Courier New" panose="02070309020205020404" pitchFamily="49" charset="0"/>
              <a:buChar char="o"/>
            </a:pPr>
            <a:r>
              <a:rPr lang="en-US" sz="1300" dirty="0">
                <a:solidFill>
                  <a:schemeClr val="bg1"/>
                </a:solidFill>
                <a:latin typeface="Calibri Light" panose="020F0302020204030204" pitchFamily="34" charset="0"/>
                <a:ea typeface="+mn-ea"/>
                <a:cs typeface="Calibri Light" panose="020F0302020204030204" pitchFamily="34" charset="0"/>
              </a:rPr>
              <a:t>R&amp;R Objectives:​  Develop the capability to recycle and reuse materials into useable feedstocks for in-space, on-demand manufacturing.​</a:t>
            </a:r>
          </a:p>
          <a:p>
            <a:pPr marL="800100" lvl="1" defTabSz="914400" eaLnBrk="1" hangingPunct="1">
              <a:lnSpc>
                <a:spcPct val="90000"/>
              </a:lnSpc>
              <a:spcBef>
                <a:spcPts val="0"/>
              </a:spcBef>
              <a:spcAft>
                <a:spcPts val="600"/>
              </a:spcAft>
              <a:buFont typeface="Courier New" panose="02070309020205020404" pitchFamily="49" charset="0"/>
              <a:buChar char="o"/>
            </a:pPr>
            <a:r>
              <a:rPr lang="en-US" sz="1300" dirty="0">
                <a:solidFill>
                  <a:schemeClr val="bg1"/>
                </a:solidFill>
                <a:latin typeface="Calibri Light" panose="020F0302020204030204" pitchFamily="34" charset="0"/>
                <a:ea typeface="+mn-ea"/>
                <a:cs typeface="Calibri Light" panose="020F0302020204030204" pitchFamily="34" charset="0"/>
              </a:rPr>
              <a:t>Outfitting Objectives:​  Develop the capability to manufacture on-demand utilities, furnishings, tools, etc. for off-earth habitation including the use of In-Situ Resources. </a:t>
            </a:r>
          </a:p>
          <a:p>
            <a:pPr marL="514350" lvl="1" indent="-228600" defTabSz="914400" eaLnBrk="1" hangingPunct="1">
              <a:lnSpc>
                <a:spcPct val="90000"/>
              </a:lnSpc>
              <a:spcBef>
                <a:spcPts val="0"/>
              </a:spcBef>
              <a:spcAft>
                <a:spcPts val="600"/>
              </a:spcAft>
              <a:buFont typeface="Arial" panose="020B0604020202020204" pitchFamily="34" charset="0"/>
              <a:buChar char="•"/>
            </a:pPr>
            <a:endParaRPr lang="en-US" sz="1300" dirty="0">
              <a:solidFill>
                <a:schemeClr val="bg1"/>
              </a:solidFill>
              <a:latin typeface="Calibri Light" panose="020F0302020204030204" pitchFamily="34" charset="0"/>
              <a:ea typeface="+mn-ea"/>
              <a:cs typeface="Calibri Light" panose="020F0302020204030204" pitchFamily="34" charset="0"/>
            </a:endParaRPr>
          </a:p>
          <a:p>
            <a:pPr marL="0" indent="0" defTabSz="914400" eaLnBrk="1" hangingPunct="1">
              <a:lnSpc>
                <a:spcPct val="90000"/>
              </a:lnSpc>
              <a:spcBef>
                <a:spcPts val="0"/>
              </a:spcBef>
              <a:spcAft>
                <a:spcPts val="600"/>
              </a:spcAft>
              <a:buNone/>
            </a:pPr>
            <a:r>
              <a:rPr lang="en-US" sz="1300" b="1" u="sng" dirty="0">
                <a:solidFill>
                  <a:schemeClr val="bg1"/>
                </a:solidFill>
                <a:latin typeface="Calibri Light" panose="020F0302020204030204" pitchFamily="34" charset="0"/>
                <a:ea typeface="+mn-ea"/>
                <a:cs typeface="Calibri Light" panose="020F0302020204030204" pitchFamily="34" charset="0"/>
              </a:rPr>
              <a:t>Technical Capabilities </a:t>
            </a:r>
          </a:p>
          <a:p>
            <a:pPr indent="-228600" defTabSz="914400" eaLnBrk="1" hangingPunct="1">
              <a:lnSpc>
                <a:spcPct val="90000"/>
              </a:lnSpc>
              <a:spcBef>
                <a:spcPts val="0"/>
              </a:spcBef>
              <a:spcAft>
                <a:spcPts val="600"/>
              </a:spcAft>
              <a:buFont typeface="Arial" panose="020B0604020202020204" pitchFamily="34" charset="0"/>
              <a:buChar char="•"/>
            </a:pPr>
            <a:r>
              <a:rPr lang="en-US" sz="1300" dirty="0">
                <a:solidFill>
                  <a:schemeClr val="bg1"/>
                </a:solidFill>
                <a:latin typeface="Calibri Light" panose="020F0302020204030204" pitchFamily="34" charset="0"/>
                <a:ea typeface="+mn-ea"/>
                <a:cs typeface="Calibri Light" panose="020F0302020204030204" pitchFamily="34" charset="0"/>
              </a:rPr>
              <a:t>Develop systems which meet ISS operational constraints (mass, power, volume, safety, limited crew interaction).</a:t>
            </a:r>
          </a:p>
          <a:p>
            <a:pPr marL="114300" indent="-228600" defTabSz="914400" eaLnBrk="1" hangingPunct="1">
              <a:lnSpc>
                <a:spcPct val="90000"/>
              </a:lnSpc>
              <a:spcBef>
                <a:spcPts val="0"/>
              </a:spcBef>
              <a:spcAft>
                <a:spcPts val="600"/>
              </a:spcAft>
              <a:buFont typeface="Arial" panose="020B0604020202020204" pitchFamily="34" charset="0"/>
              <a:buChar char="•"/>
            </a:pPr>
            <a:endParaRPr lang="en-US" sz="1300" dirty="0">
              <a:solidFill>
                <a:schemeClr val="bg1"/>
              </a:solidFill>
              <a:latin typeface="Calibri Light" panose="020F0302020204030204" pitchFamily="34" charset="0"/>
              <a:ea typeface="+mn-ea"/>
              <a:cs typeface="Calibri Light" panose="020F0302020204030204" pitchFamily="34" charset="0"/>
            </a:endParaRPr>
          </a:p>
          <a:p>
            <a:pPr marL="0" indent="0" defTabSz="914400" eaLnBrk="1" hangingPunct="1">
              <a:lnSpc>
                <a:spcPct val="90000"/>
              </a:lnSpc>
              <a:spcBef>
                <a:spcPts val="0"/>
              </a:spcBef>
              <a:spcAft>
                <a:spcPts val="600"/>
              </a:spcAft>
              <a:buNone/>
            </a:pPr>
            <a:r>
              <a:rPr lang="en-US" sz="1300" b="1" u="sng" dirty="0">
                <a:solidFill>
                  <a:schemeClr val="bg1"/>
                </a:solidFill>
                <a:latin typeface="Calibri Light" panose="020F0302020204030204" pitchFamily="34" charset="0"/>
                <a:ea typeface="+mn-ea"/>
                <a:cs typeface="Calibri Light" panose="020F0302020204030204" pitchFamily="34" charset="0"/>
              </a:rPr>
              <a:t>Exploration &amp; Science Applicability</a:t>
            </a:r>
          </a:p>
          <a:p>
            <a:pPr indent="-228600" defTabSz="914400" eaLnBrk="1" hangingPunct="1">
              <a:lnSpc>
                <a:spcPct val="90000"/>
              </a:lnSpc>
              <a:spcBef>
                <a:spcPts val="0"/>
              </a:spcBef>
              <a:spcAft>
                <a:spcPts val="600"/>
              </a:spcAft>
              <a:buFont typeface="Arial" panose="020B0604020202020204" pitchFamily="34" charset="0"/>
              <a:buChar char="•"/>
            </a:pPr>
            <a:r>
              <a:rPr lang="en-US" sz="1300" dirty="0">
                <a:solidFill>
                  <a:schemeClr val="bg1"/>
                </a:solidFill>
                <a:latin typeface="Calibri Light" panose="020F0302020204030204" pitchFamily="34" charset="0"/>
                <a:ea typeface="+mn-ea"/>
                <a:cs typeface="Calibri Light" panose="020F0302020204030204" pitchFamily="34" charset="0"/>
              </a:rPr>
              <a:t>Current approach to logistics, which relies on pre-positioned spares, is not sustainable for long duration missions where cargo resupply opportunities are limited.</a:t>
            </a:r>
          </a:p>
          <a:p>
            <a:pPr indent="-228600" defTabSz="914400" eaLnBrk="1" hangingPunct="1">
              <a:lnSpc>
                <a:spcPct val="90000"/>
              </a:lnSpc>
              <a:spcBef>
                <a:spcPts val="0"/>
              </a:spcBef>
              <a:spcAft>
                <a:spcPts val="600"/>
              </a:spcAft>
              <a:buFont typeface="Arial" panose="020B0604020202020204" pitchFamily="34" charset="0"/>
              <a:buChar char="•"/>
            </a:pPr>
            <a:r>
              <a:rPr lang="en-US" sz="1300" dirty="0">
                <a:solidFill>
                  <a:schemeClr val="bg1"/>
                </a:solidFill>
                <a:latin typeface="Calibri Light" panose="020F0302020204030204" pitchFamily="34" charset="0"/>
                <a:ea typeface="+mn-ea"/>
                <a:cs typeface="Calibri Light" panose="020F0302020204030204" pitchFamily="34" charset="0"/>
              </a:rPr>
              <a:t>Once tested on ISS, capabilities developed under ODMM can provide a means to manufacture parts at the point of use on future space missions, reducing the amount of up mass and enhancing crew safety.</a:t>
            </a:r>
          </a:p>
        </p:txBody>
      </p:sp>
      <p:sp>
        <p:nvSpPr>
          <p:cNvPr id="4" name="Slide Number Placeholder 3">
            <a:extLst>
              <a:ext uri="{FF2B5EF4-FFF2-40B4-BE49-F238E27FC236}">
                <a16:creationId xmlns:a16="http://schemas.microsoft.com/office/drawing/2014/main" id="{E3D8BED5-E096-44B0-AD16-0D4898BD15B4}"/>
              </a:ext>
            </a:extLst>
          </p:cNvPr>
          <p:cNvSpPr>
            <a:spLocks noGrp="1"/>
          </p:cNvSpPr>
          <p:nvPr>
            <p:ph type="sldNum" sz="quarter" idx="10"/>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E8CC769F-ADCB-2641-BD2F-4076D1C41918}" type="slidenum">
              <a:rPr lang="en-US">
                <a:solidFill>
                  <a:schemeClr val="tx1">
                    <a:alpha val="80000"/>
                  </a:schemeClr>
                </a:solidFill>
                <a:latin typeface="+mn-lt"/>
                <a:ea typeface="+mn-ea"/>
              </a:rPr>
              <a:pPr>
                <a:lnSpc>
                  <a:spcPct val="90000"/>
                </a:lnSpc>
                <a:spcAft>
                  <a:spcPts val="600"/>
                </a:spcAft>
                <a:defRPr/>
              </a:pPr>
              <a:t>2</a:t>
            </a:fld>
            <a:endParaRPr lang="en-US">
              <a:solidFill>
                <a:schemeClr val="tx1">
                  <a:alpha val="80000"/>
                </a:schemeClr>
              </a:solidFill>
              <a:latin typeface="+mn-lt"/>
              <a:ea typeface="+mn-ea"/>
            </a:endParaRPr>
          </a:p>
        </p:txBody>
      </p:sp>
      <p:pic>
        <p:nvPicPr>
          <p:cNvPr id="6" name="Picture 5">
            <a:extLst>
              <a:ext uri="{FF2B5EF4-FFF2-40B4-BE49-F238E27FC236}">
                <a16:creationId xmlns:a16="http://schemas.microsoft.com/office/drawing/2014/main" id="{9CA7C198-FFBA-45A5-B5B8-BF0DD950AC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6083" y="121312"/>
            <a:ext cx="990306" cy="824176"/>
          </a:xfrm>
          <a:prstGeom prst="rect">
            <a:avLst/>
          </a:prstGeom>
        </p:spPr>
      </p:pic>
    </p:spTree>
    <p:extLst>
      <p:ext uri="{BB962C8B-B14F-4D97-AF65-F5344CB8AC3E}">
        <p14:creationId xmlns:p14="http://schemas.microsoft.com/office/powerpoint/2010/main" val="406810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7325-E5EF-45DF-8077-7885BF1D7D8C}"/>
              </a:ext>
            </a:extLst>
          </p:cNvPr>
          <p:cNvSpPr>
            <a:spLocks noGrp="1"/>
          </p:cNvSpPr>
          <p:nvPr>
            <p:ph type="title"/>
          </p:nvPr>
        </p:nvSpPr>
        <p:spPr>
          <a:xfrm>
            <a:off x="1532471" y="241012"/>
            <a:ext cx="9144000" cy="584775"/>
          </a:xfrm>
          <a:noFill/>
        </p:spPr>
        <p:txBody>
          <a:bodyPr wrap="square" rtlCol="0">
            <a:spAutoFit/>
          </a:bodyPr>
          <a:lstStyle/>
          <a:p>
            <a:r>
              <a:rPr lang="en-US" sz="3200" dirty="0">
                <a:solidFill>
                  <a:sysClr val="window" lastClr="FFFFFF">
                    <a:lumMod val="85000"/>
                  </a:sysClr>
                </a:solidFill>
              </a:rPr>
              <a:t>ISM Portfolio</a:t>
            </a:r>
          </a:p>
        </p:txBody>
      </p:sp>
      <p:sp>
        <p:nvSpPr>
          <p:cNvPr id="4" name="Slide Number Placeholder 3">
            <a:extLst>
              <a:ext uri="{FF2B5EF4-FFF2-40B4-BE49-F238E27FC236}">
                <a16:creationId xmlns:a16="http://schemas.microsoft.com/office/drawing/2014/main" id="{325BD230-56F1-4459-802B-A77D5DF9B512}"/>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3</a:t>
            </a:fld>
            <a:endParaRPr lang="uk-UA"/>
          </a:p>
        </p:txBody>
      </p:sp>
      <p:pic>
        <p:nvPicPr>
          <p:cNvPr id="5" name="Picture 4">
            <a:extLst>
              <a:ext uri="{FF2B5EF4-FFF2-40B4-BE49-F238E27FC236}">
                <a16:creationId xmlns:a16="http://schemas.microsoft.com/office/drawing/2014/main" id="{CCF03E78-DE22-4D6B-A7A6-E955E441C67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6083" y="121312"/>
            <a:ext cx="990306" cy="824176"/>
          </a:xfrm>
          <a:prstGeom prst="rect">
            <a:avLst/>
          </a:prstGeom>
        </p:spPr>
      </p:pic>
      <p:pic>
        <p:nvPicPr>
          <p:cNvPr id="6" name="Picture 5">
            <a:extLst>
              <a:ext uri="{FF2B5EF4-FFF2-40B4-BE49-F238E27FC236}">
                <a16:creationId xmlns:a16="http://schemas.microsoft.com/office/drawing/2014/main" id="{86BDC6CF-A931-4CAD-BC9E-BBCEB4423C25}"/>
              </a:ext>
            </a:extLst>
          </p:cNvPr>
          <p:cNvPicPr>
            <a:picLocks noChangeAspect="1"/>
          </p:cNvPicPr>
          <p:nvPr/>
        </p:nvPicPr>
        <p:blipFill>
          <a:blip r:embed="rId4"/>
          <a:stretch>
            <a:fillRect/>
          </a:stretch>
        </p:blipFill>
        <p:spPr>
          <a:xfrm>
            <a:off x="1804554" y="2019705"/>
            <a:ext cx="8582891" cy="3740167"/>
          </a:xfrm>
          <a:prstGeom prst="rect">
            <a:avLst/>
          </a:prstGeom>
        </p:spPr>
      </p:pic>
    </p:spTree>
    <p:extLst>
      <p:ext uri="{BB962C8B-B14F-4D97-AF65-F5344CB8AC3E}">
        <p14:creationId xmlns:p14="http://schemas.microsoft.com/office/powerpoint/2010/main" val="377619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7" y="0"/>
            <a:ext cx="9780540" cy="1066800"/>
          </a:xfrm>
        </p:spPr>
        <p:txBody>
          <a:bodyPr/>
          <a:lstStyle/>
          <a:p>
            <a:r>
              <a:rPr lang="en-US" sz="3200" dirty="0">
                <a:solidFill>
                  <a:schemeClr val="tx1">
                    <a:lumMod val="85000"/>
                  </a:schemeClr>
                </a:solidFill>
              </a:rPr>
              <a:t>ODMM Collaborations &amp; Partnerships  </a:t>
            </a:r>
          </a:p>
        </p:txBody>
      </p:sp>
      <p:sp>
        <p:nvSpPr>
          <p:cNvPr id="6" name="Slide Number Placeholder 5"/>
          <p:cNvSpPr>
            <a:spLocks noGrp="1"/>
          </p:cNvSpPr>
          <p:nvPr>
            <p:ph type="sldNum" sz="quarter" idx="10"/>
          </p:nvPr>
        </p:nvSpPr>
        <p:spPr/>
        <p:txBody>
          <a:bodyPr/>
          <a:lstStyle/>
          <a:p>
            <a:pPr>
              <a:defRPr/>
            </a:pPr>
            <a:fld id="{75D13D49-2B6F-174C-9E1E-1013A06E5C50}" type="slidenum">
              <a:rPr lang="uk-UA" smtClean="0"/>
              <a:pPr>
                <a:defRPr/>
              </a:pPr>
              <a:t>4</a:t>
            </a:fld>
            <a:endParaRPr lang="uk-UA"/>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grpSp>
        <p:nvGrpSpPr>
          <p:cNvPr id="115" name="Group 114">
            <a:extLst>
              <a:ext uri="{FF2B5EF4-FFF2-40B4-BE49-F238E27FC236}">
                <a16:creationId xmlns:a16="http://schemas.microsoft.com/office/drawing/2014/main" id="{570A0395-20E2-47E6-BB82-21848043B679}"/>
              </a:ext>
            </a:extLst>
          </p:cNvPr>
          <p:cNvGrpSpPr/>
          <p:nvPr/>
        </p:nvGrpSpPr>
        <p:grpSpPr>
          <a:xfrm>
            <a:off x="7349867" y="2260552"/>
            <a:ext cx="4640949" cy="2707895"/>
            <a:chOff x="4390773" y="3189185"/>
            <a:chExt cx="4661422" cy="2644580"/>
          </a:xfrm>
          <a:solidFill>
            <a:schemeClr val="tx1">
              <a:lumMod val="65000"/>
            </a:schemeClr>
          </a:solidFill>
        </p:grpSpPr>
        <p:sp>
          <p:nvSpPr>
            <p:cNvPr id="116" name="Freeform 9">
              <a:extLst>
                <a:ext uri="{FF2B5EF4-FFF2-40B4-BE49-F238E27FC236}">
                  <a16:creationId xmlns:a16="http://schemas.microsoft.com/office/drawing/2014/main" id="{084FA525-675D-4AB4-87A8-818E77A56CE1}"/>
                </a:ext>
              </a:extLst>
            </p:cNvPr>
            <p:cNvSpPr>
              <a:spLocks/>
            </p:cNvSpPr>
            <p:nvPr/>
          </p:nvSpPr>
          <p:spPr bwMode="auto">
            <a:xfrm>
              <a:off x="8832743" y="3576120"/>
              <a:ext cx="217897" cy="357419"/>
            </a:xfrm>
            <a:custGeom>
              <a:avLst/>
              <a:gdLst>
                <a:gd name="T0" fmla="*/ 9933 w 179"/>
                <a:gd name="T1" fmla="*/ 0 h 294"/>
                <a:gd name="T2" fmla="*/ 0 w 179"/>
                <a:gd name="T3" fmla="*/ 2354 h 294"/>
                <a:gd name="T4" fmla="*/ 0 w 179"/>
                <a:gd name="T5" fmla="*/ 5886 h 294"/>
                <a:gd name="T6" fmla="*/ 9933 w 179"/>
                <a:gd name="T7" fmla="*/ 2354 h 294"/>
                <a:gd name="T8" fmla="*/ 9933 w 179"/>
                <a:gd name="T9" fmla="*/ 0 h 294"/>
                <a:gd name="T10" fmla="*/ 0 60000 65536"/>
                <a:gd name="T11" fmla="*/ 0 60000 65536"/>
                <a:gd name="T12" fmla="*/ 0 60000 65536"/>
                <a:gd name="T13" fmla="*/ 0 60000 65536"/>
                <a:gd name="T14" fmla="*/ 0 60000 65536"/>
                <a:gd name="T15" fmla="*/ 0 w 179"/>
                <a:gd name="T16" fmla="*/ 0 h 294"/>
                <a:gd name="T17" fmla="*/ 179 w 179"/>
                <a:gd name="T18" fmla="*/ 294 h 294"/>
              </a:gdLst>
              <a:ahLst/>
              <a:cxnLst>
                <a:cxn ang="T10">
                  <a:pos x="T0" y="T1"/>
                </a:cxn>
                <a:cxn ang="T11">
                  <a:pos x="T2" y="T3"/>
                </a:cxn>
                <a:cxn ang="T12">
                  <a:pos x="T4" y="T5"/>
                </a:cxn>
                <a:cxn ang="T13">
                  <a:pos x="T6" y="T7"/>
                </a:cxn>
                <a:cxn ang="T14">
                  <a:pos x="T8" y="T9"/>
                </a:cxn>
              </a:cxnLst>
              <a:rect l="T15" t="T16" r="T17" b="T18"/>
              <a:pathLst>
                <a:path w="179" h="294">
                  <a:moveTo>
                    <a:pt x="179" y="0"/>
                  </a:moveTo>
                  <a:lnTo>
                    <a:pt x="0" y="139"/>
                  </a:lnTo>
                  <a:lnTo>
                    <a:pt x="0" y="294"/>
                  </a:lnTo>
                  <a:lnTo>
                    <a:pt x="179" y="157"/>
                  </a:lnTo>
                  <a:lnTo>
                    <a:pt x="179"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17" name="Freeform 10">
              <a:extLst>
                <a:ext uri="{FF2B5EF4-FFF2-40B4-BE49-F238E27FC236}">
                  <a16:creationId xmlns:a16="http://schemas.microsoft.com/office/drawing/2014/main" id="{0107C7CF-E876-4288-AAC2-B0B58DAA0475}"/>
                </a:ext>
              </a:extLst>
            </p:cNvPr>
            <p:cNvSpPr>
              <a:spLocks/>
            </p:cNvSpPr>
            <p:nvPr/>
          </p:nvSpPr>
          <p:spPr bwMode="auto">
            <a:xfrm>
              <a:off x="6873234" y="5177947"/>
              <a:ext cx="216339" cy="262326"/>
            </a:xfrm>
            <a:custGeom>
              <a:avLst/>
              <a:gdLst>
                <a:gd name="T0" fmla="*/ 0 w 175"/>
                <a:gd name="T1" fmla="*/ 0 h 215"/>
                <a:gd name="T2" fmla="*/ 10087 w 175"/>
                <a:gd name="T3" fmla="*/ 2363 h 215"/>
                <a:gd name="T4" fmla="*/ 10087 w 175"/>
                <a:gd name="T5" fmla="*/ 4726 h 215"/>
                <a:gd name="T6" fmla="*/ 0 w 175"/>
                <a:gd name="T7" fmla="*/ 3544 h 215"/>
                <a:gd name="T8" fmla="*/ 0 w 175"/>
                <a:gd name="T9" fmla="*/ 0 h 215"/>
                <a:gd name="T10" fmla="*/ 0 60000 65536"/>
                <a:gd name="T11" fmla="*/ 0 60000 65536"/>
                <a:gd name="T12" fmla="*/ 0 60000 65536"/>
                <a:gd name="T13" fmla="*/ 0 60000 65536"/>
                <a:gd name="T14" fmla="*/ 0 60000 65536"/>
                <a:gd name="T15" fmla="*/ 0 w 175"/>
                <a:gd name="T16" fmla="*/ 0 h 215"/>
                <a:gd name="T17" fmla="*/ 175 w 175"/>
                <a:gd name="T18" fmla="*/ 215 h 215"/>
              </a:gdLst>
              <a:ahLst/>
              <a:cxnLst>
                <a:cxn ang="T10">
                  <a:pos x="T0" y="T1"/>
                </a:cxn>
                <a:cxn ang="T11">
                  <a:pos x="T2" y="T3"/>
                </a:cxn>
                <a:cxn ang="T12">
                  <a:pos x="T4" y="T5"/>
                </a:cxn>
                <a:cxn ang="T13">
                  <a:pos x="T6" y="T7"/>
                </a:cxn>
                <a:cxn ang="T14">
                  <a:pos x="T8" y="T9"/>
                </a:cxn>
              </a:cxnLst>
              <a:rect l="T15" t="T16" r="T17" b="T18"/>
              <a:pathLst>
                <a:path w="175" h="215">
                  <a:moveTo>
                    <a:pt x="0" y="0"/>
                  </a:moveTo>
                  <a:lnTo>
                    <a:pt x="175" y="62"/>
                  </a:lnTo>
                  <a:lnTo>
                    <a:pt x="175" y="215"/>
                  </a:lnTo>
                  <a:lnTo>
                    <a:pt x="0" y="153"/>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18" name="Freeform 11">
              <a:extLst>
                <a:ext uri="{FF2B5EF4-FFF2-40B4-BE49-F238E27FC236}">
                  <a16:creationId xmlns:a16="http://schemas.microsoft.com/office/drawing/2014/main" id="{076D41B9-A2C2-4F19-8035-0DE84DE9D299}"/>
                </a:ext>
              </a:extLst>
            </p:cNvPr>
            <p:cNvSpPr>
              <a:spLocks/>
            </p:cNvSpPr>
            <p:nvPr/>
          </p:nvSpPr>
          <p:spPr bwMode="auto">
            <a:xfrm>
              <a:off x="7802406" y="5469787"/>
              <a:ext cx="29572" cy="190188"/>
            </a:xfrm>
            <a:custGeom>
              <a:avLst/>
              <a:gdLst>
                <a:gd name="T0" fmla="*/ 0 w 24"/>
                <a:gd name="T1" fmla="*/ 0 h 156"/>
                <a:gd name="T2" fmla="*/ 0 w 24"/>
                <a:gd name="T3" fmla="*/ 2361 h 156"/>
                <a:gd name="T4" fmla="*/ 3770 w 24"/>
                <a:gd name="T5" fmla="*/ 2361 h 156"/>
                <a:gd name="T6" fmla="*/ 3770 w 24"/>
                <a:gd name="T7" fmla="*/ 2361 h 156"/>
                <a:gd name="T8" fmla="*/ 0 w 24"/>
                <a:gd name="T9" fmla="*/ 0 h 156"/>
                <a:gd name="T10" fmla="*/ 0 60000 65536"/>
                <a:gd name="T11" fmla="*/ 0 60000 65536"/>
                <a:gd name="T12" fmla="*/ 0 60000 65536"/>
                <a:gd name="T13" fmla="*/ 0 60000 65536"/>
                <a:gd name="T14" fmla="*/ 0 60000 65536"/>
                <a:gd name="T15" fmla="*/ 0 w 24"/>
                <a:gd name="T16" fmla="*/ 0 h 156"/>
                <a:gd name="T17" fmla="*/ 24 w 24"/>
                <a:gd name="T18" fmla="*/ 156 h 156"/>
              </a:gdLst>
              <a:ahLst/>
              <a:cxnLst>
                <a:cxn ang="T10">
                  <a:pos x="T0" y="T1"/>
                </a:cxn>
                <a:cxn ang="T11">
                  <a:pos x="T2" y="T3"/>
                </a:cxn>
                <a:cxn ang="T12">
                  <a:pos x="T4" y="T5"/>
                </a:cxn>
                <a:cxn ang="T13">
                  <a:pos x="T6" y="T7"/>
                </a:cxn>
                <a:cxn ang="T14">
                  <a:pos x="T8" y="T9"/>
                </a:cxn>
              </a:cxnLst>
              <a:rect l="T15" t="T16" r="T17" b="T18"/>
              <a:pathLst>
                <a:path w="24" h="156">
                  <a:moveTo>
                    <a:pt x="0" y="0"/>
                  </a:moveTo>
                  <a:lnTo>
                    <a:pt x="0" y="156"/>
                  </a:lnTo>
                  <a:lnTo>
                    <a:pt x="24" y="156"/>
                  </a:lnTo>
                  <a:lnTo>
                    <a:pt x="24" y="2"/>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19" name="Freeform 12">
              <a:extLst>
                <a:ext uri="{FF2B5EF4-FFF2-40B4-BE49-F238E27FC236}">
                  <a16:creationId xmlns:a16="http://schemas.microsoft.com/office/drawing/2014/main" id="{D95C8AF5-8E4E-4950-92FB-E2651FDBE9BF}"/>
                </a:ext>
              </a:extLst>
            </p:cNvPr>
            <p:cNvSpPr>
              <a:spLocks/>
            </p:cNvSpPr>
            <p:nvPr/>
          </p:nvSpPr>
          <p:spPr bwMode="auto">
            <a:xfrm>
              <a:off x="7830419" y="5471427"/>
              <a:ext cx="24902" cy="362338"/>
            </a:xfrm>
            <a:custGeom>
              <a:avLst/>
              <a:gdLst>
                <a:gd name="T0" fmla="*/ 0 w 21"/>
                <a:gd name="T1" fmla="*/ 0 h 299"/>
                <a:gd name="T2" fmla="*/ 3629 w 21"/>
                <a:gd name="T3" fmla="*/ 2347 h 299"/>
                <a:gd name="T4" fmla="*/ 3629 w 21"/>
                <a:gd name="T5" fmla="*/ 5867 h 299"/>
                <a:gd name="T6" fmla="*/ 0 w 21"/>
                <a:gd name="T7" fmla="*/ 2347 h 299"/>
                <a:gd name="T8" fmla="*/ 0 w 21"/>
                <a:gd name="T9" fmla="*/ 0 h 299"/>
                <a:gd name="T10" fmla="*/ 0 60000 65536"/>
                <a:gd name="T11" fmla="*/ 0 60000 65536"/>
                <a:gd name="T12" fmla="*/ 0 60000 65536"/>
                <a:gd name="T13" fmla="*/ 0 60000 65536"/>
                <a:gd name="T14" fmla="*/ 0 60000 65536"/>
                <a:gd name="T15" fmla="*/ 0 w 21"/>
                <a:gd name="T16" fmla="*/ 0 h 299"/>
                <a:gd name="T17" fmla="*/ 21 w 21"/>
                <a:gd name="T18" fmla="*/ 299 h 299"/>
              </a:gdLst>
              <a:ahLst/>
              <a:cxnLst>
                <a:cxn ang="T10">
                  <a:pos x="T0" y="T1"/>
                </a:cxn>
                <a:cxn ang="T11">
                  <a:pos x="T2" y="T3"/>
                </a:cxn>
                <a:cxn ang="T12">
                  <a:pos x="T4" y="T5"/>
                </a:cxn>
                <a:cxn ang="T13">
                  <a:pos x="T6" y="T7"/>
                </a:cxn>
                <a:cxn ang="T14">
                  <a:pos x="T8" y="T9"/>
                </a:cxn>
              </a:cxnLst>
              <a:rect l="T15" t="T16" r="T17" b="T18"/>
              <a:pathLst>
                <a:path w="21" h="299">
                  <a:moveTo>
                    <a:pt x="0" y="0"/>
                  </a:moveTo>
                  <a:lnTo>
                    <a:pt x="21" y="149"/>
                  </a:lnTo>
                  <a:lnTo>
                    <a:pt x="21" y="299"/>
                  </a:lnTo>
                  <a:lnTo>
                    <a:pt x="0" y="15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0" name="Freeform 13">
              <a:extLst>
                <a:ext uri="{FF2B5EF4-FFF2-40B4-BE49-F238E27FC236}">
                  <a16:creationId xmlns:a16="http://schemas.microsoft.com/office/drawing/2014/main" id="{365C43BD-E0A8-4046-AFCF-1150E7E9E41E}"/>
                </a:ext>
              </a:extLst>
            </p:cNvPr>
            <p:cNvSpPr>
              <a:spLocks/>
            </p:cNvSpPr>
            <p:nvPr/>
          </p:nvSpPr>
          <p:spPr bwMode="auto">
            <a:xfrm>
              <a:off x="8007852" y="4797576"/>
              <a:ext cx="102722" cy="298397"/>
            </a:xfrm>
            <a:custGeom>
              <a:avLst/>
              <a:gdLst>
                <a:gd name="T0" fmla="*/ 0 w 85"/>
                <a:gd name="T1" fmla="*/ 2349 h 246"/>
                <a:gd name="T2" fmla="*/ 3698 w 85"/>
                <a:gd name="T3" fmla="*/ 0 h 246"/>
                <a:gd name="T4" fmla="*/ 3698 w 85"/>
                <a:gd name="T5" fmla="*/ 2349 h 246"/>
                <a:gd name="T6" fmla="*/ 0 w 85"/>
                <a:gd name="T7" fmla="*/ 4698 h 246"/>
                <a:gd name="T8" fmla="*/ 0 w 85"/>
                <a:gd name="T9" fmla="*/ 2349 h 246"/>
                <a:gd name="T10" fmla="*/ 0 60000 65536"/>
                <a:gd name="T11" fmla="*/ 0 60000 65536"/>
                <a:gd name="T12" fmla="*/ 0 60000 65536"/>
                <a:gd name="T13" fmla="*/ 0 60000 65536"/>
                <a:gd name="T14" fmla="*/ 0 60000 65536"/>
                <a:gd name="T15" fmla="*/ 0 w 85"/>
                <a:gd name="T16" fmla="*/ 0 h 246"/>
                <a:gd name="T17" fmla="*/ 85 w 85"/>
                <a:gd name="T18" fmla="*/ 246 h 246"/>
              </a:gdLst>
              <a:ahLst/>
              <a:cxnLst>
                <a:cxn ang="T10">
                  <a:pos x="T0" y="T1"/>
                </a:cxn>
                <a:cxn ang="T11">
                  <a:pos x="T2" y="T3"/>
                </a:cxn>
                <a:cxn ang="T12">
                  <a:pos x="T4" y="T5"/>
                </a:cxn>
                <a:cxn ang="T13">
                  <a:pos x="T6" y="T7"/>
                </a:cxn>
                <a:cxn ang="T14">
                  <a:pos x="T8" y="T9"/>
                </a:cxn>
              </a:cxnLst>
              <a:rect l="T15" t="T16" r="T17" b="T18"/>
              <a:pathLst>
                <a:path w="85" h="246">
                  <a:moveTo>
                    <a:pt x="0" y="89"/>
                  </a:moveTo>
                  <a:lnTo>
                    <a:pt x="85" y="0"/>
                  </a:lnTo>
                  <a:lnTo>
                    <a:pt x="85" y="156"/>
                  </a:lnTo>
                  <a:lnTo>
                    <a:pt x="0" y="246"/>
                  </a:lnTo>
                  <a:lnTo>
                    <a:pt x="0" y="89"/>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1" name="Freeform 14">
              <a:extLst>
                <a:ext uri="{FF2B5EF4-FFF2-40B4-BE49-F238E27FC236}">
                  <a16:creationId xmlns:a16="http://schemas.microsoft.com/office/drawing/2014/main" id="{96B391C2-2456-46D1-B640-8953B497BE7B}"/>
                </a:ext>
              </a:extLst>
            </p:cNvPr>
            <p:cNvSpPr>
              <a:spLocks/>
            </p:cNvSpPr>
            <p:nvPr/>
          </p:nvSpPr>
          <p:spPr bwMode="auto">
            <a:xfrm>
              <a:off x="8158823" y="4691004"/>
              <a:ext cx="115173" cy="221338"/>
            </a:xfrm>
            <a:custGeom>
              <a:avLst/>
              <a:gdLst>
                <a:gd name="T0" fmla="*/ 0 w 95"/>
                <a:gd name="T1" fmla="*/ 2329 h 184"/>
                <a:gd name="T2" fmla="*/ 4946 w 95"/>
                <a:gd name="T3" fmla="*/ 0 h 184"/>
                <a:gd name="T4" fmla="*/ 4946 w 95"/>
                <a:gd name="T5" fmla="*/ 2329 h 184"/>
                <a:gd name="T6" fmla="*/ 0 w 95"/>
                <a:gd name="T7" fmla="*/ 3494 h 184"/>
                <a:gd name="T8" fmla="*/ 0 w 95"/>
                <a:gd name="T9" fmla="*/ 2329 h 184"/>
                <a:gd name="T10" fmla="*/ 0 60000 65536"/>
                <a:gd name="T11" fmla="*/ 0 60000 65536"/>
                <a:gd name="T12" fmla="*/ 0 60000 65536"/>
                <a:gd name="T13" fmla="*/ 0 60000 65536"/>
                <a:gd name="T14" fmla="*/ 0 60000 65536"/>
                <a:gd name="T15" fmla="*/ 0 w 95"/>
                <a:gd name="T16" fmla="*/ 0 h 184"/>
                <a:gd name="T17" fmla="*/ 95 w 95"/>
                <a:gd name="T18" fmla="*/ 184 h 184"/>
              </a:gdLst>
              <a:ahLst/>
              <a:cxnLst>
                <a:cxn ang="T10">
                  <a:pos x="T0" y="T1"/>
                </a:cxn>
                <a:cxn ang="T11">
                  <a:pos x="T2" y="T3"/>
                </a:cxn>
                <a:cxn ang="T12">
                  <a:pos x="T4" y="T5"/>
                </a:cxn>
                <a:cxn ang="T13">
                  <a:pos x="T6" y="T7"/>
                </a:cxn>
                <a:cxn ang="T14">
                  <a:pos x="T8" y="T9"/>
                </a:cxn>
              </a:cxnLst>
              <a:rect l="T15" t="T16" r="T17" b="T18"/>
              <a:pathLst>
                <a:path w="95" h="184">
                  <a:moveTo>
                    <a:pt x="0" y="28"/>
                  </a:moveTo>
                  <a:lnTo>
                    <a:pt x="95" y="0"/>
                  </a:lnTo>
                  <a:lnTo>
                    <a:pt x="95" y="154"/>
                  </a:lnTo>
                  <a:lnTo>
                    <a:pt x="0" y="184"/>
                  </a:lnTo>
                  <a:lnTo>
                    <a:pt x="0" y="28"/>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2" name="Freeform 15">
              <a:extLst>
                <a:ext uri="{FF2B5EF4-FFF2-40B4-BE49-F238E27FC236}">
                  <a16:creationId xmlns:a16="http://schemas.microsoft.com/office/drawing/2014/main" id="{7595C850-732D-457A-B9EF-CA3C469F8C16}"/>
                </a:ext>
              </a:extLst>
            </p:cNvPr>
            <p:cNvSpPr>
              <a:spLocks/>
            </p:cNvSpPr>
            <p:nvPr/>
          </p:nvSpPr>
          <p:spPr bwMode="auto">
            <a:xfrm>
              <a:off x="8407845" y="4184387"/>
              <a:ext cx="60700" cy="267246"/>
            </a:xfrm>
            <a:custGeom>
              <a:avLst/>
              <a:gdLst>
                <a:gd name="T0" fmla="*/ 0 w 49"/>
                <a:gd name="T1" fmla="*/ 2352 h 220"/>
                <a:gd name="T2" fmla="*/ 3791 w 49"/>
                <a:gd name="T3" fmla="*/ 0 h 220"/>
                <a:gd name="T4" fmla="*/ 3791 w 49"/>
                <a:gd name="T5" fmla="*/ 2352 h 220"/>
                <a:gd name="T6" fmla="*/ 0 w 49"/>
                <a:gd name="T7" fmla="*/ 4705 h 220"/>
                <a:gd name="T8" fmla="*/ 0 w 49"/>
                <a:gd name="T9" fmla="*/ 2352 h 220"/>
                <a:gd name="T10" fmla="*/ 0 60000 65536"/>
                <a:gd name="T11" fmla="*/ 0 60000 65536"/>
                <a:gd name="T12" fmla="*/ 0 60000 65536"/>
                <a:gd name="T13" fmla="*/ 0 60000 65536"/>
                <a:gd name="T14" fmla="*/ 0 60000 65536"/>
                <a:gd name="T15" fmla="*/ 0 w 49"/>
                <a:gd name="T16" fmla="*/ 0 h 220"/>
                <a:gd name="T17" fmla="*/ 49 w 49"/>
                <a:gd name="T18" fmla="*/ 220 h 220"/>
              </a:gdLst>
              <a:ahLst/>
              <a:cxnLst>
                <a:cxn ang="T10">
                  <a:pos x="T0" y="T1"/>
                </a:cxn>
                <a:cxn ang="T11">
                  <a:pos x="T2" y="T3"/>
                </a:cxn>
                <a:cxn ang="T12">
                  <a:pos x="T4" y="T5"/>
                </a:cxn>
                <a:cxn ang="T13">
                  <a:pos x="T6" y="T7"/>
                </a:cxn>
                <a:cxn ang="T14">
                  <a:pos x="T8" y="T9"/>
                </a:cxn>
              </a:cxnLst>
              <a:rect l="T15" t="T16" r="T17" b="T18"/>
              <a:pathLst>
                <a:path w="49" h="220">
                  <a:moveTo>
                    <a:pt x="0" y="63"/>
                  </a:moveTo>
                  <a:lnTo>
                    <a:pt x="49" y="0"/>
                  </a:lnTo>
                  <a:lnTo>
                    <a:pt x="49" y="155"/>
                  </a:lnTo>
                  <a:lnTo>
                    <a:pt x="0" y="220"/>
                  </a:lnTo>
                  <a:lnTo>
                    <a:pt x="0" y="63"/>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3" name="Freeform 16">
              <a:extLst>
                <a:ext uri="{FF2B5EF4-FFF2-40B4-BE49-F238E27FC236}">
                  <a16:creationId xmlns:a16="http://schemas.microsoft.com/office/drawing/2014/main" id="{6FFECC0A-3614-4A13-9C74-AB33EA77B7D5}"/>
                </a:ext>
              </a:extLst>
            </p:cNvPr>
            <p:cNvSpPr>
              <a:spLocks/>
            </p:cNvSpPr>
            <p:nvPr/>
          </p:nvSpPr>
          <p:spPr bwMode="auto">
            <a:xfrm>
              <a:off x="8756481" y="3969607"/>
              <a:ext cx="63812" cy="209861"/>
            </a:xfrm>
            <a:custGeom>
              <a:avLst/>
              <a:gdLst>
                <a:gd name="T0" fmla="*/ 0 w 54"/>
                <a:gd name="T1" fmla="*/ 2349 h 173"/>
                <a:gd name="T2" fmla="*/ 3616 w 54"/>
                <a:gd name="T3" fmla="*/ 0 h 173"/>
                <a:gd name="T4" fmla="*/ 3616 w 54"/>
                <a:gd name="T5" fmla="*/ 2349 h 173"/>
                <a:gd name="T6" fmla="*/ 0 w 54"/>
                <a:gd name="T7" fmla="*/ 3524 h 173"/>
                <a:gd name="T8" fmla="*/ 0 w 54"/>
                <a:gd name="T9" fmla="*/ 2349 h 173"/>
                <a:gd name="T10" fmla="*/ 0 60000 65536"/>
                <a:gd name="T11" fmla="*/ 0 60000 65536"/>
                <a:gd name="T12" fmla="*/ 0 60000 65536"/>
                <a:gd name="T13" fmla="*/ 0 60000 65536"/>
                <a:gd name="T14" fmla="*/ 0 60000 65536"/>
                <a:gd name="T15" fmla="*/ 0 w 54"/>
                <a:gd name="T16" fmla="*/ 0 h 173"/>
                <a:gd name="T17" fmla="*/ 54 w 54"/>
                <a:gd name="T18" fmla="*/ 173 h 173"/>
              </a:gdLst>
              <a:ahLst/>
              <a:cxnLst>
                <a:cxn ang="T10">
                  <a:pos x="T0" y="T1"/>
                </a:cxn>
                <a:cxn ang="T11">
                  <a:pos x="T2" y="T3"/>
                </a:cxn>
                <a:cxn ang="T12">
                  <a:pos x="T4" y="T5"/>
                </a:cxn>
                <a:cxn ang="T13">
                  <a:pos x="T6" y="T7"/>
                </a:cxn>
                <a:cxn ang="T14">
                  <a:pos x="T8" y="T9"/>
                </a:cxn>
              </a:cxnLst>
              <a:rect l="T15" t="T16" r="T17" b="T18"/>
              <a:pathLst>
                <a:path w="54" h="173">
                  <a:moveTo>
                    <a:pt x="0" y="20"/>
                  </a:moveTo>
                  <a:lnTo>
                    <a:pt x="54" y="0"/>
                  </a:lnTo>
                  <a:lnTo>
                    <a:pt x="54" y="153"/>
                  </a:lnTo>
                  <a:lnTo>
                    <a:pt x="0" y="173"/>
                  </a:lnTo>
                  <a:lnTo>
                    <a:pt x="0" y="2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4" name="Freeform 17">
              <a:extLst>
                <a:ext uri="{FF2B5EF4-FFF2-40B4-BE49-F238E27FC236}">
                  <a16:creationId xmlns:a16="http://schemas.microsoft.com/office/drawing/2014/main" id="{A47A85C1-5DA5-458A-8A0F-26519F240320}"/>
                </a:ext>
              </a:extLst>
            </p:cNvPr>
            <p:cNvSpPr>
              <a:spLocks/>
            </p:cNvSpPr>
            <p:nvPr/>
          </p:nvSpPr>
          <p:spPr bwMode="auto">
            <a:xfrm>
              <a:off x="8521462" y="4005676"/>
              <a:ext cx="174317" cy="209861"/>
            </a:xfrm>
            <a:custGeom>
              <a:avLst/>
              <a:gdLst>
                <a:gd name="T0" fmla="*/ 7460 w 143"/>
                <a:gd name="T1" fmla="*/ 0 h 173"/>
                <a:gd name="T2" fmla="*/ 6217 w 143"/>
                <a:gd name="T3" fmla="*/ 2349 h 173"/>
                <a:gd name="T4" fmla="*/ 0 w 143"/>
                <a:gd name="T5" fmla="*/ 2349 h 173"/>
                <a:gd name="T6" fmla="*/ 0 w 143"/>
                <a:gd name="T7" fmla="*/ 3524 h 173"/>
                <a:gd name="T8" fmla="*/ 6217 w 143"/>
                <a:gd name="T9" fmla="*/ 3524 h 173"/>
                <a:gd name="T10" fmla="*/ 7460 w 143"/>
                <a:gd name="T11" fmla="*/ 3524 h 173"/>
                <a:gd name="T12" fmla="*/ 7460 w 143"/>
                <a:gd name="T13" fmla="*/ 0 h 173"/>
                <a:gd name="T14" fmla="*/ 0 60000 65536"/>
                <a:gd name="T15" fmla="*/ 0 60000 65536"/>
                <a:gd name="T16" fmla="*/ 0 60000 65536"/>
                <a:gd name="T17" fmla="*/ 0 60000 65536"/>
                <a:gd name="T18" fmla="*/ 0 60000 65536"/>
                <a:gd name="T19" fmla="*/ 0 60000 65536"/>
                <a:gd name="T20" fmla="*/ 0 60000 65536"/>
                <a:gd name="T21" fmla="*/ 0 w 143"/>
                <a:gd name="T22" fmla="*/ 0 h 173"/>
                <a:gd name="T23" fmla="*/ 143 w 143"/>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73">
                  <a:moveTo>
                    <a:pt x="143" y="0"/>
                  </a:moveTo>
                  <a:lnTo>
                    <a:pt x="113" y="4"/>
                  </a:lnTo>
                  <a:lnTo>
                    <a:pt x="0" y="20"/>
                  </a:lnTo>
                  <a:lnTo>
                    <a:pt x="0" y="173"/>
                  </a:lnTo>
                  <a:lnTo>
                    <a:pt x="115" y="159"/>
                  </a:lnTo>
                  <a:lnTo>
                    <a:pt x="143" y="155"/>
                  </a:lnTo>
                  <a:lnTo>
                    <a:pt x="143"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5" name="Freeform 18">
              <a:extLst>
                <a:ext uri="{FF2B5EF4-FFF2-40B4-BE49-F238E27FC236}">
                  <a16:creationId xmlns:a16="http://schemas.microsoft.com/office/drawing/2014/main" id="{60FD8932-08B0-4829-B83A-C8659140D8B6}"/>
                </a:ext>
              </a:extLst>
            </p:cNvPr>
            <p:cNvSpPr>
              <a:spLocks/>
            </p:cNvSpPr>
            <p:nvPr/>
          </p:nvSpPr>
          <p:spPr bwMode="auto">
            <a:xfrm>
              <a:off x="5962739" y="5102530"/>
              <a:ext cx="73152" cy="316432"/>
            </a:xfrm>
            <a:custGeom>
              <a:avLst/>
              <a:gdLst>
                <a:gd name="T0" fmla="*/ 0 w 59"/>
                <a:gd name="T1" fmla="*/ 0 h 262"/>
                <a:gd name="T2" fmla="*/ 3794 w 59"/>
                <a:gd name="T3" fmla="*/ 2339 h 262"/>
                <a:gd name="T4" fmla="*/ 3794 w 59"/>
                <a:gd name="T5" fmla="*/ 5847 h 262"/>
                <a:gd name="T6" fmla="*/ 0 w 59"/>
                <a:gd name="T7" fmla="*/ 2339 h 262"/>
                <a:gd name="T8" fmla="*/ 0 w 59"/>
                <a:gd name="T9" fmla="*/ 0 h 262"/>
                <a:gd name="T10" fmla="*/ 0 60000 65536"/>
                <a:gd name="T11" fmla="*/ 0 60000 65536"/>
                <a:gd name="T12" fmla="*/ 0 60000 65536"/>
                <a:gd name="T13" fmla="*/ 0 60000 65536"/>
                <a:gd name="T14" fmla="*/ 0 60000 65536"/>
                <a:gd name="T15" fmla="*/ 0 w 59"/>
                <a:gd name="T16" fmla="*/ 0 h 262"/>
                <a:gd name="T17" fmla="*/ 59 w 59"/>
                <a:gd name="T18" fmla="*/ 262 h 262"/>
              </a:gdLst>
              <a:ahLst/>
              <a:cxnLst>
                <a:cxn ang="T10">
                  <a:pos x="T0" y="T1"/>
                </a:cxn>
                <a:cxn ang="T11">
                  <a:pos x="T2" y="T3"/>
                </a:cxn>
                <a:cxn ang="T12">
                  <a:pos x="T4" y="T5"/>
                </a:cxn>
                <a:cxn ang="T13">
                  <a:pos x="T6" y="T7"/>
                </a:cxn>
                <a:cxn ang="T14">
                  <a:pos x="T8" y="T9"/>
                </a:cxn>
              </a:cxnLst>
              <a:rect l="T15" t="T16" r="T17" b="T18"/>
              <a:pathLst>
                <a:path w="59" h="262">
                  <a:moveTo>
                    <a:pt x="0" y="0"/>
                  </a:moveTo>
                  <a:lnTo>
                    <a:pt x="59" y="108"/>
                  </a:lnTo>
                  <a:lnTo>
                    <a:pt x="59" y="262"/>
                  </a:lnTo>
                  <a:lnTo>
                    <a:pt x="0" y="153"/>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6" name="Freeform 19">
              <a:extLst>
                <a:ext uri="{FF2B5EF4-FFF2-40B4-BE49-F238E27FC236}">
                  <a16:creationId xmlns:a16="http://schemas.microsoft.com/office/drawing/2014/main" id="{7C670989-3266-4538-AEA9-096C1244E24F}"/>
                </a:ext>
              </a:extLst>
            </p:cNvPr>
            <p:cNvSpPr>
              <a:spLocks/>
            </p:cNvSpPr>
            <p:nvPr/>
          </p:nvSpPr>
          <p:spPr bwMode="auto">
            <a:xfrm>
              <a:off x="6171297" y="5220576"/>
              <a:ext cx="101167" cy="218061"/>
            </a:xfrm>
            <a:custGeom>
              <a:avLst/>
              <a:gdLst>
                <a:gd name="T0" fmla="*/ 0 w 84"/>
                <a:gd name="T1" fmla="*/ 0 h 180"/>
                <a:gd name="T2" fmla="*/ 3685 w 84"/>
                <a:gd name="T3" fmla="*/ 2346 h 180"/>
                <a:gd name="T4" fmla="*/ 3685 w 84"/>
                <a:gd name="T5" fmla="*/ 3519 h 180"/>
                <a:gd name="T6" fmla="*/ 0 w 84"/>
                <a:gd name="T7" fmla="*/ 2346 h 180"/>
                <a:gd name="T8" fmla="*/ 0 w 84"/>
                <a:gd name="T9" fmla="*/ 0 h 180"/>
                <a:gd name="T10" fmla="*/ 0 60000 65536"/>
                <a:gd name="T11" fmla="*/ 0 60000 65536"/>
                <a:gd name="T12" fmla="*/ 0 60000 65536"/>
                <a:gd name="T13" fmla="*/ 0 60000 65536"/>
                <a:gd name="T14" fmla="*/ 0 60000 65536"/>
                <a:gd name="T15" fmla="*/ 0 w 84"/>
                <a:gd name="T16" fmla="*/ 0 h 180"/>
                <a:gd name="T17" fmla="*/ 84 w 84"/>
                <a:gd name="T18" fmla="*/ 180 h 180"/>
              </a:gdLst>
              <a:ahLst/>
              <a:cxnLst>
                <a:cxn ang="T10">
                  <a:pos x="T0" y="T1"/>
                </a:cxn>
                <a:cxn ang="T11">
                  <a:pos x="T2" y="T3"/>
                </a:cxn>
                <a:cxn ang="T12">
                  <a:pos x="T4" y="T5"/>
                </a:cxn>
                <a:cxn ang="T13">
                  <a:pos x="T6" y="T7"/>
                </a:cxn>
                <a:cxn ang="T14">
                  <a:pos x="T8" y="T9"/>
                </a:cxn>
              </a:cxnLst>
              <a:rect l="T15" t="T16" r="T17" b="T18"/>
              <a:pathLst>
                <a:path w="84" h="180">
                  <a:moveTo>
                    <a:pt x="0" y="0"/>
                  </a:moveTo>
                  <a:lnTo>
                    <a:pt x="84" y="29"/>
                  </a:lnTo>
                  <a:lnTo>
                    <a:pt x="84" y="180"/>
                  </a:lnTo>
                  <a:lnTo>
                    <a:pt x="0" y="153"/>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7" name="Freeform 169">
              <a:extLst>
                <a:ext uri="{FF2B5EF4-FFF2-40B4-BE49-F238E27FC236}">
                  <a16:creationId xmlns:a16="http://schemas.microsoft.com/office/drawing/2014/main" id="{E18011FC-6331-4631-A898-806A83410EB6}"/>
                </a:ext>
              </a:extLst>
            </p:cNvPr>
            <p:cNvSpPr>
              <a:spLocks/>
            </p:cNvSpPr>
            <p:nvPr/>
          </p:nvSpPr>
          <p:spPr bwMode="auto">
            <a:xfrm>
              <a:off x="7466222" y="5132040"/>
              <a:ext cx="87159" cy="262326"/>
            </a:xfrm>
            <a:custGeom>
              <a:avLst/>
              <a:gdLst>
                <a:gd name="T0" fmla="*/ 0 w 71"/>
                <a:gd name="T1" fmla="*/ 0 h 217"/>
                <a:gd name="T2" fmla="*/ 0 w 71"/>
                <a:gd name="T3" fmla="*/ 2341 h 217"/>
                <a:gd name="T4" fmla="*/ 2504 w 71"/>
                <a:gd name="T5" fmla="*/ 4682 h 217"/>
                <a:gd name="T6" fmla="*/ 2504 w 71"/>
                <a:gd name="T7" fmla="*/ 2341 h 217"/>
                <a:gd name="T8" fmla="*/ 0 w 71"/>
                <a:gd name="T9" fmla="*/ 0 h 217"/>
                <a:gd name="T10" fmla="*/ 0 60000 65536"/>
                <a:gd name="T11" fmla="*/ 0 60000 65536"/>
                <a:gd name="T12" fmla="*/ 0 60000 65536"/>
                <a:gd name="T13" fmla="*/ 0 60000 65536"/>
                <a:gd name="T14" fmla="*/ 0 60000 65536"/>
                <a:gd name="T15" fmla="*/ 0 w 71"/>
                <a:gd name="T16" fmla="*/ 0 h 217"/>
                <a:gd name="T17" fmla="*/ 71 w 71"/>
                <a:gd name="T18" fmla="*/ 217 h 217"/>
              </a:gdLst>
              <a:ahLst/>
              <a:cxnLst>
                <a:cxn ang="T10">
                  <a:pos x="T0" y="T1"/>
                </a:cxn>
                <a:cxn ang="T11">
                  <a:pos x="T2" y="T3"/>
                </a:cxn>
                <a:cxn ang="T12">
                  <a:pos x="T4" y="T5"/>
                </a:cxn>
                <a:cxn ang="T13">
                  <a:pos x="T6" y="T7"/>
                </a:cxn>
                <a:cxn ang="T14">
                  <a:pos x="T8" y="T9"/>
                </a:cxn>
              </a:cxnLst>
              <a:rect l="T15" t="T16" r="T17" b="T18"/>
              <a:pathLst>
                <a:path w="71" h="217">
                  <a:moveTo>
                    <a:pt x="0" y="0"/>
                  </a:moveTo>
                  <a:lnTo>
                    <a:pt x="0" y="153"/>
                  </a:lnTo>
                  <a:lnTo>
                    <a:pt x="71" y="217"/>
                  </a:lnTo>
                  <a:lnTo>
                    <a:pt x="71" y="60"/>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8" name="Freeform 170">
              <a:extLst>
                <a:ext uri="{FF2B5EF4-FFF2-40B4-BE49-F238E27FC236}">
                  <a16:creationId xmlns:a16="http://schemas.microsoft.com/office/drawing/2014/main" id="{2B14A687-7206-427D-966D-8D7655D20D25}"/>
                </a:ext>
              </a:extLst>
            </p:cNvPr>
            <p:cNvSpPr>
              <a:spLocks/>
            </p:cNvSpPr>
            <p:nvPr/>
          </p:nvSpPr>
          <p:spPr bwMode="auto">
            <a:xfrm>
              <a:off x="7735479" y="5363219"/>
              <a:ext cx="68482" cy="291838"/>
            </a:xfrm>
            <a:custGeom>
              <a:avLst/>
              <a:gdLst>
                <a:gd name="T0" fmla="*/ 0 w 57"/>
                <a:gd name="T1" fmla="*/ 0 h 242"/>
                <a:gd name="T2" fmla="*/ 3676 w 57"/>
                <a:gd name="T3" fmla="*/ 2335 h 242"/>
                <a:gd name="T4" fmla="*/ 3676 w 57"/>
                <a:gd name="T5" fmla="*/ 4671 h 242"/>
                <a:gd name="T6" fmla="*/ 0 w 57"/>
                <a:gd name="T7" fmla="*/ 2335 h 242"/>
                <a:gd name="T8" fmla="*/ 0 w 57"/>
                <a:gd name="T9" fmla="*/ 0 h 242"/>
                <a:gd name="T10" fmla="*/ 0 60000 65536"/>
                <a:gd name="T11" fmla="*/ 0 60000 65536"/>
                <a:gd name="T12" fmla="*/ 0 60000 65536"/>
                <a:gd name="T13" fmla="*/ 0 60000 65536"/>
                <a:gd name="T14" fmla="*/ 0 60000 65536"/>
                <a:gd name="T15" fmla="*/ 0 w 57"/>
                <a:gd name="T16" fmla="*/ 0 h 242"/>
                <a:gd name="T17" fmla="*/ 57 w 57"/>
                <a:gd name="T18" fmla="*/ 242 h 242"/>
              </a:gdLst>
              <a:ahLst/>
              <a:cxnLst>
                <a:cxn ang="T10">
                  <a:pos x="T0" y="T1"/>
                </a:cxn>
                <a:cxn ang="T11">
                  <a:pos x="T2" y="T3"/>
                </a:cxn>
                <a:cxn ang="T12">
                  <a:pos x="T4" y="T5"/>
                </a:cxn>
                <a:cxn ang="T13">
                  <a:pos x="T6" y="T7"/>
                </a:cxn>
                <a:cxn ang="T14">
                  <a:pos x="T8" y="T9"/>
                </a:cxn>
              </a:cxnLst>
              <a:rect l="T15" t="T16" r="T17" b="T18"/>
              <a:pathLst>
                <a:path w="57" h="242">
                  <a:moveTo>
                    <a:pt x="0" y="0"/>
                  </a:moveTo>
                  <a:lnTo>
                    <a:pt x="57" y="86"/>
                  </a:lnTo>
                  <a:lnTo>
                    <a:pt x="57" y="242"/>
                  </a:lnTo>
                  <a:lnTo>
                    <a:pt x="0" y="15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29" name="Freeform 171">
              <a:extLst>
                <a:ext uri="{FF2B5EF4-FFF2-40B4-BE49-F238E27FC236}">
                  <a16:creationId xmlns:a16="http://schemas.microsoft.com/office/drawing/2014/main" id="{B5217274-1459-4E1D-A8CD-515015F7011F}"/>
                </a:ext>
              </a:extLst>
            </p:cNvPr>
            <p:cNvSpPr>
              <a:spLocks/>
            </p:cNvSpPr>
            <p:nvPr/>
          </p:nvSpPr>
          <p:spPr bwMode="auto">
            <a:xfrm>
              <a:off x="7660772" y="5179586"/>
              <a:ext cx="91827" cy="267246"/>
            </a:xfrm>
            <a:custGeom>
              <a:avLst/>
              <a:gdLst>
                <a:gd name="T0" fmla="*/ 0 w 74"/>
                <a:gd name="T1" fmla="*/ 0 h 220"/>
                <a:gd name="T2" fmla="*/ 5063 w 74"/>
                <a:gd name="T3" fmla="*/ 2352 h 220"/>
                <a:gd name="T4" fmla="*/ 3797 w 74"/>
                <a:gd name="T5" fmla="*/ 2352 h 220"/>
                <a:gd name="T6" fmla="*/ 3797 w 74"/>
                <a:gd name="T7" fmla="*/ 4705 h 220"/>
                <a:gd name="T8" fmla="*/ 0 w 74"/>
                <a:gd name="T9" fmla="*/ 2352 h 220"/>
                <a:gd name="T10" fmla="*/ 0 w 74"/>
                <a:gd name="T11" fmla="*/ 0 h 220"/>
                <a:gd name="T12" fmla="*/ 0 60000 65536"/>
                <a:gd name="T13" fmla="*/ 0 60000 65536"/>
                <a:gd name="T14" fmla="*/ 0 60000 65536"/>
                <a:gd name="T15" fmla="*/ 0 60000 65536"/>
                <a:gd name="T16" fmla="*/ 0 60000 65536"/>
                <a:gd name="T17" fmla="*/ 0 60000 65536"/>
                <a:gd name="T18" fmla="*/ 0 w 74"/>
                <a:gd name="T19" fmla="*/ 0 h 220"/>
                <a:gd name="T20" fmla="*/ 74 w 74"/>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74" h="220">
                  <a:moveTo>
                    <a:pt x="0" y="0"/>
                  </a:moveTo>
                  <a:lnTo>
                    <a:pt x="74" y="79"/>
                  </a:lnTo>
                  <a:lnTo>
                    <a:pt x="58" y="151"/>
                  </a:lnTo>
                  <a:lnTo>
                    <a:pt x="58" y="220"/>
                  </a:lnTo>
                  <a:lnTo>
                    <a:pt x="0" y="153"/>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0" name="Freeform 172">
              <a:extLst>
                <a:ext uri="{FF2B5EF4-FFF2-40B4-BE49-F238E27FC236}">
                  <a16:creationId xmlns:a16="http://schemas.microsoft.com/office/drawing/2014/main" id="{72552082-90BD-4B7C-A3D1-33353C97C6FA}"/>
                </a:ext>
              </a:extLst>
            </p:cNvPr>
            <p:cNvSpPr>
              <a:spLocks/>
            </p:cNvSpPr>
            <p:nvPr/>
          </p:nvSpPr>
          <p:spPr bwMode="auto">
            <a:xfrm>
              <a:off x="7089574" y="5251728"/>
              <a:ext cx="161866" cy="190188"/>
            </a:xfrm>
            <a:custGeom>
              <a:avLst/>
              <a:gdLst>
                <a:gd name="T0" fmla="*/ 0 w 135"/>
                <a:gd name="T1" fmla="*/ 0 h 159"/>
                <a:gd name="T2" fmla="*/ 0 w 135"/>
                <a:gd name="T3" fmla="*/ 2316 h 159"/>
                <a:gd name="T4" fmla="*/ 7338 w 135"/>
                <a:gd name="T5" fmla="*/ 2316 h 159"/>
                <a:gd name="T6" fmla="*/ 7338 w 135"/>
                <a:gd name="T7" fmla="*/ 2316 h 159"/>
                <a:gd name="T8" fmla="*/ 0 w 135"/>
                <a:gd name="T9" fmla="*/ 0 h 159"/>
                <a:gd name="T10" fmla="*/ 0 60000 65536"/>
                <a:gd name="T11" fmla="*/ 0 60000 65536"/>
                <a:gd name="T12" fmla="*/ 0 60000 65536"/>
                <a:gd name="T13" fmla="*/ 0 60000 65536"/>
                <a:gd name="T14" fmla="*/ 0 60000 65536"/>
                <a:gd name="T15" fmla="*/ 0 w 135"/>
                <a:gd name="T16" fmla="*/ 0 h 159"/>
                <a:gd name="T17" fmla="*/ 135 w 135"/>
                <a:gd name="T18" fmla="*/ 159 h 159"/>
              </a:gdLst>
              <a:ahLst/>
              <a:cxnLst>
                <a:cxn ang="T10">
                  <a:pos x="T0" y="T1"/>
                </a:cxn>
                <a:cxn ang="T11">
                  <a:pos x="T2" y="T3"/>
                </a:cxn>
                <a:cxn ang="T12">
                  <a:pos x="T4" y="T5"/>
                </a:cxn>
                <a:cxn ang="T13">
                  <a:pos x="T6" y="T7"/>
                </a:cxn>
                <a:cxn ang="T14">
                  <a:pos x="T8" y="T9"/>
                </a:cxn>
              </a:cxnLst>
              <a:rect l="T15" t="T16" r="T17" b="T18"/>
              <a:pathLst>
                <a:path w="135" h="159">
                  <a:moveTo>
                    <a:pt x="0" y="0"/>
                  </a:moveTo>
                  <a:lnTo>
                    <a:pt x="0" y="153"/>
                  </a:lnTo>
                  <a:lnTo>
                    <a:pt x="135" y="159"/>
                  </a:lnTo>
                  <a:lnTo>
                    <a:pt x="135" y="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1" name="Freeform 173">
              <a:extLst>
                <a:ext uri="{FF2B5EF4-FFF2-40B4-BE49-F238E27FC236}">
                  <a16:creationId xmlns:a16="http://schemas.microsoft.com/office/drawing/2014/main" id="{4D67DC42-C456-4519-9D2C-EC79E610AEF6}"/>
                </a:ext>
              </a:extLst>
            </p:cNvPr>
            <p:cNvSpPr>
              <a:spLocks/>
            </p:cNvSpPr>
            <p:nvPr/>
          </p:nvSpPr>
          <p:spPr bwMode="auto">
            <a:xfrm>
              <a:off x="7855322" y="5638658"/>
              <a:ext cx="76264" cy="190188"/>
            </a:xfrm>
            <a:custGeom>
              <a:avLst/>
              <a:gdLst>
                <a:gd name="T0" fmla="*/ 0 w 61"/>
                <a:gd name="T1" fmla="*/ 2346 h 157"/>
                <a:gd name="T2" fmla="*/ 3826 w 61"/>
                <a:gd name="T3" fmla="*/ 0 h 157"/>
                <a:gd name="T4" fmla="*/ 3826 w 61"/>
                <a:gd name="T5" fmla="*/ 2346 h 157"/>
                <a:gd name="T6" fmla="*/ 0 w 61"/>
                <a:gd name="T7" fmla="*/ 3519 h 157"/>
                <a:gd name="T8" fmla="*/ 0 w 61"/>
                <a:gd name="T9" fmla="*/ 2346 h 157"/>
                <a:gd name="T10" fmla="*/ 0 60000 65536"/>
                <a:gd name="T11" fmla="*/ 0 60000 65536"/>
                <a:gd name="T12" fmla="*/ 0 60000 65536"/>
                <a:gd name="T13" fmla="*/ 0 60000 65536"/>
                <a:gd name="T14" fmla="*/ 0 60000 65536"/>
                <a:gd name="T15" fmla="*/ 0 w 61"/>
                <a:gd name="T16" fmla="*/ 0 h 157"/>
                <a:gd name="T17" fmla="*/ 61 w 61"/>
                <a:gd name="T18" fmla="*/ 157 h 157"/>
              </a:gdLst>
              <a:ahLst/>
              <a:cxnLst>
                <a:cxn ang="T10">
                  <a:pos x="T0" y="T1"/>
                </a:cxn>
                <a:cxn ang="T11">
                  <a:pos x="T2" y="T3"/>
                </a:cxn>
                <a:cxn ang="T12">
                  <a:pos x="T4" y="T5"/>
                </a:cxn>
                <a:cxn ang="T13">
                  <a:pos x="T6" y="T7"/>
                </a:cxn>
                <a:cxn ang="T14">
                  <a:pos x="T8" y="T9"/>
                </a:cxn>
              </a:cxnLst>
              <a:rect l="T15" t="T16" r="T17" b="T18"/>
              <a:pathLst>
                <a:path w="61" h="157">
                  <a:moveTo>
                    <a:pt x="0" y="4"/>
                  </a:moveTo>
                  <a:lnTo>
                    <a:pt x="61" y="0"/>
                  </a:lnTo>
                  <a:lnTo>
                    <a:pt x="61" y="151"/>
                  </a:lnTo>
                  <a:lnTo>
                    <a:pt x="0" y="157"/>
                  </a:lnTo>
                  <a:lnTo>
                    <a:pt x="0" y="4"/>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2" name="Freeform 174">
              <a:extLst>
                <a:ext uri="{FF2B5EF4-FFF2-40B4-BE49-F238E27FC236}">
                  <a16:creationId xmlns:a16="http://schemas.microsoft.com/office/drawing/2014/main" id="{C4BC7321-5B69-467B-81CD-592EFACD741A}"/>
                </a:ext>
              </a:extLst>
            </p:cNvPr>
            <p:cNvSpPr>
              <a:spLocks/>
            </p:cNvSpPr>
            <p:nvPr/>
          </p:nvSpPr>
          <p:spPr bwMode="auto">
            <a:xfrm>
              <a:off x="4445247" y="4248331"/>
              <a:ext cx="280153" cy="657455"/>
            </a:xfrm>
            <a:custGeom>
              <a:avLst/>
              <a:gdLst>
                <a:gd name="T0" fmla="*/ 0 w 231"/>
                <a:gd name="T1" fmla="*/ 0 h 543"/>
                <a:gd name="T2" fmla="*/ 0 w 231"/>
                <a:gd name="T3" fmla="*/ 2345 h 543"/>
                <a:gd name="T4" fmla="*/ 3711 w 231"/>
                <a:gd name="T5" fmla="*/ 5862 h 543"/>
                <a:gd name="T6" fmla="*/ 12370 w 231"/>
                <a:gd name="T7" fmla="*/ 10551 h 543"/>
                <a:gd name="T8" fmla="*/ 12370 w 231"/>
                <a:gd name="T9" fmla="*/ 7034 h 543"/>
                <a:gd name="T10" fmla="*/ 4948 w 231"/>
                <a:gd name="T11" fmla="*/ 2345 h 543"/>
                <a:gd name="T12" fmla="*/ 0 w 231"/>
                <a:gd name="T13" fmla="*/ 0 h 543"/>
                <a:gd name="T14" fmla="*/ 0 60000 65536"/>
                <a:gd name="T15" fmla="*/ 0 60000 65536"/>
                <a:gd name="T16" fmla="*/ 0 60000 65536"/>
                <a:gd name="T17" fmla="*/ 0 60000 65536"/>
                <a:gd name="T18" fmla="*/ 0 60000 65536"/>
                <a:gd name="T19" fmla="*/ 0 60000 65536"/>
                <a:gd name="T20" fmla="*/ 0 60000 65536"/>
                <a:gd name="T21" fmla="*/ 0 w 231"/>
                <a:gd name="T22" fmla="*/ 0 h 543"/>
                <a:gd name="T23" fmla="*/ 231 w 231"/>
                <a:gd name="T24" fmla="*/ 543 h 5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543">
                  <a:moveTo>
                    <a:pt x="0" y="0"/>
                  </a:moveTo>
                  <a:lnTo>
                    <a:pt x="0" y="154"/>
                  </a:lnTo>
                  <a:lnTo>
                    <a:pt x="82" y="280"/>
                  </a:lnTo>
                  <a:lnTo>
                    <a:pt x="231" y="543"/>
                  </a:lnTo>
                  <a:lnTo>
                    <a:pt x="231" y="391"/>
                  </a:lnTo>
                  <a:lnTo>
                    <a:pt x="92" y="145"/>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3" name="Freeform 175">
              <a:extLst>
                <a:ext uri="{FF2B5EF4-FFF2-40B4-BE49-F238E27FC236}">
                  <a16:creationId xmlns:a16="http://schemas.microsoft.com/office/drawing/2014/main" id="{819448B5-F6C4-4747-95EC-9828B3B4829B}"/>
                </a:ext>
              </a:extLst>
            </p:cNvPr>
            <p:cNvSpPr>
              <a:spLocks/>
            </p:cNvSpPr>
            <p:nvPr/>
          </p:nvSpPr>
          <p:spPr bwMode="auto">
            <a:xfrm>
              <a:off x="4793884" y="4723797"/>
              <a:ext cx="200775" cy="337746"/>
            </a:xfrm>
            <a:custGeom>
              <a:avLst/>
              <a:gdLst>
                <a:gd name="T0" fmla="*/ 0 w 163"/>
                <a:gd name="T1" fmla="*/ 0 h 281"/>
                <a:gd name="T2" fmla="*/ 0 w 163"/>
                <a:gd name="T3" fmla="*/ 2328 h 281"/>
                <a:gd name="T4" fmla="*/ 8795 w 163"/>
                <a:gd name="T5" fmla="*/ 5819 h 281"/>
                <a:gd name="T6" fmla="*/ 8795 w 163"/>
                <a:gd name="T7" fmla="*/ 2328 h 281"/>
                <a:gd name="T8" fmla="*/ 0 w 163"/>
                <a:gd name="T9" fmla="*/ 0 h 281"/>
                <a:gd name="T10" fmla="*/ 0 60000 65536"/>
                <a:gd name="T11" fmla="*/ 0 60000 65536"/>
                <a:gd name="T12" fmla="*/ 0 60000 65536"/>
                <a:gd name="T13" fmla="*/ 0 60000 65536"/>
                <a:gd name="T14" fmla="*/ 0 60000 65536"/>
                <a:gd name="T15" fmla="*/ 0 w 163"/>
                <a:gd name="T16" fmla="*/ 0 h 281"/>
                <a:gd name="T17" fmla="*/ 163 w 163"/>
                <a:gd name="T18" fmla="*/ 281 h 281"/>
              </a:gdLst>
              <a:ahLst/>
              <a:cxnLst>
                <a:cxn ang="T10">
                  <a:pos x="T0" y="T1"/>
                </a:cxn>
                <a:cxn ang="T11">
                  <a:pos x="T2" y="T3"/>
                </a:cxn>
                <a:cxn ang="T12">
                  <a:pos x="T4" y="T5"/>
                </a:cxn>
                <a:cxn ang="T13">
                  <a:pos x="T6" y="T7"/>
                </a:cxn>
                <a:cxn ang="T14">
                  <a:pos x="T8" y="T9"/>
                </a:cxn>
              </a:cxnLst>
              <a:rect l="T15" t="T16" r="T17" b="T18"/>
              <a:pathLst>
                <a:path w="163" h="281">
                  <a:moveTo>
                    <a:pt x="0" y="0"/>
                  </a:moveTo>
                  <a:lnTo>
                    <a:pt x="0" y="150"/>
                  </a:lnTo>
                  <a:lnTo>
                    <a:pt x="163" y="281"/>
                  </a:lnTo>
                  <a:lnTo>
                    <a:pt x="163" y="128"/>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4" name="Freeform 176">
              <a:extLst>
                <a:ext uri="{FF2B5EF4-FFF2-40B4-BE49-F238E27FC236}">
                  <a16:creationId xmlns:a16="http://schemas.microsoft.com/office/drawing/2014/main" id="{335D09D0-0AE3-4178-9586-6AC8FABFAD1D}"/>
                </a:ext>
              </a:extLst>
            </p:cNvPr>
            <p:cNvSpPr>
              <a:spLocks/>
            </p:cNvSpPr>
            <p:nvPr/>
          </p:nvSpPr>
          <p:spPr bwMode="auto">
            <a:xfrm>
              <a:off x="5217222" y="4917262"/>
              <a:ext cx="273927" cy="313152"/>
            </a:xfrm>
            <a:custGeom>
              <a:avLst/>
              <a:gdLst>
                <a:gd name="T0" fmla="*/ 0 w 224"/>
                <a:gd name="T1" fmla="*/ 0 h 260"/>
                <a:gd name="T2" fmla="*/ 12473 w 224"/>
                <a:gd name="T3" fmla="*/ 2332 h 260"/>
                <a:gd name="T4" fmla="*/ 12473 w 224"/>
                <a:gd name="T5" fmla="*/ 4665 h 260"/>
                <a:gd name="T6" fmla="*/ 0 w 224"/>
                <a:gd name="T7" fmla="*/ 2332 h 260"/>
                <a:gd name="T8" fmla="*/ 0 w 224"/>
                <a:gd name="T9" fmla="*/ 0 h 260"/>
                <a:gd name="T10" fmla="*/ 0 60000 65536"/>
                <a:gd name="T11" fmla="*/ 0 60000 65536"/>
                <a:gd name="T12" fmla="*/ 0 60000 65536"/>
                <a:gd name="T13" fmla="*/ 0 60000 65536"/>
                <a:gd name="T14" fmla="*/ 0 60000 65536"/>
                <a:gd name="T15" fmla="*/ 0 w 224"/>
                <a:gd name="T16" fmla="*/ 0 h 260"/>
                <a:gd name="T17" fmla="*/ 224 w 224"/>
                <a:gd name="T18" fmla="*/ 260 h 260"/>
              </a:gdLst>
              <a:ahLst/>
              <a:cxnLst>
                <a:cxn ang="T10">
                  <a:pos x="T0" y="T1"/>
                </a:cxn>
                <a:cxn ang="T11">
                  <a:pos x="T2" y="T3"/>
                </a:cxn>
                <a:cxn ang="T12">
                  <a:pos x="T4" y="T5"/>
                </a:cxn>
                <a:cxn ang="T13">
                  <a:pos x="T6" y="T7"/>
                </a:cxn>
                <a:cxn ang="T14">
                  <a:pos x="T8" y="T9"/>
                </a:cxn>
              </a:cxnLst>
              <a:rect l="T15" t="T16" r="T17" b="T18"/>
              <a:pathLst>
                <a:path w="224" h="260">
                  <a:moveTo>
                    <a:pt x="0" y="0"/>
                  </a:moveTo>
                  <a:lnTo>
                    <a:pt x="224" y="107"/>
                  </a:lnTo>
                  <a:lnTo>
                    <a:pt x="224" y="260"/>
                  </a:lnTo>
                  <a:lnTo>
                    <a:pt x="0" y="15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5" name="Freeform 177">
              <a:extLst>
                <a:ext uri="{FF2B5EF4-FFF2-40B4-BE49-F238E27FC236}">
                  <a16:creationId xmlns:a16="http://schemas.microsoft.com/office/drawing/2014/main" id="{F5D0F509-9A5F-4015-B933-EBECA9BA87B5}"/>
                </a:ext>
              </a:extLst>
            </p:cNvPr>
            <p:cNvSpPr>
              <a:spLocks/>
            </p:cNvSpPr>
            <p:nvPr/>
          </p:nvSpPr>
          <p:spPr bwMode="auto">
            <a:xfrm>
              <a:off x="5803987" y="4969726"/>
              <a:ext cx="158754" cy="314792"/>
            </a:xfrm>
            <a:custGeom>
              <a:avLst/>
              <a:gdLst>
                <a:gd name="T0" fmla="*/ 0 w 132"/>
                <a:gd name="T1" fmla="*/ 0 h 262"/>
                <a:gd name="T2" fmla="*/ 6134 w 132"/>
                <a:gd name="T3" fmla="*/ 2327 h 262"/>
                <a:gd name="T4" fmla="*/ 6134 w 132"/>
                <a:gd name="T5" fmla="*/ 4653 h 262"/>
                <a:gd name="T6" fmla="*/ 0 w 132"/>
                <a:gd name="T7" fmla="*/ 2327 h 262"/>
                <a:gd name="T8" fmla="*/ 0 w 132"/>
                <a:gd name="T9" fmla="*/ 0 h 262"/>
                <a:gd name="T10" fmla="*/ 0 60000 65536"/>
                <a:gd name="T11" fmla="*/ 0 60000 65536"/>
                <a:gd name="T12" fmla="*/ 0 60000 65536"/>
                <a:gd name="T13" fmla="*/ 0 60000 65536"/>
                <a:gd name="T14" fmla="*/ 0 60000 65536"/>
                <a:gd name="T15" fmla="*/ 0 w 132"/>
                <a:gd name="T16" fmla="*/ 0 h 262"/>
                <a:gd name="T17" fmla="*/ 132 w 132"/>
                <a:gd name="T18" fmla="*/ 262 h 262"/>
              </a:gdLst>
              <a:ahLst/>
              <a:cxnLst>
                <a:cxn ang="T10">
                  <a:pos x="T0" y="T1"/>
                </a:cxn>
                <a:cxn ang="T11">
                  <a:pos x="T2" y="T3"/>
                </a:cxn>
                <a:cxn ang="T12">
                  <a:pos x="T4" y="T5"/>
                </a:cxn>
                <a:cxn ang="T13">
                  <a:pos x="T6" y="T7"/>
                </a:cxn>
                <a:cxn ang="T14">
                  <a:pos x="T8" y="T9"/>
                </a:cxn>
              </a:cxnLst>
              <a:rect l="T15" t="T16" r="T17" b="T18"/>
              <a:pathLst>
                <a:path w="132" h="262">
                  <a:moveTo>
                    <a:pt x="0" y="0"/>
                  </a:moveTo>
                  <a:lnTo>
                    <a:pt x="132" y="109"/>
                  </a:lnTo>
                  <a:lnTo>
                    <a:pt x="132" y="262"/>
                  </a:lnTo>
                  <a:lnTo>
                    <a:pt x="0" y="147"/>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6" name="Freeform 178">
              <a:extLst>
                <a:ext uri="{FF2B5EF4-FFF2-40B4-BE49-F238E27FC236}">
                  <a16:creationId xmlns:a16="http://schemas.microsoft.com/office/drawing/2014/main" id="{881650A2-104A-438C-BBA1-14E53F9E749F}"/>
                </a:ext>
              </a:extLst>
            </p:cNvPr>
            <p:cNvSpPr>
              <a:spLocks/>
            </p:cNvSpPr>
            <p:nvPr/>
          </p:nvSpPr>
          <p:spPr bwMode="auto">
            <a:xfrm>
              <a:off x="6035890" y="5230416"/>
              <a:ext cx="79377" cy="232815"/>
            </a:xfrm>
            <a:custGeom>
              <a:avLst/>
              <a:gdLst>
                <a:gd name="T0" fmla="*/ 0 w 66"/>
                <a:gd name="T1" fmla="*/ 0 h 192"/>
                <a:gd name="T2" fmla="*/ 2453 w 66"/>
                <a:gd name="T3" fmla="*/ 2348 h 192"/>
                <a:gd name="T4" fmla="*/ 2453 w 66"/>
                <a:gd name="T5" fmla="*/ 3522 h 192"/>
                <a:gd name="T6" fmla="*/ 0 w 66"/>
                <a:gd name="T7" fmla="*/ 2348 h 192"/>
                <a:gd name="T8" fmla="*/ 0 w 66"/>
                <a:gd name="T9" fmla="*/ 0 h 192"/>
                <a:gd name="T10" fmla="*/ 0 60000 65536"/>
                <a:gd name="T11" fmla="*/ 0 60000 65536"/>
                <a:gd name="T12" fmla="*/ 0 60000 65536"/>
                <a:gd name="T13" fmla="*/ 0 60000 65536"/>
                <a:gd name="T14" fmla="*/ 0 60000 65536"/>
                <a:gd name="T15" fmla="*/ 0 w 66"/>
                <a:gd name="T16" fmla="*/ 0 h 192"/>
                <a:gd name="T17" fmla="*/ 66 w 66"/>
                <a:gd name="T18" fmla="*/ 192 h 192"/>
              </a:gdLst>
              <a:ahLst/>
              <a:cxnLst>
                <a:cxn ang="T10">
                  <a:pos x="T0" y="T1"/>
                </a:cxn>
                <a:cxn ang="T11">
                  <a:pos x="T2" y="T3"/>
                </a:cxn>
                <a:cxn ang="T12">
                  <a:pos x="T4" y="T5"/>
                </a:cxn>
                <a:cxn ang="T13">
                  <a:pos x="T6" y="T7"/>
                </a:cxn>
                <a:cxn ang="T14">
                  <a:pos x="T8" y="T9"/>
                </a:cxn>
              </a:cxnLst>
              <a:rect l="T15" t="T16" r="T17" b="T18"/>
              <a:pathLst>
                <a:path w="66" h="192">
                  <a:moveTo>
                    <a:pt x="0" y="0"/>
                  </a:moveTo>
                  <a:lnTo>
                    <a:pt x="66" y="39"/>
                  </a:lnTo>
                  <a:lnTo>
                    <a:pt x="66" y="192"/>
                  </a:lnTo>
                  <a:lnTo>
                    <a:pt x="0" y="152"/>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7" name="Freeform 179">
              <a:extLst>
                <a:ext uri="{FF2B5EF4-FFF2-40B4-BE49-F238E27FC236}">
                  <a16:creationId xmlns:a16="http://schemas.microsoft.com/office/drawing/2014/main" id="{106C8314-4BEB-4692-B67A-741D3CE61257}"/>
                </a:ext>
              </a:extLst>
            </p:cNvPr>
            <p:cNvSpPr>
              <a:spLocks/>
            </p:cNvSpPr>
            <p:nvPr/>
          </p:nvSpPr>
          <p:spPr bwMode="auto">
            <a:xfrm>
              <a:off x="6403204" y="5464868"/>
              <a:ext cx="196107" cy="254129"/>
            </a:xfrm>
            <a:custGeom>
              <a:avLst/>
              <a:gdLst>
                <a:gd name="T0" fmla="*/ 0 w 161"/>
                <a:gd name="T1" fmla="*/ 0 h 210"/>
                <a:gd name="T2" fmla="*/ 8697 w 161"/>
                <a:gd name="T3" fmla="*/ 2343 h 210"/>
                <a:gd name="T4" fmla="*/ 8697 w 161"/>
                <a:gd name="T5" fmla="*/ 4687 h 210"/>
                <a:gd name="T6" fmla="*/ 0 w 161"/>
                <a:gd name="T7" fmla="*/ 2343 h 210"/>
                <a:gd name="T8" fmla="*/ 0 w 161"/>
                <a:gd name="T9" fmla="*/ 0 h 210"/>
                <a:gd name="T10" fmla="*/ 0 60000 65536"/>
                <a:gd name="T11" fmla="*/ 0 60000 65536"/>
                <a:gd name="T12" fmla="*/ 0 60000 65536"/>
                <a:gd name="T13" fmla="*/ 0 60000 65536"/>
                <a:gd name="T14" fmla="*/ 0 60000 65536"/>
                <a:gd name="T15" fmla="*/ 0 w 161"/>
                <a:gd name="T16" fmla="*/ 0 h 210"/>
                <a:gd name="T17" fmla="*/ 161 w 161"/>
                <a:gd name="T18" fmla="*/ 210 h 210"/>
              </a:gdLst>
              <a:ahLst/>
              <a:cxnLst>
                <a:cxn ang="T10">
                  <a:pos x="T0" y="T1"/>
                </a:cxn>
                <a:cxn ang="T11">
                  <a:pos x="T2" y="T3"/>
                </a:cxn>
                <a:cxn ang="T12">
                  <a:pos x="T4" y="T5"/>
                </a:cxn>
                <a:cxn ang="T13">
                  <a:pos x="T6" y="T7"/>
                </a:cxn>
                <a:cxn ang="T14">
                  <a:pos x="T8" y="T9"/>
                </a:cxn>
              </a:cxnLst>
              <a:rect l="T15" t="T16" r="T17" b="T18"/>
              <a:pathLst>
                <a:path w="161" h="210">
                  <a:moveTo>
                    <a:pt x="0" y="0"/>
                  </a:moveTo>
                  <a:lnTo>
                    <a:pt x="161" y="54"/>
                  </a:lnTo>
                  <a:lnTo>
                    <a:pt x="161" y="210"/>
                  </a:lnTo>
                  <a:lnTo>
                    <a:pt x="0" y="15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8" name="Freeform 180">
              <a:extLst>
                <a:ext uri="{FF2B5EF4-FFF2-40B4-BE49-F238E27FC236}">
                  <a16:creationId xmlns:a16="http://schemas.microsoft.com/office/drawing/2014/main" id="{7BACD952-BB52-4D06-9D01-0D2A1F034B0A}"/>
                </a:ext>
              </a:extLst>
            </p:cNvPr>
            <p:cNvSpPr>
              <a:spLocks/>
            </p:cNvSpPr>
            <p:nvPr/>
          </p:nvSpPr>
          <p:spPr bwMode="auto">
            <a:xfrm>
              <a:off x="6274020" y="5248449"/>
              <a:ext cx="129182" cy="404967"/>
            </a:xfrm>
            <a:custGeom>
              <a:avLst/>
              <a:gdLst>
                <a:gd name="T0" fmla="*/ 0 w 106"/>
                <a:gd name="T1" fmla="*/ 0 h 334"/>
                <a:gd name="T2" fmla="*/ 6215 w 106"/>
                <a:gd name="T3" fmla="*/ 3522 h 334"/>
                <a:gd name="T4" fmla="*/ 6215 w 106"/>
                <a:gd name="T5" fmla="*/ 7044 h 334"/>
                <a:gd name="T6" fmla="*/ 0 w 106"/>
                <a:gd name="T7" fmla="*/ 2348 h 334"/>
                <a:gd name="T8" fmla="*/ 0 w 106"/>
                <a:gd name="T9" fmla="*/ 0 h 334"/>
                <a:gd name="T10" fmla="*/ 0 60000 65536"/>
                <a:gd name="T11" fmla="*/ 0 60000 65536"/>
                <a:gd name="T12" fmla="*/ 0 60000 65536"/>
                <a:gd name="T13" fmla="*/ 0 60000 65536"/>
                <a:gd name="T14" fmla="*/ 0 60000 65536"/>
                <a:gd name="T15" fmla="*/ 0 w 106"/>
                <a:gd name="T16" fmla="*/ 0 h 334"/>
                <a:gd name="T17" fmla="*/ 106 w 106"/>
                <a:gd name="T18" fmla="*/ 334 h 334"/>
              </a:gdLst>
              <a:ahLst/>
              <a:cxnLst>
                <a:cxn ang="T10">
                  <a:pos x="T0" y="T1"/>
                </a:cxn>
                <a:cxn ang="T11">
                  <a:pos x="T2" y="T3"/>
                </a:cxn>
                <a:cxn ang="T12">
                  <a:pos x="T4" y="T5"/>
                </a:cxn>
                <a:cxn ang="T13">
                  <a:pos x="T6" y="T7"/>
                </a:cxn>
                <a:cxn ang="T14">
                  <a:pos x="T8" y="T9"/>
                </a:cxn>
              </a:cxnLst>
              <a:rect l="T15" t="T16" r="T17" b="T18"/>
              <a:pathLst>
                <a:path w="106" h="334">
                  <a:moveTo>
                    <a:pt x="0" y="0"/>
                  </a:moveTo>
                  <a:lnTo>
                    <a:pt x="106" y="180"/>
                  </a:lnTo>
                  <a:lnTo>
                    <a:pt x="106" y="334"/>
                  </a:lnTo>
                  <a:lnTo>
                    <a:pt x="0" y="155"/>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39" name="Freeform 181">
              <a:extLst>
                <a:ext uri="{FF2B5EF4-FFF2-40B4-BE49-F238E27FC236}">
                  <a16:creationId xmlns:a16="http://schemas.microsoft.com/office/drawing/2014/main" id="{401FE183-670B-411D-9A84-A9D9057AEBDD}"/>
                </a:ext>
              </a:extLst>
            </p:cNvPr>
            <p:cNvSpPr>
              <a:spLocks/>
            </p:cNvSpPr>
            <p:nvPr/>
          </p:nvSpPr>
          <p:spPr bwMode="auto">
            <a:xfrm>
              <a:off x="7338599" y="3530211"/>
              <a:ext cx="96497" cy="280361"/>
            </a:xfrm>
            <a:custGeom>
              <a:avLst/>
              <a:gdLst>
                <a:gd name="T0" fmla="*/ 2147483647 w 81"/>
                <a:gd name="T1" fmla="*/ 0 h 232"/>
                <a:gd name="T2" fmla="*/ 2147483647 w 81"/>
                <a:gd name="T3" fmla="*/ 2147483647 h 232"/>
                <a:gd name="T4" fmla="*/ 0 w 81"/>
                <a:gd name="T5" fmla="*/ 2147483647 h 232"/>
                <a:gd name="T6" fmla="*/ 0 w 81"/>
                <a:gd name="T7" fmla="*/ 2147483647 h 232"/>
                <a:gd name="T8" fmla="*/ 2147483647 w 81"/>
                <a:gd name="T9" fmla="*/ 0 h 232"/>
                <a:gd name="T10" fmla="*/ 0 60000 65536"/>
                <a:gd name="T11" fmla="*/ 0 60000 65536"/>
                <a:gd name="T12" fmla="*/ 0 60000 65536"/>
                <a:gd name="T13" fmla="*/ 0 60000 65536"/>
                <a:gd name="T14" fmla="*/ 0 60000 65536"/>
                <a:gd name="T15" fmla="*/ 0 w 81"/>
                <a:gd name="T16" fmla="*/ 0 h 232"/>
                <a:gd name="T17" fmla="*/ 81 w 81"/>
                <a:gd name="T18" fmla="*/ 232 h 232"/>
              </a:gdLst>
              <a:ahLst/>
              <a:cxnLst>
                <a:cxn ang="T10">
                  <a:pos x="T0" y="T1"/>
                </a:cxn>
                <a:cxn ang="T11">
                  <a:pos x="T2" y="T3"/>
                </a:cxn>
                <a:cxn ang="T12">
                  <a:pos x="T4" y="T5"/>
                </a:cxn>
                <a:cxn ang="T13">
                  <a:pos x="T6" y="T7"/>
                </a:cxn>
                <a:cxn ang="T14">
                  <a:pos x="T8" y="T9"/>
                </a:cxn>
              </a:cxnLst>
              <a:rect l="T15" t="T16" r="T17" b="T18"/>
              <a:pathLst>
                <a:path w="81" h="232">
                  <a:moveTo>
                    <a:pt x="81" y="0"/>
                  </a:moveTo>
                  <a:lnTo>
                    <a:pt x="81" y="151"/>
                  </a:lnTo>
                  <a:lnTo>
                    <a:pt x="0" y="232"/>
                  </a:lnTo>
                  <a:lnTo>
                    <a:pt x="0" y="79"/>
                  </a:lnTo>
                  <a:lnTo>
                    <a:pt x="81"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0" name="Freeform 182">
              <a:extLst>
                <a:ext uri="{FF2B5EF4-FFF2-40B4-BE49-F238E27FC236}">
                  <a16:creationId xmlns:a16="http://schemas.microsoft.com/office/drawing/2014/main" id="{0082D3FB-3F3C-4899-9C7E-78B68C6A4164}"/>
                </a:ext>
              </a:extLst>
            </p:cNvPr>
            <p:cNvSpPr>
              <a:spLocks/>
            </p:cNvSpPr>
            <p:nvPr/>
          </p:nvSpPr>
          <p:spPr bwMode="auto">
            <a:xfrm>
              <a:off x="7346380" y="3723675"/>
              <a:ext cx="23345" cy="216421"/>
            </a:xfrm>
            <a:custGeom>
              <a:avLst/>
              <a:gdLst>
                <a:gd name="T0" fmla="*/ 2147483647 w 18"/>
                <a:gd name="T1" fmla="*/ 0 h 179"/>
                <a:gd name="T2" fmla="*/ 2147483647 w 18"/>
                <a:gd name="T3" fmla="*/ 2147483647 h 179"/>
                <a:gd name="T4" fmla="*/ 2147483647 w 18"/>
                <a:gd name="T5" fmla="*/ 2147483647 h 179"/>
                <a:gd name="T6" fmla="*/ 0 w 18"/>
                <a:gd name="T7" fmla="*/ 2147483647 h 179"/>
                <a:gd name="T8" fmla="*/ 2147483647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8" y="145"/>
                  </a:lnTo>
                  <a:lnTo>
                    <a:pt x="14" y="179"/>
                  </a:lnTo>
                  <a:lnTo>
                    <a:pt x="0" y="141"/>
                  </a:lnTo>
                  <a:lnTo>
                    <a:pt x="18"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141" name="Freeform 36">
              <a:extLst>
                <a:ext uri="{FF2B5EF4-FFF2-40B4-BE49-F238E27FC236}">
                  <a16:creationId xmlns:a16="http://schemas.microsoft.com/office/drawing/2014/main" id="{9A5AFE18-04E0-4539-B064-B4FC0F27FA94}"/>
                </a:ext>
              </a:extLst>
            </p:cNvPr>
            <p:cNvSpPr>
              <a:spLocks/>
            </p:cNvSpPr>
            <p:nvPr/>
          </p:nvSpPr>
          <p:spPr bwMode="auto">
            <a:xfrm>
              <a:off x="8736246" y="3874514"/>
              <a:ext cx="26459" cy="70500"/>
            </a:xfrm>
            <a:custGeom>
              <a:avLst/>
              <a:gdLst>
                <a:gd name="T0" fmla="*/ 2453 w 22"/>
                <a:gd name="T1" fmla="*/ 0 h 58"/>
                <a:gd name="T2" fmla="*/ 0 w 22"/>
                <a:gd name="T3" fmla="*/ 2354 h 58"/>
                <a:gd name="T4" fmla="*/ 2453 w 22"/>
                <a:gd name="T5" fmla="*/ 2354 h 58"/>
                <a:gd name="T6" fmla="*/ 2453 w 22"/>
                <a:gd name="T7" fmla="*/ 0 h 58"/>
                <a:gd name="T8" fmla="*/ 0 60000 65536"/>
                <a:gd name="T9" fmla="*/ 0 60000 65536"/>
                <a:gd name="T10" fmla="*/ 0 60000 65536"/>
                <a:gd name="T11" fmla="*/ 0 60000 65536"/>
                <a:gd name="T12" fmla="*/ 0 w 22"/>
                <a:gd name="T13" fmla="*/ 0 h 58"/>
                <a:gd name="T14" fmla="*/ 22 w 22"/>
                <a:gd name="T15" fmla="*/ 58 h 58"/>
              </a:gdLst>
              <a:ahLst/>
              <a:cxnLst>
                <a:cxn ang="T8">
                  <a:pos x="T0" y="T1"/>
                </a:cxn>
                <a:cxn ang="T9">
                  <a:pos x="T2" y="T3"/>
                </a:cxn>
                <a:cxn ang="T10">
                  <a:pos x="T4" y="T5"/>
                </a:cxn>
                <a:cxn ang="T11">
                  <a:pos x="T6" y="T7"/>
                </a:cxn>
              </a:cxnLst>
              <a:rect l="T12" t="T13" r="T14" b="T15"/>
              <a:pathLst>
                <a:path w="22" h="58">
                  <a:moveTo>
                    <a:pt x="22" y="0"/>
                  </a:moveTo>
                  <a:lnTo>
                    <a:pt x="0" y="22"/>
                  </a:lnTo>
                  <a:lnTo>
                    <a:pt x="22" y="58"/>
                  </a:lnTo>
                  <a:lnTo>
                    <a:pt x="22"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49" name="Freeform 37">
              <a:extLst>
                <a:ext uri="{FF2B5EF4-FFF2-40B4-BE49-F238E27FC236}">
                  <a16:creationId xmlns:a16="http://schemas.microsoft.com/office/drawing/2014/main" id="{016FC3A5-9EF2-4EDD-971A-45CE2DD4FFDC}"/>
                </a:ext>
              </a:extLst>
            </p:cNvPr>
            <p:cNvSpPr>
              <a:spLocks/>
            </p:cNvSpPr>
            <p:nvPr/>
          </p:nvSpPr>
          <p:spPr bwMode="auto">
            <a:xfrm>
              <a:off x="8824962" y="3744988"/>
              <a:ext cx="7782" cy="229536"/>
            </a:xfrm>
            <a:custGeom>
              <a:avLst/>
              <a:gdLst>
                <a:gd name="T0" fmla="*/ 3402 w 7"/>
                <a:gd name="T1" fmla="*/ 0 h 189"/>
                <a:gd name="T2" fmla="*/ 0 w 7"/>
                <a:gd name="T3" fmla="*/ 2352 h 189"/>
                <a:gd name="T4" fmla="*/ 0 w 7"/>
                <a:gd name="T5" fmla="*/ 3528 h 189"/>
                <a:gd name="T6" fmla="*/ 3402 w 7"/>
                <a:gd name="T7" fmla="*/ 2352 h 189"/>
                <a:gd name="T8" fmla="*/ 3402 w 7"/>
                <a:gd name="T9" fmla="*/ 0 h 189"/>
                <a:gd name="T10" fmla="*/ 0 60000 65536"/>
                <a:gd name="T11" fmla="*/ 0 60000 65536"/>
                <a:gd name="T12" fmla="*/ 0 60000 65536"/>
                <a:gd name="T13" fmla="*/ 0 60000 65536"/>
                <a:gd name="T14" fmla="*/ 0 60000 65536"/>
                <a:gd name="T15" fmla="*/ 0 w 7"/>
                <a:gd name="T16" fmla="*/ 0 h 189"/>
                <a:gd name="T17" fmla="*/ 7 w 7"/>
                <a:gd name="T18" fmla="*/ 189 h 189"/>
              </a:gdLst>
              <a:ahLst/>
              <a:cxnLst>
                <a:cxn ang="T10">
                  <a:pos x="T0" y="T1"/>
                </a:cxn>
                <a:cxn ang="T11">
                  <a:pos x="T2" y="T3"/>
                </a:cxn>
                <a:cxn ang="T12">
                  <a:pos x="T4" y="T5"/>
                </a:cxn>
                <a:cxn ang="T13">
                  <a:pos x="T6" y="T7"/>
                </a:cxn>
                <a:cxn ang="T14">
                  <a:pos x="T8" y="T9"/>
                </a:cxn>
              </a:cxnLst>
              <a:rect l="T15" t="T16" r="T17" b="T18"/>
              <a:pathLst>
                <a:path w="7" h="189">
                  <a:moveTo>
                    <a:pt x="6" y="0"/>
                  </a:moveTo>
                  <a:lnTo>
                    <a:pt x="0" y="30"/>
                  </a:lnTo>
                  <a:lnTo>
                    <a:pt x="0" y="189"/>
                  </a:lnTo>
                  <a:lnTo>
                    <a:pt x="7" y="157"/>
                  </a:lnTo>
                  <a:lnTo>
                    <a:pt x="6"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0" name="Freeform 38">
              <a:extLst>
                <a:ext uri="{FF2B5EF4-FFF2-40B4-BE49-F238E27FC236}">
                  <a16:creationId xmlns:a16="http://schemas.microsoft.com/office/drawing/2014/main" id="{4C8E97EB-5CDB-471D-A466-088027517E2D}"/>
                </a:ext>
              </a:extLst>
            </p:cNvPr>
            <p:cNvSpPr>
              <a:spLocks/>
            </p:cNvSpPr>
            <p:nvPr/>
          </p:nvSpPr>
          <p:spPr bwMode="auto">
            <a:xfrm>
              <a:off x="8717569" y="3964689"/>
              <a:ext cx="38910" cy="213140"/>
            </a:xfrm>
            <a:custGeom>
              <a:avLst/>
              <a:gdLst>
                <a:gd name="T0" fmla="*/ 0 w 31"/>
                <a:gd name="T1" fmla="*/ 0 h 177"/>
                <a:gd name="T2" fmla="*/ 3841 w 31"/>
                <a:gd name="T3" fmla="*/ 2332 h 177"/>
                <a:gd name="T4" fmla="*/ 3841 w 31"/>
                <a:gd name="T5" fmla="*/ 2332 h 177"/>
                <a:gd name="T6" fmla="*/ 0 w 31"/>
                <a:gd name="T7" fmla="*/ 2332 h 177"/>
                <a:gd name="T8" fmla="*/ 0 w 31"/>
                <a:gd name="T9" fmla="*/ 0 h 177"/>
                <a:gd name="T10" fmla="*/ 0 60000 65536"/>
                <a:gd name="T11" fmla="*/ 0 60000 65536"/>
                <a:gd name="T12" fmla="*/ 0 60000 65536"/>
                <a:gd name="T13" fmla="*/ 0 60000 65536"/>
                <a:gd name="T14" fmla="*/ 0 60000 65536"/>
                <a:gd name="T15" fmla="*/ 0 w 31"/>
                <a:gd name="T16" fmla="*/ 0 h 177"/>
                <a:gd name="T17" fmla="*/ 31 w 31"/>
                <a:gd name="T18" fmla="*/ 177 h 177"/>
              </a:gdLst>
              <a:ahLst/>
              <a:cxnLst>
                <a:cxn ang="T10">
                  <a:pos x="T0" y="T1"/>
                </a:cxn>
                <a:cxn ang="T11">
                  <a:pos x="T2" y="T3"/>
                </a:cxn>
                <a:cxn ang="T12">
                  <a:pos x="T4" y="T5"/>
                </a:cxn>
                <a:cxn ang="T13">
                  <a:pos x="T6" y="T7"/>
                </a:cxn>
                <a:cxn ang="T14">
                  <a:pos x="T8" y="T9"/>
                </a:cxn>
              </a:cxnLst>
              <a:rect l="T15" t="T16" r="T17" b="T18"/>
              <a:pathLst>
                <a:path w="31" h="177">
                  <a:moveTo>
                    <a:pt x="0" y="0"/>
                  </a:moveTo>
                  <a:lnTo>
                    <a:pt x="31" y="28"/>
                  </a:lnTo>
                  <a:lnTo>
                    <a:pt x="31" y="177"/>
                  </a:lnTo>
                  <a:lnTo>
                    <a:pt x="0" y="151"/>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1" name="Freeform 40">
              <a:extLst>
                <a:ext uri="{FF2B5EF4-FFF2-40B4-BE49-F238E27FC236}">
                  <a16:creationId xmlns:a16="http://schemas.microsoft.com/office/drawing/2014/main" id="{95A46EB1-FC05-4FDF-941F-C374DF641688}"/>
                </a:ext>
              </a:extLst>
            </p:cNvPr>
            <p:cNvSpPr>
              <a:spLocks/>
            </p:cNvSpPr>
            <p:nvPr/>
          </p:nvSpPr>
          <p:spPr bwMode="auto">
            <a:xfrm>
              <a:off x="8753366" y="3744991"/>
              <a:ext cx="79377" cy="265605"/>
            </a:xfrm>
            <a:custGeom>
              <a:avLst/>
              <a:gdLst>
                <a:gd name="T0" fmla="*/ 0 w 66"/>
                <a:gd name="T1" fmla="*/ 2327 h 221"/>
                <a:gd name="T2" fmla="*/ 2453 w 66"/>
                <a:gd name="T3" fmla="*/ 2327 h 221"/>
                <a:gd name="T4" fmla="*/ 2453 w 66"/>
                <a:gd name="T5" fmla="*/ 0 h 221"/>
                <a:gd name="T6" fmla="*/ 2453 w 66"/>
                <a:gd name="T7" fmla="*/ 2327 h 221"/>
                <a:gd name="T8" fmla="*/ 2453 w 66"/>
                <a:gd name="T9" fmla="*/ 3491 h 221"/>
                <a:gd name="T10" fmla="*/ 0 w 66"/>
                <a:gd name="T11" fmla="*/ 3491 h 221"/>
                <a:gd name="T12" fmla="*/ 0 w 66"/>
                <a:gd name="T13" fmla="*/ 2327 h 221"/>
                <a:gd name="T14" fmla="*/ 0 60000 65536"/>
                <a:gd name="T15" fmla="*/ 0 60000 65536"/>
                <a:gd name="T16" fmla="*/ 0 60000 65536"/>
                <a:gd name="T17" fmla="*/ 0 60000 65536"/>
                <a:gd name="T18" fmla="*/ 0 60000 65536"/>
                <a:gd name="T19" fmla="*/ 0 60000 65536"/>
                <a:gd name="T20" fmla="*/ 0 60000 65536"/>
                <a:gd name="T21" fmla="*/ 0 w 66"/>
                <a:gd name="T22" fmla="*/ 0 h 221"/>
                <a:gd name="T23" fmla="*/ 66 w 66"/>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21">
                  <a:moveTo>
                    <a:pt x="0" y="63"/>
                  </a:moveTo>
                  <a:lnTo>
                    <a:pt x="58" y="28"/>
                  </a:lnTo>
                  <a:lnTo>
                    <a:pt x="66" y="0"/>
                  </a:lnTo>
                  <a:lnTo>
                    <a:pt x="66" y="153"/>
                  </a:lnTo>
                  <a:lnTo>
                    <a:pt x="58" y="191"/>
                  </a:lnTo>
                  <a:lnTo>
                    <a:pt x="0" y="221"/>
                  </a:lnTo>
                  <a:lnTo>
                    <a:pt x="0" y="63"/>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2" name="Freeform 41">
              <a:extLst>
                <a:ext uri="{FF2B5EF4-FFF2-40B4-BE49-F238E27FC236}">
                  <a16:creationId xmlns:a16="http://schemas.microsoft.com/office/drawing/2014/main" id="{AAD13F53-9015-4111-9A2B-5B32F1E89CEE}"/>
                </a:ext>
              </a:extLst>
            </p:cNvPr>
            <p:cNvSpPr>
              <a:spLocks/>
            </p:cNvSpPr>
            <p:nvPr/>
          </p:nvSpPr>
          <p:spPr bwMode="auto">
            <a:xfrm>
              <a:off x="7221866" y="5138601"/>
              <a:ext cx="60700" cy="206582"/>
            </a:xfrm>
            <a:custGeom>
              <a:avLst/>
              <a:gdLst>
                <a:gd name="T0" fmla="*/ 0 w 48"/>
                <a:gd name="T1" fmla="*/ 2339 h 171"/>
                <a:gd name="T2" fmla="*/ 3870 w 48"/>
                <a:gd name="T3" fmla="*/ 2339 h 171"/>
                <a:gd name="T4" fmla="*/ 3870 w 48"/>
                <a:gd name="T5" fmla="*/ 3509 h 171"/>
                <a:gd name="T6" fmla="*/ 3870 w 48"/>
                <a:gd name="T7" fmla="*/ 2339 h 171"/>
                <a:gd name="T8" fmla="*/ 3870 w 48"/>
                <a:gd name="T9" fmla="*/ 0 h 171"/>
                <a:gd name="T10" fmla="*/ 0 w 48"/>
                <a:gd name="T11" fmla="*/ 2339 h 171"/>
                <a:gd name="T12" fmla="*/ 0 60000 65536"/>
                <a:gd name="T13" fmla="*/ 0 60000 65536"/>
                <a:gd name="T14" fmla="*/ 0 60000 65536"/>
                <a:gd name="T15" fmla="*/ 0 60000 65536"/>
                <a:gd name="T16" fmla="*/ 0 60000 65536"/>
                <a:gd name="T17" fmla="*/ 0 60000 65536"/>
                <a:gd name="T18" fmla="*/ 0 w 48"/>
                <a:gd name="T19" fmla="*/ 0 h 171"/>
                <a:gd name="T20" fmla="*/ 48 w 48"/>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 h="171">
                  <a:moveTo>
                    <a:pt x="0" y="30"/>
                  </a:moveTo>
                  <a:lnTo>
                    <a:pt x="22" y="97"/>
                  </a:lnTo>
                  <a:lnTo>
                    <a:pt x="22" y="171"/>
                  </a:lnTo>
                  <a:lnTo>
                    <a:pt x="48" y="153"/>
                  </a:lnTo>
                  <a:lnTo>
                    <a:pt x="48" y="0"/>
                  </a:lnTo>
                  <a:lnTo>
                    <a:pt x="0" y="3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3" name="Freeform 42">
              <a:extLst>
                <a:ext uri="{FF2B5EF4-FFF2-40B4-BE49-F238E27FC236}">
                  <a16:creationId xmlns:a16="http://schemas.microsoft.com/office/drawing/2014/main" id="{BCE03558-02AA-41CD-9CF0-957D22916BC3}"/>
                </a:ext>
              </a:extLst>
            </p:cNvPr>
            <p:cNvSpPr>
              <a:spLocks/>
            </p:cNvSpPr>
            <p:nvPr/>
          </p:nvSpPr>
          <p:spPr bwMode="auto">
            <a:xfrm>
              <a:off x="7282566" y="5132041"/>
              <a:ext cx="182101" cy="193467"/>
            </a:xfrm>
            <a:custGeom>
              <a:avLst/>
              <a:gdLst>
                <a:gd name="T0" fmla="*/ 0 w 151"/>
                <a:gd name="T1" fmla="*/ 2356 h 159"/>
                <a:gd name="T2" fmla="*/ 3690 w 151"/>
                <a:gd name="T3" fmla="*/ 0 h 159"/>
                <a:gd name="T4" fmla="*/ 8610 w 151"/>
                <a:gd name="T5" fmla="*/ 0 h 159"/>
                <a:gd name="T6" fmla="*/ 8610 w 151"/>
                <a:gd name="T7" fmla="*/ 3534 h 159"/>
                <a:gd name="T8" fmla="*/ 3690 w 151"/>
                <a:gd name="T9" fmla="*/ 3534 h 159"/>
                <a:gd name="T10" fmla="*/ 0 w 151"/>
                <a:gd name="T11" fmla="*/ 3534 h 159"/>
                <a:gd name="T12" fmla="*/ 0 w 151"/>
                <a:gd name="T13" fmla="*/ 2356 h 159"/>
                <a:gd name="T14" fmla="*/ 0 60000 65536"/>
                <a:gd name="T15" fmla="*/ 0 60000 65536"/>
                <a:gd name="T16" fmla="*/ 0 60000 65536"/>
                <a:gd name="T17" fmla="*/ 0 60000 65536"/>
                <a:gd name="T18" fmla="*/ 0 60000 65536"/>
                <a:gd name="T19" fmla="*/ 0 60000 65536"/>
                <a:gd name="T20" fmla="*/ 0 60000 65536"/>
                <a:gd name="T21" fmla="*/ 0 w 151"/>
                <a:gd name="T22" fmla="*/ 0 h 159"/>
                <a:gd name="T23" fmla="*/ 151 w 151"/>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59">
                  <a:moveTo>
                    <a:pt x="0" y="6"/>
                  </a:moveTo>
                  <a:lnTo>
                    <a:pt x="64" y="0"/>
                  </a:lnTo>
                  <a:lnTo>
                    <a:pt x="151" y="0"/>
                  </a:lnTo>
                  <a:lnTo>
                    <a:pt x="151" y="155"/>
                  </a:lnTo>
                  <a:lnTo>
                    <a:pt x="64" y="155"/>
                  </a:lnTo>
                  <a:lnTo>
                    <a:pt x="0" y="159"/>
                  </a:lnTo>
                  <a:lnTo>
                    <a:pt x="0" y="6"/>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4" name="Freeform 43">
              <a:extLst>
                <a:ext uri="{FF2B5EF4-FFF2-40B4-BE49-F238E27FC236}">
                  <a16:creationId xmlns:a16="http://schemas.microsoft.com/office/drawing/2014/main" id="{CDB5BBCB-2E93-496D-9DBA-7F049FB19F98}"/>
                </a:ext>
              </a:extLst>
            </p:cNvPr>
            <p:cNvSpPr>
              <a:spLocks/>
            </p:cNvSpPr>
            <p:nvPr/>
          </p:nvSpPr>
          <p:spPr bwMode="auto">
            <a:xfrm>
              <a:off x="7554939" y="5182868"/>
              <a:ext cx="107392" cy="211500"/>
            </a:xfrm>
            <a:custGeom>
              <a:avLst/>
              <a:gdLst>
                <a:gd name="T0" fmla="*/ 0 w 88"/>
                <a:gd name="T1" fmla="*/ 2340 h 175"/>
                <a:gd name="T2" fmla="*/ 4979 w 88"/>
                <a:gd name="T3" fmla="*/ 0 h 175"/>
                <a:gd name="T4" fmla="*/ 4979 w 88"/>
                <a:gd name="T5" fmla="*/ 2340 h 175"/>
                <a:gd name="T6" fmla="*/ 0 w 88"/>
                <a:gd name="T7" fmla="*/ 3511 h 175"/>
                <a:gd name="T8" fmla="*/ 0 w 88"/>
                <a:gd name="T9" fmla="*/ 2340 h 175"/>
                <a:gd name="T10" fmla="*/ 0 60000 65536"/>
                <a:gd name="T11" fmla="*/ 0 60000 65536"/>
                <a:gd name="T12" fmla="*/ 0 60000 65536"/>
                <a:gd name="T13" fmla="*/ 0 60000 65536"/>
                <a:gd name="T14" fmla="*/ 0 60000 65536"/>
                <a:gd name="T15" fmla="*/ 0 w 88"/>
                <a:gd name="T16" fmla="*/ 0 h 175"/>
                <a:gd name="T17" fmla="*/ 88 w 88"/>
                <a:gd name="T18" fmla="*/ 175 h 175"/>
              </a:gdLst>
              <a:ahLst/>
              <a:cxnLst>
                <a:cxn ang="T10">
                  <a:pos x="T0" y="T1"/>
                </a:cxn>
                <a:cxn ang="T11">
                  <a:pos x="T2" y="T3"/>
                </a:cxn>
                <a:cxn ang="T12">
                  <a:pos x="T4" y="T5"/>
                </a:cxn>
                <a:cxn ang="T13">
                  <a:pos x="T6" y="T7"/>
                </a:cxn>
                <a:cxn ang="T14">
                  <a:pos x="T8" y="T9"/>
                </a:cxn>
              </a:cxnLst>
              <a:rect l="T15" t="T16" r="T17" b="T18"/>
              <a:pathLst>
                <a:path w="88" h="175">
                  <a:moveTo>
                    <a:pt x="0" y="22"/>
                  </a:moveTo>
                  <a:lnTo>
                    <a:pt x="88" y="0"/>
                  </a:lnTo>
                  <a:lnTo>
                    <a:pt x="88" y="155"/>
                  </a:lnTo>
                  <a:lnTo>
                    <a:pt x="0" y="175"/>
                  </a:lnTo>
                  <a:lnTo>
                    <a:pt x="0" y="22"/>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5" name="Freeform 44">
              <a:extLst>
                <a:ext uri="{FF2B5EF4-FFF2-40B4-BE49-F238E27FC236}">
                  <a16:creationId xmlns:a16="http://schemas.microsoft.com/office/drawing/2014/main" id="{4C8267D7-87AB-449C-B75E-A43960BF34F6}"/>
                </a:ext>
              </a:extLst>
            </p:cNvPr>
            <p:cNvSpPr>
              <a:spLocks/>
            </p:cNvSpPr>
            <p:nvPr/>
          </p:nvSpPr>
          <p:spPr bwMode="auto">
            <a:xfrm>
              <a:off x="6579075" y="5209101"/>
              <a:ext cx="189880" cy="331186"/>
            </a:xfrm>
            <a:custGeom>
              <a:avLst/>
              <a:gdLst>
                <a:gd name="T0" fmla="*/ 3749 w 155"/>
                <a:gd name="T1" fmla="*/ 5873 h 273"/>
                <a:gd name="T2" fmla="*/ 0 w 155"/>
                <a:gd name="T3" fmla="*/ 3524 h 273"/>
                <a:gd name="T4" fmla="*/ 3749 w 155"/>
                <a:gd name="T5" fmla="*/ 2349 h 273"/>
                <a:gd name="T6" fmla="*/ 8747 w 155"/>
                <a:gd name="T7" fmla="*/ 0 h 273"/>
                <a:gd name="T8" fmla="*/ 8747 w 155"/>
                <a:gd name="T9" fmla="*/ 2349 h 273"/>
                <a:gd name="T10" fmla="*/ 3749 w 155"/>
                <a:gd name="T11" fmla="*/ 4699 h 273"/>
                <a:gd name="T12" fmla="*/ 3749 w 155"/>
                <a:gd name="T13" fmla="*/ 5873 h 273"/>
                <a:gd name="T14" fmla="*/ 0 60000 65536"/>
                <a:gd name="T15" fmla="*/ 0 60000 65536"/>
                <a:gd name="T16" fmla="*/ 0 60000 65536"/>
                <a:gd name="T17" fmla="*/ 0 60000 65536"/>
                <a:gd name="T18" fmla="*/ 0 60000 65536"/>
                <a:gd name="T19" fmla="*/ 0 60000 65536"/>
                <a:gd name="T20" fmla="*/ 0 60000 65536"/>
                <a:gd name="T21" fmla="*/ 0 w 155"/>
                <a:gd name="T22" fmla="*/ 0 h 273"/>
                <a:gd name="T23" fmla="*/ 155 w 15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273">
                  <a:moveTo>
                    <a:pt x="14" y="273"/>
                  </a:moveTo>
                  <a:lnTo>
                    <a:pt x="0" y="187"/>
                  </a:lnTo>
                  <a:lnTo>
                    <a:pt x="32" y="99"/>
                  </a:lnTo>
                  <a:lnTo>
                    <a:pt x="155" y="0"/>
                  </a:lnTo>
                  <a:lnTo>
                    <a:pt x="155" y="153"/>
                  </a:lnTo>
                  <a:lnTo>
                    <a:pt x="34" y="250"/>
                  </a:lnTo>
                  <a:lnTo>
                    <a:pt x="14" y="273"/>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6" name="Freeform 45">
              <a:extLst>
                <a:ext uri="{FF2B5EF4-FFF2-40B4-BE49-F238E27FC236}">
                  <a16:creationId xmlns:a16="http://schemas.microsoft.com/office/drawing/2014/main" id="{5DD0FB32-B335-4E9D-90F3-E2B8C96F008E}"/>
                </a:ext>
              </a:extLst>
            </p:cNvPr>
            <p:cNvSpPr>
              <a:spLocks/>
            </p:cNvSpPr>
            <p:nvPr/>
          </p:nvSpPr>
          <p:spPr bwMode="auto">
            <a:xfrm>
              <a:off x="6768955" y="5177950"/>
              <a:ext cx="104279" cy="213140"/>
            </a:xfrm>
            <a:custGeom>
              <a:avLst/>
              <a:gdLst>
                <a:gd name="T0" fmla="*/ 0 w 87"/>
                <a:gd name="T1" fmla="*/ 2359 h 175"/>
                <a:gd name="T2" fmla="*/ 0 w 87"/>
                <a:gd name="T3" fmla="*/ 3538 h 175"/>
                <a:gd name="T4" fmla="*/ 4890 w 87"/>
                <a:gd name="T5" fmla="*/ 3538 h 175"/>
                <a:gd name="T6" fmla="*/ 4890 w 87"/>
                <a:gd name="T7" fmla="*/ 0 h 175"/>
                <a:gd name="T8" fmla="*/ 0 w 87"/>
                <a:gd name="T9" fmla="*/ 2359 h 175"/>
                <a:gd name="T10" fmla="*/ 0 60000 65536"/>
                <a:gd name="T11" fmla="*/ 0 60000 65536"/>
                <a:gd name="T12" fmla="*/ 0 60000 65536"/>
                <a:gd name="T13" fmla="*/ 0 60000 65536"/>
                <a:gd name="T14" fmla="*/ 0 60000 65536"/>
                <a:gd name="T15" fmla="*/ 0 w 87"/>
                <a:gd name="T16" fmla="*/ 0 h 175"/>
                <a:gd name="T17" fmla="*/ 87 w 87"/>
                <a:gd name="T18" fmla="*/ 175 h 175"/>
              </a:gdLst>
              <a:ahLst/>
              <a:cxnLst>
                <a:cxn ang="T10">
                  <a:pos x="T0" y="T1"/>
                </a:cxn>
                <a:cxn ang="T11">
                  <a:pos x="T2" y="T3"/>
                </a:cxn>
                <a:cxn ang="T12">
                  <a:pos x="T4" y="T5"/>
                </a:cxn>
                <a:cxn ang="T13">
                  <a:pos x="T6" y="T7"/>
                </a:cxn>
                <a:cxn ang="T14">
                  <a:pos x="T8" y="T9"/>
                </a:cxn>
              </a:cxnLst>
              <a:rect l="T15" t="T16" r="T17" b="T18"/>
              <a:pathLst>
                <a:path w="87" h="175">
                  <a:moveTo>
                    <a:pt x="0" y="24"/>
                  </a:moveTo>
                  <a:lnTo>
                    <a:pt x="0" y="175"/>
                  </a:lnTo>
                  <a:lnTo>
                    <a:pt x="87" y="153"/>
                  </a:lnTo>
                  <a:lnTo>
                    <a:pt x="87" y="0"/>
                  </a:lnTo>
                  <a:lnTo>
                    <a:pt x="0" y="24"/>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7" name="Freeform 46">
              <a:extLst>
                <a:ext uri="{FF2B5EF4-FFF2-40B4-BE49-F238E27FC236}">
                  <a16:creationId xmlns:a16="http://schemas.microsoft.com/office/drawing/2014/main" id="{7D3D4887-184A-4E6B-B0A6-3937377DFAF4}"/>
                </a:ext>
              </a:extLst>
            </p:cNvPr>
            <p:cNvSpPr>
              <a:spLocks/>
            </p:cNvSpPr>
            <p:nvPr/>
          </p:nvSpPr>
          <p:spPr bwMode="auto">
            <a:xfrm>
              <a:off x="7931586" y="5553402"/>
              <a:ext cx="91827" cy="273803"/>
            </a:xfrm>
            <a:custGeom>
              <a:avLst/>
              <a:gdLst>
                <a:gd name="T0" fmla="*/ 0 w 76"/>
                <a:gd name="T1" fmla="*/ 2346 h 226"/>
                <a:gd name="T2" fmla="*/ 3697 w 76"/>
                <a:gd name="T3" fmla="*/ 0 h 226"/>
                <a:gd name="T4" fmla="*/ 3697 w 76"/>
                <a:gd name="T5" fmla="*/ 2346 h 226"/>
                <a:gd name="T6" fmla="*/ 0 w 76"/>
                <a:gd name="T7" fmla="*/ 4692 h 226"/>
                <a:gd name="T8" fmla="*/ 0 w 76"/>
                <a:gd name="T9" fmla="*/ 2346 h 226"/>
                <a:gd name="T10" fmla="*/ 0 60000 65536"/>
                <a:gd name="T11" fmla="*/ 0 60000 65536"/>
                <a:gd name="T12" fmla="*/ 0 60000 65536"/>
                <a:gd name="T13" fmla="*/ 0 60000 65536"/>
                <a:gd name="T14" fmla="*/ 0 60000 65536"/>
                <a:gd name="T15" fmla="*/ 0 w 76"/>
                <a:gd name="T16" fmla="*/ 0 h 226"/>
                <a:gd name="T17" fmla="*/ 76 w 76"/>
                <a:gd name="T18" fmla="*/ 226 h 226"/>
              </a:gdLst>
              <a:ahLst/>
              <a:cxnLst>
                <a:cxn ang="T10">
                  <a:pos x="T0" y="T1"/>
                </a:cxn>
                <a:cxn ang="T11">
                  <a:pos x="T2" y="T3"/>
                </a:cxn>
                <a:cxn ang="T12">
                  <a:pos x="T4" y="T5"/>
                </a:cxn>
                <a:cxn ang="T13">
                  <a:pos x="T6" y="T7"/>
                </a:cxn>
                <a:cxn ang="T14">
                  <a:pos x="T8" y="T9"/>
                </a:cxn>
              </a:cxnLst>
              <a:rect l="T15" t="T16" r="T17" b="T18"/>
              <a:pathLst>
                <a:path w="76" h="226">
                  <a:moveTo>
                    <a:pt x="0" y="73"/>
                  </a:moveTo>
                  <a:lnTo>
                    <a:pt x="76" y="0"/>
                  </a:lnTo>
                  <a:lnTo>
                    <a:pt x="76" y="152"/>
                  </a:lnTo>
                  <a:lnTo>
                    <a:pt x="0" y="226"/>
                  </a:lnTo>
                  <a:lnTo>
                    <a:pt x="0" y="73"/>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8" name="Freeform 47">
              <a:extLst>
                <a:ext uri="{FF2B5EF4-FFF2-40B4-BE49-F238E27FC236}">
                  <a16:creationId xmlns:a16="http://schemas.microsoft.com/office/drawing/2014/main" id="{7A01224E-9A78-42FD-8786-BFEDB2C126BC}"/>
                </a:ext>
              </a:extLst>
            </p:cNvPr>
            <p:cNvSpPr>
              <a:spLocks/>
            </p:cNvSpPr>
            <p:nvPr/>
          </p:nvSpPr>
          <p:spPr bwMode="auto">
            <a:xfrm>
              <a:off x="7931589" y="4905786"/>
              <a:ext cx="76263" cy="213140"/>
            </a:xfrm>
            <a:custGeom>
              <a:avLst/>
              <a:gdLst>
                <a:gd name="T0" fmla="*/ 0 w 64"/>
                <a:gd name="T1" fmla="*/ 2332 h 177"/>
                <a:gd name="T2" fmla="*/ 3646 w 64"/>
                <a:gd name="T3" fmla="*/ 0 h 177"/>
                <a:gd name="T4" fmla="*/ 3646 w 64"/>
                <a:gd name="T5" fmla="*/ 2332 h 177"/>
                <a:gd name="T6" fmla="*/ 0 w 64"/>
                <a:gd name="T7" fmla="*/ 2332 h 177"/>
                <a:gd name="T8" fmla="*/ 0 w 64"/>
                <a:gd name="T9" fmla="*/ 2332 h 177"/>
                <a:gd name="T10" fmla="*/ 0 60000 65536"/>
                <a:gd name="T11" fmla="*/ 0 60000 65536"/>
                <a:gd name="T12" fmla="*/ 0 60000 65536"/>
                <a:gd name="T13" fmla="*/ 0 60000 65536"/>
                <a:gd name="T14" fmla="*/ 0 60000 65536"/>
                <a:gd name="T15" fmla="*/ 0 w 64"/>
                <a:gd name="T16" fmla="*/ 0 h 177"/>
                <a:gd name="T17" fmla="*/ 64 w 64"/>
                <a:gd name="T18" fmla="*/ 177 h 177"/>
              </a:gdLst>
              <a:ahLst/>
              <a:cxnLst>
                <a:cxn ang="T10">
                  <a:pos x="T0" y="T1"/>
                </a:cxn>
                <a:cxn ang="T11">
                  <a:pos x="T2" y="T3"/>
                </a:cxn>
                <a:cxn ang="T12">
                  <a:pos x="T4" y="T5"/>
                </a:cxn>
                <a:cxn ang="T13">
                  <a:pos x="T6" y="T7"/>
                </a:cxn>
                <a:cxn ang="T14">
                  <a:pos x="T8" y="T9"/>
                </a:cxn>
              </a:cxnLst>
              <a:rect l="T15" t="T16" r="T17" b="T18"/>
              <a:pathLst>
                <a:path w="64" h="177">
                  <a:moveTo>
                    <a:pt x="0" y="22"/>
                  </a:moveTo>
                  <a:lnTo>
                    <a:pt x="64" y="0"/>
                  </a:lnTo>
                  <a:lnTo>
                    <a:pt x="64" y="155"/>
                  </a:lnTo>
                  <a:lnTo>
                    <a:pt x="0" y="177"/>
                  </a:lnTo>
                  <a:lnTo>
                    <a:pt x="0" y="22"/>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59" name="Freeform 48">
              <a:extLst>
                <a:ext uri="{FF2B5EF4-FFF2-40B4-BE49-F238E27FC236}">
                  <a16:creationId xmlns:a16="http://schemas.microsoft.com/office/drawing/2014/main" id="{CE5D3453-D5AB-4C5C-A323-CDB4375E3F90}"/>
                </a:ext>
              </a:extLst>
            </p:cNvPr>
            <p:cNvSpPr>
              <a:spLocks/>
            </p:cNvSpPr>
            <p:nvPr/>
          </p:nvSpPr>
          <p:spPr bwMode="auto">
            <a:xfrm>
              <a:off x="8113685" y="4727075"/>
              <a:ext cx="45137" cy="260686"/>
            </a:xfrm>
            <a:custGeom>
              <a:avLst/>
              <a:gdLst>
                <a:gd name="T0" fmla="*/ 0 w 38"/>
                <a:gd name="T1" fmla="*/ 2348 h 215"/>
                <a:gd name="T2" fmla="*/ 0 w 38"/>
                <a:gd name="T3" fmla="*/ 4696 h 215"/>
                <a:gd name="T4" fmla="*/ 2423 w 38"/>
                <a:gd name="T5" fmla="*/ 2348 h 215"/>
                <a:gd name="T6" fmla="*/ 2423 w 38"/>
                <a:gd name="T7" fmla="*/ 0 h 215"/>
                <a:gd name="T8" fmla="*/ 0 w 38"/>
                <a:gd name="T9" fmla="*/ 2348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0" y="63"/>
                  </a:moveTo>
                  <a:lnTo>
                    <a:pt x="0" y="215"/>
                  </a:lnTo>
                  <a:lnTo>
                    <a:pt x="38" y="152"/>
                  </a:lnTo>
                  <a:lnTo>
                    <a:pt x="38" y="0"/>
                  </a:lnTo>
                  <a:lnTo>
                    <a:pt x="0" y="63"/>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0" name="Freeform 49">
              <a:extLst>
                <a:ext uri="{FF2B5EF4-FFF2-40B4-BE49-F238E27FC236}">
                  <a16:creationId xmlns:a16="http://schemas.microsoft.com/office/drawing/2014/main" id="{2D5EF56E-D99E-4FA9-9A40-E5E35F7D8E6F}"/>
                </a:ext>
              </a:extLst>
            </p:cNvPr>
            <p:cNvSpPr>
              <a:spLocks/>
            </p:cNvSpPr>
            <p:nvPr/>
          </p:nvSpPr>
          <p:spPr bwMode="auto">
            <a:xfrm>
              <a:off x="7870888" y="4935297"/>
              <a:ext cx="60701" cy="280361"/>
            </a:xfrm>
            <a:custGeom>
              <a:avLst/>
              <a:gdLst>
                <a:gd name="T0" fmla="*/ 3791 w 49"/>
                <a:gd name="T1" fmla="*/ 0 h 232"/>
                <a:gd name="T2" fmla="*/ 3791 w 49"/>
                <a:gd name="T3" fmla="*/ 2340 h 232"/>
                <a:gd name="T4" fmla="*/ 3791 w 49"/>
                <a:gd name="T5" fmla="*/ 3510 h 232"/>
                <a:gd name="T6" fmla="*/ 3791 w 49"/>
                <a:gd name="T7" fmla="*/ 4680 h 232"/>
                <a:gd name="T8" fmla="*/ 3791 w 49"/>
                <a:gd name="T9" fmla="*/ 3510 h 232"/>
                <a:gd name="T10" fmla="*/ 0 w 49"/>
                <a:gd name="T11" fmla="*/ 2340 h 232"/>
                <a:gd name="T12" fmla="*/ 3791 w 49"/>
                <a:gd name="T13" fmla="*/ 2340 h 232"/>
                <a:gd name="T14" fmla="*/ 3791 w 49"/>
                <a:gd name="T15" fmla="*/ 0 h 232"/>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32"/>
                <a:gd name="T26" fmla="*/ 49 w 49"/>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32">
                  <a:moveTo>
                    <a:pt x="49" y="0"/>
                  </a:moveTo>
                  <a:lnTo>
                    <a:pt x="49" y="159"/>
                  </a:lnTo>
                  <a:lnTo>
                    <a:pt x="41" y="202"/>
                  </a:lnTo>
                  <a:lnTo>
                    <a:pt x="29" y="232"/>
                  </a:lnTo>
                  <a:lnTo>
                    <a:pt x="10" y="204"/>
                  </a:lnTo>
                  <a:lnTo>
                    <a:pt x="0" y="149"/>
                  </a:lnTo>
                  <a:lnTo>
                    <a:pt x="39" y="51"/>
                  </a:lnTo>
                  <a:lnTo>
                    <a:pt x="49"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1" name="Freeform 50">
              <a:extLst>
                <a:ext uri="{FF2B5EF4-FFF2-40B4-BE49-F238E27FC236}">
                  <a16:creationId xmlns:a16="http://schemas.microsoft.com/office/drawing/2014/main" id="{AD590135-ACBA-4089-8819-8FF6A31496B9}"/>
                </a:ext>
              </a:extLst>
            </p:cNvPr>
            <p:cNvSpPr>
              <a:spLocks/>
            </p:cNvSpPr>
            <p:nvPr/>
          </p:nvSpPr>
          <p:spPr bwMode="auto">
            <a:xfrm>
              <a:off x="8273996" y="4605750"/>
              <a:ext cx="82490" cy="270524"/>
            </a:xfrm>
            <a:custGeom>
              <a:avLst/>
              <a:gdLst>
                <a:gd name="T0" fmla="*/ 0 w 66"/>
                <a:gd name="T1" fmla="*/ 2328 h 225"/>
                <a:gd name="T2" fmla="*/ 0 w 66"/>
                <a:gd name="T3" fmla="*/ 4657 h 225"/>
                <a:gd name="T4" fmla="*/ 3824 w 66"/>
                <a:gd name="T5" fmla="*/ 2328 h 225"/>
                <a:gd name="T6" fmla="*/ 3824 w 66"/>
                <a:gd name="T7" fmla="*/ 0 h 225"/>
                <a:gd name="T8" fmla="*/ 0 w 66"/>
                <a:gd name="T9" fmla="*/ 2328 h 225"/>
                <a:gd name="T10" fmla="*/ 0 60000 65536"/>
                <a:gd name="T11" fmla="*/ 0 60000 65536"/>
                <a:gd name="T12" fmla="*/ 0 60000 65536"/>
                <a:gd name="T13" fmla="*/ 0 60000 65536"/>
                <a:gd name="T14" fmla="*/ 0 60000 65536"/>
                <a:gd name="T15" fmla="*/ 0 w 66"/>
                <a:gd name="T16" fmla="*/ 0 h 225"/>
                <a:gd name="T17" fmla="*/ 66 w 66"/>
                <a:gd name="T18" fmla="*/ 225 h 225"/>
              </a:gdLst>
              <a:ahLst/>
              <a:cxnLst>
                <a:cxn ang="T10">
                  <a:pos x="T0" y="T1"/>
                </a:cxn>
                <a:cxn ang="T11">
                  <a:pos x="T2" y="T3"/>
                </a:cxn>
                <a:cxn ang="T12">
                  <a:pos x="T4" y="T5"/>
                </a:cxn>
                <a:cxn ang="T13">
                  <a:pos x="T6" y="T7"/>
                </a:cxn>
                <a:cxn ang="T14">
                  <a:pos x="T8" y="T9"/>
                </a:cxn>
              </a:cxnLst>
              <a:rect l="T15" t="T16" r="T17" b="T18"/>
              <a:pathLst>
                <a:path w="66" h="225">
                  <a:moveTo>
                    <a:pt x="0" y="70"/>
                  </a:moveTo>
                  <a:lnTo>
                    <a:pt x="0" y="225"/>
                  </a:lnTo>
                  <a:lnTo>
                    <a:pt x="66" y="154"/>
                  </a:lnTo>
                  <a:lnTo>
                    <a:pt x="66" y="0"/>
                  </a:lnTo>
                  <a:lnTo>
                    <a:pt x="0" y="7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2" name="Freeform 51">
              <a:extLst>
                <a:ext uri="{FF2B5EF4-FFF2-40B4-BE49-F238E27FC236}">
                  <a16:creationId xmlns:a16="http://schemas.microsoft.com/office/drawing/2014/main" id="{D7422074-D909-4F68-9590-76848D7F6D61}"/>
                </a:ext>
              </a:extLst>
            </p:cNvPr>
            <p:cNvSpPr>
              <a:spLocks/>
            </p:cNvSpPr>
            <p:nvPr/>
          </p:nvSpPr>
          <p:spPr bwMode="auto">
            <a:xfrm>
              <a:off x="8361154" y="4195862"/>
              <a:ext cx="48248" cy="255769"/>
            </a:xfrm>
            <a:custGeom>
              <a:avLst/>
              <a:gdLst>
                <a:gd name="T0" fmla="*/ 0 w 40"/>
                <a:gd name="T1" fmla="*/ 0 h 212"/>
                <a:gd name="T2" fmla="*/ 3691 w 40"/>
                <a:gd name="T3" fmla="*/ 2336 h 212"/>
                <a:gd name="T4" fmla="*/ 3691 w 40"/>
                <a:gd name="T5" fmla="*/ 4673 h 212"/>
                <a:gd name="T6" fmla="*/ 0 w 40"/>
                <a:gd name="T7" fmla="*/ 3504 h 212"/>
                <a:gd name="T8" fmla="*/ 0 w 40"/>
                <a:gd name="T9" fmla="*/ 0 h 212"/>
                <a:gd name="T10" fmla="*/ 0 60000 65536"/>
                <a:gd name="T11" fmla="*/ 0 60000 65536"/>
                <a:gd name="T12" fmla="*/ 0 60000 65536"/>
                <a:gd name="T13" fmla="*/ 0 60000 65536"/>
                <a:gd name="T14" fmla="*/ 0 60000 65536"/>
                <a:gd name="T15" fmla="*/ 0 w 40"/>
                <a:gd name="T16" fmla="*/ 0 h 212"/>
                <a:gd name="T17" fmla="*/ 40 w 40"/>
                <a:gd name="T18" fmla="*/ 212 h 212"/>
              </a:gdLst>
              <a:ahLst/>
              <a:cxnLst>
                <a:cxn ang="T10">
                  <a:pos x="T0" y="T1"/>
                </a:cxn>
                <a:cxn ang="T11">
                  <a:pos x="T2" y="T3"/>
                </a:cxn>
                <a:cxn ang="T12">
                  <a:pos x="T4" y="T5"/>
                </a:cxn>
                <a:cxn ang="T13">
                  <a:pos x="T6" y="T7"/>
                </a:cxn>
                <a:cxn ang="T14">
                  <a:pos x="T8" y="T9"/>
                </a:cxn>
              </a:cxnLst>
              <a:rect l="T15" t="T16" r="T17" b="T18"/>
              <a:pathLst>
                <a:path w="40" h="212">
                  <a:moveTo>
                    <a:pt x="0" y="0"/>
                  </a:moveTo>
                  <a:lnTo>
                    <a:pt x="40" y="55"/>
                  </a:lnTo>
                  <a:lnTo>
                    <a:pt x="40" y="212"/>
                  </a:lnTo>
                  <a:lnTo>
                    <a:pt x="0" y="156"/>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3" name="Freeform 52">
              <a:extLst>
                <a:ext uri="{FF2B5EF4-FFF2-40B4-BE49-F238E27FC236}">
                  <a16:creationId xmlns:a16="http://schemas.microsoft.com/office/drawing/2014/main" id="{115961EE-A7B1-4D0E-8BE0-40459B07849F}"/>
                </a:ext>
              </a:extLst>
            </p:cNvPr>
            <p:cNvSpPr>
              <a:spLocks/>
            </p:cNvSpPr>
            <p:nvPr/>
          </p:nvSpPr>
          <p:spPr bwMode="auto">
            <a:xfrm>
              <a:off x="8334695" y="4289318"/>
              <a:ext cx="62257" cy="301676"/>
            </a:xfrm>
            <a:custGeom>
              <a:avLst/>
              <a:gdLst>
                <a:gd name="T0" fmla="*/ 2442 w 52"/>
                <a:gd name="T1" fmla="*/ 0 h 250"/>
                <a:gd name="T2" fmla="*/ 0 w 52"/>
                <a:gd name="T3" fmla="*/ 2337 h 250"/>
                <a:gd name="T4" fmla="*/ 0 w 52"/>
                <a:gd name="T5" fmla="*/ 5842 h 250"/>
                <a:gd name="T6" fmla="*/ 2442 w 52"/>
                <a:gd name="T7" fmla="*/ 3505 h 250"/>
                <a:gd name="T8" fmla="*/ 2442 w 52"/>
                <a:gd name="T9" fmla="*/ 0 h 250"/>
                <a:gd name="T10" fmla="*/ 0 60000 65536"/>
                <a:gd name="T11" fmla="*/ 0 60000 65536"/>
                <a:gd name="T12" fmla="*/ 0 60000 65536"/>
                <a:gd name="T13" fmla="*/ 0 60000 65536"/>
                <a:gd name="T14" fmla="*/ 0 60000 65536"/>
                <a:gd name="T15" fmla="*/ 0 w 52"/>
                <a:gd name="T16" fmla="*/ 0 h 250"/>
                <a:gd name="T17" fmla="*/ 52 w 52"/>
                <a:gd name="T18" fmla="*/ 250 h 250"/>
              </a:gdLst>
              <a:ahLst/>
              <a:cxnLst>
                <a:cxn ang="T10">
                  <a:pos x="T0" y="T1"/>
                </a:cxn>
                <a:cxn ang="T11">
                  <a:pos x="T2" y="T3"/>
                </a:cxn>
                <a:cxn ang="T12">
                  <a:pos x="T4" y="T5"/>
                </a:cxn>
                <a:cxn ang="T13">
                  <a:pos x="T6" y="T7"/>
                </a:cxn>
                <a:cxn ang="T14">
                  <a:pos x="T8" y="T9"/>
                </a:cxn>
              </a:cxnLst>
              <a:rect l="T15" t="T16" r="T17" b="T18"/>
              <a:pathLst>
                <a:path w="52" h="250">
                  <a:moveTo>
                    <a:pt x="52" y="0"/>
                  </a:moveTo>
                  <a:lnTo>
                    <a:pt x="0" y="97"/>
                  </a:lnTo>
                  <a:lnTo>
                    <a:pt x="0" y="250"/>
                  </a:lnTo>
                  <a:lnTo>
                    <a:pt x="52" y="157"/>
                  </a:lnTo>
                  <a:lnTo>
                    <a:pt x="52"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4" name="Freeform 53">
              <a:extLst>
                <a:ext uri="{FF2B5EF4-FFF2-40B4-BE49-F238E27FC236}">
                  <a16:creationId xmlns:a16="http://schemas.microsoft.com/office/drawing/2014/main" id="{33D1C65E-519D-4AFC-A2D5-8199D707C7BE}"/>
                </a:ext>
              </a:extLst>
            </p:cNvPr>
            <p:cNvSpPr>
              <a:spLocks/>
            </p:cNvSpPr>
            <p:nvPr/>
          </p:nvSpPr>
          <p:spPr bwMode="auto">
            <a:xfrm>
              <a:off x="8294229" y="4409004"/>
              <a:ext cx="40466" cy="136082"/>
            </a:xfrm>
            <a:custGeom>
              <a:avLst/>
              <a:gdLst>
                <a:gd name="T0" fmla="*/ 3870 w 32"/>
                <a:gd name="T1" fmla="*/ 0 h 113"/>
                <a:gd name="T2" fmla="*/ 0 w 32"/>
                <a:gd name="T3" fmla="*/ 2332 h 113"/>
                <a:gd name="T4" fmla="*/ 3870 w 32"/>
                <a:gd name="T5" fmla="*/ 2332 h 113"/>
                <a:gd name="T6" fmla="*/ 3870 w 32"/>
                <a:gd name="T7" fmla="*/ 0 h 113"/>
                <a:gd name="T8" fmla="*/ 0 60000 65536"/>
                <a:gd name="T9" fmla="*/ 0 60000 65536"/>
                <a:gd name="T10" fmla="*/ 0 60000 65536"/>
                <a:gd name="T11" fmla="*/ 0 60000 65536"/>
                <a:gd name="T12" fmla="*/ 0 w 32"/>
                <a:gd name="T13" fmla="*/ 0 h 113"/>
                <a:gd name="T14" fmla="*/ 32 w 32"/>
                <a:gd name="T15" fmla="*/ 113 h 113"/>
              </a:gdLst>
              <a:ahLst/>
              <a:cxnLst>
                <a:cxn ang="T8">
                  <a:pos x="T0" y="T1"/>
                </a:cxn>
                <a:cxn ang="T9">
                  <a:pos x="T2" y="T3"/>
                </a:cxn>
                <a:cxn ang="T10">
                  <a:pos x="T4" y="T5"/>
                </a:cxn>
                <a:cxn ang="T11">
                  <a:pos x="T6" y="T7"/>
                </a:cxn>
              </a:cxnLst>
              <a:rect l="T12" t="T13" r="T14" b="T15"/>
              <a:pathLst>
                <a:path w="32" h="113">
                  <a:moveTo>
                    <a:pt x="32" y="0"/>
                  </a:moveTo>
                  <a:lnTo>
                    <a:pt x="0" y="34"/>
                  </a:lnTo>
                  <a:lnTo>
                    <a:pt x="32" y="113"/>
                  </a:lnTo>
                  <a:lnTo>
                    <a:pt x="32"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5" name="Freeform 54">
              <a:extLst>
                <a:ext uri="{FF2B5EF4-FFF2-40B4-BE49-F238E27FC236}">
                  <a16:creationId xmlns:a16="http://schemas.microsoft.com/office/drawing/2014/main" id="{51B4AB79-2F2F-4286-AB59-7EA1EBD122CB}"/>
                </a:ext>
              </a:extLst>
            </p:cNvPr>
            <p:cNvSpPr>
              <a:spLocks/>
            </p:cNvSpPr>
            <p:nvPr/>
          </p:nvSpPr>
          <p:spPr bwMode="auto">
            <a:xfrm>
              <a:off x="8695782" y="3969610"/>
              <a:ext cx="21790" cy="226256"/>
            </a:xfrm>
            <a:custGeom>
              <a:avLst/>
              <a:gdLst>
                <a:gd name="T0" fmla="*/ 2469 w 18"/>
                <a:gd name="T1" fmla="*/ 0 h 187"/>
                <a:gd name="T2" fmla="*/ 2469 w 18"/>
                <a:gd name="T3" fmla="*/ 2343 h 187"/>
                <a:gd name="T4" fmla="*/ 0 w 18"/>
                <a:gd name="T5" fmla="*/ 3515 h 187"/>
                <a:gd name="T6" fmla="*/ 0 w 18"/>
                <a:gd name="T7" fmla="*/ 2343 h 187"/>
                <a:gd name="T8" fmla="*/ 2469 w 18"/>
                <a:gd name="T9" fmla="*/ 0 h 187"/>
                <a:gd name="T10" fmla="*/ 0 60000 65536"/>
                <a:gd name="T11" fmla="*/ 0 60000 65536"/>
                <a:gd name="T12" fmla="*/ 0 60000 65536"/>
                <a:gd name="T13" fmla="*/ 0 60000 65536"/>
                <a:gd name="T14" fmla="*/ 0 60000 65536"/>
                <a:gd name="T15" fmla="*/ 0 w 18"/>
                <a:gd name="T16" fmla="*/ 0 h 187"/>
                <a:gd name="T17" fmla="*/ 18 w 18"/>
                <a:gd name="T18" fmla="*/ 187 h 187"/>
              </a:gdLst>
              <a:ahLst/>
              <a:cxnLst>
                <a:cxn ang="T10">
                  <a:pos x="T0" y="T1"/>
                </a:cxn>
                <a:cxn ang="T11">
                  <a:pos x="T2" y="T3"/>
                </a:cxn>
                <a:cxn ang="T12">
                  <a:pos x="T4" y="T5"/>
                </a:cxn>
                <a:cxn ang="T13">
                  <a:pos x="T6" y="T7"/>
                </a:cxn>
                <a:cxn ang="T14">
                  <a:pos x="T8" y="T9"/>
                </a:cxn>
              </a:cxnLst>
              <a:rect l="T15" t="T16" r="T17" b="T18"/>
              <a:pathLst>
                <a:path w="18" h="187">
                  <a:moveTo>
                    <a:pt x="18" y="0"/>
                  </a:moveTo>
                  <a:lnTo>
                    <a:pt x="18" y="145"/>
                  </a:lnTo>
                  <a:lnTo>
                    <a:pt x="0" y="187"/>
                  </a:lnTo>
                  <a:lnTo>
                    <a:pt x="0" y="30"/>
                  </a:lnTo>
                  <a:lnTo>
                    <a:pt x="18"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6" name="Freeform 55">
              <a:extLst>
                <a:ext uri="{FF2B5EF4-FFF2-40B4-BE49-F238E27FC236}">
                  <a16:creationId xmlns:a16="http://schemas.microsoft.com/office/drawing/2014/main" id="{61FB4EE1-59C6-44E4-A0F0-0087FA586F49}"/>
                </a:ext>
              </a:extLst>
            </p:cNvPr>
            <p:cNvSpPr>
              <a:spLocks/>
            </p:cNvSpPr>
            <p:nvPr/>
          </p:nvSpPr>
          <p:spPr bwMode="auto">
            <a:xfrm>
              <a:off x="8459207" y="4035189"/>
              <a:ext cx="62257" cy="244292"/>
            </a:xfrm>
            <a:custGeom>
              <a:avLst/>
              <a:gdLst>
                <a:gd name="T0" fmla="*/ 3810 w 50"/>
                <a:gd name="T1" fmla="*/ 0 h 200"/>
                <a:gd name="T2" fmla="*/ 3810 w 50"/>
                <a:gd name="T3" fmla="*/ 3548 h 200"/>
                <a:gd name="T4" fmla="*/ 3810 w 50"/>
                <a:gd name="T5" fmla="*/ 3548 h 200"/>
                <a:gd name="T6" fmla="*/ 3810 w 50"/>
                <a:gd name="T7" fmla="*/ 4731 h 200"/>
                <a:gd name="T8" fmla="*/ 3810 w 50"/>
                <a:gd name="T9" fmla="*/ 2365 h 200"/>
                <a:gd name="T10" fmla="*/ 3810 w 50"/>
                <a:gd name="T11" fmla="*/ 2365 h 200"/>
                <a:gd name="T12" fmla="*/ 0 w 50"/>
                <a:gd name="T13" fmla="*/ 2365 h 200"/>
                <a:gd name="T14" fmla="*/ 3810 w 50"/>
                <a:gd name="T15" fmla="*/ 2365 h 200"/>
                <a:gd name="T16" fmla="*/ 3810 w 50"/>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00"/>
                <a:gd name="T29" fmla="*/ 50 w 50"/>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00">
                  <a:moveTo>
                    <a:pt x="50" y="0"/>
                  </a:moveTo>
                  <a:lnTo>
                    <a:pt x="50" y="151"/>
                  </a:lnTo>
                  <a:lnTo>
                    <a:pt x="18" y="171"/>
                  </a:lnTo>
                  <a:lnTo>
                    <a:pt x="6" y="200"/>
                  </a:lnTo>
                  <a:lnTo>
                    <a:pt x="6" y="123"/>
                  </a:lnTo>
                  <a:lnTo>
                    <a:pt x="14" y="63"/>
                  </a:lnTo>
                  <a:lnTo>
                    <a:pt x="0" y="58"/>
                  </a:lnTo>
                  <a:lnTo>
                    <a:pt x="16" y="22"/>
                  </a:lnTo>
                  <a:lnTo>
                    <a:pt x="5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7" name="Rectangle 56">
              <a:extLst>
                <a:ext uri="{FF2B5EF4-FFF2-40B4-BE49-F238E27FC236}">
                  <a16:creationId xmlns:a16="http://schemas.microsoft.com/office/drawing/2014/main" id="{57050D89-BF19-407A-8402-241B88D24C24}"/>
                </a:ext>
              </a:extLst>
            </p:cNvPr>
            <p:cNvSpPr>
              <a:spLocks noChangeArrowheads="1"/>
            </p:cNvSpPr>
            <p:nvPr/>
          </p:nvSpPr>
          <p:spPr bwMode="auto">
            <a:xfrm>
              <a:off x="4730068" y="4730354"/>
              <a:ext cx="57589" cy="175431"/>
            </a:xfrm>
            <a:prstGeom prst="rect">
              <a:avLst/>
            </a:prstGeom>
            <a:grpFill/>
            <a:ln w="12700">
              <a:solidFill>
                <a:schemeClr val="tx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8" name="Freeform 57">
              <a:extLst>
                <a:ext uri="{FF2B5EF4-FFF2-40B4-BE49-F238E27FC236}">
                  <a16:creationId xmlns:a16="http://schemas.microsoft.com/office/drawing/2014/main" id="{9532E21D-2903-4ABB-A41A-2E78F3D9FA13}"/>
                </a:ext>
              </a:extLst>
            </p:cNvPr>
            <p:cNvSpPr>
              <a:spLocks/>
            </p:cNvSpPr>
            <p:nvPr/>
          </p:nvSpPr>
          <p:spPr bwMode="auto">
            <a:xfrm>
              <a:off x="4994658" y="4876271"/>
              <a:ext cx="225679" cy="190188"/>
            </a:xfrm>
            <a:custGeom>
              <a:avLst/>
              <a:gdLst>
                <a:gd name="T0" fmla="*/ 0 w 186"/>
                <a:gd name="T1" fmla="*/ 2346 h 157"/>
                <a:gd name="T2" fmla="*/ 0 w 186"/>
                <a:gd name="T3" fmla="*/ 3519 h 157"/>
                <a:gd name="T4" fmla="*/ 9901 w 186"/>
                <a:gd name="T5" fmla="*/ 3519 h 157"/>
                <a:gd name="T6" fmla="*/ 9901 w 186"/>
                <a:gd name="T7" fmla="*/ 0 h 157"/>
                <a:gd name="T8" fmla="*/ 0 w 186"/>
                <a:gd name="T9" fmla="*/ 2346 h 157"/>
                <a:gd name="T10" fmla="*/ 0 60000 65536"/>
                <a:gd name="T11" fmla="*/ 0 60000 65536"/>
                <a:gd name="T12" fmla="*/ 0 60000 65536"/>
                <a:gd name="T13" fmla="*/ 0 60000 65536"/>
                <a:gd name="T14" fmla="*/ 0 60000 65536"/>
                <a:gd name="T15" fmla="*/ 0 w 186"/>
                <a:gd name="T16" fmla="*/ 0 h 157"/>
                <a:gd name="T17" fmla="*/ 186 w 186"/>
                <a:gd name="T18" fmla="*/ 157 h 157"/>
              </a:gdLst>
              <a:ahLst/>
              <a:cxnLst>
                <a:cxn ang="T10">
                  <a:pos x="T0" y="T1"/>
                </a:cxn>
                <a:cxn ang="T11">
                  <a:pos x="T2" y="T3"/>
                </a:cxn>
                <a:cxn ang="T12">
                  <a:pos x="T4" y="T5"/>
                </a:cxn>
                <a:cxn ang="T13">
                  <a:pos x="T6" y="T7"/>
                </a:cxn>
                <a:cxn ang="T14">
                  <a:pos x="T8" y="T9"/>
                </a:cxn>
              </a:cxnLst>
              <a:rect l="T15" t="T16" r="T17" b="T18"/>
              <a:pathLst>
                <a:path w="186" h="157">
                  <a:moveTo>
                    <a:pt x="0" y="2"/>
                  </a:moveTo>
                  <a:lnTo>
                    <a:pt x="0" y="157"/>
                  </a:lnTo>
                  <a:lnTo>
                    <a:pt x="186" y="157"/>
                  </a:lnTo>
                  <a:lnTo>
                    <a:pt x="186" y="0"/>
                  </a:lnTo>
                  <a:lnTo>
                    <a:pt x="0" y="2"/>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69" name="Rectangle 58">
              <a:extLst>
                <a:ext uri="{FF2B5EF4-FFF2-40B4-BE49-F238E27FC236}">
                  <a16:creationId xmlns:a16="http://schemas.microsoft.com/office/drawing/2014/main" id="{48D0A7C1-9FD1-49ED-A782-F955266AD41E}"/>
                </a:ext>
              </a:extLst>
            </p:cNvPr>
            <p:cNvSpPr>
              <a:spLocks noChangeArrowheads="1"/>
            </p:cNvSpPr>
            <p:nvPr/>
          </p:nvSpPr>
          <p:spPr bwMode="auto">
            <a:xfrm>
              <a:off x="5497374" y="5054982"/>
              <a:ext cx="210114" cy="170513"/>
            </a:xfrm>
            <a:prstGeom prst="rect">
              <a:avLst/>
            </a:prstGeom>
            <a:grpFill/>
            <a:ln w="12700">
              <a:solidFill>
                <a:schemeClr val="tx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0" name="Freeform 59">
              <a:extLst>
                <a:ext uri="{FF2B5EF4-FFF2-40B4-BE49-F238E27FC236}">
                  <a16:creationId xmlns:a16="http://schemas.microsoft.com/office/drawing/2014/main" id="{7A51F4FB-435D-4D8E-955E-2A24A7DC69E2}"/>
                </a:ext>
              </a:extLst>
            </p:cNvPr>
            <p:cNvSpPr>
              <a:spLocks/>
            </p:cNvSpPr>
            <p:nvPr/>
          </p:nvSpPr>
          <p:spPr bwMode="auto">
            <a:xfrm>
              <a:off x="5712160" y="4964807"/>
              <a:ext cx="91827" cy="185269"/>
            </a:xfrm>
            <a:custGeom>
              <a:avLst/>
              <a:gdLst>
                <a:gd name="T0" fmla="*/ 0 w 75"/>
                <a:gd name="T1" fmla="*/ 2376 h 151"/>
                <a:gd name="T2" fmla="*/ 0 w 75"/>
                <a:gd name="T3" fmla="*/ 3564 h 151"/>
                <a:gd name="T4" fmla="*/ 3746 w 75"/>
                <a:gd name="T5" fmla="*/ 3564 h 151"/>
                <a:gd name="T6" fmla="*/ 3746 w 75"/>
                <a:gd name="T7" fmla="*/ 0 h 151"/>
                <a:gd name="T8" fmla="*/ 0 w 75"/>
                <a:gd name="T9" fmla="*/ 2376 h 151"/>
                <a:gd name="T10" fmla="*/ 0 60000 65536"/>
                <a:gd name="T11" fmla="*/ 0 60000 65536"/>
                <a:gd name="T12" fmla="*/ 0 60000 65536"/>
                <a:gd name="T13" fmla="*/ 0 60000 65536"/>
                <a:gd name="T14" fmla="*/ 0 60000 65536"/>
                <a:gd name="T15" fmla="*/ 0 w 75"/>
                <a:gd name="T16" fmla="*/ 0 h 151"/>
                <a:gd name="T17" fmla="*/ 75 w 75"/>
                <a:gd name="T18" fmla="*/ 151 h 151"/>
              </a:gdLst>
              <a:ahLst/>
              <a:cxnLst>
                <a:cxn ang="T10">
                  <a:pos x="T0" y="T1"/>
                </a:cxn>
                <a:cxn ang="T11">
                  <a:pos x="T2" y="T3"/>
                </a:cxn>
                <a:cxn ang="T12">
                  <a:pos x="T4" y="T5"/>
                </a:cxn>
                <a:cxn ang="T13">
                  <a:pos x="T6" y="T7"/>
                </a:cxn>
                <a:cxn ang="T14">
                  <a:pos x="T8" y="T9"/>
                </a:cxn>
              </a:cxnLst>
              <a:rect l="T15" t="T16" r="T17" b="T18"/>
              <a:pathLst>
                <a:path w="75" h="151">
                  <a:moveTo>
                    <a:pt x="0" y="2"/>
                  </a:moveTo>
                  <a:lnTo>
                    <a:pt x="0" y="151"/>
                  </a:lnTo>
                  <a:lnTo>
                    <a:pt x="75" y="151"/>
                  </a:lnTo>
                  <a:lnTo>
                    <a:pt x="75" y="0"/>
                  </a:lnTo>
                  <a:lnTo>
                    <a:pt x="0" y="2"/>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1" name="Freeform 60">
              <a:extLst>
                <a:ext uri="{FF2B5EF4-FFF2-40B4-BE49-F238E27FC236}">
                  <a16:creationId xmlns:a16="http://schemas.microsoft.com/office/drawing/2014/main" id="{70E65AA8-432A-4A67-99D3-C8AE5DF8C270}"/>
                </a:ext>
              </a:extLst>
            </p:cNvPr>
            <p:cNvSpPr>
              <a:spLocks/>
            </p:cNvSpPr>
            <p:nvPr/>
          </p:nvSpPr>
          <p:spPr bwMode="auto">
            <a:xfrm>
              <a:off x="6118381" y="5220577"/>
              <a:ext cx="52917" cy="239373"/>
            </a:xfrm>
            <a:custGeom>
              <a:avLst/>
              <a:gdLst>
                <a:gd name="T0" fmla="*/ 2399 w 45"/>
                <a:gd name="T1" fmla="*/ 0 h 200"/>
                <a:gd name="T2" fmla="*/ 0 w 45"/>
                <a:gd name="T3" fmla="*/ 2318 h 200"/>
                <a:gd name="T4" fmla="*/ 0 w 45"/>
                <a:gd name="T5" fmla="*/ 4636 h 200"/>
                <a:gd name="T6" fmla="*/ 2399 w 45"/>
                <a:gd name="T7" fmla="*/ 2318 h 200"/>
                <a:gd name="T8" fmla="*/ 2399 w 45"/>
                <a:gd name="T9" fmla="*/ 0 h 200"/>
                <a:gd name="T10" fmla="*/ 0 60000 65536"/>
                <a:gd name="T11" fmla="*/ 0 60000 65536"/>
                <a:gd name="T12" fmla="*/ 0 60000 65536"/>
                <a:gd name="T13" fmla="*/ 0 60000 65536"/>
                <a:gd name="T14" fmla="*/ 0 60000 65536"/>
                <a:gd name="T15" fmla="*/ 0 w 45"/>
                <a:gd name="T16" fmla="*/ 0 h 200"/>
                <a:gd name="T17" fmla="*/ 45 w 45"/>
                <a:gd name="T18" fmla="*/ 200 h 200"/>
              </a:gdLst>
              <a:ahLst/>
              <a:cxnLst>
                <a:cxn ang="T10">
                  <a:pos x="T0" y="T1"/>
                </a:cxn>
                <a:cxn ang="T11">
                  <a:pos x="T2" y="T3"/>
                </a:cxn>
                <a:cxn ang="T12">
                  <a:pos x="T4" y="T5"/>
                </a:cxn>
                <a:cxn ang="T13">
                  <a:pos x="T6" y="T7"/>
                </a:cxn>
                <a:cxn ang="T14">
                  <a:pos x="T8" y="T9"/>
                </a:cxn>
              </a:cxnLst>
              <a:rect l="T15" t="T16" r="T17" b="T18"/>
              <a:pathLst>
                <a:path w="45" h="200">
                  <a:moveTo>
                    <a:pt x="45" y="0"/>
                  </a:moveTo>
                  <a:lnTo>
                    <a:pt x="0" y="51"/>
                  </a:lnTo>
                  <a:lnTo>
                    <a:pt x="0" y="200"/>
                  </a:lnTo>
                  <a:lnTo>
                    <a:pt x="45" y="151"/>
                  </a:lnTo>
                  <a:lnTo>
                    <a:pt x="45"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2" name="Freeform 61">
              <a:extLst>
                <a:ext uri="{FF2B5EF4-FFF2-40B4-BE49-F238E27FC236}">
                  <a16:creationId xmlns:a16="http://schemas.microsoft.com/office/drawing/2014/main" id="{E92C97A1-8BA9-4797-93DE-892D05D78C04}"/>
                </a:ext>
              </a:extLst>
            </p:cNvPr>
            <p:cNvSpPr>
              <a:spLocks/>
            </p:cNvSpPr>
            <p:nvPr/>
          </p:nvSpPr>
          <p:spPr bwMode="auto">
            <a:xfrm>
              <a:off x="4392331" y="3297396"/>
              <a:ext cx="45135" cy="309873"/>
            </a:xfrm>
            <a:custGeom>
              <a:avLst/>
              <a:gdLst>
                <a:gd name="T0" fmla="*/ 0 w 36"/>
                <a:gd name="T1" fmla="*/ 0 h 256"/>
                <a:gd name="T2" fmla="*/ 2558 w 36"/>
                <a:gd name="T3" fmla="*/ 3516 h 256"/>
                <a:gd name="T4" fmla="*/ 2558 w 36"/>
                <a:gd name="T5" fmla="*/ 5860 h 256"/>
                <a:gd name="T6" fmla="*/ 0 w 36"/>
                <a:gd name="T7" fmla="*/ 3516 h 256"/>
                <a:gd name="T8" fmla="*/ 0 w 36"/>
                <a:gd name="T9" fmla="*/ 0 h 256"/>
                <a:gd name="T10" fmla="*/ 0 60000 65536"/>
                <a:gd name="T11" fmla="*/ 0 60000 65536"/>
                <a:gd name="T12" fmla="*/ 0 60000 65536"/>
                <a:gd name="T13" fmla="*/ 0 60000 65536"/>
                <a:gd name="T14" fmla="*/ 0 60000 65536"/>
                <a:gd name="T15" fmla="*/ 0 w 36"/>
                <a:gd name="T16" fmla="*/ 0 h 256"/>
                <a:gd name="T17" fmla="*/ 36 w 36"/>
                <a:gd name="T18" fmla="*/ 256 h 256"/>
              </a:gdLst>
              <a:ahLst/>
              <a:cxnLst>
                <a:cxn ang="T10">
                  <a:pos x="T0" y="T1"/>
                </a:cxn>
                <a:cxn ang="T11">
                  <a:pos x="T2" y="T3"/>
                </a:cxn>
                <a:cxn ang="T12">
                  <a:pos x="T4" y="T5"/>
                </a:cxn>
                <a:cxn ang="T13">
                  <a:pos x="T6" y="T7"/>
                </a:cxn>
                <a:cxn ang="T14">
                  <a:pos x="T8" y="T9"/>
                </a:cxn>
              </a:cxnLst>
              <a:rect l="T15" t="T16" r="T17" b="T18"/>
              <a:pathLst>
                <a:path w="36" h="256">
                  <a:moveTo>
                    <a:pt x="0" y="0"/>
                  </a:moveTo>
                  <a:lnTo>
                    <a:pt x="36" y="157"/>
                  </a:lnTo>
                  <a:lnTo>
                    <a:pt x="24" y="256"/>
                  </a:lnTo>
                  <a:lnTo>
                    <a:pt x="0" y="155"/>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3" name="Freeform 62">
              <a:extLst>
                <a:ext uri="{FF2B5EF4-FFF2-40B4-BE49-F238E27FC236}">
                  <a16:creationId xmlns:a16="http://schemas.microsoft.com/office/drawing/2014/main" id="{0D140D2A-3939-48EC-B630-AC01A1A4E88E}"/>
                </a:ext>
              </a:extLst>
            </p:cNvPr>
            <p:cNvSpPr>
              <a:spLocks/>
            </p:cNvSpPr>
            <p:nvPr/>
          </p:nvSpPr>
          <p:spPr bwMode="auto">
            <a:xfrm>
              <a:off x="4390773" y="4089295"/>
              <a:ext cx="68482" cy="260688"/>
            </a:xfrm>
            <a:custGeom>
              <a:avLst/>
              <a:gdLst>
                <a:gd name="T0" fmla="*/ 0 w 56"/>
                <a:gd name="T1" fmla="*/ 0 h 214"/>
                <a:gd name="T2" fmla="*/ 3742 w 56"/>
                <a:gd name="T3" fmla="*/ 2359 h 214"/>
                <a:gd name="T4" fmla="*/ 3742 w 56"/>
                <a:gd name="T5" fmla="*/ 2359 h 214"/>
                <a:gd name="T6" fmla="*/ 3742 w 56"/>
                <a:gd name="T7" fmla="*/ 4718 h 214"/>
                <a:gd name="T8" fmla="*/ 0 w 56"/>
                <a:gd name="T9" fmla="*/ 3539 h 214"/>
                <a:gd name="T10" fmla="*/ 0 w 56"/>
                <a:gd name="T11" fmla="*/ 0 h 214"/>
                <a:gd name="T12" fmla="*/ 0 60000 65536"/>
                <a:gd name="T13" fmla="*/ 0 60000 65536"/>
                <a:gd name="T14" fmla="*/ 0 60000 65536"/>
                <a:gd name="T15" fmla="*/ 0 60000 65536"/>
                <a:gd name="T16" fmla="*/ 0 60000 65536"/>
                <a:gd name="T17" fmla="*/ 0 60000 65536"/>
                <a:gd name="T18" fmla="*/ 0 w 56"/>
                <a:gd name="T19" fmla="*/ 0 h 214"/>
                <a:gd name="T20" fmla="*/ 56 w 56"/>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56" h="214">
                  <a:moveTo>
                    <a:pt x="0" y="0"/>
                  </a:moveTo>
                  <a:lnTo>
                    <a:pt x="56" y="79"/>
                  </a:lnTo>
                  <a:lnTo>
                    <a:pt x="44" y="131"/>
                  </a:lnTo>
                  <a:lnTo>
                    <a:pt x="44" y="214"/>
                  </a:lnTo>
                  <a:lnTo>
                    <a:pt x="0" y="154"/>
                  </a:lnTo>
                  <a:lnTo>
                    <a:pt x="0"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4" name="Freeform 63">
              <a:extLst>
                <a:ext uri="{FF2B5EF4-FFF2-40B4-BE49-F238E27FC236}">
                  <a16:creationId xmlns:a16="http://schemas.microsoft.com/office/drawing/2014/main" id="{EB80A40E-D9F1-4824-868C-20FEFBA9688C}"/>
                </a:ext>
              </a:extLst>
            </p:cNvPr>
            <p:cNvSpPr>
              <a:spLocks/>
            </p:cNvSpPr>
            <p:nvPr/>
          </p:nvSpPr>
          <p:spPr bwMode="auto">
            <a:xfrm>
              <a:off x="7424198" y="3499059"/>
              <a:ext cx="253694" cy="214780"/>
            </a:xfrm>
            <a:custGeom>
              <a:avLst/>
              <a:gdLst>
                <a:gd name="T0" fmla="*/ 0 w 209"/>
                <a:gd name="T1" fmla="*/ 2324 h 179"/>
                <a:gd name="T2" fmla="*/ 9905 w 209"/>
                <a:gd name="T3" fmla="*/ 0 h 179"/>
                <a:gd name="T4" fmla="*/ 9905 w 209"/>
                <a:gd name="T5" fmla="*/ 2324 h 179"/>
                <a:gd name="T6" fmla="*/ 0 w 209"/>
                <a:gd name="T7" fmla="*/ 2324 h 179"/>
                <a:gd name="T8" fmla="*/ 0 w 209"/>
                <a:gd name="T9" fmla="*/ 2324 h 179"/>
                <a:gd name="T10" fmla="*/ 0 60000 65536"/>
                <a:gd name="T11" fmla="*/ 0 60000 65536"/>
                <a:gd name="T12" fmla="*/ 0 60000 65536"/>
                <a:gd name="T13" fmla="*/ 0 60000 65536"/>
                <a:gd name="T14" fmla="*/ 0 60000 65536"/>
                <a:gd name="T15" fmla="*/ 0 w 209"/>
                <a:gd name="T16" fmla="*/ 0 h 179"/>
                <a:gd name="T17" fmla="*/ 209 w 209"/>
                <a:gd name="T18" fmla="*/ 179 h 179"/>
              </a:gdLst>
              <a:ahLst/>
              <a:cxnLst>
                <a:cxn ang="T10">
                  <a:pos x="T0" y="T1"/>
                </a:cxn>
                <a:cxn ang="T11">
                  <a:pos x="T2" y="T3"/>
                </a:cxn>
                <a:cxn ang="T12">
                  <a:pos x="T4" y="T5"/>
                </a:cxn>
                <a:cxn ang="T13">
                  <a:pos x="T6" y="T7"/>
                </a:cxn>
                <a:cxn ang="T14">
                  <a:pos x="T8" y="T9"/>
                </a:cxn>
              </a:cxnLst>
              <a:rect l="T15" t="T16" r="T17" b="T18"/>
              <a:pathLst>
                <a:path w="209" h="179">
                  <a:moveTo>
                    <a:pt x="0" y="26"/>
                  </a:moveTo>
                  <a:lnTo>
                    <a:pt x="209" y="0"/>
                  </a:lnTo>
                  <a:lnTo>
                    <a:pt x="209" y="149"/>
                  </a:lnTo>
                  <a:lnTo>
                    <a:pt x="0" y="179"/>
                  </a:lnTo>
                  <a:lnTo>
                    <a:pt x="0" y="26"/>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5" name="Freeform 64">
              <a:extLst>
                <a:ext uri="{FF2B5EF4-FFF2-40B4-BE49-F238E27FC236}">
                  <a16:creationId xmlns:a16="http://schemas.microsoft.com/office/drawing/2014/main" id="{60D510DE-D20D-4073-B017-DAC41E97451E}"/>
                </a:ext>
              </a:extLst>
            </p:cNvPr>
            <p:cNvSpPr>
              <a:spLocks/>
            </p:cNvSpPr>
            <p:nvPr/>
          </p:nvSpPr>
          <p:spPr bwMode="auto">
            <a:xfrm>
              <a:off x="6983737" y="3261324"/>
              <a:ext cx="143189" cy="195105"/>
            </a:xfrm>
            <a:custGeom>
              <a:avLst/>
              <a:gdLst>
                <a:gd name="T0" fmla="*/ 6137 w 119"/>
                <a:gd name="T1" fmla="*/ 0 h 159"/>
                <a:gd name="T2" fmla="*/ 3682 w 119"/>
                <a:gd name="T3" fmla="*/ 2376 h 159"/>
                <a:gd name="T4" fmla="*/ 0 w 119"/>
                <a:gd name="T5" fmla="*/ 3564 h 159"/>
                <a:gd name="T6" fmla="*/ 4909 w 119"/>
                <a:gd name="T7" fmla="*/ 2376 h 159"/>
                <a:gd name="T8" fmla="*/ 6137 w 119"/>
                <a:gd name="T9" fmla="*/ 3564 h 159"/>
                <a:gd name="T10" fmla="*/ 6137 w 119"/>
                <a:gd name="T11" fmla="*/ 0 h 159"/>
                <a:gd name="T12" fmla="*/ 0 60000 65536"/>
                <a:gd name="T13" fmla="*/ 0 60000 65536"/>
                <a:gd name="T14" fmla="*/ 0 60000 65536"/>
                <a:gd name="T15" fmla="*/ 0 60000 65536"/>
                <a:gd name="T16" fmla="*/ 0 60000 65536"/>
                <a:gd name="T17" fmla="*/ 0 60000 65536"/>
                <a:gd name="T18" fmla="*/ 0 w 119"/>
                <a:gd name="T19" fmla="*/ 0 h 159"/>
                <a:gd name="T20" fmla="*/ 119 w 119"/>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119" h="159">
                  <a:moveTo>
                    <a:pt x="119" y="0"/>
                  </a:moveTo>
                  <a:lnTo>
                    <a:pt x="14" y="97"/>
                  </a:lnTo>
                  <a:lnTo>
                    <a:pt x="0" y="153"/>
                  </a:lnTo>
                  <a:lnTo>
                    <a:pt x="95" y="121"/>
                  </a:lnTo>
                  <a:lnTo>
                    <a:pt x="119" y="159"/>
                  </a:lnTo>
                  <a:lnTo>
                    <a:pt x="119"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6" name="Freeform 65">
              <a:extLst>
                <a:ext uri="{FF2B5EF4-FFF2-40B4-BE49-F238E27FC236}">
                  <a16:creationId xmlns:a16="http://schemas.microsoft.com/office/drawing/2014/main" id="{2446E3AB-1FE0-4D90-9CBA-6DD16FB06226}"/>
                </a:ext>
              </a:extLst>
            </p:cNvPr>
            <p:cNvSpPr>
              <a:spLocks/>
            </p:cNvSpPr>
            <p:nvPr/>
          </p:nvSpPr>
          <p:spPr bwMode="auto">
            <a:xfrm>
              <a:off x="7288793" y="3372815"/>
              <a:ext cx="80934" cy="95092"/>
            </a:xfrm>
            <a:custGeom>
              <a:avLst/>
              <a:gdLst>
                <a:gd name="T0" fmla="*/ 3752 w 66"/>
                <a:gd name="T1" fmla="*/ 0 h 79"/>
                <a:gd name="T2" fmla="*/ 0 w 66"/>
                <a:gd name="T3" fmla="*/ 2331 h 79"/>
                <a:gd name="T4" fmla="*/ 3752 w 66"/>
                <a:gd name="T5" fmla="*/ 2331 h 79"/>
                <a:gd name="T6" fmla="*/ 3752 w 66"/>
                <a:gd name="T7" fmla="*/ 0 h 79"/>
                <a:gd name="T8" fmla="*/ 0 60000 65536"/>
                <a:gd name="T9" fmla="*/ 0 60000 65536"/>
                <a:gd name="T10" fmla="*/ 0 60000 65536"/>
                <a:gd name="T11" fmla="*/ 0 60000 65536"/>
                <a:gd name="T12" fmla="*/ 0 w 66"/>
                <a:gd name="T13" fmla="*/ 0 h 79"/>
                <a:gd name="T14" fmla="*/ 66 w 66"/>
                <a:gd name="T15" fmla="*/ 79 h 79"/>
              </a:gdLst>
              <a:ahLst/>
              <a:cxnLst>
                <a:cxn ang="T8">
                  <a:pos x="T0" y="T1"/>
                </a:cxn>
                <a:cxn ang="T9">
                  <a:pos x="T2" y="T3"/>
                </a:cxn>
                <a:cxn ang="T10">
                  <a:pos x="T4" y="T5"/>
                </a:cxn>
                <a:cxn ang="T11">
                  <a:pos x="T6" y="T7"/>
                </a:cxn>
              </a:cxnLst>
              <a:rect l="T12" t="T13" r="T14" b="T15"/>
              <a:pathLst>
                <a:path w="66" h="79">
                  <a:moveTo>
                    <a:pt x="66" y="0"/>
                  </a:moveTo>
                  <a:lnTo>
                    <a:pt x="0" y="54"/>
                  </a:lnTo>
                  <a:lnTo>
                    <a:pt x="66" y="79"/>
                  </a:lnTo>
                  <a:lnTo>
                    <a:pt x="66"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7" name="Freeform 66">
              <a:extLst>
                <a:ext uri="{FF2B5EF4-FFF2-40B4-BE49-F238E27FC236}">
                  <a16:creationId xmlns:a16="http://schemas.microsoft.com/office/drawing/2014/main" id="{5A548910-9A4B-4048-BAD5-4EE56C138FA5}"/>
                </a:ext>
              </a:extLst>
            </p:cNvPr>
            <p:cNvSpPr>
              <a:spLocks/>
            </p:cNvSpPr>
            <p:nvPr/>
          </p:nvSpPr>
          <p:spPr bwMode="auto">
            <a:xfrm>
              <a:off x="7374394" y="3636779"/>
              <a:ext cx="54474" cy="262326"/>
            </a:xfrm>
            <a:custGeom>
              <a:avLst/>
              <a:gdLst>
                <a:gd name="T0" fmla="*/ 2416 w 46"/>
                <a:gd name="T1" fmla="*/ 0 h 219"/>
                <a:gd name="T2" fmla="*/ 0 w 46"/>
                <a:gd name="T3" fmla="*/ 2320 h 219"/>
                <a:gd name="T4" fmla="*/ 0 w 46"/>
                <a:gd name="T5" fmla="*/ 4639 h 219"/>
                <a:gd name="T6" fmla="*/ 2416 w 46"/>
                <a:gd name="T7" fmla="*/ 2320 h 219"/>
                <a:gd name="T8" fmla="*/ 2416 w 46"/>
                <a:gd name="T9" fmla="*/ 0 h 219"/>
                <a:gd name="T10" fmla="*/ 0 60000 65536"/>
                <a:gd name="T11" fmla="*/ 0 60000 65536"/>
                <a:gd name="T12" fmla="*/ 0 60000 65536"/>
                <a:gd name="T13" fmla="*/ 0 60000 65536"/>
                <a:gd name="T14" fmla="*/ 0 60000 65536"/>
                <a:gd name="T15" fmla="*/ 0 w 46"/>
                <a:gd name="T16" fmla="*/ 0 h 219"/>
                <a:gd name="T17" fmla="*/ 46 w 46"/>
                <a:gd name="T18" fmla="*/ 219 h 219"/>
              </a:gdLst>
              <a:ahLst/>
              <a:cxnLst>
                <a:cxn ang="T10">
                  <a:pos x="T0" y="T1"/>
                </a:cxn>
                <a:cxn ang="T11">
                  <a:pos x="T2" y="T3"/>
                </a:cxn>
                <a:cxn ang="T12">
                  <a:pos x="T4" y="T5"/>
                </a:cxn>
                <a:cxn ang="T13">
                  <a:pos x="T6" y="T7"/>
                </a:cxn>
                <a:cxn ang="T14">
                  <a:pos x="T8" y="T9"/>
                </a:cxn>
              </a:cxnLst>
              <a:rect l="T15" t="T16" r="T17" b="T18"/>
              <a:pathLst>
                <a:path w="46" h="219">
                  <a:moveTo>
                    <a:pt x="46" y="0"/>
                  </a:moveTo>
                  <a:lnTo>
                    <a:pt x="0" y="60"/>
                  </a:lnTo>
                  <a:lnTo>
                    <a:pt x="0" y="219"/>
                  </a:lnTo>
                  <a:lnTo>
                    <a:pt x="46" y="154"/>
                  </a:lnTo>
                  <a:lnTo>
                    <a:pt x="46"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8" name="Freeform 67">
              <a:extLst>
                <a:ext uri="{FF2B5EF4-FFF2-40B4-BE49-F238E27FC236}">
                  <a16:creationId xmlns:a16="http://schemas.microsoft.com/office/drawing/2014/main" id="{94AFADDD-4D1E-4979-B28F-EAE985736CE4}"/>
                </a:ext>
              </a:extLst>
            </p:cNvPr>
            <p:cNvSpPr>
              <a:spLocks/>
            </p:cNvSpPr>
            <p:nvPr/>
          </p:nvSpPr>
          <p:spPr bwMode="auto">
            <a:xfrm>
              <a:off x="7679451" y="3677769"/>
              <a:ext cx="71595" cy="96733"/>
            </a:xfrm>
            <a:custGeom>
              <a:avLst/>
              <a:gdLst>
                <a:gd name="T0" fmla="*/ 3843 w 57"/>
                <a:gd name="T1" fmla="*/ 0 h 82"/>
                <a:gd name="T2" fmla="*/ 0 w 57"/>
                <a:gd name="T3" fmla="*/ 2284 h 82"/>
                <a:gd name="T4" fmla="*/ 3843 w 57"/>
                <a:gd name="T5" fmla="*/ 2284 h 82"/>
                <a:gd name="T6" fmla="*/ 3843 w 57"/>
                <a:gd name="T7" fmla="*/ 2284 h 82"/>
                <a:gd name="T8" fmla="*/ 3843 w 57"/>
                <a:gd name="T9" fmla="*/ 0 h 82"/>
                <a:gd name="T10" fmla="*/ 0 60000 65536"/>
                <a:gd name="T11" fmla="*/ 0 60000 65536"/>
                <a:gd name="T12" fmla="*/ 0 60000 65536"/>
                <a:gd name="T13" fmla="*/ 0 60000 65536"/>
                <a:gd name="T14" fmla="*/ 0 60000 65536"/>
                <a:gd name="T15" fmla="*/ 0 w 57"/>
                <a:gd name="T16" fmla="*/ 0 h 82"/>
                <a:gd name="T17" fmla="*/ 57 w 57"/>
                <a:gd name="T18" fmla="*/ 82 h 82"/>
              </a:gdLst>
              <a:ahLst/>
              <a:cxnLst>
                <a:cxn ang="T10">
                  <a:pos x="T0" y="T1"/>
                </a:cxn>
                <a:cxn ang="T11">
                  <a:pos x="T2" y="T3"/>
                </a:cxn>
                <a:cxn ang="T12">
                  <a:pos x="T4" y="T5"/>
                </a:cxn>
                <a:cxn ang="T13">
                  <a:pos x="T6" y="T7"/>
                </a:cxn>
                <a:cxn ang="T14">
                  <a:pos x="T8" y="T9"/>
                </a:cxn>
              </a:cxnLst>
              <a:rect l="T15" t="T16" r="T17" b="T18"/>
              <a:pathLst>
                <a:path w="57" h="82">
                  <a:moveTo>
                    <a:pt x="57" y="0"/>
                  </a:moveTo>
                  <a:lnTo>
                    <a:pt x="0" y="58"/>
                  </a:lnTo>
                  <a:lnTo>
                    <a:pt x="16" y="82"/>
                  </a:lnTo>
                  <a:lnTo>
                    <a:pt x="57" y="58"/>
                  </a:lnTo>
                  <a:lnTo>
                    <a:pt x="57"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79" name="Freeform 68">
              <a:extLst>
                <a:ext uri="{FF2B5EF4-FFF2-40B4-BE49-F238E27FC236}">
                  <a16:creationId xmlns:a16="http://schemas.microsoft.com/office/drawing/2014/main" id="{D1BD54EB-B3BC-4C30-999F-3F20C8AC12F3}"/>
                </a:ext>
              </a:extLst>
            </p:cNvPr>
            <p:cNvSpPr>
              <a:spLocks/>
            </p:cNvSpPr>
            <p:nvPr/>
          </p:nvSpPr>
          <p:spPr bwMode="auto">
            <a:xfrm>
              <a:off x="7724586" y="3858118"/>
              <a:ext cx="73152" cy="141001"/>
            </a:xfrm>
            <a:custGeom>
              <a:avLst/>
              <a:gdLst>
                <a:gd name="T0" fmla="*/ 3794 w 59"/>
                <a:gd name="T1" fmla="*/ 0 h 116"/>
                <a:gd name="T2" fmla="*/ 0 w 59"/>
                <a:gd name="T3" fmla="*/ 2354 h 116"/>
                <a:gd name="T4" fmla="*/ 0 w 59"/>
                <a:gd name="T5" fmla="*/ 2354 h 116"/>
                <a:gd name="T6" fmla="*/ 3794 w 59"/>
                <a:gd name="T7" fmla="*/ 2354 h 116"/>
                <a:gd name="T8" fmla="*/ 3794 w 59"/>
                <a:gd name="T9" fmla="*/ 2354 h 116"/>
                <a:gd name="T10" fmla="*/ 3794 w 59"/>
                <a:gd name="T11" fmla="*/ 0 h 116"/>
                <a:gd name="T12" fmla="*/ 0 60000 65536"/>
                <a:gd name="T13" fmla="*/ 0 60000 65536"/>
                <a:gd name="T14" fmla="*/ 0 60000 65536"/>
                <a:gd name="T15" fmla="*/ 0 60000 65536"/>
                <a:gd name="T16" fmla="*/ 0 60000 65536"/>
                <a:gd name="T17" fmla="*/ 0 60000 65536"/>
                <a:gd name="T18" fmla="*/ 0 w 59"/>
                <a:gd name="T19" fmla="*/ 0 h 116"/>
                <a:gd name="T20" fmla="*/ 59 w 59"/>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9" h="116">
                  <a:moveTo>
                    <a:pt x="59" y="0"/>
                  </a:moveTo>
                  <a:lnTo>
                    <a:pt x="0" y="77"/>
                  </a:lnTo>
                  <a:lnTo>
                    <a:pt x="0" y="92"/>
                  </a:lnTo>
                  <a:lnTo>
                    <a:pt x="44" y="116"/>
                  </a:lnTo>
                  <a:lnTo>
                    <a:pt x="59" y="116"/>
                  </a:lnTo>
                  <a:lnTo>
                    <a:pt x="59" y="0"/>
                  </a:lnTo>
                  <a:close/>
                </a:path>
              </a:pathLst>
            </a:custGeom>
            <a:grpFill/>
            <a:ln w="12700">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0" name="Freeform 69">
              <a:extLst>
                <a:ext uri="{FF2B5EF4-FFF2-40B4-BE49-F238E27FC236}">
                  <a16:creationId xmlns:a16="http://schemas.microsoft.com/office/drawing/2014/main" id="{753D4708-EB7E-46ED-BAFF-197D532D26DA}"/>
                </a:ext>
              </a:extLst>
            </p:cNvPr>
            <p:cNvSpPr>
              <a:spLocks/>
            </p:cNvSpPr>
            <p:nvPr/>
          </p:nvSpPr>
          <p:spPr bwMode="auto">
            <a:xfrm>
              <a:off x="8021858" y="3617107"/>
              <a:ext cx="510500" cy="449234"/>
            </a:xfrm>
            <a:custGeom>
              <a:avLst/>
              <a:gdLst>
                <a:gd name="T0" fmla="*/ 0 w 417"/>
                <a:gd name="T1" fmla="*/ 2147483647 h 370"/>
                <a:gd name="T2" fmla="*/ 0 w 417"/>
                <a:gd name="T3" fmla="*/ 2147483647 h 370"/>
                <a:gd name="T4" fmla="*/ 2147483647 w 417"/>
                <a:gd name="T5" fmla="*/ 2147483647 h 370"/>
                <a:gd name="T6" fmla="*/ 2147483647 w 417"/>
                <a:gd name="T7" fmla="*/ 2147483647 h 370"/>
                <a:gd name="T8" fmla="*/ 2147483647 w 417"/>
                <a:gd name="T9" fmla="*/ 2147483647 h 370"/>
                <a:gd name="T10" fmla="*/ 2147483647 w 417"/>
                <a:gd name="T11" fmla="*/ 2147483647 h 370"/>
                <a:gd name="T12" fmla="*/ 2147483647 w 417"/>
                <a:gd name="T13" fmla="*/ 2147483647 h 370"/>
                <a:gd name="T14" fmla="*/ 2147483647 w 417"/>
                <a:gd name="T15" fmla="*/ 2147483647 h 370"/>
                <a:gd name="T16" fmla="*/ 2147483647 w 417"/>
                <a:gd name="T17" fmla="*/ 2147483647 h 370"/>
                <a:gd name="T18" fmla="*/ 2147483647 w 417"/>
                <a:gd name="T19" fmla="*/ 2147483647 h 370"/>
                <a:gd name="T20" fmla="*/ 2147483647 w 417"/>
                <a:gd name="T21" fmla="*/ 2147483647 h 370"/>
                <a:gd name="T22" fmla="*/ 2147483647 w 417"/>
                <a:gd name="T23" fmla="*/ 0 h 370"/>
                <a:gd name="T24" fmla="*/ 2147483647 w 417"/>
                <a:gd name="T25" fmla="*/ 0 h 370"/>
                <a:gd name="T26" fmla="*/ 2147483647 w 417"/>
                <a:gd name="T27" fmla="*/ 2147483647 h 370"/>
                <a:gd name="T28" fmla="*/ 2147483647 w 417"/>
                <a:gd name="T29" fmla="*/ 2147483647 h 370"/>
                <a:gd name="T30" fmla="*/ 2147483647 w 417"/>
                <a:gd name="T31" fmla="*/ 2147483647 h 370"/>
                <a:gd name="T32" fmla="*/ 2147483647 w 417"/>
                <a:gd name="T33" fmla="*/ 2147483647 h 370"/>
                <a:gd name="T34" fmla="*/ 2147483647 w 417"/>
                <a:gd name="T35" fmla="*/ 2147483647 h 370"/>
                <a:gd name="T36" fmla="*/ 2147483647 w 417"/>
                <a:gd name="T37" fmla="*/ 2147483647 h 370"/>
                <a:gd name="T38" fmla="*/ 0 w 417"/>
                <a:gd name="T39" fmla="*/ 2147483647 h 3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7"/>
                <a:gd name="T61" fmla="*/ 0 h 370"/>
                <a:gd name="T62" fmla="*/ 417 w 417"/>
                <a:gd name="T63" fmla="*/ 370 h 3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7" h="370">
                  <a:moveTo>
                    <a:pt x="0" y="234"/>
                  </a:moveTo>
                  <a:lnTo>
                    <a:pt x="0" y="273"/>
                  </a:lnTo>
                  <a:lnTo>
                    <a:pt x="274" y="273"/>
                  </a:lnTo>
                  <a:lnTo>
                    <a:pt x="321" y="343"/>
                  </a:lnTo>
                  <a:lnTo>
                    <a:pt x="371" y="351"/>
                  </a:lnTo>
                  <a:lnTo>
                    <a:pt x="371" y="370"/>
                  </a:lnTo>
                  <a:lnTo>
                    <a:pt x="407" y="342"/>
                  </a:lnTo>
                  <a:lnTo>
                    <a:pt x="415" y="261"/>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1" name="Freeform 70">
              <a:extLst>
                <a:ext uri="{FF2B5EF4-FFF2-40B4-BE49-F238E27FC236}">
                  <a16:creationId xmlns:a16="http://schemas.microsoft.com/office/drawing/2014/main" id="{B8BEA50A-08AD-480D-A8EA-F0DB66309A9A}"/>
                </a:ext>
              </a:extLst>
            </p:cNvPr>
            <p:cNvSpPr>
              <a:spLocks/>
            </p:cNvSpPr>
            <p:nvPr/>
          </p:nvSpPr>
          <p:spPr bwMode="auto">
            <a:xfrm>
              <a:off x="8509013" y="3622024"/>
              <a:ext cx="191437" cy="227896"/>
            </a:xfrm>
            <a:custGeom>
              <a:avLst/>
              <a:gdLst>
                <a:gd name="T0" fmla="*/ 2147483647 w 155"/>
                <a:gd name="T1" fmla="*/ 0 h 189"/>
                <a:gd name="T2" fmla="*/ 2147483647 w 155"/>
                <a:gd name="T3" fmla="*/ 0 h 189"/>
                <a:gd name="T4" fmla="*/ 2147483647 w 155"/>
                <a:gd name="T5" fmla="*/ 2147483647 h 189"/>
                <a:gd name="T6" fmla="*/ 2147483647 w 155"/>
                <a:gd name="T7" fmla="*/ 2147483647 h 189"/>
                <a:gd name="T8" fmla="*/ 2147483647 w 155"/>
                <a:gd name="T9" fmla="*/ 2147483647 h 189"/>
                <a:gd name="T10" fmla="*/ 2147483647 w 155"/>
                <a:gd name="T11" fmla="*/ 2147483647 h 189"/>
                <a:gd name="T12" fmla="*/ 2147483647 w 155"/>
                <a:gd name="T13" fmla="*/ 2147483647 h 189"/>
                <a:gd name="T14" fmla="*/ 0 w 155"/>
                <a:gd name="T15" fmla="*/ 2147483647 h 189"/>
                <a:gd name="T16" fmla="*/ 2147483647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2" name="Freeform 71">
              <a:extLst>
                <a:ext uri="{FF2B5EF4-FFF2-40B4-BE49-F238E27FC236}">
                  <a16:creationId xmlns:a16="http://schemas.microsoft.com/office/drawing/2014/main" id="{E7B22911-6CDC-4ADA-9F71-C6B3832D9FE8}"/>
                </a:ext>
              </a:extLst>
            </p:cNvPr>
            <p:cNvSpPr>
              <a:spLocks/>
            </p:cNvSpPr>
            <p:nvPr/>
          </p:nvSpPr>
          <p:spPr bwMode="auto">
            <a:xfrm>
              <a:off x="8610178" y="3540049"/>
              <a:ext cx="141632" cy="309873"/>
            </a:xfrm>
            <a:custGeom>
              <a:avLst/>
              <a:gdLst>
                <a:gd name="T0" fmla="*/ 2147483647 w 116"/>
                <a:gd name="T1" fmla="*/ 2147483647 h 256"/>
                <a:gd name="T2" fmla="*/ 2147483647 w 116"/>
                <a:gd name="T3" fmla="*/ 0 h 256"/>
                <a:gd name="T4" fmla="*/ 2147483647 w 116"/>
                <a:gd name="T5" fmla="*/ 2147483647 h 256"/>
                <a:gd name="T6" fmla="*/ 2147483647 w 116"/>
                <a:gd name="T7" fmla="*/ 2147483647 h 256"/>
                <a:gd name="T8" fmla="*/ 0 w 116"/>
                <a:gd name="T9" fmla="*/ 2147483647 h 256"/>
                <a:gd name="T10" fmla="*/ 2147483647 w 116"/>
                <a:gd name="T11" fmla="*/ 2147483647 h 256"/>
                <a:gd name="T12" fmla="*/ 2147483647 w 116"/>
                <a:gd name="T13" fmla="*/ 2147483647 h 256"/>
                <a:gd name="T14" fmla="*/ 2147483647 w 116"/>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2" y="123"/>
                  </a:lnTo>
                  <a:lnTo>
                    <a:pt x="67" y="112"/>
                  </a:lnTo>
                  <a:lnTo>
                    <a:pt x="72" y="67"/>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3" name="Freeform 72">
              <a:extLst>
                <a:ext uri="{FF2B5EF4-FFF2-40B4-BE49-F238E27FC236}">
                  <a16:creationId xmlns:a16="http://schemas.microsoft.com/office/drawing/2014/main" id="{ED0F9C96-DE6D-4273-9932-F30D796E2973}"/>
                </a:ext>
              </a:extLst>
            </p:cNvPr>
            <p:cNvSpPr>
              <a:spLocks/>
            </p:cNvSpPr>
            <p:nvPr/>
          </p:nvSpPr>
          <p:spPr bwMode="auto">
            <a:xfrm>
              <a:off x="8751809" y="3372815"/>
              <a:ext cx="300386" cy="447594"/>
            </a:xfrm>
            <a:custGeom>
              <a:avLst/>
              <a:gdLst>
                <a:gd name="T0" fmla="*/ 0 w 246"/>
                <a:gd name="T1" fmla="*/ 2147483647 h 373"/>
                <a:gd name="T2" fmla="*/ 0 w 246"/>
                <a:gd name="T3" fmla="*/ 2147483647 h 373"/>
                <a:gd name="T4" fmla="*/ 2147483647 w 246"/>
                <a:gd name="T5" fmla="*/ 2147483647 h 373"/>
                <a:gd name="T6" fmla="*/ 2147483647 w 246"/>
                <a:gd name="T7" fmla="*/ 2147483647 h 373"/>
                <a:gd name="T8" fmla="*/ 2147483647 w 246"/>
                <a:gd name="T9" fmla="*/ 2147483647 h 373"/>
                <a:gd name="T10" fmla="*/ 2147483647 w 246"/>
                <a:gd name="T11" fmla="*/ 2147483647 h 373"/>
                <a:gd name="T12" fmla="*/ 2147483647 w 246"/>
                <a:gd name="T13" fmla="*/ 2147483647 h 373"/>
                <a:gd name="T14" fmla="*/ 2147483647 w 246"/>
                <a:gd name="T15" fmla="*/ 2147483647 h 373"/>
                <a:gd name="T16" fmla="*/ 2147483647 w 246"/>
                <a:gd name="T17" fmla="*/ 2147483647 h 373"/>
                <a:gd name="T18" fmla="*/ 2147483647 w 246"/>
                <a:gd name="T19" fmla="*/ 0 h 373"/>
                <a:gd name="T20" fmla="*/ 2147483647 w 246"/>
                <a:gd name="T21" fmla="*/ 2147483647 h 373"/>
                <a:gd name="T22" fmla="*/ 0 w 246"/>
                <a:gd name="T23" fmla="*/ 2147483647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4" name="Freeform 73">
              <a:extLst>
                <a:ext uri="{FF2B5EF4-FFF2-40B4-BE49-F238E27FC236}">
                  <a16:creationId xmlns:a16="http://schemas.microsoft.com/office/drawing/2014/main" id="{28B1157D-EBE6-4AEF-9899-62F8C54533C9}"/>
                </a:ext>
              </a:extLst>
            </p:cNvPr>
            <p:cNvSpPr>
              <a:spLocks/>
            </p:cNvSpPr>
            <p:nvPr/>
          </p:nvSpPr>
          <p:spPr bwMode="auto">
            <a:xfrm>
              <a:off x="8530801" y="3820407"/>
              <a:ext cx="287934" cy="177071"/>
            </a:xfrm>
            <a:custGeom>
              <a:avLst/>
              <a:gdLst>
                <a:gd name="T0" fmla="*/ 2147483647 w 236"/>
                <a:gd name="T1" fmla="*/ 2147483647 h 143"/>
                <a:gd name="T2" fmla="*/ 2147483647 w 236"/>
                <a:gd name="T3" fmla="*/ 2147483647 h 143"/>
                <a:gd name="T4" fmla="*/ 2147483647 w 236"/>
                <a:gd name="T5" fmla="*/ 0 h 143"/>
                <a:gd name="T6" fmla="*/ 2147483647 w 236"/>
                <a:gd name="T7" fmla="*/ 2147483647 h 143"/>
                <a:gd name="T8" fmla="*/ 2147483647 w 236"/>
                <a:gd name="T9" fmla="*/ 2147483647 h 143"/>
                <a:gd name="T10" fmla="*/ 2147483647 w 236"/>
                <a:gd name="T11" fmla="*/ 2147483647 h 143"/>
                <a:gd name="T12" fmla="*/ 2147483647 w 236"/>
                <a:gd name="T13" fmla="*/ 2147483647 h 143"/>
                <a:gd name="T14" fmla="*/ 2147483647 w 236"/>
                <a:gd name="T15" fmla="*/ 2147483647 h 143"/>
                <a:gd name="T16" fmla="*/ 2147483647 w 236"/>
                <a:gd name="T17" fmla="*/ 2147483647 h 143"/>
                <a:gd name="T18" fmla="*/ 0 w 236"/>
                <a:gd name="T19" fmla="*/ 2147483647 h 143"/>
                <a:gd name="T20" fmla="*/ 2147483647 w 236"/>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143"/>
                <a:gd name="T35" fmla="*/ 236 w 236"/>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143">
                  <a:moveTo>
                    <a:pt x="2" y="20"/>
                  </a:moveTo>
                  <a:lnTo>
                    <a:pt x="141" y="23"/>
                  </a:lnTo>
                  <a:lnTo>
                    <a:pt x="182" y="0"/>
                  </a:lnTo>
                  <a:lnTo>
                    <a:pt x="191" y="43"/>
                  </a:lnTo>
                  <a:lnTo>
                    <a:pt x="169" y="65"/>
                  </a:lnTo>
                  <a:lnTo>
                    <a:pt x="201" y="123"/>
                  </a:lnTo>
                  <a:lnTo>
                    <a:pt x="236" y="123"/>
                  </a:lnTo>
                  <a:lnTo>
                    <a:pt x="185" y="143"/>
                  </a:lnTo>
                  <a:lnTo>
                    <a:pt x="136" y="94"/>
                  </a:lnTo>
                  <a:lnTo>
                    <a:pt x="0" y="94"/>
                  </a:lnTo>
                  <a:lnTo>
                    <a:pt x="2" y="2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5" name="Freeform 74">
              <a:extLst>
                <a:ext uri="{FF2B5EF4-FFF2-40B4-BE49-F238E27FC236}">
                  <a16:creationId xmlns:a16="http://schemas.microsoft.com/office/drawing/2014/main" id="{D05E5F7D-DE6E-4C05-9676-82FA59E746AC}"/>
                </a:ext>
              </a:extLst>
            </p:cNvPr>
            <p:cNvSpPr>
              <a:spLocks/>
            </p:cNvSpPr>
            <p:nvPr/>
          </p:nvSpPr>
          <p:spPr bwMode="auto">
            <a:xfrm>
              <a:off x="8656869" y="3938455"/>
              <a:ext cx="66925" cy="72140"/>
            </a:xfrm>
            <a:custGeom>
              <a:avLst/>
              <a:gdLst>
                <a:gd name="T0" fmla="*/ 2147483647 w 55"/>
                <a:gd name="T1" fmla="*/ 0 h 63"/>
                <a:gd name="T2" fmla="*/ 2147483647 w 55"/>
                <a:gd name="T3" fmla="*/ 0 h 63"/>
                <a:gd name="T4" fmla="*/ 2147483647 w 55"/>
                <a:gd name="T5" fmla="*/ 2147483647 h 63"/>
                <a:gd name="T6" fmla="*/ 2147483647 w 55"/>
                <a:gd name="T7" fmla="*/ 2147483647 h 63"/>
                <a:gd name="T8" fmla="*/ 0 w 55"/>
                <a:gd name="T9" fmla="*/ 2147483647 h 63"/>
                <a:gd name="T10" fmla="*/ 2147483647 w 55"/>
                <a:gd name="T11" fmla="*/ 0 h 63"/>
                <a:gd name="T12" fmla="*/ 0 60000 65536"/>
                <a:gd name="T13" fmla="*/ 0 60000 65536"/>
                <a:gd name="T14" fmla="*/ 0 60000 65536"/>
                <a:gd name="T15" fmla="*/ 0 60000 65536"/>
                <a:gd name="T16" fmla="*/ 0 60000 65536"/>
                <a:gd name="T17" fmla="*/ 0 60000 65536"/>
                <a:gd name="T18" fmla="*/ 0 w 55"/>
                <a:gd name="T19" fmla="*/ 0 h 63"/>
                <a:gd name="T20" fmla="*/ 55 w 5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5" h="63">
                  <a:moveTo>
                    <a:pt x="1" y="0"/>
                  </a:moveTo>
                  <a:lnTo>
                    <a:pt x="29" y="0"/>
                  </a:lnTo>
                  <a:lnTo>
                    <a:pt x="55" y="22"/>
                  </a:lnTo>
                  <a:lnTo>
                    <a:pt x="30" y="59"/>
                  </a:lnTo>
                  <a:lnTo>
                    <a:pt x="0" y="63"/>
                  </a:lnTo>
                  <a:lnTo>
                    <a:pt x="1"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6" name="Freeform 75">
              <a:extLst>
                <a:ext uri="{FF2B5EF4-FFF2-40B4-BE49-F238E27FC236}">
                  <a16:creationId xmlns:a16="http://schemas.microsoft.com/office/drawing/2014/main" id="{00644479-EBD8-4D60-AA59-D39E269C3789}"/>
                </a:ext>
              </a:extLst>
            </p:cNvPr>
            <p:cNvSpPr>
              <a:spLocks/>
            </p:cNvSpPr>
            <p:nvPr/>
          </p:nvSpPr>
          <p:spPr bwMode="auto">
            <a:xfrm>
              <a:off x="8519908" y="3938455"/>
              <a:ext cx="138520" cy="91815"/>
            </a:xfrm>
            <a:custGeom>
              <a:avLst/>
              <a:gdLst>
                <a:gd name="T0" fmla="*/ 2147483647 w 115"/>
                <a:gd name="T1" fmla="*/ 0 h 78"/>
                <a:gd name="T2" fmla="*/ 2147483647 w 115"/>
                <a:gd name="T3" fmla="*/ 0 h 78"/>
                <a:gd name="T4" fmla="*/ 2147483647 w 115"/>
                <a:gd name="T5" fmla="*/ 2147483647 h 78"/>
                <a:gd name="T6" fmla="*/ 0 w 115"/>
                <a:gd name="T7" fmla="*/ 2147483647 h 78"/>
                <a:gd name="T8" fmla="*/ 2147483647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7" name="Freeform 76">
              <a:extLst>
                <a:ext uri="{FF2B5EF4-FFF2-40B4-BE49-F238E27FC236}">
                  <a16:creationId xmlns:a16="http://schemas.microsoft.com/office/drawing/2014/main" id="{239C8DFD-90DC-4875-A30F-ECD260BF68E7}"/>
                </a:ext>
              </a:extLst>
            </p:cNvPr>
            <p:cNvSpPr>
              <a:spLocks/>
            </p:cNvSpPr>
            <p:nvPr/>
          </p:nvSpPr>
          <p:spPr bwMode="auto">
            <a:xfrm>
              <a:off x="8356486" y="4026993"/>
              <a:ext cx="121399" cy="227896"/>
            </a:xfrm>
            <a:custGeom>
              <a:avLst/>
              <a:gdLst>
                <a:gd name="T0" fmla="*/ 2147483647 w 100"/>
                <a:gd name="T1" fmla="*/ 0 h 191"/>
                <a:gd name="T2" fmla="*/ 2147483647 w 100"/>
                <a:gd name="T3" fmla="*/ 2147483647 h 191"/>
                <a:gd name="T4" fmla="*/ 2147483647 w 100"/>
                <a:gd name="T5" fmla="*/ 2147483647 h 191"/>
                <a:gd name="T6" fmla="*/ 2147483647 w 100"/>
                <a:gd name="T7" fmla="*/ 2147483647 h 191"/>
                <a:gd name="T8" fmla="*/ 0 w 100"/>
                <a:gd name="T9" fmla="*/ 2147483647 h 191"/>
                <a:gd name="T10" fmla="*/ 2147483647 w 100"/>
                <a:gd name="T11" fmla="*/ 2147483647 h 191"/>
                <a:gd name="T12" fmla="*/ 2147483647 w 100"/>
                <a:gd name="T13" fmla="*/ 2147483647 h 191"/>
                <a:gd name="T14" fmla="*/ 2147483647 w 100"/>
                <a:gd name="T15" fmla="*/ 2147483647 h 191"/>
                <a:gd name="T16" fmla="*/ 2147483647 w 100"/>
                <a:gd name="T17" fmla="*/ 2147483647 h 191"/>
                <a:gd name="T18" fmla="*/ 2147483647 w 100"/>
                <a:gd name="T19" fmla="*/ 2147483647 h 191"/>
                <a:gd name="T20" fmla="*/ 2147483647 w 100"/>
                <a:gd name="T21" fmla="*/ 2147483647 h 191"/>
                <a:gd name="T22" fmla="*/ 2147483647 w 100"/>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1"/>
                <a:gd name="T38" fmla="*/ 100 w 100"/>
                <a:gd name="T39" fmla="*/ 191 h 1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1">
                  <a:moveTo>
                    <a:pt x="47" y="0"/>
                  </a:moveTo>
                  <a:lnTo>
                    <a:pt x="22" y="22"/>
                  </a:lnTo>
                  <a:lnTo>
                    <a:pt x="43" y="77"/>
                  </a:lnTo>
                  <a:lnTo>
                    <a:pt x="22" y="103"/>
                  </a:lnTo>
                  <a:lnTo>
                    <a:pt x="0" y="132"/>
                  </a:lnTo>
                  <a:lnTo>
                    <a:pt x="43" y="191"/>
                  </a:lnTo>
                  <a:lnTo>
                    <a:pt x="87" y="132"/>
                  </a:lnTo>
                  <a:lnTo>
                    <a:pt x="100" y="65"/>
                  </a:lnTo>
                  <a:lnTo>
                    <a:pt x="84" y="62"/>
                  </a:lnTo>
                  <a:lnTo>
                    <a:pt x="99" y="28"/>
                  </a:lnTo>
                  <a:lnTo>
                    <a:pt x="98" y="9"/>
                  </a:lnTo>
                  <a:lnTo>
                    <a:pt x="47"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8" name="Freeform 77">
              <a:extLst>
                <a:ext uri="{FF2B5EF4-FFF2-40B4-BE49-F238E27FC236}">
                  <a16:creationId xmlns:a16="http://schemas.microsoft.com/office/drawing/2014/main" id="{59AB27EF-391C-4150-8B0A-D11F149F9775}"/>
                </a:ext>
              </a:extLst>
            </p:cNvPr>
            <p:cNvSpPr>
              <a:spLocks/>
            </p:cNvSpPr>
            <p:nvPr/>
          </p:nvSpPr>
          <p:spPr bwMode="auto">
            <a:xfrm>
              <a:off x="8305122" y="4153238"/>
              <a:ext cx="91827" cy="160675"/>
            </a:xfrm>
            <a:custGeom>
              <a:avLst/>
              <a:gdLst>
                <a:gd name="T0" fmla="*/ 2147483647 w 77"/>
                <a:gd name="T1" fmla="*/ 0 h 134"/>
                <a:gd name="T2" fmla="*/ 0 w 77"/>
                <a:gd name="T3" fmla="*/ 0 h 134"/>
                <a:gd name="T4" fmla="*/ 0 w 77"/>
                <a:gd name="T5" fmla="*/ 2147483647 h 134"/>
                <a:gd name="T6" fmla="*/ 2147483647 w 77"/>
                <a:gd name="T7" fmla="*/ 2147483647 h 134"/>
                <a:gd name="T8" fmla="*/ 2147483647 w 77"/>
                <a:gd name="T9" fmla="*/ 2147483647 h 134"/>
                <a:gd name="T10" fmla="*/ 2147483647 w 77"/>
                <a:gd name="T11" fmla="*/ 2147483647 h 134"/>
                <a:gd name="T12" fmla="*/ 2147483647 w 77"/>
                <a:gd name="T13" fmla="*/ 2147483647 h 134"/>
                <a:gd name="T14" fmla="*/ 2147483647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89" name="Freeform 78">
              <a:extLst>
                <a:ext uri="{FF2B5EF4-FFF2-40B4-BE49-F238E27FC236}">
                  <a16:creationId xmlns:a16="http://schemas.microsoft.com/office/drawing/2014/main" id="{13E2AE1F-DC12-47E9-8057-BADF279AE43C}"/>
                </a:ext>
              </a:extLst>
            </p:cNvPr>
            <p:cNvSpPr>
              <a:spLocks/>
            </p:cNvSpPr>
            <p:nvPr/>
          </p:nvSpPr>
          <p:spPr bwMode="auto">
            <a:xfrm>
              <a:off x="8031196" y="4176189"/>
              <a:ext cx="353304" cy="222978"/>
            </a:xfrm>
            <a:custGeom>
              <a:avLst/>
              <a:gdLst>
                <a:gd name="T0" fmla="*/ 0 w 287"/>
                <a:gd name="T1" fmla="*/ 0 h 185"/>
                <a:gd name="T2" fmla="*/ 2147483647 w 287"/>
                <a:gd name="T3" fmla="*/ 0 h 185"/>
                <a:gd name="T4" fmla="*/ 2147483647 w 287"/>
                <a:gd name="T5" fmla="*/ 2147483647 h 185"/>
                <a:gd name="T6" fmla="*/ 2147483647 w 287"/>
                <a:gd name="T7" fmla="*/ 2147483647 h 185"/>
                <a:gd name="T8" fmla="*/ 2147483647 w 287"/>
                <a:gd name="T9" fmla="*/ 2147483647 h 185"/>
                <a:gd name="T10" fmla="*/ 2147483647 w 287"/>
                <a:gd name="T11" fmla="*/ 2147483647 h 185"/>
                <a:gd name="T12" fmla="*/ 2147483647 w 287"/>
                <a:gd name="T13" fmla="*/ 2147483647 h 185"/>
                <a:gd name="T14" fmla="*/ 2147483647 w 287"/>
                <a:gd name="T15" fmla="*/ 2147483647 h 185"/>
                <a:gd name="T16" fmla="*/ 2147483647 w 287"/>
                <a:gd name="T17" fmla="*/ 2147483647 h 185"/>
                <a:gd name="T18" fmla="*/ 0 w 287"/>
                <a:gd name="T19" fmla="*/ 2147483647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0" name="Freeform 79">
              <a:extLst>
                <a:ext uri="{FF2B5EF4-FFF2-40B4-BE49-F238E27FC236}">
                  <a16:creationId xmlns:a16="http://schemas.microsoft.com/office/drawing/2014/main" id="{77847A7C-D9D4-4FE6-8F48-53E7F10BA0F8}"/>
                </a:ext>
              </a:extLst>
            </p:cNvPr>
            <p:cNvSpPr>
              <a:spLocks/>
            </p:cNvSpPr>
            <p:nvPr/>
          </p:nvSpPr>
          <p:spPr bwMode="auto">
            <a:xfrm>
              <a:off x="6034334" y="3508894"/>
              <a:ext cx="617892" cy="386932"/>
            </a:xfrm>
            <a:custGeom>
              <a:avLst/>
              <a:gdLst>
                <a:gd name="T0" fmla="*/ 0 w 507"/>
                <a:gd name="T1" fmla="*/ 0 h 320"/>
                <a:gd name="T2" fmla="*/ 2147483647 w 507"/>
                <a:gd name="T3" fmla="*/ 2147483647 h 320"/>
                <a:gd name="T4" fmla="*/ 2147483647 w 507"/>
                <a:gd name="T5" fmla="*/ 2147483647 h 320"/>
                <a:gd name="T6" fmla="*/ 2147483647 w 507"/>
                <a:gd name="T7" fmla="*/ 2147483647 h 320"/>
                <a:gd name="T8" fmla="*/ 2147483647 w 507"/>
                <a:gd name="T9" fmla="*/ 2147483647 h 320"/>
                <a:gd name="T10" fmla="*/ 2147483647 w 507"/>
                <a:gd name="T11" fmla="*/ 2147483647 h 320"/>
                <a:gd name="T12" fmla="*/ 2147483647 w 507"/>
                <a:gd name="T13" fmla="*/ 2147483647 h 320"/>
                <a:gd name="T14" fmla="*/ 2147483647 w 507"/>
                <a:gd name="T15" fmla="*/ 2147483647 h 320"/>
                <a:gd name="T16" fmla="*/ 2147483647 w 507"/>
                <a:gd name="T17" fmla="*/ 2147483647 h 320"/>
                <a:gd name="T18" fmla="*/ 2147483647 w 507"/>
                <a:gd name="T19" fmla="*/ 2147483647 h 320"/>
                <a:gd name="T20" fmla="*/ 0 w 507"/>
                <a:gd name="T21" fmla="*/ 2147483647 h 320"/>
                <a:gd name="T22" fmla="*/ 0 w 507"/>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7"/>
                <a:gd name="T37" fmla="*/ 0 h 320"/>
                <a:gd name="T38" fmla="*/ 507 w 507"/>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7" h="320">
                  <a:moveTo>
                    <a:pt x="0" y="0"/>
                  </a:moveTo>
                  <a:lnTo>
                    <a:pt x="497" y="1"/>
                  </a:lnTo>
                  <a:lnTo>
                    <a:pt x="498" y="30"/>
                  </a:lnTo>
                  <a:lnTo>
                    <a:pt x="479" y="52"/>
                  </a:lnTo>
                  <a:lnTo>
                    <a:pt x="507" y="90"/>
                  </a:lnTo>
                  <a:lnTo>
                    <a:pt x="507" y="229"/>
                  </a:lnTo>
                  <a:lnTo>
                    <a:pt x="485" y="229"/>
                  </a:lnTo>
                  <a:lnTo>
                    <a:pt x="485" y="320"/>
                  </a:lnTo>
                  <a:lnTo>
                    <a:pt x="399" y="292"/>
                  </a:lnTo>
                  <a:lnTo>
                    <a:pt x="364" y="271"/>
                  </a:lnTo>
                  <a:lnTo>
                    <a:pt x="0" y="273"/>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1" name="Freeform 80">
              <a:extLst>
                <a:ext uri="{FF2B5EF4-FFF2-40B4-BE49-F238E27FC236}">
                  <a16:creationId xmlns:a16="http://schemas.microsoft.com/office/drawing/2014/main" id="{E6DB7DED-CED2-4AEF-BCAA-9E7A2666D857}"/>
                </a:ext>
              </a:extLst>
            </p:cNvPr>
            <p:cNvSpPr>
              <a:spLocks/>
            </p:cNvSpPr>
            <p:nvPr/>
          </p:nvSpPr>
          <p:spPr bwMode="auto">
            <a:xfrm>
              <a:off x="6624210" y="3785978"/>
              <a:ext cx="535403" cy="301676"/>
            </a:xfrm>
            <a:custGeom>
              <a:avLst/>
              <a:gdLst>
                <a:gd name="T0" fmla="*/ 0 w 439"/>
                <a:gd name="T1" fmla="*/ 0 h 249"/>
                <a:gd name="T2" fmla="*/ 2147483647 w 439"/>
                <a:gd name="T3" fmla="*/ 0 h 249"/>
                <a:gd name="T4" fmla="*/ 2147483647 w 439"/>
                <a:gd name="T5" fmla="*/ 2147483647 h 249"/>
                <a:gd name="T6" fmla="*/ 2147483647 w 439"/>
                <a:gd name="T7" fmla="*/ 2147483647 h 249"/>
                <a:gd name="T8" fmla="*/ 2147483647 w 439"/>
                <a:gd name="T9" fmla="*/ 2147483647 h 249"/>
                <a:gd name="T10" fmla="*/ 2147483647 w 439"/>
                <a:gd name="T11" fmla="*/ 2147483647 h 249"/>
                <a:gd name="T12" fmla="*/ 2147483647 w 439"/>
                <a:gd name="T13" fmla="*/ 2147483647 h 249"/>
                <a:gd name="T14" fmla="*/ 2147483647 w 439"/>
                <a:gd name="T15" fmla="*/ 2147483647 h 249"/>
                <a:gd name="T16" fmla="*/ 2147483647 w 439"/>
                <a:gd name="T17" fmla="*/ 2147483647 h 249"/>
                <a:gd name="T18" fmla="*/ 2147483647 w 439"/>
                <a:gd name="T19" fmla="*/ 2147483647 h 249"/>
                <a:gd name="T20" fmla="*/ 0 w 439"/>
                <a:gd name="T21" fmla="*/ 2147483647 h 249"/>
                <a:gd name="T22" fmla="*/ 0 w 439"/>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9"/>
                <a:gd name="T38" fmla="*/ 439 w 439"/>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9">
                  <a:moveTo>
                    <a:pt x="0" y="0"/>
                  </a:moveTo>
                  <a:lnTo>
                    <a:pt x="374" y="0"/>
                  </a:lnTo>
                  <a:lnTo>
                    <a:pt x="386" y="28"/>
                  </a:lnTo>
                  <a:lnTo>
                    <a:pt x="384" y="62"/>
                  </a:lnTo>
                  <a:lnTo>
                    <a:pt x="420" y="96"/>
                  </a:lnTo>
                  <a:lnTo>
                    <a:pt x="439" y="137"/>
                  </a:lnTo>
                  <a:lnTo>
                    <a:pt x="386" y="176"/>
                  </a:lnTo>
                  <a:lnTo>
                    <a:pt x="396" y="202"/>
                  </a:lnTo>
                  <a:lnTo>
                    <a:pt x="361" y="249"/>
                  </a:lnTo>
                  <a:lnTo>
                    <a:pt x="52" y="248"/>
                  </a:lnTo>
                  <a:lnTo>
                    <a:pt x="0" y="90"/>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2" name="Freeform 81">
              <a:extLst>
                <a:ext uri="{FF2B5EF4-FFF2-40B4-BE49-F238E27FC236}">
                  <a16:creationId xmlns:a16="http://schemas.microsoft.com/office/drawing/2014/main" id="{59FC883A-FBC5-4ABC-A6EA-0DB9420A50CB}"/>
                </a:ext>
              </a:extLst>
            </p:cNvPr>
            <p:cNvSpPr>
              <a:spLocks/>
            </p:cNvSpPr>
            <p:nvPr/>
          </p:nvSpPr>
          <p:spPr bwMode="auto">
            <a:xfrm>
              <a:off x="6577519" y="3189188"/>
              <a:ext cx="549409" cy="600072"/>
            </a:xfrm>
            <a:custGeom>
              <a:avLst/>
              <a:gdLst>
                <a:gd name="T0" fmla="*/ 0 w 451"/>
                <a:gd name="T1" fmla="*/ 0 h 495"/>
                <a:gd name="T2" fmla="*/ 2147483647 w 451"/>
                <a:gd name="T3" fmla="*/ 0 h 495"/>
                <a:gd name="T4" fmla="*/ 2147483647 w 451"/>
                <a:gd name="T5" fmla="*/ 2147483647 h 495"/>
                <a:gd name="T6" fmla="*/ 2147483647 w 451"/>
                <a:gd name="T7" fmla="*/ 2147483647 h 495"/>
                <a:gd name="T8" fmla="*/ 2147483647 w 451"/>
                <a:gd name="T9" fmla="*/ 2147483647 h 495"/>
                <a:gd name="T10" fmla="*/ 2147483647 w 451"/>
                <a:gd name="T11" fmla="*/ 2147483647 h 495"/>
                <a:gd name="T12" fmla="*/ 2147483647 w 451"/>
                <a:gd name="T13" fmla="*/ 2147483647 h 495"/>
                <a:gd name="T14" fmla="*/ 2147483647 w 451"/>
                <a:gd name="T15" fmla="*/ 2147483647 h 495"/>
                <a:gd name="T16" fmla="*/ 2147483647 w 451"/>
                <a:gd name="T17" fmla="*/ 2147483647 h 495"/>
                <a:gd name="T18" fmla="*/ 2147483647 w 451"/>
                <a:gd name="T19" fmla="*/ 2147483647 h 495"/>
                <a:gd name="T20" fmla="*/ 2147483647 w 451"/>
                <a:gd name="T21" fmla="*/ 2147483647 h 495"/>
                <a:gd name="T22" fmla="*/ 2147483647 w 451"/>
                <a:gd name="T23" fmla="*/ 2147483647 h 495"/>
                <a:gd name="T24" fmla="*/ 2147483647 w 451"/>
                <a:gd name="T25" fmla="*/ 2147483647 h 495"/>
                <a:gd name="T26" fmla="*/ 2147483647 w 451"/>
                <a:gd name="T27" fmla="*/ 2147483647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8" y="456"/>
                  </a:lnTo>
                  <a:lnTo>
                    <a:pt x="413" y="495"/>
                  </a:lnTo>
                  <a:lnTo>
                    <a:pt x="60" y="495"/>
                  </a:lnTo>
                  <a:lnTo>
                    <a:pt x="60" y="352"/>
                  </a:lnTo>
                  <a:lnTo>
                    <a:pt x="30" y="316"/>
                  </a:lnTo>
                  <a:lnTo>
                    <a:pt x="50" y="294"/>
                  </a:lnTo>
                  <a:lnTo>
                    <a:pt x="50" y="263"/>
                  </a:lnTo>
                  <a:lnTo>
                    <a:pt x="38" y="177"/>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3" name="Freeform 82">
              <a:extLst>
                <a:ext uri="{FF2B5EF4-FFF2-40B4-BE49-F238E27FC236}">
                  <a16:creationId xmlns:a16="http://schemas.microsoft.com/office/drawing/2014/main" id="{72D83412-3285-4BC3-80BA-D83F5BA1DC08}"/>
                </a:ext>
              </a:extLst>
            </p:cNvPr>
            <p:cNvSpPr>
              <a:spLocks/>
            </p:cNvSpPr>
            <p:nvPr/>
          </p:nvSpPr>
          <p:spPr bwMode="auto">
            <a:xfrm>
              <a:off x="6949497" y="3410525"/>
              <a:ext cx="479373" cy="488582"/>
            </a:xfrm>
            <a:custGeom>
              <a:avLst/>
              <a:gdLst>
                <a:gd name="T0" fmla="*/ 2147483647 w 393"/>
                <a:gd name="T1" fmla="*/ 2147483647 h 403"/>
                <a:gd name="T2" fmla="*/ 2147483647 w 393"/>
                <a:gd name="T3" fmla="*/ 0 h 403"/>
                <a:gd name="T4" fmla="*/ 2147483647 w 393"/>
                <a:gd name="T5" fmla="*/ 2147483647 h 403"/>
                <a:gd name="T6" fmla="*/ 2147483647 w 393"/>
                <a:gd name="T7" fmla="*/ 2147483647 h 403"/>
                <a:gd name="T8" fmla="*/ 2147483647 w 393"/>
                <a:gd name="T9" fmla="*/ 2147483647 h 403"/>
                <a:gd name="T10" fmla="*/ 2147483647 w 393"/>
                <a:gd name="T11" fmla="*/ 2147483647 h 403"/>
                <a:gd name="T12" fmla="*/ 2147483647 w 393"/>
                <a:gd name="T13" fmla="*/ 2147483647 h 403"/>
                <a:gd name="T14" fmla="*/ 2147483647 w 393"/>
                <a:gd name="T15" fmla="*/ 2147483647 h 403"/>
                <a:gd name="T16" fmla="*/ 2147483647 w 393"/>
                <a:gd name="T17" fmla="*/ 2147483647 h 403"/>
                <a:gd name="T18" fmla="*/ 2147483647 w 393"/>
                <a:gd name="T19" fmla="*/ 2147483647 h 403"/>
                <a:gd name="T20" fmla="*/ 2147483647 w 393"/>
                <a:gd name="T21" fmla="*/ 2147483647 h 403"/>
                <a:gd name="T22" fmla="*/ 2147483647 w 393"/>
                <a:gd name="T23" fmla="*/ 2147483647 h 403"/>
                <a:gd name="T24" fmla="*/ 2147483647 w 393"/>
                <a:gd name="T25" fmla="*/ 2147483647 h 403"/>
                <a:gd name="T26" fmla="*/ 2147483647 w 393"/>
                <a:gd name="T27" fmla="*/ 2147483647 h 403"/>
                <a:gd name="T28" fmla="*/ 2147483647 w 393"/>
                <a:gd name="T29" fmla="*/ 2147483647 h 403"/>
                <a:gd name="T30" fmla="*/ 0 w 393"/>
                <a:gd name="T31" fmla="*/ 2147483647 h 403"/>
                <a:gd name="T32" fmla="*/ 0 w 393"/>
                <a:gd name="T33" fmla="*/ 2147483647 h 403"/>
                <a:gd name="T34" fmla="*/ 2147483647 w 393"/>
                <a:gd name="T35" fmla="*/ 2147483647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4" name="Freeform 83">
              <a:extLst>
                <a:ext uri="{FF2B5EF4-FFF2-40B4-BE49-F238E27FC236}">
                  <a16:creationId xmlns:a16="http://schemas.microsoft.com/office/drawing/2014/main" id="{25E84464-E15C-4D18-B1AA-451BC8402A3E}"/>
                </a:ext>
              </a:extLst>
            </p:cNvPr>
            <p:cNvSpPr>
              <a:spLocks/>
            </p:cNvSpPr>
            <p:nvPr/>
          </p:nvSpPr>
          <p:spPr bwMode="auto">
            <a:xfrm>
              <a:off x="7126928" y="3361337"/>
              <a:ext cx="550966" cy="263967"/>
            </a:xfrm>
            <a:custGeom>
              <a:avLst/>
              <a:gdLst>
                <a:gd name="T0" fmla="*/ 0 w 450"/>
                <a:gd name="T1" fmla="*/ 2147483647 h 220"/>
                <a:gd name="T2" fmla="*/ 2147483647 w 450"/>
                <a:gd name="T3" fmla="*/ 2147483647 h 220"/>
                <a:gd name="T4" fmla="*/ 2147483647 w 450"/>
                <a:gd name="T5" fmla="*/ 2147483647 h 220"/>
                <a:gd name="T6" fmla="*/ 2147483647 w 450"/>
                <a:gd name="T7" fmla="*/ 2147483647 h 220"/>
                <a:gd name="T8" fmla="*/ 2147483647 w 450"/>
                <a:gd name="T9" fmla="*/ 2147483647 h 220"/>
                <a:gd name="T10" fmla="*/ 2147483647 w 450"/>
                <a:gd name="T11" fmla="*/ 2147483647 h 220"/>
                <a:gd name="T12" fmla="*/ 2147483647 w 450"/>
                <a:gd name="T13" fmla="*/ 2147483647 h 220"/>
                <a:gd name="T14" fmla="*/ 2147483647 w 450"/>
                <a:gd name="T15" fmla="*/ 2147483647 h 220"/>
                <a:gd name="T16" fmla="*/ 2147483647 w 450"/>
                <a:gd name="T17" fmla="*/ 2147483647 h 220"/>
                <a:gd name="T18" fmla="*/ 2147483647 w 450"/>
                <a:gd name="T19" fmla="*/ 2147483647 h 220"/>
                <a:gd name="T20" fmla="*/ 2147483647 w 450"/>
                <a:gd name="T21" fmla="*/ 0 h 220"/>
                <a:gd name="T22" fmla="*/ 0 w 450"/>
                <a:gd name="T23" fmla="*/ 214748364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0"/>
                <a:gd name="T37" fmla="*/ 0 h 220"/>
                <a:gd name="T38" fmla="*/ 450 w 450"/>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0" h="220">
                  <a:moveTo>
                    <a:pt x="0" y="80"/>
                  </a:moveTo>
                  <a:lnTo>
                    <a:pt x="137" y="151"/>
                  </a:lnTo>
                  <a:lnTo>
                    <a:pt x="164" y="187"/>
                  </a:lnTo>
                  <a:lnTo>
                    <a:pt x="174" y="220"/>
                  </a:lnTo>
                  <a:lnTo>
                    <a:pt x="252" y="143"/>
                  </a:lnTo>
                  <a:lnTo>
                    <a:pt x="450" y="113"/>
                  </a:lnTo>
                  <a:lnTo>
                    <a:pt x="363" y="58"/>
                  </a:lnTo>
                  <a:lnTo>
                    <a:pt x="246" y="109"/>
                  </a:lnTo>
                  <a:lnTo>
                    <a:pt x="135" y="64"/>
                  </a:lnTo>
                  <a:lnTo>
                    <a:pt x="200" y="10"/>
                  </a:lnTo>
                  <a:lnTo>
                    <a:pt x="143" y="0"/>
                  </a:lnTo>
                  <a:lnTo>
                    <a:pt x="0" y="8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5" name="Freeform 84">
              <a:extLst>
                <a:ext uri="{FF2B5EF4-FFF2-40B4-BE49-F238E27FC236}">
                  <a16:creationId xmlns:a16="http://schemas.microsoft.com/office/drawing/2014/main" id="{9749F390-CB7D-4BAD-9DA4-BEAE7E96A70F}"/>
                </a:ext>
              </a:extLst>
            </p:cNvPr>
            <p:cNvSpPr>
              <a:spLocks/>
            </p:cNvSpPr>
            <p:nvPr/>
          </p:nvSpPr>
          <p:spPr bwMode="auto">
            <a:xfrm>
              <a:off x="7441319" y="3563000"/>
              <a:ext cx="356418" cy="413165"/>
            </a:xfrm>
            <a:custGeom>
              <a:avLst/>
              <a:gdLst>
                <a:gd name="T0" fmla="*/ 2147483647 w 295"/>
                <a:gd name="T1" fmla="*/ 0 h 342"/>
                <a:gd name="T2" fmla="*/ 2147483647 w 295"/>
                <a:gd name="T3" fmla="*/ 2147483647 h 342"/>
                <a:gd name="T4" fmla="*/ 2147483647 w 295"/>
                <a:gd name="T5" fmla="*/ 2147483647 h 342"/>
                <a:gd name="T6" fmla="*/ 2147483647 w 295"/>
                <a:gd name="T7" fmla="*/ 2147483647 h 342"/>
                <a:gd name="T8" fmla="*/ 2147483647 w 295"/>
                <a:gd name="T9" fmla="*/ 2147483647 h 342"/>
                <a:gd name="T10" fmla="*/ 2147483647 w 295"/>
                <a:gd name="T11" fmla="*/ 2147483647 h 342"/>
                <a:gd name="T12" fmla="*/ 2147483647 w 295"/>
                <a:gd name="T13" fmla="*/ 2147483647 h 342"/>
                <a:gd name="T14" fmla="*/ 2147483647 w 295"/>
                <a:gd name="T15" fmla="*/ 2147483647 h 342"/>
                <a:gd name="T16" fmla="*/ 2147483647 w 295"/>
                <a:gd name="T17" fmla="*/ 2147483647 h 342"/>
                <a:gd name="T18" fmla="*/ 2147483647 w 295"/>
                <a:gd name="T19" fmla="*/ 2147483647 h 342"/>
                <a:gd name="T20" fmla="*/ 0 w 295"/>
                <a:gd name="T21" fmla="*/ 2147483647 h 342"/>
                <a:gd name="T22" fmla="*/ 2147483647 w 295"/>
                <a:gd name="T23" fmla="*/ 2147483647 h 342"/>
                <a:gd name="T24" fmla="*/ 2147483647 w 295"/>
                <a:gd name="T25" fmla="*/ 2147483647 h 342"/>
                <a:gd name="T26" fmla="*/ 2147483647 w 295"/>
                <a:gd name="T27" fmla="*/ 2147483647 h 342"/>
                <a:gd name="T28" fmla="*/ 2147483647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6" name="Freeform 85">
              <a:extLst>
                <a:ext uri="{FF2B5EF4-FFF2-40B4-BE49-F238E27FC236}">
                  <a16:creationId xmlns:a16="http://schemas.microsoft.com/office/drawing/2014/main" id="{57902DDF-DEA7-4B67-9C58-57401CD08DE0}"/>
                </a:ext>
              </a:extLst>
            </p:cNvPr>
            <p:cNvSpPr>
              <a:spLocks/>
            </p:cNvSpPr>
            <p:nvPr/>
          </p:nvSpPr>
          <p:spPr bwMode="auto">
            <a:xfrm>
              <a:off x="7053778" y="3899107"/>
              <a:ext cx="326844" cy="552526"/>
            </a:xfrm>
            <a:custGeom>
              <a:avLst/>
              <a:gdLst>
                <a:gd name="T0" fmla="*/ 2147483647 w 268"/>
                <a:gd name="T1" fmla="*/ 0 h 457"/>
                <a:gd name="T2" fmla="*/ 2147483647 w 268"/>
                <a:gd name="T3" fmla="*/ 0 h 457"/>
                <a:gd name="T4" fmla="*/ 2147483647 w 268"/>
                <a:gd name="T5" fmla="*/ 2147483647 h 457"/>
                <a:gd name="T6" fmla="*/ 2147483647 w 268"/>
                <a:gd name="T7" fmla="*/ 2147483647 h 457"/>
                <a:gd name="T8" fmla="*/ 2147483647 w 268"/>
                <a:gd name="T9" fmla="*/ 2147483647 h 457"/>
                <a:gd name="T10" fmla="*/ 2147483647 w 268"/>
                <a:gd name="T11" fmla="*/ 2147483647 h 457"/>
                <a:gd name="T12" fmla="*/ 2147483647 w 268"/>
                <a:gd name="T13" fmla="*/ 2147483647 h 457"/>
                <a:gd name="T14" fmla="*/ 2147483647 w 268"/>
                <a:gd name="T15" fmla="*/ 2147483647 h 457"/>
                <a:gd name="T16" fmla="*/ 2147483647 w 268"/>
                <a:gd name="T17" fmla="*/ 2147483647 h 457"/>
                <a:gd name="T18" fmla="*/ 2147483647 w 268"/>
                <a:gd name="T19" fmla="*/ 2147483647 h 457"/>
                <a:gd name="T20" fmla="*/ 2147483647 w 268"/>
                <a:gd name="T21" fmla="*/ 2147483647 h 457"/>
                <a:gd name="T22" fmla="*/ 2147483647 w 268"/>
                <a:gd name="T23" fmla="*/ 2147483647 h 457"/>
                <a:gd name="T24" fmla="*/ 0 w 268"/>
                <a:gd name="T25" fmla="*/ 2147483647 h 457"/>
                <a:gd name="T26" fmla="*/ 2147483647 w 268"/>
                <a:gd name="T27" fmla="*/ 2147483647 h 457"/>
                <a:gd name="T28" fmla="*/ 2147483647 w 268"/>
                <a:gd name="T29" fmla="*/ 2147483647 h 457"/>
                <a:gd name="T30" fmla="*/ 2147483647 w 268"/>
                <a:gd name="T31" fmla="*/ 2147483647 h 457"/>
                <a:gd name="T32" fmla="*/ 2147483647 w 268"/>
                <a:gd name="T33" fmla="*/ 2147483647 h 457"/>
                <a:gd name="T34" fmla="*/ 2147483647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7" y="419"/>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7" name="Freeform 86">
              <a:extLst>
                <a:ext uri="{FF2B5EF4-FFF2-40B4-BE49-F238E27FC236}">
                  <a16:creationId xmlns:a16="http://schemas.microsoft.com/office/drawing/2014/main" id="{0A903CC0-742D-4DA9-A26F-881566826602}"/>
                </a:ext>
              </a:extLst>
            </p:cNvPr>
            <p:cNvSpPr>
              <a:spLocks/>
            </p:cNvSpPr>
            <p:nvPr/>
          </p:nvSpPr>
          <p:spPr bwMode="auto">
            <a:xfrm>
              <a:off x="7329260" y="3974524"/>
              <a:ext cx="264587" cy="427922"/>
            </a:xfrm>
            <a:custGeom>
              <a:avLst/>
              <a:gdLst>
                <a:gd name="T0" fmla="*/ 2147483647 w 217"/>
                <a:gd name="T1" fmla="*/ 0 h 354"/>
                <a:gd name="T2" fmla="*/ 2147483647 w 217"/>
                <a:gd name="T3" fmla="*/ 2147483647 h 354"/>
                <a:gd name="T4" fmla="*/ 2147483647 w 217"/>
                <a:gd name="T5" fmla="*/ 2147483647 h 354"/>
                <a:gd name="T6" fmla="*/ 2147483647 w 217"/>
                <a:gd name="T7" fmla="*/ 2147483647 h 354"/>
                <a:gd name="T8" fmla="*/ 2147483647 w 217"/>
                <a:gd name="T9" fmla="*/ 2147483647 h 354"/>
                <a:gd name="T10" fmla="*/ 2147483647 w 217"/>
                <a:gd name="T11" fmla="*/ 2147483647 h 354"/>
                <a:gd name="T12" fmla="*/ 0 w 217"/>
                <a:gd name="T13" fmla="*/ 2147483647 h 354"/>
                <a:gd name="T14" fmla="*/ 2147483647 w 217"/>
                <a:gd name="T15" fmla="*/ 2147483647 h 354"/>
                <a:gd name="T16" fmla="*/ 2147483647 w 217"/>
                <a:gd name="T17" fmla="*/ 2147483647 h 354"/>
                <a:gd name="T18" fmla="*/ 2147483647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30"/>
                  </a:lnTo>
                  <a:lnTo>
                    <a:pt x="137" y="327"/>
                  </a:lnTo>
                  <a:lnTo>
                    <a:pt x="0" y="354"/>
                  </a:lnTo>
                  <a:lnTo>
                    <a:pt x="8" y="299"/>
                  </a:lnTo>
                  <a:lnTo>
                    <a:pt x="40" y="264"/>
                  </a:lnTo>
                  <a:lnTo>
                    <a:pt x="4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8" name="Freeform 87">
              <a:extLst>
                <a:ext uri="{FF2B5EF4-FFF2-40B4-BE49-F238E27FC236}">
                  <a16:creationId xmlns:a16="http://schemas.microsoft.com/office/drawing/2014/main" id="{A827CECB-E8C2-4C59-9433-670B28471288}"/>
                </a:ext>
              </a:extLst>
            </p:cNvPr>
            <p:cNvSpPr>
              <a:spLocks/>
            </p:cNvSpPr>
            <p:nvPr/>
          </p:nvSpPr>
          <p:spPr bwMode="auto">
            <a:xfrm>
              <a:off x="7593849" y="3818981"/>
              <a:ext cx="364197" cy="499848"/>
            </a:xfrm>
            <a:custGeom>
              <a:avLst/>
              <a:gdLst>
                <a:gd name="T0" fmla="*/ 0 w 300"/>
                <a:gd name="T1" fmla="*/ 2147483647 h 303"/>
                <a:gd name="T2" fmla="*/ 2147483647 w 300"/>
                <a:gd name="T3" fmla="*/ 2147483647 h 303"/>
                <a:gd name="T4" fmla="*/ 2147483647 w 300"/>
                <a:gd name="T5" fmla="*/ 2147483647 h 303"/>
                <a:gd name="T6" fmla="*/ 2147483647 w 300"/>
                <a:gd name="T7" fmla="*/ 2147483647 h 303"/>
                <a:gd name="T8" fmla="*/ 2147483647 w 300"/>
                <a:gd name="T9" fmla="*/ 0 h 303"/>
                <a:gd name="T10" fmla="*/ 2147483647 w 300"/>
                <a:gd name="T11" fmla="*/ 2147483647 h 303"/>
                <a:gd name="T12" fmla="*/ 2147483647 w 300"/>
                <a:gd name="T13" fmla="*/ 2147483647 h 303"/>
                <a:gd name="T14" fmla="*/ 2147483647 w 300"/>
                <a:gd name="T15" fmla="*/ 2147483647 h 303"/>
                <a:gd name="T16" fmla="*/ 2147483647 w 300"/>
                <a:gd name="T17" fmla="*/ 2147483647 h 303"/>
                <a:gd name="T18" fmla="*/ 2147483647 w 300"/>
                <a:gd name="T19" fmla="*/ 2147483647 h 303"/>
                <a:gd name="T20" fmla="*/ 2147483647 w 300"/>
                <a:gd name="T21" fmla="*/ 2147483647 h 303"/>
                <a:gd name="T22" fmla="*/ 2147483647 w 300"/>
                <a:gd name="T23" fmla="*/ 2147483647 h 303"/>
                <a:gd name="T24" fmla="*/ 0 w 300"/>
                <a:gd name="T25" fmla="*/ 2147483647 h 303"/>
                <a:gd name="T26" fmla="*/ 0 w 300"/>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
                <a:gd name="T43" fmla="*/ 0 h 303"/>
                <a:gd name="T44" fmla="*/ 300 w 300"/>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 h="303">
                  <a:moveTo>
                    <a:pt x="0" y="22"/>
                  </a:moveTo>
                  <a:lnTo>
                    <a:pt x="113" y="21"/>
                  </a:lnTo>
                  <a:lnTo>
                    <a:pt x="155" y="41"/>
                  </a:lnTo>
                  <a:lnTo>
                    <a:pt x="218" y="41"/>
                  </a:lnTo>
                  <a:lnTo>
                    <a:pt x="300" y="0"/>
                  </a:lnTo>
                  <a:lnTo>
                    <a:pt x="300" y="132"/>
                  </a:lnTo>
                  <a:lnTo>
                    <a:pt x="288" y="138"/>
                  </a:lnTo>
                  <a:lnTo>
                    <a:pt x="248" y="218"/>
                  </a:lnTo>
                  <a:lnTo>
                    <a:pt x="226" y="218"/>
                  </a:lnTo>
                  <a:lnTo>
                    <a:pt x="153" y="303"/>
                  </a:lnTo>
                  <a:lnTo>
                    <a:pt x="129" y="281"/>
                  </a:lnTo>
                  <a:lnTo>
                    <a:pt x="92" y="291"/>
                  </a:lnTo>
                  <a:lnTo>
                    <a:pt x="0" y="220"/>
                  </a:lnTo>
                  <a:lnTo>
                    <a:pt x="0" y="22"/>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299" name="Freeform 88">
              <a:extLst>
                <a:ext uri="{FF2B5EF4-FFF2-40B4-BE49-F238E27FC236}">
                  <a16:creationId xmlns:a16="http://schemas.microsoft.com/office/drawing/2014/main" id="{9BBC5833-013A-4FF4-B095-782E7652CB35}"/>
                </a:ext>
              </a:extLst>
            </p:cNvPr>
            <p:cNvSpPr>
              <a:spLocks/>
            </p:cNvSpPr>
            <p:nvPr/>
          </p:nvSpPr>
          <p:spPr bwMode="auto">
            <a:xfrm>
              <a:off x="5056913" y="3189187"/>
              <a:ext cx="977421" cy="500059"/>
            </a:xfrm>
            <a:custGeom>
              <a:avLst/>
              <a:gdLst>
                <a:gd name="T0" fmla="*/ 2147483647 w 803"/>
                <a:gd name="T1" fmla="*/ 0 h 413"/>
                <a:gd name="T2" fmla="*/ 2147483647 w 803"/>
                <a:gd name="T3" fmla="*/ 2147483647 h 413"/>
                <a:gd name="T4" fmla="*/ 2147483647 w 803"/>
                <a:gd name="T5" fmla="*/ 2147483647 h 413"/>
                <a:gd name="T6" fmla="*/ 2147483647 w 803"/>
                <a:gd name="T7" fmla="*/ 2147483647 h 413"/>
                <a:gd name="T8" fmla="*/ 2147483647 w 803"/>
                <a:gd name="T9" fmla="*/ 2147483647 h 413"/>
                <a:gd name="T10" fmla="*/ 2147483647 w 803"/>
                <a:gd name="T11" fmla="*/ 2147483647 h 413"/>
                <a:gd name="T12" fmla="*/ 2147483647 w 803"/>
                <a:gd name="T13" fmla="*/ 2147483647 h 413"/>
                <a:gd name="T14" fmla="*/ 2147483647 w 803"/>
                <a:gd name="T15" fmla="*/ 2147483647 h 413"/>
                <a:gd name="T16" fmla="*/ 2147483647 w 803"/>
                <a:gd name="T17" fmla="*/ 2147483647 h 413"/>
                <a:gd name="T18" fmla="*/ 2147483647 w 803"/>
                <a:gd name="T19" fmla="*/ 2147483647 h 413"/>
                <a:gd name="T20" fmla="*/ 0 w 803"/>
                <a:gd name="T21" fmla="*/ 2147483647 h 413"/>
                <a:gd name="T22" fmla="*/ 2147483647 w 803"/>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3"/>
                <a:gd name="T37" fmla="*/ 0 h 413"/>
                <a:gd name="T38" fmla="*/ 803 w 803"/>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3" h="413">
                  <a:moveTo>
                    <a:pt x="2" y="0"/>
                  </a:moveTo>
                  <a:lnTo>
                    <a:pt x="803" y="1"/>
                  </a:lnTo>
                  <a:lnTo>
                    <a:pt x="803" y="358"/>
                  </a:lnTo>
                  <a:lnTo>
                    <a:pt x="329" y="358"/>
                  </a:lnTo>
                  <a:lnTo>
                    <a:pt x="329" y="380"/>
                  </a:lnTo>
                  <a:lnTo>
                    <a:pt x="216" y="413"/>
                  </a:lnTo>
                  <a:lnTo>
                    <a:pt x="157" y="298"/>
                  </a:lnTo>
                  <a:lnTo>
                    <a:pt x="115" y="316"/>
                  </a:lnTo>
                  <a:lnTo>
                    <a:pt x="99" y="292"/>
                  </a:lnTo>
                  <a:lnTo>
                    <a:pt x="123" y="231"/>
                  </a:lnTo>
                  <a:lnTo>
                    <a:pt x="0" y="104"/>
                  </a:lnTo>
                  <a:lnTo>
                    <a:pt x="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0" name="Rectangle 89">
              <a:extLst>
                <a:ext uri="{FF2B5EF4-FFF2-40B4-BE49-F238E27FC236}">
                  <a16:creationId xmlns:a16="http://schemas.microsoft.com/office/drawing/2014/main" id="{4C04D3A2-32F2-47F5-B6D6-D934A1D03D8F}"/>
                </a:ext>
              </a:extLst>
            </p:cNvPr>
            <p:cNvSpPr>
              <a:spLocks noChangeArrowheads="1"/>
            </p:cNvSpPr>
            <p:nvPr/>
          </p:nvSpPr>
          <p:spPr bwMode="auto">
            <a:xfrm>
              <a:off x="5449127" y="3622024"/>
              <a:ext cx="585208" cy="426282"/>
            </a:xfrm>
            <a:prstGeom prst="rect">
              <a:avLst/>
            </a:prstGeom>
            <a:grpFill/>
            <a:ln w="12700">
              <a:solidFill>
                <a:schemeClr val="tx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1" name="Freeform 90">
              <a:extLst>
                <a:ext uri="{FF2B5EF4-FFF2-40B4-BE49-F238E27FC236}">
                  <a16:creationId xmlns:a16="http://schemas.microsoft.com/office/drawing/2014/main" id="{F480A2E2-648A-40C4-A4E5-078B02CF532B}"/>
                </a:ext>
              </a:extLst>
            </p:cNvPr>
            <p:cNvSpPr>
              <a:spLocks/>
            </p:cNvSpPr>
            <p:nvPr/>
          </p:nvSpPr>
          <p:spPr bwMode="auto">
            <a:xfrm>
              <a:off x="6034334" y="3189187"/>
              <a:ext cx="606997" cy="321351"/>
            </a:xfrm>
            <a:custGeom>
              <a:avLst/>
              <a:gdLst>
                <a:gd name="T0" fmla="*/ 0 w 498"/>
                <a:gd name="T1" fmla="*/ 2147483647 h 266"/>
                <a:gd name="T2" fmla="*/ 2147483647 w 498"/>
                <a:gd name="T3" fmla="*/ 0 h 266"/>
                <a:gd name="T4" fmla="*/ 2147483647 w 498"/>
                <a:gd name="T5" fmla="*/ 2147483647 h 266"/>
                <a:gd name="T6" fmla="*/ 2147483647 w 498"/>
                <a:gd name="T7" fmla="*/ 2147483647 h 266"/>
                <a:gd name="T8" fmla="*/ 0 w 498"/>
                <a:gd name="T9" fmla="*/ 2147483647 h 266"/>
                <a:gd name="T10" fmla="*/ 0 w 498"/>
                <a:gd name="T11" fmla="*/ 2147483647 h 266"/>
                <a:gd name="T12" fmla="*/ 0 60000 65536"/>
                <a:gd name="T13" fmla="*/ 0 60000 65536"/>
                <a:gd name="T14" fmla="*/ 0 60000 65536"/>
                <a:gd name="T15" fmla="*/ 0 60000 65536"/>
                <a:gd name="T16" fmla="*/ 0 60000 65536"/>
                <a:gd name="T17" fmla="*/ 0 60000 65536"/>
                <a:gd name="T18" fmla="*/ 0 w 498"/>
                <a:gd name="T19" fmla="*/ 0 h 266"/>
                <a:gd name="T20" fmla="*/ 498 w 498"/>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498" h="266">
                  <a:moveTo>
                    <a:pt x="0" y="1"/>
                  </a:moveTo>
                  <a:lnTo>
                    <a:pt x="448" y="0"/>
                  </a:lnTo>
                  <a:lnTo>
                    <a:pt x="490" y="200"/>
                  </a:lnTo>
                  <a:lnTo>
                    <a:pt x="498" y="266"/>
                  </a:lnTo>
                  <a:lnTo>
                    <a:pt x="0" y="265"/>
                  </a:lnTo>
                  <a:lnTo>
                    <a:pt x="0" y="1"/>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2" name="Freeform 91">
              <a:extLst>
                <a:ext uri="{FF2B5EF4-FFF2-40B4-BE49-F238E27FC236}">
                  <a16:creationId xmlns:a16="http://schemas.microsoft.com/office/drawing/2014/main" id="{AAF5F3F5-7751-4767-9E59-534C39F15B9E}"/>
                </a:ext>
              </a:extLst>
            </p:cNvPr>
            <p:cNvSpPr>
              <a:spLocks/>
            </p:cNvSpPr>
            <p:nvPr/>
          </p:nvSpPr>
          <p:spPr bwMode="auto">
            <a:xfrm>
              <a:off x="6034334" y="3836803"/>
              <a:ext cx="719058" cy="329548"/>
            </a:xfrm>
            <a:custGeom>
              <a:avLst/>
              <a:gdLst>
                <a:gd name="T0" fmla="*/ 0 w 590"/>
                <a:gd name="T1" fmla="*/ 0 h 274"/>
                <a:gd name="T2" fmla="*/ 2147483647 w 590"/>
                <a:gd name="T3" fmla="*/ 0 h 274"/>
                <a:gd name="T4" fmla="*/ 2147483647 w 590"/>
                <a:gd name="T5" fmla="*/ 2147483647 h 274"/>
                <a:gd name="T6" fmla="*/ 2147483647 w 590"/>
                <a:gd name="T7" fmla="*/ 2147483647 h 274"/>
                <a:gd name="T8" fmla="*/ 2147483647 w 590"/>
                <a:gd name="T9" fmla="*/ 2147483647 h 274"/>
                <a:gd name="T10" fmla="*/ 2147483647 w 590"/>
                <a:gd name="T11" fmla="*/ 2147483647 h 274"/>
                <a:gd name="T12" fmla="*/ 2147483647 w 590"/>
                <a:gd name="T13" fmla="*/ 2147483647 h 274"/>
                <a:gd name="T14" fmla="*/ 2147483647 w 590"/>
                <a:gd name="T15" fmla="*/ 2147483647 h 274"/>
                <a:gd name="T16" fmla="*/ 0 w 590"/>
                <a:gd name="T17" fmla="*/ 2147483647 h 274"/>
                <a:gd name="T18" fmla="*/ 0 w 59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274"/>
                <a:gd name="T32" fmla="*/ 590 w 59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274">
                  <a:moveTo>
                    <a:pt x="0" y="0"/>
                  </a:moveTo>
                  <a:lnTo>
                    <a:pt x="364" y="0"/>
                  </a:lnTo>
                  <a:lnTo>
                    <a:pt x="401" y="25"/>
                  </a:lnTo>
                  <a:lnTo>
                    <a:pt x="485" y="47"/>
                  </a:lnTo>
                  <a:lnTo>
                    <a:pt x="540" y="208"/>
                  </a:lnTo>
                  <a:lnTo>
                    <a:pt x="590" y="274"/>
                  </a:lnTo>
                  <a:lnTo>
                    <a:pt x="125" y="273"/>
                  </a:lnTo>
                  <a:lnTo>
                    <a:pt x="125" y="175"/>
                  </a:lnTo>
                  <a:lnTo>
                    <a:pt x="0" y="177"/>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3" name="Rectangle 92">
              <a:extLst>
                <a:ext uri="{FF2B5EF4-FFF2-40B4-BE49-F238E27FC236}">
                  <a16:creationId xmlns:a16="http://schemas.microsoft.com/office/drawing/2014/main" id="{C15026EF-C0D4-41B5-8CD0-8AF566988A7D}"/>
                </a:ext>
              </a:extLst>
            </p:cNvPr>
            <p:cNvSpPr>
              <a:spLocks noChangeArrowheads="1"/>
            </p:cNvSpPr>
            <p:nvPr/>
          </p:nvSpPr>
          <p:spPr bwMode="auto">
            <a:xfrm>
              <a:off x="5628112" y="4045027"/>
              <a:ext cx="558748" cy="423001"/>
            </a:xfrm>
            <a:prstGeom prst="rect">
              <a:avLst/>
            </a:prstGeom>
            <a:grpFill/>
            <a:ln w="12700">
              <a:solidFill>
                <a:schemeClr val="tx1"/>
              </a:solidFill>
              <a:miter lim="800000"/>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4" name="Freeform 93">
              <a:extLst>
                <a:ext uri="{FF2B5EF4-FFF2-40B4-BE49-F238E27FC236}">
                  <a16:creationId xmlns:a16="http://schemas.microsoft.com/office/drawing/2014/main" id="{E480FDBF-147D-4766-897D-A71E63E6E166}"/>
                </a:ext>
              </a:extLst>
            </p:cNvPr>
            <p:cNvSpPr>
              <a:spLocks/>
            </p:cNvSpPr>
            <p:nvPr/>
          </p:nvSpPr>
          <p:spPr bwMode="auto">
            <a:xfrm>
              <a:off x="7780615" y="4112245"/>
              <a:ext cx="435793" cy="327909"/>
            </a:xfrm>
            <a:custGeom>
              <a:avLst/>
              <a:gdLst>
                <a:gd name="T0" fmla="*/ 2147483647 w 357"/>
                <a:gd name="T1" fmla="*/ 0 h 270"/>
                <a:gd name="T2" fmla="*/ 2147483647 w 357"/>
                <a:gd name="T3" fmla="*/ 0 h 270"/>
                <a:gd name="T4" fmla="*/ 2147483647 w 357"/>
                <a:gd name="T5" fmla="*/ 2147483647 h 270"/>
                <a:gd name="T6" fmla="*/ 2147483647 w 357"/>
                <a:gd name="T7" fmla="*/ 2147483647 h 270"/>
                <a:gd name="T8" fmla="*/ 0 w 357"/>
                <a:gd name="T9" fmla="*/ 2147483647 h 270"/>
                <a:gd name="T10" fmla="*/ 2147483647 w 357"/>
                <a:gd name="T11" fmla="*/ 2147483647 h 270"/>
                <a:gd name="T12" fmla="*/ 2147483647 w 357"/>
                <a:gd name="T13" fmla="*/ 2147483647 h 270"/>
                <a:gd name="T14" fmla="*/ 2147483647 w 357"/>
                <a:gd name="T15" fmla="*/ 2147483647 h 270"/>
                <a:gd name="T16" fmla="*/ 2147483647 w 357"/>
                <a:gd name="T17" fmla="*/ 2147483647 h 270"/>
                <a:gd name="T18" fmla="*/ 2147483647 w 357"/>
                <a:gd name="T19" fmla="*/ 2147483647 h 270"/>
                <a:gd name="T20" fmla="*/ 2147483647 w 357"/>
                <a:gd name="T21" fmla="*/ 2147483647 h 270"/>
                <a:gd name="T22" fmla="*/ 2147483647 w 357"/>
                <a:gd name="T23" fmla="*/ 2147483647 h 270"/>
                <a:gd name="T24" fmla="*/ 2147483647 w 357"/>
                <a:gd name="T25" fmla="*/ 2147483647 h 270"/>
                <a:gd name="T26" fmla="*/ 2147483647 w 357"/>
                <a:gd name="T27" fmla="*/ 2147483647 h 270"/>
                <a:gd name="T28" fmla="*/ 2147483647 w 357"/>
                <a:gd name="T29" fmla="*/ 2147483647 h 270"/>
                <a:gd name="T30" fmla="*/ 2147483647 w 357"/>
                <a:gd name="T31" fmla="*/ 2147483647 h 270"/>
                <a:gd name="T32" fmla="*/ 2147483647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5" name="Freeform 94">
              <a:extLst>
                <a:ext uri="{FF2B5EF4-FFF2-40B4-BE49-F238E27FC236}">
                  <a16:creationId xmlns:a16="http://schemas.microsoft.com/office/drawing/2014/main" id="{79ED145C-F1A3-4C20-8727-9AA0619D6A97}"/>
                </a:ext>
              </a:extLst>
            </p:cNvPr>
            <p:cNvSpPr>
              <a:spLocks/>
            </p:cNvSpPr>
            <p:nvPr/>
          </p:nvSpPr>
          <p:spPr bwMode="auto">
            <a:xfrm>
              <a:off x="7643652" y="4268004"/>
              <a:ext cx="691042" cy="244292"/>
            </a:xfrm>
            <a:custGeom>
              <a:avLst/>
              <a:gdLst>
                <a:gd name="T0" fmla="*/ 0 w 570"/>
                <a:gd name="T1" fmla="*/ 2147483647 h 204"/>
                <a:gd name="T2" fmla="*/ 2147483647 w 570"/>
                <a:gd name="T3" fmla="*/ 2147483647 h 204"/>
                <a:gd name="T4" fmla="*/ 2147483647 w 570"/>
                <a:gd name="T5" fmla="*/ 2147483647 h 204"/>
                <a:gd name="T6" fmla="*/ 2147483647 w 570"/>
                <a:gd name="T7" fmla="*/ 2147483647 h 204"/>
                <a:gd name="T8" fmla="*/ 2147483647 w 570"/>
                <a:gd name="T9" fmla="*/ 2147483647 h 204"/>
                <a:gd name="T10" fmla="*/ 2147483647 w 570"/>
                <a:gd name="T11" fmla="*/ 2147483647 h 204"/>
                <a:gd name="T12" fmla="*/ 2147483647 w 570"/>
                <a:gd name="T13" fmla="*/ 0 h 204"/>
                <a:gd name="T14" fmla="*/ 2147483647 w 570"/>
                <a:gd name="T15" fmla="*/ 2147483647 h 204"/>
                <a:gd name="T16" fmla="*/ 2147483647 w 570"/>
                <a:gd name="T17" fmla="*/ 2147483647 h 204"/>
                <a:gd name="T18" fmla="*/ 2147483647 w 570"/>
                <a:gd name="T19" fmla="*/ 2147483647 h 204"/>
                <a:gd name="T20" fmla="*/ 2147483647 w 570"/>
                <a:gd name="T21" fmla="*/ 2147483647 h 204"/>
                <a:gd name="T22" fmla="*/ 0 w 570"/>
                <a:gd name="T23" fmla="*/ 2147483647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0"/>
                <a:gd name="T37" fmla="*/ 0 h 204"/>
                <a:gd name="T38" fmla="*/ 570 w 570"/>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0" h="204">
                  <a:moveTo>
                    <a:pt x="0" y="204"/>
                  </a:moveTo>
                  <a:lnTo>
                    <a:pt x="17" y="184"/>
                  </a:lnTo>
                  <a:lnTo>
                    <a:pt x="145" y="125"/>
                  </a:lnTo>
                  <a:lnTo>
                    <a:pt x="256" y="143"/>
                  </a:lnTo>
                  <a:lnTo>
                    <a:pt x="289" y="114"/>
                  </a:lnTo>
                  <a:lnTo>
                    <a:pt x="310" y="57"/>
                  </a:lnTo>
                  <a:lnTo>
                    <a:pt x="472" y="0"/>
                  </a:lnTo>
                  <a:lnTo>
                    <a:pt x="498" y="91"/>
                  </a:lnTo>
                  <a:lnTo>
                    <a:pt x="570" y="109"/>
                  </a:lnTo>
                  <a:lnTo>
                    <a:pt x="534" y="152"/>
                  </a:lnTo>
                  <a:lnTo>
                    <a:pt x="558" y="204"/>
                  </a:lnTo>
                  <a:lnTo>
                    <a:pt x="0" y="204"/>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6" name="Freeform 95">
              <a:extLst>
                <a:ext uri="{FF2B5EF4-FFF2-40B4-BE49-F238E27FC236}">
                  <a16:creationId xmlns:a16="http://schemas.microsoft.com/office/drawing/2014/main" id="{9AA8D5C7-027E-42CC-A91A-9EE626F27578}"/>
                </a:ext>
              </a:extLst>
            </p:cNvPr>
            <p:cNvSpPr>
              <a:spLocks/>
            </p:cNvSpPr>
            <p:nvPr/>
          </p:nvSpPr>
          <p:spPr bwMode="auto">
            <a:xfrm>
              <a:off x="7221866" y="4208981"/>
              <a:ext cx="597658" cy="327909"/>
            </a:xfrm>
            <a:custGeom>
              <a:avLst/>
              <a:gdLst>
                <a:gd name="T0" fmla="*/ 0 w 489"/>
                <a:gd name="T1" fmla="*/ 2147483647 h 268"/>
                <a:gd name="T2" fmla="*/ 2147483647 w 489"/>
                <a:gd name="T3" fmla="*/ 2147483647 h 268"/>
                <a:gd name="T4" fmla="*/ 2147483647 w 489"/>
                <a:gd name="T5" fmla="*/ 2147483647 h 268"/>
                <a:gd name="T6" fmla="*/ 2147483647 w 489"/>
                <a:gd name="T7" fmla="*/ 2147483647 h 268"/>
                <a:gd name="T8" fmla="*/ 2147483647 w 489"/>
                <a:gd name="T9" fmla="*/ 2147483647 h 268"/>
                <a:gd name="T10" fmla="*/ 2147483647 w 489"/>
                <a:gd name="T11" fmla="*/ 0 h 268"/>
                <a:gd name="T12" fmla="*/ 2147483647 w 489"/>
                <a:gd name="T13" fmla="*/ 2147483647 h 268"/>
                <a:gd name="T14" fmla="*/ 2147483647 w 489"/>
                <a:gd name="T15" fmla="*/ 2147483647 h 268"/>
                <a:gd name="T16" fmla="*/ 2147483647 w 489"/>
                <a:gd name="T17" fmla="*/ 2147483647 h 268"/>
                <a:gd name="T18" fmla="*/ 2147483647 w 489"/>
                <a:gd name="T19" fmla="*/ 2147483647 h 268"/>
                <a:gd name="T20" fmla="*/ 2147483647 w 489"/>
                <a:gd name="T21" fmla="*/ 2147483647 h 268"/>
                <a:gd name="T22" fmla="*/ 2147483647 w 489"/>
                <a:gd name="T23" fmla="*/ 2147483647 h 268"/>
                <a:gd name="T24" fmla="*/ 2147483647 w 489"/>
                <a:gd name="T25" fmla="*/ 2147483647 h 268"/>
                <a:gd name="T26" fmla="*/ 2147483647 w 489"/>
                <a:gd name="T27" fmla="*/ 2147483647 h 268"/>
                <a:gd name="T28" fmla="*/ 0 w 489"/>
                <a:gd name="T29" fmla="*/ 2147483647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9"/>
                <a:gd name="T46" fmla="*/ 0 h 268"/>
                <a:gd name="T47" fmla="*/ 489 w 489"/>
                <a:gd name="T48" fmla="*/ 268 h 2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9" h="268">
                  <a:moveTo>
                    <a:pt x="0" y="268"/>
                  </a:moveTo>
                  <a:lnTo>
                    <a:pt x="23" y="198"/>
                  </a:lnTo>
                  <a:lnTo>
                    <a:pt x="86" y="157"/>
                  </a:lnTo>
                  <a:lnTo>
                    <a:pt x="225" y="129"/>
                  </a:lnTo>
                  <a:lnTo>
                    <a:pt x="306" y="31"/>
                  </a:lnTo>
                  <a:lnTo>
                    <a:pt x="306" y="0"/>
                  </a:lnTo>
                  <a:lnTo>
                    <a:pt x="399" y="75"/>
                  </a:lnTo>
                  <a:lnTo>
                    <a:pt x="433" y="63"/>
                  </a:lnTo>
                  <a:lnTo>
                    <a:pt x="459" y="88"/>
                  </a:lnTo>
                  <a:lnTo>
                    <a:pt x="489" y="175"/>
                  </a:lnTo>
                  <a:lnTo>
                    <a:pt x="361" y="230"/>
                  </a:lnTo>
                  <a:lnTo>
                    <a:pt x="343" y="250"/>
                  </a:lnTo>
                  <a:lnTo>
                    <a:pt x="98" y="250"/>
                  </a:lnTo>
                  <a:lnTo>
                    <a:pt x="98" y="268"/>
                  </a:lnTo>
                  <a:lnTo>
                    <a:pt x="0" y="268"/>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7" name="Freeform 96">
              <a:extLst>
                <a:ext uri="{FF2B5EF4-FFF2-40B4-BE49-F238E27FC236}">
                  <a16:creationId xmlns:a16="http://schemas.microsoft.com/office/drawing/2014/main" id="{5C777CF0-F69D-4746-BF87-42D62C804A31}"/>
                </a:ext>
              </a:extLst>
            </p:cNvPr>
            <p:cNvSpPr>
              <a:spLocks/>
            </p:cNvSpPr>
            <p:nvPr/>
          </p:nvSpPr>
          <p:spPr bwMode="auto">
            <a:xfrm>
              <a:off x="6793857" y="4517215"/>
              <a:ext cx="417116" cy="357419"/>
            </a:xfrm>
            <a:custGeom>
              <a:avLst/>
              <a:gdLst>
                <a:gd name="T0" fmla="*/ 0 w 341"/>
                <a:gd name="T1" fmla="*/ 0 h 297"/>
                <a:gd name="T2" fmla="*/ 2147483647 w 341"/>
                <a:gd name="T3" fmla="*/ 0 h 297"/>
                <a:gd name="T4" fmla="*/ 2147483647 w 341"/>
                <a:gd name="T5" fmla="*/ 2147483647 h 297"/>
                <a:gd name="T6" fmla="*/ 2147483647 w 341"/>
                <a:gd name="T7" fmla="*/ 2147483647 h 297"/>
                <a:gd name="T8" fmla="*/ 2147483647 w 341"/>
                <a:gd name="T9" fmla="*/ 2147483647 h 297"/>
                <a:gd name="T10" fmla="*/ 2147483647 w 341"/>
                <a:gd name="T11" fmla="*/ 2147483647 h 297"/>
                <a:gd name="T12" fmla="*/ 2147483647 w 341"/>
                <a:gd name="T13" fmla="*/ 2147483647 h 297"/>
                <a:gd name="T14" fmla="*/ 2147483647 w 341"/>
                <a:gd name="T15" fmla="*/ 2147483647 h 297"/>
                <a:gd name="T16" fmla="*/ 2147483647 w 341"/>
                <a:gd name="T17" fmla="*/ 2147483647 h 297"/>
                <a:gd name="T18" fmla="*/ 2147483647 w 341"/>
                <a:gd name="T19" fmla="*/ 2147483647 h 297"/>
                <a:gd name="T20" fmla="*/ 2147483647 w 341"/>
                <a:gd name="T21" fmla="*/ 2147483647 h 297"/>
                <a:gd name="T22" fmla="*/ 0 w 341"/>
                <a:gd name="T23" fmla="*/ 0 h 2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1"/>
                <a:gd name="T37" fmla="*/ 0 h 297"/>
                <a:gd name="T38" fmla="*/ 341 w 341"/>
                <a:gd name="T39" fmla="*/ 297 h 2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1" h="297">
                  <a:moveTo>
                    <a:pt x="0" y="0"/>
                  </a:moveTo>
                  <a:lnTo>
                    <a:pt x="306" y="0"/>
                  </a:lnTo>
                  <a:lnTo>
                    <a:pt x="294" y="40"/>
                  </a:lnTo>
                  <a:lnTo>
                    <a:pt x="341" y="42"/>
                  </a:lnTo>
                  <a:lnTo>
                    <a:pt x="299" y="145"/>
                  </a:lnTo>
                  <a:lnTo>
                    <a:pt x="254" y="210"/>
                  </a:lnTo>
                  <a:lnTo>
                    <a:pt x="227" y="297"/>
                  </a:lnTo>
                  <a:lnTo>
                    <a:pt x="48" y="297"/>
                  </a:lnTo>
                  <a:lnTo>
                    <a:pt x="45" y="257"/>
                  </a:lnTo>
                  <a:lnTo>
                    <a:pt x="12" y="249"/>
                  </a:lnTo>
                  <a:lnTo>
                    <a:pt x="12" y="62"/>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8" name="Freeform 97">
              <a:extLst>
                <a:ext uri="{FF2B5EF4-FFF2-40B4-BE49-F238E27FC236}">
                  <a16:creationId xmlns:a16="http://schemas.microsoft.com/office/drawing/2014/main" id="{869B5A87-491E-43E5-8D63-F21A5E8F3B9D}"/>
                </a:ext>
              </a:extLst>
            </p:cNvPr>
            <p:cNvSpPr>
              <a:spLocks/>
            </p:cNvSpPr>
            <p:nvPr/>
          </p:nvSpPr>
          <p:spPr bwMode="auto">
            <a:xfrm>
              <a:off x="7159614" y="4512296"/>
              <a:ext cx="700380" cy="181990"/>
            </a:xfrm>
            <a:custGeom>
              <a:avLst/>
              <a:gdLst>
                <a:gd name="T0" fmla="*/ 2147483647 w 575"/>
                <a:gd name="T1" fmla="*/ 2147483647 h 148"/>
                <a:gd name="T2" fmla="*/ 2147483647 w 575"/>
                <a:gd name="T3" fmla="*/ 2147483647 h 148"/>
                <a:gd name="T4" fmla="*/ 2147483647 w 575"/>
                <a:gd name="T5" fmla="*/ 0 h 148"/>
                <a:gd name="T6" fmla="*/ 2147483647 w 575"/>
                <a:gd name="T7" fmla="*/ 0 h 148"/>
                <a:gd name="T8" fmla="*/ 2147483647 w 575"/>
                <a:gd name="T9" fmla="*/ 2147483647 h 148"/>
                <a:gd name="T10" fmla="*/ 2147483647 w 575"/>
                <a:gd name="T11" fmla="*/ 2147483647 h 148"/>
                <a:gd name="T12" fmla="*/ 2147483647 w 575"/>
                <a:gd name="T13" fmla="*/ 2147483647 h 148"/>
                <a:gd name="T14" fmla="*/ 0 w 575"/>
                <a:gd name="T15" fmla="*/ 2147483647 h 148"/>
                <a:gd name="T16" fmla="*/ 2147483647 w 575"/>
                <a:gd name="T17" fmla="*/ 214748364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8"/>
                <a:gd name="T29" fmla="*/ 575 w 57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8">
                  <a:moveTo>
                    <a:pt x="51" y="16"/>
                  </a:moveTo>
                  <a:lnTo>
                    <a:pt x="151" y="16"/>
                  </a:lnTo>
                  <a:lnTo>
                    <a:pt x="151" y="0"/>
                  </a:lnTo>
                  <a:lnTo>
                    <a:pt x="575" y="0"/>
                  </a:lnTo>
                  <a:lnTo>
                    <a:pt x="569" y="36"/>
                  </a:lnTo>
                  <a:lnTo>
                    <a:pt x="397" y="105"/>
                  </a:lnTo>
                  <a:lnTo>
                    <a:pt x="381" y="148"/>
                  </a:lnTo>
                  <a:lnTo>
                    <a:pt x="0" y="147"/>
                  </a:lnTo>
                  <a:lnTo>
                    <a:pt x="51" y="16"/>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09" name="Freeform 98">
              <a:extLst>
                <a:ext uri="{FF2B5EF4-FFF2-40B4-BE49-F238E27FC236}">
                  <a16:creationId xmlns:a16="http://schemas.microsoft.com/office/drawing/2014/main" id="{4B74221B-4DF7-44C4-A711-BC8204220654}"/>
                </a:ext>
              </a:extLst>
            </p:cNvPr>
            <p:cNvSpPr>
              <a:spLocks/>
            </p:cNvSpPr>
            <p:nvPr/>
          </p:nvSpPr>
          <p:spPr bwMode="auto">
            <a:xfrm>
              <a:off x="7623421" y="4512296"/>
              <a:ext cx="729952" cy="285280"/>
            </a:xfrm>
            <a:custGeom>
              <a:avLst/>
              <a:gdLst>
                <a:gd name="T0" fmla="*/ 2147483647 w 599"/>
                <a:gd name="T1" fmla="*/ 0 h 236"/>
                <a:gd name="T2" fmla="*/ 2147483647 w 599"/>
                <a:gd name="T3" fmla="*/ 0 h 236"/>
                <a:gd name="T4" fmla="*/ 2147483647 w 599"/>
                <a:gd name="T5" fmla="*/ 2147483647 h 236"/>
                <a:gd name="T6" fmla="*/ 2147483647 w 599"/>
                <a:gd name="T7" fmla="*/ 2147483647 h 236"/>
                <a:gd name="T8" fmla="*/ 2147483647 w 599"/>
                <a:gd name="T9" fmla="*/ 2147483647 h 236"/>
                <a:gd name="T10" fmla="*/ 2147483647 w 599"/>
                <a:gd name="T11" fmla="*/ 2147483647 h 236"/>
                <a:gd name="T12" fmla="*/ 2147483647 w 599"/>
                <a:gd name="T13" fmla="*/ 2147483647 h 236"/>
                <a:gd name="T14" fmla="*/ 2147483647 w 599"/>
                <a:gd name="T15" fmla="*/ 2147483647 h 236"/>
                <a:gd name="T16" fmla="*/ 2147483647 w 599"/>
                <a:gd name="T17" fmla="*/ 2147483647 h 236"/>
                <a:gd name="T18" fmla="*/ 2147483647 w 599"/>
                <a:gd name="T19" fmla="*/ 2147483647 h 236"/>
                <a:gd name="T20" fmla="*/ 2147483647 w 599"/>
                <a:gd name="T21" fmla="*/ 2147483647 h 236"/>
                <a:gd name="T22" fmla="*/ 0 w 599"/>
                <a:gd name="T23" fmla="*/ 2147483647 h 236"/>
                <a:gd name="T24" fmla="*/ 2147483647 w 599"/>
                <a:gd name="T25" fmla="*/ 2147483647 h 236"/>
                <a:gd name="T26" fmla="*/ 2147483647 w 599"/>
                <a:gd name="T27" fmla="*/ 2147483647 h 236"/>
                <a:gd name="T28" fmla="*/ 2147483647 w 599"/>
                <a:gd name="T29" fmla="*/ 0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9"/>
                <a:gd name="T46" fmla="*/ 0 h 236"/>
                <a:gd name="T47" fmla="*/ 599 w 599"/>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9" h="236">
                  <a:moveTo>
                    <a:pt x="191" y="0"/>
                  </a:moveTo>
                  <a:lnTo>
                    <a:pt x="569" y="0"/>
                  </a:lnTo>
                  <a:lnTo>
                    <a:pt x="599" y="74"/>
                  </a:lnTo>
                  <a:lnTo>
                    <a:pt x="533" y="145"/>
                  </a:lnTo>
                  <a:lnTo>
                    <a:pt x="438" y="175"/>
                  </a:lnTo>
                  <a:lnTo>
                    <a:pt x="400" y="236"/>
                  </a:lnTo>
                  <a:lnTo>
                    <a:pt x="307" y="135"/>
                  </a:lnTo>
                  <a:lnTo>
                    <a:pt x="233" y="135"/>
                  </a:lnTo>
                  <a:lnTo>
                    <a:pt x="220" y="115"/>
                  </a:lnTo>
                  <a:lnTo>
                    <a:pt x="120" y="115"/>
                  </a:lnTo>
                  <a:lnTo>
                    <a:pt x="87" y="148"/>
                  </a:lnTo>
                  <a:lnTo>
                    <a:pt x="0" y="147"/>
                  </a:lnTo>
                  <a:lnTo>
                    <a:pt x="14" y="106"/>
                  </a:lnTo>
                  <a:lnTo>
                    <a:pt x="184" y="36"/>
                  </a:lnTo>
                  <a:lnTo>
                    <a:pt x="191"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0" name="Freeform 99">
              <a:extLst>
                <a:ext uri="{FF2B5EF4-FFF2-40B4-BE49-F238E27FC236}">
                  <a16:creationId xmlns:a16="http://schemas.microsoft.com/office/drawing/2014/main" id="{5BB49FC6-4772-4C19-B412-F7B61CED9AE3}"/>
                </a:ext>
              </a:extLst>
            </p:cNvPr>
            <p:cNvSpPr>
              <a:spLocks/>
            </p:cNvSpPr>
            <p:nvPr/>
          </p:nvSpPr>
          <p:spPr bwMode="auto">
            <a:xfrm>
              <a:off x="7713691" y="4653296"/>
              <a:ext cx="396882" cy="339386"/>
            </a:xfrm>
            <a:custGeom>
              <a:avLst/>
              <a:gdLst>
                <a:gd name="T0" fmla="*/ 2147483647 w 327"/>
                <a:gd name="T1" fmla="*/ 2147483647 h 283"/>
                <a:gd name="T2" fmla="*/ 2147483647 w 327"/>
                <a:gd name="T3" fmla="*/ 0 h 283"/>
                <a:gd name="T4" fmla="*/ 2147483647 w 327"/>
                <a:gd name="T5" fmla="*/ 0 h 283"/>
                <a:gd name="T6" fmla="*/ 2147483647 w 327"/>
                <a:gd name="T7" fmla="*/ 2147483647 h 283"/>
                <a:gd name="T8" fmla="*/ 2147483647 w 327"/>
                <a:gd name="T9" fmla="*/ 2147483647 h 283"/>
                <a:gd name="T10" fmla="*/ 2147483647 w 327"/>
                <a:gd name="T11" fmla="*/ 2147483647 h 283"/>
                <a:gd name="T12" fmla="*/ 2147483647 w 327"/>
                <a:gd name="T13" fmla="*/ 2147483647 h 283"/>
                <a:gd name="T14" fmla="*/ 2147483647 w 327"/>
                <a:gd name="T15" fmla="*/ 2147483647 h 283"/>
                <a:gd name="T16" fmla="*/ 2147483647 w 327"/>
                <a:gd name="T17" fmla="*/ 2147483647 h 283"/>
                <a:gd name="T18" fmla="*/ 2147483647 w 327"/>
                <a:gd name="T19" fmla="*/ 2147483647 h 283"/>
                <a:gd name="T20" fmla="*/ 0 w 327"/>
                <a:gd name="T21" fmla="*/ 2147483647 h 283"/>
                <a:gd name="T22" fmla="*/ 2147483647 w 327"/>
                <a:gd name="T23" fmla="*/ 2147483647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1" name="Freeform 100">
              <a:extLst>
                <a:ext uri="{FF2B5EF4-FFF2-40B4-BE49-F238E27FC236}">
                  <a16:creationId xmlns:a16="http://schemas.microsoft.com/office/drawing/2014/main" id="{0753FF0A-B935-488A-9EEB-CF052E50B098}"/>
                </a:ext>
              </a:extLst>
            </p:cNvPr>
            <p:cNvSpPr>
              <a:spLocks/>
            </p:cNvSpPr>
            <p:nvPr/>
          </p:nvSpPr>
          <p:spPr bwMode="auto">
            <a:xfrm>
              <a:off x="7539376" y="4691007"/>
              <a:ext cx="381319" cy="436117"/>
            </a:xfrm>
            <a:custGeom>
              <a:avLst/>
              <a:gdLst>
                <a:gd name="T0" fmla="*/ 0 w 313"/>
                <a:gd name="T1" fmla="*/ 0 h 360"/>
                <a:gd name="T2" fmla="*/ 2147483647 w 313"/>
                <a:gd name="T3" fmla="*/ 0 h 360"/>
                <a:gd name="T4" fmla="*/ 2147483647 w 313"/>
                <a:gd name="T5" fmla="*/ 2147483647 h 360"/>
                <a:gd name="T6" fmla="*/ 2147483647 w 313"/>
                <a:gd name="T7" fmla="*/ 2147483647 h 360"/>
                <a:gd name="T8" fmla="*/ 2147483647 w 313"/>
                <a:gd name="T9" fmla="*/ 2147483647 h 360"/>
                <a:gd name="T10" fmla="*/ 2147483647 w 313"/>
                <a:gd name="T11" fmla="*/ 2147483647 h 360"/>
                <a:gd name="T12" fmla="*/ 2147483647 w 313"/>
                <a:gd name="T13" fmla="*/ 2147483647 h 360"/>
                <a:gd name="T14" fmla="*/ 2147483647 w 313"/>
                <a:gd name="T15" fmla="*/ 2147483647 h 360"/>
                <a:gd name="T16" fmla="*/ 2147483647 w 313"/>
                <a:gd name="T17" fmla="*/ 2147483647 h 360"/>
                <a:gd name="T18" fmla="*/ 2147483647 w 313"/>
                <a:gd name="T19" fmla="*/ 2147483647 h 360"/>
                <a:gd name="T20" fmla="*/ 0 w 313"/>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3"/>
                <a:gd name="T34" fmla="*/ 0 h 360"/>
                <a:gd name="T35" fmla="*/ 313 w 313"/>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3" h="360">
                  <a:moveTo>
                    <a:pt x="0" y="0"/>
                  </a:moveTo>
                  <a:lnTo>
                    <a:pt x="157" y="0"/>
                  </a:lnTo>
                  <a:lnTo>
                    <a:pt x="144" y="27"/>
                  </a:lnTo>
                  <a:lnTo>
                    <a:pt x="280" y="191"/>
                  </a:lnTo>
                  <a:lnTo>
                    <a:pt x="313" y="250"/>
                  </a:lnTo>
                  <a:lnTo>
                    <a:pt x="277" y="359"/>
                  </a:lnTo>
                  <a:lnTo>
                    <a:pt x="55" y="360"/>
                  </a:lnTo>
                  <a:lnTo>
                    <a:pt x="31" y="312"/>
                  </a:lnTo>
                  <a:lnTo>
                    <a:pt x="20" y="256"/>
                  </a:lnTo>
                  <a:lnTo>
                    <a:pt x="42" y="225"/>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2" name="Freeform 101">
              <a:extLst>
                <a:ext uri="{FF2B5EF4-FFF2-40B4-BE49-F238E27FC236}">
                  <a16:creationId xmlns:a16="http://schemas.microsoft.com/office/drawing/2014/main" id="{C6891697-075D-4AF5-ADC4-21E0E4D8AEC6}"/>
                </a:ext>
              </a:extLst>
            </p:cNvPr>
            <p:cNvSpPr>
              <a:spLocks/>
            </p:cNvSpPr>
            <p:nvPr/>
          </p:nvSpPr>
          <p:spPr bwMode="auto">
            <a:xfrm>
              <a:off x="7064673" y="4691007"/>
              <a:ext cx="277039" cy="486943"/>
            </a:xfrm>
            <a:custGeom>
              <a:avLst/>
              <a:gdLst>
                <a:gd name="T0" fmla="*/ 2147483647 w 227"/>
                <a:gd name="T1" fmla="*/ 0 h 401"/>
                <a:gd name="T2" fmla="*/ 2147483647 w 227"/>
                <a:gd name="T3" fmla="*/ 0 h 401"/>
                <a:gd name="T4" fmla="*/ 2147483647 w 227"/>
                <a:gd name="T5" fmla="*/ 2147483647 h 401"/>
                <a:gd name="T6" fmla="*/ 2147483647 w 227"/>
                <a:gd name="T7" fmla="*/ 2147483647 h 401"/>
                <a:gd name="T8" fmla="*/ 2147483647 w 227"/>
                <a:gd name="T9" fmla="*/ 2147483647 h 401"/>
                <a:gd name="T10" fmla="*/ 2147483647 w 227"/>
                <a:gd name="T11" fmla="*/ 2147483647 h 401"/>
                <a:gd name="T12" fmla="*/ 0 w 227"/>
                <a:gd name="T13" fmla="*/ 2147483647 h 401"/>
                <a:gd name="T14" fmla="*/ 2147483647 w 227"/>
                <a:gd name="T15" fmla="*/ 2147483647 h 401"/>
                <a:gd name="T16" fmla="*/ 2147483647 w 227"/>
                <a:gd name="T17" fmla="*/ 2147483647 h 401"/>
                <a:gd name="T18" fmla="*/ 2147483647 w 227"/>
                <a:gd name="T19" fmla="*/ 2147483647 h 401"/>
                <a:gd name="T20" fmla="*/ 2147483647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3" name="Freeform 102">
              <a:extLst>
                <a:ext uri="{FF2B5EF4-FFF2-40B4-BE49-F238E27FC236}">
                  <a16:creationId xmlns:a16="http://schemas.microsoft.com/office/drawing/2014/main" id="{AFD3C734-11C7-40C0-A3F3-953BDB0F5FBD}"/>
                </a:ext>
              </a:extLst>
            </p:cNvPr>
            <p:cNvSpPr>
              <a:spLocks/>
            </p:cNvSpPr>
            <p:nvPr/>
          </p:nvSpPr>
          <p:spPr bwMode="auto">
            <a:xfrm>
              <a:off x="7357276" y="5069739"/>
              <a:ext cx="664583" cy="575480"/>
            </a:xfrm>
            <a:custGeom>
              <a:avLst/>
              <a:gdLst>
                <a:gd name="T0" fmla="*/ 2147483647 w 547"/>
                <a:gd name="T1" fmla="*/ 0 h 478"/>
                <a:gd name="T2" fmla="*/ 2147483647 w 547"/>
                <a:gd name="T3" fmla="*/ 0 h 478"/>
                <a:gd name="T4" fmla="*/ 2147483647 w 547"/>
                <a:gd name="T5" fmla="*/ 2147483647 h 478"/>
                <a:gd name="T6" fmla="*/ 2147483647 w 547"/>
                <a:gd name="T7" fmla="*/ 2147483647 h 478"/>
                <a:gd name="T8" fmla="*/ 2147483647 w 547"/>
                <a:gd name="T9" fmla="*/ 2147483647 h 478"/>
                <a:gd name="T10" fmla="*/ 2147483647 w 547"/>
                <a:gd name="T11" fmla="*/ 2147483647 h 478"/>
                <a:gd name="T12" fmla="*/ 2147483647 w 547"/>
                <a:gd name="T13" fmla="*/ 2147483647 h 478"/>
                <a:gd name="T14" fmla="*/ 2147483647 w 547"/>
                <a:gd name="T15" fmla="*/ 2147483647 h 478"/>
                <a:gd name="T16" fmla="*/ 2147483647 w 547"/>
                <a:gd name="T17" fmla="*/ 2147483647 h 478"/>
                <a:gd name="T18" fmla="*/ 2147483647 w 547"/>
                <a:gd name="T19" fmla="*/ 2147483647 h 478"/>
                <a:gd name="T20" fmla="*/ 2147483647 w 547"/>
                <a:gd name="T21" fmla="*/ 2147483647 h 478"/>
                <a:gd name="T22" fmla="*/ 2147483647 w 547"/>
                <a:gd name="T23" fmla="*/ 2147483647 h 478"/>
                <a:gd name="T24" fmla="*/ 2147483647 w 547"/>
                <a:gd name="T25" fmla="*/ 2147483647 h 478"/>
                <a:gd name="T26" fmla="*/ 2147483647 w 547"/>
                <a:gd name="T27" fmla="*/ 2147483647 h 478"/>
                <a:gd name="T28" fmla="*/ 2147483647 w 547"/>
                <a:gd name="T29" fmla="*/ 2147483647 h 478"/>
                <a:gd name="T30" fmla="*/ 2147483647 w 547"/>
                <a:gd name="T31" fmla="*/ 2147483647 h 478"/>
                <a:gd name="T32" fmla="*/ 2147483647 w 547"/>
                <a:gd name="T33" fmla="*/ 2147483647 h 478"/>
                <a:gd name="T34" fmla="*/ 0 w 547"/>
                <a:gd name="T35" fmla="*/ 2147483647 h 478"/>
                <a:gd name="T36" fmla="*/ 2147483647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4" name="Freeform 103">
              <a:extLst>
                <a:ext uri="{FF2B5EF4-FFF2-40B4-BE49-F238E27FC236}">
                  <a16:creationId xmlns:a16="http://schemas.microsoft.com/office/drawing/2014/main" id="{A08EAF71-3F66-405E-BF72-4FB72068FEDC}"/>
                </a:ext>
              </a:extLst>
            </p:cNvPr>
            <p:cNvSpPr>
              <a:spLocks/>
            </p:cNvSpPr>
            <p:nvPr/>
          </p:nvSpPr>
          <p:spPr bwMode="auto">
            <a:xfrm>
              <a:off x="7279455" y="4691004"/>
              <a:ext cx="309725" cy="450874"/>
            </a:xfrm>
            <a:custGeom>
              <a:avLst/>
              <a:gdLst>
                <a:gd name="T0" fmla="*/ 2147483647 w 255"/>
                <a:gd name="T1" fmla="*/ 0 h 371"/>
                <a:gd name="T2" fmla="*/ 2147483647 w 255"/>
                <a:gd name="T3" fmla="*/ 0 h 371"/>
                <a:gd name="T4" fmla="*/ 2147483647 w 255"/>
                <a:gd name="T5" fmla="*/ 2147483647 h 371"/>
                <a:gd name="T6" fmla="*/ 2147483647 w 255"/>
                <a:gd name="T7" fmla="*/ 2147483647 h 371"/>
                <a:gd name="T8" fmla="*/ 2147483647 w 255"/>
                <a:gd name="T9" fmla="*/ 2147483647 h 371"/>
                <a:gd name="T10" fmla="*/ 2147483647 w 255"/>
                <a:gd name="T11" fmla="*/ 2147483647 h 371"/>
                <a:gd name="T12" fmla="*/ 2147483647 w 255"/>
                <a:gd name="T13" fmla="*/ 2147483647 h 371"/>
                <a:gd name="T14" fmla="*/ 0 w 255"/>
                <a:gd name="T15" fmla="*/ 2147483647 h 371"/>
                <a:gd name="T16" fmla="*/ 2147483647 w 255"/>
                <a:gd name="T17" fmla="*/ 2147483647 h 371"/>
                <a:gd name="T18" fmla="*/ 2147483647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5" name="Freeform 104">
              <a:extLst>
                <a:ext uri="{FF2B5EF4-FFF2-40B4-BE49-F238E27FC236}">
                  <a16:creationId xmlns:a16="http://schemas.microsoft.com/office/drawing/2014/main" id="{F3AAFB1B-3231-4028-BAB5-2A547436F404}"/>
                </a:ext>
              </a:extLst>
            </p:cNvPr>
            <p:cNvSpPr>
              <a:spLocks/>
            </p:cNvSpPr>
            <p:nvPr/>
          </p:nvSpPr>
          <p:spPr bwMode="auto">
            <a:xfrm>
              <a:off x="6846775" y="4874632"/>
              <a:ext cx="407778" cy="386932"/>
            </a:xfrm>
            <a:custGeom>
              <a:avLst/>
              <a:gdLst>
                <a:gd name="T0" fmla="*/ 2147483647 w 334"/>
                <a:gd name="T1" fmla="*/ 0 h 322"/>
                <a:gd name="T2" fmla="*/ 2147483647 w 334"/>
                <a:gd name="T3" fmla="*/ 0 h 322"/>
                <a:gd name="T4" fmla="*/ 2147483647 w 334"/>
                <a:gd name="T5" fmla="*/ 2147483647 h 322"/>
                <a:gd name="T6" fmla="*/ 2147483647 w 334"/>
                <a:gd name="T7" fmla="*/ 2147483647 h 322"/>
                <a:gd name="T8" fmla="*/ 2147483647 w 334"/>
                <a:gd name="T9" fmla="*/ 2147483647 h 322"/>
                <a:gd name="T10" fmla="*/ 2147483647 w 334"/>
                <a:gd name="T11" fmla="*/ 2147483647 h 322"/>
                <a:gd name="T12" fmla="*/ 2147483647 w 334"/>
                <a:gd name="T13" fmla="*/ 2147483647 h 322"/>
                <a:gd name="T14" fmla="*/ 2147483647 w 334"/>
                <a:gd name="T15" fmla="*/ 2147483647 h 322"/>
                <a:gd name="T16" fmla="*/ 2147483647 w 334"/>
                <a:gd name="T17" fmla="*/ 2147483647 h 322"/>
                <a:gd name="T18" fmla="*/ 2147483647 w 334"/>
                <a:gd name="T19" fmla="*/ 2147483647 h 322"/>
                <a:gd name="T20" fmla="*/ 0 w 334"/>
                <a:gd name="T21" fmla="*/ 2147483647 h 322"/>
                <a:gd name="T22" fmla="*/ 2147483647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9"/>
                  </a:lnTo>
                  <a:lnTo>
                    <a:pt x="180" y="178"/>
                  </a:lnTo>
                  <a:lnTo>
                    <a:pt x="285" y="178"/>
                  </a:lnTo>
                  <a:lnTo>
                    <a:pt x="309" y="249"/>
                  </a:lnTo>
                  <a:lnTo>
                    <a:pt x="334" y="322"/>
                  </a:lnTo>
                  <a:lnTo>
                    <a:pt x="193" y="314"/>
                  </a:lnTo>
                  <a:lnTo>
                    <a:pt x="23" y="250"/>
                  </a:lnTo>
                  <a:lnTo>
                    <a:pt x="43" y="200"/>
                  </a:lnTo>
                  <a:lnTo>
                    <a:pt x="0" y="99"/>
                  </a:lnTo>
                  <a:lnTo>
                    <a:pt x="3"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6" name="Freeform 105">
              <a:extLst>
                <a:ext uri="{FF2B5EF4-FFF2-40B4-BE49-F238E27FC236}">
                  <a16:creationId xmlns:a16="http://schemas.microsoft.com/office/drawing/2014/main" id="{C04FD51E-AAD9-40E7-8D03-5F4D763243CC}"/>
                </a:ext>
              </a:extLst>
            </p:cNvPr>
            <p:cNvSpPr>
              <a:spLocks/>
            </p:cNvSpPr>
            <p:nvPr/>
          </p:nvSpPr>
          <p:spPr bwMode="auto">
            <a:xfrm>
              <a:off x="6102816" y="4468027"/>
              <a:ext cx="708164" cy="354142"/>
            </a:xfrm>
            <a:custGeom>
              <a:avLst/>
              <a:gdLst>
                <a:gd name="T0" fmla="*/ 0 w 583"/>
                <a:gd name="T1" fmla="*/ 0 h 294"/>
                <a:gd name="T2" fmla="*/ 2147483647 w 583"/>
                <a:gd name="T3" fmla="*/ 0 h 294"/>
                <a:gd name="T4" fmla="*/ 2147483647 w 583"/>
                <a:gd name="T5" fmla="*/ 2147483647 h 294"/>
                <a:gd name="T6" fmla="*/ 2147483647 w 583"/>
                <a:gd name="T7" fmla="*/ 2147483647 h 294"/>
                <a:gd name="T8" fmla="*/ 2147483647 w 583"/>
                <a:gd name="T9" fmla="*/ 2147483647 h 294"/>
                <a:gd name="T10" fmla="*/ 2147483647 w 583"/>
                <a:gd name="T11" fmla="*/ 2147483647 h 294"/>
                <a:gd name="T12" fmla="*/ 2147483647 w 583"/>
                <a:gd name="T13" fmla="*/ 2147483647 h 294"/>
                <a:gd name="T14" fmla="*/ 2147483647 w 583"/>
                <a:gd name="T15" fmla="*/ 2147483647 h 294"/>
                <a:gd name="T16" fmla="*/ 2147483647 w 583"/>
                <a:gd name="T17" fmla="*/ 2147483647 h 294"/>
                <a:gd name="T18" fmla="*/ 0 w 583"/>
                <a:gd name="T19" fmla="*/ 2147483647 h 294"/>
                <a:gd name="T20" fmla="*/ 0 w 583"/>
                <a:gd name="T21" fmla="*/ 0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3"/>
                <a:gd name="T34" fmla="*/ 0 h 294"/>
                <a:gd name="T35" fmla="*/ 583 w 583"/>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3" h="294">
                  <a:moveTo>
                    <a:pt x="0" y="0"/>
                  </a:moveTo>
                  <a:lnTo>
                    <a:pt x="554" y="0"/>
                  </a:lnTo>
                  <a:lnTo>
                    <a:pt x="571" y="43"/>
                  </a:lnTo>
                  <a:lnTo>
                    <a:pt x="581" y="105"/>
                  </a:lnTo>
                  <a:lnTo>
                    <a:pt x="583" y="294"/>
                  </a:lnTo>
                  <a:lnTo>
                    <a:pt x="482" y="273"/>
                  </a:lnTo>
                  <a:lnTo>
                    <a:pt x="440" y="281"/>
                  </a:lnTo>
                  <a:lnTo>
                    <a:pt x="197" y="231"/>
                  </a:lnTo>
                  <a:lnTo>
                    <a:pt x="197" y="88"/>
                  </a:lnTo>
                  <a:lnTo>
                    <a:pt x="0" y="86"/>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7" name="Freeform 106">
              <a:extLst>
                <a:ext uri="{FF2B5EF4-FFF2-40B4-BE49-F238E27FC236}">
                  <a16:creationId xmlns:a16="http://schemas.microsoft.com/office/drawing/2014/main" id="{59B9476E-EAF5-42F0-B062-1B7422D13C4F}"/>
                </a:ext>
              </a:extLst>
            </p:cNvPr>
            <p:cNvSpPr>
              <a:spLocks/>
            </p:cNvSpPr>
            <p:nvPr/>
          </p:nvSpPr>
          <p:spPr bwMode="auto">
            <a:xfrm>
              <a:off x="5626556" y="4468030"/>
              <a:ext cx="474703" cy="580397"/>
            </a:xfrm>
            <a:custGeom>
              <a:avLst/>
              <a:gdLst>
                <a:gd name="T0" fmla="*/ 0 w 390"/>
                <a:gd name="T1" fmla="*/ 0 h 482"/>
                <a:gd name="T2" fmla="*/ 2147483647 w 390"/>
                <a:gd name="T3" fmla="*/ 0 h 482"/>
                <a:gd name="T4" fmla="*/ 2147483647 w 390"/>
                <a:gd name="T5" fmla="*/ 2147483647 h 482"/>
                <a:gd name="T6" fmla="*/ 2147483647 w 390"/>
                <a:gd name="T7" fmla="*/ 2147483647 h 482"/>
                <a:gd name="T8" fmla="*/ 2147483647 w 390"/>
                <a:gd name="T9" fmla="*/ 2147483647 h 482"/>
                <a:gd name="T10" fmla="*/ 2147483647 w 390"/>
                <a:gd name="T11" fmla="*/ 2147483647 h 482"/>
                <a:gd name="T12" fmla="*/ 2147483647 w 390"/>
                <a:gd name="T13" fmla="*/ 2147483647 h 482"/>
                <a:gd name="T14" fmla="*/ 0 w 390"/>
                <a:gd name="T15" fmla="*/ 0 h 482"/>
                <a:gd name="T16" fmla="*/ 0 60000 65536"/>
                <a:gd name="T17" fmla="*/ 0 60000 65536"/>
                <a:gd name="T18" fmla="*/ 0 60000 65536"/>
                <a:gd name="T19" fmla="*/ 0 60000 65536"/>
                <a:gd name="T20" fmla="*/ 0 60000 65536"/>
                <a:gd name="T21" fmla="*/ 0 60000 65536"/>
                <a:gd name="T22" fmla="*/ 0 60000 65536"/>
                <a:gd name="T23" fmla="*/ 0 60000 65536"/>
                <a:gd name="T24" fmla="*/ 0 w 390"/>
                <a:gd name="T25" fmla="*/ 0 h 482"/>
                <a:gd name="T26" fmla="*/ 390 w 390"/>
                <a:gd name="T27" fmla="*/ 482 h 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0" h="482">
                  <a:moveTo>
                    <a:pt x="0" y="0"/>
                  </a:moveTo>
                  <a:lnTo>
                    <a:pt x="390" y="0"/>
                  </a:lnTo>
                  <a:lnTo>
                    <a:pt x="390" y="415"/>
                  </a:lnTo>
                  <a:lnTo>
                    <a:pt x="137" y="415"/>
                  </a:lnTo>
                  <a:lnTo>
                    <a:pt x="66" y="415"/>
                  </a:lnTo>
                  <a:lnTo>
                    <a:pt x="66" y="482"/>
                  </a:lnTo>
                  <a:lnTo>
                    <a:pt x="2" y="482"/>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8" name="Freeform 107">
              <a:extLst>
                <a:ext uri="{FF2B5EF4-FFF2-40B4-BE49-F238E27FC236}">
                  <a16:creationId xmlns:a16="http://schemas.microsoft.com/office/drawing/2014/main" id="{40D4509C-925B-43DD-9867-A31A1E24A71B}"/>
                </a:ext>
              </a:extLst>
            </p:cNvPr>
            <p:cNvSpPr>
              <a:spLocks/>
            </p:cNvSpPr>
            <p:nvPr/>
          </p:nvSpPr>
          <p:spPr bwMode="auto">
            <a:xfrm>
              <a:off x="5796205" y="4566400"/>
              <a:ext cx="1108158" cy="968968"/>
            </a:xfrm>
            <a:custGeom>
              <a:avLst/>
              <a:gdLst>
                <a:gd name="T0" fmla="*/ 2147483647 w 910"/>
                <a:gd name="T1" fmla="*/ 0 h 802"/>
                <a:gd name="T2" fmla="*/ 2147483647 w 910"/>
                <a:gd name="T3" fmla="*/ 0 h 802"/>
                <a:gd name="T4" fmla="*/ 2147483647 w 910"/>
                <a:gd name="T5" fmla="*/ 2147483647 h 802"/>
                <a:gd name="T6" fmla="*/ 2147483647 w 910"/>
                <a:gd name="T7" fmla="*/ 2147483647 h 802"/>
                <a:gd name="T8" fmla="*/ 2147483647 w 910"/>
                <a:gd name="T9" fmla="*/ 2147483647 h 802"/>
                <a:gd name="T10" fmla="*/ 2147483647 w 910"/>
                <a:gd name="T11" fmla="*/ 2147483647 h 802"/>
                <a:gd name="T12" fmla="*/ 2147483647 w 910"/>
                <a:gd name="T13" fmla="*/ 2147483647 h 802"/>
                <a:gd name="T14" fmla="*/ 2147483647 w 910"/>
                <a:gd name="T15" fmla="*/ 2147483647 h 802"/>
                <a:gd name="T16" fmla="*/ 2147483647 w 910"/>
                <a:gd name="T17" fmla="*/ 2147483647 h 802"/>
                <a:gd name="T18" fmla="*/ 2147483647 w 910"/>
                <a:gd name="T19" fmla="*/ 2147483647 h 802"/>
                <a:gd name="T20" fmla="*/ 2147483647 w 910"/>
                <a:gd name="T21" fmla="*/ 2147483647 h 802"/>
                <a:gd name="T22" fmla="*/ 2147483647 w 910"/>
                <a:gd name="T23" fmla="*/ 2147483647 h 802"/>
                <a:gd name="T24" fmla="*/ 2147483647 w 910"/>
                <a:gd name="T25" fmla="*/ 2147483647 h 802"/>
                <a:gd name="T26" fmla="*/ 2147483647 w 910"/>
                <a:gd name="T27" fmla="*/ 2147483647 h 802"/>
                <a:gd name="T28" fmla="*/ 2147483647 w 910"/>
                <a:gd name="T29" fmla="*/ 2147483647 h 802"/>
                <a:gd name="T30" fmla="*/ 2147483647 w 910"/>
                <a:gd name="T31" fmla="*/ 2147483647 h 802"/>
                <a:gd name="T32" fmla="*/ 2147483647 w 910"/>
                <a:gd name="T33" fmla="*/ 2147483647 h 802"/>
                <a:gd name="T34" fmla="*/ 2147483647 w 910"/>
                <a:gd name="T35" fmla="*/ 2147483647 h 802"/>
                <a:gd name="T36" fmla="*/ 2147483647 w 910"/>
                <a:gd name="T37" fmla="*/ 2147483647 h 802"/>
                <a:gd name="T38" fmla="*/ 2147483647 w 910"/>
                <a:gd name="T39" fmla="*/ 2147483647 h 802"/>
                <a:gd name="T40" fmla="*/ 0 w 910"/>
                <a:gd name="T41" fmla="*/ 2147483647 h 802"/>
                <a:gd name="T42" fmla="*/ 2147483647 w 910"/>
                <a:gd name="T43" fmla="*/ 2147483647 h 802"/>
                <a:gd name="T44" fmla="*/ 2147483647 w 910"/>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0"/>
                <a:gd name="T70" fmla="*/ 0 h 802"/>
                <a:gd name="T71" fmla="*/ 910 w 910"/>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0" h="802">
                  <a:moveTo>
                    <a:pt x="252" y="0"/>
                  </a:moveTo>
                  <a:lnTo>
                    <a:pt x="449" y="0"/>
                  </a:lnTo>
                  <a:lnTo>
                    <a:pt x="449" y="143"/>
                  </a:lnTo>
                  <a:lnTo>
                    <a:pt x="692" y="194"/>
                  </a:lnTo>
                  <a:lnTo>
                    <a:pt x="732" y="188"/>
                  </a:lnTo>
                  <a:lnTo>
                    <a:pt x="836" y="209"/>
                  </a:lnTo>
                  <a:lnTo>
                    <a:pt x="868" y="218"/>
                  </a:lnTo>
                  <a:lnTo>
                    <a:pt x="865" y="356"/>
                  </a:lnTo>
                  <a:lnTo>
                    <a:pt x="910" y="455"/>
                  </a:lnTo>
                  <a:lnTo>
                    <a:pt x="890" y="505"/>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19" name="Freeform 108">
              <a:extLst>
                <a:ext uri="{FF2B5EF4-FFF2-40B4-BE49-F238E27FC236}">
                  <a16:creationId xmlns:a16="http://schemas.microsoft.com/office/drawing/2014/main" id="{63DB1079-FF3E-4019-9E6C-F03EF421E84C}"/>
                </a:ext>
              </a:extLst>
            </p:cNvPr>
            <p:cNvSpPr>
              <a:spLocks/>
            </p:cNvSpPr>
            <p:nvPr/>
          </p:nvSpPr>
          <p:spPr bwMode="auto">
            <a:xfrm>
              <a:off x="5217222" y="3946653"/>
              <a:ext cx="410891" cy="516455"/>
            </a:xfrm>
            <a:custGeom>
              <a:avLst/>
              <a:gdLst>
                <a:gd name="T0" fmla="*/ 2147483647 w 335"/>
                <a:gd name="T1" fmla="*/ 2147483647 h 427"/>
                <a:gd name="T2" fmla="*/ 2147483647 w 335"/>
                <a:gd name="T3" fmla="*/ 2147483647 h 427"/>
                <a:gd name="T4" fmla="*/ 2147483647 w 335"/>
                <a:gd name="T5" fmla="*/ 2147483647 h 427"/>
                <a:gd name="T6" fmla="*/ 0 w 335"/>
                <a:gd name="T7" fmla="*/ 2147483647 h 427"/>
                <a:gd name="T8" fmla="*/ 0 w 335"/>
                <a:gd name="T9" fmla="*/ 0 h 427"/>
                <a:gd name="T10" fmla="*/ 2147483647 w 335"/>
                <a:gd name="T11" fmla="*/ 0 h 427"/>
                <a:gd name="T12" fmla="*/ 2147483647 w 335"/>
                <a:gd name="T13" fmla="*/ 2147483647 h 427"/>
                <a:gd name="T14" fmla="*/ 0 60000 65536"/>
                <a:gd name="T15" fmla="*/ 0 60000 65536"/>
                <a:gd name="T16" fmla="*/ 0 60000 65536"/>
                <a:gd name="T17" fmla="*/ 0 60000 65536"/>
                <a:gd name="T18" fmla="*/ 0 60000 65536"/>
                <a:gd name="T19" fmla="*/ 0 60000 65536"/>
                <a:gd name="T20" fmla="*/ 0 60000 65536"/>
                <a:gd name="T21" fmla="*/ 0 w 335"/>
                <a:gd name="T22" fmla="*/ 0 h 427"/>
                <a:gd name="T23" fmla="*/ 335 w 335"/>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 h="427">
                  <a:moveTo>
                    <a:pt x="195" y="79"/>
                  </a:moveTo>
                  <a:lnTo>
                    <a:pt x="335" y="80"/>
                  </a:lnTo>
                  <a:lnTo>
                    <a:pt x="335" y="427"/>
                  </a:lnTo>
                  <a:lnTo>
                    <a:pt x="0" y="426"/>
                  </a:lnTo>
                  <a:lnTo>
                    <a:pt x="0" y="0"/>
                  </a:lnTo>
                  <a:lnTo>
                    <a:pt x="195" y="0"/>
                  </a:lnTo>
                  <a:lnTo>
                    <a:pt x="195" y="79"/>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0" name="Freeform 109">
              <a:extLst>
                <a:ext uri="{FF2B5EF4-FFF2-40B4-BE49-F238E27FC236}">
                  <a16:creationId xmlns:a16="http://schemas.microsoft.com/office/drawing/2014/main" id="{E86C97B7-2B4A-418C-9504-15ED13DCD170}"/>
                </a:ext>
              </a:extLst>
            </p:cNvPr>
            <p:cNvSpPr>
              <a:spLocks/>
            </p:cNvSpPr>
            <p:nvPr/>
          </p:nvSpPr>
          <p:spPr bwMode="auto">
            <a:xfrm>
              <a:off x="4395443" y="3487584"/>
              <a:ext cx="610110" cy="462349"/>
            </a:xfrm>
            <a:custGeom>
              <a:avLst/>
              <a:gdLst>
                <a:gd name="T0" fmla="*/ 2147483647 w 501"/>
                <a:gd name="T1" fmla="*/ 0 h 381"/>
                <a:gd name="T2" fmla="*/ 2147483647 w 501"/>
                <a:gd name="T3" fmla="*/ 2147483647 h 381"/>
                <a:gd name="T4" fmla="*/ 2147483647 w 501"/>
                <a:gd name="T5" fmla="*/ 2147483647 h 381"/>
                <a:gd name="T6" fmla="*/ 2147483647 w 501"/>
                <a:gd name="T7" fmla="*/ 2147483647 h 381"/>
                <a:gd name="T8" fmla="*/ 2147483647 w 501"/>
                <a:gd name="T9" fmla="*/ 2147483647 h 381"/>
                <a:gd name="T10" fmla="*/ 2147483647 w 501"/>
                <a:gd name="T11" fmla="*/ 2147483647 h 381"/>
                <a:gd name="T12" fmla="*/ 2147483647 w 501"/>
                <a:gd name="T13" fmla="*/ 2147483647 h 381"/>
                <a:gd name="T14" fmla="*/ 2147483647 w 501"/>
                <a:gd name="T15" fmla="*/ 2147483647 h 381"/>
                <a:gd name="T16" fmla="*/ 2147483647 w 501"/>
                <a:gd name="T17" fmla="*/ 2147483647 h 381"/>
                <a:gd name="T18" fmla="*/ 2147483647 w 501"/>
                <a:gd name="T19" fmla="*/ 2147483647 h 381"/>
                <a:gd name="T20" fmla="*/ 0 w 501"/>
                <a:gd name="T21" fmla="*/ 2147483647 h 381"/>
                <a:gd name="T22" fmla="*/ 2147483647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1" name="Freeform 110">
              <a:extLst>
                <a:ext uri="{FF2B5EF4-FFF2-40B4-BE49-F238E27FC236}">
                  <a16:creationId xmlns:a16="http://schemas.microsoft.com/office/drawing/2014/main" id="{8B65AC8C-B997-4D89-85B2-E0139B2D3442}"/>
                </a:ext>
              </a:extLst>
            </p:cNvPr>
            <p:cNvSpPr>
              <a:spLocks/>
            </p:cNvSpPr>
            <p:nvPr/>
          </p:nvSpPr>
          <p:spPr bwMode="auto">
            <a:xfrm>
              <a:off x="4960417" y="3189185"/>
              <a:ext cx="496493" cy="760747"/>
            </a:xfrm>
            <a:custGeom>
              <a:avLst/>
              <a:gdLst>
                <a:gd name="T0" fmla="*/ 2147483647 w 406"/>
                <a:gd name="T1" fmla="*/ 0 h 628"/>
                <a:gd name="T2" fmla="*/ 2147483647 w 406"/>
                <a:gd name="T3" fmla="*/ 0 h 628"/>
                <a:gd name="T4" fmla="*/ 2147483647 w 406"/>
                <a:gd name="T5" fmla="*/ 2147483647 h 628"/>
                <a:gd name="T6" fmla="*/ 2147483647 w 406"/>
                <a:gd name="T7" fmla="*/ 2147483647 h 628"/>
                <a:gd name="T8" fmla="*/ 2147483647 w 406"/>
                <a:gd name="T9" fmla="*/ 2147483647 h 628"/>
                <a:gd name="T10" fmla="*/ 2147483647 w 406"/>
                <a:gd name="T11" fmla="*/ 2147483647 h 628"/>
                <a:gd name="T12" fmla="*/ 2147483647 w 406"/>
                <a:gd name="T13" fmla="*/ 2147483647 h 628"/>
                <a:gd name="T14" fmla="*/ 2147483647 w 406"/>
                <a:gd name="T15" fmla="*/ 2147483647 h 628"/>
                <a:gd name="T16" fmla="*/ 2147483647 w 406"/>
                <a:gd name="T17" fmla="*/ 2147483647 h 628"/>
                <a:gd name="T18" fmla="*/ 2147483647 w 406"/>
                <a:gd name="T19" fmla="*/ 2147483647 h 628"/>
                <a:gd name="T20" fmla="*/ 2147483647 w 406"/>
                <a:gd name="T21" fmla="*/ 2147483647 h 628"/>
                <a:gd name="T22" fmla="*/ 2147483647 w 406"/>
                <a:gd name="T23" fmla="*/ 2147483647 h 628"/>
                <a:gd name="T24" fmla="*/ 2147483647 w 406"/>
                <a:gd name="T25" fmla="*/ 2147483647 h 628"/>
                <a:gd name="T26" fmla="*/ 0 w 406"/>
                <a:gd name="T27" fmla="*/ 2147483647 h 628"/>
                <a:gd name="T28" fmla="*/ 2147483647 w 406"/>
                <a:gd name="T29" fmla="*/ 2147483647 h 628"/>
                <a:gd name="T30" fmla="*/ 2147483647 w 406"/>
                <a:gd name="T31" fmla="*/ 2147483647 h 628"/>
                <a:gd name="T32" fmla="*/ 2147483647 w 406"/>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6"/>
                <a:gd name="T52" fmla="*/ 0 h 628"/>
                <a:gd name="T53" fmla="*/ 406 w 406"/>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6" h="628">
                  <a:moveTo>
                    <a:pt x="12" y="0"/>
                  </a:moveTo>
                  <a:lnTo>
                    <a:pt x="84" y="0"/>
                  </a:lnTo>
                  <a:lnTo>
                    <a:pt x="84" y="104"/>
                  </a:lnTo>
                  <a:lnTo>
                    <a:pt x="205" y="233"/>
                  </a:lnTo>
                  <a:lnTo>
                    <a:pt x="180" y="290"/>
                  </a:lnTo>
                  <a:lnTo>
                    <a:pt x="190" y="316"/>
                  </a:lnTo>
                  <a:lnTo>
                    <a:pt x="235" y="300"/>
                  </a:lnTo>
                  <a:lnTo>
                    <a:pt x="299" y="413"/>
                  </a:lnTo>
                  <a:lnTo>
                    <a:pt x="406" y="380"/>
                  </a:lnTo>
                  <a:lnTo>
                    <a:pt x="406" y="628"/>
                  </a:lnTo>
                  <a:lnTo>
                    <a:pt x="211" y="628"/>
                  </a:lnTo>
                  <a:lnTo>
                    <a:pt x="24" y="628"/>
                  </a:lnTo>
                  <a:lnTo>
                    <a:pt x="24" y="443"/>
                  </a:lnTo>
                  <a:lnTo>
                    <a:pt x="0" y="439"/>
                  </a:lnTo>
                  <a:lnTo>
                    <a:pt x="36" y="296"/>
                  </a:lnTo>
                  <a:lnTo>
                    <a:pt x="12" y="253"/>
                  </a:lnTo>
                  <a:lnTo>
                    <a:pt x="12"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white">
                    <a:lumMod val="65000"/>
                  </a:prstClr>
                </a:solidFill>
                <a:effectLst/>
                <a:uLnTx/>
                <a:uFillTx/>
                <a:latin typeface="Calibri"/>
              </a:endParaRPr>
            </a:p>
          </p:txBody>
        </p:sp>
        <p:sp>
          <p:nvSpPr>
            <p:cNvPr id="322" name="Freeform 111">
              <a:extLst>
                <a:ext uri="{FF2B5EF4-FFF2-40B4-BE49-F238E27FC236}">
                  <a16:creationId xmlns:a16="http://schemas.microsoft.com/office/drawing/2014/main" id="{7DDBDFA5-CCEE-4D02-91CB-4DC0DEBBC151}"/>
                </a:ext>
              </a:extLst>
            </p:cNvPr>
            <p:cNvSpPr>
              <a:spLocks/>
            </p:cNvSpPr>
            <p:nvPr/>
          </p:nvSpPr>
          <p:spPr bwMode="auto">
            <a:xfrm>
              <a:off x="4753416" y="3946654"/>
              <a:ext cx="471589" cy="749270"/>
            </a:xfrm>
            <a:custGeom>
              <a:avLst/>
              <a:gdLst>
                <a:gd name="T0" fmla="*/ 0 w 386"/>
                <a:gd name="T1" fmla="*/ 0 h 619"/>
                <a:gd name="T2" fmla="*/ 2147483647 w 386"/>
                <a:gd name="T3" fmla="*/ 0 h 619"/>
                <a:gd name="T4" fmla="*/ 2147483647 w 386"/>
                <a:gd name="T5" fmla="*/ 2147483647 h 619"/>
                <a:gd name="T6" fmla="*/ 2147483647 w 386"/>
                <a:gd name="T7" fmla="*/ 2147483647 h 619"/>
                <a:gd name="T8" fmla="*/ 2147483647 w 386"/>
                <a:gd name="T9" fmla="*/ 2147483647 h 619"/>
                <a:gd name="T10" fmla="*/ 2147483647 w 386"/>
                <a:gd name="T11" fmla="*/ 2147483647 h 619"/>
                <a:gd name="T12" fmla="*/ 0 w 386"/>
                <a:gd name="T13" fmla="*/ 2147483647 h 619"/>
                <a:gd name="T14" fmla="*/ 0 w 386"/>
                <a:gd name="T15" fmla="*/ 0 h 619"/>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19"/>
                <a:gd name="T26" fmla="*/ 386 w 386"/>
                <a:gd name="T27" fmla="*/ 619 h 6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19">
                  <a:moveTo>
                    <a:pt x="0" y="0"/>
                  </a:moveTo>
                  <a:lnTo>
                    <a:pt x="386" y="0"/>
                  </a:lnTo>
                  <a:lnTo>
                    <a:pt x="386" y="424"/>
                  </a:lnTo>
                  <a:lnTo>
                    <a:pt x="385" y="519"/>
                  </a:lnTo>
                  <a:lnTo>
                    <a:pt x="341" y="509"/>
                  </a:lnTo>
                  <a:lnTo>
                    <a:pt x="356" y="619"/>
                  </a:lnTo>
                  <a:lnTo>
                    <a:pt x="0" y="263"/>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3" name="Freeform 112">
              <a:extLst>
                <a:ext uri="{FF2B5EF4-FFF2-40B4-BE49-F238E27FC236}">
                  <a16:creationId xmlns:a16="http://schemas.microsoft.com/office/drawing/2014/main" id="{6D01E7BA-932D-4F84-B0C9-A8845DCACEAF}"/>
                </a:ext>
              </a:extLst>
            </p:cNvPr>
            <p:cNvSpPr>
              <a:spLocks/>
            </p:cNvSpPr>
            <p:nvPr/>
          </p:nvSpPr>
          <p:spPr bwMode="auto">
            <a:xfrm>
              <a:off x="4392330" y="3189187"/>
              <a:ext cx="585208" cy="359059"/>
            </a:xfrm>
            <a:custGeom>
              <a:avLst/>
              <a:gdLst>
                <a:gd name="T0" fmla="*/ 2147483647 w 480"/>
                <a:gd name="T1" fmla="*/ 0 h 298"/>
                <a:gd name="T2" fmla="*/ 2147483647 w 480"/>
                <a:gd name="T3" fmla="*/ 2147483647 h 298"/>
                <a:gd name="T4" fmla="*/ 2147483647 w 480"/>
                <a:gd name="T5" fmla="*/ 2147483647 h 298"/>
                <a:gd name="T6" fmla="*/ 0 w 480"/>
                <a:gd name="T7" fmla="*/ 2147483647 h 298"/>
                <a:gd name="T8" fmla="*/ 2147483647 w 480"/>
                <a:gd name="T9" fmla="*/ 2147483647 h 298"/>
                <a:gd name="T10" fmla="*/ 2147483647 w 480"/>
                <a:gd name="T11" fmla="*/ 2147483647 h 298"/>
                <a:gd name="T12" fmla="*/ 2147483647 w 480"/>
                <a:gd name="T13" fmla="*/ 2147483647 h 298"/>
                <a:gd name="T14" fmla="*/ 2147483647 w 480"/>
                <a:gd name="T15" fmla="*/ 2147483647 h 298"/>
                <a:gd name="T16" fmla="*/ 2147483647 w 480"/>
                <a:gd name="T17" fmla="*/ 2147483647 h 298"/>
                <a:gd name="T18" fmla="*/ 2147483647 w 480"/>
                <a:gd name="T19" fmla="*/ 0 h 298"/>
                <a:gd name="T20" fmla="*/ 2147483647 w 480"/>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298"/>
                <a:gd name="T35" fmla="*/ 480 w 480"/>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298">
                  <a:moveTo>
                    <a:pt x="107" y="0"/>
                  </a:moveTo>
                  <a:lnTo>
                    <a:pt x="125" y="88"/>
                  </a:lnTo>
                  <a:lnTo>
                    <a:pt x="115" y="108"/>
                  </a:lnTo>
                  <a:lnTo>
                    <a:pt x="0" y="90"/>
                  </a:lnTo>
                  <a:lnTo>
                    <a:pt x="36" y="247"/>
                  </a:lnTo>
                  <a:lnTo>
                    <a:pt x="90" y="251"/>
                  </a:lnTo>
                  <a:lnTo>
                    <a:pt x="101" y="298"/>
                  </a:lnTo>
                  <a:lnTo>
                    <a:pt x="320" y="255"/>
                  </a:lnTo>
                  <a:lnTo>
                    <a:pt x="479" y="255"/>
                  </a:lnTo>
                  <a:lnTo>
                    <a:pt x="480" y="0"/>
                  </a:lnTo>
                  <a:lnTo>
                    <a:pt x="107"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4" name="Freeform 113">
              <a:extLst>
                <a:ext uri="{FF2B5EF4-FFF2-40B4-BE49-F238E27FC236}">
                  <a16:creationId xmlns:a16="http://schemas.microsoft.com/office/drawing/2014/main" id="{96FACC50-91F1-4EBD-83EE-FA4CE207F110}"/>
                </a:ext>
              </a:extLst>
            </p:cNvPr>
            <p:cNvSpPr>
              <a:spLocks/>
            </p:cNvSpPr>
            <p:nvPr/>
          </p:nvSpPr>
          <p:spPr bwMode="auto">
            <a:xfrm>
              <a:off x="4390774" y="3946654"/>
              <a:ext cx="843570" cy="934537"/>
            </a:xfrm>
            <a:custGeom>
              <a:avLst/>
              <a:gdLst>
                <a:gd name="T0" fmla="*/ 2147483647 w 693"/>
                <a:gd name="T1" fmla="*/ 0 h 772"/>
                <a:gd name="T2" fmla="*/ 2147483647 w 693"/>
                <a:gd name="T3" fmla="*/ 0 h 772"/>
                <a:gd name="T4" fmla="*/ 2147483647 w 693"/>
                <a:gd name="T5" fmla="*/ 2147483647 h 772"/>
                <a:gd name="T6" fmla="*/ 2147483647 w 693"/>
                <a:gd name="T7" fmla="*/ 2147483647 h 772"/>
                <a:gd name="T8" fmla="*/ 2147483647 w 693"/>
                <a:gd name="T9" fmla="*/ 2147483647 h 772"/>
                <a:gd name="T10" fmla="*/ 2147483647 w 693"/>
                <a:gd name="T11" fmla="*/ 2147483647 h 772"/>
                <a:gd name="T12" fmla="*/ 2147483647 w 693"/>
                <a:gd name="T13" fmla="*/ 2147483647 h 772"/>
                <a:gd name="T14" fmla="*/ 2147483647 w 693"/>
                <a:gd name="T15" fmla="*/ 2147483647 h 772"/>
                <a:gd name="T16" fmla="*/ 2147483647 w 693"/>
                <a:gd name="T17" fmla="*/ 2147483647 h 772"/>
                <a:gd name="T18" fmla="*/ 2147483647 w 693"/>
                <a:gd name="T19" fmla="*/ 2147483647 h 772"/>
                <a:gd name="T20" fmla="*/ 2147483647 w 693"/>
                <a:gd name="T21" fmla="*/ 2147483647 h 772"/>
                <a:gd name="T22" fmla="*/ 2147483647 w 693"/>
                <a:gd name="T23" fmla="*/ 2147483647 h 772"/>
                <a:gd name="T24" fmla="*/ 0 w 693"/>
                <a:gd name="T25" fmla="*/ 2147483647 h 772"/>
                <a:gd name="T26" fmla="*/ 2147483647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5" name="Freeform 114">
              <a:extLst>
                <a:ext uri="{FF2B5EF4-FFF2-40B4-BE49-F238E27FC236}">
                  <a16:creationId xmlns:a16="http://schemas.microsoft.com/office/drawing/2014/main" id="{1D1559E8-7690-4610-B691-F4185CD1798A}"/>
                </a:ext>
              </a:extLst>
            </p:cNvPr>
            <p:cNvSpPr>
              <a:spLocks/>
            </p:cNvSpPr>
            <p:nvPr/>
          </p:nvSpPr>
          <p:spPr bwMode="auto">
            <a:xfrm>
              <a:off x="7958044" y="3899105"/>
              <a:ext cx="454470" cy="277082"/>
            </a:xfrm>
            <a:custGeom>
              <a:avLst/>
              <a:gdLst>
                <a:gd name="T0" fmla="*/ 0 w 371"/>
                <a:gd name="T1" fmla="*/ 2147483647 h 228"/>
                <a:gd name="T2" fmla="*/ 2147483647 w 371"/>
                <a:gd name="T3" fmla="*/ 0 h 228"/>
                <a:gd name="T4" fmla="*/ 2147483647 w 371"/>
                <a:gd name="T5" fmla="*/ 2147483647 h 228"/>
                <a:gd name="T6" fmla="*/ 2147483647 w 371"/>
                <a:gd name="T7" fmla="*/ 2147483647 h 228"/>
                <a:gd name="T8" fmla="*/ 2147483647 w 371"/>
                <a:gd name="T9" fmla="*/ 2147483647 h 228"/>
                <a:gd name="T10" fmla="*/ 2147483647 w 371"/>
                <a:gd name="T11" fmla="*/ 2147483647 h 228"/>
                <a:gd name="T12" fmla="*/ 2147483647 w 371"/>
                <a:gd name="T13" fmla="*/ 2147483647 h 228"/>
                <a:gd name="T14" fmla="*/ 2147483647 w 371"/>
                <a:gd name="T15" fmla="*/ 2147483647 h 228"/>
                <a:gd name="T16" fmla="*/ 2147483647 w 371"/>
                <a:gd name="T17" fmla="*/ 2147483647 h 228"/>
                <a:gd name="T18" fmla="*/ 2147483647 w 371"/>
                <a:gd name="T19" fmla="*/ 2147483647 h 228"/>
                <a:gd name="T20" fmla="*/ 0 w 371"/>
                <a:gd name="T21" fmla="*/ 2147483647 h 228"/>
                <a:gd name="T22" fmla="*/ 0 w 371"/>
                <a:gd name="T23" fmla="*/ 2147483647 h 2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8"/>
                <a:gd name="T38" fmla="*/ 371 w 371"/>
                <a:gd name="T39" fmla="*/ 228 h 2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8">
                  <a:moveTo>
                    <a:pt x="0" y="43"/>
                  </a:moveTo>
                  <a:lnTo>
                    <a:pt x="53" y="0"/>
                  </a:lnTo>
                  <a:lnTo>
                    <a:pt x="54" y="39"/>
                  </a:lnTo>
                  <a:lnTo>
                    <a:pt x="331" y="38"/>
                  </a:lnTo>
                  <a:lnTo>
                    <a:pt x="371" y="108"/>
                  </a:lnTo>
                  <a:lnTo>
                    <a:pt x="348" y="131"/>
                  </a:lnTo>
                  <a:lnTo>
                    <a:pt x="369" y="185"/>
                  </a:lnTo>
                  <a:lnTo>
                    <a:pt x="352" y="209"/>
                  </a:lnTo>
                  <a:lnTo>
                    <a:pt x="282" y="209"/>
                  </a:lnTo>
                  <a:lnTo>
                    <a:pt x="282" y="227"/>
                  </a:lnTo>
                  <a:lnTo>
                    <a:pt x="0" y="228"/>
                  </a:lnTo>
                  <a:lnTo>
                    <a:pt x="0" y="43"/>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6" name="Freeform 115">
              <a:extLst>
                <a:ext uri="{FF2B5EF4-FFF2-40B4-BE49-F238E27FC236}">
                  <a16:creationId xmlns:a16="http://schemas.microsoft.com/office/drawing/2014/main" id="{BB2A4B42-2F36-4875-AB9D-1E8232395920}"/>
                </a:ext>
              </a:extLst>
            </p:cNvPr>
            <p:cNvSpPr>
              <a:spLocks/>
            </p:cNvSpPr>
            <p:nvPr/>
          </p:nvSpPr>
          <p:spPr bwMode="auto">
            <a:xfrm>
              <a:off x="6689579" y="4084374"/>
              <a:ext cx="560305" cy="485305"/>
            </a:xfrm>
            <a:custGeom>
              <a:avLst/>
              <a:gdLst>
                <a:gd name="T0" fmla="*/ 0 w 461"/>
                <a:gd name="T1" fmla="*/ 0 h 400"/>
                <a:gd name="T2" fmla="*/ 2147483647 w 461"/>
                <a:gd name="T3" fmla="*/ 0 h 400"/>
                <a:gd name="T4" fmla="*/ 2147483647 w 461"/>
                <a:gd name="T5" fmla="*/ 2147483647 h 400"/>
                <a:gd name="T6" fmla="*/ 2147483647 w 461"/>
                <a:gd name="T7" fmla="*/ 2147483647 h 400"/>
                <a:gd name="T8" fmla="*/ 2147483647 w 461"/>
                <a:gd name="T9" fmla="*/ 2147483647 h 400"/>
                <a:gd name="T10" fmla="*/ 2147483647 w 461"/>
                <a:gd name="T11" fmla="*/ 2147483647 h 400"/>
                <a:gd name="T12" fmla="*/ 2147483647 w 461"/>
                <a:gd name="T13" fmla="*/ 2147483647 h 400"/>
                <a:gd name="T14" fmla="*/ 2147483647 w 461"/>
                <a:gd name="T15" fmla="*/ 2147483647 h 400"/>
                <a:gd name="T16" fmla="*/ 2147483647 w 461"/>
                <a:gd name="T17" fmla="*/ 2147483647 h 400"/>
                <a:gd name="T18" fmla="*/ 2147483647 w 461"/>
                <a:gd name="T19" fmla="*/ 2147483647 h 400"/>
                <a:gd name="T20" fmla="*/ 2147483647 w 461"/>
                <a:gd name="T21" fmla="*/ 2147483647 h 400"/>
                <a:gd name="T22" fmla="*/ 2147483647 w 461"/>
                <a:gd name="T23" fmla="*/ 2147483647 h 400"/>
                <a:gd name="T24" fmla="*/ 2147483647 w 461"/>
                <a:gd name="T25" fmla="*/ 2147483647 h 400"/>
                <a:gd name="T26" fmla="*/ 2147483647 w 461"/>
                <a:gd name="T27" fmla="*/ 2147483647 h 400"/>
                <a:gd name="T28" fmla="*/ 2147483647 w 461"/>
                <a:gd name="T29" fmla="*/ 2147483647 h 400"/>
                <a:gd name="T30" fmla="*/ 2147483647 w 461"/>
                <a:gd name="T31" fmla="*/ 2147483647 h 400"/>
                <a:gd name="T32" fmla="*/ 0 w 461"/>
                <a:gd name="T33" fmla="*/ 0 h 4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400"/>
                <a:gd name="T53" fmla="*/ 461 w 461"/>
                <a:gd name="T54" fmla="*/ 400 h 4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400">
                  <a:moveTo>
                    <a:pt x="0" y="0"/>
                  </a:moveTo>
                  <a:lnTo>
                    <a:pt x="304" y="0"/>
                  </a:lnTo>
                  <a:lnTo>
                    <a:pt x="300" y="53"/>
                  </a:lnTo>
                  <a:lnTo>
                    <a:pt x="354" y="144"/>
                  </a:lnTo>
                  <a:lnTo>
                    <a:pt x="383" y="166"/>
                  </a:lnTo>
                  <a:lnTo>
                    <a:pt x="366" y="194"/>
                  </a:lnTo>
                  <a:lnTo>
                    <a:pt x="431" y="293"/>
                  </a:lnTo>
                  <a:lnTo>
                    <a:pt x="461" y="303"/>
                  </a:lnTo>
                  <a:lnTo>
                    <a:pt x="429" y="400"/>
                  </a:lnTo>
                  <a:lnTo>
                    <a:pt x="381" y="399"/>
                  </a:lnTo>
                  <a:lnTo>
                    <a:pt x="393" y="357"/>
                  </a:lnTo>
                  <a:lnTo>
                    <a:pt x="87" y="357"/>
                  </a:lnTo>
                  <a:lnTo>
                    <a:pt x="72" y="313"/>
                  </a:lnTo>
                  <a:lnTo>
                    <a:pt x="72" y="127"/>
                  </a:lnTo>
                  <a:lnTo>
                    <a:pt x="40" y="97"/>
                  </a:lnTo>
                  <a:lnTo>
                    <a:pt x="60" y="75"/>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7" name="Freeform 116">
              <a:extLst>
                <a:ext uri="{FF2B5EF4-FFF2-40B4-BE49-F238E27FC236}">
                  <a16:creationId xmlns:a16="http://schemas.microsoft.com/office/drawing/2014/main" id="{C40A0D01-4604-4FD5-B145-B7D6E96E41B9}"/>
                </a:ext>
              </a:extLst>
            </p:cNvPr>
            <p:cNvSpPr>
              <a:spLocks/>
            </p:cNvSpPr>
            <p:nvPr/>
          </p:nvSpPr>
          <p:spPr bwMode="auto">
            <a:xfrm>
              <a:off x="6186860" y="4159793"/>
              <a:ext cx="592990" cy="308234"/>
            </a:xfrm>
            <a:custGeom>
              <a:avLst/>
              <a:gdLst>
                <a:gd name="T0" fmla="*/ 0 w 487"/>
                <a:gd name="T1" fmla="*/ 0 h 252"/>
                <a:gd name="T2" fmla="*/ 2147483647 w 487"/>
                <a:gd name="T3" fmla="*/ 0 h 252"/>
                <a:gd name="T4" fmla="*/ 2147483647 w 487"/>
                <a:gd name="T5" fmla="*/ 2147483647 h 252"/>
                <a:gd name="T6" fmla="*/ 2147483647 w 487"/>
                <a:gd name="T7" fmla="*/ 2147483647 h 252"/>
                <a:gd name="T8" fmla="*/ 2147483647 w 487"/>
                <a:gd name="T9" fmla="*/ 2147483647 h 252"/>
                <a:gd name="T10" fmla="*/ 2147483647 w 487"/>
                <a:gd name="T11" fmla="*/ 2147483647 h 252"/>
                <a:gd name="T12" fmla="*/ 0 w 487"/>
                <a:gd name="T13" fmla="*/ 2147483647 h 252"/>
                <a:gd name="T14" fmla="*/ 0 w 487"/>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7"/>
                <a:gd name="T25" fmla="*/ 0 h 252"/>
                <a:gd name="T26" fmla="*/ 487 w 487"/>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 h="252">
                  <a:moveTo>
                    <a:pt x="0" y="0"/>
                  </a:moveTo>
                  <a:lnTo>
                    <a:pt x="460" y="0"/>
                  </a:lnTo>
                  <a:lnTo>
                    <a:pt x="474" y="13"/>
                  </a:lnTo>
                  <a:lnTo>
                    <a:pt x="456" y="37"/>
                  </a:lnTo>
                  <a:lnTo>
                    <a:pt x="487" y="66"/>
                  </a:lnTo>
                  <a:lnTo>
                    <a:pt x="486" y="252"/>
                  </a:lnTo>
                  <a:lnTo>
                    <a:pt x="0" y="252"/>
                  </a:lnTo>
                  <a:lnTo>
                    <a:pt x="0"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sp>
          <p:nvSpPr>
            <p:cNvPr id="328" name="Freeform 117">
              <a:extLst>
                <a:ext uri="{FF2B5EF4-FFF2-40B4-BE49-F238E27FC236}">
                  <a16:creationId xmlns:a16="http://schemas.microsoft.com/office/drawing/2014/main" id="{B7D0283C-0523-4CBC-9E25-0105E919584D}"/>
                </a:ext>
              </a:extLst>
            </p:cNvPr>
            <p:cNvSpPr>
              <a:spLocks/>
            </p:cNvSpPr>
            <p:nvPr/>
          </p:nvSpPr>
          <p:spPr bwMode="auto">
            <a:xfrm>
              <a:off x="5168976" y="4463108"/>
              <a:ext cx="459140" cy="585318"/>
            </a:xfrm>
            <a:custGeom>
              <a:avLst/>
              <a:gdLst>
                <a:gd name="T0" fmla="*/ 2147483647 w 377"/>
                <a:gd name="T1" fmla="*/ 0 h 484"/>
                <a:gd name="T2" fmla="*/ 2147483647 w 377"/>
                <a:gd name="T3" fmla="*/ 2147483647 h 484"/>
                <a:gd name="T4" fmla="*/ 2147483647 w 377"/>
                <a:gd name="T5" fmla="*/ 2147483647 h 484"/>
                <a:gd name="T6" fmla="*/ 2147483647 w 377"/>
                <a:gd name="T7" fmla="*/ 2147483647 h 484"/>
                <a:gd name="T8" fmla="*/ 2147483647 w 377"/>
                <a:gd name="T9" fmla="*/ 2147483647 h 484"/>
                <a:gd name="T10" fmla="*/ 2147483647 w 377"/>
                <a:gd name="T11" fmla="*/ 2147483647 h 484"/>
                <a:gd name="T12" fmla="*/ 2147483647 w 377"/>
                <a:gd name="T13" fmla="*/ 2147483647 h 484"/>
                <a:gd name="T14" fmla="*/ 2147483647 w 377"/>
                <a:gd name="T15" fmla="*/ 2147483647 h 484"/>
                <a:gd name="T16" fmla="*/ 0 w 377"/>
                <a:gd name="T17" fmla="*/ 2147483647 h 484"/>
                <a:gd name="T18" fmla="*/ 2147483647 w 377"/>
                <a:gd name="T19" fmla="*/ 2147483647 h 484"/>
                <a:gd name="T20" fmla="*/ 2147483647 w 377"/>
                <a:gd name="T21" fmla="*/ 0 h 4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4"/>
                <a:gd name="T35" fmla="*/ 377 w 377"/>
                <a:gd name="T36" fmla="*/ 484 h 4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4">
                  <a:moveTo>
                    <a:pt x="44" y="0"/>
                  </a:moveTo>
                  <a:lnTo>
                    <a:pt x="377" y="1"/>
                  </a:lnTo>
                  <a:lnTo>
                    <a:pt x="377" y="484"/>
                  </a:lnTo>
                  <a:lnTo>
                    <a:pt x="260" y="484"/>
                  </a:lnTo>
                  <a:lnTo>
                    <a:pt x="37" y="377"/>
                  </a:lnTo>
                  <a:lnTo>
                    <a:pt x="37" y="343"/>
                  </a:lnTo>
                  <a:lnTo>
                    <a:pt x="51" y="240"/>
                  </a:lnTo>
                  <a:lnTo>
                    <a:pt x="16" y="192"/>
                  </a:lnTo>
                  <a:lnTo>
                    <a:pt x="0" y="84"/>
                  </a:lnTo>
                  <a:lnTo>
                    <a:pt x="44" y="92"/>
                  </a:lnTo>
                  <a:lnTo>
                    <a:pt x="44" y="0"/>
                  </a:lnTo>
                  <a:close/>
                </a:path>
              </a:pathLst>
            </a:custGeom>
            <a:grpFill/>
            <a:ln w="12700" cmpd="sng">
              <a:solidFill>
                <a:schemeClr val="tx1"/>
              </a:solidFill>
              <a:prstDash val="solid"/>
              <a:round/>
              <a:headEnd/>
              <a:tailEnd/>
            </a:ln>
          </p:spPr>
          <p:txBody>
            <a:bodyPr/>
            <a:lstStyle/>
            <a:p>
              <a:pPr marL="0" marR="0" lvl="0" indent="0" defTabSz="462861" eaLnBrk="1" fontAlgn="auto" latinLnBrk="0" hangingPunct="1">
                <a:lnSpc>
                  <a:spcPct val="100000"/>
                </a:lnSpc>
                <a:spcBef>
                  <a:spcPts val="0"/>
                </a:spcBef>
                <a:spcAft>
                  <a:spcPts val="0"/>
                </a:spcAft>
                <a:buClrTx/>
                <a:buSzTx/>
                <a:buFontTx/>
                <a:buNone/>
                <a:tabLst/>
                <a:defRPr/>
              </a:pPr>
              <a:endParaRPr kumimoji="0" lang="en-US" sz="711" b="0" i="0" u="none" strike="noStrike" kern="0" cap="none" spc="0" normalizeH="0" baseline="0" noProof="0">
                <a:ln>
                  <a:noFill/>
                </a:ln>
                <a:solidFill>
                  <a:prstClr val="black"/>
                </a:solidFill>
                <a:effectLst/>
                <a:uLnTx/>
                <a:uFillTx/>
                <a:latin typeface="Calibri"/>
              </a:endParaRPr>
            </a:p>
          </p:txBody>
        </p:sp>
      </p:grpSp>
      <p:pic>
        <p:nvPicPr>
          <p:cNvPr id="142" name="Picture 141">
            <a:extLst>
              <a:ext uri="{FF2B5EF4-FFF2-40B4-BE49-F238E27FC236}">
                <a16:creationId xmlns:a16="http://schemas.microsoft.com/office/drawing/2014/main" id="{02981E4A-1621-4191-87F2-1DE7A6CC78D4}"/>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2160" t="9882" r="3440" b="3171"/>
          <a:stretch/>
        </p:blipFill>
        <p:spPr>
          <a:xfrm>
            <a:off x="10287389" y="5156423"/>
            <a:ext cx="1504266" cy="913522"/>
          </a:xfrm>
          <a:prstGeom prst="rect">
            <a:avLst/>
          </a:prstGeom>
          <a:ln w="3175">
            <a:solidFill>
              <a:schemeClr val="tx1"/>
            </a:solidFill>
          </a:ln>
        </p:spPr>
      </p:pic>
      <p:pic>
        <p:nvPicPr>
          <p:cNvPr id="143" name="Picture 142">
            <a:extLst>
              <a:ext uri="{FF2B5EF4-FFF2-40B4-BE49-F238E27FC236}">
                <a16:creationId xmlns:a16="http://schemas.microsoft.com/office/drawing/2014/main" id="{D03784F1-BBE0-4AE1-AAFB-64742AD3F047}"/>
              </a:ext>
            </a:extLst>
          </p:cNvPr>
          <p:cNvPicPr>
            <a:picLocks noChangeAspect="1"/>
          </p:cNvPicPr>
          <p:nvPr/>
        </p:nvPicPr>
        <p:blipFill>
          <a:blip r:embed="rId6">
            <a:grayscl/>
          </a:blip>
          <a:stretch>
            <a:fillRect/>
          </a:stretch>
        </p:blipFill>
        <p:spPr>
          <a:xfrm>
            <a:off x="6776239" y="4270367"/>
            <a:ext cx="1141570" cy="886056"/>
          </a:xfrm>
          <a:prstGeom prst="rect">
            <a:avLst/>
          </a:prstGeom>
        </p:spPr>
      </p:pic>
      <p:pic>
        <p:nvPicPr>
          <p:cNvPr id="144" name="Picture 143">
            <a:extLst>
              <a:ext uri="{FF2B5EF4-FFF2-40B4-BE49-F238E27FC236}">
                <a16:creationId xmlns:a16="http://schemas.microsoft.com/office/drawing/2014/main" id="{EB77D5E0-B884-4D8C-801D-12F1A1753C3B}"/>
              </a:ext>
            </a:extLst>
          </p:cNvPr>
          <p:cNvPicPr>
            <a:picLocks noChangeAspect="1"/>
          </p:cNvPicPr>
          <p:nvPr/>
        </p:nvPicPr>
        <p:blipFill>
          <a:blip r:embed="rId7">
            <a:grayscl/>
          </a:blip>
          <a:stretch>
            <a:fillRect/>
          </a:stretch>
        </p:blipFill>
        <p:spPr>
          <a:xfrm>
            <a:off x="8001054" y="4690448"/>
            <a:ext cx="868142" cy="631376"/>
          </a:xfrm>
          <a:prstGeom prst="rect">
            <a:avLst/>
          </a:prstGeom>
        </p:spPr>
      </p:pic>
      <p:sp>
        <p:nvSpPr>
          <p:cNvPr id="3" name="Oval 2">
            <a:extLst>
              <a:ext uri="{FF2B5EF4-FFF2-40B4-BE49-F238E27FC236}">
                <a16:creationId xmlns:a16="http://schemas.microsoft.com/office/drawing/2014/main" id="{44A6688B-0718-7FD3-81C3-2B3B3C694DC8}"/>
              </a:ext>
            </a:extLst>
          </p:cNvPr>
          <p:cNvSpPr>
            <a:spLocks noChangeAspect="1"/>
          </p:cNvSpPr>
          <p:nvPr/>
        </p:nvSpPr>
        <p:spPr>
          <a:xfrm>
            <a:off x="10345237" y="3294690"/>
            <a:ext cx="182880" cy="182880"/>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9D8F63-D22A-F69E-7FC5-7F73781FCDA0}"/>
              </a:ext>
            </a:extLst>
          </p:cNvPr>
          <p:cNvSpPr>
            <a:spLocks noChangeAspect="1"/>
          </p:cNvSpPr>
          <p:nvPr/>
        </p:nvSpPr>
        <p:spPr>
          <a:xfrm>
            <a:off x="10757969" y="4296169"/>
            <a:ext cx="182880" cy="182880"/>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B83FF0-AE09-4E7F-0BCB-233E1D946091}"/>
              </a:ext>
            </a:extLst>
          </p:cNvPr>
          <p:cNvSpPr>
            <a:spLocks noChangeAspect="1"/>
          </p:cNvSpPr>
          <p:nvPr/>
        </p:nvSpPr>
        <p:spPr>
          <a:xfrm>
            <a:off x="10290145" y="3728233"/>
            <a:ext cx="182880" cy="18288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41D07A-9A09-6D5E-7978-FD19025A45CA}"/>
              </a:ext>
            </a:extLst>
          </p:cNvPr>
          <p:cNvSpPr>
            <a:spLocks noChangeAspect="1"/>
          </p:cNvSpPr>
          <p:nvPr/>
        </p:nvSpPr>
        <p:spPr>
          <a:xfrm>
            <a:off x="9562687" y="4239050"/>
            <a:ext cx="182880" cy="18288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3E2AA0B-6AC7-88EE-5C7D-DEFD85BD4C09}"/>
              </a:ext>
            </a:extLst>
          </p:cNvPr>
          <p:cNvSpPr>
            <a:spLocks noChangeAspect="1"/>
          </p:cNvSpPr>
          <p:nvPr/>
        </p:nvSpPr>
        <p:spPr>
          <a:xfrm>
            <a:off x="7364650" y="3279661"/>
            <a:ext cx="182880" cy="18288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AEDCE7-11D4-C925-290D-24552E725836}"/>
              </a:ext>
            </a:extLst>
          </p:cNvPr>
          <p:cNvSpPr>
            <a:spLocks noChangeAspect="1"/>
          </p:cNvSpPr>
          <p:nvPr/>
        </p:nvSpPr>
        <p:spPr>
          <a:xfrm>
            <a:off x="10345238" y="3436204"/>
            <a:ext cx="182880" cy="18288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E844D-3B93-60A5-5A3D-42B46916A898}"/>
              </a:ext>
            </a:extLst>
          </p:cNvPr>
          <p:cNvSpPr>
            <a:spLocks noChangeAspect="1"/>
          </p:cNvSpPr>
          <p:nvPr/>
        </p:nvSpPr>
        <p:spPr>
          <a:xfrm>
            <a:off x="10622271" y="3120813"/>
            <a:ext cx="182880" cy="182880"/>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769B249-3B61-45CC-BFF5-0F7AB4D1F954}"/>
              </a:ext>
            </a:extLst>
          </p:cNvPr>
          <p:cNvPicPr>
            <a:picLocks noChangeAspect="1"/>
          </p:cNvPicPr>
          <p:nvPr/>
        </p:nvPicPr>
        <p:blipFill>
          <a:blip r:embed="rId8"/>
          <a:stretch>
            <a:fillRect/>
          </a:stretch>
        </p:blipFill>
        <p:spPr>
          <a:xfrm>
            <a:off x="6326447" y="1573992"/>
            <a:ext cx="5662822" cy="4901943"/>
          </a:xfrm>
          <a:prstGeom prst="rect">
            <a:avLst/>
          </a:prstGeom>
        </p:spPr>
      </p:pic>
      <p:sp>
        <p:nvSpPr>
          <p:cNvPr id="145" name="Content Placeholder 2">
            <a:extLst>
              <a:ext uri="{FF2B5EF4-FFF2-40B4-BE49-F238E27FC236}">
                <a16:creationId xmlns:a16="http://schemas.microsoft.com/office/drawing/2014/main" id="{507DCA73-2EE7-4C4A-84A4-027C86FC8966}"/>
              </a:ext>
            </a:extLst>
          </p:cNvPr>
          <p:cNvSpPr txBox="1">
            <a:spLocks/>
          </p:cNvSpPr>
          <p:nvPr/>
        </p:nvSpPr>
        <p:spPr>
          <a:xfrm>
            <a:off x="238313" y="1522545"/>
            <a:ext cx="5437751" cy="510685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200" dirty="0">
                <a:solidFill>
                  <a:srgbClr val="00B0F0"/>
                </a:solidFill>
                <a:latin typeface="Calibri Light" panose="020F0302020204030204" pitchFamily="34" charset="0"/>
                <a:cs typeface="Calibri Light" panose="020F0302020204030204" pitchFamily="34" charset="0"/>
              </a:rPr>
              <a:t>Contributing Partners and/or Stakeholders </a:t>
            </a:r>
          </a:p>
          <a:p>
            <a:pPr lvl="1">
              <a:buFont typeface="Wingdings" panose="05000000000000000000" pitchFamily="2" charset="2"/>
              <a:buChar char="§"/>
            </a:pPr>
            <a:r>
              <a:rPr lang="en-US" sz="1200" dirty="0">
                <a:solidFill>
                  <a:srgbClr val="00B0F0"/>
                </a:solidFill>
                <a:latin typeface="Calibri Light" panose="020F0302020204030204" pitchFamily="34" charset="0"/>
                <a:cs typeface="Calibri Light" panose="020F0302020204030204" pitchFamily="34" charset="0"/>
              </a:rPr>
              <a:t>Techshot, Inc.</a:t>
            </a:r>
          </a:p>
          <a:p>
            <a:pPr lvl="1">
              <a:buFont typeface="Wingdings" panose="05000000000000000000" pitchFamily="2" charset="2"/>
              <a:buChar char="§"/>
            </a:pPr>
            <a:r>
              <a:rPr lang="en-US" sz="1200" dirty="0">
                <a:solidFill>
                  <a:srgbClr val="00B0F0"/>
                </a:solidFill>
                <a:latin typeface="Calibri Light" panose="020F0302020204030204" pitchFamily="34" charset="0"/>
                <a:cs typeface="Calibri Light" panose="020F0302020204030204" pitchFamily="34" charset="0"/>
              </a:rPr>
              <a:t>Redwire Space, Inc.</a:t>
            </a:r>
          </a:p>
          <a:p>
            <a:pPr lvl="1">
              <a:buFont typeface="Wingdings" panose="05000000000000000000" pitchFamily="2" charset="2"/>
              <a:buChar char="§"/>
            </a:pPr>
            <a:r>
              <a:rPr lang="en-US" sz="1200" dirty="0">
                <a:solidFill>
                  <a:srgbClr val="00B0F0"/>
                </a:solidFill>
                <a:latin typeface="Calibri Light" panose="020F0302020204030204" pitchFamily="34" charset="0"/>
                <a:cs typeface="Calibri Light" panose="020F0302020204030204" pitchFamily="34" charset="0"/>
              </a:rPr>
              <a:t>Cornerstone Research Group*</a:t>
            </a:r>
          </a:p>
          <a:p>
            <a:pPr lvl="1">
              <a:buFont typeface="Wingdings" panose="05000000000000000000" pitchFamily="2" charset="2"/>
              <a:buChar char="§"/>
            </a:pPr>
            <a:endParaRPr lang="en-US" sz="1200" dirty="0">
              <a:solidFill>
                <a:srgbClr val="00B0F0"/>
              </a:solidFill>
              <a:latin typeface="Calibri Light" panose="020F0302020204030204" pitchFamily="34" charset="0"/>
              <a:cs typeface="Calibri Light" panose="020F0302020204030204" pitchFamily="34" charset="0"/>
            </a:endParaRPr>
          </a:p>
          <a:p>
            <a:pPr marL="0" lvl="0" indent="0" defTabSz="914400">
              <a:spcBef>
                <a:spcPct val="0"/>
              </a:spcBef>
              <a:buFont typeface="Wingdings" panose="05000000000000000000" pitchFamily="2" charset="2"/>
              <a:buChar char="Ø"/>
            </a:pPr>
            <a:r>
              <a:rPr lang="en-US" sz="1200" dirty="0">
                <a:solidFill>
                  <a:srgbClr val="C00000"/>
                </a:solidFill>
                <a:latin typeface="Calibri Light" panose="020F0302020204030204" pitchFamily="34" charset="0"/>
                <a:ea typeface="MS PGothic" charset="-128"/>
                <a:cs typeface="Calibri Light" panose="020F0302020204030204" pitchFamily="34" charset="0"/>
              </a:rPr>
              <a:t>Contributing Centers</a:t>
            </a:r>
          </a:p>
          <a:p>
            <a:pPr lvl="1">
              <a:buFont typeface="Wingdings" panose="05000000000000000000" pitchFamily="2" charset="2"/>
              <a:buChar char="§"/>
            </a:pPr>
            <a:r>
              <a:rPr lang="en-US" sz="1200" dirty="0">
                <a:solidFill>
                  <a:srgbClr val="C00000"/>
                </a:solidFill>
                <a:latin typeface="Calibri Light" panose="020F0302020204030204" pitchFamily="34" charset="0"/>
                <a:cs typeface="Calibri Light" panose="020F0302020204030204" pitchFamily="34" charset="0"/>
              </a:rPr>
              <a:t>Marshall Space Flight Center</a:t>
            </a:r>
          </a:p>
          <a:p>
            <a:pPr lvl="1">
              <a:buFont typeface="Wingdings" panose="05000000000000000000" pitchFamily="2" charset="2"/>
              <a:buChar char="§"/>
            </a:pPr>
            <a:r>
              <a:rPr lang="en-US" sz="1200" dirty="0">
                <a:solidFill>
                  <a:srgbClr val="C00000"/>
                </a:solidFill>
                <a:latin typeface="Calibri Light" panose="020F0302020204030204" pitchFamily="34" charset="0"/>
                <a:cs typeface="Calibri Light" panose="020F0302020204030204" pitchFamily="34" charset="0"/>
              </a:rPr>
              <a:t>Ames Research Center</a:t>
            </a:r>
          </a:p>
          <a:p>
            <a:pPr lvl="1">
              <a:buFont typeface="Wingdings" panose="05000000000000000000" pitchFamily="2" charset="2"/>
              <a:buChar char="§"/>
            </a:pPr>
            <a:r>
              <a:rPr lang="en-US" sz="1200" dirty="0">
                <a:solidFill>
                  <a:srgbClr val="C00000"/>
                </a:solidFill>
                <a:latin typeface="Calibri Light" panose="020F0302020204030204" pitchFamily="34" charset="0"/>
                <a:ea typeface="MS PGothic" charset="-128"/>
                <a:cs typeface="Calibri Light" panose="020F0302020204030204" pitchFamily="34" charset="0"/>
              </a:rPr>
              <a:t>Johnson Space Center</a:t>
            </a:r>
          </a:p>
          <a:p>
            <a:pPr marL="457200" lvl="1" indent="0">
              <a:buNone/>
            </a:pPr>
            <a:endParaRPr lang="en-US" sz="1200" dirty="0">
              <a:solidFill>
                <a:srgbClr val="C00000"/>
              </a:solidFill>
              <a:latin typeface="Calibri Light" panose="020F0302020204030204" pitchFamily="34" charset="0"/>
              <a:ea typeface="MS PGothic" charset="-128"/>
              <a:cs typeface="Calibri Light" panose="020F0302020204030204" pitchFamily="34" charset="0"/>
            </a:endParaRPr>
          </a:p>
          <a:p>
            <a:pPr marL="0" lvl="0" indent="0" defTabSz="914400">
              <a:spcBef>
                <a:spcPct val="0"/>
              </a:spcBef>
              <a:buFont typeface="Wingdings" panose="05000000000000000000" pitchFamily="2" charset="2"/>
              <a:buChar char="Ø"/>
            </a:pPr>
            <a:r>
              <a:rPr lang="en-US" sz="1200" dirty="0">
                <a:solidFill>
                  <a:srgbClr val="7030A0"/>
                </a:solidFill>
                <a:latin typeface="Calibri Light" panose="020F0302020204030204" pitchFamily="34" charset="0"/>
                <a:ea typeface="MS PGothic" charset="-128"/>
                <a:cs typeface="Calibri Light" panose="020F0302020204030204" pitchFamily="34" charset="0"/>
              </a:rPr>
              <a:t>Academic Partners</a:t>
            </a:r>
          </a:p>
          <a:p>
            <a:pPr lvl="1">
              <a:buFont typeface="Wingdings" panose="05000000000000000000" pitchFamily="2" charset="2"/>
              <a:buChar char="§"/>
            </a:pPr>
            <a:r>
              <a:rPr lang="en-US" sz="1200" dirty="0">
                <a:solidFill>
                  <a:srgbClr val="7030A0"/>
                </a:solidFill>
                <a:latin typeface="Calibri Light" panose="020F0302020204030204" pitchFamily="34" charset="0"/>
                <a:cs typeface="Calibri Light" panose="020F0302020204030204" pitchFamily="34" charset="0"/>
              </a:rPr>
              <a:t>University of Louisville</a:t>
            </a:r>
          </a:p>
          <a:p>
            <a:pPr lvl="1">
              <a:buFont typeface="Wingdings" panose="05000000000000000000" pitchFamily="2" charset="2"/>
              <a:buChar char="§"/>
            </a:pPr>
            <a:r>
              <a:rPr lang="en-US" sz="1200" dirty="0">
                <a:solidFill>
                  <a:srgbClr val="7030A0"/>
                </a:solidFill>
                <a:latin typeface="Calibri Light" panose="020F0302020204030204" pitchFamily="34" charset="0"/>
                <a:cs typeface="Calibri Light" panose="020F0302020204030204" pitchFamily="34" charset="0"/>
              </a:rPr>
              <a:t>University of California, Berkeley</a:t>
            </a:r>
          </a:p>
          <a:p>
            <a:pPr lvl="1">
              <a:buFont typeface="Wingdings" panose="05000000000000000000" pitchFamily="2" charset="2"/>
              <a:buChar char="§"/>
            </a:pPr>
            <a:r>
              <a:rPr lang="en-US" sz="1200" dirty="0">
                <a:solidFill>
                  <a:srgbClr val="7030A0"/>
                </a:solidFill>
                <a:latin typeface="Calibri Light" panose="020F0302020204030204" pitchFamily="34" charset="0"/>
                <a:cs typeface="Calibri Light" panose="020F0302020204030204" pitchFamily="34" charset="0"/>
              </a:rPr>
              <a:t>University of Nebraska, Omaha</a:t>
            </a:r>
          </a:p>
          <a:p>
            <a:pPr lvl="1">
              <a:buFont typeface="Wingdings" panose="05000000000000000000" pitchFamily="2" charset="2"/>
              <a:buChar char="§"/>
            </a:pPr>
            <a:endParaRPr lang="en-US" sz="1200" dirty="0">
              <a:solidFill>
                <a:schemeClr val="bg1"/>
              </a:solidFill>
              <a:latin typeface="Calibri Light" panose="020F0302020204030204" pitchFamily="34" charset="0"/>
              <a:cs typeface="Calibri Light" panose="020F0302020204030204" pitchFamily="34" charset="0"/>
            </a:endParaRPr>
          </a:p>
          <a:p>
            <a:pPr>
              <a:buFont typeface="Wingdings" panose="05000000000000000000" pitchFamily="2" charset="2"/>
              <a:buChar char="Ø"/>
            </a:pPr>
            <a:r>
              <a:rPr lang="en-US" sz="1200" dirty="0">
                <a:solidFill>
                  <a:schemeClr val="bg1"/>
                </a:solidFill>
                <a:latin typeface="Calibri Light" panose="020F0302020204030204" pitchFamily="34" charset="0"/>
                <a:cs typeface="Calibri Light" panose="020F0302020204030204" pitchFamily="34" charset="0"/>
              </a:rPr>
              <a:t>Infusion/Transition Plan</a:t>
            </a:r>
          </a:p>
          <a:p>
            <a:pPr marL="747713" lvl="1" indent="-290513" defTabSz="914400">
              <a:spcBef>
                <a:spcPct val="0"/>
              </a:spcBef>
              <a:buFont typeface="Wingdings" panose="05000000000000000000" pitchFamily="2" charset="2"/>
              <a:buChar char="§"/>
            </a:pPr>
            <a:r>
              <a:rPr lang="en-US" sz="1200" dirty="0">
                <a:solidFill>
                  <a:schemeClr val="bg1"/>
                </a:solidFill>
                <a:latin typeface="Calibri Light" panose="020F0302020204030204" pitchFamily="34" charset="0"/>
                <a:ea typeface="MS PGothic" charset="-128"/>
                <a:cs typeface="Calibri Light" panose="020F0302020204030204" pitchFamily="34" charset="0"/>
              </a:rPr>
              <a:t>Technologies will be proven and demonstrating using the ISS as a testbed and then infused into future NASA missions such as Gateway and Lunar Surface Habitats.</a:t>
            </a:r>
          </a:p>
          <a:p>
            <a:pPr marL="747713" lvl="1" indent="-290513" defTabSz="914400">
              <a:spcBef>
                <a:spcPct val="0"/>
              </a:spcBef>
              <a:buFont typeface="Wingdings" panose="05000000000000000000" pitchFamily="2" charset="2"/>
              <a:buChar char="§"/>
            </a:pPr>
            <a:r>
              <a:rPr lang="en-US" sz="1200" dirty="0">
                <a:solidFill>
                  <a:schemeClr val="bg1"/>
                </a:solidFill>
                <a:latin typeface="Calibri Light" panose="020F0302020204030204" pitchFamily="34" charset="0"/>
                <a:ea typeface="MS PGothic" charset="-128"/>
                <a:cs typeface="Calibri Light" panose="020F0302020204030204" pitchFamily="34" charset="0"/>
              </a:rPr>
              <a:t>ISS Demonstrations – some complete and more to come</a:t>
            </a:r>
          </a:p>
          <a:p>
            <a:pPr marL="747713" lvl="1" indent="-290513" defTabSz="914400">
              <a:spcBef>
                <a:spcPct val="0"/>
              </a:spcBef>
              <a:buFont typeface="Wingdings" panose="05000000000000000000" pitchFamily="2" charset="2"/>
              <a:buChar char="§"/>
            </a:pPr>
            <a:r>
              <a:rPr lang="en-US" sz="1200" dirty="0">
                <a:solidFill>
                  <a:schemeClr val="bg1"/>
                </a:solidFill>
                <a:latin typeface="Calibri Light" panose="020F0302020204030204" pitchFamily="34" charset="0"/>
                <a:ea typeface="MS PGothic" charset="-128"/>
                <a:cs typeface="Calibri Light" panose="020F0302020204030204" pitchFamily="34" charset="0"/>
              </a:rPr>
              <a:t>Lunar Habitat– potential</a:t>
            </a:r>
          </a:p>
          <a:p>
            <a:pPr marL="747713" lvl="1" indent="-290513" defTabSz="914400">
              <a:spcBef>
                <a:spcPct val="0"/>
              </a:spcBef>
              <a:buFont typeface="Wingdings" panose="05000000000000000000" pitchFamily="2" charset="2"/>
              <a:buChar char="§"/>
            </a:pPr>
            <a:r>
              <a:rPr lang="en-US" sz="1200" dirty="0">
                <a:solidFill>
                  <a:schemeClr val="bg1"/>
                </a:solidFill>
                <a:latin typeface="Calibri Light" panose="020F0302020204030204" pitchFamily="34" charset="0"/>
                <a:ea typeface="MS PGothic" charset="-128"/>
                <a:cs typeface="Calibri Light" panose="020F0302020204030204" pitchFamily="34" charset="0"/>
              </a:rPr>
              <a:t>Gateway – potential</a:t>
            </a:r>
          </a:p>
          <a:p>
            <a:pPr marL="747713" lvl="1" indent="-290513" defTabSz="914400">
              <a:spcBef>
                <a:spcPct val="0"/>
              </a:spcBef>
              <a:buFont typeface="Wingdings" panose="05000000000000000000" pitchFamily="2" charset="2"/>
              <a:buChar char="§"/>
            </a:pPr>
            <a:r>
              <a:rPr lang="en-US" sz="1200" dirty="0">
                <a:solidFill>
                  <a:schemeClr val="bg1"/>
                </a:solidFill>
                <a:latin typeface="Calibri Light" panose="020F0302020204030204" pitchFamily="34" charset="0"/>
                <a:ea typeface="MS PGothic" charset="-128"/>
                <a:cs typeface="Calibri Light" panose="020F0302020204030204" pitchFamily="34" charset="0"/>
              </a:rPr>
              <a:t>Mars Habitat - potential</a:t>
            </a:r>
            <a:endParaRPr lang="en-US" sz="1200" dirty="0">
              <a:solidFill>
                <a:schemeClr val="bg1"/>
              </a:solidFill>
              <a:latin typeface="Calibri Light" panose="020F0302020204030204" pitchFamily="34" charset="0"/>
              <a:cs typeface="Calibri Light" panose="020F0302020204030204" pitchFamily="34" charset="0"/>
            </a:endParaRPr>
          </a:p>
          <a:p>
            <a:pPr lvl="1">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91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743" y="0"/>
            <a:ext cx="9926514" cy="1066800"/>
          </a:xfrm>
        </p:spPr>
        <p:txBody>
          <a:bodyPr/>
          <a:lstStyle/>
          <a:p>
            <a:r>
              <a:rPr lang="en-US" sz="3200" dirty="0">
                <a:solidFill>
                  <a:schemeClr val="bg1">
                    <a:lumMod val="85000"/>
                  </a:schemeClr>
                </a:solidFill>
              </a:rPr>
              <a:t>ODMM</a:t>
            </a:r>
            <a:br>
              <a:rPr lang="en-US" sz="3200" dirty="0">
                <a:solidFill>
                  <a:schemeClr val="bg1">
                    <a:lumMod val="85000"/>
                  </a:schemeClr>
                </a:solidFill>
              </a:rPr>
            </a:br>
            <a:r>
              <a:rPr lang="en-US" sz="3200" dirty="0">
                <a:solidFill>
                  <a:schemeClr val="bg1">
                    <a:lumMod val="85000"/>
                  </a:schemeClr>
                </a:solidFill>
              </a:rPr>
              <a:t> Project Goals &amp; Project Objectives</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3" name="Slide Number Placeholder 2">
            <a:extLst>
              <a:ext uri="{FF2B5EF4-FFF2-40B4-BE49-F238E27FC236}">
                <a16:creationId xmlns:a16="http://schemas.microsoft.com/office/drawing/2014/main" id="{18626800-FF16-430C-94D1-49686D3F9B2D}"/>
              </a:ext>
            </a:extLst>
          </p:cNvPr>
          <p:cNvSpPr>
            <a:spLocks noGrp="1"/>
          </p:cNvSpPr>
          <p:nvPr>
            <p:ph type="sldNum" sz="quarter" idx="10"/>
          </p:nvPr>
        </p:nvSpPr>
        <p:spPr/>
        <p:txBody>
          <a:bodyPr/>
          <a:lstStyle/>
          <a:p>
            <a:pPr>
              <a:defRPr/>
            </a:pPr>
            <a:fld id="{75D13D49-2B6F-174C-9E1E-1013A06E5C50}" type="slidenum">
              <a:rPr lang="uk-UA" smtClean="0"/>
              <a:pPr>
                <a:defRPr/>
              </a:pPr>
              <a:t>5</a:t>
            </a:fld>
            <a:endParaRPr lang="uk-UA"/>
          </a:p>
        </p:txBody>
      </p:sp>
      <p:graphicFrame>
        <p:nvGraphicFramePr>
          <p:cNvPr id="12" name="Table 11">
            <a:extLst>
              <a:ext uri="{FF2B5EF4-FFF2-40B4-BE49-F238E27FC236}">
                <a16:creationId xmlns:a16="http://schemas.microsoft.com/office/drawing/2014/main" id="{66460233-2661-452C-83D8-689CD097AEB3}"/>
              </a:ext>
            </a:extLst>
          </p:cNvPr>
          <p:cNvGraphicFramePr>
            <a:graphicFrameLocks noGrp="1"/>
          </p:cNvGraphicFramePr>
          <p:nvPr/>
        </p:nvGraphicFramePr>
        <p:xfrm>
          <a:off x="641839" y="1356599"/>
          <a:ext cx="10946423" cy="916432"/>
        </p:xfrm>
        <a:graphic>
          <a:graphicData uri="http://schemas.openxmlformats.org/drawingml/2006/table">
            <a:tbl>
              <a:tblPr/>
              <a:tblGrid>
                <a:gridCol w="1366726">
                  <a:extLst>
                    <a:ext uri="{9D8B030D-6E8A-4147-A177-3AD203B41FA5}">
                      <a16:colId xmlns:a16="http://schemas.microsoft.com/office/drawing/2014/main" val="20000"/>
                    </a:ext>
                  </a:extLst>
                </a:gridCol>
                <a:gridCol w="9579697">
                  <a:extLst>
                    <a:ext uri="{9D8B030D-6E8A-4147-A177-3AD203B41FA5}">
                      <a16:colId xmlns:a16="http://schemas.microsoft.com/office/drawing/2014/main" val="20001"/>
                    </a:ext>
                  </a:extLst>
                </a:gridCol>
              </a:tblGrid>
              <a:tr h="329195">
                <a:tc grid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400" b="1" i="0" u="none" strike="noStrike" dirty="0">
                          <a:solidFill>
                            <a:schemeClr val="bg1"/>
                          </a:solidFill>
                          <a:effectLst/>
                          <a:latin typeface="Arial" panose="020B0604020202020204" pitchFamily="34" charset="0"/>
                          <a:cs typeface="Arial" panose="020B0604020202020204" pitchFamily="34" charset="0"/>
                        </a:rPr>
                        <a:t>Project Goals</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100914">
                <a:tc>
                  <a:txBody>
                    <a:bodyPr/>
                    <a:lstStyle/>
                    <a:p>
                      <a:pPr marL="0" indent="0" algn="ctr" defTabSz="731520" rtl="0" eaLnBrk="1" fontAlgn="b" latinLnBrk="0" hangingPunct="1">
                        <a:buFont typeface="Arial" panose="020B0604020202020204" pitchFamily="34" charset="0"/>
                        <a:buNone/>
                      </a:pPr>
                      <a:r>
                        <a:rPr lang="en-US" sz="1500" b="0" i="0" u="none" strike="noStrike" kern="1200" dirty="0">
                          <a:solidFill>
                            <a:schemeClr val="tx1"/>
                          </a:solidFill>
                          <a:effectLst/>
                          <a:latin typeface="+mj-lt"/>
                          <a:ea typeface="+mn-ea"/>
                          <a:cs typeface="Arial" panose="020B0604020202020204" pitchFamily="34" charset="0"/>
                        </a:rPr>
                        <a:t>Goal #1</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685800" rtl="0" eaLnBrk="1" fontAlgn="auto" latinLnBrk="0" hangingPunct="1">
                        <a:lnSpc>
                          <a:spcPts val="1900"/>
                        </a:lnSpc>
                        <a:spcBef>
                          <a:spcPts val="0"/>
                        </a:spcBef>
                        <a:spcAft>
                          <a:spcPts val="0"/>
                        </a:spcAft>
                        <a:buClrTx/>
                        <a:buSzTx/>
                        <a:buFontTx/>
                        <a:buNone/>
                        <a:tabLst/>
                        <a:defRPr/>
                      </a:pPr>
                      <a:r>
                        <a:rPr lang="en-US" sz="1500" b="0" i="0" kern="1200" dirty="0">
                          <a:solidFill>
                            <a:schemeClr val="tx1"/>
                          </a:solidFill>
                          <a:effectLst/>
                          <a:latin typeface="+mj-lt"/>
                          <a:ea typeface="+mn-ea"/>
                          <a:cs typeface="+mn-cs"/>
                        </a:rPr>
                        <a:t>Develop and demonstrate the feasibility of a low-gravity, on-demand manufacturing system for metal parts on the International Space Station.</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47ED9019-5B51-4D38-9F9E-F98A46C402A6}"/>
              </a:ext>
            </a:extLst>
          </p:cNvPr>
          <p:cNvGraphicFramePr>
            <a:graphicFrameLocks noGrp="1"/>
          </p:cNvGraphicFramePr>
          <p:nvPr/>
        </p:nvGraphicFramePr>
        <p:xfrm>
          <a:off x="634218" y="2406144"/>
          <a:ext cx="10946422" cy="3649203"/>
        </p:xfrm>
        <a:graphic>
          <a:graphicData uri="http://schemas.openxmlformats.org/drawingml/2006/table">
            <a:tbl>
              <a:tblPr/>
              <a:tblGrid>
                <a:gridCol w="1463186">
                  <a:extLst>
                    <a:ext uri="{9D8B030D-6E8A-4147-A177-3AD203B41FA5}">
                      <a16:colId xmlns:a16="http://schemas.microsoft.com/office/drawing/2014/main" val="20000"/>
                    </a:ext>
                  </a:extLst>
                </a:gridCol>
                <a:gridCol w="9483236">
                  <a:extLst>
                    <a:ext uri="{9D8B030D-6E8A-4147-A177-3AD203B41FA5}">
                      <a16:colId xmlns:a16="http://schemas.microsoft.com/office/drawing/2014/main" val="20001"/>
                    </a:ext>
                  </a:extLst>
                </a:gridCol>
              </a:tblGrid>
              <a:tr h="329195">
                <a:tc gridSpan="2">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400" b="1" i="0" u="none" strike="noStrike" dirty="0">
                          <a:solidFill>
                            <a:schemeClr val="bg1"/>
                          </a:solidFill>
                          <a:effectLst/>
                          <a:latin typeface="Arial" panose="020B0604020202020204" pitchFamily="34" charset="0"/>
                          <a:cs typeface="Arial" panose="020B0604020202020204" pitchFamily="34" charset="0"/>
                        </a:rPr>
                        <a:t>Project Objectives </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545653">
                <a:tc>
                  <a:txBody>
                    <a:bodyPr/>
                    <a:lstStyle/>
                    <a:p>
                      <a:pPr marL="0" indent="0" algn="ctr" defTabSz="731520" rtl="0" eaLnBrk="1" fontAlgn="b" latinLnBrk="0" hangingPunct="1">
                        <a:buFont typeface="Arial" panose="020B0604020202020204" pitchFamily="34" charset="0"/>
                        <a:buNone/>
                      </a:pPr>
                      <a:r>
                        <a:rPr lang="en-US" sz="1500" b="0" i="0" u="none" strike="noStrike" kern="1200" dirty="0">
                          <a:solidFill>
                            <a:schemeClr val="tx1"/>
                          </a:solidFill>
                          <a:effectLst/>
                          <a:latin typeface="+mj-lt"/>
                          <a:ea typeface="+mn-ea"/>
                          <a:cs typeface="Arial" panose="020B0604020202020204" pitchFamily="34" charset="0"/>
                        </a:rPr>
                        <a:t>Objective</a:t>
                      </a:r>
                      <a:r>
                        <a:rPr lang="en-US" sz="1500" b="0" i="0" u="none" strike="noStrike" kern="1200" baseline="0" dirty="0">
                          <a:solidFill>
                            <a:schemeClr val="tx1"/>
                          </a:solidFill>
                          <a:effectLst/>
                          <a:latin typeface="+mj-lt"/>
                          <a:ea typeface="+mn-ea"/>
                          <a:cs typeface="Arial" panose="020B0604020202020204" pitchFamily="34" charset="0"/>
                        </a:rPr>
                        <a:t> </a:t>
                      </a:r>
                      <a:r>
                        <a:rPr lang="en-US" sz="1500" b="0" i="0" u="none" strike="noStrike" kern="1200" dirty="0">
                          <a:solidFill>
                            <a:schemeClr val="tx1"/>
                          </a:solidFill>
                          <a:effectLst/>
                          <a:latin typeface="+mj-lt"/>
                          <a:ea typeface="+mn-ea"/>
                          <a:cs typeface="Arial" panose="020B0604020202020204" pitchFamily="34" charset="0"/>
                        </a:rPr>
                        <a:t>#1</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lvl="0"/>
                      <a:r>
                        <a:rPr lang="en-US" sz="1500" kern="1200" dirty="0">
                          <a:solidFill>
                            <a:schemeClr val="tx1"/>
                          </a:solidFill>
                          <a:effectLst/>
                          <a:latin typeface="+mj-lt"/>
                          <a:ea typeface="+mn-ea"/>
                          <a:cs typeface="+mn-cs"/>
                        </a:rPr>
                        <a:t>Design, build, and demonstrate an on-demand manufacturing approach in low gravity for metal parts.</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45653">
                <a:tc>
                  <a:txBody>
                    <a:bodyPr/>
                    <a:lstStyle/>
                    <a:p>
                      <a:pPr marL="0" indent="0" algn="ctr" defTabSz="731520" rtl="0" eaLnBrk="1" fontAlgn="b" latinLnBrk="0" hangingPunct="1">
                        <a:buFont typeface="Arial" panose="020B0604020202020204" pitchFamily="34" charset="0"/>
                        <a:buNone/>
                      </a:pPr>
                      <a:r>
                        <a:rPr lang="en-US" sz="1500" b="0" i="0" u="none" strike="noStrike" kern="1200" dirty="0">
                          <a:solidFill>
                            <a:schemeClr val="tx1"/>
                          </a:solidFill>
                          <a:effectLst/>
                          <a:latin typeface="+mj-lt"/>
                          <a:ea typeface="+mn-ea"/>
                          <a:cs typeface="Arial" panose="020B0604020202020204" pitchFamily="34" charset="0"/>
                        </a:rPr>
                        <a:t>Objective #2</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lvl="0"/>
                      <a:r>
                        <a:rPr lang="en-US" sz="1500" kern="1200" dirty="0">
                          <a:solidFill>
                            <a:schemeClr val="tx1"/>
                          </a:solidFill>
                          <a:effectLst/>
                          <a:latin typeface="+mj-lt"/>
                          <a:ea typeface="+mn-ea"/>
                          <a:cs typeface="+mn-cs"/>
                        </a:rPr>
                        <a:t>Develop and demonstrate  recycling and reuse technologies that are compatible with manufacturing systems under development.</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74708112"/>
                  </a:ext>
                </a:extLst>
              </a:tr>
              <a:tr h="545653">
                <a:tc>
                  <a:txBody>
                    <a:bodyPr/>
                    <a:lstStyle/>
                    <a:p>
                      <a:pPr marL="0" marR="0" lvl="0" indent="0" algn="ctr"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500" b="0" i="0" u="none" strike="noStrike" kern="1200" dirty="0">
                          <a:solidFill>
                            <a:schemeClr val="tx1"/>
                          </a:solidFill>
                          <a:effectLst/>
                          <a:latin typeface="+mj-lt"/>
                          <a:ea typeface="+mn-ea"/>
                          <a:cs typeface="Arial" panose="020B0604020202020204" pitchFamily="34" charset="0"/>
                        </a:rPr>
                        <a:t>Objective #3</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effectLst/>
                          <a:latin typeface="+mj-lt"/>
                          <a:ea typeface="+mn-ea"/>
                          <a:cs typeface="+mn-cs"/>
                        </a:rPr>
                        <a:t>Deliver to ISS a flight-certified, on-demand manufacturing system or systems.</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8319801"/>
                  </a:ext>
                </a:extLst>
              </a:tr>
              <a:tr h="545653">
                <a:tc>
                  <a:txBody>
                    <a:bodyPr/>
                    <a:lstStyle/>
                    <a:p>
                      <a:pPr marL="0" marR="0" lvl="0" indent="0" algn="ctr" defTabSz="73152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500" b="0" i="0" u="none" strike="noStrike" kern="1200" dirty="0">
                          <a:solidFill>
                            <a:schemeClr val="tx1"/>
                          </a:solidFill>
                          <a:effectLst/>
                          <a:latin typeface="+mj-lt"/>
                          <a:ea typeface="+mn-ea"/>
                          <a:cs typeface="Arial" panose="020B0604020202020204" pitchFamily="34" charset="0"/>
                        </a:rPr>
                        <a:t>Objective #4</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lvl="0"/>
                      <a:r>
                        <a:rPr lang="en-US" sz="1500" kern="1200" dirty="0">
                          <a:solidFill>
                            <a:schemeClr val="tx1"/>
                          </a:solidFill>
                          <a:effectLst/>
                          <a:latin typeface="+mj-lt"/>
                          <a:ea typeface="+mn-ea"/>
                          <a:cs typeface="+mn-cs"/>
                        </a:rPr>
                        <a:t>Demonstrate the manufacture of metal parts in a low-gravity environment on ISS.</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3883311"/>
                  </a:ext>
                </a:extLst>
              </a:tr>
              <a:tr h="545653">
                <a:tc>
                  <a:txBody>
                    <a:bodyPr/>
                    <a:lstStyle/>
                    <a:p>
                      <a:pPr marL="0" indent="0" algn="ctr" defTabSz="731520" rtl="0" eaLnBrk="1" fontAlgn="b" latinLnBrk="0" hangingPunct="1">
                        <a:buFont typeface="Arial" panose="020B0604020202020204" pitchFamily="34" charset="0"/>
                        <a:buNone/>
                      </a:pPr>
                      <a:r>
                        <a:rPr lang="en-US" sz="1500" b="0" i="0" u="none" strike="noStrike" kern="1200" dirty="0">
                          <a:solidFill>
                            <a:schemeClr val="tx1"/>
                          </a:solidFill>
                          <a:effectLst/>
                          <a:latin typeface="+mj-lt"/>
                          <a:ea typeface="+mn-ea"/>
                          <a:cs typeface="Arial" panose="020B0604020202020204" pitchFamily="34" charset="0"/>
                        </a:rPr>
                        <a:t>Objective #5 </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lvl="0"/>
                      <a:r>
                        <a:rPr lang="en-US" sz="1500" kern="1200" dirty="0">
                          <a:solidFill>
                            <a:schemeClr val="tx1"/>
                          </a:solidFill>
                          <a:effectLst/>
                          <a:latin typeface="+mj-lt"/>
                          <a:ea typeface="+mn-ea"/>
                          <a:cs typeface="+mn-cs"/>
                        </a:rPr>
                        <a:t>Evaluate parts made on ISS against parts produced on the ground.</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45653">
                <a:tc>
                  <a:txBody>
                    <a:bodyPr/>
                    <a:lstStyle/>
                    <a:p>
                      <a:pPr marL="0" indent="0" algn="ctr" defTabSz="731520" rtl="0" eaLnBrk="1" fontAlgn="b" latinLnBrk="0" hangingPunct="1">
                        <a:buFont typeface="Arial" panose="020B0604020202020204" pitchFamily="34" charset="0"/>
                        <a:buNone/>
                      </a:pPr>
                      <a:r>
                        <a:rPr lang="en-US" sz="1500" b="0" i="0" u="none" strike="noStrike" kern="1200" dirty="0">
                          <a:solidFill>
                            <a:schemeClr val="tx1"/>
                          </a:solidFill>
                          <a:effectLst/>
                          <a:latin typeface="+mj-lt"/>
                          <a:ea typeface="+mn-ea"/>
                          <a:cs typeface="Arial" panose="020B0604020202020204" pitchFamily="34" charset="0"/>
                        </a:rPr>
                        <a:t>Objective #6</a:t>
                      </a:r>
                    </a:p>
                  </a:txBody>
                  <a:tcPr marL="68580" marR="68580" marT="34290" marB="3429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lvl="0"/>
                      <a:r>
                        <a:rPr lang="en-US" sz="1500" kern="1200" dirty="0">
                          <a:solidFill>
                            <a:schemeClr val="tx1"/>
                          </a:solidFill>
                          <a:effectLst/>
                          <a:latin typeface="+mj-lt"/>
                          <a:ea typeface="+mn-ea"/>
                          <a:cs typeface="+mn-cs"/>
                        </a:rPr>
                        <a:t>Develop physics-based models to predict processing parameters and material outcomes under low-gravity conditions for metals.   </a:t>
                      </a:r>
                    </a:p>
                  </a:txBody>
                  <a:tcPr marL="68580" marR="68580" marT="34290" marB="3429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3805942"/>
                  </a:ext>
                </a:extLst>
              </a:tr>
            </a:tbl>
          </a:graphicData>
        </a:graphic>
      </p:graphicFrame>
    </p:spTree>
    <p:extLst>
      <p:ext uri="{BB962C8B-B14F-4D97-AF65-F5344CB8AC3E}">
        <p14:creationId xmlns:p14="http://schemas.microsoft.com/office/powerpoint/2010/main" val="387258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D70FD0-A786-49AF-B685-A922EB74C595}"/>
              </a:ext>
            </a:extLst>
          </p:cNvPr>
          <p:cNvPicPr>
            <a:picLocks noChangeAspect="1"/>
          </p:cNvPicPr>
          <p:nvPr/>
        </p:nvPicPr>
        <p:blipFill>
          <a:blip r:embed="rId2"/>
          <a:stretch>
            <a:fillRect/>
          </a:stretch>
        </p:blipFill>
        <p:spPr>
          <a:xfrm>
            <a:off x="1098177" y="1546860"/>
            <a:ext cx="9995646" cy="4672965"/>
          </a:xfrm>
          <a:prstGeom prst="rect">
            <a:avLst/>
          </a:prstGeom>
        </p:spPr>
      </p:pic>
      <p:sp>
        <p:nvSpPr>
          <p:cNvPr id="2" name="Slide Number Placeholder 1">
            <a:extLst>
              <a:ext uri="{FF2B5EF4-FFF2-40B4-BE49-F238E27FC236}">
                <a16:creationId xmlns:a16="http://schemas.microsoft.com/office/drawing/2014/main" id="{1C53241C-6C2F-4DF6-A576-19CA9BAA8EAF}"/>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defRPr/>
            </a:pPr>
            <a:fld id="{75D13D49-2B6F-174C-9E1E-1013A06E5C50}" type="slidenum">
              <a:rPr lang="en-US" sz="1200">
                <a:solidFill>
                  <a:srgbClr val="FFFFFF"/>
                </a:solidFill>
                <a:latin typeface="+mn-lt"/>
                <a:ea typeface="+mn-ea"/>
              </a:rPr>
              <a:pPr>
                <a:spcAft>
                  <a:spcPts val="600"/>
                </a:spcAft>
                <a:defRPr/>
              </a:pPr>
              <a:t>6</a:t>
            </a:fld>
            <a:endParaRPr lang="en-US" sz="1200">
              <a:solidFill>
                <a:srgbClr val="FFFFFF"/>
              </a:solidFill>
              <a:latin typeface="+mn-lt"/>
              <a:ea typeface="+mn-ea"/>
            </a:endParaRPr>
          </a:p>
        </p:txBody>
      </p:sp>
      <p:sp>
        <p:nvSpPr>
          <p:cNvPr id="11" name="Title 1">
            <a:extLst>
              <a:ext uri="{FF2B5EF4-FFF2-40B4-BE49-F238E27FC236}">
                <a16:creationId xmlns:a16="http://schemas.microsoft.com/office/drawing/2014/main" id="{1C12643F-3EFC-45E2-B43A-0D0B481666E7}"/>
              </a:ext>
            </a:extLst>
          </p:cNvPr>
          <p:cNvSpPr>
            <a:spLocks noGrp="1"/>
          </p:cNvSpPr>
          <p:nvPr>
            <p:ph type="title"/>
          </p:nvPr>
        </p:nvSpPr>
        <p:spPr>
          <a:xfrm>
            <a:off x="1810691" y="480060"/>
            <a:ext cx="8570617" cy="1066800"/>
          </a:xfrm>
        </p:spPr>
        <p:txBody>
          <a:bodyPr/>
          <a:lstStyle/>
          <a:p>
            <a:r>
              <a:rPr lang="en-US" sz="3200" dirty="0">
                <a:solidFill>
                  <a:schemeClr val="tx1"/>
                </a:solidFill>
              </a:rPr>
              <a:t>On Demand Manufacturing of Metals</a:t>
            </a:r>
            <a:br>
              <a:rPr lang="en-US" sz="3200" dirty="0">
                <a:solidFill>
                  <a:schemeClr val="tx1"/>
                </a:solidFill>
              </a:rPr>
            </a:br>
            <a:r>
              <a:rPr lang="en-US" sz="3200" dirty="0">
                <a:solidFill>
                  <a:schemeClr val="tx1"/>
                </a:solidFill>
              </a:rPr>
              <a:t>FabLab Technical Assessment Maturation</a:t>
            </a:r>
          </a:p>
        </p:txBody>
      </p:sp>
    </p:spTree>
    <p:extLst>
      <p:ext uri="{BB962C8B-B14F-4D97-AF65-F5344CB8AC3E}">
        <p14:creationId xmlns:p14="http://schemas.microsoft.com/office/powerpoint/2010/main" val="167740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5624337E-AB26-4983-9D85-5DC912964F08}"/>
              </a:ext>
            </a:extLst>
          </p:cNvPr>
          <p:cNvSpPr txBox="1">
            <a:spLocks/>
          </p:cNvSpPr>
          <p:nvPr/>
        </p:nvSpPr>
        <p:spPr>
          <a:xfrm>
            <a:off x="616017" y="2074363"/>
            <a:ext cx="2776417"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ctr" defTabSz="457200" rtl="0" eaLnBrk="0" fontAlgn="base" hangingPunct="0">
              <a:spcBef>
                <a:spcPct val="0"/>
              </a:spcBef>
              <a:spcAft>
                <a:spcPct val="0"/>
              </a:spcAft>
              <a:defRPr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defTabSz="914400" eaLnBrk="1" hangingPunct="1">
              <a:lnSpc>
                <a:spcPct val="90000"/>
              </a:lnSpc>
              <a:spcAft>
                <a:spcPts val="600"/>
              </a:spcAft>
            </a:pPr>
            <a:r>
              <a:rPr lang="en-US" sz="1800" kern="1200" dirty="0">
                <a:solidFill>
                  <a:srgbClr val="FFFFFF"/>
                </a:solidFill>
                <a:latin typeface="+mj-lt"/>
                <a:ea typeface="+mj-ea"/>
                <a:cs typeface="+mj-cs"/>
              </a:rPr>
              <a:t>ODMM Accomplishments</a:t>
            </a:r>
          </a:p>
        </p:txBody>
      </p:sp>
      <p:sp>
        <p:nvSpPr>
          <p:cNvPr id="4" name="Slide Number Placeholder 3">
            <a:extLst>
              <a:ext uri="{FF2B5EF4-FFF2-40B4-BE49-F238E27FC236}">
                <a16:creationId xmlns:a16="http://schemas.microsoft.com/office/drawing/2014/main" id="{325BD230-56F1-4459-802B-A77D5DF9B512}"/>
              </a:ext>
            </a:extLst>
          </p:cNvPr>
          <p:cNvSpPr>
            <a:spLocks noGrp="1"/>
          </p:cNvSpPr>
          <p:nvPr>
            <p:ph type="sldNum" sz="quarter" idx="10"/>
          </p:nvPr>
        </p:nvSpPr>
        <p:spPr>
          <a:xfrm>
            <a:off x="11310257" y="6356350"/>
            <a:ext cx="560009" cy="365125"/>
          </a:xfrm>
        </p:spPr>
        <p:txBody>
          <a:bodyPr vert="horz" lIns="91440" tIns="45720" rIns="91440" bIns="45720" rtlCol="0" anchor="ctr">
            <a:normAutofit/>
          </a:bodyPr>
          <a:lstStyle/>
          <a:p>
            <a:pPr>
              <a:spcAft>
                <a:spcPts val="600"/>
              </a:spcAft>
              <a:defRPr/>
            </a:pPr>
            <a:fld id="{E8CC769F-ADCB-2641-BD2F-4076D1C41918}" type="slidenum">
              <a:rPr lang="en-US">
                <a:solidFill>
                  <a:srgbClr val="898989"/>
                </a:solidFill>
                <a:latin typeface="+mn-lt"/>
                <a:ea typeface="+mn-ea"/>
              </a:rPr>
              <a:pPr>
                <a:spcAft>
                  <a:spcPts val="600"/>
                </a:spcAft>
                <a:defRPr/>
              </a:pPr>
              <a:t>7</a:t>
            </a:fld>
            <a:endParaRPr lang="en-US">
              <a:solidFill>
                <a:srgbClr val="898989"/>
              </a:solidFill>
              <a:latin typeface="+mn-lt"/>
              <a:ea typeface="+mn-ea"/>
            </a:endParaRPr>
          </a:p>
        </p:txBody>
      </p:sp>
      <p:pic>
        <p:nvPicPr>
          <p:cNvPr id="3" name="Picture 2">
            <a:extLst>
              <a:ext uri="{FF2B5EF4-FFF2-40B4-BE49-F238E27FC236}">
                <a16:creationId xmlns:a16="http://schemas.microsoft.com/office/drawing/2014/main" id="{9E25E1B8-6091-4F0A-B108-9DE59CF038FC}"/>
              </a:ext>
            </a:extLst>
          </p:cNvPr>
          <p:cNvPicPr>
            <a:picLocks noChangeAspect="1"/>
          </p:cNvPicPr>
          <p:nvPr/>
        </p:nvPicPr>
        <p:blipFill>
          <a:blip r:embed="rId3"/>
          <a:stretch>
            <a:fillRect/>
          </a:stretch>
        </p:blipFill>
        <p:spPr>
          <a:xfrm>
            <a:off x="3518090" y="1321523"/>
            <a:ext cx="8673910" cy="2529007"/>
          </a:xfrm>
          <a:prstGeom prst="rect">
            <a:avLst/>
          </a:prstGeom>
        </p:spPr>
      </p:pic>
      <p:sp>
        <p:nvSpPr>
          <p:cNvPr id="9" name="Content Placeholder 2">
            <a:extLst>
              <a:ext uri="{FF2B5EF4-FFF2-40B4-BE49-F238E27FC236}">
                <a16:creationId xmlns:a16="http://schemas.microsoft.com/office/drawing/2014/main" id="{654A118C-ADF4-4AA4-9399-E9BA278428CB}"/>
              </a:ext>
            </a:extLst>
          </p:cNvPr>
          <p:cNvSpPr txBox="1">
            <a:spLocks/>
          </p:cNvSpPr>
          <p:nvPr/>
        </p:nvSpPr>
        <p:spPr>
          <a:xfrm>
            <a:off x="3782521" y="3737191"/>
            <a:ext cx="7905626" cy="248263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lvl="1" indent="0">
              <a:buNone/>
            </a:pPr>
            <a:endParaRPr lang="en-US" sz="1800" dirty="0">
              <a:latin typeface="Arial" panose="020B0604020202020204" pitchFamily="34" charset="0"/>
              <a:cs typeface="Arial" panose="020B0604020202020204" pitchFamily="34" charset="0"/>
            </a:endParaRPr>
          </a:p>
          <a:p>
            <a:pPr marL="460375" lvl="1" indent="0">
              <a:buNone/>
            </a:pPr>
            <a:r>
              <a:rPr lang="en-US" sz="1500" b="1" dirty="0">
                <a:solidFill>
                  <a:schemeClr val="bg1"/>
                </a:solidFill>
                <a:latin typeface="Calibri Light" panose="020F0302020204030204" pitchFamily="34" charset="0"/>
                <a:cs typeface="Calibri Light" panose="020F0302020204030204" pitchFamily="34" charset="0"/>
              </a:rPr>
              <a:t>ODMM Project Management Accomplishments:</a:t>
            </a:r>
          </a:p>
          <a:p>
            <a:pPr marL="746125" lvl="1">
              <a:buFont typeface="Arial" panose="020B0604020202020204" pitchFamily="34" charset="0"/>
              <a:buChar char="•"/>
            </a:pPr>
            <a:r>
              <a:rPr lang="en-US" sz="1500" dirty="0">
                <a:solidFill>
                  <a:schemeClr val="bg1"/>
                </a:solidFill>
                <a:latin typeface="Calibri Light" panose="020F0302020204030204" pitchFamily="34" charset="0"/>
                <a:cs typeface="Calibri Light" panose="020F0302020204030204" pitchFamily="34" charset="0"/>
              </a:rPr>
              <a:t>Conducted a TAPR on 2/10/2022 to assess the projects progress toward KPPs and inform the board of the need for a downselect.</a:t>
            </a:r>
          </a:p>
          <a:p>
            <a:pPr marL="1203325" lvl="2" indent="-285750">
              <a:buFont typeface="Courier New" panose="02070309020205020404" pitchFamily="49" charset="0"/>
              <a:buChar char="o"/>
            </a:pPr>
            <a:r>
              <a:rPr lang="en-US" sz="1500" dirty="0">
                <a:solidFill>
                  <a:schemeClr val="bg1"/>
                </a:solidFill>
                <a:latin typeface="Calibri Light" panose="020F0302020204030204" pitchFamily="34" charset="0"/>
                <a:cs typeface="Calibri Light" panose="020F0302020204030204" pitchFamily="34" charset="0"/>
              </a:rPr>
              <a:t>FabLab system was recommended as the primary system for future development.</a:t>
            </a:r>
          </a:p>
          <a:p>
            <a:pPr marL="746125" lvl="1">
              <a:buFont typeface="Arial" panose="020B0604020202020204" pitchFamily="34" charset="0"/>
              <a:buChar char="•"/>
            </a:pPr>
            <a:r>
              <a:rPr lang="en-US" sz="1500" dirty="0">
                <a:solidFill>
                  <a:schemeClr val="bg1"/>
                </a:solidFill>
                <a:latin typeface="Calibri Light" panose="020F0302020204030204" pitchFamily="34" charset="0"/>
                <a:cs typeface="Calibri Light" panose="020F0302020204030204" pitchFamily="34" charset="0"/>
              </a:rPr>
              <a:t>Secured additional funding from EC to start maturation towards CDR.</a:t>
            </a:r>
          </a:p>
          <a:p>
            <a:pPr marL="1203325" lvl="2" indent="-285750">
              <a:buFont typeface="Courier New" panose="02070309020205020404" pitchFamily="49" charset="0"/>
              <a:buChar char="o"/>
            </a:pPr>
            <a:r>
              <a:rPr lang="en-US" sz="1500" dirty="0">
                <a:solidFill>
                  <a:schemeClr val="bg1"/>
                </a:solidFill>
                <a:latin typeface="Calibri Light" panose="020F0302020204030204" pitchFamily="34" charset="0"/>
                <a:cs typeface="Calibri Light" panose="020F0302020204030204" pitchFamily="34" charset="0"/>
              </a:rPr>
              <a:t>Task Order 1 Modification 5 was awarded.</a:t>
            </a:r>
          </a:p>
          <a:p>
            <a:pPr marL="746125" lvl="1">
              <a:buFont typeface="Arial" panose="020B0604020202020204" pitchFamily="34" charset="0"/>
              <a:buChar char="•"/>
            </a:pPr>
            <a:r>
              <a:rPr lang="en-US" sz="1500" dirty="0">
                <a:solidFill>
                  <a:schemeClr val="bg1"/>
                </a:solidFill>
                <a:latin typeface="Calibri Light" panose="020F0302020204030204" pitchFamily="34" charset="0"/>
                <a:cs typeface="Calibri Light" panose="020F0302020204030204" pitchFamily="34" charset="0"/>
              </a:rPr>
              <a:t>Revised project plan submitted for approval.</a:t>
            </a:r>
          </a:p>
          <a:p>
            <a:pPr marL="1323975" lvl="2" inden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8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447741"/>
            <a:ext cx="4278623" cy="1645919"/>
          </a:xfrm>
        </p:spPr>
        <p:txBody>
          <a:bodyPr vert="horz" lIns="91440" tIns="45720" rIns="91440" bIns="45720" rtlCol="0" anchor="ctr">
            <a:normAutofit/>
          </a:bodyPr>
          <a:lstStyle/>
          <a:p>
            <a:pPr algn="l" defTabSz="914400" eaLnBrk="1" hangingPunct="1">
              <a:lnSpc>
                <a:spcPct val="90000"/>
              </a:lnSpc>
            </a:pPr>
            <a:r>
              <a:rPr lang="en-US" sz="4000" b="1" kern="1200">
                <a:solidFill>
                  <a:schemeClr val="tx1"/>
                </a:solidFill>
                <a:latin typeface="+mj-lt"/>
                <a:ea typeface="+mj-ea"/>
                <a:cs typeface="+mj-cs"/>
              </a:rPr>
              <a:t>ODMM Accomplishments</a:t>
            </a:r>
          </a:p>
        </p:txBody>
      </p:sp>
      <p:sp>
        <p:nvSpPr>
          <p:cNvPr id="78" name="Freeform: Shape 77">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Shape 81">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4" name="Group 83">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85"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86"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Content Placeholder 2"/>
          <p:cNvSpPr txBox="1">
            <a:spLocks/>
          </p:cNvSpPr>
          <p:nvPr/>
        </p:nvSpPr>
        <p:spPr>
          <a:xfrm>
            <a:off x="965199" y="2912937"/>
            <a:ext cx="4741917" cy="3093546"/>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914400" eaLnBrk="1" hangingPunct="1">
              <a:lnSpc>
                <a:spcPct val="90000"/>
              </a:lnSpc>
              <a:buNone/>
            </a:pPr>
            <a:r>
              <a:rPr lang="en-US" sz="1500" b="1" dirty="0">
                <a:solidFill>
                  <a:schemeClr val="bg1"/>
                </a:solidFill>
                <a:latin typeface="Calibri Light" panose="020F0302020204030204" pitchFamily="34" charset="0"/>
                <a:ea typeface="+mn-ea"/>
                <a:cs typeface="Calibri Light" panose="020F0302020204030204" pitchFamily="34" charset="0"/>
              </a:rPr>
              <a:t>FY22 Furnace Power Reduction:</a:t>
            </a:r>
          </a:p>
          <a:p>
            <a:pPr marL="285750" lvl="1" indent="-228600" defTabSz="914400" eaLnBrk="1" hangingPunct="1">
              <a:lnSpc>
                <a:spcPct val="90000"/>
              </a:lnSpc>
              <a:buFont typeface="Arial" panose="020B0604020202020204" pitchFamily="34" charset="0"/>
              <a:buChar char="•"/>
            </a:pPr>
            <a:r>
              <a:rPr lang="en-US" sz="1500" dirty="0">
                <a:solidFill>
                  <a:schemeClr val="bg1"/>
                </a:solidFill>
                <a:latin typeface="Calibri Light" panose="020F0302020204030204" pitchFamily="34" charset="0"/>
                <a:ea typeface="+mn-ea"/>
                <a:cs typeface="Calibri Light" panose="020F0302020204030204" pitchFamily="34" charset="0"/>
              </a:rPr>
              <a:t>Techshot along with subcontractor TM Vacuum Furnaces conducted a trade study of insulation materials and thermal management strategies.</a:t>
            </a:r>
          </a:p>
          <a:p>
            <a:pPr marL="285750" lvl="1" indent="-228600" defTabSz="914400" eaLnBrk="1" hangingPunct="1">
              <a:lnSpc>
                <a:spcPct val="90000"/>
              </a:lnSpc>
              <a:buFont typeface="Arial" panose="020B0604020202020204" pitchFamily="34" charset="0"/>
              <a:buChar char="•"/>
            </a:pPr>
            <a:r>
              <a:rPr lang="en-US" sz="1500" dirty="0">
                <a:solidFill>
                  <a:schemeClr val="bg1"/>
                </a:solidFill>
                <a:latin typeface="Calibri Light" panose="020F0302020204030204" pitchFamily="34" charset="0"/>
                <a:ea typeface="+mn-ea"/>
                <a:cs typeface="Calibri Light" panose="020F0302020204030204" pitchFamily="34" charset="0"/>
              </a:rPr>
              <a:t>Techshot performed a preliminary thermal analysis on the revised furnace module showing the design meets margins.</a:t>
            </a:r>
          </a:p>
          <a:p>
            <a:pPr marL="285750" lvl="1" indent="-228600" defTabSz="914400" eaLnBrk="1" hangingPunct="1">
              <a:lnSpc>
                <a:spcPct val="90000"/>
              </a:lnSpc>
              <a:buFont typeface="Arial" panose="020B0604020202020204" pitchFamily="34" charset="0"/>
              <a:buChar char="•"/>
            </a:pPr>
            <a:r>
              <a:rPr lang="en-US" sz="1500" dirty="0">
                <a:solidFill>
                  <a:schemeClr val="bg1"/>
                </a:solidFill>
                <a:latin typeface="Calibri Light" panose="020F0302020204030204" pitchFamily="34" charset="0"/>
                <a:ea typeface="+mn-ea"/>
                <a:cs typeface="Calibri Light" panose="020F0302020204030204" pitchFamily="34" charset="0"/>
              </a:rPr>
              <a:t>Coolant loop design changed to accommodate separate loops for MTL fluid and furnace coolant.</a:t>
            </a:r>
          </a:p>
          <a:p>
            <a:pPr marL="285750" lvl="1" indent="-228600" defTabSz="914400" eaLnBrk="1" hangingPunct="1">
              <a:lnSpc>
                <a:spcPct val="90000"/>
              </a:lnSpc>
              <a:buFont typeface="Arial" panose="020B0604020202020204" pitchFamily="34" charset="0"/>
              <a:buChar char="•"/>
            </a:pPr>
            <a:r>
              <a:rPr lang="en-US" sz="1500" dirty="0">
                <a:solidFill>
                  <a:schemeClr val="bg1"/>
                </a:solidFill>
                <a:latin typeface="Calibri Light" panose="020F0302020204030204" pitchFamily="34" charset="0"/>
                <a:ea typeface="+mn-ea"/>
                <a:cs typeface="Calibri Light" panose="020F0302020204030204" pitchFamily="34" charset="0"/>
              </a:rPr>
              <a:t>EDQU design finalized and currently undergoing manufacturing.</a:t>
            </a:r>
          </a:p>
          <a:p>
            <a:pPr marL="1323975" lvl="2" defTabSz="914400" eaLnBrk="1" hangingPunct="1">
              <a:lnSpc>
                <a:spcPct val="90000"/>
              </a:lnSpc>
              <a:buFont typeface="Arial" panose="020B0604020202020204" pitchFamily="34" charset="0"/>
              <a:buChar char="•"/>
            </a:pPr>
            <a:endParaRPr lang="en-US" sz="1500" dirty="0">
              <a:solidFill>
                <a:schemeClr val="bg1"/>
              </a:solidFill>
              <a:ea typeface="+mn-ea"/>
            </a:endParaRPr>
          </a:p>
        </p:txBody>
      </p:sp>
      <p:sp>
        <p:nvSpPr>
          <p:cNvPr id="6" name="Slide Number Placeholder 5"/>
          <p:cNvSpPr>
            <a:spLocks noGrp="1"/>
          </p:cNvSpPr>
          <p:nvPr>
            <p:ph type="sldNum" sz="quarter" idx="10"/>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defRPr/>
            </a:pPr>
            <a:fld id="{75D13D49-2B6F-174C-9E1E-1013A06E5C50}" type="slidenum">
              <a:rPr lang="en-US" sz="1200">
                <a:solidFill>
                  <a:schemeClr val="bg1"/>
                </a:solidFill>
                <a:latin typeface="+mn-lt"/>
                <a:ea typeface="+mn-ea"/>
              </a:rPr>
              <a:pPr algn="ctr">
                <a:spcAft>
                  <a:spcPts val="600"/>
                </a:spcAft>
                <a:defRPr/>
              </a:pPr>
              <a:t>8</a:t>
            </a:fld>
            <a:endParaRPr lang="en-US" sz="1200">
              <a:solidFill>
                <a:schemeClr val="bg1"/>
              </a:solidFill>
              <a:latin typeface="+mn-lt"/>
              <a:ea typeface="+mn-ea"/>
            </a:endParaRPr>
          </a:p>
        </p:txBody>
      </p:sp>
      <p:grpSp>
        <p:nvGrpSpPr>
          <p:cNvPr id="22" name="Group 21">
            <a:extLst>
              <a:ext uri="{FF2B5EF4-FFF2-40B4-BE49-F238E27FC236}">
                <a16:creationId xmlns:a16="http://schemas.microsoft.com/office/drawing/2014/main" id="{92FFC8D8-2B30-4612-965A-9E57258A39E2}"/>
              </a:ext>
            </a:extLst>
          </p:cNvPr>
          <p:cNvGrpSpPr/>
          <p:nvPr/>
        </p:nvGrpSpPr>
        <p:grpSpPr>
          <a:xfrm>
            <a:off x="7209650" y="2588099"/>
            <a:ext cx="4485526" cy="3020234"/>
            <a:chOff x="2669288" y="3631096"/>
            <a:chExt cx="6165042" cy="4151098"/>
          </a:xfrm>
        </p:grpSpPr>
        <p:pic>
          <p:nvPicPr>
            <p:cNvPr id="23" name="Picture 22" descr="A picture containing indoor, floor&#10;&#10;Description automatically generated">
              <a:extLst>
                <a:ext uri="{FF2B5EF4-FFF2-40B4-BE49-F238E27FC236}">
                  <a16:creationId xmlns:a16="http://schemas.microsoft.com/office/drawing/2014/main" id="{2932729F-D2DC-428C-A964-E6B2FFB41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018" y="3631097"/>
              <a:ext cx="2632312" cy="3107828"/>
            </a:xfrm>
            <a:prstGeom prst="rect">
              <a:avLst/>
            </a:prstGeom>
            <a:ln>
              <a:solidFill>
                <a:schemeClr val="tx1"/>
              </a:solidFill>
            </a:ln>
          </p:spPr>
        </p:pic>
        <p:pic>
          <p:nvPicPr>
            <p:cNvPr id="24" name="Picture 23" descr="A picture containing ground, indoor, engine&#10;&#10;Description automatically generated">
              <a:extLst>
                <a:ext uri="{FF2B5EF4-FFF2-40B4-BE49-F238E27FC236}">
                  <a16:creationId xmlns:a16="http://schemas.microsoft.com/office/drawing/2014/main" id="{90A743B5-7731-4F34-AB3C-7DAB93933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288" y="3631096"/>
              <a:ext cx="3064184" cy="3105592"/>
            </a:xfrm>
            <a:prstGeom prst="rect">
              <a:avLst/>
            </a:prstGeom>
            <a:ln>
              <a:solidFill>
                <a:schemeClr val="tx1"/>
              </a:solidFill>
            </a:ln>
          </p:spPr>
        </p:pic>
        <p:sp>
          <p:nvSpPr>
            <p:cNvPr id="25" name="TextBox 24">
              <a:extLst>
                <a:ext uri="{FF2B5EF4-FFF2-40B4-BE49-F238E27FC236}">
                  <a16:creationId xmlns:a16="http://schemas.microsoft.com/office/drawing/2014/main" id="{4556928E-8794-48C8-A04C-9ECD2E399A6C}"/>
                </a:ext>
              </a:extLst>
            </p:cNvPr>
            <p:cNvSpPr txBox="1"/>
            <p:nvPr/>
          </p:nvSpPr>
          <p:spPr>
            <a:xfrm>
              <a:off x="3890806" y="6809255"/>
              <a:ext cx="3814375" cy="972939"/>
            </a:xfrm>
            <a:prstGeom prst="rect">
              <a:avLst/>
            </a:prstGeom>
            <a:noFill/>
          </p:spPr>
          <p:txBody>
            <a:bodyPr wrap="square" rtlCol="0">
              <a:spAutoFit/>
            </a:bodyPr>
            <a:lstStyle/>
            <a:p>
              <a:pPr algn="ctr"/>
              <a:r>
                <a:rPr lang="en-US" sz="1000" i="1" dirty="0">
                  <a:latin typeface="Calibri Light" panose="020F0302020204030204" pitchFamily="34" charset="0"/>
                  <a:cs typeface="Calibri Light" panose="020F0302020204030204" pitchFamily="34" charset="0"/>
                </a:rPr>
                <a:t>CAD of Revised furnace module (top). Furnace module hotzone during manufacturing. </a:t>
              </a:r>
            </a:p>
            <a:p>
              <a:pPr algn="ctr"/>
              <a:r>
                <a:rPr lang="en-US" sz="1000" i="1" dirty="0">
                  <a:latin typeface="Calibri Light" panose="020F0302020204030204" pitchFamily="34" charset="0"/>
                  <a:cs typeface="Calibri Light" panose="020F0302020204030204" pitchFamily="34" charset="0"/>
                </a:rPr>
                <a:t>Image courtesy of Techshot a Redwire company (bottom).</a:t>
              </a:r>
            </a:p>
          </p:txBody>
        </p:sp>
      </p:grpSp>
      <p:pic>
        <p:nvPicPr>
          <p:cNvPr id="3" name="Picture 2">
            <a:extLst>
              <a:ext uri="{FF2B5EF4-FFF2-40B4-BE49-F238E27FC236}">
                <a16:creationId xmlns:a16="http://schemas.microsoft.com/office/drawing/2014/main" id="{EBF75E5B-9BD0-9675-DF1E-919A050779A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77818" y="13963"/>
            <a:ext cx="3303668" cy="2506463"/>
          </a:xfrm>
          <a:prstGeom prst="rect">
            <a:avLst/>
          </a:prstGeom>
        </p:spPr>
      </p:pic>
    </p:spTree>
    <p:extLst>
      <p:ext uri="{BB962C8B-B14F-4D97-AF65-F5344CB8AC3E}">
        <p14:creationId xmlns:p14="http://schemas.microsoft.com/office/powerpoint/2010/main" val="41353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65199" y="851517"/>
            <a:ext cx="5130795" cy="1461778"/>
          </a:xfrm>
        </p:spPr>
        <p:txBody>
          <a:bodyPr vert="horz" lIns="91440" tIns="45720" rIns="91440" bIns="45720" rtlCol="0" anchor="ctr">
            <a:normAutofit/>
          </a:bodyPr>
          <a:lstStyle/>
          <a:p>
            <a:pPr algn="l" defTabSz="914400" eaLnBrk="1" hangingPunct="1">
              <a:lnSpc>
                <a:spcPct val="90000"/>
              </a:lnSpc>
            </a:pPr>
            <a:r>
              <a:rPr lang="en-US" sz="4000" kern="1200">
                <a:solidFill>
                  <a:schemeClr val="tx1"/>
                </a:solidFill>
                <a:latin typeface="+mj-lt"/>
                <a:ea typeface="+mj-ea"/>
                <a:cs typeface="+mj-cs"/>
              </a:rPr>
              <a:t>ODMM </a:t>
            </a:r>
            <a:br>
              <a:rPr lang="en-US" sz="4000" kern="1200">
                <a:solidFill>
                  <a:schemeClr val="tx1"/>
                </a:solidFill>
                <a:latin typeface="+mj-lt"/>
                <a:ea typeface="+mj-ea"/>
                <a:cs typeface="+mj-cs"/>
              </a:rPr>
            </a:br>
            <a:r>
              <a:rPr lang="en-US" sz="4000" kern="1200">
                <a:solidFill>
                  <a:schemeClr val="tx1"/>
                </a:solidFill>
                <a:latin typeface="+mj-lt"/>
                <a:ea typeface="+mj-ea"/>
                <a:cs typeface="+mj-cs"/>
              </a:rPr>
              <a:t>Accomplishments</a:t>
            </a:r>
          </a:p>
        </p:txBody>
      </p:sp>
      <p:sp>
        <p:nvSpPr>
          <p:cNvPr id="4" name="Content Placeholder 2"/>
          <p:cNvSpPr txBox="1">
            <a:spLocks/>
          </p:cNvSpPr>
          <p:nvPr/>
        </p:nvSpPr>
        <p:spPr>
          <a:xfrm>
            <a:off x="965200" y="2470248"/>
            <a:ext cx="4048344" cy="3536236"/>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914400" eaLnBrk="1" hangingPunct="1">
              <a:lnSpc>
                <a:spcPct val="90000"/>
              </a:lnSpc>
              <a:buNone/>
            </a:pPr>
            <a:r>
              <a:rPr lang="en-US" sz="1500" b="1" dirty="0">
                <a:latin typeface="Calibri Light" panose="020F0302020204030204" pitchFamily="34" charset="0"/>
                <a:ea typeface="+mn-ea"/>
                <a:cs typeface="Calibri Light" panose="020F0302020204030204" pitchFamily="34" charset="0"/>
              </a:rPr>
              <a:t>FabLab FOD Control:</a:t>
            </a:r>
          </a:p>
          <a:p>
            <a:pPr marL="285750" lvl="1" defTabSz="914400" eaLnBrk="1" hangingPunct="1">
              <a:lnSpc>
                <a:spcPct val="90000"/>
              </a:lnSpc>
              <a:buFont typeface="Arial" panose="020B0604020202020204" pitchFamily="34" charset="0"/>
              <a:buChar char="•"/>
            </a:pPr>
            <a:r>
              <a:rPr lang="en-US" sz="1500" dirty="0">
                <a:latin typeface="Calibri Light" panose="020F0302020204030204" pitchFamily="34" charset="0"/>
                <a:ea typeface="+mn-ea"/>
                <a:cs typeface="Calibri Light" panose="020F0302020204030204" pitchFamily="34" charset="0"/>
              </a:rPr>
              <a:t>Glovebag design matured for use on the Techshot FabLab facility.</a:t>
            </a:r>
          </a:p>
          <a:p>
            <a:pPr marL="685800" lvl="2" defTabSz="914400" eaLnBrk="1" hangingPunct="1">
              <a:lnSpc>
                <a:spcPct val="90000"/>
              </a:lnSpc>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Testing study conducted to determine the optimal sealing design (gasket grove vs flange design).</a:t>
            </a:r>
          </a:p>
          <a:p>
            <a:pPr marL="685800" lvl="2" defTabSz="914400" eaLnBrk="1" hangingPunct="1">
              <a:lnSpc>
                <a:spcPct val="90000"/>
              </a:lnSpc>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Clamping design refined.</a:t>
            </a:r>
          </a:p>
          <a:p>
            <a:pPr marL="685800" lvl="2" defTabSz="914400" eaLnBrk="1" hangingPunct="1">
              <a:lnSpc>
                <a:spcPct val="90000"/>
              </a:lnSpc>
              <a:buFont typeface="Courier New" panose="02070309020205020404" pitchFamily="49" charset="0"/>
              <a:buChar char="o"/>
            </a:pPr>
            <a:r>
              <a:rPr lang="en-US" sz="1500" dirty="0">
                <a:latin typeface="Calibri Light" panose="020F0302020204030204" pitchFamily="34" charset="0"/>
                <a:ea typeface="+mn-ea"/>
                <a:cs typeface="Calibri Light" panose="020F0302020204030204" pitchFamily="34" charset="0"/>
              </a:rPr>
              <a:t>Part transfer box designed and manufactured.</a:t>
            </a:r>
          </a:p>
          <a:p>
            <a:pPr marL="460375" lvl="2" defTabSz="914400" eaLnBrk="1" hangingPunct="1">
              <a:lnSpc>
                <a:spcPct val="90000"/>
              </a:lnSpc>
              <a:buFont typeface="Arial" panose="020B0604020202020204" pitchFamily="34" charset="0"/>
              <a:buChar char="•"/>
            </a:pPr>
            <a:endParaRPr lang="en-US" sz="1500" b="1" dirty="0">
              <a:latin typeface="Calibri Light" panose="020F0302020204030204" pitchFamily="34" charset="0"/>
              <a:ea typeface="+mn-ea"/>
              <a:cs typeface="Calibri Light" panose="020F0302020204030204" pitchFamily="34" charset="0"/>
            </a:endParaRPr>
          </a:p>
          <a:p>
            <a:pPr marL="0" lvl="2" indent="0" defTabSz="914400" eaLnBrk="1" hangingPunct="1">
              <a:lnSpc>
                <a:spcPct val="90000"/>
              </a:lnSpc>
              <a:buNone/>
            </a:pPr>
            <a:r>
              <a:rPr lang="en-US" sz="1500" b="1" dirty="0">
                <a:latin typeface="Calibri Light" panose="020F0302020204030204" pitchFamily="34" charset="0"/>
                <a:ea typeface="+mn-ea"/>
                <a:cs typeface="Calibri Light" panose="020F0302020204030204" pitchFamily="34" charset="0"/>
              </a:rPr>
              <a:t>FabLab Defect Detection and Remediation:</a:t>
            </a:r>
          </a:p>
          <a:p>
            <a:pPr marL="285750" lvl="2" indent="-285750" defTabSz="914400" eaLnBrk="1" hangingPunct="1">
              <a:lnSpc>
                <a:spcPct val="90000"/>
              </a:lnSpc>
            </a:pPr>
            <a:r>
              <a:rPr lang="en-US" sz="1500" dirty="0">
                <a:latin typeface="Calibri Light" panose="020F0302020204030204" pitchFamily="34" charset="0"/>
                <a:ea typeface="+mn-ea"/>
                <a:cs typeface="Calibri Light" panose="020F0302020204030204" pitchFamily="34" charset="0"/>
              </a:rPr>
              <a:t>Detection and Remediation algorithms incorporated into control software and demonstrated on an electronics part.</a:t>
            </a:r>
          </a:p>
          <a:p>
            <a:pPr marL="1323975" lvl="2" defTabSz="914400" eaLnBrk="1" hangingPunct="1">
              <a:lnSpc>
                <a:spcPct val="90000"/>
              </a:lnSpc>
              <a:buFont typeface="Arial" panose="020B0604020202020204" pitchFamily="34" charset="0"/>
              <a:buChar char="•"/>
            </a:pPr>
            <a:endParaRPr lang="en-US" sz="1500" dirty="0">
              <a:ea typeface="+mn-ea"/>
            </a:endParaRPr>
          </a:p>
        </p:txBody>
      </p:sp>
      <p:sp>
        <p:nvSpPr>
          <p:cNvPr id="6" name="Slide Number Placeholder 5"/>
          <p:cNvSpPr>
            <a:spLocks noGrp="1"/>
          </p:cNvSpPr>
          <p:nvPr>
            <p:ph type="sldNum" sz="quarter" idx="10"/>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defRPr/>
            </a:pPr>
            <a:fld id="{75D13D49-2B6F-174C-9E1E-1013A06E5C50}" type="slidenum">
              <a:rPr lang="en-US" sz="1200">
                <a:solidFill>
                  <a:schemeClr val="bg1"/>
                </a:solidFill>
                <a:latin typeface="+mn-lt"/>
                <a:ea typeface="+mn-ea"/>
              </a:rPr>
              <a:pPr algn="ctr">
                <a:spcAft>
                  <a:spcPts val="600"/>
                </a:spcAft>
                <a:defRPr/>
              </a:pPr>
              <a:t>9</a:t>
            </a:fld>
            <a:endParaRPr lang="en-US" sz="1200">
              <a:solidFill>
                <a:schemeClr val="bg1"/>
              </a:solidFill>
              <a:latin typeface="+mn-lt"/>
              <a:ea typeface="+mn-ea"/>
            </a:endParaRPr>
          </a:p>
        </p:txBody>
      </p:sp>
      <p:pic>
        <p:nvPicPr>
          <p:cNvPr id="5" name="Picture 4">
            <a:extLst>
              <a:ext uri="{FF2B5EF4-FFF2-40B4-BE49-F238E27FC236}">
                <a16:creationId xmlns:a16="http://schemas.microsoft.com/office/drawing/2014/main" id="{FD68EBE0-CA62-4F93-ACBE-B4627222D220}"/>
              </a:ext>
            </a:extLst>
          </p:cNvPr>
          <p:cNvPicPr>
            <a:picLocks noChangeAspect="1"/>
          </p:cNvPicPr>
          <p:nvPr/>
        </p:nvPicPr>
        <p:blipFill>
          <a:blip r:embed="rId3"/>
          <a:stretch>
            <a:fillRect/>
          </a:stretch>
        </p:blipFill>
        <p:spPr>
          <a:xfrm>
            <a:off x="7524251" y="1674327"/>
            <a:ext cx="3239492" cy="4136401"/>
          </a:xfrm>
          <a:prstGeom prst="rect">
            <a:avLst/>
          </a:prstGeom>
        </p:spPr>
      </p:pic>
      <p:sp>
        <p:nvSpPr>
          <p:cNvPr id="7" name="TextBox 6">
            <a:extLst>
              <a:ext uri="{FF2B5EF4-FFF2-40B4-BE49-F238E27FC236}">
                <a16:creationId xmlns:a16="http://schemas.microsoft.com/office/drawing/2014/main" id="{3CADC1BD-12C3-46BF-893B-CC02900491A3}"/>
              </a:ext>
            </a:extLst>
          </p:cNvPr>
          <p:cNvSpPr txBox="1"/>
          <p:nvPr/>
        </p:nvSpPr>
        <p:spPr>
          <a:xfrm>
            <a:off x="7932436" y="6006482"/>
            <a:ext cx="2383906" cy="707886"/>
          </a:xfrm>
          <a:prstGeom prst="rect">
            <a:avLst/>
          </a:prstGeom>
          <a:noFill/>
        </p:spPr>
        <p:txBody>
          <a:bodyPr wrap="square" rtlCol="0">
            <a:spAutoFit/>
          </a:bodyPr>
          <a:lstStyle/>
          <a:p>
            <a:pPr algn="ctr"/>
            <a:r>
              <a:rPr lang="en-US" sz="1000" dirty="0">
                <a:latin typeface="Calibri Light" panose="020F0302020204030204" pitchFamily="34" charset="0"/>
                <a:cs typeface="Calibri Light" panose="020F0302020204030204" pitchFamily="34" charset="0"/>
              </a:rPr>
              <a:t>Illustration of inspection and remediation.  A forced defect was placed on layer 1 and corrected by layer 5.  Image courtesy of Techshot a Redwire company.</a:t>
            </a:r>
          </a:p>
        </p:txBody>
      </p:sp>
      <p:pic>
        <p:nvPicPr>
          <p:cNvPr id="10" name="Picture 9">
            <a:extLst>
              <a:ext uri="{FF2B5EF4-FFF2-40B4-BE49-F238E27FC236}">
                <a16:creationId xmlns:a16="http://schemas.microsoft.com/office/drawing/2014/main" id="{33B11B1B-2A86-4E6C-A718-A147CB4A19BA}"/>
              </a:ext>
            </a:extLst>
          </p:cNvPr>
          <p:cNvPicPr>
            <a:picLocks noChangeAspect="1"/>
          </p:cNvPicPr>
          <p:nvPr/>
        </p:nvPicPr>
        <p:blipFill>
          <a:blip r:embed="rId4"/>
          <a:stretch>
            <a:fillRect/>
          </a:stretch>
        </p:blipFill>
        <p:spPr>
          <a:xfrm>
            <a:off x="7532766" y="1674327"/>
            <a:ext cx="602231" cy="189273"/>
          </a:xfrm>
          <a:prstGeom prst="rect">
            <a:avLst/>
          </a:prstGeom>
        </p:spPr>
      </p:pic>
      <p:pic>
        <p:nvPicPr>
          <p:cNvPr id="12" name="Picture 11">
            <a:extLst>
              <a:ext uri="{FF2B5EF4-FFF2-40B4-BE49-F238E27FC236}">
                <a16:creationId xmlns:a16="http://schemas.microsoft.com/office/drawing/2014/main" id="{83CB20A5-B19A-44D9-B379-404824F014AF}"/>
              </a:ext>
            </a:extLst>
          </p:cNvPr>
          <p:cNvPicPr>
            <a:picLocks noChangeAspect="1"/>
          </p:cNvPicPr>
          <p:nvPr/>
        </p:nvPicPr>
        <p:blipFill>
          <a:blip r:embed="rId5"/>
          <a:stretch>
            <a:fillRect/>
          </a:stretch>
        </p:blipFill>
        <p:spPr>
          <a:xfrm>
            <a:off x="7532766" y="3944444"/>
            <a:ext cx="602231" cy="222743"/>
          </a:xfrm>
          <a:prstGeom prst="rect">
            <a:avLst/>
          </a:prstGeom>
        </p:spPr>
      </p:pic>
    </p:spTree>
    <p:extLst>
      <p:ext uri="{BB962C8B-B14F-4D97-AF65-F5344CB8AC3E}">
        <p14:creationId xmlns:p14="http://schemas.microsoft.com/office/powerpoint/2010/main" val="312420067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870B7A613EFB45BDAE6DA9A3351468" ma:contentTypeVersion="2" ma:contentTypeDescription="Create a new document." ma:contentTypeScope="" ma:versionID="8e14d9b8b2deca0fde00a060e4362ebf">
  <xsd:schema xmlns:xsd="http://www.w3.org/2001/XMLSchema" xmlns:xs="http://www.w3.org/2001/XMLSchema" xmlns:p="http://schemas.microsoft.com/office/2006/metadata/properties" xmlns:ns2="70d49a98-0950-4713-abca-7acd73737dc2" xmlns:ns3="9b8c95c6-d482-4990-9fd9-a18d38644942" targetNamespace="http://schemas.microsoft.com/office/2006/metadata/properties" ma:root="true" ma:fieldsID="b105f06f3b7dffe48c6ae5c8de4cb45c" ns2:_="" ns3:_="">
    <xsd:import namespace="70d49a98-0950-4713-abca-7acd73737dc2"/>
    <xsd:import namespace="9b8c95c6-d482-4990-9fd9-a18d38644942"/>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49a98-0950-4713-abca-7acd73737dc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b8c95c6-d482-4990-9fd9-a18d386449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b8c95c6-d482-4990-9fd9-a18d38644942">
      <UserInfo>
        <DisplayName>Roberts, Christopher E. (MSFC-EM04)</DisplayName>
        <AccountId>224</AccountId>
        <AccountType/>
      </UserInfo>
      <UserInfo>
        <DisplayName>Stott, James E. (MSFC-ST23)</DisplayName>
        <AccountId>18</AccountId>
        <AccountType/>
      </UserInfo>
      <UserInfo>
        <DisplayName>Ledbetter, Frank E. (MSFC-ST23)[Consolidated Program Support Services (CPSS PP&amp;C)]</DisplayName>
        <AccountId>217</AccountId>
        <AccountType/>
      </UserInfo>
    </SharedWithUsers>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720431EC-9914-4196-B5C3-44009C0110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49a98-0950-4713-abca-7acd73737dc2"/>
    <ds:schemaRef ds:uri="9b8c95c6-d482-4990-9fd9-a18d38644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AE54FD-935F-41B7-A2AD-D82757891F94}">
  <ds:schemaRefs>
    <ds:schemaRef ds:uri="http://schemas.microsoft.com/sharepoint/v3/contenttype/forms"/>
  </ds:schemaRefs>
</ds:datastoreItem>
</file>

<file path=customXml/itemProps3.xml><?xml version="1.0" encoding="utf-8"?>
<ds:datastoreItem xmlns:ds="http://schemas.openxmlformats.org/officeDocument/2006/customXml" ds:itemID="{07F6CF94-3835-4291-A7F5-6B61552363F6}">
  <ds:schemaRefs>
    <ds:schemaRef ds:uri="70d49a98-0950-4713-abca-7acd73737dc2"/>
    <ds:schemaRef ds:uri="http://schemas.openxmlformats.org/package/2006/metadata/core-properties"/>
    <ds:schemaRef ds:uri="http://www.w3.org/XML/1998/namespace"/>
    <ds:schemaRef ds:uri="http://purl.org/dc/terms/"/>
    <ds:schemaRef ds:uri="http://purl.org/dc/dcmitype/"/>
    <ds:schemaRef ds:uri="9b8c95c6-d482-4990-9fd9-a18d38644942"/>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485FEBAC-812E-4C05-AE64-E74855B180F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4968</TotalTime>
  <Words>2200</Words>
  <Application>Microsoft Office PowerPoint</Application>
  <PresentationFormat>Widescreen</PresentationFormat>
  <Paragraphs>227</Paragraphs>
  <Slides>18</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.AppleSystemUIFont</vt:lpstr>
      <vt:lpstr>Arial</vt:lpstr>
      <vt:lpstr>Arial</vt:lpstr>
      <vt:lpstr>Arial Bold</vt:lpstr>
      <vt:lpstr>Avenir Next</vt:lpstr>
      <vt:lpstr>Calibri</vt:lpstr>
      <vt:lpstr>Calibri Light</vt:lpstr>
      <vt:lpstr>Courier New</vt:lpstr>
      <vt:lpstr>Helvetica Neue</vt:lpstr>
      <vt:lpstr>Segoe UI</vt:lpstr>
      <vt:lpstr>Tw Cen MT</vt:lpstr>
      <vt:lpstr>Wingdings</vt:lpstr>
      <vt:lpstr>2_Office Theme</vt:lpstr>
      <vt:lpstr>3_Office Theme</vt:lpstr>
      <vt:lpstr>PowerPoint Presentation</vt:lpstr>
      <vt:lpstr>PowerPoint Presentation</vt:lpstr>
      <vt:lpstr>ISM Portfolio</vt:lpstr>
      <vt:lpstr>ODMM Collaborations &amp; Partnerships  </vt:lpstr>
      <vt:lpstr>ODMM  Project Goals &amp; Project Objectives</vt:lpstr>
      <vt:lpstr>On Demand Manufacturing of Metals FabLab Technical Assessment Maturation</vt:lpstr>
      <vt:lpstr>PowerPoint Presentation</vt:lpstr>
      <vt:lpstr>ODMM Accomplishments</vt:lpstr>
      <vt:lpstr>ODMM  Accomplishments</vt:lpstr>
      <vt:lpstr>ODMM Accomplishments</vt:lpstr>
      <vt:lpstr>ODMM Accomplishments</vt:lpstr>
      <vt:lpstr>ODMM Accomplishments</vt:lpstr>
      <vt:lpstr>ODMM Accomplishments</vt:lpstr>
      <vt:lpstr>ODMM Project Assessment Summary</vt:lpstr>
      <vt:lpstr>PowerPoint Presentation</vt:lpstr>
      <vt:lpstr>ODMM Plans Forward and Transition / Infusion Plan </vt:lpstr>
      <vt:lpstr>Education/Public Outreach</vt:lpstr>
      <vt:lpstr>ODMM Project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GCD Annual Program Review - Project Presentation Template</dc:title>
  <dc:creator>Lee</dc:creator>
  <cp:lastModifiedBy>Pociask, Lierin (MSFC-ST23)[Consolidated Program Support Services]</cp:lastModifiedBy>
  <cp:revision>52</cp:revision>
  <cp:lastPrinted>2017-06-09T12:17:02Z</cp:lastPrinted>
  <dcterms:created xsi:type="dcterms:W3CDTF">2011-06-13T11:07:26Z</dcterms:created>
  <dcterms:modified xsi:type="dcterms:W3CDTF">2022-08-25T13:41:29Z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0x01010020870B7A613EFB45BDAE6DA9A3351468</vt:lpwstr>
  </property>
  <property fmtid="{D5CDD505-2E9C-101B-9397-08002B2CF9AE}" pid="3" name="Order">
    <vt:r8>939900</vt:r8>
  </property>
  <property fmtid="{D5CDD505-2E9C-101B-9397-08002B2CF9AE}" pid="4" name="ComplianceAssetId">
    <vt:lpwstr/>
  </property>
  <property fmtid="{D5CDD505-2E9C-101B-9397-08002B2CF9AE}" pid="5" name="PMDispositionComm">
    <vt:lpwstr/>
  </property>
  <property fmtid="{D5CDD505-2E9C-101B-9397-08002B2CF9AE}" pid="6" name="EvaluatorComments">
    <vt:lpwstr/>
  </property>
  <property fmtid="{D5CDD505-2E9C-101B-9397-08002B2CF9AE}" pid="7" name="Description0">
    <vt:lpwstr/>
  </property>
  <property fmtid="{D5CDD505-2E9C-101B-9397-08002B2CF9AE}" pid="8" name="ApprovedBy">
    <vt:lpwstr/>
  </property>
  <property fmtid="{D5CDD505-2E9C-101B-9397-08002B2CF9AE}" pid="9" name="Evaluators">
    <vt:lpwstr/>
  </property>
  <property fmtid="{D5CDD505-2E9C-101B-9397-08002B2CF9AE}" pid="10" name="DocumentLinkGen">
    <vt:lpwstr>, </vt:lpwstr>
  </property>
  <property fmtid="{D5CDD505-2E9C-101B-9397-08002B2CF9AE}" pid="11" name="DocumentLinkGenTest">
    <vt:lpwstr>, </vt:lpwstr>
  </property>
  <property fmtid="{D5CDD505-2E9C-101B-9397-08002B2CF9AE}" pid="12" name="MediaServiceImageTags">
    <vt:lpwstr/>
  </property>
</Properties>
</file>