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62" r:id="rId5"/>
    <p:sldId id="258" r:id="rId6"/>
    <p:sldId id="259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0"/>
    <p:restoredTop sz="94662"/>
  </p:normalViewPr>
  <p:slideViewPr>
    <p:cSldViewPr snapToGrid="0">
      <p:cViewPr varScale="1">
        <p:scale>
          <a:sx n="109" d="100"/>
          <a:sy n="109" d="100"/>
        </p:scale>
        <p:origin x="13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23AC3-A0C6-311D-CC11-065902F8A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362AFB-7C42-9276-1A01-B1728FC25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FA6F44-B260-6749-A836-0DE7DE3C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9318-C332-514A-B9C1-17EAD7D80A60}" type="datetimeFigureOut">
              <a:rPr lang="en-US" smtClean="0"/>
              <a:t>8/26/22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A89FF-6B39-8CA4-CCDA-24276F8B9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43E0B-FA53-57C8-8067-312C33BDB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6BDF-A963-8444-8FD5-9812DF455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008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D7A40-89F2-7EDF-97E6-455B4AC5D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A99D5-74A2-FC4E-C925-E28A744C3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40DCD-9719-8875-C1F9-89BA37E38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9318-C332-514A-B9C1-17EAD7D80A60}" type="datetimeFigureOut">
              <a:rPr lang="en-US" smtClean="0"/>
              <a:t>8/26/22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58A8E-3D4E-734F-D535-E2C0DF9B5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9ACB06-0426-8BCB-C399-0937731DD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6BDF-A963-8444-8FD5-9812DF455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789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40D04-C458-4FE6-C0F4-DBB8AACCC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82E060-FCAC-9FCF-FE93-EF1388E00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C569F1-29BC-6F27-6097-B148292EA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9318-C332-514A-B9C1-17EAD7D80A60}" type="datetimeFigureOut">
              <a:rPr lang="en-US" smtClean="0"/>
              <a:t>8/26/22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53A4B-035B-3C7D-786F-B4E577D13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454D9-78B0-48DF-C312-41EC13CC1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6BDF-A963-8444-8FD5-9812DF455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731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FEF39-A5DB-16EC-546C-8A2322D28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49FFF-AED6-691F-262D-B290B7B3D2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F811EA-B397-EB9A-692F-C3BCB590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F06318-A165-D781-C633-79E41D083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9318-C332-514A-B9C1-17EAD7D80A60}" type="datetimeFigureOut">
              <a:rPr lang="en-US" smtClean="0"/>
              <a:t>8/26/22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948A6D-C347-8250-00F7-B73F15E7B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4E90A9-79A0-9B0E-B1C1-AC434D0FA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6BDF-A963-8444-8FD5-9812DF455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37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493D5-9ED2-08DA-DDCC-ECBEA93C7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4795A7-4B19-D67B-864A-15BA2EF96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3F1202-C3A8-3CB2-AD38-A254EC8D96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0E9345-8E0E-77C4-446C-2CB9793FD1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4CBBFF-2AD8-FABD-01CC-AC5754AD35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F48A3A-83AB-36D0-0E69-00D03DBE2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9318-C332-514A-B9C1-17EAD7D80A60}" type="datetimeFigureOut">
              <a:rPr lang="en-US" smtClean="0"/>
              <a:t>8/26/22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5B1C46-1F58-477D-1649-9EAC6B531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905A9A-F674-7A21-F824-320D48D18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6BDF-A963-8444-8FD5-9812DF455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133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93774-0FCE-29CB-2126-11E63078A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911F90-1ED5-424E-8CFD-610C7AFDB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9318-C332-514A-B9C1-17EAD7D80A60}" type="datetimeFigureOut">
              <a:rPr lang="en-US" smtClean="0"/>
              <a:t>8/26/22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9FF68B-CE25-5E03-0120-2BDD8B72C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533C3D-F545-472C-0BD9-891CF794F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6BDF-A963-8444-8FD5-9812DF455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229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233E45-5B55-CA92-7479-5C1867484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9318-C332-514A-B9C1-17EAD7D80A60}" type="datetimeFigureOut">
              <a:rPr lang="en-US" smtClean="0"/>
              <a:t>8/26/22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C39EC4-47E4-F76A-DC9F-1E1349259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4FDB92-C033-C3E6-D330-34C5A47F3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6BDF-A963-8444-8FD5-9812DF455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7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BA363-2C5E-51B7-9E35-C883C79CB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9C7373-6266-DD6B-D19E-AF8FEC0DF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124F0-E570-0B48-1211-F2D3E5856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7A5E5E-C809-4B5C-3098-64938FF94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9318-C332-514A-B9C1-17EAD7D80A60}" type="datetimeFigureOut">
              <a:rPr lang="en-US" smtClean="0"/>
              <a:t>8/26/22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ED3E10-224E-4A58-5623-E6343290E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19C1BA-CC1F-E5B3-1A1D-D96671F1E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6BDF-A963-8444-8FD5-9812DF455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13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D5FF0-BF6F-4E02-35F3-781D999AF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8AEC20-90E4-0DAA-F424-D51F32A06D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77CBA-3052-748F-2422-D6B31F79D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C8BB07-AA4F-0F87-5C9E-E21CE8A06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9318-C332-514A-B9C1-17EAD7D80A60}" type="datetimeFigureOut">
              <a:rPr lang="en-US" smtClean="0"/>
              <a:t>8/26/22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D76111-AA1D-2A03-299B-EDD3F054E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62254F-3A66-5CD0-729A-4DEEBF98F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6BDF-A963-8444-8FD5-9812DF455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4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9B4C4-5274-EF3C-E293-ADD37EF49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FC9C52-9EC5-2DD7-6F62-64945DEE00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4DF05-A651-8096-AFE0-333D5E234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9318-C332-514A-B9C1-17EAD7D80A60}" type="datetimeFigureOut">
              <a:rPr lang="en-US" smtClean="0"/>
              <a:t>8/26/22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0FD8F-9F89-D0A2-74E3-296381A21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4D787-CD6C-F589-2235-F2B1043C7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6BDF-A963-8444-8FD5-9812DF455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221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58DCD6-46A3-FD63-2E06-12D1308BA9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56414B-4A52-726B-C353-CAEBF8B274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77E67-0D1A-77FE-4A5B-444A7E048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9318-C332-514A-B9C1-17EAD7D80A60}" type="datetimeFigureOut">
              <a:rPr lang="en-US" smtClean="0"/>
              <a:t>8/26/22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1E3BF-9824-1A0F-793A-C3A87B44A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500AA-E38D-5086-5CB4-0FA96875D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F6BDF-A963-8444-8FD5-9812DF455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7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A80EE9-0FD0-E43A-220F-62BBDDCCC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5084D-5590-8346-68C6-4B245D6FFB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EA7A1-05E2-7963-9DC2-1D42724D25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79318-C332-514A-B9C1-17EAD7D80A60}" type="datetimeFigureOut">
              <a:rPr lang="en-US" smtClean="0"/>
              <a:t>8/26/22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BBADC-47FA-3AB8-EAD7-3BACF8203C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A3653-F64F-D58B-39C1-DAF892980C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F6BDF-A963-8444-8FD5-9812DF4552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00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F5532-CB6B-D998-9B0C-1228EDD30E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Development of the Principal Component Based Accurate Fast Vector Radiative Transfer Model with Fine Resolution in the UV to NIR Wavelength Range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67EC83-C885-9622-ADAF-7A386B5C94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Qiguang Yang</a:t>
            </a:r>
            <a:r>
              <a:rPr lang="en-US" baseline="30000" dirty="0"/>
              <a:t>1</a:t>
            </a:r>
            <a:r>
              <a:rPr lang="en-US" dirty="0"/>
              <a:t>, Xu Liu</a:t>
            </a:r>
            <a:r>
              <a:rPr lang="en-US" baseline="30000" dirty="0"/>
              <a:t>2</a:t>
            </a:r>
            <a:r>
              <a:rPr lang="en-US" dirty="0"/>
              <a:t>, Ming Zhao</a:t>
            </a:r>
            <a:r>
              <a:rPr lang="en-US" baseline="30000" dirty="0"/>
              <a:t>1</a:t>
            </a:r>
            <a:r>
              <a:rPr lang="en-US" dirty="0"/>
              <a:t>, </a:t>
            </a:r>
            <a:r>
              <a:rPr lang="en-US" dirty="0" err="1"/>
              <a:t>Xiaozhen</a:t>
            </a:r>
            <a:r>
              <a:rPr lang="en-US" dirty="0"/>
              <a:t> Xiong</a:t>
            </a:r>
            <a:r>
              <a:rPr lang="en-US" baseline="30000" dirty="0"/>
              <a:t>2</a:t>
            </a:r>
            <a:r>
              <a:rPr lang="en-US" dirty="0"/>
              <a:t>, and Wan Wu</a:t>
            </a:r>
            <a:r>
              <a:rPr lang="en-US" baseline="30000" dirty="0"/>
              <a:t>2</a:t>
            </a:r>
            <a:endParaRPr lang="en-US" dirty="0"/>
          </a:p>
          <a:p>
            <a:r>
              <a:rPr lang="en-US" baseline="30000" dirty="0"/>
              <a:t>1</a:t>
            </a:r>
            <a:r>
              <a:rPr lang="en-US" dirty="0"/>
              <a:t>SSAI INC, Hampton, VA, 23666</a:t>
            </a:r>
          </a:p>
          <a:p>
            <a:r>
              <a:rPr lang="en-US" baseline="30000" dirty="0"/>
              <a:t>2</a:t>
            </a:r>
            <a:r>
              <a:rPr lang="en-US" dirty="0"/>
              <a:t>NASA Langley Research Center, Hampton, VA 23681</a:t>
            </a:r>
          </a:p>
        </p:txBody>
      </p:sp>
    </p:spTree>
    <p:extLst>
      <p:ext uri="{BB962C8B-B14F-4D97-AF65-F5344CB8AC3E}">
        <p14:creationId xmlns:p14="http://schemas.microsoft.com/office/powerpoint/2010/main" val="909773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E5E97-7933-3749-3CDE-D60074A48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C921C-0C92-0395-E9C2-C086AF866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Why Fast Radiative Transfer Model (RTM)?</a:t>
            </a:r>
          </a:p>
          <a:p>
            <a:pPr lvl="1"/>
            <a:r>
              <a:rPr lang="en-US" dirty="0"/>
              <a:t>To get one spectrum from 200 nm to 2500 nm, the line-by-line model needs more than 2 millions of radiative transfer (RT) calculations to catch the fine gas spectral features. This is a very time-consuming process.</a:t>
            </a:r>
          </a:p>
          <a:p>
            <a:pPr lvl="1"/>
            <a:r>
              <a:rPr lang="en-US" dirty="0"/>
              <a:t>The Principal Component based Radiative Transfer Model (PCRTM) needs only a few hundreds RT calculations, greatly increases the computation speed of the spectrum.</a:t>
            </a:r>
          </a:p>
          <a:p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Why Vector Fast Radiative Transfer Model?</a:t>
            </a:r>
          </a:p>
          <a:p>
            <a:pPr lvl="1"/>
            <a:r>
              <a:rPr lang="en-US" dirty="0"/>
              <a:t>The scalar assumption introduces error in the simulated radiance</a:t>
            </a:r>
          </a:p>
          <a:p>
            <a:pPr lvl="1"/>
            <a:r>
              <a:rPr lang="en-US" dirty="0"/>
              <a:t>Only one of the 3 Stokes components will be calculated approximately in the scalar radiative transfer model </a:t>
            </a:r>
          </a:p>
        </p:txBody>
      </p:sp>
    </p:spTree>
    <p:extLst>
      <p:ext uri="{BB962C8B-B14F-4D97-AF65-F5344CB8AC3E}">
        <p14:creationId xmlns:p14="http://schemas.microsoft.com/office/powerpoint/2010/main" val="2589403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57410-480D-6D6E-393A-666E5CB14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The difference between the I components from scalar and vector RT calculations </a:t>
            </a:r>
          </a:p>
        </p:txBody>
      </p:sp>
      <p:pic>
        <p:nvPicPr>
          <p:cNvPr id="4" name="Content Placeholder 3" descr="Graphical user interface, chart, histogram&#10;&#10;Description automatically generated">
            <a:extLst>
              <a:ext uri="{FF2B5EF4-FFF2-40B4-BE49-F238E27FC236}">
                <a16:creationId xmlns:a16="http://schemas.microsoft.com/office/drawing/2014/main" id="{20D2B51E-7948-2045-9588-E3926E44DF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44610" y="1720157"/>
            <a:ext cx="6096000" cy="457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847584-D06D-B2B6-5639-8EE95C44C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390" y="1720157"/>
            <a:ext cx="6096000" cy="4572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BB9367-CEC4-F90A-FA89-1FCECB6D9CA0}"/>
              </a:ext>
            </a:extLst>
          </p:cNvPr>
          <p:cNvSpPr txBox="1"/>
          <p:nvPr/>
        </p:nvSpPr>
        <p:spPr>
          <a:xfrm>
            <a:off x="337118" y="6249293"/>
            <a:ext cx="11689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error induced by scalar assumption is systematic and does not cancel out when the spectrum is convolved with the instrument response function to a 6 nm resolution channel radiance spectrum.</a:t>
            </a:r>
          </a:p>
        </p:txBody>
      </p:sp>
    </p:spTree>
    <p:extLst>
      <p:ext uri="{BB962C8B-B14F-4D97-AF65-F5344CB8AC3E}">
        <p14:creationId xmlns:p14="http://schemas.microsoft.com/office/powerpoint/2010/main" val="2854788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4FB2-D8A4-4460-02DB-4E4193481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Goal of Current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DC549-0BE5-2C0D-62DD-0CA02DE59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rgbClr val="0070C0"/>
                </a:solidFill>
              </a:rPr>
              <a:t>Develop a high-resolution vector PCRTM in the wavelength range from 200 nm to 2500 nm.</a:t>
            </a:r>
          </a:p>
          <a:p>
            <a:pPr lvl="1"/>
            <a:r>
              <a:rPr lang="en-US" dirty="0"/>
              <a:t>Very high spectral resolution (0.01 nm for the whole spectral range, higher resolution in interested shorter wavelength range, such as O</a:t>
            </a:r>
            <a:r>
              <a:rPr lang="en-US" baseline="-25000" dirty="0"/>
              <a:t>2</a:t>
            </a:r>
            <a:r>
              <a:rPr lang="en-US" dirty="0"/>
              <a:t> A band)</a:t>
            </a:r>
          </a:p>
          <a:p>
            <a:pPr lvl="1"/>
            <a:r>
              <a:rPr lang="en-US" dirty="0"/>
              <a:t>High accuracy (RMS &lt; 0.1%)</a:t>
            </a:r>
          </a:p>
          <a:p>
            <a:pPr lvl="1"/>
            <a:r>
              <a:rPr lang="en-US" dirty="0"/>
              <a:t>Very fast (tens to hundreds of times faster than line-by-line model)</a:t>
            </a:r>
          </a:p>
          <a:p>
            <a:r>
              <a:rPr lang="en-US" dirty="0">
                <a:solidFill>
                  <a:srgbClr val="0070C0"/>
                </a:solidFill>
              </a:rPr>
              <a:t>Applications:</a:t>
            </a:r>
          </a:p>
          <a:p>
            <a:pPr lvl="1"/>
            <a:r>
              <a:rPr lang="en-US" dirty="0"/>
              <a:t>It will be used as a fast monochromatic radiance simulator for different satellite/airspace sensors</a:t>
            </a:r>
          </a:p>
          <a:p>
            <a:pPr lvl="1"/>
            <a:r>
              <a:rPr lang="en-US" dirty="0"/>
              <a:t>Faster vector PCRTM will be developed based on these data and the instrument response function for the sensors. In general, only a few hundreds RT calculations are need for sensor with spectral resolution larger than 0.2 nm.</a:t>
            </a:r>
          </a:p>
        </p:txBody>
      </p:sp>
    </p:spTree>
    <p:extLst>
      <p:ext uri="{BB962C8B-B14F-4D97-AF65-F5344CB8AC3E}">
        <p14:creationId xmlns:p14="http://schemas.microsoft.com/office/powerpoint/2010/main" val="2081581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9CF6D-D398-E623-5714-BEFAAE637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Methodology in PCRTM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38B29-2389-FBD8-297F-C194532B9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Redundant information in a radiance spectrum</a:t>
            </a:r>
          </a:p>
          <a:p>
            <a:pPr lvl="1"/>
            <a:r>
              <a:rPr lang="en-US" dirty="0"/>
              <a:t>The spectral features at different wavelength are highly correlated. The whole spectral features can be accurately regenerated with the radiances at few selected wavelengths.</a:t>
            </a:r>
          </a:p>
          <a:p>
            <a:r>
              <a:rPr lang="en-US" dirty="0">
                <a:solidFill>
                  <a:srgbClr val="0070C0"/>
                </a:solidFill>
              </a:rPr>
              <a:t>The PCRTM is developed to remove the redundancy and significantly reduce the computation burden.</a:t>
            </a:r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References: </a:t>
            </a:r>
          </a:p>
          <a:p>
            <a:pPr lvl="1"/>
            <a:r>
              <a:rPr lang="en-US" dirty="0"/>
              <a:t>Applied Optics, 45, 201-209 (2006); </a:t>
            </a:r>
          </a:p>
          <a:p>
            <a:pPr lvl="1"/>
            <a:r>
              <a:rPr lang="en-US" dirty="0"/>
              <a:t>Applied Optics, 55, 8236-8247 (2016);</a:t>
            </a:r>
          </a:p>
          <a:p>
            <a:pPr lvl="1"/>
            <a:r>
              <a:rPr lang="en-US" dirty="0"/>
              <a:t>Optics Express, 24,  A1514-A1527 (2016)</a:t>
            </a:r>
          </a:p>
        </p:txBody>
      </p:sp>
    </p:spTree>
    <p:extLst>
      <p:ext uri="{BB962C8B-B14F-4D97-AF65-F5344CB8AC3E}">
        <p14:creationId xmlns:p14="http://schemas.microsoft.com/office/powerpoint/2010/main" val="1897504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889B-F3B0-6C9E-6EE7-FC031BC9C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Training Data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A6DFF-84CF-F31B-0C93-D7D340F91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As diversity as possible but not physically impossible</a:t>
            </a:r>
          </a:p>
          <a:p>
            <a:pPr lvl="1"/>
            <a:r>
              <a:rPr lang="en-US" dirty="0"/>
              <a:t>Atmosphere Profiles: the 6 MODTRAN available profiles + many Merra2 profiles;</a:t>
            </a:r>
          </a:p>
          <a:p>
            <a:pPr lvl="1"/>
            <a:r>
              <a:rPr lang="en-US" dirty="0"/>
              <a:t>Aerosol: various kinds</a:t>
            </a:r>
          </a:p>
          <a:p>
            <a:pPr lvl="1"/>
            <a:r>
              <a:rPr lang="en-US" dirty="0"/>
              <a:t>Cloud: water; ice (various kinds: different shape, different size etc.)</a:t>
            </a:r>
          </a:p>
          <a:p>
            <a:pPr lvl="1"/>
            <a:r>
              <a:rPr lang="en-US" dirty="0"/>
              <a:t>Earth surface: </a:t>
            </a:r>
          </a:p>
          <a:p>
            <a:pPr lvl="2"/>
            <a:r>
              <a:rPr lang="en-US" dirty="0"/>
              <a:t>Land surface: Lambertian, MODIS available BRDF, self-developed hyperspectral BRDF model, BPDF </a:t>
            </a:r>
            <a:r>
              <a:rPr lang="en-US" dirty="0" err="1"/>
              <a:t>etc</a:t>
            </a:r>
            <a:endParaRPr lang="en-US" dirty="0"/>
          </a:p>
          <a:p>
            <a:pPr lvl="2"/>
            <a:r>
              <a:rPr lang="en-US" dirty="0"/>
              <a:t>Ocean surface: Cox-Munk  </a:t>
            </a:r>
          </a:p>
          <a:p>
            <a:pPr lvl="1"/>
            <a:r>
              <a:rPr lang="en-US" dirty="0"/>
              <a:t>Geometry:</a:t>
            </a:r>
          </a:p>
          <a:p>
            <a:pPr lvl="2"/>
            <a:r>
              <a:rPr lang="en-US" dirty="0"/>
              <a:t>SZA: 0-85; VZA: 0-85; RAA = 0-360</a:t>
            </a:r>
          </a:p>
        </p:txBody>
      </p:sp>
    </p:spTree>
    <p:extLst>
      <p:ext uri="{BB962C8B-B14F-4D97-AF65-F5344CB8AC3E}">
        <p14:creationId xmlns:p14="http://schemas.microsoft.com/office/powerpoint/2010/main" val="4089856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E57B2-1486-A67C-6B33-70691616E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091238" cy="1325563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Stokes Components of O</a:t>
            </a:r>
            <a:r>
              <a:rPr lang="en-US" b="1" baseline="-25000" dirty="0">
                <a:solidFill>
                  <a:srgbClr val="0070C0"/>
                </a:solidFill>
              </a:rPr>
              <a:t>2</a:t>
            </a:r>
            <a:r>
              <a:rPr lang="en-US" b="1" dirty="0">
                <a:solidFill>
                  <a:srgbClr val="0070C0"/>
                </a:solidFill>
              </a:rPr>
              <a:t> A band</a:t>
            </a:r>
          </a:p>
        </p:txBody>
      </p:sp>
      <p:pic>
        <p:nvPicPr>
          <p:cNvPr id="1027" name="Picture 10">
            <a:extLst>
              <a:ext uri="{FF2B5EF4-FFF2-40B4-BE49-F238E27FC236}">
                <a16:creationId xmlns:a16="http://schemas.microsoft.com/office/drawing/2014/main" id="{5D636430-4D50-5695-9C15-622F7263B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09" y="2108274"/>
            <a:ext cx="4114800" cy="31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11">
            <a:extLst>
              <a:ext uri="{FF2B5EF4-FFF2-40B4-BE49-F238E27FC236}">
                <a16:creationId xmlns:a16="http://schemas.microsoft.com/office/drawing/2014/main" id="{8159D41D-69DF-A482-0DA6-EAA4AE62C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636" y="2219783"/>
            <a:ext cx="4114800" cy="31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2">
            <a:extLst>
              <a:ext uri="{FF2B5EF4-FFF2-40B4-BE49-F238E27FC236}">
                <a16:creationId xmlns:a16="http://schemas.microsoft.com/office/drawing/2014/main" id="{E73CB763-6A74-241C-687A-25CA789E0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2219783"/>
            <a:ext cx="4114800" cy="31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50CE2BE3-5605-2F9E-8FC9-65F94A606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09476F-01B4-DB2F-4EE5-FA86934CD80F}"/>
                  </a:ext>
                </a:extLst>
              </p:cNvPr>
              <p:cNvSpPr txBox="1"/>
              <p:nvPr/>
            </p:nvSpPr>
            <p:spPr>
              <a:xfrm>
                <a:off x="6096000" y="613034"/>
                <a:ext cx="4858332" cy="13394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r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800" i="1" smtClean="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eqArrPr>
                            <m:e>
                              <m:sSubSup>
                                <m:sSubSup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∥</m:t>
                                  </m:r>
                                </m:sub>
                                <m:sup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⊥</m:t>
                                  </m:r>
                                </m:sub>
                                <m:sup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∥</m:t>
                                  </m:r>
                                </m:sub>
                                <m:sup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⊥</m:t>
                                  </m:r>
                                </m:sub>
                                <m:sup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∥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⊥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cos</m:t>
                              </m:r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⁡</m:t>
                              </m:r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(∆∅)</m:t>
                              </m:r>
                            </m:e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∥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⊥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sin</m:t>
                              </m:r>
                              <m: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⁡</m:t>
                              </m:r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(∆∅)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09476F-01B4-DB2F-4EE5-FA86934CD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613034"/>
                <a:ext cx="4858332" cy="1339406"/>
              </a:xfrm>
              <a:prstGeom prst="rect">
                <a:avLst/>
              </a:prstGeom>
              <a:blipFill>
                <a:blip r:embed="rId5"/>
                <a:stretch>
                  <a:fillRect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2B483531-845E-343E-AFE2-90F67AD3BD20}"/>
              </a:ext>
            </a:extLst>
          </p:cNvPr>
          <p:cNvSpPr txBox="1"/>
          <p:nvPr/>
        </p:nvSpPr>
        <p:spPr>
          <a:xfrm>
            <a:off x="1761893" y="5887844"/>
            <a:ext cx="7917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8281 wavelengths from 770.0601 nm to 757.9777 nm</a:t>
            </a:r>
          </a:p>
        </p:txBody>
      </p:sp>
    </p:spTree>
    <p:extLst>
      <p:ext uri="{BB962C8B-B14F-4D97-AF65-F5344CB8AC3E}">
        <p14:creationId xmlns:p14="http://schemas.microsoft.com/office/powerpoint/2010/main" val="28532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95C32-CEA3-F306-B113-CA20B0B99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The Principal Component Analysis of the Stokes Components of O</a:t>
            </a:r>
            <a:r>
              <a:rPr lang="en-US" b="1" baseline="-25000" dirty="0">
                <a:solidFill>
                  <a:srgbClr val="0070C0"/>
                </a:solidFill>
              </a:rPr>
              <a:t>2</a:t>
            </a:r>
            <a:r>
              <a:rPr lang="en-US" b="1" dirty="0">
                <a:solidFill>
                  <a:srgbClr val="0070C0"/>
                </a:solidFill>
              </a:rPr>
              <a:t> A Band</a:t>
            </a:r>
          </a:p>
        </p:txBody>
      </p:sp>
      <p:pic>
        <p:nvPicPr>
          <p:cNvPr id="2050" name="Picture 56">
            <a:extLst>
              <a:ext uri="{FF2B5EF4-FFF2-40B4-BE49-F238E27FC236}">
                <a16:creationId xmlns:a16="http://schemas.microsoft.com/office/drawing/2014/main" id="{59A6A4E7-1B75-9BBE-AB54-4855D9920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42" y="1999747"/>
            <a:ext cx="5486400" cy="412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2">
            <a:extLst>
              <a:ext uri="{FF2B5EF4-FFF2-40B4-BE49-F238E27FC236}">
                <a16:creationId xmlns:a16="http://schemas.microsoft.com/office/drawing/2014/main" id="{A69CFA28-C2AF-F1EF-2140-E4FF1D839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999746"/>
            <a:ext cx="5486400" cy="412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37F6A2-8E40-8C0E-0DD9-9C724C643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E4738164-2D4D-7BA7-02E1-0910C1A2B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BDA6E79E-35E6-8995-8336-E69CE3A58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543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718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C9B61-EE83-70CF-FB02-5A9AE6F97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Monochromatic Radiance Selection</a:t>
            </a:r>
          </a:p>
        </p:txBody>
      </p:sp>
      <p:pic>
        <p:nvPicPr>
          <p:cNvPr id="3079" name="Picture 62">
            <a:extLst>
              <a:ext uri="{FF2B5EF4-FFF2-40B4-BE49-F238E27FC236}">
                <a16:creationId xmlns:a16="http://schemas.microsoft.com/office/drawing/2014/main" id="{ED3B1E7E-E409-2595-4B99-8B4B0F8D2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2" y="2188770"/>
            <a:ext cx="4114800" cy="31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1">
            <a:extLst>
              <a:ext uri="{FF2B5EF4-FFF2-40B4-BE49-F238E27FC236}">
                <a16:creationId xmlns:a16="http://schemas.microsoft.com/office/drawing/2014/main" id="{92854D6C-528D-ECAA-7448-286EA75C9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1" y="2188770"/>
            <a:ext cx="4114800" cy="31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63">
            <a:extLst>
              <a:ext uri="{FF2B5EF4-FFF2-40B4-BE49-F238E27FC236}">
                <a16:creationId xmlns:a16="http://schemas.microsoft.com/office/drawing/2014/main" id="{5EA8F0C1-0F7D-5B7D-15B1-D929DAF7F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2188770"/>
            <a:ext cx="4114800" cy="31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2A6BCD-B855-E408-3392-4D981AEFDA71}"/>
              </a:ext>
            </a:extLst>
          </p:cNvPr>
          <p:cNvSpPr txBox="1"/>
          <p:nvPr/>
        </p:nvSpPr>
        <p:spPr>
          <a:xfrm>
            <a:off x="524084" y="5608724"/>
            <a:ext cx="11296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 found only 61 monochromatic radiances were needed to regenerate the whole spectrum at the 8281 wavelengths.</a:t>
            </a:r>
          </a:p>
        </p:txBody>
      </p:sp>
    </p:spTree>
    <p:extLst>
      <p:ext uri="{BB962C8B-B14F-4D97-AF65-F5344CB8AC3E}">
        <p14:creationId xmlns:p14="http://schemas.microsoft.com/office/powerpoint/2010/main" val="4178491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F8506-D504-17AC-05C3-6CA6A8A5C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Training and Validation Error</a:t>
            </a:r>
          </a:p>
        </p:txBody>
      </p:sp>
      <p:pic>
        <p:nvPicPr>
          <p:cNvPr id="4098" name="Picture 66">
            <a:extLst>
              <a:ext uri="{FF2B5EF4-FFF2-40B4-BE49-F238E27FC236}">
                <a16:creationId xmlns:a16="http://schemas.microsoft.com/office/drawing/2014/main" id="{8AD542F4-49B1-C86A-9FAF-EBE51E8A4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67668"/>
            <a:ext cx="5029200" cy="378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Picture 68">
            <a:extLst>
              <a:ext uri="{FF2B5EF4-FFF2-40B4-BE49-F238E27FC236}">
                <a16:creationId xmlns:a16="http://schemas.microsoft.com/office/drawing/2014/main" id="{C616F0F4-01DE-C8AF-7450-55EBF8E73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445365"/>
            <a:ext cx="5029200" cy="378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8AAF90-C156-0642-3E15-E2669D4C4D15}"/>
              </a:ext>
            </a:extLst>
          </p:cNvPr>
          <p:cNvSpPr txBox="1"/>
          <p:nvPr/>
        </p:nvSpPr>
        <p:spPr>
          <a:xfrm>
            <a:off x="1384610" y="5351512"/>
            <a:ext cx="89655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regenerated radiances using monochromatic radiances at the 61 preselected wavelengths and the preselected 73 PCs were compared to the original data. Among the over 1x10</a:t>
            </a:r>
            <a:r>
              <a:rPr lang="en-US" baseline="30000" dirty="0"/>
              <a:t>8</a:t>
            </a:r>
            <a:r>
              <a:rPr lang="en-US" dirty="0"/>
              <a:t> regenerated radiances, we found 79% of them have a percentage error smaller than 0.3%, which is better than the 1 sigma requirement for CLARREO project. Similar Results are obtained for Q and U components.</a:t>
            </a:r>
          </a:p>
        </p:txBody>
      </p:sp>
    </p:spTree>
    <p:extLst>
      <p:ext uri="{BB962C8B-B14F-4D97-AF65-F5344CB8AC3E}">
        <p14:creationId xmlns:p14="http://schemas.microsoft.com/office/powerpoint/2010/main" val="1822873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292BE-899A-7BE2-5B84-575EC065D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Application Demonstration: Apply to OCO-2 Sensor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70136F-789D-982A-1AAA-623C9A544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18" y="1796625"/>
            <a:ext cx="5029200" cy="3771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9BBDEA-12BF-4E89-A108-F3CDF558A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796625"/>
            <a:ext cx="50292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617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86395-536E-725E-1A97-CACBD5895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Application Demonstration: PCA of OCO-2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A72D41-6838-80FD-EFE3-910264E06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74322"/>
            <a:ext cx="5486400" cy="4114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ED2885-460D-AA49-3E4A-6589E2F5E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038" y="1774322"/>
            <a:ext cx="5486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557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F816D-1974-958D-FFA7-AD5B405B8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Training and Validation Error for OCO-2 Sensor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57CDC9-ED7C-0239-97FA-C7B130320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87" y="1952578"/>
            <a:ext cx="5486400" cy="4114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C925E8-14D6-A54F-B775-55A7F3D1A7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2687" y="1952578"/>
            <a:ext cx="5486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97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82476-4233-7548-C823-2C56871A7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Typical Results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B60B61-5D17-FE0D-9FDC-A2BCC1608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22" y="1973287"/>
            <a:ext cx="5486400" cy="29114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18A66A-EB15-7F92-FC58-D4C55272C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233067"/>
            <a:ext cx="5943600" cy="31540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821A1F-503D-B307-2978-EC6449F385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0" y="3565525"/>
            <a:ext cx="5943600" cy="315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819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9FA86-7839-2D73-2101-4E848EC07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55" y="1044671"/>
            <a:ext cx="5027341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Preliminary Results for the Whole Spectral Range With 0.01 nm Resolution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20AC7AB-83D4-6C5E-5234-70B2A22AE2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64403"/>
            <a:ext cx="4114800" cy="3086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7E1979-E4F3-8CBD-880C-3D7BB2FF9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026" y="3451225"/>
            <a:ext cx="4114800" cy="3086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D933BC-D6EE-3EEC-D9E8-729FE23A4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607497"/>
            <a:ext cx="4114800" cy="3086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8BE9BD-EF0F-0DE5-E8DE-C957F89CD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026" y="3607497"/>
            <a:ext cx="41148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857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D1A8E-A8F6-FFA3-72A5-DB26018B9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6F941-B654-D748-FF9A-6C109CE24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A fast accurate vectorized PCRTM is developed</a:t>
            </a:r>
          </a:p>
          <a:p>
            <a:pPr lvl="1"/>
            <a:r>
              <a:rPr lang="en-US" dirty="0"/>
              <a:t>Only 61 RT calculations are need to generate a very high resolution  O</a:t>
            </a:r>
            <a:r>
              <a:rPr lang="en-US" baseline="-25000" dirty="0"/>
              <a:t>2</a:t>
            </a:r>
            <a:r>
              <a:rPr lang="en-US" dirty="0"/>
              <a:t> A band spectrum which has 8281 wavelengths. More than 130 times faster than the line-by-line model</a:t>
            </a:r>
          </a:p>
          <a:p>
            <a:pPr lvl="1"/>
            <a:r>
              <a:rPr lang="en-US" dirty="0"/>
              <a:t>Only 11 RT calculations are need to construct one OCO-2 spectrum</a:t>
            </a:r>
          </a:p>
          <a:p>
            <a:pPr lvl="1"/>
            <a:r>
              <a:rPr lang="en-US" dirty="0"/>
              <a:t>The percentage errors in I, Q, U are small. Typically, there are more than 75% of cases has a percentage error smaller than 0.3%, better than the CLARREO project requirement.</a:t>
            </a:r>
          </a:p>
          <a:p>
            <a:r>
              <a:rPr lang="en-US" dirty="0">
                <a:solidFill>
                  <a:srgbClr val="0070C0"/>
                </a:solidFill>
              </a:rPr>
              <a:t>The model for the whole spectral range from 200 nm to 2500 nm with RMS error &lt;0.1% will be available soon. </a:t>
            </a:r>
          </a:p>
        </p:txBody>
      </p:sp>
    </p:spTree>
    <p:extLst>
      <p:ext uri="{BB962C8B-B14F-4D97-AF65-F5344CB8AC3E}">
        <p14:creationId xmlns:p14="http://schemas.microsoft.com/office/powerpoint/2010/main" val="787270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</TotalTime>
  <Words>756</Words>
  <Application>Microsoft Macintosh PowerPoint</Application>
  <PresentationFormat>Widescreen</PresentationFormat>
  <Paragraphs>59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Office Theme</vt:lpstr>
      <vt:lpstr>Development of the Principal Component Based Accurate Fast Vector Radiative Transfer Model with Fine Resolution in the UV to NIR Wavelength Range</vt:lpstr>
      <vt:lpstr>MOTIVATION</vt:lpstr>
      <vt:lpstr>The difference between the I components from scalar and vector RT calculations </vt:lpstr>
      <vt:lpstr>Goal of Current Work</vt:lpstr>
      <vt:lpstr>Methodology in PCRTM</vt:lpstr>
      <vt:lpstr>Training Data Preparation</vt:lpstr>
      <vt:lpstr>Stokes Components of O2 A band</vt:lpstr>
      <vt:lpstr>The Principal Component Analysis of the Stokes Components of O2 A Band</vt:lpstr>
      <vt:lpstr>Monochromatic Radiance Selection</vt:lpstr>
      <vt:lpstr>Training and Validation Error</vt:lpstr>
      <vt:lpstr>Application Demonstration: Apply to OCO-2 Sensor</vt:lpstr>
      <vt:lpstr>Application Demonstration: PCA of OCO-2</vt:lpstr>
      <vt:lpstr>Training and Validation Error for OCO-2 Sensor</vt:lpstr>
      <vt:lpstr>Typical Results</vt:lpstr>
      <vt:lpstr>Preliminary Results for the Whole Spectral Range With 0.01 nm Resolution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the Principal Component Based Accurate Fast Vector Radiative Transfer Model with Fine Resolution in the UV to NIR Wavelength Range</dc:title>
  <dc:creator>Yang, Qiguang (LARC-E303)[Science Systems &amp; Applications, Inc.]</dc:creator>
  <cp:lastModifiedBy>Yang, Qiguang (LARC-E303)[Science Systems &amp; Applications, Inc.]</cp:lastModifiedBy>
  <cp:revision>40</cp:revision>
  <dcterms:created xsi:type="dcterms:W3CDTF">2022-08-25T21:07:05Z</dcterms:created>
  <dcterms:modified xsi:type="dcterms:W3CDTF">2022-08-26T15:17:47Z</dcterms:modified>
</cp:coreProperties>
</file>