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85" r:id="rId2"/>
    <p:sldId id="1188" r:id="rId3"/>
    <p:sldId id="1190" r:id="rId4"/>
    <p:sldId id="1204" r:id="rId5"/>
    <p:sldId id="1191" r:id="rId6"/>
    <p:sldId id="325" r:id="rId7"/>
    <p:sldId id="305" r:id="rId8"/>
    <p:sldId id="845" r:id="rId9"/>
    <p:sldId id="326" r:id="rId10"/>
    <p:sldId id="327" r:id="rId11"/>
    <p:sldId id="1192" r:id="rId12"/>
    <p:sldId id="1196" r:id="rId13"/>
    <p:sldId id="1193" r:id="rId14"/>
    <p:sldId id="1194" r:id="rId15"/>
    <p:sldId id="1201" r:id="rId16"/>
    <p:sldId id="1202" r:id="rId17"/>
    <p:sldId id="1195" r:id="rId18"/>
    <p:sldId id="1199" r:id="rId19"/>
    <p:sldId id="1200" r:id="rId20"/>
    <p:sldId id="1198" r:id="rId21"/>
    <p:sldId id="1189" r:id="rId22"/>
    <p:sldId id="1205" r:id="rId23"/>
    <p:sldId id="324" r:id="rId24"/>
    <p:sldId id="321" r:id="rId2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p15:clr>
            <a:srgbClr val="A4A3A4"/>
          </p15:clr>
        </p15:guide>
        <p15:guide id="2" pos="215">
          <p15:clr>
            <a:srgbClr val="A4A3A4"/>
          </p15:clr>
        </p15:guide>
        <p15:guide id="3" orient="horz" pos="939">
          <p15:clr>
            <a:srgbClr val="A4A3A4"/>
          </p15:clr>
        </p15:guide>
        <p15:guide id="4" pos="27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lgore, Roman A. (GSFC-3230)" initials="KR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EB35"/>
    <a:srgbClr val="006600"/>
    <a:srgbClr val="D7E4BE"/>
    <a:srgbClr val="B7CE88"/>
    <a:srgbClr val="1863AB"/>
    <a:srgbClr val="3333CC"/>
    <a:srgbClr val="008000"/>
    <a:srgbClr val="F1C234"/>
    <a:srgbClr val="234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96327" autoAdjust="0"/>
  </p:normalViewPr>
  <p:slideViewPr>
    <p:cSldViewPr snapToGrid="0">
      <p:cViewPr varScale="1">
        <p:scale>
          <a:sx n="106" d="100"/>
          <a:sy n="106" d="100"/>
        </p:scale>
        <p:origin x="1638" y="108"/>
      </p:cViewPr>
      <p:guideLst>
        <p:guide orient="horz" pos="984"/>
        <p:guide pos="215"/>
        <p:guide orient="horz" pos="939"/>
        <p:guide pos="27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76"/>
    </p:cViewPr>
  </p:sorterViewPr>
  <p:notesViewPr>
    <p:cSldViewPr snapToGrid="0" snapToObjects="1">
      <p:cViewPr varScale="1">
        <p:scale>
          <a:sx n="105" d="100"/>
          <a:sy n="105" d="100"/>
        </p:scale>
        <p:origin x="-3008"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lIns="91440" tIns="45720" rIns="91440" bIns="45720" rtlCol="0"/>
          <a:lstStyle>
            <a:lvl1pPr algn="r">
              <a:defRPr sz="1200"/>
            </a:lvl1pPr>
          </a:lstStyle>
          <a:p>
            <a:fld id="{C9CABACB-904D-094F-9E7B-536B3FEBB582}" type="datetimeFigureOut">
              <a:rPr lang="en-US" smtClean="0"/>
              <a:t>9/15/2022</a:t>
            </a:fld>
            <a:endParaRPr 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lIns="91440" tIns="45720" rIns="91440" bIns="45720" rtlCol="0" anchor="b"/>
          <a:lstStyle>
            <a:lvl1pPr algn="r">
              <a:defRPr sz="1200"/>
            </a:lvl1pPr>
          </a:lstStyle>
          <a:p>
            <a:fld id="{D262B98C-CAAB-B146-8AA0-546D78A31D83}" type="slidenum">
              <a:rPr lang="en-US" smtClean="0"/>
              <a:t>‹#›</a:t>
            </a:fld>
            <a:endParaRPr lang="en-US" dirty="0"/>
          </a:p>
        </p:txBody>
      </p:sp>
    </p:spTree>
    <p:extLst>
      <p:ext uri="{BB962C8B-B14F-4D97-AF65-F5344CB8AC3E}">
        <p14:creationId xmlns:p14="http://schemas.microsoft.com/office/powerpoint/2010/main" val="2130819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98102" y="1"/>
            <a:ext cx="2982119" cy="464820"/>
          </a:xfrm>
          <a:prstGeom prst="rect">
            <a:avLst/>
          </a:prstGeom>
        </p:spPr>
        <p:txBody>
          <a:bodyPr vert="horz" lIns="92958" tIns="46479" rIns="92958" bIns="46479" rtlCol="0"/>
          <a:lstStyle>
            <a:lvl1pPr algn="r">
              <a:defRPr sz="1200"/>
            </a:lvl1pPr>
          </a:lstStyle>
          <a:p>
            <a:fld id="{4770B855-4BB0-D049-BF04-D66C443CB33A}" type="datetimeFigureOut">
              <a:rPr lang="en-US" smtClean="0"/>
              <a:pPr/>
              <a:t>9/15/2022</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958" tIns="46479" rIns="92958" bIns="46479" rtlCol="0" anchor="b"/>
          <a:lstStyle>
            <a:lvl1pPr algn="r">
              <a:defRPr sz="1200"/>
            </a:lvl1pPr>
          </a:lstStyle>
          <a:p>
            <a:fld id="{40A739EF-F548-F948-9711-AC63F8CE9628}" type="slidenum">
              <a:rPr lang="en-US" smtClean="0"/>
              <a:pPr/>
              <a:t>‹#›</a:t>
            </a:fld>
            <a:endParaRPr lang="en-US" dirty="0"/>
          </a:p>
        </p:txBody>
      </p:sp>
    </p:spTree>
    <p:extLst>
      <p:ext uri="{BB962C8B-B14F-4D97-AF65-F5344CB8AC3E}">
        <p14:creationId xmlns:p14="http://schemas.microsoft.com/office/powerpoint/2010/main" val="5251250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739EF-F548-F948-9711-AC63F8CE9628}" type="slidenum">
              <a:rPr lang="en-US" smtClean="0"/>
              <a:pPr/>
              <a:t>1</a:t>
            </a:fld>
            <a:endParaRPr lang="en-US" dirty="0"/>
          </a:p>
        </p:txBody>
      </p:sp>
    </p:spTree>
    <p:extLst>
      <p:ext uri="{BB962C8B-B14F-4D97-AF65-F5344CB8AC3E}">
        <p14:creationId xmlns:p14="http://schemas.microsoft.com/office/powerpoint/2010/main" val="167301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739EF-F548-F948-9711-AC63F8CE9628}" type="slidenum">
              <a:rPr lang="en-US" smtClean="0"/>
              <a:pPr/>
              <a:t>22</a:t>
            </a:fld>
            <a:endParaRPr lang="en-US" dirty="0"/>
          </a:p>
        </p:txBody>
      </p:sp>
    </p:spTree>
    <p:extLst>
      <p:ext uri="{BB962C8B-B14F-4D97-AF65-F5344CB8AC3E}">
        <p14:creationId xmlns:p14="http://schemas.microsoft.com/office/powerpoint/2010/main" val="280643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3</a:t>
            </a:fld>
            <a:endParaRPr lang="en-US" dirty="0"/>
          </a:p>
        </p:txBody>
      </p:sp>
    </p:spTree>
    <p:extLst>
      <p:ext uri="{BB962C8B-B14F-4D97-AF65-F5344CB8AC3E}">
        <p14:creationId xmlns:p14="http://schemas.microsoft.com/office/powerpoint/2010/main" val="37430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It is</a:t>
            </a:r>
            <a:r>
              <a:rPr lang="en-US" baseline="0" dirty="0"/>
              <a:t> important to be explicit about what we mean when we say risk.  This will be clear when we contrast risk with “possibility”.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6</a:t>
            </a:fld>
            <a:endParaRPr lang="en-US" dirty="0"/>
          </a:p>
        </p:txBody>
      </p:sp>
    </p:spTree>
    <p:extLst>
      <p:ext uri="{BB962C8B-B14F-4D97-AF65-F5344CB8AC3E}">
        <p14:creationId xmlns:p14="http://schemas.microsoft.com/office/powerpoint/2010/main" val="323565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These terms are used quite often</a:t>
            </a:r>
            <a:r>
              <a:rPr lang="en-US" baseline="0" dirty="0"/>
              <a:t> within NASA but it is difficult or impossible to find definitions anywhere.  A “1” on the likelihood scale does not mean likelihood of 1 (100%), but it means the lowest probability range given the particular risk type (technical, cost, schedule, safety).  For a technical risk, 1 is from 0.1% to 2%.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9</a:t>
            </a:fld>
            <a:endParaRPr lang="en-US" dirty="0"/>
          </a:p>
        </p:txBody>
      </p:sp>
    </p:spTree>
    <p:extLst>
      <p:ext uri="{BB962C8B-B14F-4D97-AF65-F5344CB8AC3E}">
        <p14:creationId xmlns:p14="http://schemas.microsoft.com/office/powerpoint/2010/main" val="254470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These terms are used quite often</a:t>
            </a:r>
            <a:r>
              <a:rPr lang="en-US" baseline="0" dirty="0"/>
              <a:t> within NASA but it is difficult or impossible to find definitions anywhere.  A “1” on the likelihood scale does not mean likelihood of 1 (100%), but it means the lowest probability range given the particular risk type (technical, cost, schedule, safety).  For a technical risk, 1 is from 0.1% to 2%.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10</a:t>
            </a:fld>
            <a:endParaRPr lang="en-US" dirty="0"/>
          </a:p>
        </p:txBody>
      </p:sp>
    </p:spTree>
    <p:extLst>
      <p:ext uri="{BB962C8B-B14F-4D97-AF65-F5344CB8AC3E}">
        <p14:creationId xmlns:p14="http://schemas.microsoft.com/office/powerpoint/2010/main" val="269100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12</a:t>
            </a:fld>
            <a:endParaRPr lang="en-US" dirty="0"/>
          </a:p>
        </p:txBody>
      </p:sp>
    </p:spTree>
    <p:extLst>
      <p:ext uri="{BB962C8B-B14F-4D97-AF65-F5344CB8AC3E}">
        <p14:creationId xmlns:p14="http://schemas.microsoft.com/office/powerpoint/2010/main" val="169530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15</a:t>
            </a:fld>
            <a:endParaRPr lang="en-US" dirty="0"/>
          </a:p>
        </p:txBody>
      </p:sp>
    </p:spTree>
    <p:extLst>
      <p:ext uri="{BB962C8B-B14F-4D97-AF65-F5344CB8AC3E}">
        <p14:creationId xmlns:p14="http://schemas.microsoft.com/office/powerpoint/2010/main" val="13570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16</a:t>
            </a:fld>
            <a:endParaRPr lang="en-US" dirty="0"/>
          </a:p>
        </p:txBody>
      </p:sp>
    </p:spTree>
    <p:extLst>
      <p:ext uri="{BB962C8B-B14F-4D97-AF65-F5344CB8AC3E}">
        <p14:creationId xmlns:p14="http://schemas.microsoft.com/office/powerpoint/2010/main" val="139581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739EF-F548-F948-9711-AC63F8CE9628}" type="slidenum">
              <a:rPr lang="en-US" smtClean="0"/>
              <a:pPr/>
              <a:t>19</a:t>
            </a:fld>
            <a:endParaRPr lang="en-US" dirty="0"/>
          </a:p>
        </p:txBody>
      </p:sp>
    </p:spTree>
    <p:extLst>
      <p:ext uri="{BB962C8B-B14F-4D97-AF65-F5344CB8AC3E}">
        <p14:creationId xmlns:p14="http://schemas.microsoft.com/office/powerpoint/2010/main" val="170406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file://localhost/Users/kgammage/Documents/CustomerWork/ToDo/U4%20-%20Code%20300%20SMA%20Branding/Code%20300%20SMA%20FINAL%20LOGO%20FILES/SMA_PPT_Template/SMA_Code_300_logo.png" TargetMode="External"/><Relationship Id="rId5" Type="http://schemas.openxmlformats.org/officeDocument/2006/relationships/image" Target="../media/image3.png"/><Relationship Id="rId4" Type="http://schemas.openxmlformats.org/officeDocument/2006/relationships/image" Target="file://localhost/Users/kgammage/Documents/CustomerWork/Meatballs/NASA.gif"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77AD3F"/>
              </a:buClr>
              <a:defRPr>
                <a:solidFill>
                  <a:srgbClr val="1863AB"/>
                </a:solidFill>
              </a:defRPr>
            </a:lvl1pPr>
            <a:lvl2pPr>
              <a:buClr>
                <a:srgbClr val="77AD3F"/>
              </a:buClr>
              <a:defRPr>
                <a:solidFill>
                  <a:srgbClr val="1863AB"/>
                </a:solidFill>
              </a:defRPr>
            </a:lvl2pPr>
            <a:lvl3pPr>
              <a:buClr>
                <a:srgbClr val="77AD3F"/>
              </a:buClr>
              <a:defRPr>
                <a:solidFill>
                  <a:srgbClr val="1863AB"/>
                </a:solidFill>
              </a:defRPr>
            </a:lvl3pPr>
            <a:lvl4pPr>
              <a:buClr>
                <a:srgbClr val="77AD3F"/>
              </a:buClr>
              <a:defRPr>
                <a:solidFill>
                  <a:srgbClr val="1863AB"/>
                </a:solidFill>
              </a:defRPr>
            </a:lvl4pPr>
            <a:lvl5pPr>
              <a:buClr>
                <a:srgbClr val="77AD3F"/>
              </a:buClr>
              <a:defRPr>
                <a:solidFill>
                  <a:srgbClr val="1863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84116" y="3114639"/>
            <a:ext cx="5674369" cy="1588337"/>
          </a:xfrm>
          <a:ln>
            <a:noFill/>
          </a:ln>
        </p:spPr>
        <p:txBody>
          <a:bodyPr/>
          <a:lstStyle>
            <a:lvl1pPr marL="0" indent="0" algn="l">
              <a:buNone/>
              <a:defRPr>
                <a:ln>
                  <a:noFill/>
                </a:ln>
                <a:solidFill>
                  <a:srgbClr val="1863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261079" y="621944"/>
            <a:ext cx="2850848" cy="246221"/>
          </a:xfrm>
          <a:prstGeom prst="rect">
            <a:avLst/>
          </a:prstGeom>
          <a:noFill/>
        </p:spPr>
        <p:txBody>
          <a:bodyPr wrap="none" rtlCol="0">
            <a:spAutoFit/>
          </a:bodyPr>
          <a:lstStyle/>
          <a:p>
            <a:r>
              <a:rPr lang="en-US" sz="1000" dirty="0">
                <a:solidFill>
                  <a:srgbClr val="0A3474"/>
                </a:solidFill>
                <a:latin typeface="Arial"/>
                <a:cs typeface="Arial"/>
              </a:rPr>
              <a:t>National Aeronautics</a:t>
            </a:r>
            <a:r>
              <a:rPr lang="en-US" sz="1000" baseline="0" dirty="0">
                <a:solidFill>
                  <a:srgbClr val="0A3474"/>
                </a:solidFill>
                <a:latin typeface="Arial"/>
                <a:cs typeface="Arial"/>
              </a:rPr>
              <a:t> and Space Administration</a:t>
            </a:r>
            <a:endParaRPr lang="en-US" sz="1000" dirty="0">
              <a:solidFill>
                <a:srgbClr val="0A3474"/>
              </a:solidFill>
              <a:latin typeface="Arial"/>
              <a:cs typeface="Arial"/>
            </a:endParaRPr>
          </a:p>
        </p:txBody>
      </p:sp>
      <p:sp>
        <p:nvSpPr>
          <p:cNvPr id="10" name="TextBox 9"/>
          <p:cNvSpPr txBox="1"/>
          <p:nvPr userDrawn="1"/>
        </p:nvSpPr>
        <p:spPr>
          <a:xfrm>
            <a:off x="261079" y="6496692"/>
            <a:ext cx="1082348" cy="246221"/>
          </a:xfrm>
          <a:prstGeom prst="rect">
            <a:avLst/>
          </a:prstGeom>
          <a:noFill/>
        </p:spPr>
        <p:txBody>
          <a:bodyPr wrap="none" rtlCol="0">
            <a:spAutoFit/>
          </a:bodyPr>
          <a:lstStyle/>
          <a:p>
            <a:pPr algn="l"/>
            <a:r>
              <a:rPr lang="en-US" sz="1000" b="1" dirty="0">
                <a:solidFill>
                  <a:srgbClr val="0A3474"/>
                </a:solidFill>
                <a:effectLst/>
                <a:latin typeface="Arial"/>
                <a:cs typeface="Arial"/>
              </a:rPr>
              <a:t>www.nasa.gov</a:t>
            </a:r>
          </a:p>
        </p:txBody>
      </p:sp>
      <p:sp>
        <p:nvSpPr>
          <p:cNvPr id="7" name="Title 1"/>
          <p:cNvSpPr>
            <a:spLocks noGrp="1"/>
          </p:cNvSpPr>
          <p:nvPr>
            <p:ph type="ctrTitle" hasCustomPrompt="1"/>
          </p:nvPr>
        </p:nvSpPr>
        <p:spPr>
          <a:xfrm>
            <a:off x="2499544" y="1461562"/>
            <a:ext cx="6258941" cy="1511960"/>
          </a:xfrm>
        </p:spPr>
        <p:txBody>
          <a:bodyPr>
            <a:normAutofit/>
          </a:bodyPr>
          <a:lstStyle>
            <a:lvl1pPr algn="l">
              <a:spcAft>
                <a:spcPts val="0"/>
              </a:spcAft>
              <a:defRPr sz="3600">
                <a:solidFill>
                  <a:schemeClr val="bg1"/>
                </a:solidFill>
                <a:effectLst>
                  <a:outerShdw blurRad="50800" dist="38100" dir="2700000" algn="tl" rotWithShape="0">
                    <a:srgbClr val="000000">
                      <a:alpha val="75000"/>
                    </a:srgbClr>
                  </a:outerShdw>
                </a:effectLst>
              </a:defRPr>
            </a:lvl1pPr>
          </a:lstStyle>
          <a:p>
            <a:br>
              <a:rPr lang="en-US" dirty="0"/>
            </a:br>
            <a:r>
              <a:rPr lang="en-US" dirty="0"/>
              <a:t>Click to edit Master title style</a:t>
            </a:r>
            <a:br>
              <a:rPr lang="en-US" dirty="0"/>
            </a:br>
            <a:endParaRPr lang="en-US" dirty="0"/>
          </a:p>
        </p:txBody>
      </p:sp>
      <p:pic>
        <p:nvPicPr>
          <p:cNvPr id="13" name="NASA.gif" descr="/Users/kgammage/Documents/CustomerWork/Meatballs/NASA.gif"/>
          <p:cNvPicPr>
            <a:picLocks noChangeAspect="1"/>
          </p:cNvPicPr>
          <p:nvPr userDrawn="1"/>
        </p:nvPicPr>
        <p:blipFill>
          <a:blip r:embed="rId3" r:link="rId4"/>
          <a:stretch>
            <a:fillRect/>
          </a:stretch>
        </p:blipFill>
        <p:spPr>
          <a:xfrm>
            <a:off x="7711309" y="258783"/>
            <a:ext cx="1086856" cy="934696"/>
          </a:xfrm>
          <a:prstGeom prst="rect">
            <a:avLst/>
          </a:prstGeom>
        </p:spPr>
      </p:pic>
      <p:sp>
        <p:nvSpPr>
          <p:cNvPr id="15" name="TextBox 14"/>
          <p:cNvSpPr txBox="1"/>
          <p:nvPr userDrawn="1"/>
        </p:nvSpPr>
        <p:spPr>
          <a:xfrm>
            <a:off x="4243179" y="5504211"/>
            <a:ext cx="4777355" cy="58477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spc="200" dirty="0">
                <a:solidFill>
                  <a:srgbClr val="1863AB"/>
                </a:solidFill>
                <a:latin typeface="Arial"/>
                <a:cs typeface="Arial"/>
              </a:rPr>
              <a:t>SAFETY</a:t>
            </a:r>
            <a:r>
              <a:rPr lang="en-US" sz="1600" b="1" spc="200" baseline="0" dirty="0">
                <a:solidFill>
                  <a:srgbClr val="1863AB"/>
                </a:solidFill>
                <a:latin typeface="Arial"/>
                <a:cs typeface="Arial"/>
              </a:rPr>
              <a:t> and MISSION ASSURANCE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spc="200" baseline="0" dirty="0">
                <a:solidFill>
                  <a:srgbClr val="1863AB"/>
                </a:solidFill>
                <a:latin typeface="Arial"/>
                <a:cs typeface="Arial"/>
              </a:rPr>
              <a:t>DIRECTORATE </a:t>
            </a:r>
            <a:r>
              <a:rPr lang="en-US" sz="1200" b="0" spc="200" baseline="0" dirty="0">
                <a:solidFill>
                  <a:srgbClr val="1863AB"/>
                </a:solidFill>
                <a:latin typeface="Arial"/>
                <a:cs typeface="Arial"/>
              </a:rPr>
              <a:t>Code 300</a:t>
            </a:r>
            <a:endParaRPr lang="en-US" sz="1200" b="0" spc="200" dirty="0">
              <a:solidFill>
                <a:srgbClr val="1863AB"/>
              </a:solidFill>
              <a:latin typeface="Arial"/>
              <a:cs typeface="Arial"/>
            </a:endParaRPr>
          </a:p>
        </p:txBody>
      </p:sp>
      <p:pic>
        <p:nvPicPr>
          <p:cNvPr id="4" name="SMA_Code_300_logo.png" descr="/Users/kgammage/Documents/CustomerWork/ToDo/U4 - Code 300 SMA Branding/Code 300 SMA FINAL LOGO FILES/SMA_PPT_Template/SMA_Code_300_logo.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7690311" y="5846452"/>
            <a:ext cx="1128852" cy="703743"/>
          </a:xfrm>
          <a:prstGeom prst="rect">
            <a:avLst/>
          </a:prstGeom>
        </p:spPr>
      </p:pic>
      <p:sp>
        <p:nvSpPr>
          <p:cNvPr id="11" name="Rectangle 10"/>
          <p:cNvSpPr/>
          <p:nvPr userDrawn="1"/>
        </p:nvSpPr>
        <p:spPr>
          <a:xfrm>
            <a:off x="4293574" y="5391536"/>
            <a:ext cx="4555622" cy="5039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effectLst>
                  <a:outerShdw blurRad="38100" dist="38100" dir="2700000" algn="tl">
                    <a:srgbClr val="000000">
                      <a:alpha val="75000"/>
                    </a:srgbClr>
                  </a:outerShdw>
                </a:effectLst>
              </a:defRPr>
            </a:lvl1pPr>
          </a:lstStyle>
          <a:p>
            <a:r>
              <a:rPr lang="en-US" dirty="0"/>
              <a:t>Click to edit Master title style</a:t>
            </a:r>
            <a:br>
              <a:rPr lang="en-US" dirty="0"/>
            </a:b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1863AB"/>
                </a:solidFill>
              </a:defRPr>
            </a:lvl1pPr>
            <a:lvl2pPr>
              <a:defRPr sz="2400">
                <a:solidFill>
                  <a:srgbClr val="1863AB"/>
                </a:solidFill>
              </a:defRPr>
            </a:lvl2pPr>
            <a:lvl3pPr>
              <a:defRPr sz="2000">
                <a:solidFill>
                  <a:srgbClr val="1863AB"/>
                </a:solidFill>
              </a:defRPr>
            </a:lvl3pPr>
            <a:lvl4pPr>
              <a:defRPr sz="1800">
                <a:solidFill>
                  <a:srgbClr val="1863AB"/>
                </a:solidFill>
              </a:defRPr>
            </a:lvl4pPr>
            <a:lvl5pPr>
              <a:defRPr sz="1800">
                <a:solidFill>
                  <a:srgbClr val="1863A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1863AB"/>
                </a:solidFill>
              </a:defRPr>
            </a:lvl1pPr>
            <a:lvl2pPr>
              <a:defRPr sz="2400">
                <a:solidFill>
                  <a:srgbClr val="1863AB"/>
                </a:solidFill>
              </a:defRPr>
            </a:lvl2pPr>
            <a:lvl3pPr>
              <a:defRPr sz="2000">
                <a:solidFill>
                  <a:srgbClr val="1863AB"/>
                </a:solidFill>
              </a:defRPr>
            </a:lvl3pPr>
            <a:lvl4pPr>
              <a:defRPr sz="1800">
                <a:solidFill>
                  <a:srgbClr val="1863AB"/>
                </a:solidFill>
              </a:defRPr>
            </a:lvl4pPr>
            <a:lvl5pPr>
              <a:defRPr sz="1800">
                <a:solidFill>
                  <a:srgbClr val="1863A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0A3474"/>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
        <p:nvSpPr>
          <p:cNvPr id="5" name="Title Placeholder 1"/>
          <p:cNvSpPr>
            <a:spLocks noGrp="1"/>
          </p:cNvSpPr>
          <p:nvPr>
            <p:ph type="title"/>
          </p:nvPr>
        </p:nvSpPr>
        <p:spPr>
          <a:xfrm>
            <a:off x="429288" y="168802"/>
            <a:ext cx="8229600" cy="1143000"/>
          </a:xfrm>
          <a:prstGeom prst="rect">
            <a:avLst/>
          </a:prstGeom>
        </p:spPr>
        <p:txBody>
          <a:bodyPr vert="horz" lIns="91440" tIns="45720" rIns="91440" bIns="45720" rtlCol="0" anchor="ctr">
            <a:normAutofit/>
          </a:bodyPr>
          <a:lstStyle/>
          <a:p>
            <a:br>
              <a:rPr lang="en-US" dirty="0"/>
            </a:br>
            <a:r>
              <a:rPr lang="en-US" dirty="0"/>
              <a:t>Click to edit Master title style</a:t>
            </a:r>
            <a:br>
              <a:rPr lang="en-US" dirty="0"/>
            </a:b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70038"/>
          </a:xfrm>
          <a:prstGeom prst="rect">
            <a:avLst/>
          </a:prstGeom>
          <a:gradFill flip="none" rotWithShape="1">
            <a:gsLst>
              <a:gs pos="0">
                <a:srgbClr val="A60B19"/>
              </a:gs>
              <a:gs pos="25000">
                <a:srgbClr val="E94826"/>
              </a:gs>
              <a:gs pos="100000">
                <a:srgbClr val="F6E431"/>
              </a:gs>
              <a:gs pos="50000">
                <a:srgbClr val="ED6827"/>
              </a:gs>
              <a:gs pos="75000">
                <a:srgbClr val="F6982A"/>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9288" y="168802"/>
            <a:ext cx="8229600" cy="1143000"/>
          </a:xfrm>
          <a:prstGeom prst="rect">
            <a:avLst/>
          </a:prstGeom>
        </p:spPr>
        <p:txBody>
          <a:bodyPr vert="horz" lIns="91440" tIns="45720" rIns="91440" bIns="45720" rtlCol="0" anchor="ctr">
            <a:normAutofit/>
          </a:bodyPr>
          <a:lstStyle/>
          <a:p>
            <a:br>
              <a:rPr lang="en-US" dirty="0"/>
            </a:br>
            <a:r>
              <a:rPr lang="en-US" dirty="0"/>
              <a:t>Click to edit Master title style</a:t>
            </a:r>
            <a:br>
              <a:rPr lang="en-US" dirty="0"/>
            </a:br>
            <a:endParaRPr lang="en-US" dirty="0"/>
          </a:p>
        </p:txBody>
      </p:sp>
      <p:sp>
        <p:nvSpPr>
          <p:cNvPr id="3" name="Text Placeholder 2"/>
          <p:cNvSpPr>
            <a:spLocks noGrp="1"/>
          </p:cNvSpPr>
          <p:nvPr>
            <p:ph type="body" idx="1"/>
          </p:nvPr>
        </p:nvSpPr>
        <p:spPr>
          <a:xfrm>
            <a:off x="429288" y="1393265"/>
            <a:ext cx="8229600" cy="4650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a:t>
            </a:fld>
            <a:endParaRPr lang="en-US" dirty="0"/>
          </a:p>
        </p:txBody>
      </p:sp>
      <p:sp>
        <p:nvSpPr>
          <p:cNvPr id="10" name="TextBox 9"/>
          <p:cNvSpPr txBox="1"/>
          <p:nvPr userDrawn="1"/>
        </p:nvSpPr>
        <p:spPr>
          <a:xfrm>
            <a:off x="425884" y="6444476"/>
            <a:ext cx="754278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spc="200" dirty="0">
                <a:solidFill>
                  <a:srgbClr val="1861AC"/>
                </a:solidFill>
                <a:latin typeface="Arial"/>
                <a:cs typeface="Arial"/>
              </a:rPr>
              <a:t>SAFETY</a:t>
            </a:r>
            <a:r>
              <a:rPr lang="en-US" sz="1200" b="1" spc="200" baseline="0" dirty="0">
                <a:solidFill>
                  <a:srgbClr val="1861AC"/>
                </a:solidFill>
                <a:latin typeface="Arial"/>
                <a:cs typeface="Arial"/>
              </a:rPr>
              <a:t> and MISSION ASSURANCE DIRECTORATE </a:t>
            </a:r>
            <a:r>
              <a:rPr lang="en-US" sz="1000" b="0" spc="200" baseline="0" dirty="0">
                <a:solidFill>
                  <a:srgbClr val="1861AC"/>
                </a:solidFill>
                <a:latin typeface="Arial"/>
                <a:cs typeface="Arial"/>
              </a:rPr>
              <a:t>Code 300</a:t>
            </a:r>
            <a:endParaRPr lang="en-US" sz="1000" b="0" spc="200" dirty="0">
              <a:solidFill>
                <a:srgbClr val="1861AC"/>
              </a:solidFill>
              <a:latin typeface="Arial"/>
              <a:cs typeface="Arial"/>
            </a:endParaRPr>
          </a:p>
        </p:txBody>
      </p:sp>
      <p:sp>
        <p:nvSpPr>
          <p:cNvPr id="4" name="Rectangle 3"/>
          <p:cNvSpPr/>
          <p:nvPr userDrawn="1"/>
        </p:nvSpPr>
        <p:spPr>
          <a:xfrm>
            <a:off x="110868" y="6350531"/>
            <a:ext cx="8788722" cy="6047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l" defTabSz="457200" rtl="0" eaLnBrk="1" latinLnBrk="0" hangingPunct="1">
        <a:spcBef>
          <a:spcPct val="0"/>
        </a:spcBef>
        <a:buNone/>
        <a:defRPr sz="3600" b="1"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171450" indent="-171450" algn="l" defTabSz="457200" rtl="0" eaLnBrk="1" latinLnBrk="0" hangingPunct="1">
        <a:spcBef>
          <a:spcPct val="20000"/>
        </a:spcBef>
        <a:buClr>
          <a:srgbClr val="77AD3F"/>
        </a:buClr>
        <a:buFont typeface="Arial"/>
        <a:buChar char="•"/>
        <a:defRPr sz="1800" kern="1200">
          <a:solidFill>
            <a:srgbClr val="1861AC"/>
          </a:solidFill>
          <a:latin typeface="Arial"/>
          <a:ea typeface="+mn-ea"/>
          <a:cs typeface="Arial"/>
        </a:defRPr>
      </a:lvl1pPr>
      <a:lvl2pPr marL="400050" indent="-230188" algn="l" defTabSz="457200" rtl="0" eaLnBrk="1" latinLnBrk="0" hangingPunct="1">
        <a:spcBef>
          <a:spcPct val="20000"/>
        </a:spcBef>
        <a:buClr>
          <a:srgbClr val="77AD3F"/>
        </a:buClr>
        <a:buFont typeface="Arial"/>
        <a:buChar char="–"/>
        <a:tabLst>
          <a:tab pos="511175" algn="l"/>
        </a:tabLst>
        <a:defRPr sz="1800" kern="1200">
          <a:solidFill>
            <a:srgbClr val="1861AC"/>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800" kern="1200">
          <a:solidFill>
            <a:srgbClr val="1861AC"/>
          </a:solidFill>
          <a:latin typeface="Arial"/>
          <a:ea typeface="+mn-ea"/>
          <a:cs typeface="Arial"/>
        </a:defRPr>
      </a:lvl3pPr>
      <a:lvl4pPr marL="801688" indent="-230188" algn="l" defTabSz="457200" rtl="0" eaLnBrk="1" latinLnBrk="0" hangingPunct="1">
        <a:spcBef>
          <a:spcPct val="20000"/>
        </a:spcBef>
        <a:buClr>
          <a:srgbClr val="77AD3F"/>
        </a:buClr>
        <a:buFont typeface="Arial"/>
        <a:buChar char="–"/>
        <a:tabLst>
          <a:tab pos="971550" algn="l"/>
        </a:tabLst>
        <a:defRPr sz="1800" kern="1200">
          <a:solidFill>
            <a:srgbClr val="1861AC"/>
          </a:solidFill>
          <a:latin typeface="Arial"/>
          <a:ea typeface="+mn-ea"/>
          <a:cs typeface="Arial"/>
        </a:defRPr>
      </a:lvl4pPr>
      <a:lvl5pPr marL="971550" indent="-169863" algn="l" defTabSz="457200" rtl="0" eaLnBrk="1" latinLnBrk="0" hangingPunct="1">
        <a:spcBef>
          <a:spcPct val="20000"/>
        </a:spcBef>
        <a:buClr>
          <a:srgbClr val="77AD3F"/>
        </a:buClr>
        <a:buFont typeface="Arial"/>
        <a:buChar char="»"/>
        <a:defRPr sz="1800" kern="1200">
          <a:solidFill>
            <a:srgbClr val="1861A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24533" y="3089289"/>
            <a:ext cx="3632471" cy="2034633"/>
          </a:xfrm>
        </p:spPr>
        <p:txBody>
          <a:bodyPr>
            <a:normAutofit/>
          </a:bodyPr>
          <a:lstStyle/>
          <a:p>
            <a:pPr algn="ctr"/>
            <a:r>
              <a:rPr lang="en-US" sz="1800" dirty="0"/>
              <a:t>Jesse Leitner, Chief Engineer, SMA Directorate</a:t>
            </a:r>
          </a:p>
          <a:p>
            <a:pPr algn="ctr"/>
            <a:r>
              <a:rPr lang="en-US" dirty="0"/>
              <a:t>Tupper Hyde, Center Chief Engineer</a:t>
            </a:r>
            <a:endParaRPr lang="en-US" sz="1800" dirty="0"/>
          </a:p>
          <a:p>
            <a:pPr algn="ctr"/>
            <a:endParaRPr lang="en-US" sz="1800" dirty="0"/>
          </a:p>
        </p:txBody>
      </p:sp>
      <p:sp>
        <p:nvSpPr>
          <p:cNvPr id="3" name="Title 2"/>
          <p:cNvSpPr>
            <a:spLocks noGrp="1"/>
          </p:cNvSpPr>
          <p:nvPr>
            <p:ph type="ctrTitle"/>
          </p:nvPr>
        </p:nvSpPr>
        <p:spPr/>
        <p:txBody>
          <a:bodyPr/>
          <a:lstStyle/>
          <a:p>
            <a:r>
              <a:rPr lang="en-US" dirty="0"/>
              <a:t>Assessment of Aggregate Risk for JWST</a:t>
            </a:r>
          </a:p>
        </p:txBody>
      </p:sp>
    </p:spTree>
    <p:extLst>
      <p:ext uri="{BB962C8B-B14F-4D97-AF65-F5344CB8AC3E}">
        <p14:creationId xmlns:p14="http://schemas.microsoft.com/office/powerpoint/2010/main" val="242225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Accept:  Determine that the consequences of an identified risk, should they occur, are acceptable without further mitigation.</a:t>
            </a:r>
          </a:p>
          <a:p>
            <a:pPr lvl="1"/>
            <a:endParaRPr lang="en-US" dirty="0"/>
          </a:p>
          <a:p>
            <a:r>
              <a:rPr lang="en-US" dirty="0"/>
              <a:t>Close: Determine that a risk is no longer credible and tracking may be discontinued</a:t>
            </a:r>
          </a:p>
          <a:p>
            <a:endParaRPr lang="en-US" dirty="0"/>
          </a:p>
          <a:p>
            <a:r>
              <a:rPr lang="en-US" dirty="0"/>
              <a:t>Residual Risk:  the remaining risk that exists after all mitigation actions have been implemented and/or exhausted in accordance with the RM process.  Residual risks are often technical risks that are accepted at the time of launch.  Often the term is used when an effort is complete to resolve a failure, anomaly, or nonconformance when resources are not available to completely resolve the concern or requirements shortfall. </a:t>
            </a:r>
          </a:p>
        </p:txBody>
      </p:sp>
      <p:sp>
        <p:nvSpPr>
          <p:cNvPr id="2" name="Title 1"/>
          <p:cNvSpPr>
            <a:spLocks noGrp="1"/>
          </p:cNvSpPr>
          <p:nvPr>
            <p:ph type="title"/>
          </p:nvPr>
        </p:nvSpPr>
        <p:spPr/>
        <p:txBody>
          <a:bodyPr/>
          <a:lstStyle/>
          <a:p>
            <a:r>
              <a:rPr lang="en-US" dirty="0"/>
              <a:t>Risk Terms in NASA (cont’d)</a:t>
            </a:r>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10</a:t>
            </a:fld>
            <a:endParaRPr lang="en-US" dirty="0"/>
          </a:p>
        </p:txBody>
      </p:sp>
    </p:spTree>
    <p:extLst>
      <p:ext uri="{BB962C8B-B14F-4D97-AF65-F5344CB8AC3E}">
        <p14:creationId xmlns:p14="http://schemas.microsoft.com/office/powerpoint/2010/main" val="141683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JWST risk register illustrates a solid and complete understanding of broad concern and risk profile for the mission</a:t>
            </a:r>
          </a:p>
          <a:p>
            <a:r>
              <a:rPr lang="en-US" dirty="0"/>
              <a:t>The risk register has its foundation in the old “if, then” format risk statements and while the project changed to align with the new format years ago, the spirit of the old format remained (likely a cultural artifact).</a:t>
            </a:r>
          </a:p>
          <a:p>
            <a:r>
              <a:rPr lang="en-US" dirty="0"/>
              <a:t>Holistically demonstrates a well-thought-out assessment of the potential mission shortfalls</a:t>
            </a:r>
          </a:p>
          <a:p>
            <a:r>
              <a:rPr lang="en-US" dirty="0"/>
              <a:t>Risk database conservatively includes numerous “what-if?” risks that are remote possibilities </a:t>
            </a:r>
          </a:p>
          <a:p>
            <a:r>
              <a:rPr lang="en-US" dirty="0"/>
              <a:t>Risk database includes numerous “engineering work to go” risks that represent notable efforts outside of the baseline development plan</a:t>
            </a:r>
          </a:p>
          <a:p>
            <a:r>
              <a:rPr lang="en-US" dirty="0"/>
              <a:t>There are a handful of risks that are conservative placeholders just to make sure that a particular concern is not forgotten, even if the consequence is not clear</a:t>
            </a:r>
          </a:p>
          <a:p>
            <a:r>
              <a:rPr lang="en-US" dirty="0"/>
              <a:t>The vast majority of project risks are either non-credible risks or forms of communication that the project is paying attention to high profile items</a:t>
            </a:r>
          </a:p>
          <a:p>
            <a:r>
              <a:rPr lang="en-US" dirty="0"/>
              <a:t>There is a holistic and aggregate risk captured in the process that something may have been missed in the enormously complex system, with no holistic past history, and very limited ability to test as it is meant to be operated</a:t>
            </a:r>
          </a:p>
          <a:p>
            <a:r>
              <a:rPr lang="en-US" dirty="0"/>
              <a:t>The JWST risk picture and documentation thereof is on par with that of other NASA complex and critical missions</a:t>
            </a:r>
          </a:p>
        </p:txBody>
      </p:sp>
      <p:sp>
        <p:nvSpPr>
          <p:cNvPr id="3" name="Title 2"/>
          <p:cNvSpPr>
            <a:spLocks noGrp="1"/>
          </p:cNvSpPr>
          <p:nvPr>
            <p:ph type="title"/>
          </p:nvPr>
        </p:nvSpPr>
        <p:spPr/>
        <p:txBody>
          <a:bodyPr/>
          <a:lstStyle/>
          <a:p>
            <a:r>
              <a:rPr lang="en-US" dirty="0"/>
              <a:t>Overview of risk picture</a:t>
            </a:r>
          </a:p>
        </p:txBody>
      </p:sp>
    </p:spTree>
    <p:extLst>
      <p:ext uri="{BB962C8B-B14F-4D97-AF65-F5344CB8AC3E}">
        <p14:creationId xmlns:p14="http://schemas.microsoft.com/office/powerpoint/2010/main" val="82551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no recently-closed risks (as of Dec 2020) for the project</a:t>
            </a:r>
          </a:p>
          <a:p>
            <a:pPr lvl="1"/>
            <a:r>
              <a:rPr lang="en-US" dirty="0"/>
              <a:t>All closed risks date back to the old form of “if, then” statement</a:t>
            </a:r>
          </a:p>
          <a:p>
            <a:pPr lvl="1"/>
            <a:r>
              <a:rPr lang="en-US" dirty="0"/>
              <a:t>The if, then form of risk constitutes more of a fact than a risk</a:t>
            </a:r>
          </a:p>
          <a:p>
            <a:r>
              <a:rPr lang="en-US" dirty="0"/>
              <a:t>Many of the closed old risks appear to have been brought in to the new risk construct if the context still existed</a:t>
            </a:r>
          </a:p>
          <a:p>
            <a:r>
              <a:rPr lang="en-US" dirty="0"/>
              <a:t>There are no “buried” items with improper closure in the set of closed risks</a:t>
            </a:r>
          </a:p>
        </p:txBody>
      </p:sp>
      <p:sp>
        <p:nvSpPr>
          <p:cNvPr id="3" name="Title 2"/>
          <p:cNvSpPr>
            <a:spLocks noGrp="1"/>
          </p:cNvSpPr>
          <p:nvPr>
            <p:ph type="title"/>
          </p:nvPr>
        </p:nvSpPr>
        <p:spPr/>
        <p:txBody>
          <a:bodyPr/>
          <a:lstStyle/>
          <a:p>
            <a:r>
              <a:rPr lang="en-US" dirty="0"/>
              <a:t>Closed risks</a:t>
            </a:r>
          </a:p>
        </p:txBody>
      </p:sp>
    </p:spTree>
    <p:extLst>
      <p:ext uri="{BB962C8B-B14F-4D97-AF65-F5344CB8AC3E}">
        <p14:creationId xmlns:p14="http://schemas.microsoft.com/office/powerpoint/2010/main" val="171264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The current risk posture is largely characterized by accepted and open risks, but has the potential to be influenced by current issues that may ultimately not be fully resolved </a:t>
            </a:r>
          </a:p>
          <a:p>
            <a:r>
              <a:rPr lang="en-US" dirty="0"/>
              <a:t>At the lowest level, the key risk areas are as follows:</a:t>
            </a:r>
          </a:p>
          <a:p>
            <a:endParaRPr lang="en-US" dirty="0"/>
          </a:p>
          <a:p>
            <a:pPr lvl="1"/>
            <a:r>
              <a:rPr lang="en-US" dirty="0"/>
              <a:t>Extensive use of NEA devices that have minimal fault tolerance, that are critical to the deployments, and that cannot be fully tested without “resetting”.</a:t>
            </a:r>
          </a:p>
          <a:p>
            <a:pPr marL="169862" lvl="1" indent="0">
              <a:buNone/>
            </a:pPr>
            <a:endParaRPr lang="en-US" dirty="0"/>
          </a:p>
          <a:p>
            <a:pPr lvl="1"/>
            <a:r>
              <a:rPr lang="en-US" dirty="0"/>
              <a:t>The use of the new ¾” design NEA devices in critical applications without past flight history </a:t>
            </a:r>
          </a:p>
          <a:p>
            <a:pPr lvl="2"/>
            <a:r>
              <a:rPr lang="en-US" dirty="0"/>
              <a:t>There was an extensive (multi-year) development program and a full qualification program </a:t>
            </a:r>
          </a:p>
          <a:p>
            <a:pPr lvl="1"/>
            <a:endParaRPr lang="en-US" dirty="0"/>
          </a:p>
          <a:p>
            <a:pPr lvl="1"/>
            <a:r>
              <a:rPr lang="en-US" dirty="0"/>
              <a:t>The incorporation of NEAs into Membrane Release Devices (MRDs) that may add application risk.</a:t>
            </a:r>
          </a:p>
          <a:p>
            <a:pPr lvl="2"/>
            <a:r>
              <a:rPr lang="en-US" dirty="0"/>
              <a:t>There was full qualification program at the MRD level</a:t>
            </a:r>
          </a:p>
          <a:p>
            <a:pPr lvl="1"/>
            <a:endParaRPr lang="en-US" dirty="0"/>
          </a:p>
          <a:p>
            <a:pPr lvl="1"/>
            <a:r>
              <a:rPr lang="en-US" b="1" dirty="0"/>
              <a:t>The limited ability to test the enormous observatory based on both practical constraints and necessary response to issues identified late in development that preclude a complete test in flight configuration.  </a:t>
            </a:r>
          </a:p>
          <a:p>
            <a:pPr lvl="1"/>
            <a:endParaRPr lang="en-US" b="1" dirty="0"/>
          </a:p>
          <a:p>
            <a:r>
              <a:rPr lang="en-US" dirty="0"/>
              <a:t>It is notable that a key design feature of the 1/8” devices returned to the proven heritage design, aligning better with the established reliability of common historical NEAs.  </a:t>
            </a:r>
          </a:p>
          <a:p>
            <a:endParaRPr lang="en-US" dirty="0"/>
          </a:p>
        </p:txBody>
      </p:sp>
      <p:sp>
        <p:nvSpPr>
          <p:cNvPr id="3" name="Title 2"/>
          <p:cNvSpPr>
            <a:spLocks noGrp="1"/>
          </p:cNvSpPr>
          <p:nvPr>
            <p:ph type="title"/>
          </p:nvPr>
        </p:nvSpPr>
        <p:spPr/>
        <p:txBody>
          <a:bodyPr>
            <a:normAutofit/>
          </a:bodyPr>
          <a:lstStyle/>
          <a:p>
            <a:r>
              <a:rPr lang="en-US" dirty="0"/>
              <a:t>Assessment of current risk posture</a:t>
            </a:r>
          </a:p>
        </p:txBody>
      </p:sp>
    </p:spTree>
    <p:extLst>
      <p:ext uri="{BB962C8B-B14F-4D97-AF65-F5344CB8AC3E}">
        <p14:creationId xmlns:p14="http://schemas.microsoft.com/office/powerpoint/2010/main" val="44456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Minor instrument risks that result from modeling limitations (characterized by green risks)</a:t>
            </a:r>
          </a:p>
          <a:p>
            <a:endParaRPr lang="en-US" dirty="0"/>
          </a:p>
          <a:p>
            <a:r>
              <a:rPr lang="en-US" dirty="0"/>
              <a:t>Any remnant fasteners subject to the potential fastener torquing issue that were inaccessible and difficult to analyze, and only addressed through system-level testing. (absorbed in the aggregate risk statement)</a:t>
            </a:r>
          </a:p>
          <a:p>
            <a:pPr lvl="1"/>
            <a:r>
              <a:rPr lang="en-US" dirty="0"/>
              <a:t>Observatory Sine Vibe / Acoustics</a:t>
            </a:r>
          </a:p>
          <a:p>
            <a:pPr lvl="1"/>
            <a:r>
              <a:rPr lang="en-US" dirty="0"/>
              <a:t>Observatory Deployment</a:t>
            </a:r>
          </a:p>
          <a:p>
            <a:pPr lvl="1"/>
            <a:r>
              <a:rPr lang="en-US" dirty="0"/>
              <a:t>Post Deployment Laser Alignment Measurements for Risk Mitigation</a:t>
            </a:r>
          </a:p>
          <a:p>
            <a:pPr marL="0" indent="0">
              <a:buNone/>
            </a:pPr>
            <a:endParaRPr lang="en-US" dirty="0"/>
          </a:p>
          <a:p>
            <a:r>
              <a:rPr lang="en-US" dirty="0"/>
              <a:t>Any unresolved elements from the transponder issues </a:t>
            </a:r>
          </a:p>
          <a:p>
            <a:pPr lvl="1"/>
            <a:r>
              <a:rPr lang="en-US" dirty="0"/>
              <a:t>Delta CST-5 and GSEG testing successfully completed</a:t>
            </a:r>
          </a:p>
          <a:p>
            <a:pPr lvl="1"/>
            <a:r>
              <a:rPr lang="en-US" dirty="0"/>
              <a:t>Since repairs also included “touch up” of solder joints showing depletion, one could argue the transponders are in a better risk posture than before the repairs relative to aging.</a:t>
            </a:r>
          </a:p>
          <a:p>
            <a:pPr lvl="1"/>
            <a:endParaRPr lang="en-US" dirty="0"/>
          </a:p>
          <a:p>
            <a:pPr lvl="1"/>
            <a:endParaRPr lang="en-US" dirty="0"/>
          </a:p>
        </p:txBody>
      </p:sp>
      <p:sp>
        <p:nvSpPr>
          <p:cNvPr id="3" name="Title 2"/>
          <p:cNvSpPr>
            <a:spLocks noGrp="1"/>
          </p:cNvSpPr>
          <p:nvPr>
            <p:ph type="title"/>
          </p:nvPr>
        </p:nvSpPr>
        <p:spPr/>
        <p:txBody>
          <a:bodyPr/>
          <a:lstStyle/>
          <a:p>
            <a:r>
              <a:rPr lang="en-US" dirty="0"/>
              <a:t>Secondary Risk Areas</a:t>
            </a:r>
          </a:p>
        </p:txBody>
      </p:sp>
    </p:spTree>
    <p:extLst>
      <p:ext uri="{BB962C8B-B14F-4D97-AF65-F5344CB8AC3E}">
        <p14:creationId xmlns:p14="http://schemas.microsoft.com/office/powerpoint/2010/main" val="155079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7629EB-76F7-5246-9F5A-5D40795072A1}"/>
              </a:ext>
            </a:extLst>
          </p:cNvPr>
          <p:cNvSpPr>
            <a:spLocks noGrp="1"/>
          </p:cNvSpPr>
          <p:nvPr>
            <p:ph idx="1"/>
          </p:nvPr>
        </p:nvSpPr>
        <p:spPr/>
        <p:txBody>
          <a:bodyPr>
            <a:normAutofit lnSpcReduction="10000"/>
          </a:bodyPr>
          <a:lstStyle/>
          <a:p>
            <a:r>
              <a:rPr lang="en-US" dirty="0"/>
              <a:t>Since late 2019,there have been a number of failures and anomalies that have occurred that will not be able to have corrective actions verified from full observatory level tests (only local verifications).  These are in the following categories:</a:t>
            </a:r>
          </a:p>
          <a:p>
            <a:pPr lvl="1"/>
            <a:r>
              <a:rPr lang="en-US" dirty="0"/>
              <a:t>Tears in blanketing and sensitive membranes</a:t>
            </a:r>
          </a:p>
          <a:p>
            <a:pPr lvl="1"/>
            <a:r>
              <a:rPr lang="en-US" dirty="0"/>
              <a:t>Cable tension and guiding sleeve issues</a:t>
            </a:r>
          </a:p>
          <a:p>
            <a:pPr lvl="1"/>
            <a:r>
              <a:rPr lang="en-US" dirty="0"/>
              <a:t>Tolerance </a:t>
            </a:r>
            <a:r>
              <a:rPr lang="en-US" dirty="0" err="1"/>
              <a:t>stackup</a:t>
            </a:r>
            <a:r>
              <a:rPr lang="en-US" dirty="0"/>
              <a:t> issues covering the observatory</a:t>
            </a:r>
          </a:p>
          <a:p>
            <a:pPr lvl="1"/>
            <a:r>
              <a:rPr lang="en-US" dirty="0"/>
              <a:t>Issues associated with effects of gravity (and associated offload)</a:t>
            </a:r>
          </a:p>
          <a:p>
            <a:r>
              <a:rPr lang="en-US" dirty="0"/>
              <a:t>For the first item, there is no indication of a systemic concern or risk associated with tears.  </a:t>
            </a:r>
          </a:p>
          <a:p>
            <a:pPr lvl="1"/>
            <a:r>
              <a:rPr lang="en-US" dirty="0"/>
              <a:t>They are a natural consequence of the extreme sensitivity of the blankets and membranes combined with the regular handling of the large observatory.  </a:t>
            </a:r>
          </a:p>
          <a:p>
            <a:pPr lvl="1"/>
            <a:r>
              <a:rPr lang="en-US" dirty="0"/>
              <a:t>This is best addressed by a comprehensive examination of all such surfaces at the last reasonable opportunity before preparing the observatory for launch. </a:t>
            </a:r>
          </a:p>
        </p:txBody>
      </p:sp>
      <p:sp>
        <p:nvSpPr>
          <p:cNvPr id="4" name="Title 3">
            <a:extLst>
              <a:ext uri="{FF2B5EF4-FFF2-40B4-BE49-F238E27FC236}">
                <a16:creationId xmlns:a16="http://schemas.microsoft.com/office/drawing/2014/main" id="{D90E1791-ECB1-6C47-BAEE-D31B37EEC3D0}"/>
              </a:ext>
            </a:extLst>
          </p:cNvPr>
          <p:cNvSpPr>
            <a:spLocks noGrp="1"/>
          </p:cNvSpPr>
          <p:nvPr>
            <p:ph type="title"/>
          </p:nvPr>
        </p:nvSpPr>
        <p:spPr/>
        <p:txBody>
          <a:bodyPr>
            <a:normAutofit fontScale="90000"/>
          </a:bodyPr>
          <a:lstStyle/>
          <a:p>
            <a:r>
              <a:rPr lang="en-US" dirty="0"/>
              <a:t>Risk from Late Anomalies and Failures</a:t>
            </a:r>
          </a:p>
        </p:txBody>
      </p:sp>
    </p:spTree>
    <p:extLst>
      <p:ext uri="{BB962C8B-B14F-4D97-AF65-F5344CB8AC3E}">
        <p14:creationId xmlns:p14="http://schemas.microsoft.com/office/powerpoint/2010/main" val="268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7629EB-76F7-5246-9F5A-5D40795072A1}"/>
              </a:ext>
            </a:extLst>
          </p:cNvPr>
          <p:cNvSpPr>
            <a:spLocks noGrp="1"/>
          </p:cNvSpPr>
          <p:nvPr>
            <p:ph idx="1"/>
          </p:nvPr>
        </p:nvSpPr>
        <p:spPr/>
        <p:txBody>
          <a:bodyPr>
            <a:normAutofit fontScale="92500" lnSpcReduction="10000"/>
          </a:bodyPr>
          <a:lstStyle/>
          <a:p>
            <a:r>
              <a:rPr lang="en-US" dirty="0"/>
              <a:t>To some extent the next three items all combine to characterize an inherent risk (</a:t>
            </a:r>
            <a:r>
              <a:rPr lang="en-US" i="1" dirty="0"/>
              <a:t>sub-aggregate risk</a:t>
            </a:r>
            <a:r>
              <a:rPr lang="en-US" dirty="0"/>
              <a:t>) for such a large observatory as follows:</a:t>
            </a:r>
          </a:p>
          <a:p>
            <a:pPr marL="0" indent="0">
              <a:buNone/>
            </a:pPr>
            <a:endParaRPr lang="en-US" dirty="0"/>
          </a:p>
          <a:p>
            <a:pPr marL="228600" lvl="1" indent="0">
              <a:buNone/>
            </a:pPr>
            <a:r>
              <a:rPr lang="en-US" i="1" dirty="0"/>
              <a:t>Given</a:t>
            </a:r>
            <a:r>
              <a:rPr lang="en-US" dirty="0"/>
              <a:t>: the large and complex observatory designed for zero-g operation, with extensive mechanical interconnections, and the need for meticulous handling within the observatory </a:t>
            </a:r>
          </a:p>
          <a:p>
            <a:pPr marL="0" indent="0">
              <a:buNone/>
            </a:pPr>
            <a:endParaRPr lang="en-US" sz="900" dirty="0"/>
          </a:p>
          <a:p>
            <a:pPr marL="228600" lvl="1" indent="0">
              <a:buNone/>
            </a:pPr>
            <a:r>
              <a:rPr lang="en-US" i="1" dirty="0"/>
              <a:t>There is a possibility that</a:t>
            </a:r>
            <a:r>
              <a:rPr lang="en-US" dirty="0"/>
              <a:t>: the 1-g testing environment with limited ability to off-load gravity will give rise to a stacking and cabling discrepancy on-orbit that affects a key deployment, </a:t>
            </a:r>
          </a:p>
          <a:p>
            <a:pPr marL="0" indent="0">
              <a:buNone/>
            </a:pPr>
            <a:endParaRPr lang="en-US" sz="900" dirty="0"/>
          </a:p>
          <a:p>
            <a:pPr marL="228600" lvl="1" indent="0">
              <a:buNone/>
            </a:pPr>
            <a:r>
              <a:rPr lang="en-US" i="1" dirty="0"/>
              <a:t>With the result that</a:t>
            </a:r>
            <a:r>
              <a:rPr lang="en-US" dirty="0"/>
              <a:t>: several observatory functions will be degraded</a:t>
            </a:r>
          </a:p>
          <a:p>
            <a:pPr marL="228600" lvl="1" indent="0">
              <a:buNone/>
            </a:pPr>
            <a:endParaRPr lang="en-US" dirty="0"/>
          </a:p>
          <a:p>
            <a:pPr marL="228600" lvl="1" indent="0">
              <a:buNone/>
            </a:pPr>
            <a:r>
              <a:rPr lang="en-US" dirty="0"/>
              <a:t>Risk is mitigated by margins related to stray light, image quality, and </a:t>
            </a:r>
            <a:r>
              <a:rPr lang="en-US" dirty="0" err="1"/>
              <a:t>cryo</a:t>
            </a:r>
            <a:r>
              <a:rPr lang="en-US" dirty="0"/>
              <a:t> thermal margins</a:t>
            </a:r>
          </a:p>
          <a:p>
            <a:pPr marL="0" indent="0">
              <a:buNone/>
            </a:pPr>
            <a:endParaRPr lang="en-US" dirty="0"/>
          </a:p>
          <a:p>
            <a:pPr marL="0" indent="0">
              <a:buNone/>
            </a:pPr>
            <a:r>
              <a:rPr lang="en-US" dirty="0"/>
              <a:t>	Recommended </a:t>
            </a:r>
            <a:r>
              <a:rPr lang="en-US" dirty="0" err="1"/>
              <a:t>LxC</a:t>
            </a:r>
            <a:r>
              <a:rPr lang="en-US" dirty="0"/>
              <a:t>:  1x4</a:t>
            </a:r>
          </a:p>
          <a:p>
            <a:endParaRPr lang="en-US" dirty="0"/>
          </a:p>
        </p:txBody>
      </p:sp>
      <p:sp>
        <p:nvSpPr>
          <p:cNvPr id="4" name="Title 3">
            <a:extLst>
              <a:ext uri="{FF2B5EF4-FFF2-40B4-BE49-F238E27FC236}">
                <a16:creationId xmlns:a16="http://schemas.microsoft.com/office/drawing/2014/main" id="{D90E1791-ECB1-6C47-BAEE-D31B37EEC3D0}"/>
              </a:ext>
            </a:extLst>
          </p:cNvPr>
          <p:cNvSpPr>
            <a:spLocks noGrp="1"/>
          </p:cNvSpPr>
          <p:nvPr>
            <p:ph type="title"/>
          </p:nvPr>
        </p:nvSpPr>
        <p:spPr/>
        <p:txBody>
          <a:bodyPr>
            <a:normAutofit fontScale="90000"/>
          </a:bodyPr>
          <a:lstStyle/>
          <a:p>
            <a:r>
              <a:rPr lang="en-US" dirty="0"/>
              <a:t>Candidate risk from Late Anomalies and Failures (cont’d)</a:t>
            </a:r>
          </a:p>
        </p:txBody>
      </p:sp>
      <p:sp>
        <p:nvSpPr>
          <p:cNvPr id="2" name="Rectangle 1">
            <a:extLst>
              <a:ext uri="{FF2B5EF4-FFF2-40B4-BE49-F238E27FC236}">
                <a16:creationId xmlns:a16="http://schemas.microsoft.com/office/drawing/2014/main" id="{A3236956-A3C9-EA4A-9BB1-3E0D5E062515}"/>
              </a:ext>
            </a:extLst>
          </p:cNvPr>
          <p:cNvSpPr/>
          <p:nvPr/>
        </p:nvSpPr>
        <p:spPr>
          <a:xfrm>
            <a:off x="556181" y="5910606"/>
            <a:ext cx="8102707" cy="395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Closure on completion of on-orbit deployments</a:t>
            </a:r>
          </a:p>
        </p:txBody>
      </p:sp>
    </p:spTree>
    <p:extLst>
      <p:ext uri="{BB962C8B-B14F-4D97-AF65-F5344CB8AC3E}">
        <p14:creationId xmlns:p14="http://schemas.microsoft.com/office/powerpoint/2010/main" val="108070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All risks were reviewed for aggregation</a:t>
            </a:r>
          </a:p>
          <a:p>
            <a:r>
              <a:rPr lang="en-US" dirty="0"/>
              <a:t>While there were a pair of NIRCAM-related items, one of those risks was degenerate, so there was no aggregate effect.  </a:t>
            </a:r>
          </a:p>
          <a:p>
            <a:r>
              <a:rPr lang="en-US" dirty="0"/>
              <a:t>The primary candidates for aggregation involve the deployments, most notably the sunshield.  </a:t>
            </a:r>
          </a:p>
          <a:p>
            <a:pPr lvl="1"/>
            <a:r>
              <a:rPr lang="en-US" dirty="0"/>
              <a:t>There are several such risks, most of which overlap in some way, that relate to the fact that the observatory cannot be fully tested in final flight configuration, and does not have any prior heritage to put to rest any interactions that may not have been observed. </a:t>
            </a:r>
          </a:p>
          <a:p>
            <a:pPr lvl="1"/>
            <a:r>
              <a:rPr lang="en-US" dirty="0"/>
              <a:t>There are many risks that are captured solely because they involve single point failures (which is not in itself a context for risk).</a:t>
            </a:r>
          </a:p>
          <a:p>
            <a:pPr marL="169862" lvl="1" indent="0">
              <a:buNone/>
            </a:pPr>
            <a:endParaRPr lang="en-US" dirty="0"/>
          </a:p>
        </p:txBody>
      </p:sp>
      <p:sp>
        <p:nvSpPr>
          <p:cNvPr id="3" name="Title 2"/>
          <p:cNvSpPr>
            <a:spLocks noGrp="1"/>
          </p:cNvSpPr>
          <p:nvPr>
            <p:ph type="title"/>
          </p:nvPr>
        </p:nvSpPr>
        <p:spPr/>
        <p:txBody>
          <a:bodyPr/>
          <a:lstStyle/>
          <a:p>
            <a:r>
              <a:rPr lang="en-US" dirty="0"/>
              <a:t>Aggregate Risk Assessment</a:t>
            </a:r>
          </a:p>
        </p:txBody>
      </p:sp>
    </p:spTree>
    <p:extLst>
      <p:ext uri="{BB962C8B-B14F-4D97-AF65-F5344CB8AC3E}">
        <p14:creationId xmlns:p14="http://schemas.microsoft.com/office/powerpoint/2010/main" val="82877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2D710FB-085E-1642-8FE5-DCEB7C42DC9C}"/>
              </a:ext>
            </a:extLst>
          </p:cNvPr>
          <p:cNvSpPr>
            <a:spLocks noGrp="1"/>
          </p:cNvSpPr>
          <p:nvPr>
            <p:ph idx="1"/>
          </p:nvPr>
        </p:nvSpPr>
        <p:spPr/>
        <p:txBody>
          <a:bodyPr/>
          <a:lstStyle/>
          <a:p>
            <a:r>
              <a:rPr lang="en-US" i="1" dirty="0"/>
              <a:t>Given:</a:t>
            </a:r>
            <a:r>
              <a:rPr lang="en-US" dirty="0"/>
              <a:t> the massive size, complexity, development constraints, and one-of-a-kind nature (with no historical reliability) of the JWST observatory that prevent complete test as you fly verification and/or validation of complex models, </a:t>
            </a:r>
          </a:p>
          <a:p>
            <a:pPr marL="0" indent="0">
              <a:buNone/>
            </a:pPr>
            <a:endParaRPr lang="en-US" sz="900" dirty="0"/>
          </a:p>
          <a:p>
            <a:r>
              <a:rPr lang="en-US" i="1" dirty="0"/>
              <a:t>There is a possibility that:</a:t>
            </a:r>
            <a:r>
              <a:rPr lang="en-US" dirty="0"/>
              <a:t> a key interaction that impacts system performance is not identified, </a:t>
            </a:r>
          </a:p>
          <a:p>
            <a:pPr marL="0" indent="0">
              <a:buNone/>
            </a:pPr>
            <a:endParaRPr lang="en-US" sz="800" dirty="0"/>
          </a:p>
          <a:p>
            <a:r>
              <a:rPr lang="en-US" i="1" dirty="0"/>
              <a:t>With the result that:</a:t>
            </a:r>
            <a:r>
              <a:rPr lang="en-US" dirty="0"/>
              <a:t> mission performance will be moderately degraded.  </a:t>
            </a:r>
          </a:p>
          <a:p>
            <a:pPr marL="0" indent="0">
              <a:buNone/>
            </a:pPr>
            <a:endParaRPr lang="en-US" dirty="0"/>
          </a:p>
          <a:p>
            <a:r>
              <a:rPr lang="en-US" dirty="0"/>
              <a:t>Recommended </a:t>
            </a:r>
            <a:r>
              <a:rPr lang="en-US" dirty="0" err="1"/>
              <a:t>LxC</a:t>
            </a:r>
            <a:r>
              <a:rPr lang="en-US" dirty="0"/>
              <a:t>:  2x3</a:t>
            </a:r>
          </a:p>
        </p:txBody>
      </p:sp>
      <p:sp>
        <p:nvSpPr>
          <p:cNvPr id="4" name="Title 3">
            <a:extLst>
              <a:ext uri="{FF2B5EF4-FFF2-40B4-BE49-F238E27FC236}">
                <a16:creationId xmlns:a16="http://schemas.microsoft.com/office/drawing/2014/main" id="{F2906B6E-CA03-0548-8460-60579C1BA9F8}"/>
              </a:ext>
            </a:extLst>
          </p:cNvPr>
          <p:cNvSpPr>
            <a:spLocks noGrp="1"/>
          </p:cNvSpPr>
          <p:nvPr>
            <p:ph type="title"/>
          </p:nvPr>
        </p:nvSpPr>
        <p:spPr/>
        <p:txBody>
          <a:bodyPr>
            <a:normAutofit fontScale="90000"/>
          </a:bodyPr>
          <a:lstStyle/>
          <a:p>
            <a:r>
              <a:rPr lang="en-US" dirty="0"/>
              <a:t>Candidate comprehensive aggregate risk 1</a:t>
            </a:r>
          </a:p>
        </p:txBody>
      </p:sp>
      <p:sp>
        <p:nvSpPr>
          <p:cNvPr id="6" name="Rectangle 5">
            <a:extLst>
              <a:ext uri="{FF2B5EF4-FFF2-40B4-BE49-F238E27FC236}">
                <a16:creationId xmlns:a16="http://schemas.microsoft.com/office/drawing/2014/main" id="{3A46165B-0837-2743-BC51-45E65F9BDC8C}"/>
              </a:ext>
            </a:extLst>
          </p:cNvPr>
          <p:cNvSpPr/>
          <p:nvPr/>
        </p:nvSpPr>
        <p:spPr>
          <a:xfrm>
            <a:off x="612005" y="4930219"/>
            <a:ext cx="8102707" cy="395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Closure on performance verification of instruments after commissioning</a:t>
            </a:r>
          </a:p>
        </p:txBody>
      </p:sp>
    </p:spTree>
    <p:extLst>
      <p:ext uri="{BB962C8B-B14F-4D97-AF65-F5344CB8AC3E}">
        <p14:creationId xmlns:p14="http://schemas.microsoft.com/office/powerpoint/2010/main" val="280602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65FF4C-7EA2-0F4D-9ACF-BAA200A4F4B4}"/>
              </a:ext>
            </a:extLst>
          </p:cNvPr>
          <p:cNvSpPr>
            <a:spLocks noGrp="1"/>
          </p:cNvSpPr>
          <p:nvPr>
            <p:ph idx="1"/>
          </p:nvPr>
        </p:nvSpPr>
        <p:spPr/>
        <p:txBody>
          <a:bodyPr>
            <a:normAutofit/>
          </a:bodyPr>
          <a:lstStyle/>
          <a:p>
            <a:r>
              <a:rPr lang="en-US" i="1" dirty="0"/>
              <a:t>Given</a:t>
            </a:r>
            <a:r>
              <a:rPr lang="en-US" dirty="0"/>
              <a:t>: the massive size, complexity, development constraints, and one-of-a-kind nature (with no historical reliability) of the JWST observatory that prevent complete test as you fly verification and/or validation of complex models, </a:t>
            </a:r>
          </a:p>
          <a:p>
            <a:pPr marL="0" indent="0">
              <a:buNone/>
            </a:pPr>
            <a:endParaRPr lang="en-US" sz="800" dirty="0"/>
          </a:p>
          <a:p>
            <a:r>
              <a:rPr lang="en-US" i="1" dirty="0"/>
              <a:t>There is a possibility that</a:t>
            </a:r>
            <a:r>
              <a:rPr lang="en-US" dirty="0"/>
              <a:t>: a key system interaction that is not accounted for or modeled with sufficient fidelity in the 1-g testing environment combined with limited ability to off-load gravity will give rise to a stacking and cabling discrepancy on-orbit that affects a key deployment, </a:t>
            </a:r>
          </a:p>
          <a:p>
            <a:pPr marL="0" indent="0">
              <a:buNone/>
            </a:pPr>
            <a:endParaRPr lang="en-US" sz="800" dirty="0"/>
          </a:p>
          <a:p>
            <a:r>
              <a:rPr lang="en-US" i="1" dirty="0"/>
              <a:t>With the result that</a:t>
            </a:r>
            <a:r>
              <a:rPr lang="en-US" dirty="0"/>
              <a:t>: mission will fail to meet minimum success criteria</a:t>
            </a:r>
          </a:p>
          <a:p>
            <a:pPr marL="0" indent="0">
              <a:buNone/>
            </a:pPr>
            <a:endParaRPr lang="en-US" dirty="0"/>
          </a:p>
          <a:p>
            <a:r>
              <a:rPr lang="en-US" dirty="0"/>
              <a:t>Recommended </a:t>
            </a:r>
            <a:r>
              <a:rPr lang="en-US" dirty="0" err="1"/>
              <a:t>LxC</a:t>
            </a:r>
            <a:r>
              <a:rPr lang="en-US" dirty="0"/>
              <a:t>:  1x5</a:t>
            </a:r>
          </a:p>
          <a:p>
            <a:endParaRPr lang="en-US" dirty="0"/>
          </a:p>
          <a:p>
            <a:endParaRPr lang="en-US" dirty="0"/>
          </a:p>
        </p:txBody>
      </p:sp>
      <p:sp>
        <p:nvSpPr>
          <p:cNvPr id="3" name="Title 2">
            <a:extLst>
              <a:ext uri="{FF2B5EF4-FFF2-40B4-BE49-F238E27FC236}">
                <a16:creationId xmlns:a16="http://schemas.microsoft.com/office/drawing/2014/main" id="{25936FBF-CD58-194E-AF04-59AFD1B09599}"/>
              </a:ext>
            </a:extLst>
          </p:cNvPr>
          <p:cNvSpPr>
            <a:spLocks noGrp="1"/>
          </p:cNvSpPr>
          <p:nvPr>
            <p:ph type="title"/>
          </p:nvPr>
        </p:nvSpPr>
        <p:spPr/>
        <p:txBody>
          <a:bodyPr>
            <a:normAutofit fontScale="90000"/>
          </a:bodyPr>
          <a:lstStyle/>
          <a:p>
            <a:r>
              <a:rPr lang="en-US" dirty="0"/>
              <a:t>Candidate comprehensive aggregate risk 2</a:t>
            </a:r>
          </a:p>
        </p:txBody>
      </p:sp>
      <p:sp>
        <p:nvSpPr>
          <p:cNvPr id="4" name="Rectangle 3">
            <a:extLst>
              <a:ext uri="{FF2B5EF4-FFF2-40B4-BE49-F238E27FC236}">
                <a16:creationId xmlns:a16="http://schemas.microsoft.com/office/drawing/2014/main" id="{8C540287-CFD7-6448-9920-E988DFDD7172}"/>
              </a:ext>
            </a:extLst>
          </p:cNvPr>
          <p:cNvSpPr/>
          <p:nvPr/>
        </p:nvSpPr>
        <p:spPr>
          <a:xfrm>
            <a:off x="612005" y="4930219"/>
            <a:ext cx="8102707" cy="395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Closure on successful on-orbit deployments </a:t>
            </a:r>
          </a:p>
        </p:txBody>
      </p:sp>
    </p:spTree>
    <p:extLst>
      <p:ext uri="{BB962C8B-B14F-4D97-AF65-F5344CB8AC3E}">
        <p14:creationId xmlns:p14="http://schemas.microsoft.com/office/powerpoint/2010/main" val="396473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693772"/>
            <a:ext cx="8229600" cy="485775"/>
          </a:xfrm>
        </p:spPr>
        <p:txBody>
          <a:bodyPr>
            <a:normAutofit fontScale="90000"/>
          </a:bodyPr>
          <a:lstStyle/>
          <a:p>
            <a:r>
              <a:rPr lang="en-US" dirty="0"/>
              <a:t>Outline</a:t>
            </a:r>
          </a:p>
        </p:txBody>
      </p:sp>
      <p:sp>
        <p:nvSpPr>
          <p:cNvPr id="3" name="Content Placeholder 2"/>
          <p:cNvSpPr>
            <a:spLocks noGrp="1"/>
          </p:cNvSpPr>
          <p:nvPr>
            <p:ph idx="1"/>
          </p:nvPr>
        </p:nvSpPr>
        <p:spPr>
          <a:xfrm>
            <a:off x="463550" y="2256723"/>
            <a:ext cx="8223250" cy="3335439"/>
          </a:xfrm>
        </p:spPr>
        <p:txBody>
          <a:bodyPr>
            <a:normAutofit/>
          </a:bodyPr>
          <a:lstStyle/>
          <a:p>
            <a:r>
              <a:rPr lang="en-US" dirty="0"/>
              <a:t>Background</a:t>
            </a:r>
          </a:p>
          <a:p>
            <a:r>
              <a:rPr lang="en-US" dirty="0"/>
              <a:t>Approach</a:t>
            </a:r>
          </a:p>
          <a:p>
            <a:r>
              <a:rPr lang="en-US" dirty="0"/>
              <a:t>Overview of risk picture</a:t>
            </a:r>
          </a:p>
          <a:p>
            <a:r>
              <a:rPr lang="en-US" dirty="0"/>
              <a:t>Accepted and open risks</a:t>
            </a:r>
          </a:p>
          <a:p>
            <a:r>
              <a:rPr lang="en-US" dirty="0"/>
              <a:t>Closed risks and closure process</a:t>
            </a:r>
          </a:p>
          <a:p>
            <a:r>
              <a:rPr lang="en-US" dirty="0"/>
              <a:t>Risks from late anomalies and failures</a:t>
            </a:r>
          </a:p>
          <a:p>
            <a:r>
              <a:rPr lang="en-US" dirty="0"/>
              <a:t>Assessment of current risk posture and aggregate risk</a:t>
            </a:r>
          </a:p>
          <a:p>
            <a:r>
              <a:rPr lang="en-US" dirty="0"/>
              <a:t>Summary</a:t>
            </a:r>
          </a:p>
          <a:p>
            <a:endParaRPr lang="en-US" dirty="0"/>
          </a:p>
        </p:txBody>
      </p:sp>
      <p:sp>
        <p:nvSpPr>
          <p:cNvPr id="4" name="Slide Number Placeholder 3"/>
          <p:cNvSpPr>
            <a:spLocks noGrp="1"/>
          </p:cNvSpPr>
          <p:nvPr>
            <p:ph type="sldNum" sz="quarter" idx="4294967295"/>
          </p:nvPr>
        </p:nvSpPr>
        <p:spPr>
          <a:xfrm>
            <a:off x="6553200" y="5624514"/>
            <a:ext cx="2133600" cy="273844"/>
          </a:xfrm>
          <a:prstGeom prst="rect">
            <a:avLst/>
          </a:prstGeom>
        </p:spPr>
        <p:txBody>
          <a:bodyPr/>
          <a:lstStyle/>
          <a:p>
            <a:fld id="{641FB1AC-02D1-9846-8E42-69528F42F281}" type="slidenum">
              <a:rPr lang="en-US" smtClean="0"/>
              <a:pPr/>
              <a:t>2</a:t>
            </a:fld>
            <a:endParaRPr lang="en-US"/>
          </a:p>
        </p:txBody>
      </p:sp>
      <p:cxnSp>
        <p:nvCxnSpPr>
          <p:cNvPr id="5" name="Straight Connector 6"/>
          <p:cNvCxnSpPr/>
          <p:nvPr/>
        </p:nvCxnSpPr>
        <p:spPr>
          <a:xfrm>
            <a:off x="463550" y="1571077"/>
            <a:ext cx="8216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2238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288" y="1393265"/>
            <a:ext cx="8229600" cy="3906523"/>
          </a:xfrm>
        </p:spPr>
        <p:txBody>
          <a:bodyPr>
            <a:normAutofit fontScale="92500" lnSpcReduction="10000"/>
          </a:bodyPr>
          <a:lstStyle/>
          <a:p>
            <a:pPr lvl="0"/>
            <a:r>
              <a:rPr lang="en-US" dirty="0"/>
              <a:t>The collection of open, closed, and accepted risks for the project are sufficient to characterize the risk picture and overall risk posture for the mission.  </a:t>
            </a:r>
          </a:p>
          <a:p>
            <a:pPr lvl="0"/>
            <a:r>
              <a:rPr lang="en-US" dirty="0"/>
              <a:t>The risk database is largely characterized by risks that really represent a desire to communicate that the project is dealing with topics and requirements that have high visibility and those that are in place to make sure that some focused engineering processes are properly completed</a:t>
            </a:r>
          </a:p>
          <a:p>
            <a:pPr lvl="0"/>
            <a:r>
              <a:rPr lang="en-US" dirty="0"/>
              <a:t>The aggregation activity has identified that the primary space for aggregation is across a number of risks associated with the deployment challenges, minimal fault tolerance, and the limited ability to test in a near-flight configuration.  </a:t>
            </a:r>
          </a:p>
          <a:p>
            <a:pPr lvl="0"/>
            <a:r>
              <a:rPr lang="en-US" dirty="0"/>
              <a:t>An all-encompassing risk pair have been identified to characterize the most pertinent risk for the project.  </a:t>
            </a:r>
          </a:p>
          <a:p>
            <a:pPr lvl="0"/>
            <a:r>
              <a:rPr lang="en-US" dirty="0"/>
              <a:t>In general, the risk posture from an aggregate perspective is commensurate with the risk posture for massively complex and large, one-of-a-kind flagship missions.  </a:t>
            </a:r>
          </a:p>
          <a:p>
            <a:pPr lvl="0"/>
            <a:r>
              <a:rPr lang="en-US" dirty="0"/>
              <a:t>JWST observatory testing is complete and ready for launch </a:t>
            </a:r>
          </a:p>
        </p:txBody>
      </p:sp>
      <p:sp>
        <p:nvSpPr>
          <p:cNvPr id="3" name="Title 2"/>
          <p:cNvSpPr>
            <a:spLocks noGrp="1"/>
          </p:cNvSpPr>
          <p:nvPr>
            <p:ph type="title"/>
          </p:nvPr>
        </p:nvSpPr>
        <p:spPr/>
        <p:txBody>
          <a:bodyPr/>
          <a:lstStyle/>
          <a:p>
            <a:r>
              <a:rPr lang="en-US" dirty="0"/>
              <a:t>Summary</a:t>
            </a:r>
          </a:p>
        </p:txBody>
      </p:sp>
      <p:sp>
        <p:nvSpPr>
          <p:cNvPr id="4" name="Rectangle 3">
            <a:extLst>
              <a:ext uri="{FF2B5EF4-FFF2-40B4-BE49-F238E27FC236}">
                <a16:creationId xmlns:a16="http://schemas.microsoft.com/office/drawing/2014/main" id="{CFC6B8A7-426B-C74E-9C2A-BC57C916673D}"/>
              </a:ext>
            </a:extLst>
          </p:cNvPr>
          <p:cNvSpPr/>
          <p:nvPr/>
        </p:nvSpPr>
        <p:spPr>
          <a:xfrm>
            <a:off x="429288" y="5177640"/>
            <a:ext cx="8574753" cy="1511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While there is a concern that some issues have resulted from late testing, one must consider the fact that many of the issues actually result from the fact that the observatory is not (and cannot) be tested in its ultimate designed zero-g state as well as the excessive handling of the observatory.  Therefore, further observatory level testing that involves any type of substantive handling has passed the point of diminishing returns, and thus would drive up risk more than it buys it down.  </a:t>
            </a:r>
          </a:p>
        </p:txBody>
      </p:sp>
    </p:spTree>
    <p:extLst>
      <p:ext uri="{BB962C8B-B14F-4D97-AF65-F5344CB8AC3E}">
        <p14:creationId xmlns:p14="http://schemas.microsoft.com/office/powerpoint/2010/main" val="156656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88" y="1752658"/>
            <a:ext cx="7772400" cy="1021556"/>
          </a:xfrm>
        </p:spPr>
        <p:txBody>
          <a:bodyPr>
            <a:normAutofit/>
          </a:bodyPr>
          <a:lstStyle/>
          <a:p>
            <a:r>
              <a:rPr lang="en-US" dirty="0"/>
              <a:t>Backup materials</a:t>
            </a:r>
          </a:p>
        </p:txBody>
      </p:sp>
      <p:sp>
        <p:nvSpPr>
          <p:cNvPr id="4" name="Slide Number Placeholder 3"/>
          <p:cNvSpPr>
            <a:spLocks noGrp="1"/>
          </p:cNvSpPr>
          <p:nvPr>
            <p:ph type="sldNum" sz="quarter" idx="4294967295"/>
          </p:nvPr>
        </p:nvSpPr>
        <p:spPr>
          <a:xfrm>
            <a:off x="6553200" y="5624514"/>
            <a:ext cx="2133600" cy="273844"/>
          </a:xfrm>
          <a:prstGeom prst="rect">
            <a:avLst/>
          </a:prstGeom>
        </p:spPr>
        <p:txBody>
          <a:bodyPr/>
          <a:lstStyle/>
          <a:p>
            <a:fld id="{641FB1AC-02D1-9846-8E42-69528F42F281}" type="slidenum">
              <a:rPr lang="en-US" smtClean="0"/>
              <a:pPr/>
              <a:t>21</a:t>
            </a:fld>
            <a:endParaRPr lang="en-US"/>
          </a:p>
        </p:txBody>
      </p:sp>
    </p:spTree>
    <p:extLst>
      <p:ext uri="{BB962C8B-B14F-4D97-AF65-F5344CB8AC3E}">
        <p14:creationId xmlns:p14="http://schemas.microsoft.com/office/powerpoint/2010/main" val="76622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B5E3533-3042-1B4B-AF0F-FD2EFFC771D7}"/>
              </a:ext>
            </a:extLst>
          </p:cNvPr>
          <p:cNvPicPr>
            <a:picLocks noGrp="1" noChangeAspect="1"/>
          </p:cNvPicPr>
          <p:nvPr>
            <p:ph type="pic" idx="1"/>
          </p:nvPr>
        </p:nvPicPr>
        <p:blipFill>
          <a:blip r:embed="rId3"/>
          <a:srcRect t="21023" b="21023"/>
          <a:stretch>
            <a:fillRect/>
          </a:stretch>
        </p:blipFill>
        <p:spPr>
          <a:xfrm>
            <a:off x="1828800" y="1518467"/>
            <a:ext cx="5486400" cy="4114800"/>
          </a:xfrm>
        </p:spPr>
      </p:pic>
    </p:spTree>
    <p:extLst>
      <p:ext uri="{BB962C8B-B14F-4D97-AF65-F5344CB8AC3E}">
        <p14:creationId xmlns:p14="http://schemas.microsoft.com/office/powerpoint/2010/main" val="373558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78460" y="1407720"/>
            <a:ext cx="8384978" cy="4681738"/>
          </a:xfrm>
          <a:prstGeom prst="ellipse">
            <a:avLst/>
          </a:prstGeom>
          <a:solidFill>
            <a:srgbClr val="0D3369"/>
          </a:solidFill>
          <a:ln w="25400" cap="flat">
            <a:noFill/>
          </a:ln>
          <a:effectLst/>
          <a:scene3d>
            <a:camera prst="orthographicFront"/>
            <a:lightRig rig="flood" dir="t">
              <a:rot lat="0" lon="0" rev="1380000"/>
            </a:lightRig>
          </a:scene3d>
          <a:sp3d prstMaterial="plastic">
            <a:bevelT w="152400" h="127000" prst="coolSlant"/>
            <a:bevelB w="152400" h="127000" prst="coolSlant"/>
            <a:contourClr>
              <a:srgbClr val="154C9C"/>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50000"/>
                </a:schemeClr>
              </a:solidFill>
              <a:latin typeface="Arial"/>
              <a:cs typeface="Arial"/>
            </a:endParaRPr>
          </a:p>
        </p:txBody>
      </p:sp>
      <p:sp>
        <p:nvSpPr>
          <p:cNvPr id="6" name="Cloud 5"/>
          <p:cNvSpPr/>
          <p:nvPr/>
        </p:nvSpPr>
        <p:spPr>
          <a:xfrm>
            <a:off x="1139170" y="1841978"/>
            <a:ext cx="6863559" cy="3288643"/>
          </a:xfrm>
          <a:prstGeom prst="cloud">
            <a:avLst/>
          </a:prstGeom>
          <a:gradFill flip="none" rotWithShape="1">
            <a:gsLst>
              <a:gs pos="100000">
                <a:srgbClr val="66CCFF"/>
              </a:gs>
              <a:gs pos="50000">
                <a:srgbClr val="154C9C"/>
              </a:gs>
              <a:gs pos="0">
                <a:srgbClr val="66CCFF"/>
              </a:gs>
            </a:gsLst>
            <a:path path="circle">
              <a:fillToRect l="50000" t="50000" r="50000" b="50000"/>
            </a:path>
            <a:tileRect/>
          </a:gradFill>
          <a:ln w="12700" cap="rnd" cmpd="sng">
            <a:noFill/>
          </a:ln>
          <a:effectLst/>
          <a:scene3d>
            <a:camera prst="orthographicFront"/>
            <a:lightRig rig="threePt" dir="t"/>
          </a:scene3d>
          <a:sp3d>
            <a:bevelT w="165100" prst="coolSlant"/>
            <a:bevelB w="165100" h="3175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effectLst>
                  <a:outerShdw blurRad="50800" dist="38100" dir="2700000" algn="tl" rotWithShape="0">
                    <a:prstClr val="black">
                      <a:alpha val="40000"/>
                    </a:prstClr>
                  </a:outerShdw>
                </a:effectLst>
                <a:latin typeface="Arial"/>
                <a:cs typeface="Arial"/>
              </a:rPr>
              <a:t>Context</a:t>
            </a:r>
          </a:p>
        </p:txBody>
      </p:sp>
      <p:sp>
        <p:nvSpPr>
          <p:cNvPr id="4" name="Content Placeholder 3"/>
          <p:cNvSpPr>
            <a:spLocks noGrp="1"/>
          </p:cNvSpPr>
          <p:nvPr>
            <p:ph idx="1"/>
          </p:nvPr>
        </p:nvSpPr>
        <p:spPr>
          <a:xfrm>
            <a:off x="3404796" y="5197906"/>
            <a:ext cx="2339378" cy="877790"/>
          </a:xfrm>
          <a:noFill/>
        </p:spPr>
        <p:txBody>
          <a:bodyPr>
            <a:noAutofit/>
          </a:bodyPr>
          <a:lstStyle/>
          <a:p>
            <a:pPr>
              <a:lnSpc>
                <a:spcPct val="90000"/>
              </a:lnSpc>
            </a:pPr>
            <a:r>
              <a:rPr lang="en-US" sz="1400" dirty="0">
                <a:solidFill>
                  <a:srgbClr val="FFFFFF"/>
                </a:solidFill>
              </a:rPr>
              <a:t>Structured risk statement</a:t>
            </a:r>
          </a:p>
          <a:p>
            <a:pPr>
              <a:lnSpc>
                <a:spcPct val="90000"/>
              </a:lnSpc>
            </a:pPr>
            <a:r>
              <a:rPr lang="en-US" sz="1400" dirty="0">
                <a:solidFill>
                  <a:srgbClr val="FFFFFF"/>
                </a:solidFill>
              </a:rPr>
              <a:t>Likelihood</a:t>
            </a:r>
          </a:p>
          <a:p>
            <a:pPr>
              <a:lnSpc>
                <a:spcPct val="90000"/>
              </a:lnSpc>
            </a:pPr>
            <a:r>
              <a:rPr lang="en-US" sz="1400" dirty="0">
                <a:solidFill>
                  <a:srgbClr val="FFFFFF"/>
                </a:solidFill>
              </a:rPr>
              <a:t>Consequence</a:t>
            </a:r>
          </a:p>
        </p:txBody>
      </p:sp>
      <p:sp>
        <p:nvSpPr>
          <p:cNvPr id="2" name="Title 1"/>
          <p:cNvSpPr>
            <a:spLocks noGrp="1"/>
          </p:cNvSpPr>
          <p:nvPr>
            <p:ph type="title"/>
          </p:nvPr>
        </p:nvSpPr>
        <p:spPr/>
        <p:txBody>
          <a:bodyPr/>
          <a:lstStyle/>
          <a:p>
            <a:r>
              <a:rPr lang="en-US" dirty="0"/>
              <a:t>Anatomy of a Risk</a:t>
            </a:r>
          </a:p>
        </p:txBody>
      </p:sp>
      <p:sp>
        <p:nvSpPr>
          <p:cNvPr id="11"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23</a:t>
            </a:fld>
            <a:endParaRPr lang="en-US" dirty="0"/>
          </a:p>
        </p:txBody>
      </p:sp>
      <p:sp>
        <p:nvSpPr>
          <p:cNvPr id="5" name="Oval 4"/>
          <p:cNvSpPr/>
          <p:nvPr/>
        </p:nvSpPr>
        <p:spPr>
          <a:xfrm>
            <a:off x="4990474" y="2666241"/>
            <a:ext cx="2629174" cy="975659"/>
          </a:xfrm>
          <a:prstGeom prst="ellipse">
            <a:avLst/>
          </a:prstGeom>
          <a:gradFill flip="none" rotWithShape="1">
            <a:gsLst>
              <a:gs pos="0">
                <a:srgbClr val="FFDA36"/>
              </a:gs>
              <a:gs pos="100000">
                <a:srgbClr val="FFDA36"/>
              </a:gs>
              <a:gs pos="51000">
                <a:srgbClr val="FF610E"/>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latin typeface="Arial"/>
                <a:cs typeface="Arial"/>
              </a:rPr>
              <a:t>Concern</a:t>
            </a:r>
          </a:p>
        </p:txBody>
      </p:sp>
      <p:sp>
        <p:nvSpPr>
          <p:cNvPr id="7" name="TextBox 6"/>
          <p:cNvSpPr txBox="1"/>
          <p:nvPr/>
        </p:nvSpPr>
        <p:spPr>
          <a:xfrm>
            <a:off x="5591727" y="3654185"/>
            <a:ext cx="1108221" cy="369332"/>
          </a:xfrm>
          <a:prstGeom prst="rect">
            <a:avLst/>
          </a:prstGeom>
          <a:noFill/>
          <a:ln>
            <a:noFill/>
          </a:ln>
          <a:effectLst/>
        </p:spPr>
        <p:txBody>
          <a:bodyPr wrap="none" rtlCol="0">
            <a:spAutoFit/>
          </a:bodyPr>
          <a:lstStyle/>
          <a:p>
            <a:r>
              <a:rPr lang="en-US" dirty="0">
                <a:solidFill>
                  <a:schemeClr val="bg1"/>
                </a:solidFill>
                <a:effectLst>
                  <a:outerShdw blurRad="50800" dist="38100" dir="2700000" algn="tl" rotWithShape="0">
                    <a:prstClr val="black">
                      <a:alpha val="40000"/>
                    </a:prstClr>
                  </a:outerShdw>
                </a:effectLst>
                <a:latin typeface="Arial"/>
                <a:cs typeface="Arial"/>
              </a:rPr>
              <a:t>Statistics</a:t>
            </a:r>
          </a:p>
        </p:txBody>
      </p:sp>
      <p:sp>
        <p:nvSpPr>
          <p:cNvPr id="8" name="TextBox 7"/>
          <p:cNvSpPr txBox="1"/>
          <p:nvPr/>
        </p:nvSpPr>
        <p:spPr>
          <a:xfrm>
            <a:off x="4269352" y="2251484"/>
            <a:ext cx="1877700" cy="369332"/>
          </a:xfrm>
          <a:prstGeom prst="rect">
            <a:avLst/>
          </a:prstGeom>
          <a:noFill/>
          <a:ln>
            <a:noFill/>
          </a:ln>
          <a:effectLst/>
        </p:spPr>
        <p:txBody>
          <a:bodyPr wrap="none" rtlCol="0">
            <a:spAutoFit/>
          </a:bodyPr>
          <a:lstStyle/>
          <a:p>
            <a:r>
              <a:rPr lang="en-US" dirty="0">
                <a:solidFill>
                  <a:schemeClr val="bg1"/>
                </a:solidFill>
                <a:effectLst>
                  <a:outerShdw blurRad="50800" dist="38100" dir="2700000" algn="tl" rotWithShape="0">
                    <a:prstClr val="black">
                      <a:alpha val="40000"/>
                    </a:prstClr>
                  </a:outerShdw>
                </a:effectLst>
                <a:latin typeface="Arial"/>
                <a:cs typeface="Arial"/>
              </a:rPr>
              <a:t>Impact/Criticality</a:t>
            </a:r>
          </a:p>
        </p:txBody>
      </p:sp>
      <p:sp>
        <p:nvSpPr>
          <p:cNvPr id="10" name="Oval 9"/>
          <p:cNvSpPr/>
          <p:nvPr/>
        </p:nvSpPr>
        <p:spPr>
          <a:xfrm>
            <a:off x="5552384" y="4016650"/>
            <a:ext cx="2176597" cy="889000"/>
          </a:xfrm>
          <a:prstGeom prst="ellipse">
            <a:avLst/>
          </a:prstGeom>
          <a:gradFill flip="none" rotWithShape="1">
            <a:gsLst>
              <a:gs pos="100000">
                <a:srgbClr val="C8FF62"/>
              </a:gs>
              <a:gs pos="51000">
                <a:srgbClr val="408000"/>
              </a:gs>
              <a:gs pos="0">
                <a:srgbClr val="C8FF62"/>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latin typeface="Arial"/>
                <a:cs typeface="Arial"/>
              </a:rPr>
              <a:t>Uncertainty</a:t>
            </a:r>
          </a:p>
        </p:txBody>
      </p:sp>
    </p:spTree>
    <p:extLst>
      <p:ext uri="{BB962C8B-B14F-4D97-AF65-F5344CB8AC3E}">
        <p14:creationId xmlns:p14="http://schemas.microsoft.com/office/powerpoint/2010/main" val="22797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323FB4-8E6E-FC41-9787-B3E28E5A0EC4}"/>
              </a:ext>
            </a:extLst>
          </p:cNvPr>
          <p:cNvSpPr>
            <a:spLocks noGrp="1"/>
          </p:cNvSpPr>
          <p:nvPr>
            <p:ph idx="1"/>
          </p:nvPr>
        </p:nvSpPr>
        <p:spPr>
          <a:xfrm>
            <a:off x="457200" y="1475412"/>
            <a:ext cx="8229600" cy="5084414"/>
          </a:xfrm>
        </p:spPr>
        <p:txBody>
          <a:bodyPr>
            <a:normAutofit fontScale="92500" lnSpcReduction="20000"/>
          </a:bodyPr>
          <a:lstStyle/>
          <a:p>
            <a:r>
              <a:rPr lang="en-US" dirty="0"/>
              <a:t>The CONDITION must exist today and should be indisputable</a:t>
            </a:r>
          </a:p>
          <a:p>
            <a:r>
              <a:rPr lang="en-US" dirty="0"/>
              <a:t>No conditional statements or risks should be in any of the fillable items (the condition is already included in the statement structure) – see example on p. 20</a:t>
            </a:r>
          </a:p>
          <a:p>
            <a:pPr lvl="1"/>
            <a:r>
              <a:rPr lang="en-US" dirty="0"/>
              <a:t>Rationale:  Conditional statements within the risk will result in arbitrary likelihoods and “risk of a risk” scenarios. </a:t>
            </a:r>
          </a:p>
          <a:p>
            <a:r>
              <a:rPr lang="en-US" dirty="0"/>
              <a:t>Avoid using multiple consequences in a single risk statement (see p. 21)</a:t>
            </a:r>
          </a:p>
          <a:p>
            <a:pPr lvl="1"/>
            <a:r>
              <a:rPr lang="en-US" dirty="0"/>
              <a:t>Especially if they are different flavors (common) as risk scales are different</a:t>
            </a:r>
          </a:p>
          <a:p>
            <a:r>
              <a:rPr lang="en-US" dirty="0"/>
              <a:t>The CONSEQUENCE represents the category </a:t>
            </a:r>
          </a:p>
          <a:p>
            <a:r>
              <a:rPr lang="en-US" dirty="0"/>
              <a:t>Safety of your own hardware is in the category of technical or programmatic risk</a:t>
            </a:r>
          </a:p>
          <a:p>
            <a:r>
              <a:rPr lang="en-US" dirty="0"/>
              <a:t>Avoid using “loss of redundancy” as a risk consequence at the project level (project level risks should be threats to level 1 requirements)</a:t>
            </a:r>
          </a:p>
          <a:p>
            <a:pPr lvl="1"/>
            <a:r>
              <a:rPr lang="en-US" dirty="0"/>
              <a:t>Can result in unbalanced risk by comparing one risk of loss of function to another with no effect on mission performance</a:t>
            </a:r>
          </a:p>
          <a:p>
            <a:pPr lvl="1"/>
            <a:r>
              <a:rPr lang="en-US" dirty="0"/>
              <a:t>Loses the benefit of redundancy</a:t>
            </a:r>
          </a:p>
          <a:p>
            <a:r>
              <a:rPr lang="en-US" dirty="0"/>
              <a:t>If possible, avoid risks that suggest that your own project team is going to make bad decisions – better to address those concerns directly within the project.  </a:t>
            </a:r>
          </a:p>
        </p:txBody>
      </p:sp>
      <p:sp>
        <p:nvSpPr>
          <p:cNvPr id="4" name="Title 3">
            <a:extLst>
              <a:ext uri="{FF2B5EF4-FFF2-40B4-BE49-F238E27FC236}">
                <a16:creationId xmlns:a16="http://schemas.microsoft.com/office/drawing/2014/main" id="{0D4C0AFA-5F84-0F49-A300-09B6550B5B79}"/>
              </a:ext>
            </a:extLst>
          </p:cNvPr>
          <p:cNvSpPr>
            <a:spLocks noGrp="1"/>
          </p:cNvSpPr>
          <p:nvPr>
            <p:ph type="title"/>
          </p:nvPr>
        </p:nvSpPr>
        <p:spPr/>
        <p:txBody>
          <a:bodyPr/>
          <a:lstStyle/>
          <a:p>
            <a:r>
              <a:rPr lang="en-US" dirty="0"/>
              <a:t>Key Rules to follow</a:t>
            </a:r>
          </a:p>
        </p:txBody>
      </p:sp>
    </p:spTree>
    <p:extLst>
      <p:ext uri="{BB962C8B-B14F-4D97-AF65-F5344CB8AC3E}">
        <p14:creationId xmlns:p14="http://schemas.microsoft.com/office/powerpoint/2010/main" val="371516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NASA’s ASAP panel was concerned about decisions made in testing in manned space flight applications that had major risk implications, without clear authority to do so or acknowledgment</a:t>
            </a:r>
          </a:p>
          <a:p>
            <a:r>
              <a:rPr lang="en-US" dirty="0"/>
              <a:t>A secondary concern was that higher levels of aggregate risk were missed by looking only at collections of smaller risks</a:t>
            </a:r>
          </a:p>
          <a:p>
            <a:r>
              <a:rPr lang="en-US" dirty="0"/>
              <a:t>NASA AA directed OSMA/System Safety to develop a clear means of accountability for decisions that involve risk and to ensure that aggregate risk is properly considered</a:t>
            </a:r>
          </a:p>
          <a:p>
            <a:r>
              <a:rPr lang="en-US" dirty="0"/>
              <a:t>NPR 8000.4 had been updated to formalize the approach</a:t>
            </a:r>
          </a:p>
          <a:p>
            <a:r>
              <a:rPr lang="en-US" dirty="0"/>
              <a:t>The magnitude, investment, complexity, and visibility of JWST combined with many late anomalies in development without complete resolution and/or complete regression testing prompt the need for an independent assessment of the overall risk picture for the mission.*</a:t>
            </a:r>
          </a:p>
          <a:p>
            <a:endParaRPr lang="en-US" dirty="0"/>
          </a:p>
          <a:p>
            <a:pPr marL="0" indent="0">
              <a:buNone/>
            </a:pPr>
            <a:r>
              <a:rPr lang="en-US" dirty="0"/>
              <a:t>*See memo in backup</a:t>
            </a:r>
          </a:p>
        </p:txBody>
      </p:sp>
      <p:sp>
        <p:nvSpPr>
          <p:cNvPr id="4" name="Title 3"/>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58596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B5C10C-4EE6-284B-AD2D-9BB055D7E6A7}"/>
              </a:ext>
            </a:extLst>
          </p:cNvPr>
          <p:cNvSpPr>
            <a:spLocks noGrp="1"/>
          </p:cNvSpPr>
          <p:nvPr>
            <p:ph idx="1"/>
          </p:nvPr>
        </p:nvSpPr>
        <p:spPr/>
        <p:txBody>
          <a:bodyPr/>
          <a:lstStyle/>
          <a:p>
            <a:r>
              <a:rPr lang="en-US" dirty="0"/>
              <a:t>An independent review of JWST’s risk register has resulted in the following</a:t>
            </a:r>
          </a:p>
          <a:p>
            <a:pPr lvl="1"/>
            <a:r>
              <a:rPr lang="en-US" dirty="0"/>
              <a:t>Determination that JWST’s capture, characterization, disposition, and communication of risks is complete and commensurate with a flagship Class A mission</a:t>
            </a:r>
          </a:p>
          <a:p>
            <a:pPr lvl="1"/>
            <a:r>
              <a:rPr lang="en-US" dirty="0"/>
              <a:t>Potential aggregate risk statements to represent the cumulative technical risks on the observatory at the time of launch</a:t>
            </a:r>
          </a:p>
          <a:p>
            <a:pPr lvl="1"/>
            <a:r>
              <a:rPr lang="en-US" dirty="0"/>
              <a:t>Determination that </a:t>
            </a:r>
          </a:p>
          <a:p>
            <a:pPr lvl="2"/>
            <a:r>
              <a:rPr lang="en-US" dirty="0"/>
              <a:t>JWST’s observatory level testing is complete and ready for launch</a:t>
            </a:r>
          </a:p>
          <a:p>
            <a:pPr lvl="2"/>
            <a:r>
              <a:rPr lang="en-US" dirty="0"/>
              <a:t>The late anomalies are artifacts of extensive handling and the testing of a zero-g observatory under the constraints of 1 g.  </a:t>
            </a:r>
          </a:p>
          <a:p>
            <a:pPr lvl="2"/>
            <a:r>
              <a:rPr lang="en-US" dirty="0"/>
              <a:t>Further deployment testing will likely expand on the issues above and more likely increase risk without any substantive improvement in confidence or reliability </a:t>
            </a:r>
          </a:p>
        </p:txBody>
      </p:sp>
      <p:sp>
        <p:nvSpPr>
          <p:cNvPr id="4" name="Title 3">
            <a:extLst>
              <a:ext uri="{FF2B5EF4-FFF2-40B4-BE49-F238E27FC236}">
                <a16:creationId xmlns:a16="http://schemas.microsoft.com/office/drawing/2014/main" id="{89B31F3B-6C10-3245-B80B-FF8640677666}"/>
              </a:ext>
            </a:extLst>
          </p:cNvPr>
          <p:cNvSpPr>
            <a:spLocks noGrp="1"/>
          </p:cNvSpPr>
          <p:nvPr>
            <p:ph type="title"/>
          </p:nvPr>
        </p:nvSpPr>
        <p:spPr/>
        <p:txBody>
          <a:bodyPr/>
          <a:lstStyle/>
          <a:p>
            <a:r>
              <a:rPr lang="en-US" dirty="0"/>
              <a:t>BLUF</a:t>
            </a:r>
          </a:p>
        </p:txBody>
      </p:sp>
    </p:spTree>
    <p:extLst>
      <p:ext uri="{BB962C8B-B14F-4D97-AF65-F5344CB8AC3E}">
        <p14:creationId xmlns:p14="http://schemas.microsoft.com/office/powerpoint/2010/main" val="273756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a:t>Perform a detailed, systematic, qualitative assessment of the JWST project risks and potential aggregate impacts, consistent with GSFC’s risk management approach</a:t>
            </a:r>
          </a:p>
          <a:p>
            <a:pPr lvl="1"/>
            <a:r>
              <a:rPr lang="en-US" dirty="0"/>
              <a:t>Risk database as of December 2020 was used for this exercise and not ”refreshed” in this analysis</a:t>
            </a:r>
          </a:p>
          <a:p>
            <a:r>
              <a:rPr lang="en-US" dirty="0"/>
              <a:t>Steps were as follows</a:t>
            </a:r>
          </a:p>
          <a:p>
            <a:pPr lvl="1"/>
            <a:r>
              <a:rPr lang="en-US" sz="1600" dirty="0"/>
              <a:t>Reviewed associated sets of open and closed risks to verify that they are commensurate with the risk picture for a project of complexity consistent with JWST, and that they are reflective of a sound risk management process. </a:t>
            </a:r>
          </a:p>
          <a:p>
            <a:pPr lvl="1"/>
            <a:endParaRPr lang="en-US" sz="1600" dirty="0"/>
          </a:p>
          <a:p>
            <a:pPr lvl="1"/>
            <a:r>
              <a:rPr lang="en-US" sz="1600" dirty="0"/>
              <a:t>Reviewed associated sets of closed risks to ensure they indicate a proper closure process both holistically and on individual risks. </a:t>
            </a:r>
          </a:p>
          <a:p>
            <a:pPr lvl="1"/>
            <a:endParaRPr lang="en-US" sz="1600" dirty="0"/>
          </a:p>
          <a:p>
            <a:pPr lvl="1"/>
            <a:r>
              <a:rPr lang="en-US" sz="1600" dirty="0"/>
              <a:t>Reviewed the open and accepted technical risks to determine whether there are clusters that could be collectively aggregated. </a:t>
            </a:r>
          </a:p>
          <a:p>
            <a:pPr marL="169862" lvl="1" indent="0">
              <a:buNone/>
            </a:pPr>
            <a:endParaRPr lang="en-US" sz="1600" dirty="0"/>
          </a:p>
          <a:p>
            <a:pPr lvl="1"/>
            <a:r>
              <a:rPr lang="en-US" sz="1600" dirty="0"/>
              <a:t>Reviewed the collection of late anomalies and failures experienced that had corrections only verifiable at the component level because of risks to the observatory of further full-scale tests, for any supplemental risks that are solely due to the late nature. </a:t>
            </a:r>
          </a:p>
          <a:p>
            <a:pPr lvl="1"/>
            <a:endParaRPr lang="en-US" sz="1600" dirty="0"/>
          </a:p>
          <a:p>
            <a:pPr lvl="1"/>
            <a:r>
              <a:rPr lang="en-US" sz="1600" dirty="0"/>
              <a:t>Constructed an overall statement of aggregate technical risk</a:t>
            </a:r>
          </a:p>
          <a:p>
            <a:pPr lvl="1"/>
            <a:endParaRPr lang="en-US" sz="1600" dirty="0"/>
          </a:p>
          <a:p>
            <a:r>
              <a:rPr lang="en-US" sz="1600" b="1" dirty="0"/>
              <a:t>It should be noted that the documents and databases reviewed are internal tools for risk management within the project and are not designed or formatted for external review.</a:t>
            </a:r>
          </a:p>
        </p:txBody>
      </p:sp>
      <p:sp>
        <p:nvSpPr>
          <p:cNvPr id="4" name="Title 3"/>
          <p:cNvSpPr>
            <a:spLocks noGrp="1"/>
          </p:cNvSpPr>
          <p:nvPr>
            <p:ph type="title"/>
          </p:nvPr>
        </p:nvSpPr>
        <p:spPr/>
        <p:txBody>
          <a:bodyPr/>
          <a:lstStyle/>
          <a:p>
            <a:r>
              <a:rPr lang="en-US" dirty="0"/>
              <a:t>Approach </a:t>
            </a:r>
          </a:p>
        </p:txBody>
      </p:sp>
    </p:spTree>
    <p:extLst>
      <p:ext uri="{BB962C8B-B14F-4D97-AF65-F5344CB8AC3E}">
        <p14:creationId xmlns:p14="http://schemas.microsoft.com/office/powerpoint/2010/main" val="2448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Definition: the combination of </a:t>
            </a:r>
          </a:p>
          <a:p>
            <a:pPr lvl="1"/>
            <a:r>
              <a:rPr lang="en-US" dirty="0"/>
              <a:t>a) the probability (qualitative or quantitative) that an undesired event will occur, and</a:t>
            </a:r>
          </a:p>
          <a:p>
            <a:pPr lvl="1"/>
            <a:r>
              <a:rPr lang="en-US" dirty="0"/>
              <a:t>b) the consequence or impact of the undesired event</a:t>
            </a:r>
          </a:p>
          <a:p>
            <a:pPr lvl="1"/>
            <a:r>
              <a:rPr lang="en-US" dirty="0"/>
              <a:t>c) a factual context or scenario that exists to cause the risk to be present</a:t>
            </a:r>
          </a:p>
          <a:p>
            <a:pPr lvl="1"/>
            <a:r>
              <a:rPr lang="en-US" dirty="0"/>
              <a:t>In short, risk is an expectation of loss in statistical terms based an existing condition.</a:t>
            </a:r>
          </a:p>
          <a:p>
            <a:pPr lvl="1"/>
            <a:endParaRPr lang="en-US" dirty="0"/>
          </a:p>
          <a:p>
            <a:r>
              <a:rPr lang="en-US" dirty="0"/>
              <a:t>Categories of risk (consequences)</a:t>
            </a:r>
          </a:p>
          <a:p>
            <a:pPr lvl="1"/>
            <a:r>
              <a:rPr lang="en-US" dirty="0"/>
              <a:t>Technical (failure or performance degradation on-orbit)</a:t>
            </a:r>
          </a:p>
          <a:p>
            <a:pPr lvl="1"/>
            <a:r>
              <a:rPr lang="en-US" dirty="0"/>
              <a:t>Cost ($ it will take to fix the problem)</a:t>
            </a:r>
          </a:p>
          <a:p>
            <a:pPr lvl="1"/>
            <a:r>
              <a:rPr lang="en-US" dirty="0"/>
              <a:t>Schedule (time to fix the problem)</a:t>
            </a:r>
          </a:p>
          <a:p>
            <a:pPr lvl="1"/>
            <a:r>
              <a:rPr lang="en-US" dirty="0"/>
              <a:t>Safety (injury, death, or collateral damage)</a:t>
            </a:r>
          </a:p>
          <a:p>
            <a:pPr marL="171450" lvl="1" indent="0">
              <a:buNone/>
            </a:pPr>
            <a:endParaRPr lang="en-US" dirty="0"/>
          </a:p>
          <a:p>
            <a:r>
              <a:rPr lang="en-US" dirty="0"/>
              <a:t>This is the substantive version of a concern</a:t>
            </a:r>
          </a:p>
          <a:p>
            <a:r>
              <a:rPr lang="en-US" dirty="0"/>
              <a:t>The category may not match that of the concern</a:t>
            </a:r>
          </a:p>
          <a:p>
            <a:pPr lvl="1"/>
            <a:r>
              <a:rPr lang="en-US" dirty="0"/>
              <a:t>Common:  programmatic risk based on technical concern</a:t>
            </a:r>
          </a:p>
        </p:txBody>
      </p:sp>
      <p:sp>
        <p:nvSpPr>
          <p:cNvPr id="2" name="Title 1"/>
          <p:cNvSpPr>
            <a:spLocks noGrp="1"/>
          </p:cNvSpPr>
          <p:nvPr>
            <p:ph type="title"/>
          </p:nvPr>
        </p:nvSpPr>
        <p:spPr/>
        <p:txBody>
          <a:bodyPr/>
          <a:lstStyle/>
          <a:p>
            <a:r>
              <a:rPr lang="en-US"/>
              <a:t>What is Risk?</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6</a:t>
            </a:fld>
            <a:endParaRPr lang="en-US" dirty="0"/>
          </a:p>
        </p:txBody>
      </p:sp>
      <p:sp>
        <p:nvSpPr>
          <p:cNvPr id="4" name="Right Brace 3">
            <a:extLst>
              <a:ext uri="{FF2B5EF4-FFF2-40B4-BE49-F238E27FC236}">
                <a16:creationId xmlns:a16="http://schemas.microsoft.com/office/drawing/2014/main" id="{CDA8FD33-1307-6D4F-82C8-2F0BAFCE2A19}"/>
              </a:ext>
            </a:extLst>
          </p:cNvPr>
          <p:cNvSpPr/>
          <p:nvPr/>
        </p:nvSpPr>
        <p:spPr>
          <a:xfrm>
            <a:off x="4830722" y="4087029"/>
            <a:ext cx="277090" cy="3693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DA83B79-666F-2F41-AA32-5DBE17C03913}"/>
              </a:ext>
            </a:extLst>
          </p:cNvPr>
          <p:cNvSpPr txBox="1"/>
          <p:nvPr/>
        </p:nvSpPr>
        <p:spPr>
          <a:xfrm>
            <a:off x="5107812" y="4087029"/>
            <a:ext cx="1504579" cy="369332"/>
          </a:xfrm>
          <a:prstGeom prst="rect">
            <a:avLst/>
          </a:prstGeom>
          <a:noFill/>
        </p:spPr>
        <p:txBody>
          <a:bodyPr wrap="none" rtlCol="0">
            <a:spAutoFit/>
          </a:bodyPr>
          <a:lstStyle/>
          <a:p>
            <a:r>
              <a:rPr lang="en-US" dirty="0">
                <a:solidFill>
                  <a:schemeClr val="tx2"/>
                </a:solidFill>
              </a:rPr>
              <a:t>programmatic</a:t>
            </a:r>
          </a:p>
        </p:txBody>
      </p:sp>
    </p:spTree>
    <p:extLst>
      <p:ext uri="{BB962C8B-B14F-4D97-AF65-F5344CB8AC3E}">
        <p14:creationId xmlns:p14="http://schemas.microsoft.com/office/powerpoint/2010/main" val="145316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49D246-3C5F-274A-99E2-6B8C51865975}"/>
              </a:ext>
            </a:extLst>
          </p:cNvPr>
          <p:cNvSpPr>
            <a:spLocks noGrp="1"/>
          </p:cNvSpPr>
          <p:nvPr>
            <p:ph idx="1"/>
          </p:nvPr>
        </p:nvSpPr>
        <p:spPr/>
        <p:txBody>
          <a:bodyPr>
            <a:normAutofit fontScale="77500" lnSpcReduction="20000"/>
          </a:bodyPr>
          <a:lstStyle/>
          <a:p>
            <a:r>
              <a:rPr lang="en-US" dirty="0"/>
              <a:t>Given the [CONDITION*]</a:t>
            </a:r>
          </a:p>
          <a:p>
            <a:pPr marL="171450" lvl="1" indent="0">
              <a:buNone/>
            </a:pPr>
            <a:r>
              <a:rPr lang="en-US" dirty="0"/>
              <a:t>There is a </a:t>
            </a:r>
            <a:r>
              <a:rPr lang="en-US" dirty="0">
                <a:highlight>
                  <a:srgbClr val="FFFF00"/>
                </a:highlight>
              </a:rPr>
              <a:t>possibility</a:t>
            </a:r>
            <a:r>
              <a:rPr lang="en-US" dirty="0"/>
              <a:t> that [INTERMEDIATE CONSEQUENCE] will occur </a:t>
            </a:r>
          </a:p>
          <a:p>
            <a:pPr marL="171450" lvl="1" indent="0">
              <a:buNone/>
            </a:pPr>
            <a:r>
              <a:rPr lang="en-US" dirty="0"/>
              <a:t>Resulting in [CONSEQUENCE]</a:t>
            </a:r>
          </a:p>
          <a:p>
            <a:pPr marL="171450" lvl="1" indent="0">
              <a:buNone/>
            </a:pPr>
            <a:endParaRPr lang="en-US" dirty="0"/>
          </a:p>
          <a:p>
            <a:pPr marL="171450" lvl="1" indent="0">
              <a:buNone/>
            </a:pPr>
            <a:r>
              <a:rPr lang="en-US" dirty="0"/>
              <a:t>CONDITION:  A </a:t>
            </a:r>
            <a:r>
              <a:rPr lang="en-US" u="sng" dirty="0"/>
              <a:t>factual</a:t>
            </a:r>
            <a:r>
              <a:rPr lang="en-US" dirty="0"/>
              <a:t> statement that describes the context that elevates the likelihood of a failure or shortfall.  A system being single string does not automatically indicate that a risk is above baseline risk.  What is the condition that exists that elevates the likelihood of failure?  </a:t>
            </a:r>
          </a:p>
          <a:p>
            <a:pPr marL="171450" lvl="1" indent="0">
              <a:buNone/>
            </a:pPr>
            <a:r>
              <a:rPr lang="en-US" dirty="0"/>
              <a:t>	- there is a part installed that is a GIDEP direct hit</a:t>
            </a:r>
          </a:p>
          <a:p>
            <a:pPr marL="171450" lvl="1" indent="0">
              <a:buNone/>
            </a:pPr>
            <a:r>
              <a:rPr lang="en-US" dirty="0"/>
              <a:t>	- the supplier is located in a war zone</a:t>
            </a:r>
          </a:p>
          <a:p>
            <a:pPr marL="171450" lvl="1" indent="0">
              <a:buNone/>
            </a:pPr>
            <a:r>
              <a:rPr lang="en-US" dirty="0"/>
              <a:t>	- the expert personnel have just retired </a:t>
            </a:r>
          </a:p>
          <a:p>
            <a:pPr marL="171450" lvl="1" indent="0">
              <a:buNone/>
            </a:pPr>
            <a:endParaRPr lang="en-US" dirty="0"/>
          </a:p>
          <a:p>
            <a:pPr marL="171450" lvl="1" indent="0">
              <a:buNone/>
            </a:pPr>
            <a:r>
              <a:rPr lang="en-US" dirty="0"/>
              <a:t>INTERMEDIATE CONSEQUENCE:  The immediate, direct effect from a concern being realized</a:t>
            </a:r>
          </a:p>
          <a:p>
            <a:pPr marL="171450" lvl="1" indent="0">
              <a:buNone/>
            </a:pPr>
            <a:r>
              <a:rPr lang="en-US" dirty="0"/>
              <a:t>	- a part will fail</a:t>
            </a:r>
          </a:p>
          <a:p>
            <a:pPr marL="171450" lvl="1" indent="0">
              <a:buNone/>
            </a:pPr>
            <a:r>
              <a:rPr lang="en-US" dirty="0"/>
              <a:t>	- an item will be delivered late</a:t>
            </a:r>
          </a:p>
          <a:p>
            <a:pPr marL="171450" lvl="1" indent="0">
              <a:buNone/>
            </a:pPr>
            <a:endParaRPr lang="en-US" dirty="0"/>
          </a:p>
          <a:p>
            <a:pPr marL="171450" lvl="1" indent="0">
              <a:buNone/>
            </a:pPr>
            <a:r>
              <a:rPr lang="en-US" dirty="0"/>
              <a:t>CONSEQUENCE:  Foreseeable, negative impact(s) to meeting performance, programmatic, or safety requirements at the level of a project that is tracking the associated risk. </a:t>
            </a:r>
            <a:r>
              <a:rPr lang="en-US" u="sng" dirty="0"/>
              <a:t>Project level risks are threats to mission requirements</a:t>
            </a:r>
            <a:r>
              <a:rPr lang="en-US" dirty="0"/>
              <a:t>.</a:t>
            </a:r>
          </a:p>
          <a:p>
            <a:pPr marL="171450" lvl="1" indent="0">
              <a:buNone/>
            </a:pPr>
            <a:r>
              <a:rPr lang="en-US" dirty="0"/>
              <a:t>	- instrument will fail</a:t>
            </a:r>
          </a:p>
          <a:p>
            <a:pPr marL="171450" lvl="1" indent="0">
              <a:buNone/>
            </a:pPr>
            <a:r>
              <a:rPr lang="en-US" dirty="0"/>
              <a:t>	- mission will fail</a:t>
            </a:r>
          </a:p>
          <a:p>
            <a:pPr marL="171450" lvl="1" indent="0">
              <a:buNone/>
            </a:pPr>
            <a:r>
              <a:rPr lang="en-US" dirty="0"/>
              <a:t>	- launch will slip</a:t>
            </a:r>
          </a:p>
          <a:p>
            <a:pPr marL="171450" lvl="1" indent="0">
              <a:buNone/>
            </a:pPr>
            <a:r>
              <a:rPr lang="en-US" dirty="0"/>
              <a:t>	- a person will be injured</a:t>
            </a:r>
          </a:p>
          <a:p>
            <a:pPr marL="171450" lvl="1" indent="0">
              <a:buNone/>
            </a:pPr>
            <a:endParaRPr lang="en-US" dirty="0"/>
          </a:p>
          <a:p>
            <a:pPr marL="171450" lvl="1" indent="0">
              <a:buNone/>
            </a:pPr>
            <a:endParaRPr lang="en-US" dirty="0"/>
          </a:p>
        </p:txBody>
      </p:sp>
      <p:sp>
        <p:nvSpPr>
          <p:cNvPr id="4" name="Title 3">
            <a:extLst>
              <a:ext uri="{FF2B5EF4-FFF2-40B4-BE49-F238E27FC236}">
                <a16:creationId xmlns:a16="http://schemas.microsoft.com/office/drawing/2014/main" id="{C67981E2-73AF-BB43-9CD9-CDFF37882B5F}"/>
              </a:ext>
            </a:extLst>
          </p:cNvPr>
          <p:cNvSpPr>
            <a:spLocks noGrp="1"/>
          </p:cNvSpPr>
          <p:nvPr>
            <p:ph type="title"/>
          </p:nvPr>
        </p:nvSpPr>
        <p:spPr/>
        <p:txBody>
          <a:bodyPr/>
          <a:lstStyle/>
          <a:p>
            <a:r>
              <a:rPr lang="en-US" dirty="0"/>
              <a:t>Risk Statement (GPR 7120.4D)</a:t>
            </a:r>
          </a:p>
        </p:txBody>
      </p:sp>
      <p:sp>
        <p:nvSpPr>
          <p:cNvPr id="6" name="TextBox 5">
            <a:extLst>
              <a:ext uri="{FF2B5EF4-FFF2-40B4-BE49-F238E27FC236}">
                <a16:creationId xmlns:a16="http://schemas.microsoft.com/office/drawing/2014/main" id="{46271E34-9F05-A247-B7FE-5391D5244244}"/>
              </a:ext>
            </a:extLst>
          </p:cNvPr>
          <p:cNvSpPr txBox="1"/>
          <p:nvPr/>
        </p:nvSpPr>
        <p:spPr>
          <a:xfrm>
            <a:off x="861237" y="6222168"/>
            <a:ext cx="4737900" cy="369332"/>
          </a:xfrm>
          <a:prstGeom prst="rect">
            <a:avLst/>
          </a:prstGeom>
          <a:noFill/>
        </p:spPr>
        <p:txBody>
          <a:bodyPr wrap="none" rtlCol="0">
            <a:spAutoFit/>
          </a:bodyPr>
          <a:lstStyle/>
          <a:p>
            <a:r>
              <a:rPr lang="en-US" dirty="0"/>
              <a:t>*[CAPITALIZED] terms will be called </a:t>
            </a:r>
            <a:r>
              <a:rPr lang="en-US" i="1" dirty="0"/>
              <a:t>fillable</a:t>
            </a:r>
            <a:r>
              <a:rPr lang="en-US" dirty="0"/>
              <a:t> items</a:t>
            </a:r>
          </a:p>
        </p:txBody>
      </p:sp>
    </p:spTree>
    <p:extLst>
      <p:ext uri="{BB962C8B-B14F-4D97-AF65-F5344CB8AC3E}">
        <p14:creationId xmlns:p14="http://schemas.microsoft.com/office/powerpoint/2010/main" val="105512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114"/>
          <p:cNvPicPr>
            <a:picLocks noChangeAspect="1"/>
          </p:cNvPicPr>
          <p:nvPr/>
        </p:nvPicPr>
        <p:blipFill>
          <a:blip r:embed="rId2"/>
          <a:stretch>
            <a:fillRect/>
          </a:stretch>
        </p:blipFill>
        <p:spPr>
          <a:xfrm>
            <a:off x="999819" y="1187245"/>
            <a:ext cx="7084843" cy="2308819"/>
          </a:xfrm>
          <a:prstGeom prst="rect">
            <a:avLst/>
          </a:prstGeom>
        </p:spPr>
      </p:pic>
      <p:pic>
        <p:nvPicPr>
          <p:cNvPr id="116" name="Picture 115"/>
          <p:cNvPicPr>
            <a:picLocks noChangeAspect="1"/>
          </p:cNvPicPr>
          <p:nvPr/>
        </p:nvPicPr>
        <p:blipFill>
          <a:blip r:embed="rId3"/>
          <a:stretch>
            <a:fillRect/>
          </a:stretch>
        </p:blipFill>
        <p:spPr>
          <a:xfrm>
            <a:off x="1617993" y="3596319"/>
            <a:ext cx="5848493" cy="2932701"/>
          </a:xfrm>
          <a:prstGeom prst="rect">
            <a:avLst/>
          </a:prstGeom>
        </p:spPr>
      </p:pic>
      <p:sp>
        <p:nvSpPr>
          <p:cNvPr id="8" name="Title 3"/>
          <p:cNvSpPr txBox="1">
            <a:spLocks/>
          </p:cNvSpPr>
          <p:nvPr/>
        </p:nvSpPr>
        <p:spPr>
          <a:xfrm>
            <a:off x="731520" y="182880"/>
            <a:ext cx="7886700" cy="5531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j-ea"/>
                <a:cs typeface="+mj-cs"/>
              </a:rPr>
              <a:t>Flight Project Risk Rating Scale</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B405B8AE-5022-4EFD-B9AC-106F7481FD5A}" type="slidenum">
              <a:rPr lang="en-US" smtClean="0"/>
              <a:pPr/>
              <a:t>8</a:t>
            </a:fld>
            <a:endParaRPr lang="en-US" sz="1200" dirty="0">
              <a:solidFill>
                <a:schemeClr val="tx1"/>
              </a:solidFill>
              <a:latin typeface="+mn-lt"/>
            </a:endParaRPr>
          </a:p>
        </p:txBody>
      </p:sp>
    </p:spTree>
    <p:extLst>
      <p:ext uri="{BB962C8B-B14F-4D97-AF65-F5344CB8AC3E}">
        <p14:creationId xmlns:p14="http://schemas.microsoft.com/office/powerpoint/2010/main" val="223558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Baseline risk: the normal level of risk in developing and assembling </a:t>
            </a:r>
            <a:br>
              <a:rPr lang="en-US" dirty="0"/>
            </a:br>
            <a:r>
              <a:rPr lang="en-US" dirty="0"/>
              <a:t>a product</a:t>
            </a:r>
          </a:p>
          <a:p>
            <a:pPr lvl="1"/>
            <a:r>
              <a:rPr lang="en-US" dirty="0"/>
              <a:t>This can be considered as risk that is accepted by a project at initiation without further tracking or debate</a:t>
            </a:r>
          </a:p>
          <a:p>
            <a:pPr lvl="1"/>
            <a:r>
              <a:rPr lang="en-US" dirty="0"/>
              <a:t>Generally we do not track risks within the baseline</a:t>
            </a:r>
          </a:p>
          <a:p>
            <a:pPr lvl="1"/>
            <a:r>
              <a:rPr lang="en-US" dirty="0"/>
              <a:t>Experienced developers mitigate baseline risks through standard processes</a:t>
            </a:r>
          </a:p>
          <a:p>
            <a:pPr lvl="1"/>
            <a:endParaRPr lang="en-US" dirty="0"/>
          </a:p>
          <a:p>
            <a:r>
              <a:rPr lang="en-US" dirty="0"/>
              <a:t>Credible risk: risk having likelihood category of at least “1” on the pertinent risk scale (note that in GSFC’s risk scale there are </a:t>
            </a:r>
            <a:br>
              <a:rPr lang="en-US" dirty="0"/>
            </a:br>
            <a:r>
              <a:rPr lang="en-US" dirty="0"/>
              <a:t>5 categories and 1 is the lowest risk category)</a:t>
            </a:r>
          </a:p>
          <a:p>
            <a:pPr lvl="1"/>
            <a:r>
              <a:rPr lang="en-US" dirty="0"/>
              <a:t>There are an infinite number of risks that are not credible </a:t>
            </a:r>
            <a:br>
              <a:rPr lang="en-US" dirty="0"/>
            </a:br>
            <a:r>
              <a:rPr lang="en-US" dirty="0"/>
              <a:t>for any project</a:t>
            </a:r>
          </a:p>
        </p:txBody>
      </p:sp>
      <p:sp>
        <p:nvSpPr>
          <p:cNvPr id="2" name="Title 1"/>
          <p:cNvSpPr>
            <a:spLocks noGrp="1"/>
          </p:cNvSpPr>
          <p:nvPr>
            <p:ph type="title"/>
          </p:nvPr>
        </p:nvSpPr>
        <p:spPr/>
        <p:txBody>
          <a:bodyPr/>
          <a:lstStyle/>
          <a:p>
            <a:r>
              <a:rPr lang="en-US" dirty="0"/>
              <a:t>Risk Terms in NASA</a:t>
            </a:r>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9</a:t>
            </a:fld>
            <a:endParaRPr lang="en-US" dirty="0"/>
          </a:p>
        </p:txBody>
      </p:sp>
    </p:spTree>
    <p:extLst>
      <p:ext uri="{BB962C8B-B14F-4D97-AF65-F5344CB8AC3E}">
        <p14:creationId xmlns:p14="http://schemas.microsoft.com/office/powerpoint/2010/main" val="373575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53828</TotalTime>
  <Words>2942</Words>
  <Application>Microsoft Office PowerPoint</Application>
  <PresentationFormat>On-screen Show (4:3)</PresentationFormat>
  <Paragraphs>233</Paragraphs>
  <Slides>24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Assessment of Aggregate Risk for JWST</vt:lpstr>
      <vt:lpstr>Outline</vt:lpstr>
      <vt:lpstr>Background</vt:lpstr>
      <vt:lpstr>BLUF</vt:lpstr>
      <vt:lpstr>Approach </vt:lpstr>
      <vt:lpstr>What is Risk?</vt:lpstr>
      <vt:lpstr>Risk Statement (GPR 7120.4D)</vt:lpstr>
      <vt:lpstr>PowerPoint Presentation</vt:lpstr>
      <vt:lpstr>Risk Terms in NASA</vt:lpstr>
      <vt:lpstr>Risk Terms in NASA (cont’d)</vt:lpstr>
      <vt:lpstr>Overview of risk picture</vt:lpstr>
      <vt:lpstr>Closed risks</vt:lpstr>
      <vt:lpstr>Assessment of current risk posture</vt:lpstr>
      <vt:lpstr>Secondary Risk Areas</vt:lpstr>
      <vt:lpstr>Risk from Late Anomalies and Failures</vt:lpstr>
      <vt:lpstr>Candidate risk from Late Anomalies and Failures (cont’d)</vt:lpstr>
      <vt:lpstr>Aggregate Risk Assessment</vt:lpstr>
      <vt:lpstr>Candidate comprehensive aggregate risk 1</vt:lpstr>
      <vt:lpstr>Candidate comprehensive aggregate risk 2</vt:lpstr>
      <vt:lpstr>Summary</vt:lpstr>
      <vt:lpstr>Backup materials</vt:lpstr>
      <vt:lpstr>PowerPoint Presentation</vt:lpstr>
      <vt:lpstr>Anatomy of a Risk</vt:lpstr>
      <vt:lpstr>Key Rules to follow</vt:lpstr>
    </vt:vector>
  </TitlesOfParts>
  <Company>NASA/GSFC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Employees Since January 2010</dc:title>
  <dc:creator>NASA ODIN</dc:creator>
  <cp:lastModifiedBy>Calhoun, JoAnne (GSFC-2710)</cp:lastModifiedBy>
  <cp:revision>582</cp:revision>
  <cp:lastPrinted>2017-09-20T21:14:32Z</cp:lastPrinted>
  <dcterms:created xsi:type="dcterms:W3CDTF">2013-01-29T13:50:35Z</dcterms:created>
  <dcterms:modified xsi:type="dcterms:W3CDTF">2022-09-15T15:23:04Z</dcterms:modified>
</cp:coreProperties>
</file>