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385" r:id="rId2"/>
    <p:sldId id="476" r:id="rId3"/>
    <p:sldId id="1215" r:id="rId4"/>
    <p:sldId id="1216" r:id="rId5"/>
    <p:sldId id="1219" r:id="rId6"/>
    <p:sldId id="1217" r:id="rId7"/>
    <p:sldId id="1226" r:id="rId8"/>
    <p:sldId id="1223" r:id="rId9"/>
    <p:sldId id="1218" r:id="rId10"/>
    <p:sldId id="325" r:id="rId11"/>
    <p:sldId id="324" r:id="rId12"/>
    <p:sldId id="1228" r:id="rId13"/>
    <p:sldId id="1229" r:id="rId14"/>
    <p:sldId id="1220" r:id="rId15"/>
    <p:sldId id="1221" r:id="rId16"/>
    <p:sldId id="1222" r:id="rId17"/>
    <p:sldId id="1224" r:id="rId18"/>
    <p:sldId id="1225" r:id="rId19"/>
    <p:sldId id="1230" r:id="rId20"/>
    <p:sldId id="1213" r:id="rId21"/>
    <p:sldId id="1214" r:id="rId22"/>
    <p:sldId id="1165" r:id="rId23"/>
    <p:sldId id="1187" r:id="rId24"/>
    <p:sldId id="1094" r:id="rId25"/>
    <p:sldId id="1227" r:id="rId26"/>
    <p:sldId id="323" r:id="rId27"/>
    <p:sldId id="1099" r:id="rId28"/>
    <p:sldId id="1090" r:id="rId29"/>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guide id="3" orient="horz" pos="939">
          <p15:clr>
            <a:srgbClr val="A4A3A4"/>
          </p15:clr>
        </p15:guide>
        <p15:guide id="4" pos="2763">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lgore, Roman A. (GSFC-3230)" initials="KR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1863AB"/>
    <a:srgbClr val="69EB35"/>
    <a:srgbClr val="006600"/>
    <a:srgbClr val="0000FF"/>
    <a:srgbClr val="D7E4BE"/>
    <a:srgbClr val="B7CE88"/>
    <a:srgbClr val="3333CC"/>
    <a:srgbClr val="008000"/>
    <a:srgbClr val="F1C234"/>
    <a:srgbClr val="234A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51" autoAdjust="0"/>
    <p:restoredTop sz="73408" autoAdjust="0"/>
  </p:normalViewPr>
  <p:slideViewPr>
    <p:cSldViewPr snapToGrid="0">
      <p:cViewPr varScale="1">
        <p:scale>
          <a:sx n="148" d="100"/>
          <a:sy n="148" d="100"/>
        </p:scale>
        <p:origin x="192" y="1104"/>
      </p:cViewPr>
      <p:guideLst>
        <p:guide orient="horz" pos="984"/>
        <p:guide pos="215"/>
        <p:guide orient="horz" pos="939"/>
        <p:guide pos="2763"/>
      </p:guideLst>
    </p:cSldViewPr>
  </p:slideViewPr>
  <p:outlineViewPr>
    <p:cViewPr>
      <p:scale>
        <a:sx n="33" d="100"/>
        <a:sy n="33" d="100"/>
      </p:scale>
      <p:origin x="0" y="0"/>
    </p:cViewPr>
  </p:outlineViewPr>
  <p:notesTextViewPr>
    <p:cViewPr>
      <p:scale>
        <a:sx n="3" d="2"/>
        <a:sy n="3" d="2"/>
      </p:scale>
      <p:origin x="0" y="0"/>
    </p:cViewPr>
  </p:notesTextViewPr>
  <p:sorterViewPr>
    <p:cViewPr>
      <p:scale>
        <a:sx n="110" d="100"/>
        <a:sy n="110" d="100"/>
      </p:scale>
      <p:origin x="0" y="0"/>
    </p:cViewPr>
  </p:sorterViewPr>
  <p:notesViewPr>
    <p:cSldViewPr snapToGrid="0" snapToObjects="1">
      <p:cViewPr varScale="1">
        <p:scale>
          <a:sx n="105" d="100"/>
          <a:sy n="105" d="100"/>
        </p:scale>
        <p:origin x="-3008" y="-12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641" cy="4641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609" y="0"/>
            <a:ext cx="2982641" cy="464184"/>
          </a:xfrm>
          <a:prstGeom prst="rect">
            <a:avLst/>
          </a:prstGeom>
        </p:spPr>
        <p:txBody>
          <a:bodyPr vert="horz" lIns="91440" tIns="45720" rIns="91440" bIns="45720" rtlCol="0"/>
          <a:lstStyle>
            <a:lvl1pPr algn="r">
              <a:defRPr sz="1200"/>
            </a:lvl1pPr>
          </a:lstStyle>
          <a:p>
            <a:fld id="{C9CABACB-904D-094F-9E7B-536B3FEBB582}" type="datetimeFigureOut">
              <a:rPr lang="en-US" smtClean="0"/>
              <a:t>8/12/22</a:t>
            </a:fld>
            <a:endParaRPr lang="en-US" dirty="0"/>
          </a:p>
        </p:txBody>
      </p:sp>
      <p:sp>
        <p:nvSpPr>
          <p:cNvPr id="4" name="Footer Placeholder 3"/>
          <p:cNvSpPr>
            <a:spLocks noGrp="1"/>
          </p:cNvSpPr>
          <p:nvPr>
            <p:ph type="ftr" sz="quarter" idx="2"/>
          </p:nvPr>
        </p:nvSpPr>
        <p:spPr>
          <a:xfrm>
            <a:off x="0" y="8830627"/>
            <a:ext cx="2982641" cy="46418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609" y="8830627"/>
            <a:ext cx="2982641" cy="464184"/>
          </a:xfrm>
          <a:prstGeom prst="rect">
            <a:avLst/>
          </a:prstGeom>
        </p:spPr>
        <p:txBody>
          <a:bodyPr vert="horz" lIns="91440" tIns="45720" rIns="91440" bIns="45720" rtlCol="0" anchor="b"/>
          <a:lstStyle>
            <a:lvl1pPr algn="r">
              <a:defRPr sz="1200"/>
            </a:lvl1pPr>
          </a:lstStyle>
          <a:p>
            <a:fld id="{D262B98C-CAAB-B146-8AA0-546D78A31D83}" type="slidenum">
              <a:rPr lang="en-US" smtClean="0"/>
              <a:t>‹#›</a:t>
            </a:fld>
            <a:endParaRPr lang="en-US" dirty="0"/>
          </a:p>
        </p:txBody>
      </p:sp>
    </p:spTree>
    <p:extLst>
      <p:ext uri="{BB962C8B-B14F-4D97-AF65-F5344CB8AC3E}">
        <p14:creationId xmlns:p14="http://schemas.microsoft.com/office/powerpoint/2010/main" val="213081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898102" y="1"/>
            <a:ext cx="2982119" cy="464820"/>
          </a:xfrm>
          <a:prstGeom prst="rect">
            <a:avLst/>
          </a:prstGeom>
        </p:spPr>
        <p:txBody>
          <a:bodyPr vert="horz" lIns="92958" tIns="46479" rIns="92958" bIns="46479" rtlCol="0"/>
          <a:lstStyle>
            <a:lvl1pPr algn="r">
              <a:defRPr sz="1200"/>
            </a:lvl1pPr>
          </a:lstStyle>
          <a:p>
            <a:fld id="{4770B855-4BB0-D049-BF04-D66C443CB33A}" type="datetimeFigureOut">
              <a:rPr lang="en-US" smtClean="0"/>
              <a:pPr/>
              <a:t>8/12/22</a:t>
            </a:fld>
            <a:endParaRPr lang="en-US" dirty="0"/>
          </a:p>
        </p:txBody>
      </p:sp>
      <p:sp>
        <p:nvSpPr>
          <p:cNvPr id="4" name="Slide Image Placeholder 3"/>
          <p:cNvSpPr>
            <a:spLocks noGrp="1" noRot="1" noChangeAspect="1"/>
          </p:cNvSpPr>
          <p:nvPr>
            <p:ph type="sldImg" idx="2"/>
          </p:nvPr>
        </p:nvSpPr>
        <p:spPr>
          <a:xfrm>
            <a:off x="1117600" y="698500"/>
            <a:ext cx="4646613" cy="3486150"/>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958" tIns="46479" rIns="92958" bIns="46479"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5251250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mn-lt"/>
              </a:rPr>
              <a:t>What do our colors really mean?</a:t>
            </a:r>
          </a:p>
          <a:p>
            <a:pPr lvl="1"/>
            <a:r>
              <a:rPr lang="en-US" sz="1600" dirty="0">
                <a:latin typeface="+mn-lt"/>
              </a:rPr>
              <a:t>Yellow (Warning)</a:t>
            </a:r>
          </a:p>
          <a:p>
            <a:pPr lvl="2"/>
            <a:r>
              <a:rPr lang="en-US" sz="1600" dirty="0">
                <a:latin typeface="+mn-lt"/>
              </a:rPr>
              <a:t>Management awareness/attention needed</a:t>
            </a:r>
          </a:p>
          <a:p>
            <a:pPr lvl="2"/>
            <a:r>
              <a:rPr lang="en-US" sz="1600" dirty="0">
                <a:latin typeface="+mn-lt"/>
              </a:rPr>
              <a:t>Items usually get discussed at Division/Directorate meetings</a:t>
            </a:r>
          </a:p>
          <a:p>
            <a:pPr lvl="2"/>
            <a:endParaRPr lang="en-US" sz="1600" dirty="0">
              <a:latin typeface="+mn-lt"/>
            </a:endParaRPr>
          </a:p>
          <a:p>
            <a:pPr lvl="1"/>
            <a:r>
              <a:rPr lang="en-US" sz="1600" dirty="0">
                <a:latin typeface="+mn-lt"/>
              </a:rPr>
              <a:t>Red (Critical)</a:t>
            </a:r>
          </a:p>
          <a:p>
            <a:pPr lvl="2"/>
            <a:r>
              <a:rPr lang="en-US" sz="1600" dirty="0">
                <a:latin typeface="+mn-lt"/>
              </a:rPr>
              <a:t>Impact is significant and management awareness/attention needed</a:t>
            </a:r>
          </a:p>
          <a:p>
            <a:pPr lvl="2"/>
            <a:r>
              <a:rPr lang="en-US" sz="1600" dirty="0">
                <a:latin typeface="+mn-lt"/>
              </a:rPr>
              <a:t>Items usually get discussed at Directorate/Center meetings</a:t>
            </a:r>
          </a:p>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167301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17625" y="1144588"/>
            <a:ext cx="4121150" cy="30908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2</a:t>
            </a:fld>
            <a:endParaRPr lang="en-US" dirty="0"/>
          </a:p>
        </p:txBody>
      </p:sp>
    </p:spTree>
    <p:extLst>
      <p:ext uri="{BB962C8B-B14F-4D97-AF65-F5344CB8AC3E}">
        <p14:creationId xmlns:p14="http://schemas.microsoft.com/office/powerpoint/2010/main" val="139713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1575" y="696913"/>
            <a:ext cx="4641850" cy="3481387"/>
          </a:xfrm>
        </p:spPr>
      </p:sp>
      <p:sp>
        <p:nvSpPr>
          <p:cNvPr id="3" name="Notes Placeholder 2"/>
          <p:cNvSpPr>
            <a:spLocks noGrp="1"/>
          </p:cNvSpPr>
          <p:nvPr>
            <p:ph type="body" idx="1"/>
          </p:nvPr>
        </p:nvSpPr>
        <p:spPr/>
        <p:txBody>
          <a:bodyPr/>
          <a:lstStyle/>
          <a:p>
            <a:r>
              <a:rPr lang="en-US" dirty="0"/>
              <a:t>It is</a:t>
            </a:r>
            <a:r>
              <a:rPr lang="en-US" baseline="0" dirty="0"/>
              <a:t> important to be explicit about what we mean when we say risk.  This will be clear when we contrast risk with “possibility”.  </a:t>
            </a:r>
            <a:endParaRPr lang="en-US" dirty="0"/>
          </a:p>
        </p:txBody>
      </p:sp>
      <p:sp>
        <p:nvSpPr>
          <p:cNvPr id="4" name="Slide Number Placeholder 3"/>
          <p:cNvSpPr>
            <a:spLocks noGrp="1"/>
          </p:cNvSpPr>
          <p:nvPr>
            <p:ph type="sldNum" sz="quarter" idx="10"/>
          </p:nvPr>
        </p:nvSpPr>
        <p:spPr/>
        <p:txBody>
          <a:bodyPr/>
          <a:lstStyle/>
          <a:p>
            <a:fld id="{B13D7079-BE31-AD43-8E0A-06D367AB2E0F}" type="slidenum">
              <a:rPr lang="en-US" smtClean="0"/>
              <a:t>10</a:t>
            </a:fld>
            <a:endParaRPr lang="en-US" dirty="0"/>
          </a:p>
        </p:txBody>
      </p:sp>
    </p:spTree>
    <p:extLst>
      <p:ext uri="{BB962C8B-B14F-4D97-AF65-F5344CB8AC3E}">
        <p14:creationId xmlns:p14="http://schemas.microsoft.com/office/powerpoint/2010/main" val="3235655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file://localhost/Users/kgammage/Documents/CustomerWork/ToDo/U4%20-%20Code%20300%20SMA%20Branding/Code%20300%20SMA%20FINAL%20LOGO%20FILES/SMA_PPT_Template/SMA_Code_300_logo.png" TargetMode="External"/><Relationship Id="rId5" Type="http://schemas.openxmlformats.org/officeDocument/2006/relationships/image" Target="../media/image3.png"/><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77AD3F"/>
              </a:buClr>
              <a:defRPr>
                <a:solidFill>
                  <a:srgbClr val="1863AB"/>
                </a:solidFill>
              </a:defRPr>
            </a:lvl1pPr>
            <a:lvl2pPr>
              <a:buClr>
                <a:srgbClr val="77AD3F"/>
              </a:buClr>
              <a:defRPr>
                <a:solidFill>
                  <a:srgbClr val="1863AB"/>
                </a:solidFill>
              </a:defRPr>
            </a:lvl2pPr>
            <a:lvl3pPr>
              <a:buClr>
                <a:srgbClr val="77AD3F"/>
              </a:buClr>
              <a:defRPr>
                <a:solidFill>
                  <a:srgbClr val="1863AB"/>
                </a:solidFill>
              </a:defRPr>
            </a:lvl3pPr>
            <a:lvl4pPr>
              <a:buClr>
                <a:srgbClr val="77AD3F"/>
              </a:buClr>
              <a:defRPr>
                <a:solidFill>
                  <a:srgbClr val="1863AB"/>
                </a:solidFill>
              </a:defRPr>
            </a:lvl4pPr>
            <a:lvl5pPr>
              <a:buClr>
                <a:srgbClr val="77AD3F"/>
              </a:buClr>
              <a:defRPr>
                <a:solidFill>
                  <a:srgbClr val="1863A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3084116" y="3114639"/>
            <a:ext cx="5674369" cy="1588337"/>
          </a:xfrm>
          <a:ln>
            <a:noFill/>
          </a:ln>
        </p:spPr>
        <p:txBody>
          <a:bodyPr/>
          <a:lstStyle>
            <a:lvl1pPr marL="0" indent="0" algn="l">
              <a:buNone/>
              <a:defRPr>
                <a:ln>
                  <a:noFill/>
                </a:ln>
                <a:solidFill>
                  <a:srgbClr val="1863A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rgbClr val="0A3474"/>
                </a:solidFill>
                <a:latin typeface="Arial"/>
                <a:cs typeface="Arial"/>
              </a:rPr>
              <a:t>National Aeronautics</a:t>
            </a:r>
            <a:r>
              <a:rPr lang="en-US" sz="1000" baseline="0" dirty="0">
                <a:solidFill>
                  <a:srgbClr val="0A3474"/>
                </a:solidFill>
                <a:latin typeface="Arial"/>
                <a:cs typeface="Arial"/>
              </a:rPr>
              <a:t> and Space Administration</a:t>
            </a:r>
            <a:endParaRPr lang="en-US" sz="1000" dirty="0">
              <a:solidFill>
                <a:srgbClr val="0A3474"/>
              </a:solidFill>
              <a:latin typeface="Arial"/>
              <a:cs typeface="Arial"/>
            </a:endParaRPr>
          </a:p>
        </p:txBody>
      </p:sp>
      <p:sp>
        <p:nvSpPr>
          <p:cNvPr id="10" name="TextBox 9"/>
          <p:cNvSpPr txBox="1"/>
          <p:nvPr userDrawn="1"/>
        </p:nvSpPr>
        <p:spPr>
          <a:xfrm>
            <a:off x="261079" y="6496692"/>
            <a:ext cx="1082348" cy="246221"/>
          </a:xfrm>
          <a:prstGeom prst="rect">
            <a:avLst/>
          </a:prstGeom>
          <a:noFill/>
        </p:spPr>
        <p:txBody>
          <a:bodyPr wrap="none" rtlCol="0">
            <a:spAutoFit/>
          </a:bodyPr>
          <a:lstStyle/>
          <a:p>
            <a:pPr algn="l"/>
            <a:r>
              <a:rPr lang="en-US" sz="1000" b="1" dirty="0">
                <a:solidFill>
                  <a:srgbClr val="0A3474"/>
                </a:solidFill>
                <a:effectLst/>
                <a:latin typeface="Arial"/>
                <a:cs typeface="Arial"/>
              </a:rPr>
              <a:t>www.nasa.gov</a:t>
            </a:r>
          </a:p>
        </p:txBody>
      </p:sp>
      <p:sp>
        <p:nvSpPr>
          <p:cNvPr id="7" name="Title 1"/>
          <p:cNvSpPr>
            <a:spLocks noGrp="1"/>
          </p:cNvSpPr>
          <p:nvPr>
            <p:ph type="ctrTitle" hasCustomPrompt="1"/>
          </p:nvPr>
        </p:nvSpPr>
        <p:spPr>
          <a:xfrm>
            <a:off x="2499544" y="1461562"/>
            <a:ext cx="6258941" cy="1511960"/>
          </a:xfrm>
        </p:spPr>
        <p:txBody>
          <a:bodyPr>
            <a:normAutofit/>
          </a:bodyPr>
          <a:lstStyle>
            <a:lvl1pPr algn="l">
              <a:spcAft>
                <a:spcPts val="0"/>
              </a:spcAft>
              <a:defRPr sz="3600">
                <a:solidFill>
                  <a:schemeClr val="bg1"/>
                </a:solidFill>
                <a:effectLst>
                  <a:outerShdw blurRad="50800" dist="38100" dir="2700000" algn="tl" rotWithShape="0">
                    <a:srgbClr val="000000">
                      <a:alpha val="75000"/>
                    </a:srgbClr>
                  </a:outerShdw>
                </a:effectLst>
              </a:defRPr>
            </a:lvl1pPr>
          </a:lstStyle>
          <a:p>
            <a:br>
              <a:rPr lang="en-US" dirty="0"/>
            </a:br>
            <a:r>
              <a:rPr lang="en-US" dirty="0"/>
              <a:t>Click to edit Master title style</a:t>
            </a:r>
            <a:br>
              <a:rPr lang="en-US" dirty="0"/>
            </a:br>
            <a:endParaRPr lang="en-US" dirty="0"/>
          </a:p>
        </p:txBody>
      </p:sp>
      <p:pic>
        <p:nvPicPr>
          <p:cNvPr id="13" name="NASA.gif" descr="/Users/kgammage/Documents/CustomerWork/Meatballs/NASA.gif"/>
          <p:cNvPicPr>
            <a:picLocks noChangeAspect="1"/>
          </p:cNvPicPr>
          <p:nvPr userDrawn="1"/>
        </p:nvPicPr>
        <p:blipFill>
          <a:blip r:embed="rId3" r:link="rId4"/>
          <a:stretch>
            <a:fillRect/>
          </a:stretch>
        </p:blipFill>
        <p:spPr>
          <a:xfrm>
            <a:off x="7711309" y="258783"/>
            <a:ext cx="1086856" cy="934696"/>
          </a:xfrm>
          <a:prstGeom prst="rect">
            <a:avLst/>
          </a:prstGeom>
        </p:spPr>
      </p:pic>
      <p:sp>
        <p:nvSpPr>
          <p:cNvPr id="15" name="TextBox 14"/>
          <p:cNvSpPr txBox="1"/>
          <p:nvPr userDrawn="1"/>
        </p:nvSpPr>
        <p:spPr>
          <a:xfrm>
            <a:off x="4243179" y="5504211"/>
            <a:ext cx="4777355" cy="58477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dirty="0">
                <a:solidFill>
                  <a:srgbClr val="1863AB"/>
                </a:solidFill>
                <a:latin typeface="Arial"/>
                <a:cs typeface="Arial"/>
              </a:rPr>
              <a:t>SAFETY</a:t>
            </a:r>
            <a:r>
              <a:rPr lang="en-US" sz="1600" b="1" spc="200" baseline="0" dirty="0">
                <a:solidFill>
                  <a:srgbClr val="1863AB"/>
                </a:solidFill>
                <a:latin typeface="Arial"/>
                <a:cs typeface="Arial"/>
              </a:rPr>
              <a:t> and MISSION ASSURANCE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baseline="0" dirty="0">
                <a:solidFill>
                  <a:srgbClr val="1863AB"/>
                </a:solidFill>
                <a:latin typeface="Arial"/>
                <a:cs typeface="Arial"/>
              </a:rPr>
              <a:t>DIRECTORATE </a:t>
            </a:r>
            <a:r>
              <a:rPr lang="en-US" sz="1200" b="0" spc="200" baseline="0" dirty="0">
                <a:solidFill>
                  <a:srgbClr val="1863AB"/>
                </a:solidFill>
                <a:latin typeface="Arial"/>
                <a:cs typeface="Arial"/>
              </a:rPr>
              <a:t>Code 300</a:t>
            </a:r>
            <a:endParaRPr lang="en-US" sz="1200" b="0" spc="200" dirty="0">
              <a:solidFill>
                <a:srgbClr val="1863AB"/>
              </a:solidFill>
              <a:latin typeface="Arial"/>
              <a:cs typeface="Arial"/>
            </a:endParaRPr>
          </a:p>
        </p:txBody>
      </p:sp>
      <p:pic>
        <p:nvPicPr>
          <p:cNvPr id="4" name="SMA_Code_300_logo.png" descr="/Users/kgammage/Documents/CustomerWork/ToDo/U4 - Code 300 SMA Branding/Code 300 SMA FINAL LOGO FILES/SMA_PPT_Template/SMA_Code_300_logo.png"/>
          <p:cNvPicPr>
            <a:picLocks noChangeAspect="1"/>
          </p:cNvPicPr>
          <p:nvPr userDrawn="1"/>
        </p:nvPicPr>
        <p:blipFill>
          <a:blip r:embed="rId5" r:link="rId6">
            <a:extLst>
              <a:ext uri="{28A0092B-C50C-407E-A947-70E740481C1C}">
                <a14:useLocalDpi xmlns:a14="http://schemas.microsoft.com/office/drawing/2010/main" val="0"/>
              </a:ext>
            </a:extLst>
          </a:blip>
          <a:stretch>
            <a:fillRect/>
          </a:stretch>
        </p:blipFill>
        <p:spPr>
          <a:xfrm>
            <a:off x="7690311" y="5846452"/>
            <a:ext cx="1128852" cy="703743"/>
          </a:xfrm>
          <a:prstGeom prst="rect">
            <a:avLst/>
          </a:prstGeom>
        </p:spPr>
      </p:pic>
      <p:sp>
        <p:nvSpPr>
          <p:cNvPr id="11" name="Rectangle 10"/>
          <p:cNvSpPr/>
          <p:nvPr userDrawn="1"/>
        </p:nvSpPr>
        <p:spPr>
          <a:xfrm>
            <a:off x="4293574" y="5391536"/>
            <a:ext cx="4555622" cy="5039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effectLst>
                  <a:outerShdw blurRad="38100" dist="38100" dir="2700000" algn="tl">
                    <a:srgbClr val="000000">
                      <a:alpha val="75000"/>
                    </a:srgbClr>
                  </a:outerShdw>
                </a:effectLst>
              </a:defRPr>
            </a:lvl1pPr>
          </a:lstStyle>
          <a:p>
            <a:r>
              <a:rPr lang="en-US" dirty="0"/>
              <a:t>Click to edit Master title style</a:t>
            </a:r>
            <a:br>
              <a:rPr lang="en-US" dirty="0"/>
            </a:b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0A3474"/>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0"/>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
        <p:nvSpPr>
          <p:cNvPr id="5"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70038"/>
          </a:xfrm>
          <a:prstGeom prst="rect">
            <a:avLst/>
          </a:prstGeom>
          <a:gradFill flip="none" rotWithShape="1">
            <a:gsLst>
              <a:gs pos="0">
                <a:srgbClr val="A60B19"/>
              </a:gs>
              <a:gs pos="25000">
                <a:srgbClr val="E94826"/>
              </a:gs>
              <a:gs pos="100000">
                <a:srgbClr val="F6E431"/>
              </a:gs>
              <a:gs pos="50000">
                <a:srgbClr val="ED6827"/>
              </a:gs>
              <a:gs pos="75000">
                <a:srgbClr val="F6982A"/>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
        <p:nvSpPr>
          <p:cNvPr id="3" name="Text Placeholder 2"/>
          <p:cNvSpPr>
            <a:spLocks noGrp="1"/>
          </p:cNvSpPr>
          <p:nvPr>
            <p:ph type="body" idx="1"/>
          </p:nvPr>
        </p:nvSpPr>
        <p:spPr>
          <a:xfrm>
            <a:off x="429288" y="1393265"/>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
        <p:nvSpPr>
          <p:cNvPr id="10" name="TextBox 9"/>
          <p:cNvSpPr txBox="1"/>
          <p:nvPr userDrawn="1"/>
        </p:nvSpPr>
        <p:spPr>
          <a:xfrm>
            <a:off x="425884" y="6444476"/>
            <a:ext cx="7542788" cy="276999"/>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spc="200" dirty="0">
                <a:solidFill>
                  <a:srgbClr val="1861AC"/>
                </a:solidFill>
                <a:latin typeface="Arial"/>
                <a:cs typeface="Arial"/>
              </a:rPr>
              <a:t>SAFETY</a:t>
            </a:r>
            <a:r>
              <a:rPr lang="en-US" sz="1200" b="1" spc="200" baseline="0" dirty="0">
                <a:solidFill>
                  <a:srgbClr val="1861AC"/>
                </a:solidFill>
                <a:latin typeface="Arial"/>
                <a:cs typeface="Arial"/>
              </a:rPr>
              <a:t> and MISSION ASSURANCE DIRECTORATE </a:t>
            </a:r>
            <a:r>
              <a:rPr lang="en-US" sz="1000" b="0" spc="200" baseline="0" dirty="0">
                <a:solidFill>
                  <a:srgbClr val="1861AC"/>
                </a:solidFill>
                <a:latin typeface="Arial"/>
                <a:cs typeface="Arial"/>
              </a:rPr>
              <a:t>Code 300</a:t>
            </a:r>
            <a:endParaRPr lang="en-US" sz="1000" b="0" spc="200" dirty="0">
              <a:solidFill>
                <a:srgbClr val="1861AC"/>
              </a:solidFill>
              <a:latin typeface="Arial"/>
              <a:cs typeface="Arial"/>
            </a:endParaRPr>
          </a:p>
        </p:txBody>
      </p:sp>
      <p:sp>
        <p:nvSpPr>
          <p:cNvPr id="4" name="Rectangle 3"/>
          <p:cNvSpPr/>
          <p:nvPr userDrawn="1"/>
        </p:nvSpPr>
        <p:spPr>
          <a:xfrm>
            <a:off x="110868" y="6350531"/>
            <a:ext cx="8788722" cy="6047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dt="0"/>
  <p:txStyles>
    <p:titleStyle>
      <a:lvl1pPr algn="l" defTabSz="457200" rtl="0" eaLnBrk="1" latinLnBrk="0" hangingPunct="1">
        <a:spcBef>
          <a:spcPct val="0"/>
        </a:spcBef>
        <a:buNone/>
        <a:defRPr sz="3600" b="1" kern="1200">
          <a:solidFill>
            <a:schemeClr val="bg1"/>
          </a:solidFill>
          <a:effectLst>
            <a:outerShdw blurRad="38100" dist="38100" dir="2700000" algn="tl">
              <a:srgbClr val="000000">
                <a:alpha val="43137"/>
              </a:srgbClr>
            </a:outerShdw>
          </a:effectLst>
          <a:latin typeface="Arial"/>
          <a:ea typeface="+mj-ea"/>
          <a:cs typeface="Arial"/>
        </a:defRPr>
      </a:lvl1pPr>
    </p:titleStyle>
    <p:bodyStyle>
      <a:lvl1pPr marL="171450" indent="-171450"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1pPr>
      <a:lvl2pPr marL="400050" indent="-230188" algn="l" defTabSz="457200" rtl="0" eaLnBrk="1" latinLnBrk="0" hangingPunct="1">
        <a:spcBef>
          <a:spcPct val="20000"/>
        </a:spcBef>
        <a:buClr>
          <a:srgbClr val="77AD3F"/>
        </a:buClr>
        <a:buFont typeface="Arial"/>
        <a:buChar char="–"/>
        <a:tabLst>
          <a:tab pos="511175" algn="l"/>
        </a:tabLst>
        <a:defRPr sz="1800" kern="1200">
          <a:solidFill>
            <a:srgbClr val="1861AC"/>
          </a:solidFill>
          <a:latin typeface="Arial"/>
          <a:ea typeface="+mn-ea"/>
          <a:cs typeface="Arial"/>
        </a:defRPr>
      </a:lvl2pPr>
      <a:lvl3pPr marL="571500" indent="-171450" algn="l" defTabSz="457200" rtl="0" eaLnBrk="1" latinLnBrk="0" hangingPunct="1">
        <a:spcBef>
          <a:spcPct val="20000"/>
        </a:spcBef>
        <a:buClr>
          <a:srgbClr val="77AD3F"/>
        </a:buClr>
        <a:buFont typeface="Arial"/>
        <a:buChar char="•"/>
        <a:tabLst>
          <a:tab pos="400050" algn="l"/>
        </a:tabLst>
        <a:defRPr sz="1800" kern="1200">
          <a:solidFill>
            <a:srgbClr val="1861AC"/>
          </a:solidFill>
          <a:latin typeface="Arial"/>
          <a:ea typeface="+mn-ea"/>
          <a:cs typeface="Arial"/>
        </a:defRPr>
      </a:lvl3pPr>
      <a:lvl4pPr marL="801688" indent="-230188" algn="l" defTabSz="457200" rtl="0" eaLnBrk="1" latinLnBrk="0" hangingPunct="1">
        <a:spcBef>
          <a:spcPct val="20000"/>
        </a:spcBef>
        <a:buClr>
          <a:srgbClr val="77AD3F"/>
        </a:buClr>
        <a:buFont typeface="Arial"/>
        <a:buChar char="–"/>
        <a:tabLst>
          <a:tab pos="971550" algn="l"/>
        </a:tabLst>
        <a:defRPr sz="1800" kern="1200">
          <a:solidFill>
            <a:srgbClr val="1861AC"/>
          </a:solidFill>
          <a:latin typeface="Arial"/>
          <a:ea typeface="+mn-ea"/>
          <a:cs typeface="Arial"/>
        </a:defRPr>
      </a:lvl4pPr>
      <a:lvl5pPr marL="971550" indent="-169863"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24533" y="3089289"/>
            <a:ext cx="3632471" cy="2034633"/>
          </a:xfrm>
        </p:spPr>
        <p:txBody>
          <a:bodyPr>
            <a:normAutofit/>
          </a:bodyPr>
          <a:lstStyle/>
          <a:p>
            <a:pPr algn="ctr"/>
            <a:r>
              <a:rPr lang="en-US" sz="1800" u="sng" dirty="0"/>
              <a:t>GSFC Safety and Mission Assurance</a:t>
            </a:r>
          </a:p>
          <a:p>
            <a:pPr algn="ctr"/>
            <a:r>
              <a:rPr lang="en-US" sz="1800" dirty="0"/>
              <a:t>Jesse Leitner, Chief Engineer</a:t>
            </a:r>
          </a:p>
          <a:p>
            <a:pPr algn="ctr"/>
            <a:endParaRPr lang="en-US" sz="1800" dirty="0"/>
          </a:p>
        </p:txBody>
      </p:sp>
      <p:sp>
        <p:nvSpPr>
          <p:cNvPr id="3" name="Title 2"/>
          <p:cNvSpPr>
            <a:spLocks noGrp="1"/>
          </p:cNvSpPr>
          <p:nvPr>
            <p:ph type="ctrTitle"/>
          </p:nvPr>
        </p:nvSpPr>
        <p:spPr/>
        <p:txBody>
          <a:bodyPr/>
          <a:lstStyle/>
          <a:p>
            <a:r>
              <a:rPr lang="en-US" dirty="0"/>
              <a:t>Quality practices for highly-constrained projects</a:t>
            </a:r>
          </a:p>
        </p:txBody>
      </p:sp>
    </p:spTree>
    <p:extLst>
      <p:ext uri="{BB962C8B-B14F-4D97-AF65-F5344CB8AC3E}">
        <p14:creationId xmlns:p14="http://schemas.microsoft.com/office/powerpoint/2010/main" val="242225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10868" y="6249439"/>
            <a:ext cx="8788722" cy="6047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32016"/>
            <a:ext cx="8229600" cy="1143000"/>
          </a:xfrm>
        </p:spPr>
        <p:txBody>
          <a:bodyPr>
            <a:normAutofit/>
          </a:bodyPr>
          <a:lstStyle/>
          <a:p>
            <a:pPr algn="ctr">
              <a:defRPr/>
            </a:pPr>
            <a:r>
              <a:rPr lang="en-US" sz="4000" b="1" dirty="0">
                <a:solidFill>
                  <a:schemeClr val="bg1"/>
                </a:solidFill>
                <a:effectLst>
                  <a:outerShdw blurRad="38100" dist="38100" dir="2700000" algn="tl">
                    <a:srgbClr val="000000">
                      <a:alpha val="43137"/>
                    </a:srgbClr>
                  </a:outerShdw>
                </a:effectLst>
                <a:latin typeface="Arial"/>
                <a:ea typeface="ヒラギノ角ゴ Pro W3"/>
                <a:cs typeface="ヒラギノ角ゴ Pro W3"/>
              </a:rPr>
              <a:t>Outline</a:t>
            </a:r>
          </a:p>
        </p:txBody>
      </p:sp>
      <p:sp>
        <p:nvSpPr>
          <p:cNvPr id="4" name="Rectangle 3"/>
          <p:cNvSpPr/>
          <p:nvPr/>
        </p:nvSpPr>
        <p:spPr>
          <a:xfrm>
            <a:off x="188259" y="5674659"/>
            <a:ext cx="8955741" cy="63525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33400" y="1442491"/>
            <a:ext cx="8229600" cy="4760611"/>
          </a:xfrm>
        </p:spPr>
        <p:txBody>
          <a:bodyPr>
            <a:normAutofit/>
          </a:bodyPr>
          <a:lstStyle/>
          <a:p>
            <a:pPr lvl="1">
              <a:buClr>
                <a:schemeClr val="accent6"/>
              </a:buClr>
              <a:buFont typeface="Arial" panose="020B0604020202020204" pitchFamily="34" charset="0"/>
              <a:buChar char="•"/>
            </a:pPr>
            <a:r>
              <a:rPr lang="en-US" sz="2400" dirty="0">
                <a:solidFill>
                  <a:srgbClr val="085492"/>
                </a:solidFill>
              </a:rPr>
              <a:t>What is a constrained project?</a:t>
            </a:r>
          </a:p>
          <a:p>
            <a:pPr lvl="1">
              <a:buClr>
                <a:schemeClr val="accent6"/>
              </a:buClr>
              <a:buFont typeface="Arial" panose="020B0604020202020204" pitchFamily="34" charset="0"/>
              <a:buChar char="•"/>
            </a:pPr>
            <a:r>
              <a:rPr lang="en-US" sz="2400" dirty="0">
                <a:solidFill>
                  <a:srgbClr val="085492"/>
                </a:solidFill>
              </a:rPr>
              <a:t>What is quality and why do we care?</a:t>
            </a:r>
          </a:p>
          <a:p>
            <a:pPr lvl="1">
              <a:buClr>
                <a:schemeClr val="accent6"/>
              </a:buClr>
              <a:buFont typeface="Arial" panose="020B0604020202020204" pitchFamily="34" charset="0"/>
              <a:buChar char="•"/>
            </a:pPr>
            <a:r>
              <a:rPr lang="en-US" sz="2400" dirty="0">
                <a:solidFill>
                  <a:srgbClr val="085492"/>
                </a:solidFill>
              </a:rPr>
              <a:t>The two sides of quality</a:t>
            </a:r>
          </a:p>
          <a:p>
            <a:pPr lvl="1">
              <a:buClr>
                <a:schemeClr val="accent6"/>
              </a:buClr>
              <a:buFont typeface="Arial" panose="020B0604020202020204" pitchFamily="34" charset="0"/>
              <a:buChar char="•"/>
            </a:pPr>
            <a:r>
              <a:rPr lang="en-US" sz="2400" dirty="0">
                <a:solidFill>
                  <a:srgbClr val="085492"/>
                </a:solidFill>
              </a:rPr>
              <a:t>Quality vs Reliability</a:t>
            </a:r>
          </a:p>
          <a:p>
            <a:pPr lvl="1">
              <a:buClr>
                <a:schemeClr val="accent6"/>
              </a:buClr>
              <a:buFont typeface="Arial" panose="020B0604020202020204" pitchFamily="34" charset="0"/>
              <a:buChar char="•"/>
            </a:pPr>
            <a:r>
              <a:rPr lang="en-US" sz="2400" dirty="0">
                <a:solidFill>
                  <a:srgbClr val="085492"/>
                </a:solidFill>
              </a:rPr>
              <a:t>Misguided quality</a:t>
            </a:r>
          </a:p>
          <a:p>
            <a:pPr lvl="1">
              <a:buClr>
                <a:schemeClr val="accent6"/>
              </a:buClr>
              <a:buFont typeface="Arial" panose="020B0604020202020204" pitchFamily="34" charset="0"/>
              <a:buChar char="•"/>
            </a:pPr>
            <a:r>
              <a:rPr lang="en-US" sz="2400" dirty="0">
                <a:solidFill>
                  <a:srgbClr val="085492"/>
                </a:solidFill>
              </a:rPr>
              <a:t>Risk</a:t>
            </a:r>
          </a:p>
          <a:p>
            <a:pPr lvl="1">
              <a:buClr>
                <a:schemeClr val="accent6"/>
              </a:buClr>
              <a:buFont typeface="Arial" panose="020B0604020202020204" pitchFamily="34" charset="0"/>
              <a:buChar char="•"/>
            </a:pPr>
            <a:r>
              <a:rPr lang="en-US" sz="2400" dirty="0">
                <a:solidFill>
                  <a:srgbClr val="085492"/>
                </a:solidFill>
              </a:rPr>
              <a:t>Risk Classification Guidelines</a:t>
            </a:r>
          </a:p>
          <a:p>
            <a:pPr lvl="1">
              <a:buClr>
                <a:schemeClr val="accent6"/>
              </a:buClr>
              <a:buFont typeface="Arial" panose="020B0604020202020204" pitchFamily="34" charset="0"/>
              <a:buChar char="•"/>
            </a:pPr>
            <a:r>
              <a:rPr lang="en-US" sz="2400" dirty="0">
                <a:solidFill>
                  <a:srgbClr val="085492"/>
                </a:solidFill>
              </a:rPr>
              <a:t>Technology vs Classification</a:t>
            </a:r>
          </a:p>
          <a:p>
            <a:pPr lvl="1">
              <a:buClr>
                <a:schemeClr val="accent6"/>
              </a:buClr>
              <a:buFont typeface="Arial" panose="020B0604020202020204" pitchFamily="34" charset="0"/>
              <a:buChar char="•"/>
            </a:pPr>
            <a:r>
              <a:rPr lang="en-US" sz="2400" dirty="0">
                <a:solidFill>
                  <a:srgbClr val="085492"/>
                </a:solidFill>
              </a:rPr>
              <a:t>Practical Implementation</a:t>
            </a:r>
          </a:p>
          <a:p>
            <a:pPr lvl="1">
              <a:buClr>
                <a:schemeClr val="accent6"/>
              </a:buClr>
              <a:buFont typeface="Arial" panose="020B0604020202020204" pitchFamily="34" charset="0"/>
              <a:buChar char="•"/>
            </a:pPr>
            <a:r>
              <a:rPr lang="en-US" sz="2400" dirty="0">
                <a:solidFill>
                  <a:srgbClr val="085492"/>
                </a:solidFill>
              </a:rPr>
              <a:t>GMIPs</a:t>
            </a:r>
          </a:p>
          <a:p>
            <a:pPr lvl="1">
              <a:buClr>
                <a:schemeClr val="accent6"/>
              </a:buClr>
            </a:pPr>
            <a:endParaRPr lang="en-US" sz="2400" dirty="0">
              <a:solidFill>
                <a:srgbClr val="085492"/>
              </a:solidFill>
            </a:endParaRPr>
          </a:p>
          <a:p>
            <a:pPr lvl="1">
              <a:buClr>
                <a:schemeClr val="accent6"/>
              </a:buClr>
            </a:pPr>
            <a:endParaRPr lang="en-US" sz="2400" dirty="0">
              <a:solidFill>
                <a:srgbClr val="085492"/>
              </a:solidFill>
            </a:endParaRPr>
          </a:p>
          <a:p>
            <a:pPr marL="0" indent="0">
              <a:buNone/>
            </a:pPr>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3544280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E15FDB-D6CA-EFEB-5557-09D5702B34D8}"/>
              </a:ext>
            </a:extLst>
          </p:cNvPr>
          <p:cNvSpPr>
            <a:spLocks noGrp="1"/>
          </p:cNvSpPr>
          <p:nvPr>
            <p:ph idx="1"/>
          </p:nvPr>
        </p:nvSpPr>
        <p:spPr/>
        <p:txBody>
          <a:bodyPr>
            <a:normAutofit/>
          </a:bodyPr>
          <a:lstStyle/>
          <a:p>
            <a:r>
              <a:rPr lang="en-US" sz="2400" dirty="0"/>
              <a:t>A constrained project is one that doesn’t have the time and/or money to perform all traditional practices</a:t>
            </a:r>
          </a:p>
          <a:p>
            <a:r>
              <a:rPr lang="en-US" sz="2400" dirty="0"/>
              <a:t>Many constrained projects do not start out as constrained</a:t>
            </a:r>
          </a:p>
          <a:p>
            <a:r>
              <a:rPr lang="en-US" sz="2400" dirty="0"/>
              <a:t>Most D and below projects are constrained at the start.  </a:t>
            </a:r>
          </a:p>
          <a:p>
            <a:r>
              <a:rPr lang="en-US" sz="2400" dirty="0"/>
              <a:t>Even Class A missions often move into this category late in development</a:t>
            </a:r>
          </a:p>
        </p:txBody>
      </p:sp>
      <p:sp>
        <p:nvSpPr>
          <p:cNvPr id="3" name="Title 2">
            <a:extLst>
              <a:ext uri="{FF2B5EF4-FFF2-40B4-BE49-F238E27FC236}">
                <a16:creationId xmlns:a16="http://schemas.microsoft.com/office/drawing/2014/main" id="{322EBB9D-13B8-8099-8840-E74632416D9B}"/>
              </a:ext>
            </a:extLst>
          </p:cNvPr>
          <p:cNvSpPr>
            <a:spLocks noGrp="1"/>
          </p:cNvSpPr>
          <p:nvPr>
            <p:ph type="title"/>
          </p:nvPr>
        </p:nvSpPr>
        <p:spPr/>
        <p:txBody>
          <a:bodyPr/>
          <a:lstStyle/>
          <a:p>
            <a:r>
              <a:rPr lang="en-US" dirty="0"/>
              <a:t>What is a constrained project?</a:t>
            </a:r>
          </a:p>
        </p:txBody>
      </p:sp>
    </p:spTree>
    <p:extLst>
      <p:ext uri="{BB962C8B-B14F-4D97-AF65-F5344CB8AC3E}">
        <p14:creationId xmlns:p14="http://schemas.microsoft.com/office/powerpoint/2010/main" val="2850389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15F96D-B0B5-9A72-D7E6-A9F97DE97EAF}"/>
              </a:ext>
            </a:extLst>
          </p:cNvPr>
          <p:cNvSpPr>
            <a:spLocks noGrp="1"/>
          </p:cNvSpPr>
          <p:nvPr>
            <p:ph idx="1"/>
          </p:nvPr>
        </p:nvSpPr>
        <p:spPr>
          <a:xfrm>
            <a:off x="429288" y="1393264"/>
            <a:ext cx="8229600" cy="4945751"/>
          </a:xfrm>
        </p:spPr>
        <p:txBody>
          <a:bodyPr>
            <a:normAutofit fontScale="92500" lnSpcReduction="10000"/>
          </a:bodyPr>
          <a:lstStyle/>
          <a:p>
            <a:r>
              <a:rPr lang="en-US" dirty="0"/>
              <a:t>Quality is the totality of features and characteristics of a product or service </a:t>
            </a:r>
            <a:r>
              <a:rPr lang="en-US" u="sng" dirty="0"/>
              <a:t>that bear on its ability to satisfy given needs</a:t>
            </a:r>
            <a:r>
              <a:rPr lang="en-US" dirty="0"/>
              <a:t>.</a:t>
            </a:r>
          </a:p>
          <a:p>
            <a:pPr lvl="1"/>
            <a:r>
              <a:rPr lang="en-US" dirty="0"/>
              <a:t>In many cases quality is defined by specifications that do not actually link to performance</a:t>
            </a:r>
          </a:p>
          <a:p>
            <a:pPr lvl="1"/>
            <a:r>
              <a:rPr lang="en-US" dirty="0"/>
              <a:t>In some cases, such specifications are egregiously more stringent than the application warrants</a:t>
            </a:r>
          </a:p>
          <a:p>
            <a:pPr lvl="2"/>
            <a:r>
              <a:rPr lang="en-US" dirty="0"/>
              <a:t>We can coin this term </a:t>
            </a:r>
            <a:r>
              <a:rPr lang="en-US" i="1" dirty="0"/>
              <a:t>misguided quality </a:t>
            </a:r>
            <a:r>
              <a:rPr lang="en-US" dirty="0"/>
              <a:t>when the </a:t>
            </a:r>
            <a:r>
              <a:rPr lang="en-US" u="sng" dirty="0"/>
              <a:t>second half </a:t>
            </a:r>
            <a:r>
              <a:rPr lang="en-US" dirty="0"/>
              <a:t>of the quality definition does not apply</a:t>
            </a:r>
          </a:p>
          <a:p>
            <a:r>
              <a:rPr lang="en-US" dirty="0"/>
              <a:t>Quite simply, we need quality as a means to get reliability (or safety) and to assure consistency</a:t>
            </a:r>
          </a:p>
          <a:p>
            <a:pPr lvl="1"/>
            <a:r>
              <a:rPr lang="en-US" dirty="0"/>
              <a:t>Quality on an individual product tells us that it is a good reproduction of previous working versions and that it is built as designed</a:t>
            </a:r>
          </a:p>
          <a:p>
            <a:pPr lvl="1"/>
            <a:r>
              <a:rPr lang="en-US" dirty="0"/>
              <a:t>A developer’s quality practices tell us that we can expect future versions to be representative of the previous versions</a:t>
            </a:r>
          </a:p>
          <a:p>
            <a:r>
              <a:rPr lang="en-US" dirty="0"/>
              <a:t>But remember, no level of quality can make up for a bad design, and thus quality is in no way sufficient to obtain reliability</a:t>
            </a:r>
          </a:p>
          <a:p>
            <a:r>
              <a:rPr lang="en-US" dirty="0"/>
              <a:t>Furthermore, if we forget that reliability is the end game, we might lose sight on what’s important and top priority</a:t>
            </a:r>
          </a:p>
          <a:p>
            <a:pPr marL="0" indent="0">
              <a:buNone/>
            </a:pPr>
            <a:endParaRPr lang="en-US" dirty="0"/>
          </a:p>
        </p:txBody>
      </p:sp>
      <p:sp>
        <p:nvSpPr>
          <p:cNvPr id="3" name="Title 2">
            <a:extLst>
              <a:ext uri="{FF2B5EF4-FFF2-40B4-BE49-F238E27FC236}">
                <a16:creationId xmlns:a16="http://schemas.microsoft.com/office/drawing/2014/main" id="{5B39E9BB-01FF-0C24-9CAC-D20992D366B4}"/>
              </a:ext>
            </a:extLst>
          </p:cNvPr>
          <p:cNvSpPr>
            <a:spLocks noGrp="1"/>
          </p:cNvSpPr>
          <p:nvPr>
            <p:ph type="title"/>
          </p:nvPr>
        </p:nvSpPr>
        <p:spPr/>
        <p:txBody>
          <a:bodyPr/>
          <a:lstStyle/>
          <a:p>
            <a:r>
              <a:rPr lang="en-US" dirty="0"/>
              <a:t>What is quality and why do we care?</a:t>
            </a:r>
          </a:p>
        </p:txBody>
      </p:sp>
    </p:spTree>
    <p:extLst>
      <p:ext uri="{BB962C8B-B14F-4D97-AF65-F5344CB8AC3E}">
        <p14:creationId xmlns:p14="http://schemas.microsoft.com/office/powerpoint/2010/main" val="24561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4FB132-D453-963A-F110-61B60901BEF1}"/>
              </a:ext>
            </a:extLst>
          </p:cNvPr>
          <p:cNvSpPr>
            <a:spLocks noGrp="1"/>
          </p:cNvSpPr>
          <p:nvPr>
            <p:ph idx="1"/>
          </p:nvPr>
        </p:nvSpPr>
        <p:spPr/>
        <p:txBody>
          <a:bodyPr/>
          <a:lstStyle/>
          <a:p>
            <a:r>
              <a:rPr lang="en-US" dirty="0"/>
              <a:t>Features of the product</a:t>
            </a:r>
          </a:p>
          <a:p>
            <a:pPr lvl="1"/>
            <a:r>
              <a:rPr lang="en-US" dirty="0"/>
              <a:t>This is the essential element of quality because it represents the system in front of you </a:t>
            </a:r>
          </a:p>
          <a:p>
            <a:pPr lvl="1"/>
            <a:r>
              <a:rPr lang="en-US" dirty="0"/>
              <a:t>Determined by observation and testing to the extent possible</a:t>
            </a:r>
          </a:p>
          <a:p>
            <a:r>
              <a:rPr lang="en-US" dirty="0"/>
              <a:t>Paperwork to show it</a:t>
            </a:r>
          </a:p>
          <a:p>
            <a:pPr lvl="1"/>
            <a:r>
              <a:rPr lang="en-US" dirty="0"/>
              <a:t>Certifications</a:t>
            </a:r>
          </a:p>
          <a:p>
            <a:pPr lvl="1"/>
            <a:r>
              <a:rPr lang="en-US" dirty="0"/>
              <a:t>Certificates of conformance</a:t>
            </a:r>
          </a:p>
          <a:p>
            <a:pPr lvl="1"/>
            <a:r>
              <a:rPr lang="en-US" dirty="0"/>
              <a:t>Test data with signatures</a:t>
            </a:r>
          </a:p>
          <a:p>
            <a:pPr lvl="1"/>
            <a:r>
              <a:rPr lang="en-US" dirty="0"/>
              <a:t>WOAs and travelers</a:t>
            </a:r>
          </a:p>
          <a:p>
            <a:pPr lvl="1"/>
            <a:r>
              <a:rPr lang="en-US" dirty="0"/>
              <a:t>This provides confidence in internal and ”molecular” aspects that could be the source of various types of latent defects</a:t>
            </a:r>
          </a:p>
          <a:p>
            <a:pPr lvl="1"/>
            <a:r>
              <a:rPr lang="en-US" dirty="0"/>
              <a:t>This is for the trust part. You can either trust or require paperwork, or a mix of both</a:t>
            </a:r>
          </a:p>
          <a:p>
            <a:pPr lvl="1"/>
            <a:r>
              <a:rPr lang="en-US" dirty="0"/>
              <a:t>Paperwork itself is never sufficient to guarantee a high level of quality</a:t>
            </a:r>
          </a:p>
        </p:txBody>
      </p:sp>
      <p:sp>
        <p:nvSpPr>
          <p:cNvPr id="3" name="Title 2">
            <a:extLst>
              <a:ext uri="{FF2B5EF4-FFF2-40B4-BE49-F238E27FC236}">
                <a16:creationId xmlns:a16="http://schemas.microsoft.com/office/drawing/2014/main" id="{D0580477-6718-75D7-2754-2D4A4B18BE67}"/>
              </a:ext>
            </a:extLst>
          </p:cNvPr>
          <p:cNvSpPr>
            <a:spLocks noGrp="1"/>
          </p:cNvSpPr>
          <p:nvPr>
            <p:ph type="title"/>
          </p:nvPr>
        </p:nvSpPr>
        <p:spPr/>
        <p:txBody>
          <a:bodyPr/>
          <a:lstStyle/>
          <a:p>
            <a:r>
              <a:rPr lang="en-US" dirty="0"/>
              <a:t>Two sides of quality</a:t>
            </a:r>
          </a:p>
        </p:txBody>
      </p:sp>
    </p:spTree>
    <p:extLst>
      <p:ext uri="{BB962C8B-B14F-4D97-AF65-F5344CB8AC3E}">
        <p14:creationId xmlns:p14="http://schemas.microsoft.com/office/powerpoint/2010/main" val="2587971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7DC4CE5-575E-C941-B14A-57F5D5D22ED4}"/>
              </a:ext>
            </a:extLst>
          </p:cNvPr>
          <p:cNvSpPr>
            <a:spLocks noGrp="1"/>
          </p:cNvSpPr>
          <p:nvPr>
            <p:ph idx="1"/>
          </p:nvPr>
        </p:nvSpPr>
        <p:spPr>
          <a:xfrm>
            <a:off x="429288" y="1550773"/>
            <a:ext cx="8504647" cy="5138425"/>
          </a:xfrm>
        </p:spPr>
        <p:txBody>
          <a:bodyPr>
            <a:normAutofit/>
          </a:bodyPr>
          <a:lstStyle/>
          <a:p>
            <a:r>
              <a:rPr lang="en-US" dirty="0"/>
              <a:t>As mentioned earlier, quality is the totality of features and characteristics of a product or service that bear on its ability to satisfy given needs.</a:t>
            </a:r>
          </a:p>
          <a:p>
            <a:r>
              <a:rPr lang="en-US" dirty="0"/>
              <a:t>The reliability of a system is its ability to perform (or the probability to successfully perform) the necessary functions within expected life cycle exposure conditions for a required period</a:t>
            </a:r>
          </a:p>
          <a:p>
            <a:pPr lvl="1"/>
            <a:r>
              <a:rPr lang="en-US" dirty="0"/>
              <a:t>Reliability of a system is established through</a:t>
            </a:r>
          </a:p>
          <a:p>
            <a:pPr lvl="2"/>
            <a:r>
              <a:rPr lang="en-US" dirty="0"/>
              <a:t>A design that has minimal sensitivity to normal disturbances on the system</a:t>
            </a:r>
          </a:p>
          <a:p>
            <a:pPr lvl="2"/>
            <a:r>
              <a:rPr lang="en-US" dirty="0"/>
              <a:t>Established past history of the same product </a:t>
            </a:r>
          </a:p>
          <a:p>
            <a:pPr lvl="3"/>
            <a:r>
              <a:rPr lang="en-US" dirty="0"/>
              <a:t>Similar products may be used as a basis but the translation to the current product may be complex</a:t>
            </a:r>
          </a:p>
          <a:p>
            <a:pPr lvl="1"/>
            <a:r>
              <a:rPr lang="en-US" dirty="0"/>
              <a:t>We often do not have access to design details for many products, which leads to reliance on</a:t>
            </a:r>
          </a:p>
          <a:p>
            <a:pPr lvl="2"/>
            <a:r>
              <a:rPr lang="en-US" dirty="0"/>
              <a:t>Knowledge of the developer’s capability to develop reliable products</a:t>
            </a:r>
          </a:p>
          <a:p>
            <a:pPr lvl="2"/>
            <a:r>
              <a:rPr lang="en-US" dirty="0"/>
              <a:t>Use of a proven design and tight control of variability to establish the reliability basis or claim</a:t>
            </a:r>
          </a:p>
        </p:txBody>
      </p:sp>
      <p:sp>
        <p:nvSpPr>
          <p:cNvPr id="4" name="Title 3">
            <a:extLst>
              <a:ext uri="{FF2B5EF4-FFF2-40B4-BE49-F238E27FC236}">
                <a16:creationId xmlns:a16="http://schemas.microsoft.com/office/drawing/2014/main" id="{7B6025CD-F259-D548-B744-BB73302781AC}"/>
              </a:ext>
            </a:extLst>
          </p:cNvPr>
          <p:cNvSpPr>
            <a:spLocks noGrp="1"/>
          </p:cNvSpPr>
          <p:nvPr>
            <p:ph type="title"/>
          </p:nvPr>
        </p:nvSpPr>
        <p:spPr/>
        <p:txBody>
          <a:bodyPr/>
          <a:lstStyle/>
          <a:p>
            <a:r>
              <a:rPr lang="en-US" dirty="0"/>
              <a:t>Quality and Reliability</a:t>
            </a:r>
          </a:p>
        </p:txBody>
      </p:sp>
    </p:spTree>
    <p:extLst>
      <p:ext uri="{BB962C8B-B14F-4D97-AF65-F5344CB8AC3E}">
        <p14:creationId xmlns:p14="http://schemas.microsoft.com/office/powerpoint/2010/main" val="4211434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7DC4CE5-575E-C941-B14A-57F5D5D22ED4}"/>
              </a:ext>
            </a:extLst>
          </p:cNvPr>
          <p:cNvSpPr>
            <a:spLocks noGrp="1"/>
          </p:cNvSpPr>
          <p:nvPr>
            <p:ph idx="1"/>
          </p:nvPr>
        </p:nvSpPr>
        <p:spPr>
          <a:xfrm>
            <a:off x="429287" y="1311802"/>
            <a:ext cx="8504647" cy="5138425"/>
          </a:xfrm>
        </p:spPr>
        <p:txBody>
          <a:bodyPr>
            <a:normAutofit/>
          </a:bodyPr>
          <a:lstStyle/>
          <a:p>
            <a:r>
              <a:rPr lang="en-US" sz="2000" dirty="0"/>
              <a:t>Sometimes the original definition for quality of a given commodity or product is no longer meaningful</a:t>
            </a:r>
          </a:p>
          <a:p>
            <a:pPr lvl="1"/>
            <a:r>
              <a:rPr lang="en-US" sz="2000" dirty="0"/>
              <a:t>Technology and manufacturing have changed</a:t>
            </a:r>
          </a:p>
          <a:p>
            <a:pPr lvl="1"/>
            <a:r>
              <a:rPr lang="en-US" sz="2000" dirty="0"/>
              <a:t>Evolution of the product design has surpassed the quality definitions</a:t>
            </a:r>
          </a:p>
          <a:p>
            <a:r>
              <a:rPr lang="en-US" sz="2000" dirty="0"/>
              <a:t>In many cases, manufacturers use the term </a:t>
            </a:r>
            <a:r>
              <a:rPr lang="en-US" sz="2000" i="1" dirty="0"/>
              <a:t>reliability</a:t>
            </a:r>
            <a:r>
              <a:rPr lang="en-US" sz="2000" dirty="0"/>
              <a:t> to represent </a:t>
            </a:r>
            <a:r>
              <a:rPr lang="en-US" sz="2000" i="1" dirty="0"/>
              <a:t>quality</a:t>
            </a:r>
          </a:p>
          <a:p>
            <a:pPr lvl="1"/>
            <a:r>
              <a:rPr lang="en-US" sz="2000" dirty="0"/>
              <a:t>This is a practice that is based on past MIL-SPEC definitions.  </a:t>
            </a:r>
          </a:p>
          <a:p>
            <a:pPr lvl="1"/>
            <a:r>
              <a:rPr lang="en-US" sz="2000" dirty="0"/>
              <a:t>One key reason for it is that when there is not sufficient volume to establish reliability, quality is the only tool you are left with</a:t>
            </a:r>
          </a:p>
          <a:p>
            <a:pPr lvl="1"/>
            <a:r>
              <a:rPr lang="en-US" sz="2000" dirty="0"/>
              <a:t>Often the quality definition for a product loses its meaning over time (due to, e.g., manufacturing changes)</a:t>
            </a:r>
          </a:p>
          <a:p>
            <a:pPr lvl="1"/>
            <a:r>
              <a:rPr lang="en-US" sz="2000" dirty="0"/>
              <a:t>The conflation of quality and reliability is a major contributor to the retention of outdated practices</a:t>
            </a:r>
          </a:p>
          <a:p>
            <a:pPr marL="400050" lvl="2" indent="0">
              <a:buNone/>
            </a:pPr>
            <a:endParaRPr lang="en-US" sz="2000" dirty="0"/>
          </a:p>
        </p:txBody>
      </p:sp>
      <p:sp>
        <p:nvSpPr>
          <p:cNvPr id="4" name="Title 3">
            <a:extLst>
              <a:ext uri="{FF2B5EF4-FFF2-40B4-BE49-F238E27FC236}">
                <a16:creationId xmlns:a16="http://schemas.microsoft.com/office/drawing/2014/main" id="{7B6025CD-F259-D548-B744-BB73302781AC}"/>
              </a:ext>
            </a:extLst>
          </p:cNvPr>
          <p:cNvSpPr>
            <a:spLocks noGrp="1"/>
          </p:cNvSpPr>
          <p:nvPr>
            <p:ph type="title"/>
          </p:nvPr>
        </p:nvSpPr>
        <p:spPr/>
        <p:txBody>
          <a:bodyPr/>
          <a:lstStyle/>
          <a:p>
            <a:r>
              <a:rPr lang="en-US" dirty="0"/>
              <a:t>Quality and Reliability (cont’d)</a:t>
            </a:r>
          </a:p>
        </p:txBody>
      </p:sp>
    </p:spTree>
    <p:extLst>
      <p:ext uri="{BB962C8B-B14F-4D97-AF65-F5344CB8AC3E}">
        <p14:creationId xmlns:p14="http://schemas.microsoft.com/office/powerpoint/2010/main" val="825053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862675-C3CF-435A-5118-A1082CEF4CCF}"/>
              </a:ext>
            </a:extLst>
          </p:cNvPr>
          <p:cNvSpPr>
            <a:spLocks noGrp="1"/>
          </p:cNvSpPr>
          <p:nvPr>
            <p:ph idx="1"/>
          </p:nvPr>
        </p:nvSpPr>
        <p:spPr/>
        <p:txBody>
          <a:bodyPr>
            <a:normAutofit/>
          </a:bodyPr>
          <a:lstStyle/>
          <a:p>
            <a:r>
              <a:rPr lang="en-US" sz="2400" dirty="0"/>
              <a:t>This is a common statement</a:t>
            </a:r>
          </a:p>
          <a:p>
            <a:r>
              <a:rPr lang="en-US" sz="2400" dirty="0"/>
              <a:t>It can be correct, but not always</a:t>
            </a:r>
          </a:p>
          <a:p>
            <a:r>
              <a:rPr lang="en-US" sz="2400" dirty="0"/>
              <a:t>The quality requirements would have to be well-aligned with the design, the design itself would have to be proven reliable, and meeting the quality requirements would have to be sufficient on their own to assure that the system functions reliably. </a:t>
            </a:r>
          </a:p>
        </p:txBody>
      </p:sp>
      <p:sp>
        <p:nvSpPr>
          <p:cNvPr id="3" name="Title 2">
            <a:extLst>
              <a:ext uri="{FF2B5EF4-FFF2-40B4-BE49-F238E27FC236}">
                <a16:creationId xmlns:a16="http://schemas.microsoft.com/office/drawing/2014/main" id="{146381F5-00A2-D7E9-7917-DED1EAAEBA54}"/>
              </a:ext>
            </a:extLst>
          </p:cNvPr>
          <p:cNvSpPr>
            <a:spLocks noGrp="1"/>
          </p:cNvSpPr>
          <p:nvPr>
            <p:ph type="title"/>
          </p:nvPr>
        </p:nvSpPr>
        <p:spPr/>
        <p:txBody>
          <a:bodyPr/>
          <a:lstStyle/>
          <a:p>
            <a:r>
              <a:rPr lang="en-US" dirty="0"/>
              <a:t>Is Quality just reliability on Day 1?</a:t>
            </a:r>
          </a:p>
        </p:txBody>
      </p:sp>
    </p:spTree>
    <p:extLst>
      <p:ext uri="{BB962C8B-B14F-4D97-AF65-F5344CB8AC3E}">
        <p14:creationId xmlns:p14="http://schemas.microsoft.com/office/powerpoint/2010/main" val="2721674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7AD5327-1C9E-F247-8727-D2463162027C}"/>
              </a:ext>
            </a:extLst>
          </p:cNvPr>
          <p:cNvSpPr>
            <a:spLocks noGrp="1"/>
          </p:cNvSpPr>
          <p:nvPr>
            <p:ph idx="1"/>
          </p:nvPr>
        </p:nvSpPr>
        <p:spPr>
          <a:xfrm>
            <a:off x="429288" y="1669310"/>
            <a:ext cx="8229600" cy="4650752"/>
          </a:xfrm>
        </p:spPr>
        <p:txBody>
          <a:bodyPr>
            <a:normAutofit/>
          </a:bodyPr>
          <a:lstStyle/>
          <a:p>
            <a:r>
              <a:rPr lang="en-US" sz="2000" dirty="0"/>
              <a:t>Imposing stringent and excessive numbers of requirements relative to what is needed to achieve required performance and reliability </a:t>
            </a:r>
          </a:p>
          <a:p>
            <a:endParaRPr lang="en-US" sz="2000" dirty="0"/>
          </a:p>
          <a:p>
            <a:r>
              <a:rPr lang="en-US" sz="2000" dirty="0"/>
              <a:t>Blindly enforcing extensive requirements on manufactured hardware without considering effects of existing assembly vs that of rework</a:t>
            </a:r>
          </a:p>
          <a:p>
            <a:endParaRPr lang="en-US" sz="2000" dirty="0"/>
          </a:p>
          <a:p>
            <a:r>
              <a:rPr lang="en-US" sz="2000" dirty="0"/>
              <a:t>Using flight and/or qualification unit testing requirements that greatly exceed mission requirements, thus providing misleading results or overstressing or reducing the life of flight hardware</a:t>
            </a:r>
          </a:p>
          <a:p>
            <a:endParaRPr lang="en-US" sz="2000" dirty="0"/>
          </a:p>
          <a:p>
            <a:r>
              <a:rPr lang="en-US" sz="2000" dirty="0"/>
              <a:t>Misapplying stringent, but proven, requirements or tests to application areas outside of their original intent and design</a:t>
            </a:r>
          </a:p>
        </p:txBody>
      </p:sp>
      <p:sp>
        <p:nvSpPr>
          <p:cNvPr id="4" name="Title 3">
            <a:extLst>
              <a:ext uri="{FF2B5EF4-FFF2-40B4-BE49-F238E27FC236}">
                <a16:creationId xmlns:a16="http://schemas.microsoft.com/office/drawing/2014/main" id="{DCD9A9A5-5D2A-8C43-A381-C16A79AA81C1}"/>
              </a:ext>
            </a:extLst>
          </p:cNvPr>
          <p:cNvSpPr>
            <a:spLocks noGrp="1"/>
          </p:cNvSpPr>
          <p:nvPr>
            <p:ph type="title"/>
          </p:nvPr>
        </p:nvSpPr>
        <p:spPr/>
        <p:txBody>
          <a:bodyPr/>
          <a:lstStyle/>
          <a:p>
            <a:pPr algn="ctr"/>
            <a:r>
              <a:rPr lang="en-US" dirty="0"/>
              <a:t>Misguided quality</a:t>
            </a:r>
          </a:p>
        </p:txBody>
      </p:sp>
    </p:spTree>
    <p:extLst>
      <p:ext uri="{BB962C8B-B14F-4D97-AF65-F5344CB8AC3E}">
        <p14:creationId xmlns:p14="http://schemas.microsoft.com/office/powerpoint/2010/main" val="3010017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288" y="1393264"/>
            <a:ext cx="8229600" cy="5021813"/>
          </a:xfrm>
        </p:spPr>
        <p:txBody>
          <a:bodyPr>
            <a:normAutofit/>
          </a:bodyPr>
          <a:lstStyle/>
          <a:p>
            <a:r>
              <a:rPr lang="en-US" dirty="0"/>
              <a:t>Definition: the combination of </a:t>
            </a:r>
          </a:p>
          <a:p>
            <a:pPr lvl="1"/>
            <a:r>
              <a:rPr lang="en-US" dirty="0"/>
              <a:t>a) the probability (qualitative or quantitative) that an undesired event will occur, and</a:t>
            </a:r>
          </a:p>
          <a:p>
            <a:pPr lvl="1"/>
            <a:r>
              <a:rPr lang="en-US" dirty="0"/>
              <a:t>b) the consequence or impact of the undesired event</a:t>
            </a:r>
          </a:p>
          <a:p>
            <a:pPr lvl="1"/>
            <a:r>
              <a:rPr lang="en-US" dirty="0"/>
              <a:t>c) a factual context or scenario that exists to cause the risk to be present</a:t>
            </a:r>
          </a:p>
          <a:p>
            <a:pPr lvl="1"/>
            <a:r>
              <a:rPr lang="en-US" dirty="0"/>
              <a:t>In short, risk is an expectation of loss in statistical terms based an existing condition.</a:t>
            </a:r>
          </a:p>
          <a:p>
            <a:pPr lvl="1"/>
            <a:endParaRPr lang="en-US" dirty="0"/>
          </a:p>
          <a:p>
            <a:r>
              <a:rPr lang="en-US" dirty="0"/>
              <a:t>Categories of risk (consequences)</a:t>
            </a:r>
          </a:p>
          <a:p>
            <a:pPr lvl="1"/>
            <a:r>
              <a:rPr lang="en-US" dirty="0"/>
              <a:t>Technical (failure or performance degradation on-orbit)</a:t>
            </a:r>
          </a:p>
          <a:p>
            <a:pPr lvl="1"/>
            <a:r>
              <a:rPr lang="en-US" dirty="0"/>
              <a:t>Cost ($ it will take to fix the problem)</a:t>
            </a:r>
          </a:p>
          <a:p>
            <a:pPr lvl="1"/>
            <a:r>
              <a:rPr lang="en-US" dirty="0"/>
              <a:t>Schedule (time to fix the problem)</a:t>
            </a:r>
          </a:p>
          <a:p>
            <a:pPr lvl="1"/>
            <a:r>
              <a:rPr lang="en-US" dirty="0"/>
              <a:t>Safety (injury, death, or collateral damage)</a:t>
            </a:r>
          </a:p>
          <a:p>
            <a:pPr marL="171450" lvl="1" indent="0">
              <a:buNone/>
            </a:pPr>
            <a:endParaRPr lang="en-US" dirty="0"/>
          </a:p>
        </p:txBody>
      </p:sp>
      <p:sp>
        <p:nvSpPr>
          <p:cNvPr id="2" name="Title 1"/>
          <p:cNvSpPr>
            <a:spLocks noGrp="1"/>
          </p:cNvSpPr>
          <p:nvPr>
            <p:ph type="title"/>
          </p:nvPr>
        </p:nvSpPr>
        <p:spPr/>
        <p:txBody>
          <a:bodyPr/>
          <a:lstStyle/>
          <a:p>
            <a:r>
              <a:rPr lang="en-US"/>
              <a:t>What is Risk?</a:t>
            </a:r>
            <a:endParaRPr lang="en-US" dirty="0"/>
          </a:p>
        </p:txBody>
      </p:sp>
      <p:sp>
        <p:nvSpPr>
          <p:cNvPr id="6" name="Slide Number Placeholder 5"/>
          <p:cNvSpPr>
            <a:spLocks noGrp="1"/>
          </p:cNvSpPr>
          <p:nvPr>
            <p:ph type="sldNum" sz="quarter" idx="4"/>
          </p:nvPr>
        </p:nvSpPr>
        <p:spPr/>
        <p:txBody>
          <a:bodyPr/>
          <a:lstStyle>
            <a:lvl1pPr algn="r">
              <a:defRPr sz="1000">
                <a:solidFill>
                  <a:srgbClr val="1861AC"/>
                </a:solidFill>
                <a:latin typeface="Arial"/>
                <a:cs typeface="Arial"/>
              </a:defRPr>
            </a:lvl1pPr>
          </a:lstStyle>
          <a:p>
            <a:fld id="{E3BE99E5-8F11-4D46-8B27-FC02D164DEA2}" type="slidenum">
              <a:rPr lang="en-US" smtClean="0"/>
              <a:pPr/>
              <a:t>10</a:t>
            </a:fld>
            <a:endParaRPr lang="en-US" dirty="0"/>
          </a:p>
        </p:txBody>
      </p:sp>
      <p:sp>
        <p:nvSpPr>
          <p:cNvPr id="4" name="Right Brace 3">
            <a:extLst>
              <a:ext uri="{FF2B5EF4-FFF2-40B4-BE49-F238E27FC236}">
                <a16:creationId xmlns:a16="http://schemas.microsoft.com/office/drawing/2014/main" id="{CDA8FD33-1307-6D4F-82C8-2F0BAFCE2A19}"/>
              </a:ext>
            </a:extLst>
          </p:cNvPr>
          <p:cNvSpPr/>
          <p:nvPr/>
        </p:nvSpPr>
        <p:spPr>
          <a:xfrm>
            <a:off x="4647466" y="4697675"/>
            <a:ext cx="277090" cy="36933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2DA83B79-666F-2F41-AA32-5DBE17C03913}"/>
              </a:ext>
            </a:extLst>
          </p:cNvPr>
          <p:cNvSpPr txBox="1"/>
          <p:nvPr/>
        </p:nvSpPr>
        <p:spPr>
          <a:xfrm>
            <a:off x="4924556" y="4697675"/>
            <a:ext cx="1504579" cy="369332"/>
          </a:xfrm>
          <a:prstGeom prst="rect">
            <a:avLst/>
          </a:prstGeom>
          <a:noFill/>
        </p:spPr>
        <p:txBody>
          <a:bodyPr wrap="none" rtlCol="0">
            <a:spAutoFit/>
          </a:bodyPr>
          <a:lstStyle/>
          <a:p>
            <a:r>
              <a:rPr lang="en-US" dirty="0">
                <a:solidFill>
                  <a:schemeClr val="tx2"/>
                </a:solidFill>
              </a:rPr>
              <a:t>programmatic</a:t>
            </a:r>
          </a:p>
        </p:txBody>
      </p:sp>
    </p:spTree>
    <p:extLst>
      <p:ext uri="{BB962C8B-B14F-4D97-AF65-F5344CB8AC3E}">
        <p14:creationId xmlns:p14="http://schemas.microsoft.com/office/powerpoint/2010/main" val="1453165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378460" y="1407720"/>
            <a:ext cx="8384978" cy="4681738"/>
          </a:xfrm>
          <a:prstGeom prst="ellipse">
            <a:avLst/>
          </a:prstGeom>
          <a:solidFill>
            <a:srgbClr val="0D3369"/>
          </a:solidFill>
          <a:ln w="25400" cap="flat">
            <a:noFill/>
          </a:ln>
          <a:effectLst/>
          <a:scene3d>
            <a:camera prst="orthographicFront"/>
            <a:lightRig rig="flood" dir="t">
              <a:rot lat="0" lon="0" rev="1380000"/>
            </a:lightRig>
          </a:scene3d>
          <a:sp3d prstMaterial="plastic">
            <a:bevelT w="152400" h="127000" prst="coolSlant"/>
            <a:bevelB w="152400" h="127000" prst="coolSlant"/>
            <a:contourClr>
              <a:srgbClr val="154C9C"/>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latin typeface="Arial"/>
              <a:cs typeface="Arial"/>
            </a:endParaRPr>
          </a:p>
        </p:txBody>
      </p:sp>
      <p:sp>
        <p:nvSpPr>
          <p:cNvPr id="6" name="Cloud 5"/>
          <p:cNvSpPr/>
          <p:nvPr/>
        </p:nvSpPr>
        <p:spPr>
          <a:xfrm>
            <a:off x="1139170" y="1841978"/>
            <a:ext cx="6863559" cy="3288643"/>
          </a:xfrm>
          <a:prstGeom prst="cloud">
            <a:avLst/>
          </a:prstGeom>
          <a:gradFill flip="none" rotWithShape="1">
            <a:gsLst>
              <a:gs pos="100000">
                <a:srgbClr val="66CCFF"/>
              </a:gs>
              <a:gs pos="50000">
                <a:srgbClr val="154C9C"/>
              </a:gs>
              <a:gs pos="0">
                <a:srgbClr val="66CCFF"/>
              </a:gs>
            </a:gsLst>
            <a:path path="circle">
              <a:fillToRect l="50000" t="50000" r="50000" b="50000"/>
            </a:path>
            <a:tileRect/>
          </a:gradFill>
          <a:ln w="12700" cap="rnd" cmpd="sng">
            <a:noFill/>
          </a:ln>
          <a:effectLst/>
          <a:scene3d>
            <a:camera prst="orthographicFront"/>
            <a:lightRig rig="threePt" dir="t"/>
          </a:scene3d>
          <a:sp3d>
            <a:bevelT w="165100" prst="coolSlant"/>
            <a:bevelB w="165100" h="3175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effectLst>
                  <a:outerShdw blurRad="50800" dist="38100" dir="2700000" algn="tl" rotWithShape="0">
                    <a:prstClr val="black">
                      <a:alpha val="40000"/>
                    </a:prstClr>
                  </a:outerShdw>
                </a:effectLst>
                <a:latin typeface="Arial"/>
                <a:cs typeface="Arial"/>
              </a:rPr>
              <a:t>Context</a:t>
            </a:r>
          </a:p>
        </p:txBody>
      </p:sp>
      <p:sp>
        <p:nvSpPr>
          <p:cNvPr id="4" name="Content Placeholder 3"/>
          <p:cNvSpPr>
            <a:spLocks noGrp="1"/>
          </p:cNvSpPr>
          <p:nvPr>
            <p:ph idx="1"/>
          </p:nvPr>
        </p:nvSpPr>
        <p:spPr>
          <a:xfrm>
            <a:off x="3404796" y="5197906"/>
            <a:ext cx="2339378" cy="877790"/>
          </a:xfrm>
          <a:noFill/>
        </p:spPr>
        <p:txBody>
          <a:bodyPr>
            <a:noAutofit/>
          </a:bodyPr>
          <a:lstStyle/>
          <a:p>
            <a:pPr>
              <a:lnSpc>
                <a:spcPct val="90000"/>
              </a:lnSpc>
            </a:pPr>
            <a:r>
              <a:rPr lang="en-US" sz="1400" dirty="0">
                <a:solidFill>
                  <a:srgbClr val="FFFFFF"/>
                </a:solidFill>
              </a:rPr>
              <a:t>Structured risk statement</a:t>
            </a:r>
          </a:p>
          <a:p>
            <a:pPr>
              <a:lnSpc>
                <a:spcPct val="90000"/>
              </a:lnSpc>
            </a:pPr>
            <a:r>
              <a:rPr lang="en-US" sz="1400" dirty="0">
                <a:solidFill>
                  <a:srgbClr val="FFFFFF"/>
                </a:solidFill>
              </a:rPr>
              <a:t>Likelihood</a:t>
            </a:r>
          </a:p>
          <a:p>
            <a:pPr>
              <a:lnSpc>
                <a:spcPct val="90000"/>
              </a:lnSpc>
            </a:pPr>
            <a:r>
              <a:rPr lang="en-US" sz="1400" dirty="0">
                <a:solidFill>
                  <a:srgbClr val="FFFFFF"/>
                </a:solidFill>
              </a:rPr>
              <a:t>Consequence</a:t>
            </a:r>
          </a:p>
        </p:txBody>
      </p:sp>
      <p:sp>
        <p:nvSpPr>
          <p:cNvPr id="2" name="Title 1"/>
          <p:cNvSpPr>
            <a:spLocks noGrp="1"/>
          </p:cNvSpPr>
          <p:nvPr>
            <p:ph type="title"/>
          </p:nvPr>
        </p:nvSpPr>
        <p:spPr/>
        <p:txBody>
          <a:bodyPr/>
          <a:lstStyle/>
          <a:p>
            <a:r>
              <a:rPr lang="en-US" dirty="0"/>
              <a:t>Anatomy of a Risk</a:t>
            </a:r>
          </a:p>
        </p:txBody>
      </p:sp>
      <p:sp>
        <p:nvSpPr>
          <p:cNvPr id="11"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11</a:t>
            </a:fld>
            <a:endParaRPr lang="en-US" dirty="0"/>
          </a:p>
        </p:txBody>
      </p:sp>
      <p:sp>
        <p:nvSpPr>
          <p:cNvPr id="5" name="Oval 4"/>
          <p:cNvSpPr/>
          <p:nvPr/>
        </p:nvSpPr>
        <p:spPr>
          <a:xfrm>
            <a:off x="4990474" y="2666241"/>
            <a:ext cx="2629174" cy="975659"/>
          </a:xfrm>
          <a:prstGeom prst="ellipse">
            <a:avLst/>
          </a:prstGeom>
          <a:gradFill flip="none" rotWithShape="1">
            <a:gsLst>
              <a:gs pos="0">
                <a:srgbClr val="FFDA36"/>
              </a:gs>
              <a:gs pos="100000">
                <a:srgbClr val="FFDA36"/>
              </a:gs>
              <a:gs pos="51000">
                <a:srgbClr val="FF610E"/>
              </a:gs>
            </a:gsLst>
            <a:path path="circle">
              <a:fillToRect l="50000" t="50000" r="50000" b="50000"/>
            </a:path>
            <a:tileRect/>
          </a:gradFill>
          <a:ln>
            <a:noFill/>
          </a:ln>
          <a:effectLst/>
          <a:scene3d>
            <a:camera prst="orthographicFront"/>
            <a:lightRig rig="threePt" dir="t"/>
          </a:scene3d>
          <a:sp3d>
            <a:bevelT w="165100" prst="coolSlant"/>
            <a:bevelB w="16510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effectLst>
                  <a:outerShdw blurRad="50800" dist="38100" dir="2700000" algn="tl" rotWithShape="0">
                    <a:prstClr val="black">
                      <a:alpha val="40000"/>
                    </a:prstClr>
                  </a:outerShdw>
                </a:effectLst>
                <a:latin typeface="Arial"/>
                <a:cs typeface="Arial"/>
              </a:rPr>
              <a:t>Concern</a:t>
            </a:r>
          </a:p>
        </p:txBody>
      </p:sp>
      <p:sp>
        <p:nvSpPr>
          <p:cNvPr id="7" name="TextBox 6"/>
          <p:cNvSpPr txBox="1"/>
          <p:nvPr/>
        </p:nvSpPr>
        <p:spPr>
          <a:xfrm>
            <a:off x="5591727" y="3654185"/>
            <a:ext cx="1108221" cy="369332"/>
          </a:xfrm>
          <a:prstGeom prst="rect">
            <a:avLst/>
          </a:prstGeom>
          <a:noFill/>
          <a:ln>
            <a:noFill/>
          </a:ln>
          <a:effectLst/>
        </p:spPr>
        <p:txBody>
          <a:bodyPr wrap="none" rtlCol="0">
            <a:spAutoFit/>
          </a:bodyPr>
          <a:lstStyle/>
          <a:p>
            <a:r>
              <a:rPr lang="en-US" dirty="0">
                <a:solidFill>
                  <a:schemeClr val="bg1"/>
                </a:solidFill>
                <a:effectLst>
                  <a:outerShdw blurRad="50800" dist="38100" dir="2700000" algn="tl" rotWithShape="0">
                    <a:prstClr val="black">
                      <a:alpha val="40000"/>
                    </a:prstClr>
                  </a:outerShdw>
                </a:effectLst>
                <a:latin typeface="Arial"/>
                <a:cs typeface="Arial"/>
              </a:rPr>
              <a:t>Statistics</a:t>
            </a:r>
          </a:p>
        </p:txBody>
      </p:sp>
      <p:sp>
        <p:nvSpPr>
          <p:cNvPr id="8" name="TextBox 7"/>
          <p:cNvSpPr txBox="1"/>
          <p:nvPr/>
        </p:nvSpPr>
        <p:spPr>
          <a:xfrm>
            <a:off x="4269352" y="2251484"/>
            <a:ext cx="1877700" cy="369332"/>
          </a:xfrm>
          <a:prstGeom prst="rect">
            <a:avLst/>
          </a:prstGeom>
          <a:noFill/>
          <a:ln>
            <a:noFill/>
          </a:ln>
          <a:effectLst/>
        </p:spPr>
        <p:txBody>
          <a:bodyPr wrap="none" rtlCol="0">
            <a:spAutoFit/>
          </a:bodyPr>
          <a:lstStyle/>
          <a:p>
            <a:r>
              <a:rPr lang="en-US" dirty="0">
                <a:solidFill>
                  <a:schemeClr val="bg1"/>
                </a:solidFill>
                <a:effectLst>
                  <a:outerShdw blurRad="50800" dist="38100" dir="2700000" algn="tl" rotWithShape="0">
                    <a:prstClr val="black">
                      <a:alpha val="40000"/>
                    </a:prstClr>
                  </a:outerShdw>
                </a:effectLst>
                <a:latin typeface="Arial"/>
                <a:cs typeface="Arial"/>
              </a:rPr>
              <a:t>Impact/Criticality</a:t>
            </a:r>
          </a:p>
        </p:txBody>
      </p:sp>
      <p:sp>
        <p:nvSpPr>
          <p:cNvPr id="10" name="Oval 9"/>
          <p:cNvSpPr/>
          <p:nvPr/>
        </p:nvSpPr>
        <p:spPr>
          <a:xfrm>
            <a:off x="5552384" y="4016650"/>
            <a:ext cx="2176597" cy="889000"/>
          </a:xfrm>
          <a:prstGeom prst="ellipse">
            <a:avLst/>
          </a:prstGeom>
          <a:gradFill flip="none" rotWithShape="1">
            <a:gsLst>
              <a:gs pos="100000">
                <a:srgbClr val="C8FF62"/>
              </a:gs>
              <a:gs pos="51000">
                <a:srgbClr val="408000"/>
              </a:gs>
              <a:gs pos="0">
                <a:srgbClr val="C8FF62"/>
              </a:gs>
            </a:gsLst>
            <a:path path="circle">
              <a:fillToRect l="50000" t="50000" r="50000" b="50000"/>
            </a:path>
            <a:tileRect/>
          </a:gradFill>
          <a:ln>
            <a:noFill/>
          </a:ln>
          <a:effectLst/>
          <a:scene3d>
            <a:camera prst="orthographicFront"/>
            <a:lightRig rig="threePt" dir="t"/>
          </a:scene3d>
          <a:sp3d>
            <a:bevelT w="165100" prst="coolSlant"/>
            <a:bevelB w="165100" prst="coolSlan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effectLst>
                  <a:outerShdw blurRad="50800" dist="38100" dir="2700000" algn="tl" rotWithShape="0">
                    <a:prstClr val="black">
                      <a:alpha val="40000"/>
                    </a:prstClr>
                  </a:outerShdw>
                </a:effectLst>
                <a:latin typeface="Arial"/>
                <a:cs typeface="Arial"/>
              </a:rPr>
              <a:t>Uncertainty</a:t>
            </a:r>
          </a:p>
        </p:txBody>
      </p:sp>
    </p:spTree>
    <p:extLst>
      <p:ext uri="{BB962C8B-B14F-4D97-AF65-F5344CB8AC3E}">
        <p14:creationId xmlns:p14="http://schemas.microsoft.com/office/powerpoint/2010/main" val="227973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205645-C190-0C58-4F72-7C0474E57919}"/>
              </a:ext>
            </a:extLst>
          </p:cNvPr>
          <p:cNvSpPr>
            <a:spLocks noGrp="1"/>
          </p:cNvSpPr>
          <p:nvPr>
            <p:ph idx="1"/>
          </p:nvPr>
        </p:nvSpPr>
        <p:spPr/>
        <p:txBody>
          <a:bodyPr/>
          <a:lstStyle/>
          <a:p>
            <a:r>
              <a:rPr lang="en-US" dirty="0"/>
              <a:t>As with most other SMA practices, GMIPs increase risk while buying it down</a:t>
            </a:r>
          </a:p>
          <a:p>
            <a:r>
              <a:rPr lang="en-US" dirty="0"/>
              <a:t>The key is to have risk buy-down outweigh risk increase</a:t>
            </a:r>
          </a:p>
          <a:p>
            <a:r>
              <a:rPr lang="en-US" dirty="0"/>
              <a:t>The more constrained the project the more likely GMIPs will result in a net increase in risk</a:t>
            </a:r>
          </a:p>
          <a:p>
            <a:pPr lvl="1"/>
            <a:r>
              <a:rPr lang="en-US" dirty="0"/>
              <a:t>Most importantly the following should be considered while imposing GMIPs on such a project</a:t>
            </a:r>
          </a:p>
          <a:p>
            <a:pPr lvl="2"/>
            <a:r>
              <a:rPr lang="en-US" dirty="0"/>
              <a:t>Criticality of the item (is the item itself a single point failure?)</a:t>
            </a:r>
          </a:p>
          <a:p>
            <a:pPr lvl="2"/>
            <a:r>
              <a:rPr lang="en-US" dirty="0"/>
              <a:t>Past experience with the product</a:t>
            </a:r>
          </a:p>
          <a:p>
            <a:pPr lvl="2"/>
            <a:r>
              <a:rPr lang="en-US" dirty="0"/>
              <a:t>Past findings on previous versions of the product</a:t>
            </a:r>
          </a:p>
          <a:p>
            <a:pPr lvl="2"/>
            <a:r>
              <a:rPr lang="en-US" dirty="0"/>
              <a:t>Past experience with the vendor/manufacturer</a:t>
            </a:r>
          </a:p>
          <a:p>
            <a:pPr lvl="2"/>
            <a:r>
              <a:rPr lang="en-US" dirty="0"/>
              <a:t>The potential to interrupt a development flow</a:t>
            </a:r>
          </a:p>
          <a:p>
            <a:r>
              <a:rPr lang="en-US" dirty="0"/>
              <a:t>By definition, GMIPs cannot be performed on COTS products.  If a GMIP is performed internal to a product, then the product is not COTS.  </a:t>
            </a:r>
          </a:p>
          <a:p>
            <a:endParaRPr lang="en-US" dirty="0"/>
          </a:p>
        </p:txBody>
      </p:sp>
      <p:sp>
        <p:nvSpPr>
          <p:cNvPr id="3" name="Title 2">
            <a:extLst>
              <a:ext uri="{FF2B5EF4-FFF2-40B4-BE49-F238E27FC236}">
                <a16:creationId xmlns:a16="http://schemas.microsoft.com/office/drawing/2014/main" id="{2AEC7390-1D2D-D572-5246-4CCF2A16ABF6}"/>
              </a:ext>
            </a:extLst>
          </p:cNvPr>
          <p:cNvSpPr>
            <a:spLocks noGrp="1"/>
          </p:cNvSpPr>
          <p:nvPr>
            <p:ph type="title"/>
          </p:nvPr>
        </p:nvSpPr>
        <p:spPr/>
        <p:txBody>
          <a:bodyPr/>
          <a:lstStyle/>
          <a:p>
            <a:r>
              <a:rPr lang="en-US" dirty="0"/>
              <a:t>GMIPs are a risk trade</a:t>
            </a:r>
          </a:p>
        </p:txBody>
      </p:sp>
    </p:spTree>
    <p:extLst>
      <p:ext uri="{BB962C8B-B14F-4D97-AF65-F5344CB8AC3E}">
        <p14:creationId xmlns:p14="http://schemas.microsoft.com/office/powerpoint/2010/main" val="20723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21FF4D0-4B1B-0CB5-7961-D00675ACAF02}"/>
              </a:ext>
            </a:extLst>
          </p:cNvPr>
          <p:cNvGraphicFramePr>
            <a:graphicFrameLocks noGrp="1"/>
          </p:cNvGraphicFramePr>
          <p:nvPr>
            <p:ph idx="1"/>
            <p:extLst>
              <p:ext uri="{D42A27DB-BD31-4B8C-83A1-F6EECF244321}">
                <p14:modId xmlns:p14="http://schemas.microsoft.com/office/powerpoint/2010/main" val="883021592"/>
              </p:ext>
            </p:extLst>
          </p:nvPr>
        </p:nvGraphicFramePr>
        <p:xfrm>
          <a:off x="428625" y="1393825"/>
          <a:ext cx="8229600" cy="39420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8169549"/>
                    </a:ext>
                  </a:extLst>
                </a:gridCol>
                <a:gridCol w="4114800">
                  <a:extLst>
                    <a:ext uri="{9D8B030D-6E8A-4147-A177-3AD203B41FA5}">
                      <a16:colId xmlns:a16="http://schemas.microsoft.com/office/drawing/2014/main" val="4029977335"/>
                    </a:ext>
                  </a:extLst>
                </a:gridCol>
              </a:tblGrid>
              <a:tr h="370840">
                <a:tc>
                  <a:txBody>
                    <a:bodyPr/>
                    <a:lstStyle/>
                    <a:p>
                      <a:pPr algn="ctr"/>
                      <a:r>
                        <a:rPr lang="en-US" dirty="0"/>
                        <a:t>Decreasing Risk</a:t>
                      </a:r>
                    </a:p>
                  </a:txBody>
                  <a:tcPr/>
                </a:tc>
                <a:tc>
                  <a:txBody>
                    <a:bodyPr/>
                    <a:lstStyle/>
                    <a:p>
                      <a:pPr algn="ctr"/>
                      <a:r>
                        <a:rPr lang="en-US" dirty="0"/>
                        <a:t>Increasing Risk</a:t>
                      </a:r>
                    </a:p>
                  </a:txBody>
                  <a:tcPr/>
                </a:tc>
                <a:extLst>
                  <a:ext uri="{0D108BD9-81ED-4DB2-BD59-A6C34878D82A}">
                    <a16:rowId xmlns:a16="http://schemas.microsoft.com/office/drawing/2014/main" val="1846996106"/>
                  </a:ext>
                </a:extLst>
              </a:tr>
              <a:tr h="370840">
                <a:tc>
                  <a:txBody>
                    <a:bodyPr/>
                    <a:lstStyle/>
                    <a:p>
                      <a:r>
                        <a:rPr lang="en-US" dirty="0"/>
                        <a:t>Catch serious* nonconformances at the earliest possible stage</a:t>
                      </a:r>
                    </a:p>
                  </a:txBody>
                  <a:tcPr/>
                </a:tc>
                <a:tc>
                  <a:txBody>
                    <a:bodyPr/>
                    <a:lstStyle/>
                    <a:p>
                      <a:r>
                        <a:rPr lang="en-US" dirty="0"/>
                        <a:t>Interrupt development flow</a:t>
                      </a:r>
                    </a:p>
                  </a:txBody>
                  <a:tcPr/>
                </a:tc>
                <a:extLst>
                  <a:ext uri="{0D108BD9-81ED-4DB2-BD59-A6C34878D82A}">
                    <a16:rowId xmlns:a16="http://schemas.microsoft.com/office/drawing/2014/main" val="2886724928"/>
                  </a:ext>
                </a:extLst>
              </a:tr>
              <a:tr h="370840">
                <a:tc>
                  <a:txBody>
                    <a:bodyPr/>
                    <a:lstStyle/>
                    <a:p>
                      <a:r>
                        <a:rPr lang="en-US" dirty="0"/>
                        <a:t>Motivate the assembler to pay close attention to detail</a:t>
                      </a:r>
                    </a:p>
                  </a:txBody>
                  <a:tcPr/>
                </a:tc>
                <a:tc>
                  <a:txBody>
                    <a:bodyPr/>
                    <a:lstStyle/>
                    <a:p>
                      <a:r>
                        <a:rPr lang="en-US" dirty="0"/>
                        <a:t>Prompt rework for many nonconformances that do not entail risk</a:t>
                      </a:r>
                    </a:p>
                  </a:txBody>
                  <a:tcPr/>
                </a:tc>
                <a:extLst>
                  <a:ext uri="{0D108BD9-81ED-4DB2-BD59-A6C34878D82A}">
                    <a16:rowId xmlns:a16="http://schemas.microsoft.com/office/drawing/2014/main" val="441309710"/>
                  </a:ext>
                </a:extLst>
              </a:tr>
              <a:tr h="370840">
                <a:tc>
                  <a:txBody>
                    <a:bodyPr/>
                    <a:lstStyle/>
                    <a:p>
                      <a:r>
                        <a:rPr lang="en-US" dirty="0"/>
                        <a:t>Document stages of development for future problem resolution</a:t>
                      </a:r>
                    </a:p>
                  </a:txBody>
                  <a:tcPr/>
                </a:tc>
                <a:tc>
                  <a:txBody>
                    <a:bodyPr/>
                    <a:lstStyle/>
                    <a:p>
                      <a:r>
                        <a:rPr lang="en-US" dirty="0"/>
                        <a:t>Prompt pre-emptive and sometimes undocumented rework</a:t>
                      </a:r>
                    </a:p>
                  </a:txBody>
                  <a:tcPr/>
                </a:tc>
                <a:extLst>
                  <a:ext uri="{0D108BD9-81ED-4DB2-BD59-A6C34878D82A}">
                    <a16:rowId xmlns:a16="http://schemas.microsoft.com/office/drawing/2014/main" val="1978470212"/>
                  </a:ext>
                </a:extLst>
              </a:tr>
              <a:tr h="370840">
                <a:tc>
                  <a:txBody>
                    <a:bodyPr/>
                    <a:lstStyle/>
                    <a:p>
                      <a:endParaRPr lang="en-US"/>
                    </a:p>
                  </a:txBody>
                  <a:tcPr/>
                </a:tc>
                <a:tc>
                  <a:txBody>
                    <a:bodyPr/>
                    <a:lstStyle/>
                    <a:p>
                      <a:r>
                        <a:rPr lang="en-US" dirty="0"/>
                        <a:t>Remove time available for completing testing and problem resolution</a:t>
                      </a:r>
                    </a:p>
                  </a:txBody>
                  <a:tcPr/>
                </a:tc>
                <a:extLst>
                  <a:ext uri="{0D108BD9-81ED-4DB2-BD59-A6C34878D82A}">
                    <a16:rowId xmlns:a16="http://schemas.microsoft.com/office/drawing/2014/main" val="1056414461"/>
                  </a:ext>
                </a:extLst>
              </a:tr>
              <a:tr h="370840">
                <a:tc>
                  <a:txBody>
                    <a:bodyPr/>
                    <a:lstStyle/>
                    <a:p>
                      <a:endParaRPr lang="en-US"/>
                    </a:p>
                  </a:txBody>
                  <a:tcPr/>
                </a:tc>
                <a:tc>
                  <a:txBody>
                    <a:bodyPr/>
                    <a:lstStyle/>
                    <a:p>
                      <a:r>
                        <a:rPr lang="en-US" dirty="0"/>
                        <a:t>Increase possibilities for pandemic exposure</a:t>
                      </a:r>
                    </a:p>
                  </a:txBody>
                  <a:tcPr/>
                </a:tc>
                <a:extLst>
                  <a:ext uri="{0D108BD9-81ED-4DB2-BD59-A6C34878D82A}">
                    <a16:rowId xmlns:a16="http://schemas.microsoft.com/office/drawing/2014/main" val="2389164561"/>
                  </a:ext>
                </a:extLst>
              </a:tr>
              <a:tr h="370840">
                <a:tc>
                  <a:txBody>
                    <a:bodyPr/>
                    <a:lstStyle/>
                    <a:p>
                      <a:endParaRPr lang="en-US"/>
                    </a:p>
                  </a:txBody>
                  <a:tcPr/>
                </a:tc>
                <a:tc>
                  <a:txBody>
                    <a:bodyPr/>
                    <a:lstStyle/>
                    <a:p>
                      <a:endParaRPr lang="en-US" dirty="0"/>
                    </a:p>
                  </a:txBody>
                  <a:tcPr/>
                </a:tc>
                <a:extLst>
                  <a:ext uri="{0D108BD9-81ED-4DB2-BD59-A6C34878D82A}">
                    <a16:rowId xmlns:a16="http://schemas.microsoft.com/office/drawing/2014/main" val="3974535113"/>
                  </a:ext>
                </a:extLst>
              </a:tr>
            </a:tbl>
          </a:graphicData>
        </a:graphic>
      </p:graphicFrame>
      <p:sp>
        <p:nvSpPr>
          <p:cNvPr id="3" name="Title 2">
            <a:extLst>
              <a:ext uri="{FF2B5EF4-FFF2-40B4-BE49-F238E27FC236}">
                <a16:creationId xmlns:a16="http://schemas.microsoft.com/office/drawing/2014/main" id="{C162266E-5E49-2676-5858-8F37E81B2E9E}"/>
              </a:ext>
            </a:extLst>
          </p:cNvPr>
          <p:cNvSpPr>
            <a:spLocks noGrp="1"/>
          </p:cNvSpPr>
          <p:nvPr>
            <p:ph type="title"/>
          </p:nvPr>
        </p:nvSpPr>
        <p:spPr/>
        <p:txBody>
          <a:bodyPr>
            <a:normAutofit fontScale="90000"/>
          </a:bodyPr>
          <a:lstStyle/>
          <a:p>
            <a:r>
              <a:rPr lang="en-US" dirty="0"/>
              <a:t>GMIPS: increasing vs decreasing risk</a:t>
            </a:r>
          </a:p>
        </p:txBody>
      </p:sp>
      <p:sp>
        <p:nvSpPr>
          <p:cNvPr id="5" name="TextBox 4">
            <a:extLst>
              <a:ext uri="{FF2B5EF4-FFF2-40B4-BE49-F238E27FC236}">
                <a16:creationId xmlns:a16="http://schemas.microsoft.com/office/drawing/2014/main" id="{94744471-C8E5-3A5D-F49A-1440FD1D9795}"/>
              </a:ext>
            </a:extLst>
          </p:cNvPr>
          <p:cNvSpPr txBox="1"/>
          <p:nvPr/>
        </p:nvSpPr>
        <p:spPr>
          <a:xfrm>
            <a:off x="556054" y="5684108"/>
            <a:ext cx="8102171" cy="646331"/>
          </a:xfrm>
          <a:prstGeom prst="rect">
            <a:avLst/>
          </a:prstGeom>
          <a:noFill/>
        </p:spPr>
        <p:txBody>
          <a:bodyPr wrap="square" rtlCol="0">
            <a:spAutoFit/>
          </a:bodyPr>
          <a:lstStyle/>
          <a:p>
            <a:r>
              <a:rPr lang="en-US" dirty="0"/>
              <a:t>*</a:t>
            </a:r>
            <a:r>
              <a:rPr lang="en-US" i="1" dirty="0"/>
              <a:t>serious</a:t>
            </a:r>
            <a:r>
              <a:rPr lang="en-US" dirty="0"/>
              <a:t> meaning nonconformances that provide credible elevated risk of failure in testing or operation</a:t>
            </a:r>
          </a:p>
        </p:txBody>
      </p:sp>
    </p:spTree>
    <p:extLst>
      <p:ext uri="{BB962C8B-B14F-4D97-AF65-F5344CB8AC3E}">
        <p14:creationId xmlns:p14="http://schemas.microsoft.com/office/powerpoint/2010/main" val="1119948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315A25-AEE8-BB99-70A0-8AD59AAD2B3E}"/>
              </a:ext>
            </a:extLst>
          </p:cNvPr>
          <p:cNvSpPr>
            <a:spLocks noGrp="1"/>
          </p:cNvSpPr>
          <p:nvPr>
            <p:ph idx="1"/>
          </p:nvPr>
        </p:nvSpPr>
        <p:spPr/>
        <p:txBody>
          <a:bodyPr>
            <a:normAutofit/>
          </a:bodyPr>
          <a:lstStyle/>
          <a:p>
            <a:pPr marL="0" indent="0">
              <a:lnSpc>
                <a:spcPct val="150000"/>
              </a:lnSpc>
              <a:buNone/>
            </a:pPr>
            <a:r>
              <a:rPr lang="en-US" sz="2000" dirty="0"/>
              <a:t>Plan, document, and implement the quality assurance (QA)plans and quality engineering functions described in NPR 8735.2, including how the critical design, construction, and verification specifications are captured and conveyed to project SMA teams, system developers, and hardware suppliers; how quality data will be managed; supplier risk management; quality management system (QMS) elements and elements of production readiness; product and process QA and product acceptance; and how risks due to nonconformance will be managed.</a:t>
            </a:r>
          </a:p>
        </p:txBody>
      </p:sp>
      <p:sp>
        <p:nvSpPr>
          <p:cNvPr id="3" name="Title 2">
            <a:extLst>
              <a:ext uri="{FF2B5EF4-FFF2-40B4-BE49-F238E27FC236}">
                <a16:creationId xmlns:a16="http://schemas.microsoft.com/office/drawing/2014/main" id="{B04E8994-5E13-87A8-56BB-E54E219004B5}"/>
              </a:ext>
            </a:extLst>
          </p:cNvPr>
          <p:cNvSpPr>
            <a:spLocks noGrp="1"/>
          </p:cNvSpPr>
          <p:nvPr>
            <p:ph type="title"/>
          </p:nvPr>
        </p:nvSpPr>
        <p:spPr/>
        <p:txBody>
          <a:bodyPr>
            <a:normAutofit fontScale="90000"/>
          </a:bodyPr>
          <a:lstStyle/>
          <a:p>
            <a:r>
              <a:rPr lang="en-US" dirty="0"/>
              <a:t>Risk Classification Guidelines for Quality in NPR 8705.4A</a:t>
            </a:r>
          </a:p>
        </p:txBody>
      </p:sp>
      <p:sp>
        <p:nvSpPr>
          <p:cNvPr id="4" name="TextBox 3">
            <a:extLst>
              <a:ext uri="{FF2B5EF4-FFF2-40B4-BE49-F238E27FC236}">
                <a16:creationId xmlns:a16="http://schemas.microsoft.com/office/drawing/2014/main" id="{4D784226-AE4E-9713-4458-E724A642E1F2}"/>
              </a:ext>
            </a:extLst>
          </p:cNvPr>
          <p:cNvSpPr txBox="1"/>
          <p:nvPr/>
        </p:nvSpPr>
        <p:spPr>
          <a:xfrm>
            <a:off x="584616" y="5388964"/>
            <a:ext cx="6239529" cy="369332"/>
          </a:xfrm>
          <a:prstGeom prst="rect">
            <a:avLst/>
          </a:prstGeom>
          <a:noFill/>
        </p:spPr>
        <p:txBody>
          <a:bodyPr wrap="none" rtlCol="0">
            <a:spAutoFit/>
          </a:bodyPr>
          <a:lstStyle/>
          <a:p>
            <a:r>
              <a:rPr lang="en-US" dirty="0"/>
              <a:t>Detailed guidance by mission class (too lengthy for presentation)</a:t>
            </a:r>
          </a:p>
        </p:txBody>
      </p:sp>
    </p:spTree>
    <p:extLst>
      <p:ext uri="{BB962C8B-B14F-4D97-AF65-F5344CB8AC3E}">
        <p14:creationId xmlns:p14="http://schemas.microsoft.com/office/powerpoint/2010/main" val="859409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4E8994-5E13-87A8-56BB-E54E219004B5}"/>
              </a:ext>
            </a:extLst>
          </p:cNvPr>
          <p:cNvSpPr>
            <a:spLocks noGrp="1"/>
          </p:cNvSpPr>
          <p:nvPr>
            <p:ph type="title"/>
          </p:nvPr>
        </p:nvSpPr>
        <p:spPr/>
        <p:txBody>
          <a:bodyPr>
            <a:normAutofit fontScale="90000"/>
          </a:bodyPr>
          <a:lstStyle/>
          <a:p>
            <a:r>
              <a:rPr lang="en-US" dirty="0"/>
              <a:t>Risk Classification </a:t>
            </a:r>
            <a:r>
              <a:rPr lang="en-US" u="sng" dirty="0"/>
              <a:t>Guidelines</a:t>
            </a:r>
            <a:r>
              <a:rPr lang="en-US" dirty="0"/>
              <a:t> in GPR 8705.4A (GSFC-specific)</a:t>
            </a:r>
          </a:p>
        </p:txBody>
      </p:sp>
      <p:pic>
        <p:nvPicPr>
          <p:cNvPr id="7" name="Picture 6">
            <a:extLst>
              <a:ext uri="{FF2B5EF4-FFF2-40B4-BE49-F238E27FC236}">
                <a16:creationId xmlns:a16="http://schemas.microsoft.com/office/drawing/2014/main" id="{F7900F99-204A-4B5E-FB51-EF362A0AC765}"/>
              </a:ext>
            </a:extLst>
          </p:cNvPr>
          <p:cNvPicPr>
            <a:picLocks noChangeAspect="1"/>
          </p:cNvPicPr>
          <p:nvPr/>
        </p:nvPicPr>
        <p:blipFill>
          <a:blip r:embed="rId2"/>
          <a:stretch>
            <a:fillRect/>
          </a:stretch>
        </p:blipFill>
        <p:spPr>
          <a:xfrm>
            <a:off x="1521502" y="1326955"/>
            <a:ext cx="6235908" cy="5057388"/>
          </a:xfrm>
          <a:prstGeom prst="rect">
            <a:avLst/>
          </a:prstGeom>
        </p:spPr>
      </p:pic>
      <p:sp>
        <p:nvSpPr>
          <p:cNvPr id="8" name="TextBox 7">
            <a:extLst>
              <a:ext uri="{FF2B5EF4-FFF2-40B4-BE49-F238E27FC236}">
                <a16:creationId xmlns:a16="http://schemas.microsoft.com/office/drawing/2014/main" id="{BE9E6199-3A81-CD78-A6E4-4D3659032866}"/>
              </a:ext>
            </a:extLst>
          </p:cNvPr>
          <p:cNvSpPr txBox="1"/>
          <p:nvPr/>
        </p:nvSpPr>
        <p:spPr>
          <a:xfrm>
            <a:off x="52466" y="3136612"/>
            <a:ext cx="1469036" cy="830997"/>
          </a:xfrm>
          <a:prstGeom prst="rect">
            <a:avLst/>
          </a:prstGeom>
          <a:noFill/>
        </p:spPr>
        <p:txBody>
          <a:bodyPr wrap="square" rtlCol="0">
            <a:spAutoFit/>
          </a:bodyPr>
          <a:lstStyle/>
          <a:p>
            <a:r>
              <a:rPr lang="en-US" sz="1600" dirty="0"/>
              <a:t>Representative selection (truncated)</a:t>
            </a:r>
          </a:p>
        </p:txBody>
      </p:sp>
    </p:spTree>
    <p:extLst>
      <p:ext uri="{BB962C8B-B14F-4D97-AF65-F5344CB8AC3E}">
        <p14:creationId xmlns:p14="http://schemas.microsoft.com/office/powerpoint/2010/main" val="21543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4E8994-5E13-87A8-56BB-E54E219004B5}"/>
              </a:ext>
            </a:extLst>
          </p:cNvPr>
          <p:cNvSpPr>
            <a:spLocks noGrp="1"/>
          </p:cNvSpPr>
          <p:nvPr>
            <p:ph type="title"/>
          </p:nvPr>
        </p:nvSpPr>
        <p:spPr/>
        <p:txBody>
          <a:bodyPr>
            <a:normAutofit fontScale="90000"/>
          </a:bodyPr>
          <a:lstStyle/>
          <a:p>
            <a:r>
              <a:rPr lang="en-US" dirty="0"/>
              <a:t>Risk Classification Guidelines in GPR 8705.4A (GSFC-specific) (Cont’d)</a:t>
            </a:r>
          </a:p>
        </p:txBody>
      </p:sp>
      <p:pic>
        <p:nvPicPr>
          <p:cNvPr id="2" name="Picture 1">
            <a:extLst>
              <a:ext uri="{FF2B5EF4-FFF2-40B4-BE49-F238E27FC236}">
                <a16:creationId xmlns:a16="http://schemas.microsoft.com/office/drawing/2014/main" id="{846C5533-CEEE-EEAC-59C1-3C0F8FA94901}"/>
              </a:ext>
            </a:extLst>
          </p:cNvPr>
          <p:cNvPicPr>
            <a:picLocks noChangeAspect="1"/>
          </p:cNvPicPr>
          <p:nvPr/>
        </p:nvPicPr>
        <p:blipFill>
          <a:blip r:embed="rId2"/>
          <a:stretch>
            <a:fillRect/>
          </a:stretch>
        </p:blipFill>
        <p:spPr>
          <a:xfrm>
            <a:off x="1491521" y="1323045"/>
            <a:ext cx="6512799" cy="5033602"/>
          </a:xfrm>
          <a:prstGeom prst="rect">
            <a:avLst/>
          </a:prstGeom>
        </p:spPr>
      </p:pic>
      <p:sp>
        <p:nvSpPr>
          <p:cNvPr id="5" name="TextBox 4">
            <a:extLst>
              <a:ext uri="{FF2B5EF4-FFF2-40B4-BE49-F238E27FC236}">
                <a16:creationId xmlns:a16="http://schemas.microsoft.com/office/drawing/2014/main" id="{35AAF354-E725-C9C5-2403-1FDB0183CB2A}"/>
              </a:ext>
            </a:extLst>
          </p:cNvPr>
          <p:cNvSpPr txBox="1"/>
          <p:nvPr/>
        </p:nvSpPr>
        <p:spPr>
          <a:xfrm>
            <a:off x="52466" y="3136612"/>
            <a:ext cx="1469036" cy="830997"/>
          </a:xfrm>
          <a:prstGeom prst="rect">
            <a:avLst/>
          </a:prstGeom>
          <a:noFill/>
        </p:spPr>
        <p:txBody>
          <a:bodyPr wrap="square" rtlCol="0">
            <a:spAutoFit/>
          </a:bodyPr>
          <a:lstStyle/>
          <a:p>
            <a:r>
              <a:rPr lang="en-US" sz="1600" dirty="0"/>
              <a:t>Representative selection (truncated)</a:t>
            </a:r>
          </a:p>
        </p:txBody>
      </p:sp>
    </p:spTree>
    <p:extLst>
      <p:ext uri="{BB962C8B-B14F-4D97-AF65-F5344CB8AC3E}">
        <p14:creationId xmlns:p14="http://schemas.microsoft.com/office/powerpoint/2010/main" val="538760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7A17F3-903D-7AAA-D5B5-6D3A1B9A0567}"/>
              </a:ext>
            </a:extLst>
          </p:cNvPr>
          <p:cNvSpPr>
            <a:spLocks noGrp="1"/>
          </p:cNvSpPr>
          <p:nvPr>
            <p:ph idx="1"/>
          </p:nvPr>
        </p:nvSpPr>
        <p:spPr/>
        <p:txBody>
          <a:bodyPr>
            <a:normAutofit/>
          </a:bodyPr>
          <a:lstStyle/>
          <a:p>
            <a:r>
              <a:rPr lang="en-US" sz="2400" dirty="0"/>
              <a:t>Do not change standard practices </a:t>
            </a:r>
          </a:p>
          <a:p>
            <a:pPr lvl="1"/>
            <a:r>
              <a:rPr lang="en-US" sz="2400" dirty="0"/>
              <a:t>i.e., if you have been using the space addendum for in-house work, continue to use it </a:t>
            </a:r>
          </a:p>
          <a:p>
            <a:pPr lvl="1"/>
            <a:r>
              <a:rPr lang="en-US" sz="2400" dirty="0"/>
              <a:t>However, allow more flexibility</a:t>
            </a:r>
          </a:p>
          <a:p>
            <a:r>
              <a:rPr lang="en-US" sz="2400" dirty="0"/>
              <a:t>Evaluate against the specified guidance levels</a:t>
            </a:r>
          </a:p>
          <a:p>
            <a:r>
              <a:rPr lang="en-US" sz="2400" dirty="0"/>
              <a:t>Allow vendor standard practices for Class D and below</a:t>
            </a:r>
          </a:p>
          <a:p>
            <a:pPr lvl="1"/>
            <a:r>
              <a:rPr lang="en-US" sz="2400" dirty="0"/>
              <a:t>Note that table is in the form of guidelines only, thus not incompatible with SMD Class D MAR</a:t>
            </a:r>
          </a:p>
        </p:txBody>
      </p:sp>
      <p:sp>
        <p:nvSpPr>
          <p:cNvPr id="3" name="Title 2">
            <a:extLst>
              <a:ext uri="{FF2B5EF4-FFF2-40B4-BE49-F238E27FC236}">
                <a16:creationId xmlns:a16="http://schemas.microsoft.com/office/drawing/2014/main" id="{E02B1FF8-3526-40FA-F6B2-9855CEBA2E84}"/>
              </a:ext>
            </a:extLst>
          </p:cNvPr>
          <p:cNvSpPr>
            <a:spLocks noGrp="1"/>
          </p:cNvSpPr>
          <p:nvPr>
            <p:ph type="title"/>
          </p:nvPr>
        </p:nvSpPr>
        <p:spPr/>
        <p:txBody>
          <a:bodyPr>
            <a:normAutofit fontScale="90000"/>
          </a:bodyPr>
          <a:lstStyle/>
          <a:p>
            <a:r>
              <a:rPr lang="en-US" dirty="0"/>
              <a:t>Implementation of New Guidelines in Practice</a:t>
            </a:r>
          </a:p>
        </p:txBody>
      </p:sp>
    </p:spTree>
    <p:extLst>
      <p:ext uri="{BB962C8B-B14F-4D97-AF65-F5344CB8AC3E}">
        <p14:creationId xmlns:p14="http://schemas.microsoft.com/office/powerpoint/2010/main" val="3392366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9278B2-74F6-8534-44FE-145D70C92A0C}"/>
              </a:ext>
            </a:extLst>
          </p:cNvPr>
          <p:cNvSpPr>
            <a:spLocks noGrp="1"/>
          </p:cNvSpPr>
          <p:nvPr>
            <p:ph idx="1"/>
          </p:nvPr>
        </p:nvSpPr>
        <p:spPr/>
        <p:txBody>
          <a:bodyPr>
            <a:normAutofit/>
          </a:bodyPr>
          <a:lstStyle/>
          <a:p>
            <a:r>
              <a:rPr lang="en-US" sz="2000" dirty="0"/>
              <a:t>For COTS, only final product can be inspected</a:t>
            </a:r>
          </a:p>
          <a:p>
            <a:r>
              <a:rPr lang="en-US" sz="2000" dirty="0"/>
              <a:t>For non-COTS standard products, inspections may be negotiated but recognize that inspections disrupt the flow and might significantly increase risk</a:t>
            </a:r>
          </a:p>
          <a:p>
            <a:r>
              <a:rPr lang="en-US" sz="2000" dirty="0"/>
              <a:t>GMIPs should be considering</a:t>
            </a:r>
          </a:p>
          <a:p>
            <a:pPr lvl="1"/>
            <a:r>
              <a:rPr lang="en-US" sz="2000" dirty="0"/>
              <a:t>Product history</a:t>
            </a:r>
          </a:p>
          <a:p>
            <a:pPr lvl="1"/>
            <a:r>
              <a:rPr lang="en-US" sz="2000" dirty="0"/>
              <a:t>Vendor history </a:t>
            </a:r>
          </a:p>
          <a:p>
            <a:pPr lvl="1"/>
            <a:r>
              <a:rPr lang="en-US" sz="2000" dirty="0"/>
              <a:t>Criticality (SPFs  - no fault-tolerance/redundancy, </a:t>
            </a:r>
            <a:r>
              <a:rPr lang="en-US" sz="2000" dirty="0" err="1"/>
              <a:t>etc</a:t>
            </a:r>
            <a:r>
              <a:rPr lang="en-US" sz="2000" dirty="0"/>
              <a:t>)</a:t>
            </a:r>
          </a:p>
          <a:p>
            <a:r>
              <a:rPr lang="en-US" sz="2000" dirty="0"/>
              <a:t>Notes from previous inspections of same product should be used for reference when available</a:t>
            </a:r>
          </a:p>
        </p:txBody>
      </p:sp>
      <p:sp>
        <p:nvSpPr>
          <p:cNvPr id="3" name="Title 2">
            <a:extLst>
              <a:ext uri="{FF2B5EF4-FFF2-40B4-BE49-F238E27FC236}">
                <a16:creationId xmlns:a16="http://schemas.microsoft.com/office/drawing/2014/main" id="{3576503B-A420-876E-1951-A3CF77B8E441}"/>
              </a:ext>
            </a:extLst>
          </p:cNvPr>
          <p:cNvSpPr>
            <a:spLocks noGrp="1"/>
          </p:cNvSpPr>
          <p:nvPr>
            <p:ph type="title"/>
          </p:nvPr>
        </p:nvSpPr>
        <p:spPr/>
        <p:txBody>
          <a:bodyPr>
            <a:normAutofit fontScale="90000"/>
          </a:bodyPr>
          <a:lstStyle/>
          <a:p>
            <a:r>
              <a:rPr lang="en-US" dirty="0"/>
              <a:t>Quality and Inspection for Standard products</a:t>
            </a:r>
          </a:p>
        </p:txBody>
      </p:sp>
    </p:spTree>
    <p:extLst>
      <p:ext uri="{BB962C8B-B14F-4D97-AF65-F5344CB8AC3E}">
        <p14:creationId xmlns:p14="http://schemas.microsoft.com/office/powerpoint/2010/main" val="3532003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B6F1A3-B3D1-4F88-51E0-83A7D682DDB2}"/>
              </a:ext>
            </a:extLst>
          </p:cNvPr>
          <p:cNvSpPr>
            <a:spLocks noGrp="1"/>
          </p:cNvSpPr>
          <p:nvPr>
            <p:ph idx="1"/>
          </p:nvPr>
        </p:nvSpPr>
        <p:spPr/>
        <p:txBody>
          <a:bodyPr/>
          <a:lstStyle/>
          <a:p>
            <a:r>
              <a:rPr lang="en-US" dirty="0"/>
              <a:t>The more stable a design is, the more effective quality requirements are likely to be </a:t>
            </a:r>
          </a:p>
          <a:p>
            <a:pPr lvl="1"/>
            <a:r>
              <a:rPr lang="en-US" dirty="0"/>
              <a:t>Quality requirements tend to</a:t>
            </a:r>
          </a:p>
          <a:p>
            <a:pPr lvl="2"/>
            <a:r>
              <a:rPr lang="en-US" dirty="0"/>
              <a:t>bolster that stability</a:t>
            </a:r>
          </a:p>
          <a:p>
            <a:pPr lvl="2"/>
            <a:r>
              <a:rPr lang="en-US" dirty="0"/>
              <a:t>ensure the perfect fit is achieved and maintained</a:t>
            </a:r>
          </a:p>
          <a:p>
            <a:pPr lvl="2"/>
            <a:r>
              <a:rPr lang="en-US" dirty="0"/>
              <a:t>resist changes from the original design</a:t>
            </a:r>
          </a:p>
          <a:p>
            <a:pPr lvl="2"/>
            <a:r>
              <a:rPr lang="en-US" dirty="0"/>
              <a:t>Assure repeatability for a design that’s been proven reliable</a:t>
            </a:r>
          </a:p>
          <a:p>
            <a:r>
              <a:rPr lang="en-US" dirty="0"/>
              <a:t>The more a design needs to breathe, mature, and learn from testing (such as in a technology maturation effort or technology demonstration), the more selective the quality requirements should be </a:t>
            </a:r>
          </a:p>
          <a:p>
            <a:pPr lvl="1"/>
            <a:endParaRPr lang="en-US" dirty="0"/>
          </a:p>
        </p:txBody>
      </p:sp>
      <p:sp>
        <p:nvSpPr>
          <p:cNvPr id="3" name="Title 2">
            <a:extLst>
              <a:ext uri="{FF2B5EF4-FFF2-40B4-BE49-F238E27FC236}">
                <a16:creationId xmlns:a16="http://schemas.microsoft.com/office/drawing/2014/main" id="{4337A6EA-E045-4170-90A8-85983F0BC477}"/>
              </a:ext>
            </a:extLst>
          </p:cNvPr>
          <p:cNvSpPr>
            <a:spLocks noGrp="1"/>
          </p:cNvSpPr>
          <p:nvPr>
            <p:ph type="title"/>
          </p:nvPr>
        </p:nvSpPr>
        <p:spPr/>
        <p:txBody>
          <a:bodyPr/>
          <a:lstStyle/>
          <a:p>
            <a:r>
              <a:rPr lang="en-US" dirty="0"/>
              <a:t>Quality vs design stability</a:t>
            </a:r>
          </a:p>
        </p:txBody>
      </p:sp>
    </p:spTree>
    <p:extLst>
      <p:ext uri="{BB962C8B-B14F-4D97-AF65-F5344CB8AC3E}">
        <p14:creationId xmlns:p14="http://schemas.microsoft.com/office/powerpoint/2010/main" val="4160659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639B6A-9515-CD4B-919F-C963C6FBD1F1}"/>
              </a:ext>
            </a:extLst>
          </p:cNvPr>
          <p:cNvSpPr>
            <a:spLocks noGrp="1"/>
          </p:cNvSpPr>
          <p:nvPr>
            <p:ph type="title"/>
          </p:nvPr>
        </p:nvSpPr>
        <p:spPr/>
        <p:txBody>
          <a:bodyPr>
            <a:noAutofit/>
          </a:bodyPr>
          <a:lstStyle/>
          <a:p>
            <a:r>
              <a:rPr lang="en-US" sz="2400" dirty="0"/>
              <a:t>Risk Classification Practices vs Technology state of the art and Reliance on Trust and Acceptance of Unproven Items</a:t>
            </a:r>
          </a:p>
        </p:txBody>
      </p:sp>
      <p:sp>
        <p:nvSpPr>
          <p:cNvPr id="4" name="Left-Up Arrow 3">
            <a:extLst>
              <a:ext uri="{FF2B5EF4-FFF2-40B4-BE49-F238E27FC236}">
                <a16:creationId xmlns:a16="http://schemas.microsoft.com/office/drawing/2014/main" id="{B953DFD4-3AEC-4E4E-B8DE-F21C1D198FD2}"/>
              </a:ext>
            </a:extLst>
          </p:cNvPr>
          <p:cNvSpPr/>
          <p:nvPr/>
        </p:nvSpPr>
        <p:spPr>
          <a:xfrm flipH="1">
            <a:off x="1775532" y="2002470"/>
            <a:ext cx="4980374" cy="3906954"/>
          </a:xfrm>
          <a:prstGeom prst="leftUpArrow">
            <a:avLst>
              <a:gd name="adj1" fmla="val 5274"/>
              <a:gd name="adj2" fmla="val 24835"/>
              <a:gd name="adj3" fmla="val 25000"/>
            </a:avLst>
          </a:prstGeom>
          <a:ln w="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4F10AE2-0482-1047-8125-2C1779AA8DB7}"/>
              </a:ext>
            </a:extLst>
          </p:cNvPr>
          <p:cNvSpPr txBox="1"/>
          <p:nvPr/>
        </p:nvSpPr>
        <p:spPr>
          <a:xfrm rot="-5400000">
            <a:off x="463270" y="3591572"/>
            <a:ext cx="2414122" cy="369332"/>
          </a:xfrm>
          <a:prstGeom prst="rect">
            <a:avLst/>
          </a:prstGeom>
          <a:noFill/>
        </p:spPr>
        <p:txBody>
          <a:bodyPr wrap="none" rtlCol="0">
            <a:spAutoFit/>
          </a:bodyPr>
          <a:lstStyle/>
          <a:p>
            <a:r>
              <a:rPr lang="en-US" b="1" dirty="0"/>
              <a:t>Classification Practices</a:t>
            </a:r>
          </a:p>
        </p:txBody>
      </p:sp>
      <p:sp>
        <p:nvSpPr>
          <p:cNvPr id="6" name="TextBox 5">
            <a:extLst>
              <a:ext uri="{FF2B5EF4-FFF2-40B4-BE49-F238E27FC236}">
                <a16:creationId xmlns:a16="http://schemas.microsoft.com/office/drawing/2014/main" id="{9CB16799-3E02-0344-B5A4-52F2CAE9242D}"/>
              </a:ext>
            </a:extLst>
          </p:cNvPr>
          <p:cNvSpPr txBox="1"/>
          <p:nvPr/>
        </p:nvSpPr>
        <p:spPr>
          <a:xfrm>
            <a:off x="3157813" y="5148446"/>
            <a:ext cx="2398798" cy="369332"/>
          </a:xfrm>
          <a:prstGeom prst="rect">
            <a:avLst/>
          </a:prstGeom>
          <a:noFill/>
        </p:spPr>
        <p:txBody>
          <a:bodyPr wrap="none" rtlCol="0">
            <a:spAutoFit/>
          </a:bodyPr>
          <a:lstStyle/>
          <a:p>
            <a:r>
              <a:rPr lang="en-US" b="1" dirty="0">
                <a:solidFill>
                  <a:srgbClr val="1863AB"/>
                </a:solidFill>
              </a:rPr>
              <a:t>Age of Technology (</a:t>
            </a:r>
            <a:r>
              <a:rPr lang="en-US" b="1" dirty="0" err="1">
                <a:solidFill>
                  <a:srgbClr val="1863AB"/>
                </a:solidFill>
              </a:rPr>
              <a:t>yrs</a:t>
            </a:r>
            <a:r>
              <a:rPr lang="en-US" b="1" dirty="0">
                <a:solidFill>
                  <a:srgbClr val="1863AB"/>
                </a:solidFill>
              </a:rPr>
              <a:t>)</a:t>
            </a:r>
          </a:p>
        </p:txBody>
      </p:sp>
      <p:cxnSp>
        <p:nvCxnSpPr>
          <p:cNvPr id="8" name="Straight Arrow Connector 7">
            <a:extLst>
              <a:ext uri="{FF2B5EF4-FFF2-40B4-BE49-F238E27FC236}">
                <a16:creationId xmlns:a16="http://schemas.microsoft.com/office/drawing/2014/main" id="{12B42C50-B850-844C-993C-DE76A3AA1CE2}"/>
              </a:ext>
            </a:extLst>
          </p:cNvPr>
          <p:cNvCxnSpPr/>
          <p:nvPr/>
        </p:nvCxnSpPr>
        <p:spPr>
          <a:xfrm flipV="1">
            <a:off x="2947386" y="2632784"/>
            <a:ext cx="3506680" cy="2139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F2A139C-CC3B-194F-852D-BB28445518B2}"/>
              </a:ext>
            </a:extLst>
          </p:cNvPr>
          <p:cNvSpPr txBox="1"/>
          <p:nvPr/>
        </p:nvSpPr>
        <p:spPr>
          <a:xfrm rot="-5400000">
            <a:off x="1119354" y="3502581"/>
            <a:ext cx="2727029" cy="338554"/>
          </a:xfrm>
          <a:prstGeom prst="rect">
            <a:avLst/>
          </a:prstGeom>
          <a:noFill/>
        </p:spPr>
        <p:txBody>
          <a:bodyPr wrap="none" rtlCol="0">
            <a:spAutoFit/>
          </a:bodyPr>
          <a:lstStyle/>
          <a:p>
            <a:r>
              <a:rPr lang="en-US" sz="1600" dirty="0"/>
              <a:t>DNH  7120.8  D    C       B       A</a:t>
            </a:r>
          </a:p>
        </p:txBody>
      </p:sp>
      <p:sp>
        <p:nvSpPr>
          <p:cNvPr id="10" name="TextBox 9">
            <a:extLst>
              <a:ext uri="{FF2B5EF4-FFF2-40B4-BE49-F238E27FC236}">
                <a16:creationId xmlns:a16="http://schemas.microsoft.com/office/drawing/2014/main" id="{7643EBB2-1FD5-2E43-A6F2-DEBFAD061EF8}"/>
              </a:ext>
            </a:extLst>
          </p:cNvPr>
          <p:cNvSpPr txBox="1"/>
          <p:nvPr/>
        </p:nvSpPr>
        <p:spPr>
          <a:xfrm>
            <a:off x="2804673" y="5033284"/>
            <a:ext cx="301686" cy="369332"/>
          </a:xfrm>
          <a:prstGeom prst="rect">
            <a:avLst/>
          </a:prstGeom>
          <a:noFill/>
        </p:spPr>
        <p:txBody>
          <a:bodyPr wrap="none" rtlCol="0">
            <a:spAutoFit/>
          </a:bodyPr>
          <a:lstStyle/>
          <a:p>
            <a:r>
              <a:rPr lang="en-US" dirty="0">
                <a:solidFill>
                  <a:srgbClr val="1863AB"/>
                </a:solidFill>
              </a:rPr>
              <a:t>0</a:t>
            </a:r>
          </a:p>
        </p:txBody>
      </p:sp>
      <p:sp>
        <p:nvSpPr>
          <p:cNvPr id="12" name="TextBox 11">
            <a:extLst>
              <a:ext uri="{FF2B5EF4-FFF2-40B4-BE49-F238E27FC236}">
                <a16:creationId xmlns:a16="http://schemas.microsoft.com/office/drawing/2014/main" id="{6C88F4F9-6FB2-014E-96B1-7B8AD091D375}"/>
              </a:ext>
            </a:extLst>
          </p:cNvPr>
          <p:cNvSpPr txBox="1"/>
          <p:nvPr/>
        </p:nvSpPr>
        <p:spPr>
          <a:xfrm>
            <a:off x="5344357" y="5021465"/>
            <a:ext cx="418704" cy="369332"/>
          </a:xfrm>
          <a:prstGeom prst="rect">
            <a:avLst/>
          </a:prstGeom>
          <a:noFill/>
        </p:spPr>
        <p:txBody>
          <a:bodyPr wrap="none" rtlCol="0">
            <a:spAutoFit/>
          </a:bodyPr>
          <a:lstStyle/>
          <a:p>
            <a:r>
              <a:rPr lang="en-US" dirty="0">
                <a:solidFill>
                  <a:srgbClr val="1863AB"/>
                </a:solidFill>
              </a:rPr>
              <a:t>20</a:t>
            </a:r>
          </a:p>
        </p:txBody>
      </p:sp>
      <p:sp>
        <p:nvSpPr>
          <p:cNvPr id="11" name="TextBox 10">
            <a:extLst>
              <a:ext uri="{FF2B5EF4-FFF2-40B4-BE49-F238E27FC236}">
                <a16:creationId xmlns:a16="http://schemas.microsoft.com/office/drawing/2014/main" id="{02C49B46-3099-ED60-B08C-700463F533BF}"/>
              </a:ext>
            </a:extLst>
          </p:cNvPr>
          <p:cNvSpPr txBox="1"/>
          <p:nvPr/>
        </p:nvSpPr>
        <p:spPr>
          <a:xfrm>
            <a:off x="3431762" y="5462970"/>
            <a:ext cx="1816331" cy="369332"/>
          </a:xfrm>
          <a:prstGeom prst="rect">
            <a:avLst/>
          </a:prstGeom>
          <a:noFill/>
        </p:spPr>
        <p:txBody>
          <a:bodyPr wrap="none" rtlCol="0">
            <a:spAutoFit/>
          </a:bodyPr>
          <a:lstStyle/>
          <a:p>
            <a:r>
              <a:rPr lang="en-US" b="1" dirty="0">
                <a:solidFill>
                  <a:srgbClr val="00B050"/>
                </a:solidFill>
              </a:rPr>
              <a:t>Reliance on Trust</a:t>
            </a:r>
          </a:p>
        </p:txBody>
      </p:sp>
      <p:sp>
        <p:nvSpPr>
          <p:cNvPr id="13" name="TextBox 12">
            <a:extLst>
              <a:ext uri="{FF2B5EF4-FFF2-40B4-BE49-F238E27FC236}">
                <a16:creationId xmlns:a16="http://schemas.microsoft.com/office/drawing/2014/main" id="{33C6C177-1A3D-8291-6160-E6987A361A96}"/>
              </a:ext>
            </a:extLst>
          </p:cNvPr>
          <p:cNvSpPr txBox="1"/>
          <p:nvPr/>
        </p:nvSpPr>
        <p:spPr>
          <a:xfrm>
            <a:off x="2804673" y="5431491"/>
            <a:ext cx="301686" cy="369332"/>
          </a:xfrm>
          <a:prstGeom prst="rect">
            <a:avLst/>
          </a:prstGeom>
          <a:noFill/>
        </p:spPr>
        <p:txBody>
          <a:bodyPr wrap="none" rtlCol="0">
            <a:spAutoFit/>
          </a:bodyPr>
          <a:lstStyle/>
          <a:p>
            <a:r>
              <a:rPr lang="en-US" dirty="0">
                <a:solidFill>
                  <a:srgbClr val="00B050"/>
                </a:solidFill>
              </a:rPr>
              <a:t>0</a:t>
            </a:r>
          </a:p>
        </p:txBody>
      </p:sp>
      <p:sp>
        <p:nvSpPr>
          <p:cNvPr id="14" name="TextBox 13">
            <a:extLst>
              <a:ext uri="{FF2B5EF4-FFF2-40B4-BE49-F238E27FC236}">
                <a16:creationId xmlns:a16="http://schemas.microsoft.com/office/drawing/2014/main" id="{53687872-700A-CC37-0F67-A802439D0D93}"/>
              </a:ext>
            </a:extLst>
          </p:cNvPr>
          <p:cNvSpPr txBox="1"/>
          <p:nvPr/>
        </p:nvSpPr>
        <p:spPr>
          <a:xfrm>
            <a:off x="5312690" y="5455294"/>
            <a:ext cx="699230" cy="369332"/>
          </a:xfrm>
          <a:prstGeom prst="rect">
            <a:avLst/>
          </a:prstGeom>
          <a:noFill/>
        </p:spPr>
        <p:txBody>
          <a:bodyPr wrap="none" rtlCol="0">
            <a:spAutoFit/>
          </a:bodyPr>
          <a:lstStyle/>
          <a:p>
            <a:r>
              <a:rPr lang="en-US" dirty="0">
                <a:solidFill>
                  <a:srgbClr val="00B050"/>
                </a:solidFill>
              </a:rPr>
              <a:t>90%+</a:t>
            </a:r>
          </a:p>
        </p:txBody>
      </p:sp>
      <p:cxnSp>
        <p:nvCxnSpPr>
          <p:cNvPr id="7" name="Straight Arrow Connector 6">
            <a:extLst>
              <a:ext uri="{FF2B5EF4-FFF2-40B4-BE49-F238E27FC236}">
                <a16:creationId xmlns:a16="http://schemas.microsoft.com/office/drawing/2014/main" id="{4AC42486-260B-1C52-964F-14747D187DB7}"/>
              </a:ext>
            </a:extLst>
          </p:cNvPr>
          <p:cNvCxnSpPr/>
          <p:nvPr/>
        </p:nvCxnSpPr>
        <p:spPr>
          <a:xfrm>
            <a:off x="2961659" y="2592524"/>
            <a:ext cx="3478133" cy="2079434"/>
          </a:xfrm>
          <a:prstGeom prst="straightConnector1">
            <a:avLst/>
          </a:prstGeom>
          <a:ln>
            <a:solidFill>
              <a:srgbClr val="00B050"/>
            </a:solidFill>
            <a:tailEnd type="triangle"/>
          </a:ln>
        </p:spPr>
        <p:style>
          <a:lnRef idx="2">
            <a:schemeClr val="accent3"/>
          </a:lnRef>
          <a:fillRef idx="0">
            <a:schemeClr val="accent3"/>
          </a:fillRef>
          <a:effectRef idx="1">
            <a:schemeClr val="accent3"/>
          </a:effectRef>
          <a:fontRef idx="minor">
            <a:schemeClr val="tx1"/>
          </a:fontRef>
        </p:style>
      </p:cxnSp>
      <p:sp>
        <p:nvSpPr>
          <p:cNvPr id="15" name="TextBox 14">
            <a:extLst>
              <a:ext uri="{FF2B5EF4-FFF2-40B4-BE49-F238E27FC236}">
                <a16:creationId xmlns:a16="http://schemas.microsoft.com/office/drawing/2014/main" id="{4A17F3F4-B6C4-C4A7-3D5D-440496A0FCF2}"/>
              </a:ext>
            </a:extLst>
          </p:cNvPr>
          <p:cNvSpPr txBox="1"/>
          <p:nvPr/>
        </p:nvSpPr>
        <p:spPr>
          <a:xfrm>
            <a:off x="3428136" y="5840548"/>
            <a:ext cx="1916221" cy="646331"/>
          </a:xfrm>
          <a:prstGeom prst="rect">
            <a:avLst/>
          </a:prstGeom>
          <a:noFill/>
        </p:spPr>
        <p:txBody>
          <a:bodyPr wrap="square" rtlCol="0">
            <a:spAutoFit/>
          </a:bodyPr>
          <a:lstStyle/>
          <a:p>
            <a:r>
              <a:rPr lang="en-US" b="1" dirty="0">
                <a:solidFill>
                  <a:srgbClr val="C00000"/>
                </a:solidFill>
              </a:rPr>
              <a:t>Acceptance of Unproven Items</a:t>
            </a:r>
          </a:p>
        </p:txBody>
      </p:sp>
      <p:sp>
        <p:nvSpPr>
          <p:cNvPr id="16" name="TextBox 15">
            <a:extLst>
              <a:ext uri="{FF2B5EF4-FFF2-40B4-BE49-F238E27FC236}">
                <a16:creationId xmlns:a16="http://schemas.microsoft.com/office/drawing/2014/main" id="{14BA4AC9-816C-9B6D-6D44-B7888C687E75}"/>
              </a:ext>
            </a:extLst>
          </p:cNvPr>
          <p:cNvSpPr txBox="1"/>
          <p:nvPr/>
        </p:nvSpPr>
        <p:spPr>
          <a:xfrm>
            <a:off x="2801047" y="5823137"/>
            <a:ext cx="301686" cy="369332"/>
          </a:xfrm>
          <a:prstGeom prst="rect">
            <a:avLst/>
          </a:prstGeom>
          <a:noFill/>
        </p:spPr>
        <p:txBody>
          <a:bodyPr wrap="none" rtlCol="0">
            <a:spAutoFit/>
          </a:bodyPr>
          <a:lstStyle/>
          <a:p>
            <a:r>
              <a:rPr lang="en-US" dirty="0">
                <a:solidFill>
                  <a:srgbClr val="C00000"/>
                </a:solidFill>
              </a:rPr>
              <a:t>0</a:t>
            </a:r>
          </a:p>
        </p:txBody>
      </p:sp>
      <p:sp>
        <p:nvSpPr>
          <p:cNvPr id="17" name="TextBox 16">
            <a:extLst>
              <a:ext uri="{FF2B5EF4-FFF2-40B4-BE49-F238E27FC236}">
                <a16:creationId xmlns:a16="http://schemas.microsoft.com/office/drawing/2014/main" id="{A75F7857-CD1F-89F3-C1DD-1FA70BF26554}"/>
              </a:ext>
            </a:extLst>
          </p:cNvPr>
          <p:cNvSpPr txBox="1"/>
          <p:nvPr/>
        </p:nvSpPr>
        <p:spPr>
          <a:xfrm>
            <a:off x="5309064" y="5846940"/>
            <a:ext cx="699230" cy="369332"/>
          </a:xfrm>
          <a:prstGeom prst="rect">
            <a:avLst/>
          </a:prstGeom>
          <a:noFill/>
        </p:spPr>
        <p:txBody>
          <a:bodyPr wrap="none" rtlCol="0">
            <a:spAutoFit/>
          </a:bodyPr>
          <a:lstStyle/>
          <a:p>
            <a:r>
              <a:rPr lang="en-US" dirty="0">
                <a:solidFill>
                  <a:srgbClr val="C00000"/>
                </a:solidFill>
              </a:rPr>
              <a:t>90%+</a:t>
            </a:r>
          </a:p>
        </p:txBody>
      </p:sp>
      <p:cxnSp>
        <p:nvCxnSpPr>
          <p:cNvPr id="18" name="Straight Arrow Connector 17">
            <a:extLst>
              <a:ext uri="{FF2B5EF4-FFF2-40B4-BE49-F238E27FC236}">
                <a16:creationId xmlns:a16="http://schemas.microsoft.com/office/drawing/2014/main" id="{65839FF2-70ED-9149-CCDC-6BDBBB01F25C}"/>
              </a:ext>
            </a:extLst>
          </p:cNvPr>
          <p:cNvCxnSpPr>
            <a:cxnSpLocks/>
          </p:cNvCxnSpPr>
          <p:nvPr/>
        </p:nvCxnSpPr>
        <p:spPr>
          <a:xfrm>
            <a:off x="3530991" y="2632784"/>
            <a:ext cx="1340430" cy="1997909"/>
          </a:xfrm>
          <a:prstGeom prst="straightConnector1">
            <a:avLst/>
          </a:prstGeom>
          <a:ln>
            <a:solidFill>
              <a:srgbClr val="C00000"/>
            </a:solidFill>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02933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639B6A-9515-CD4B-919F-C963C6FBD1F1}"/>
              </a:ext>
            </a:extLst>
          </p:cNvPr>
          <p:cNvSpPr>
            <a:spLocks noGrp="1"/>
          </p:cNvSpPr>
          <p:nvPr>
            <p:ph type="title"/>
          </p:nvPr>
        </p:nvSpPr>
        <p:spPr/>
        <p:txBody>
          <a:bodyPr>
            <a:normAutofit fontScale="90000"/>
          </a:bodyPr>
          <a:lstStyle/>
          <a:p>
            <a:r>
              <a:rPr lang="en-US" dirty="0"/>
              <a:t>Risk Classification vs Assurance Methodology Focus</a:t>
            </a:r>
          </a:p>
        </p:txBody>
      </p:sp>
      <p:sp>
        <p:nvSpPr>
          <p:cNvPr id="4" name="Left-Up Arrow 3">
            <a:extLst>
              <a:ext uri="{FF2B5EF4-FFF2-40B4-BE49-F238E27FC236}">
                <a16:creationId xmlns:a16="http://schemas.microsoft.com/office/drawing/2014/main" id="{B953DFD4-3AEC-4E4E-B8DE-F21C1D198FD2}"/>
              </a:ext>
            </a:extLst>
          </p:cNvPr>
          <p:cNvSpPr/>
          <p:nvPr/>
        </p:nvSpPr>
        <p:spPr>
          <a:xfrm flipH="1">
            <a:off x="1775532" y="2002470"/>
            <a:ext cx="4980374" cy="3906954"/>
          </a:xfrm>
          <a:prstGeom prst="leftUpArrow">
            <a:avLst>
              <a:gd name="adj1" fmla="val 5274"/>
              <a:gd name="adj2" fmla="val 24835"/>
              <a:gd name="adj3" fmla="val 25000"/>
            </a:avLst>
          </a:prstGeom>
          <a:ln w="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4F10AE2-0482-1047-8125-2C1779AA8DB7}"/>
              </a:ext>
            </a:extLst>
          </p:cNvPr>
          <p:cNvSpPr txBox="1"/>
          <p:nvPr/>
        </p:nvSpPr>
        <p:spPr>
          <a:xfrm rot="-5400000">
            <a:off x="952952" y="3591572"/>
            <a:ext cx="1434752" cy="369332"/>
          </a:xfrm>
          <a:prstGeom prst="rect">
            <a:avLst/>
          </a:prstGeom>
          <a:noFill/>
        </p:spPr>
        <p:txBody>
          <a:bodyPr wrap="none" rtlCol="0">
            <a:spAutoFit/>
          </a:bodyPr>
          <a:lstStyle/>
          <a:p>
            <a:r>
              <a:rPr lang="en-US" b="1" dirty="0"/>
              <a:t>Classification</a:t>
            </a:r>
          </a:p>
        </p:txBody>
      </p:sp>
      <p:sp>
        <p:nvSpPr>
          <p:cNvPr id="6" name="TextBox 5">
            <a:extLst>
              <a:ext uri="{FF2B5EF4-FFF2-40B4-BE49-F238E27FC236}">
                <a16:creationId xmlns:a16="http://schemas.microsoft.com/office/drawing/2014/main" id="{9CB16799-3E02-0344-B5A4-52F2CAE9242D}"/>
              </a:ext>
            </a:extLst>
          </p:cNvPr>
          <p:cNvSpPr txBox="1"/>
          <p:nvPr/>
        </p:nvSpPr>
        <p:spPr>
          <a:xfrm>
            <a:off x="3747091" y="5266454"/>
            <a:ext cx="2111219" cy="369332"/>
          </a:xfrm>
          <a:prstGeom prst="rect">
            <a:avLst/>
          </a:prstGeom>
          <a:noFill/>
        </p:spPr>
        <p:txBody>
          <a:bodyPr wrap="none" rtlCol="0">
            <a:spAutoFit/>
          </a:bodyPr>
          <a:lstStyle/>
          <a:p>
            <a:r>
              <a:rPr lang="en-US" b="1" dirty="0"/>
              <a:t>Assurance emphasis</a:t>
            </a:r>
          </a:p>
        </p:txBody>
      </p:sp>
      <p:cxnSp>
        <p:nvCxnSpPr>
          <p:cNvPr id="8" name="Straight Arrow Connector 7">
            <a:extLst>
              <a:ext uri="{FF2B5EF4-FFF2-40B4-BE49-F238E27FC236}">
                <a16:creationId xmlns:a16="http://schemas.microsoft.com/office/drawing/2014/main" id="{12B42C50-B850-844C-993C-DE76A3AA1CE2}"/>
              </a:ext>
            </a:extLst>
          </p:cNvPr>
          <p:cNvCxnSpPr/>
          <p:nvPr/>
        </p:nvCxnSpPr>
        <p:spPr>
          <a:xfrm flipV="1">
            <a:off x="2947386" y="2632784"/>
            <a:ext cx="3506680" cy="2139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F2A139C-CC3B-194F-852D-BB28445518B2}"/>
              </a:ext>
            </a:extLst>
          </p:cNvPr>
          <p:cNvSpPr txBox="1"/>
          <p:nvPr/>
        </p:nvSpPr>
        <p:spPr>
          <a:xfrm rot="-5400000">
            <a:off x="1119354" y="3502581"/>
            <a:ext cx="2727029" cy="338554"/>
          </a:xfrm>
          <a:prstGeom prst="rect">
            <a:avLst/>
          </a:prstGeom>
          <a:noFill/>
        </p:spPr>
        <p:txBody>
          <a:bodyPr wrap="none" rtlCol="0">
            <a:spAutoFit/>
          </a:bodyPr>
          <a:lstStyle/>
          <a:p>
            <a:r>
              <a:rPr lang="en-US" sz="1600" dirty="0"/>
              <a:t>DNH  7120.8  D    C       B       A</a:t>
            </a:r>
          </a:p>
        </p:txBody>
      </p:sp>
      <p:sp>
        <p:nvSpPr>
          <p:cNvPr id="10" name="TextBox 9">
            <a:extLst>
              <a:ext uri="{FF2B5EF4-FFF2-40B4-BE49-F238E27FC236}">
                <a16:creationId xmlns:a16="http://schemas.microsoft.com/office/drawing/2014/main" id="{7643EBB2-1FD5-2E43-A6F2-DEBFAD061EF8}"/>
              </a:ext>
            </a:extLst>
          </p:cNvPr>
          <p:cNvSpPr txBox="1"/>
          <p:nvPr/>
        </p:nvSpPr>
        <p:spPr>
          <a:xfrm>
            <a:off x="2804673" y="5033285"/>
            <a:ext cx="1630190" cy="461665"/>
          </a:xfrm>
          <a:prstGeom prst="rect">
            <a:avLst/>
          </a:prstGeom>
          <a:noFill/>
        </p:spPr>
        <p:txBody>
          <a:bodyPr wrap="none" rtlCol="0">
            <a:spAutoFit/>
          </a:bodyPr>
          <a:lstStyle/>
          <a:p>
            <a:r>
              <a:rPr lang="en-US" sz="1200" dirty="0" err="1"/>
              <a:t>DfM</a:t>
            </a:r>
            <a:r>
              <a:rPr lang="en-US" sz="1200" dirty="0"/>
              <a:t>/</a:t>
            </a:r>
            <a:r>
              <a:rPr lang="en-US" sz="1200" dirty="0" err="1"/>
              <a:t>DfR</a:t>
            </a:r>
            <a:endParaRPr lang="en-US" sz="1200" dirty="0"/>
          </a:p>
          <a:p>
            <a:r>
              <a:rPr lang="en-US" sz="1200" dirty="0"/>
              <a:t>Technology Maturation</a:t>
            </a:r>
          </a:p>
        </p:txBody>
      </p:sp>
      <p:sp>
        <p:nvSpPr>
          <p:cNvPr id="12" name="TextBox 11">
            <a:extLst>
              <a:ext uri="{FF2B5EF4-FFF2-40B4-BE49-F238E27FC236}">
                <a16:creationId xmlns:a16="http://schemas.microsoft.com/office/drawing/2014/main" id="{6C88F4F9-6FB2-014E-96B1-7B8AD091D375}"/>
              </a:ext>
            </a:extLst>
          </p:cNvPr>
          <p:cNvSpPr txBox="1"/>
          <p:nvPr/>
        </p:nvSpPr>
        <p:spPr>
          <a:xfrm>
            <a:off x="4842206" y="5021464"/>
            <a:ext cx="2451759" cy="400110"/>
          </a:xfrm>
          <a:prstGeom prst="rect">
            <a:avLst/>
          </a:prstGeom>
          <a:noFill/>
        </p:spPr>
        <p:txBody>
          <a:bodyPr wrap="square" rtlCol="0">
            <a:spAutoFit/>
          </a:bodyPr>
          <a:lstStyle/>
          <a:p>
            <a:r>
              <a:rPr lang="en-US" sz="1000" dirty="0"/>
              <a:t>Strict workmanship </a:t>
            </a:r>
            <a:r>
              <a:rPr lang="en-US" sz="1000" dirty="0" err="1"/>
              <a:t>reqmts</a:t>
            </a:r>
            <a:r>
              <a:rPr lang="en-US" sz="1000" dirty="0"/>
              <a:t>/verification and extensive screening</a:t>
            </a:r>
          </a:p>
        </p:txBody>
      </p:sp>
      <p:sp>
        <p:nvSpPr>
          <p:cNvPr id="2" name="TextBox 1">
            <a:extLst>
              <a:ext uri="{FF2B5EF4-FFF2-40B4-BE49-F238E27FC236}">
                <a16:creationId xmlns:a16="http://schemas.microsoft.com/office/drawing/2014/main" id="{079801B3-4265-5747-B930-BBC6841796FF}"/>
              </a:ext>
            </a:extLst>
          </p:cNvPr>
          <p:cNvSpPr txBox="1"/>
          <p:nvPr/>
        </p:nvSpPr>
        <p:spPr>
          <a:xfrm>
            <a:off x="6356028" y="2792000"/>
            <a:ext cx="2451759" cy="1754326"/>
          </a:xfrm>
          <a:prstGeom prst="rect">
            <a:avLst/>
          </a:prstGeom>
          <a:noFill/>
        </p:spPr>
        <p:txBody>
          <a:bodyPr wrap="square" rtlCol="0">
            <a:spAutoFit/>
          </a:bodyPr>
          <a:lstStyle/>
          <a:p>
            <a:r>
              <a:rPr lang="en-US" dirty="0"/>
              <a:t>Note:  application of strict workmanship requirements supplants </a:t>
            </a:r>
            <a:r>
              <a:rPr lang="en-US" dirty="0" err="1"/>
              <a:t>DfM</a:t>
            </a:r>
            <a:r>
              <a:rPr lang="en-US" dirty="0"/>
              <a:t> and </a:t>
            </a:r>
            <a:r>
              <a:rPr lang="en-US" dirty="0" err="1"/>
              <a:t>DfR</a:t>
            </a:r>
            <a:r>
              <a:rPr lang="en-US" dirty="0"/>
              <a:t> efforts, and hinders technology maturation. </a:t>
            </a:r>
          </a:p>
        </p:txBody>
      </p:sp>
      <p:sp>
        <p:nvSpPr>
          <p:cNvPr id="7" name="TextBox 6">
            <a:extLst>
              <a:ext uri="{FF2B5EF4-FFF2-40B4-BE49-F238E27FC236}">
                <a16:creationId xmlns:a16="http://schemas.microsoft.com/office/drawing/2014/main" id="{6D0F2F0E-7987-E04D-8EE4-C42F62168FC0}"/>
              </a:ext>
            </a:extLst>
          </p:cNvPr>
          <p:cNvSpPr txBox="1"/>
          <p:nvPr/>
        </p:nvSpPr>
        <p:spPr>
          <a:xfrm>
            <a:off x="4727275" y="2002470"/>
            <a:ext cx="1481944" cy="369332"/>
          </a:xfrm>
          <a:prstGeom prst="rect">
            <a:avLst/>
          </a:prstGeom>
          <a:noFill/>
        </p:spPr>
        <p:txBody>
          <a:bodyPr wrap="none" rtlCol="0">
            <a:spAutoFit/>
          </a:bodyPr>
          <a:lstStyle/>
          <a:p>
            <a:r>
              <a:rPr lang="en-US" dirty="0"/>
              <a:t>Notional view</a:t>
            </a:r>
          </a:p>
        </p:txBody>
      </p:sp>
      <p:sp>
        <p:nvSpPr>
          <p:cNvPr id="11" name="Cloud 10">
            <a:extLst>
              <a:ext uri="{FF2B5EF4-FFF2-40B4-BE49-F238E27FC236}">
                <a16:creationId xmlns:a16="http://schemas.microsoft.com/office/drawing/2014/main" id="{4C6B1605-5D69-F94B-BF10-C4BBEF195E4C}"/>
              </a:ext>
            </a:extLst>
          </p:cNvPr>
          <p:cNvSpPr/>
          <p:nvPr/>
        </p:nvSpPr>
        <p:spPr>
          <a:xfrm>
            <a:off x="2442686" y="4368202"/>
            <a:ext cx="1387442" cy="653263"/>
          </a:xfrm>
          <a:prstGeom prst="cloud">
            <a:avLst/>
          </a:prstGeom>
          <a:gradFill>
            <a:gsLst>
              <a:gs pos="0">
                <a:schemeClr val="accent3">
                  <a:lumMod val="60000"/>
                  <a:lumOff val="40000"/>
                  <a:alpha val="34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t>New technologies, and tech demos should be down here </a:t>
            </a:r>
          </a:p>
        </p:txBody>
      </p:sp>
    </p:spTree>
    <p:extLst>
      <p:ext uri="{BB962C8B-B14F-4D97-AF65-F5344CB8AC3E}">
        <p14:creationId xmlns:p14="http://schemas.microsoft.com/office/powerpoint/2010/main" val="2025313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Big Picture of Risk-based Quality</a:t>
            </a:r>
          </a:p>
        </p:txBody>
      </p:sp>
      <p:sp>
        <p:nvSpPr>
          <p:cNvPr id="6" name="Rectangle 5"/>
          <p:cNvSpPr/>
          <p:nvPr/>
        </p:nvSpPr>
        <p:spPr>
          <a:xfrm>
            <a:off x="3790950" y="1371600"/>
            <a:ext cx="1676400" cy="8191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Product or Process</a:t>
            </a:r>
          </a:p>
        </p:txBody>
      </p:sp>
      <p:sp>
        <p:nvSpPr>
          <p:cNvPr id="7" name="Rectangle 6"/>
          <p:cNvSpPr/>
          <p:nvPr/>
        </p:nvSpPr>
        <p:spPr>
          <a:xfrm>
            <a:off x="1409700" y="2352675"/>
            <a:ext cx="1676400" cy="8191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Conforming</a:t>
            </a:r>
          </a:p>
        </p:txBody>
      </p:sp>
      <p:sp>
        <p:nvSpPr>
          <p:cNvPr id="8" name="Rectangle 7"/>
          <p:cNvSpPr/>
          <p:nvPr/>
        </p:nvSpPr>
        <p:spPr>
          <a:xfrm>
            <a:off x="6248399" y="2552700"/>
            <a:ext cx="1419225" cy="6667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Non-conforming</a:t>
            </a:r>
            <a:endParaRPr lang="en-US" dirty="0"/>
          </a:p>
        </p:txBody>
      </p:sp>
      <p:sp>
        <p:nvSpPr>
          <p:cNvPr id="9" name="Rectangle 8"/>
          <p:cNvSpPr/>
          <p:nvPr/>
        </p:nvSpPr>
        <p:spPr>
          <a:xfrm>
            <a:off x="6248399" y="3390900"/>
            <a:ext cx="1419226" cy="6286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Risk Assessment</a:t>
            </a:r>
          </a:p>
        </p:txBody>
      </p:sp>
      <p:sp>
        <p:nvSpPr>
          <p:cNvPr id="10" name="Rectangle 9"/>
          <p:cNvSpPr/>
          <p:nvPr/>
        </p:nvSpPr>
        <p:spPr>
          <a:xfrm>
            <a:off x="6248399" y="4171950"/>
            <a:ext cx="1419226" cy="6286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RCA</a:t>
            </a:r>
          </a:p>
        </p:txBody>
      </p:sp>
      <p:sp>
        <p:nvSpPr>
          <p:cNvPr id="11" name="Rectangle 10"/>
          <p:cNvSpPr/>
          <p:nvPr/>
        </p:nvSpPr>
        <p:spPr>
          <a:xfrm>
            <a:off x="6248399" y="4927073"/>
            <a:ext cx="1419226" cy="6641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C/A</a:t>
            </a:r>
          </a:p>
        </p:txBody>
      </p:sp>
      <p:sp>
        <p:nvSpPr>
          <p:cNvPr id="12" name="TextBox 11"/>
          <p:cNvSpPr txBox="1"/>
          <p:nvPr/>
        </p:nvSpPr>
        <p:spPr>
          <a:xfrm>
            <a:off x="4301543" y="5347542"/>
            <a:ext cx="1851606" cy="830997"/>
          </a:xfrm>
          <a:prstGeom prst="rect">
            <a:avLst/>
          </a:prstGeom>
          <a:noFill/>
        </p:spPr>
        <p:txBody>
          <a:bodyPr wrap="square" rtlCol="0">
            <a:spAutoFit/>
          </a:bodyPr>
          <a:lstStyle/>
          <a:p>
            <a:r>
              <a:rPr lang="en-US" sz="1200" dirty="0"/>
              <a:t>Multiple NCs with no risk </a:t>
            </a:r>
            <a:r>
              <a:rPr lang="en-US" sz="1200"/>
              <a:t>suggests requirements problem:  requirements change</a:t>
            </a:r>
          </a:p>
        </p:txBody>
      </p:sp>
      <p:sp>
        <p:nvSpPr>
          <p:cNvPr id="13" name="TextBox 12"/>
          <p:cNvSpPr txBox="1"/>
          <p:nvPr/>
        </p:nvSpPr>
        <p:spPr>
          <a:xfrm>
            <a:off x="6686549" y="5579833"/>
            <a:ext cx="2562225" cy="830997"/>
          </a:xfrm>
          <a:prstGeom prst="rect">
            <a:avLst/>
          </a:prstGeom>
          <a:noFill/>
        </p:spPr>
        <p:txBody>
          <a:bodyPr wrap="square" rtlCol="0">
            <a:spAutoFit/>
          </a:bodyPr>
          <a:lstStyle/>
          <a:p>
            <a:r>
              <a:rPr lang="en-US" sz="1200" dirty="0"/>
              <a:t>NC involves risk and vendor quality problem: </a:t>
            </a:r>
            <a:r>
              <a:rPr lang="en-US" sz="1200"/>
              <a:t>vendor C/A, rebuild product or correct process as necessary, record result</a:t>
            </a:r>
            <a:endParaRPr lang="en-US" sz="1200" dirty="0"/>
          </a:p>
        </p:txBody>
      </p:sp>
      <p:sp>
        <p:nvSpPr>
          <p:cNvPr id="14" name="TextBox 13"/>
          <p:cNvSpPr txBox="1"/>
          <p:nvPr/>
        </p:nvSpPr>
        <p:spPr>
          <a:xfrm>
            <a:off x="1471609" y="3629025"/>
            <a:ext cx="1281120" cy="369332"/>
          </a:xfrm>
          <a:prstGeom prst="rect">
            <a:avLst/>
          </a:prstGeom>
          <a:noFill/>
        </p:spPr>
        <p:txBody>
          <a:bodyPr wrap="none" rtlCol="0">
            <a:spAutoFit/>
          </a:bodyPr>
          <a:lstStyle/>
          <a:p>
            <a:r>
              <a:rPr lang="en-US"/>
              <a:t>Use and log</a:t>
            </a:r>
          </a:p>
        </p:txBody>
      </p:sp>
      <p:cxnSp>
        <p:nvCxnSpPr>
          <p:cNvPr id="16" name="Straight Arrow Connector 15"/>
          <p:cNvCxnSpPr/>
          <p:nvPr/>
        </p:nvCxnSpPr>
        <p:spPr>
          <a:xfrm flipH="1">
            <a:off x="2457450" y="2190750"/>
            <a:ext cx="1552575" cy="1619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endCxn id="8" idx="0"/>
          </p:cNvCxnSpPr>
          <p:nvPr/>
        </p:nvCxnSpPr>
        <p:spPr>
          <a:xfrm>
            <a:off x="4905375" y="2190750"/>
            <a:ext cx="2052637" cy="3619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8" idx="2"/>
            <a:endCxn id="9" idx="0"/>
          </p:cNvCxnSpPr>
          <p:nvPr/>
        </p:nvCxnSpPr>
        <p:spPr>
          <a:xfrm>
            <a:off x="6958012" y="3219450"/>
            <a:ext cx="0" cy="17145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9" idx="2"/>
            <a:endCxn id="10" idx="0"/>
          </p:cNvCxnSpPr>
          <p:nvPr/>
        </p:nvCxnSpPr>
        <p:spPr>
          <a:xfrm>
            <a:off x="6958012" y="4019550"/>
            <a:ext cx="0" cy="1524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10" idx="2"/>
            <a:endCxn id="11" idx="0"/>
          </p:cNvCxnSpPr>
          <p:nvPr/>
        </p:nvCxnSpPr>
        <p:spPr>
          <a:xfrm>
            <a:off x="6958012" y="4800600"/>
            <a:ext cx="0" cy="1264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9" idx="1"/>
          </p:cNvCxnSpPr>
          <p:nvPr/>
        </p:nvCxnSpPr>
        <p:spPr>
          <a:xfrm flipH="1">
            <a:off x="2857500" y="3705225"/>
            <a:ext cx="339089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757737" y="3219450"/>
            <a:ext cx="1490662" cy="523220"/>
          </a:xfrm>
          <a:prstGeom prst="rect">
            <a:avLst/>
          </a:prstGeom>
          <a:noFill/>
        </p:spPr>
        <p:txBody>
          <a:bodyPr wrap="square" rtlCol="0">
            <a:spAutoFit/>
          </a:bodyPr>
          <a:lstStyle/>
          <a:p>
            <a:r>
              <a:rPr lang="en-US" sz="1400" dirty="0"/>
              <a:t>Acceptable or </a:t>
            </a:r>
            <a:r>
              <a:rPr lang="en-US" sz="1400"/>
              <a:t>no elevated risk</a:t>
            </a:r>
          </a:p>
        </p:txBody>
      </p:sp>
      <p:cxnSp>
        <p:nvCxnSpPr>
          <p:cNvPr id="28" name="Straight Arrow Connector 27"/>
          <p:cNvCxnSpPr/>
          <p:nvPr/>
        </p:nvCxnSpPr>
        <p:spPr>
          <a:xfrm flipH="1">
            <a:off x="2219325" y="3171825"/>
            <a:ext cx="4762" cy="4572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77714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625" y="174172"/>
            <a:ext cx="8229600" cy="1143000"/>
          </a:xfrm>
        </p:spPr>
        <p:txBody>
          <a:bodyPr>
            <a:normAutofit fontScale="90000"/>
          </a:bodyPr>
          <a:lstStyle/>
          <a:p>
            <a:r>
              <a:rPr lang="en-US" dirty="0"/>
              <a:t>Look for risks:  Pre-2015 vs risk-based</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75744582"/>
              </p:ext>
            </p:extLst>
          </p:nvPr>
        </p:nvGraphicFramePr>
        <p:xfrm>
          <a:off x="276045" y="1317172"/>
          <a:ext cx="8712680" cy="4937760"/>
        </p:xfrm>
        <a:graphic>
          <a:graphicData uri="http://schemas.openxmlformats.org/drawingml/2006/table">
            <a:tbl>
              <a:tblPr firstRow="1" bandRow="1">
                <a:tableStyleId>{5C22544A-7EE6-4342-B048-85BDC9FD1C3A}</a:tableStyleId>
              </a:tblPr>
              <a:tblGrid>
                <a:gridCol w="3597215">
                  <a:extLst>
                    <a:ext uri="{9D8B030D-6E8A-4147-A177-3AD203B41FA5}">
                      <a16:colId xmlns:a16="http://schemas.microsoft.com/office/drawing/2014/main" val="20000"/>
                    </a:ext>
                  </a:extLst>
                </a:gridCol>
                <a:gridCol w="5115465">
                  <a:extLst>
                    <a:ext uri="{9D8B030D-6E8A-4147-A177-3AD203B41FA5}">
                      <a16:colId xmlns:a16="http://schemas.microsoft.com/office/drawing/2014/main" val="20001"/>
                    </a:ext>
                  </a:extLst>
                </a:gridCol>
              </a:tblGrid>
              <a:tr h="229779">
                <a:tc>
                  <a:txBody>
                    <a:bodyPr/>
                    <a:lstStyle/>
                    <a:p>
                      <a:r>
                        <a:rPr lang="en-US" dirty="0"/>
                        <a:t>Pre-2015</a:t>
                      </a:r>
                    </a:p>
                  </a:txBody>
                  <a:tcPr/>
                </a:tc>
                <a:tc>
                  <a:txBody>
                    <a:bodyPr/>
                    <a:lstStyle/>
                    <a:p>
                      <a:r>
                        <a:rPr lang="en-US" dirty="0"/>
                        <a:t>Risk-based</a:t>
                      </a:r>
                    </a:p>
                  </a:txBody>
                  <a:tcPr/>
                </a:tc>
                <a:extLst>
                  <a:ext uri="{0D108BD9-81ED-4DB2-BD59-A6C34878D82A}">
                    <a16:rowId xmlns:a16="http://schemas.microsoft.com/office/drawing/2014/main" val="10000"/>
                  </a:ext>
                </a:extLst>
              </a:tr>
              <a:tr h="370840">
                <a:tc>
                  <a:txBody>
                    <a:bodyPr/>
                    <a:lstStyle/>
                    <a:p>
                      <a:r>
                        <a:rPr lang="en-US" dirty="0"/>
                        <a:t>Met-</a:t>
                      </a:r>
                      <a:r>
                        <a:rPr lang="en-US" dirty="0" err="1"/>
                        <a:t>cal</a:t>
                      </a:r>
                      <a:r>
                        <a:rPr lang="en-US" baseline="0" dirty="0"/>
                        <a:t>:  check stickers on all “boxes” in a room</a:t>
                      </a:r>
                      <a:endParaRPr lang="en-US" dirty="0"/>
                    </a:p>
                  </a:txBody>
                  <a:tcPr/>
                </a:tc>
                <a:tc>
                  <a:txBody>
                    <a:bodyPr/>
                    <a:lstStyle/>
                    <a:p>
                      <a:r>
                        <a:rPr lang="en-US" dirty="0"/>
                        <a:t>Inquire</a:t>
                      </a:r>
                      <a:r>
                        <a:rPr lang="en-US" baseline="0" dirty="0"/>
                        <a:t> about which measurements have documented accuracy/traceability requirements.  Check </a:t>
                      </a:r>
                      <a:r>
                        <a:rPr lang="en-US" baseline="0" dirty="0" err="1"/>
                        <a:t>cal</a:t>
                      </a:r>
                      <a:r>
                        <a:rPr lang="en-US" baseline="0" dirty="0"/>
                        <a:t> status of instruments used to take those measurements</a:t>
                      </a:r>
                      <a:endParaRPr lang="en-US" dirty="0"/>
                    </a:p>
                  </a:txBody>
                  <a:tcPr/>
                </a:tc>
                <a:extLst>
                  <a:ext uri="{0D108BD9-81ED-4DB2-BD59-A6C34878D82A}">
                    <a16:rowId xmlns:a16="http://schemas.microsoft.com/office/drawing/2014/main" val="10001"/>
                  </a:ext>
                </a:extLst>
              </a:tr>
              <a:tr h="370840">
                <a:tc>
                  <a:txBody>
                    <a:bodyPr/>
                    <a:lstStyle/>
                    <a:p>
                      <a:r>
                        <a:rPr lang="en-US" dirty="0"/>
                        <a:t>ESD:  Lack of ESD</a:t>
                      </a:r>
                      <a:r>
                        <a:rPr lang="en-US" baseline="0" dirty="0"/>
                        <a:t> controls based on finding in high-risk area</a:t>
                      </a:r>
                      <a:endParaRPr lang="en-US" dirty="0"/>
                    </a:p>
                  </a:txBody>
                  <a:tcPr/>
                </a:tc>
                <a:tc>
                  <a:txBody>
                    <a:bodyPr/>
                    <a:lstStyle/>
                    <a:p>
                      <a:r>
                        <a:rPr lang="en-US" dirty="0"/>
                        <a:t>Determine controls</a:t>
                      </a:r>
                      <a:r>
                        <a:rPr lang="en-US" baseline="0" dirty="0"/>
                        <a:t> on high-risk area (beyond simply ESD) to find out if there is a clear distinction between where risks can be taken and where they can’t</a:t>
                      </a:r>
                      <a:endParaRPr lang="en-US" dirty="0"/>
                    </a:p>
                  </a:txBody>
                  <a:tcPr/>
                </a:tc>
                <a:extLst>
                  <a:ext uri="{0D108BD9-81ED-4DB2-BD59-A6C34878D82A}">
                    <a16:rowId xmlns:a16="http://schemas.microsoft.com/office/drawing/2014/main" val="10002"/>
                  </a:ext>
                </a:extLst>
              </a:tr>
              <a:tr h="370840">
                <a:tc>
                  <a:txBody>
                    <a:bodyPr/>
                    <a:lstStyle/>
                    <a:p>
                      <a:r>
                        <a:rPr lang="en-US" dirty="0"/>
                        <a:t>Ban use of materials beyond date (or</a:t>
                      </a:r>
                      <a:r>
                        <a:rPr lang="en-US" baseline="0" dirty="0"/>
                        <a:t> no date)</a:t>
                      </a:r>
                      <a:endParaRPr lang="en-US" dirty="0"/>
                    </a:p>
                  </a:txBody>
                  <a:tcPr/>
                </a:tc>
                <a:tc>
                  <a:txBody>
                    <a:bodyPr/>
                    <a:lstStyle/>
                    <a:p>
                      <a:r>
                        <a:rPr lang="en-US" dirty="0"/>
                        <a:t>Assess org’s understanding</a:t>
                      </a:r>
                      <a:r>
                        <a:rPr lang="en-US" baseline="0" dirty="0"/>
                        <a:t> about expiration of materials and risks associated beyond the date</a:t>
                      </a:r>
                      <a:endParaRPr lang="en-US" dirty="0"/>
                    </a:p>
                  </a:txBody>
                  <a:tcPr/>
                </a:tc>
                <a:extLst>
                  <a:ext uri="{0D108BD9-81ED-4DB2-BD59-A6C34878D82A}">
                    <a16:rowId xmlns:a16="http://schemas.microsoft.com/office/drawing/2014/main" val="10003"/>
                  </a:ext>
                </a:extLst>
              </a:tr>
              <a:tr h="370840">
                <a:tc>
                  <a:txBody>
                    <a:bodyPr/>
                    <a:lstStyle/>
                    <a:p>
                      <a:r>
                        <a:rPr lang="en-US" dirty="0"/>
                        <a:t>Ban use of standards other than those specified</a:t>
                      </a:r>
                    </a:p>
                  </a:txBody>
                  <a:tcPr/>
                </a:tc>
                <a:tc>
                  <a:txBody>
                    <a:bodyPr/>
                    <a:lstStyle/>
                    <a:p>
                      <a:r>
                        <a:rPr lang="en-US" dirty="0"/>
                        <a:t>Determine whether org understands</a:t>
                      </a:r>
                      <a:r>
                        <a:rPr lang="en-US" baseline="0" dirty="0"/>
                        <a:t> the standard they use and whether they properly negotiate requirements with customer</a:t>
                      </a:r>
                      <a:endParaRPr lang="en-US" dirty="0"/>
                    </a:p>
                  </a:txBody>
                  <a:tcPr/>
                </a:tc>
                <a:extLst>
                  <a:ext uri="{0D108BD9-81ED-4DB2-BD59-A6C34878D82A}">
                    <a16:rowId xmlns:a16="http://schemas.microsoft.com/office/drawing/2014/main" val="10004"/>
                  </a:ext>
                </a:extLst>
              </a:tr>
              <a:tr h="370840">
                <a:tc>
                  <a:txBody>
                    <a:bodyPr/>
                    <a:lstStyle/>
                    <a:p>
                      <a:r>
                        <a:rPr lang="en-US" baseline="0" dirty="0"/>
                        <a:t>Strictly enforce sampling rate requirements</a:t>
                      </a:r>
                      <a:endParaRPr lang="en-US" dirty="0"/>
                    </a:p>
                  </a:txBody>
                  <a:tcPr/>
                </a:tc>
                <a:tc>
                  <a:txBody>
                    <a:bodyPr/>
                    <a:lstStyle/>
                    <a:p>
                      <a:r>
                        <a:rPr lang="en-US" dirty="0"/>
                        <a:t>Determine whether org makes “quality adjustments”</a:t>
                      </a:r>
                      <a:r>
                        <a:rPr lang="en-US" baseline="0" dirty="0"/>
                        <a:t> to sampling </a:t>
                      </a:r>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54361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1600" dirty="0"/>
              <a:t>Risk-based thinking used to prioritize and scope out overall and individual audit schedules for best bang for the buck</a:t>
            </a:r>
          </a:p>
          <a:p>
            <a:r>
              <a:rPr lang="en-US" sz="1600" dirty="0"/>
              <a:t>Audit teams include subject matter experts to focus on most substantive concerns</a:t>
            </a:r>
          </a:p>
          <a:p>
            <a:r>
              <a:rPr lang="en-US" sz="1600" dirty="0"/>
              <a:t>Assessors document nonconformances to requirements and observations of nonstandard practices</a:t>
            </a:r>
          </a:p>
          <a:p>
            <a:r>
              <a:rPr lang="en-US" sz="1600" dirty="0"/>
              <a:t>Use independent experts to review audit findings to identify trends/systemic issues and guide audit team responses</a:t>
            </a:r>
          </a:p>
          <a:p>
            <a:r>
              <a:rPr lang="en-US" sz="1600" dirty="0"/>
              <a:t>Make first cut at determining whether credible risk is present due to NCs and observations, or if other areas of risk are identified</a:t>
            </a:r>
          </a:p>
          <a:p>
            <a:r>
              <a:rPr lang="en-US" sz="1600" dirty="0"/>
              <a:t>Identify findings accordingly to the developer and affected projects</a:t>
            </a:r>
          </a:p>
          <a:p>
            <a:r>
              <a:rPr lang="en-US" sz="1600" dirty="0"/>
              <a:t>Project and SMA organization assess risk associated with each finding</a:t>
            </a:r>
          </a:p>
          <a:p>
            <a:pPr lvl="1"/>
            <a:r>
              <a:rPr lang="en-US" sz="1600" dirty="0"/>
              <a:t> in some cases, RCA is required to determine if there is a systemic problem</a:t>
            </a:r>
          </a:p>
          <a:p>
            <a:pPr lvl="1"/>
            <a:r>
              <a:rPr lang="en-US" sz="1600" dirty="0"/>
              <a:t>Feed back risk assessment results into audit plans</a:t>
            </a:r>
          </a:p>
          <a:p>
            <a:r>
              <a:rPr lang="en-US" sz="1600" dirty="0"/>
              <a:t>Those that involve elevated risk will prompt RCCA</a:t>
            </a:r>
          </a:p>
          <a:p>
            <a:r>
              <a:rPr lang="en-US" sz="1600" dirty="0"/>
              <a:t>Common findings across multiple developers with no elevated risk indicates that there is a requirements problem</a:t>
            </a:r>
          </a:p>
        </p:txBody>
      </p:sp>
      <p:sp>
        <p:nvSpPr>
          <p:cNvPr id="3" name="Title 2"/>
          <p:cNvSpPr>
            <a:spLocks noGrp="1"/>
          </p:cNvSpPr>
          <p:nvPr>
            <p:ph type="title"/>
          </p:nvPr>
        </p:nvSpPr>
        <p:spPr/>
        <p:txBody>
          <a:bodyPr>
            <a:normAutofit/>
          </a:bodyPr>
          <a:lstStyle/>
          <a:p>
            <a:r>
              <a:rPr lang="en-US" dirty="0"/>
              <a:t>Risk-based audit and assessment</a:t>
            </a:r>
          </a:p>
        </p:txBody>
      </p:sp>
    </p:spTree>
    <p:extLst>
      <p:ext uri="{BB962C8B-B14F-4D97-AF65-F5344CB8AC3E}">
        <p14:creationId xmlns:p14="http://schemas.microsoft.com/office/powerpoint/2010/main" val="356575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BB76A3-9E5C-16B5-D90A-4E505C8F1410}"/>
              </a:ext>
            </a:extLst>
          </p:cNvPr>
          <p:cNvSpPr>
            <a:spLocks noGrp="1"/>
          </p:cNvSpPr>
          <p:nvPr>
            <p:ph idx="1"/>
          </p:nvPr>
        </p:nvSpPr>
        <p:spPr/>
        <p:txBody>
          <a:bodyPr/>
          <a:lstStyle/>
          <a:p>
            <a:r>
              <a:rPr lang="en-US" dirty="0"/>
              <a:t>Confusion between quality and reliability has long been the source of retaining old and/or ineffective or improperly employed requirements</a:t>
            </a:r>
          </a:p>
          <a:p>
            <a:r>
              <a:rPr lang="en-US" dirty="0"/>
              <a:t>When establishing quality requirements, it is essential to understand the goal – to establish reliability </a:t>
            </a:r>
          </a:p>
          <a:p>
            <a:r>
              <a:rPr lang="en-US" dirty="0"/>
              <a:t> When applying quality requirements to highly-constrained projects, the risk trade should be fully assessed to assure that the net effect of selected practices is to reduce overall risk</a:t>
            </a:r>
          </a:p>
          <a:p>
            <a:endParaRPr lang="en-US" dirty="0"/>
          </a:p>
        </p:txBody>
      </p:sp>
      <p:sp>
        <p:nvSpPr>
          <p:cNvPr id="3" name="Title 2">
            <a:extLst>
              <a:ext uri="{FF2B5EF4-FFF2-40B4-BE49-F238E27FC236}">
                <a16:creationId xmlns:a16="http://schemas.microsoft.com/office/drawing/2014/main" id="{8E1DF350-2EB5-F78E-A7FD-7F960C4A1468}"/>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4124590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1712CFA-DE69-114F-A5CA-DA2A45F95B3A}"/>
              </a:ext>
            </a:extLst>
          </p:cNvPr>
          <p:cNvSpPr>
            <a:spLocks noGrp="1"/>
          </p:cNvSpPr>
          <p:nvPr>
            <p:ph idx="1"/>
          </p:nvPr>
        </p:nvSpPr>
        <p:spPr/>
        <p:txBody>
          <a:bodyPr>
            <a:normAutofit/>
          </a:bodyPr>
          <a:lstStyle/>
          <a:p>
            <a:r>
              <a:rPr lang="en-US" dirty="0"/>
              <a:t>Definition:  A logical determination that an undesired event may occur or that the protections against such an event may not be sufficiently well understood based on available data</a:t>
            </a:r>
          </a:p>
          <a:p>
            <a:r>
              <a:rPr lang="en-US" dirty="0"/>
              <a:t>This is the core element upon which a risk is founded</a:t>
            </a:r>
          </a:p>
          <a:p>
            <a:r>
              <a:rPr lang="en-US" dirty="0"/>
              <a:t>In some sense, it is the risk without the context, likelihood or consequence.</a:t>
            </a:r>
          </a:p>
          <a:p>
            <a:r>
              <a:rPr lang="en-US" dirty="0"/>
              <a:t>Can come in the same “flavors” (categories) as risks</a:t>
            </a:r>
          </a:p>
          <a:p>
            <a:pPr lvl="1"/>
            <a:r>
              <a:rPr lang="en-US" dirty="0"/>
              <a:t>Technical</a:t>
            </a:r>
          </a:p>
          <a:p>
            <a:pPr lvl="2"/>
            <a:r>
              <a:rPr lang="en-US" dirty="0"/>
              <a:t>A part may fail</a:t>
            </a:r>
          </a:p>
          <a:p>
            <a:pPr lvl="1"/>
            <a:r>
              <a:rPr lang="en-US" dirty="0"/>
              <a:t>Cost</a:t>
            </a:r>
          </a:p>
          <a:p>
            <a:pPr lvl="2"/>
            <a:r>
              <a:rPr lang="en-US" dirty="0"/>
              <a:t>Cost of an item may grow</a:t>
            </a:r>
          </a:p>
          <a:p>
            <a:pPr lvl="1"/>
            <a:r>
              <a:rPr lang="en-US" dirty="0"/>
              <a:t>Schedule </a:t>
            </a:r>
          </a:p>
          <a:p>
            <a:pPr lvl="2"/>
            <a:r>
              <a:rPr lang="en-US" dirty="0"/>
              <a:t>Delivery may be delayed</a:t>
            </a:r>
          </a:p>
          <a:p>
            <a:pPr lvl="1"/>
            <a:r>
              <a:rPr lang="en-US" dirty="0"/>
              <a:t>Safety</a:t>
            </a:r>
          </a:p>
          <a:p>
            <a:pPr lvl="2"/>
            <a:r>
              <a:rPr lang="en-US" dirty="0"/>
              <a:t>The spacecraft may fall off the crane </a:t>
            </a:r>
          </a:p>
          <a:p>
            <a:pPr lvl="1"/>
            <a:endParaRPr lang="en-US" dirty="0"/>
          </a:p>
        </p:txBody>
      </p:sp>
      <p:sp>
        <p:nvSpPr>
          <p:cNvPr id="4" name="Title 3">
            <a:extLst>
              <a:ext uri="{FF2B5EF4-FFF2-40B4-BE49-F238E27FC236}">
                <a16:creationId xmlns:a16="http://schemas.microsoft.com/office/drawing/2014/main" id="{05D0594F-3CF1-9C43-800B-9428365664EC}"/>
              </a:ext>
            </a:extLst>
          </p:cNvPr>
          <p:cNvSpPr>
            <a:spLocks noGrp="1"/>
          </p:cNvSpPr>
          <p:nvPr>
            <p:ph type="title"/>
          </p:nvPr>
        </p:nvSpPr>
        <p:spPr/>
        <p:txBody>
          <a:bodyPr/>
          <a:lstStyle/>
          <a:p>
            <a:r>
              <a:rPr lang="en-US" dirty="0"/>
              <a:t>Concern</a:t>
            </a:r>
          </a:p>
        </p:txBody>
      </p:sp>
    </p:spTree>
    <p:extLst>
      <p:ext uri="{BB962C8B-B14F-4D97-AF65-F5344CB8AC3E}">
        <p14:creationId xmlns:p14="http://schemas.microsoft.com/office/powerpoint/2010/main" val="1593850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62C144A-07D4-2C47-B36C-94331A4ED78B}"/>
              </a:ext>
            </a:extLst>
          </p:cNvPr>
          <p:cNvSpPr>
            <a:spLocks noGrp="1"/>
          </p:cNvSpPr>
          <p:nvPr>
            <p:ph idx="1"/>
          </p:nvPr>
        </p:nvSpPr>
        <p:spPr/>
        <p:txBody>
          <a:bodyPr>
            <a:normAutofit fontScale="92500" lnSpcReduction="20000"/>
          </a:bodyPr>
          <a:lstStyle/>
          <a:p>
            <a:r>
              <a:rPr lang="en-US" dirty="0"/>
              <a:t>Choosing Assurance levels above the recommended levels for the given classification should be undertaken only with a careful risk-trade analysis as such an approach is not as simple as “paying a bit more for more reliability”.  </a:t>
            </a:r>
          </a:p>
          <a:p>
            <a:pPr lvl="1"/>
            <a:r>
              <a:rPr lang="en-US" dirty="0"/>
              <a:t>Practices that exceed the available resources are likely to drive up programmatic and technical risk by reducing the resources available to complete the most important elements needed for success – finishing the test campaign and thorough resolution of problems encountered in integration and test.</a:t>
            </a:r>
          </a:p>
          <a:p>
            <a:pPr lvl="1"/>
            <a:r>
              <a:rPr lang="en-US" dirty="0"/>
              <a:t>Furthermore, such practices often involve </a:t>
            </a:r>
            <a:r>
              <a:rPr lang="en-US" dirty="0" err="1"/>
              <a:t>overtesting</a:t>
            </a:r>
            <a:r>
              <a:rPr lang="en-US" dirty="0"/>
              <a:t> or unrealistic testing that may prompt irrelevant failures or actual overstressing of flight hardware. </a:t>
            </a:r>
          </a:p>
          <a:p>
            <a:r>
              <a:rPr lang="en-US" dirty="0"/>
              <a:t>The practices that involve greater levels of workmanship controls, restrictions on parts and materials, and inspection generally conflict with the technology maturation process (which requires flexibility and responsiveness to testing results and problem resolution).  </a:t>
            </a:r>
          </a:p>
          <a:p>
            <a:pPr lvl="1"/>
            <a:r>
              <a:rPr lang="en-US" dirty="0"/>
              <a:t>Therefore, the importance of a technology demonstration or a mission that involves immature technologies is not an appropriate justification for selecting more stringent assurance activities in most areas</a:t>
            </a:r>
            <a:r>
              <a:rPr lang="en-US"/>
              <a:t>.  </a:t>
            </a:r>
          </a:p>
          <a:p>
            <a:pPr lvl="1"/>
            <a:r>
              <a:rPr lang="en-US"/>
              <a:t>In </a:t>
            </a:r>
            <a:r>
              <a:rPr lang="en-US" dirty="0"/>
              <a:t>these cases, the assurance emphasis should be placed on design for manufacturability and design for reliability, as opposed to screening, workmanship controls, and inspection.  </a:t>
            </a:r>
          </a:p>
          <a:p>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5610C90A-D353-0A4D-A1D6-69ED4A0B7A8F}"/>
              </a:ext>
            </a:extLst>
          </p:cNvPr>
          <p:cNvSpPr>
            <a:spLocks noGrp="1"/>
          </p:cNvSpPr>
          <p:nvPr>
            <p:ph type="title"/>
          </p:nvPr>
        </p:nvSpPr>
        <p:spPr/>
        <p:txBody>
          <a:bodyPr/>
          <a:lstStyle/>
          <a:p>
            <a:r>
              <a:rPr lang="en-US" dirty="0"/>
              <a:t>Note on choosing elevated practices</a:t>
            </a:r>
          </a:p>
        </p:txBody>
      </p:sp>
    </p:spTree>
    <p:extLst>
      <p:ext uri="{BB962C8B-B14F-4D97-AF65-F5344CB8AC3E}">
        <p14:creationId xmlns:p14="http://schemas.microsoft.com/office/powerpoint/2010/main" val="2993644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a:t>Document organization:  written under “High Level Structure”</a:t>
            </a:r>
          </a:p>
          <a:p>
            <a:r>
              <a:rPr lang="en-US" sz="2000" dirty="0"/>
              <a:t>Risk management is at the core</a:t>
            </a:r>
          </a:p>
          <a:p>
            <a:r>
              <a:rPr lang="en-US" sz="2000" dirty="0"/>
              <a:t>Commitment to quality through strong leadership is strengthened</a:t>
            </a:r>
          </a:p>
          <a:p>
            <a:r>
              <a:rPr lang="en-US" sz="2000" dirty="0"/>
              <a:t>Better consideration to how organizations evolve to improve</a:t>
            </a:r>
          </a:p>
          <a:p>
            <a:r>
              <a:rPr lang="en-US" sz="2000" dirty="0"/>
              <a:t>The role of the quality manual is reduced – focus is more on keeping up with technological and societal changes</a:t>
            </a:r>
          </a:p>
          <a:p>
            <a:r>
              <a:rPr lang="en-US" sz="2000" dirty="0"/>
              <a:t>More emphasis given to the context surrounding the organization</a:t>
            </a:r>
          </a:p>
          <a:p>
            <a:r>
              <a:rPr lang="en-US" sz="2000" dirty="0"/>
              <a:t>Knowledge is now a resource to manage</a:t>
            </a:r>
          </a:p>
          <a:p>
            <a:endParaRPr lang="en-US" sz="2000" dirty="0"/>
          </a:p>
        </p:txBody>
      </p:sp>
      <p:sp>
        <p:nvSpPr>
          <p:cNvPr id="3" name="Title 2"/>
          <p:cNvSpPr>
            <a:spLocks noGrp="1"/>
          </p:cNvSpPr>
          <p:nvPr>
            <p:ph type="title"/>
          </p:nvPr>
        </p:nvSpPr>
        <p:spPr/>
        <p:txBody>
          <a:bodyPr>
            <a:normAutofit/>
          </a:bodyPr>
          <a:lstStyle/>
          <a:p>
            <a:r>
              <a:rPr lang="en-US" dirty="0"/>
              <a:t>New features in ISO 9001:2015</a:t>
            </a:r>
          </a:p>
        </p:txBody>
      </p:sp>
    </p:spTree>
    <p:extLst>
      <p:ext uri="{BB962C8B-B14F-4D97-AF65-F5344CB8AC3E}">
        <p14:creationId xmlns:p14="http://schemas.microsoft.com/office/powerpoint/2010/main" val="57845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45814</TotalTime>
  <Words>2513</Words>
  <Application>Microsoft Macintosh PowerPoint</Application>
  <PresentationFormat>On-screen Show (4:3)</PresentationFormat>
  <Paragraphs>257</Paragraphs>
  <Slides>28</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Quality practices for highly-constrained projects</vt:lpstr>
      <vt:lpstr>Outline</vt:lpstr>
      <vt:lpstr>What is a constrained project?</vt:lpstr>
      <vt:lpstr>What is quality and why do we care?</vt:lpstr>
      <vt:lpstr>Two sides of quality</vt:lpstr>
      <vt:lpstr>Quality and Reliability</vt:lpstr>
      <vt:lpstr>Quality and Reliability (cont’d)</vt:lpstr>
      <vt:lpstr>Is Quality just reliability on Day 1?</vt:lpstr>
      <vt:lpstr>Misguided quality</vt:lpstr>
      <vt:lpstr>What is Risk?</vt:lpstr>
      <vt:lpstr>Anatomy of a Risk</vt:lpstr>
      <vt:lpstr>GMIPs are a risk trade</vt:lpstr>
      <vt:lpstr>GMIPS: increasing vs decreasing risk</vt:lpstr>
      <vt:lpstr>Risk Classification Guidelines for Quality in NPR 8705.4A</vt:lpstr>
      <vt:lpstr>Risk Classification Guidelines in GPR 8705.4A (GSFC-specific)</vt:lpstr>
      <vt:lpstr>Risk Classification Guidelines in GPR 8705.4A (GSFC-specific) (Cont’d)</vt:lpstr>
      <vt:lpstr>Implementation of New Guidelines in Practice</vt:lpstr>
      <vt:lpstr>Quality and Inspection for Standard products</vt:lpstr>
      <vt:lpstr>Quality vs design stability</vt:lpstr>
      <vt:lpstr>Risk Classification Practices vs Technology state of the art and Reliance on Trust and Acceptance of Unproven Items</vt:lpstr>
      <vt:lpstr>Risk Classification vs Assurance Methodology Focus</vt:lpstr>
      <vt:lpstr>Big Picture of Risk-based Quality</vt:lpstr>
      <vt:lpstr>Look for risks:  Pre-2015 vs risk-based</vt:lpstr>
      <vt:lpstr>Risk-based audit and assessment</vt:lpstr>
      <vt:lpstr>Summary</vt:lpstr>
      <vt:lpstr>Concern</vt:lpstr>
      <vt:lpstr>Note on choosing elevated practices</vt:lpstr>
      <vt:lpstr>New features in ISO 9001:2015</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Leitner, Jesse A. (GSFC-3000)</cp:lastModifiedBy>
  <cp:revision>502</cp:revision>
  <cp:lastPrinted>2016-05-04T16:11:47Z</cp:lastPrinted>
  <dcterms:created xsi:type="dcterms:W3CDTF">2013-01-29T13:50:35Z</dcterms:created>
  <dcterms:modified xsi:type="dcterms:W3CDTF">2022-08-17T12:56:49Z</dcterms:modified>
</cp:coreProperties>
</file>