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3"/>
  </p:sldMasterIdLst>
  <p:notesMasterIdLst>
    <p:notesMasterId r:id="rId5"/>
  </p:notesMasterIdLst>
  <p:sldIdLst>
    <p:sldId id="262" r:id="rId4"/>
  </p:sldIdLst>
  <p:sldSz cx="21945600" cy="32918400"/>
  <p:notesSz cx="6858000" cy="9144000"/>
  <p:defaultTextStyle>
    <a:defPPr>
      <a:defRPr lang="en-US"/>
    </a:defPPr>
    <a:lvl1pPr marL="0" algn="l" defTabSz="3134459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1pPr>
    <a:lvl2pPr marL="1567229" algn="l" defTabSz="3134459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2pPr>
    <a:lvl3pPr marL="3134459" algn="l" defTabSz="3134459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3pPr>
    <a:lvl4pPr marL="4701688" algn="l" defTabSz="3134459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4pPr>
    <a:lvl5pPr marL="6268918" algn="l" defTabSz="3134459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5pPr>
    <a:lvl6pPr marL="7836147" algn="l" defTabSz="3134459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6pPr>
    <a:lvl7pPr marL="9403377" algn="l" defTabSz="3134459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7pPr>
    <a:lvl8pPr marL="10970606" algn="l" defTabSz="3134459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8pPr>
    <a:lvl9pPr marL="12537835" algn="l" defTabSz="3134459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47F07A6-0D35-EF15-EFA3-3B2EC1A38753}" name="Smith, Hillary (LARC-A3)[LAMPS 2]" initials="SH(A2" userId="S::hsmith10@ndc.nasa.gov::8244070e-b3b3-4311-ad1a-76ff070ecce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CAF1"/>
    <a:srgbClr val="70E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38"/>
    <p:restoredTop sz="97311"/>
  </p:normalViewPr>
  <p:slideViewPr>
    <p:cSldViewPr snapToGrid="0" showGuides="1">
      <p:cViewPr>
        <p:scale>
          <a:sx n="33" d="100"/>
          <a:sy n="33" d="100"/>
        </p:scale>
        <p:origin x="2184" y="-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38955-AE84-E949-BC91-9FDE4E00BEA6}" type="datetimeFigureOut">
              <a:rPr lang="en-US" smtClean="0"/>
              <a:t>8/29/22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9B285-87D9-454F-8CB1-AD307DD70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42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134459" rtl="0" eaLnBrk="1" latinLnBrk="0" hangingPunct="1">
      <a:defRPr sz="4114" kern="1200">
        <a:solidFill>
          <a:schemeClr val="tx1"/>
        </a:solidFill>
        <a:latin typeface="+mn-lt"/>
        <a:ea typeface="+mn-ea"/>
        <a:cs typeface="+mn-cs"/>
      </a:defRPr>
    </a:lvl1pPr>
    <a:lvl2pPr marL="1567229" algn="l" defTabSz="3134459" rtl="0" eaLnBrk="1" latinLnBrk="0" hangingPunct="1">
      <a:defRPr sz="4114" kern="1200">
        <a:solidFill>
          <a:schemeClr val="tx1"/>
        </a:solidFill>
        <a:latin typeface="+mn-lt"/>
        <a:ea typeface="+mn-ea"/>
        <a:cs typeface="+mn-cs"/>
      </a:defRPr>
    </a:lvl2pPr>
    <a:lvl3pPr marL="3134459" algn="l" defTabSz="3134459" rtl="0" eaLnBrk="1" latinLnBrk="0" hangingPunct="1">
      <a:defRPr sz="4114" kern="1200">
        <a:solidFill>
          <a:schemeClr val="tx1"/>
        </a:solidFill>
        <a:latin typeface="+mn-lt"/>
        <a:ea typeface="+mn-ea"/>
        <a:cs typeface="+mn-cs"/>
      </a:defRPr>
    </a:lvl3pPr>
    <a:lvl4pPr marL="4701688" algn="l" defTabSz="3134459" rtl="0" eaLnBrk="1" latinLnBrk="0" hangingPunct="1">
      <a:defRPr sz="4114" kern="1200">
        <a:solidFill>
          <a:schemeClr val="tx1"/>
        </a:solidFill>
        <a:latin typeface="+mn-lt"/>
        <a:ea typeface="+mn-ea"/>
        <a:cs typeface="+mn-cs"/>
      </a:defRPr>
    </a:lvl4pPr>
    <a:lvl5pPr marL="6268918" algn="l" defTabSz="3134459" rtl="0" eaLnBrk="1" latinLnBrk="0" hangingPunct="1">
      <a:defRPr sz="4114" kern="1200">
        <a:solidFill>
          <a:schemeClr val="tx1"/>
        </a:solidFill>
        <a:latin typeface="+mn-lt"/>
        <a:ea typeface="+mn-ea"/>
        <a:cs typeface="+mn-cs"/>
      </a:defRPr>
    </a:lvl5pPr>
    <a:lvl6pPr marL="7836147" algn="l" defTabSz="3134459" rtl="0" eaLnBrk="1" latinLnBrk="0" hangingPunct="1">
      <a:defRPr sz="4114" kern="1200">
        <a:solidFill>
          <a:schemeClr val="tx1"/>
        </a:solidFill>
        <a:latin typeface="+mn-lt"/>
        <a:ea typeface="+mn-ea"/>
        <a:cs typeface="+mn-cs"/>
      </a:defRPr>
    </a:lvl6pPr>
    <a:lvl7pPr marL="9403377" algn="l" defTabSz="3134459" rtl="0" eaLnBrk="1" latinLnBrk="0" hangingPunct="1">
      <a:defRPr sz="4114" kern="1200">
        <a:solidFill>
          <a:schemeClr val="tx1"/>
        </a:solidFill>
        <a:latin typeface="+mn-lt"/>
        <a:ea typeface="+mn-ea"/>
        <a:cs typeface="+mn-cs"/>
      </a:defRPr>
    </a:lvl7pPr>
    <a:lvl8pPr marL="10970606" algn="l" defTabSz="3134459" rtl="0" eaLnBrk="1" latinLnBrk="0" hangingPunct="1">
      <a:defRPr sz="4114" kern="1200">
        <a:solidFill>
          <a:schemeClr val="tx1"/>
        </a:solidFill>
        <a:latin typeface="+mn-lt"/>
        <a:ea typeface="+mn-ea"/>
        <a:cs typeface="+mn-cs"/>
      </a:defRPr>
    </a:lvl8pPr>
    <a:lvl9pPr marL="12537835" algn="l" defTabSz="3134459" rtl="0" eaLnBrk="1" latinLnBrk="0" hangingPunct="1">
      <a:defRPr sz="41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00300" y="1143000"/>
            <a:ext cx="2057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9B285-87D9-454F-8CB1-AD307DD70F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90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BCFCCEF-D8C7-D645-8E82-96EEDBFA0C3B}"/>
              </a:ext>
            </a:extLst>
          </p:cNvPr>
          <p:cNvSpPr txBox="1"/>
          <p:nvPr userDrawn="1"/>
        </p:nvSpPr>
        <p:spPr>
          <a:xfrm>
            <a:off x="914400" y="3992880"/>
            <a:ext cx="20116800" cy="194925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7600"/>
              </a:lnSpc>
            </a:pPr>
            <a:r>
              <a:rPr lang="en-US" sz="6600" b="0" i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Space Technology Mission Directorate</a:t>
            </a:r>
          </a:p>
          <a:p>
            <a:pPr>
              <a:lnSpc>
                <a:spcPts val="7600"/>
              </a:lnSpc>
              <a:spcBef>
                <a:spcPts val="0"/>
              </a:spcBef>
            </a:pPr>
            <a:r>
              <a:rPr lang="en-US" sz="6600" b="0" i="0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Game Changing Development Program</a:t>
            </a:r>
          </a:p>
        </p:txBody>
      </p:sp>
    </p:spTree>
    <p:extLst>
      <p:ext uri="{BB962C8B-B14F-4D97-AF65-F5344CB8AC3E}">
        <p14:creationId xmlns:p14="http://schemas.microsoft.com/office/powerpoint/2010/main" val="37351514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EF6FEF5-FD60-B548-A2AC-DC8D7B78070A}"/>
              </a:ext>
            </a:extLst>
          </p:cNvPr>
          <p:cNvCxnSpPr/>
          <p:nvPr userDrawn="1"/>
        </p:nvCxnSpPr>
        <p:spPr>
          <a:xfrm>
            <a:off x="18327255" y="911342"/>
            <a:ext cx="0" cy="228600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437C73D-1DE5-3649-8B22-311EB401B863}"/>
              </a:ext>
            </a:extLst>
          </p:cNvPr>
          <p:cNvSpPr txBox="1"/>
          <p:nvPr userDrawn="1"/>
        </p:nvSpPr>
        <p:spPr>
          <a:xfrm>
            <a:off x="13044055" y="936336"/>
            <a:ext cx="4862945" cy="224824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noAutofit/>
          </a:bodyPr>
          <a:lstStyle/>
          <a:p>
            <a:pPr algn="r"/>
            <a:r>
              <a:rPr lang="en-US" sz="3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Aeronautics and</a:t>
            </a:r>
          </a:p>
          <a:p>
            <a:pPr algn="r"/>
            <a:r>
              <a:rPr lang="en-US" sz="3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Space Administration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4113F3-3DE0-D542-A07D-E59E954DA6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8626283" y="907256"/>
            <a:ext cx="27432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6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hf hdr="0" ftr="0" dt="0"/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96" userDrawn="1">
          <p15:clr>
            <a:srgbClr val="F26B43"/>
          </p15:clr>
        </p15:guide>
        <p15:guide id="2" pos="13248" userDrawn="1">
          <p15:clr>
            <a:srgbClr val="F26B43"/>
          </p15:clr>
        </p15:guide>
        <p15:guide id="3" orient="horz" pos="20160" userDrawn="1">
          <p15:clr>
            <a:srgbClr val="F26B43"/>
          </p15:clr>
        </p15:guide>
        <p15:guide id="7" pos="6912" userDrawn="1">
          <p15:clr>
            <a:srgbClr val="F26B43"/>
          </p15:clr>
        </p15:guide>
        <p15:guide id="11" pos="576" userDrawn="1">
          <p15:clr>
            <a:srgbClr val="F26B43"/>
          </p15:clr>
        </p15:guide>
        <p15:guide id="13" orient="horz" pos="5616" userDrawn="1">
          <p15:clr>
            <a:srgbClr val="F26B43"/>
          </p15:clr>
        </p15:guide>
        <p15:guide id="16" pos="7200" userDrawn="1">
          <p15:clr>
            <a:srgbClr val="F26B43"/>
          </p15:clr>
        </p15:guide>
        <p15:guide id="17" pos="6624" userDrawn="1">
          <p15:clr>
            <a:srgbClr val="F26B43"/>
          </p15:clr>
        </p15:guide>
        <p15:guide id="18" orient="horz" pos="3864" userDrawn="1">
          <p15:clr>
            <a:srgbClr val="F26B43"/>
          </p15:clr>
        </p15:guide>
        <p15:guide id="19" orient="horz" pos="3624" userDrawn="1">
          <p15:clr>
            <a:srgbClr val="F26B43"/>
          </p15:clr>
        </p15:guide>
        <p15:guide id="20" orient="horz" pos="2016" userDrawn="1">
          <p15:clr>
            <a:srgbClr val="F26B43"/>
          </p15:clr>
        </p15:guide>
        <p15:guide id="21" orient="horz" pos="2616" userDrawn="1">
          <p15:clr>
            <a:srgbClr val="F26B43"/>
          </p15:clr>
        </p15:guide>
        <p15:guide id="22" orient="horz" pos="63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AFA4EC-520B-A22C-3D84-F39BA5567BE5}"/>
              </a:ext>
            </a:extLst>
          </p:cNvPr>
          <p:cNvSpPr txBox="1"/>
          <p:nvPr/>
        </p:nvSpPr>
        <p:spPr>
          <a:xfrm>
            <a:off x="900546" y="6014720"/>
            <a:ext cx="20130654" cy="29006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3000"/>
              </a:lnSpc>
            </a:pPr>
            <a:r>
              <a:rPr lang="en-US" sz="8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Robust Multicore Middleware (</a:t>
            </a:r>
            <a:r>
              <a:rPr lang="en-US" sz="800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RMuM</a:t>
            </a:r>
            <a:r>
              <a:rPr lang="en-US" sz="8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E95AE2-761E-C24F-9075-37E28DFC8425}"/>
              </a:ext>
            </a:extLst>
          </p:cNvPr>
          <p:cNvSpPr txBox="1"/>
          <p:nvPr/>
        </p:nvSpPr>
        <p:spPr>
          <a:xfrm>
            <a:off x="900546" y="7772400"/>
            <a:ext cx="9601200" cy="24231600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5000"/>
              </a:lnSpc>
              <a:spcAft>
                <a:spcPts val="2700"/>
              </a:spcAft>
            </a:pPr>
            <a:r>
              <a:rPr lang="en-US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Overview </a:t>
            </a:r>
          </a:p>
          <a:p>
            <a:pPr>
              <a:lnSpc>
                <a:spcPct val="95000"/>
              </a:lnSpc>
              <a:spcAft>
                <a:spcPts val="2700"/>
              </a:spcAft>
            </a:pP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agnostic mitigation of some radiation disruption events, allowing for deployment of COTS performance-centric processors with minimal radiation hardening tox further human and autonomous exploration with greater flexibility.</a:t>
            </a:r>
          </a:p>
          <a:p>
            <a:pPr>
              <a:lnSpc>
                <a:spcPct val="95000"/>
              </a:lnSpc>
              <a:spcAft>
                <a:spcPts val="2700"/>
              </a:spcAft>
            </a:pPr>
            <a:r>
              <a:rPr lang="en-US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Approach</a:t>
            </a:r>
          </a:p>
          <a:p>
            <a:pPr>
              <a:lnSpc>
                <a:spcPct val="95000"/>
              </a:lnSpc>
              <a:spcAft>
                <a:spcPts val="2700"/>
              </a:spcAft>
            </a:pP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TRL 6 to 8 maturation, with Class B-certifiable software capable of General-purpose mitigation of SEFIs (Single Event Functional Interrupts).</a:t>
            </a:r>
            <a:endParaRPr lang="en-US" sz="6000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spcAft>
                <a:spcPts val="2700"/>
              </a:spcAft>
            </a:pPr>
            <a:r>
              <a:rPr lang="en-US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Contributing Partners and/or Infusion Plans</a:t>
            </a:r>
          </a:p>
          <a:p>
            <a:pPr>
              <a:lnSpc>
                <a:spcPct val="95000"/>
              </a:lnSpc>
              <a:spcAft>
                <a:spcPts val="2700"/>
              </a:spcAft>
            </a:pP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Moog/NASA Johnson exploration of Lunar Gateway and Lunar Terrain Vehicle (LTV) displays</a:t>
            </a:r>
          </a:p>
          <a:p>
            <a:pPr>
              <a:lnSpc>
                <a:spcPct val="95000"/>
              </a:lnSpc>
              <a:spcAft>
                <a:spcPts val="2700"/>
              </a:spcAft>
            </a:pP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Jet Propulsion Laboratory Mars Science Helicopter flight software.</a:t>
            </a:r>
          </a:p>
          <a:p>
            <a:pPr>
              <a:lnSpc>
                <a:spcPct val="95000"/>
              </a:lnSpc>
              <a:spcAft>
                <a:spcPts val="2700"/>
              </a:spcAft>
            </a:pP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20B5A8-041D-B9E2-B1EC-EF0D183311DB}"/>
              </a:ext>
            </a:extLst>
          </p:cNvPr>
          <p:cNvSpPr txBox="1"/>
          <p:nvPr/>
        </p:nvSpPr>
        <p:spPr>
          <a:xfrm>
            <a:off x="11443854" y="7772400"/>
            <a:ext cx="9601200" cy="24231600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5000"/>
              </a:lnSpc>
              <a:spcAft>
                <a:spcPts val="2700"/>
              </a:spcAft>
            </a:pPr>
            <a:r>
              <a:rPr lang="en-US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Information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960952-2B7A-C7B1-E820-5230D532DD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43854" y="10025564"/>
            <a:ext cx="9627256" cy="64336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F3592CE-3C73-E444-1E85-748E4B45F5E0}"/>
              </a:ext>
            </a:extLst>
          </p:cNvPr>
          <p:cNvSpPr txBox="1"/>
          <p:nvPr/>
        </p:nvSpPr>
        <p:spPr>
          <a:xfrm>
            <a:off x="11353253" y="9032860"/>
            <a:ext cx="9587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Processing Tradeoff Space</a:t>
            </a:r>
          </a:p>
        </p:txBody>
      </p:sp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65DEC17A-7B33-95EE-F4A6-EDF9D3ABDE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8312" y="18846244"/>
            <a:ext cx="9392288" cy="45928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332D231-FCFC-92C5-3158-2A6810CAF280}"/>
              </a:ext>
            </a:extLst>
          </p:cNvPr>
          <p:cNvSpPr txBox="1"/>
          <p:nvPr/>
        </p:nvSpPr>
        <p:spPr>
          <a:xfrm>
            <a:off x="11548311" y="17139949"/>
            <a:ext cx="95873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Video Display Architecture for JSC Lunar Rover Display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FE461C6-F372-4975-F7C1-EE09B7B261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48311" y="24978802"/>
            <a:ext cx="9392288" cy="70213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EC9FEF-D371-F01A-8BF2-B1DB94CCA70A}"/>
              </a:ext>
            </a:extLst>
          </p:cNvPr>
          <p:cNvSpPr txBox="1"/>
          <p:nvPr/>
        </p:nvSpPr>
        <p:spPr>
          <a:xfrm>
            <a:off x="11548311" y="23866485"/>
            <a:ext cx="67636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 Architecture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BF3B25-D95D-9BA9-91A3-0DE98F14DF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638350" y="3694914"/>
            <a:ext cx="2392850" cy="205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19281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C80D34A027E9448B63853205D1FFFE" ma:contentTypeVersion="14" ma:contentTypeDescription="Create a new document." ma:contentTypeScope="" ma:versionID="6531682725bd8777556ea358c44a6cef">
  <xsd:schema xmlns:xsd="http://www.w3.org/2001/XMLSchema" xmlns:xs="http://www.w3.org/2001/XMLSchema" xmlns:p="http://schemas.microsoft.com/office/2006/metadata/properties" xmlns:ns2="b2976370-b6cc-4c92-b68b-673cc480fb55" xmlns:ns3="c13bf700-88a4-4ca7-88e2-86c0b5665393" xmlns:ns4="d900e117-17a0-4b24-9e47-511ef1d02c43" targetNamespace="http://schemas.microsoft.com/office/2006/metadata/properties" ma:root="true" ma:fieldsID="2f71576f6b88dd3b04c5dd74bcd191ff" ns2:_="" ns3:_="" ns4:_="">
    <xsd:import namespace="b2976370-b6cc-4c92-b68b-673cc480fb55"/>
    <xsd:import namespace="c13bf700-88a4-4ca7-88e2-86c0b5665393"/>
    <xsd:import namespace="d900e117-17a0-4b24-9e47-511ef1d02c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976370-b6cc-4c92-b68b-673cc480fb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fb68aea-d2ee-4a6c-85e6-e4b5686e96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3bf700-88a4-4ca7-88e2-86c0b566539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0e117-17a0-4b24-9e47-511ef1d02c4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1ea93ae-bebb-4dfd-a048-b2bdc5f2c270}" ma:internalName="TaxCatchAll" ma:showField="CatchAllData" ma:web="c13bf700-88a4-4ca7-88e2-86c0b56653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4879CA-394C-4562-A2A0-E08E0D74C766}">
  <ds:schemaRefs>
    <ds:schemaRef ds:uri="b2976370-b6cc-4c92-b68b-673cc480fb55"/>
    <ds:schemaRef ds:uri="c13bf700-88a4-4ca7-88e2-86c0b5665393"/>
    <ds:schemaRef ds:uri="d900e117-17a0-4b24-9e47-511ef1d02c4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2E98F71-8F49-41A8-99A8-56FAA278C95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005d458-45be-48ae-8140-d43da96dd17b}" enabled="0" method="" siteId="{7005d458-45be-48ae-8140-d43da96dd17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</TotalTime>
  <Words>110</Words>
  <Application>Microsoft Macintosh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Noyes, Matthew A. (JSC-ER611)</cp:lastModifiedBy>
  <cp:revision>16</cp:revision>
  <cp:lastPrinted>2018-07-27T15:17:35Z</cp:lastPrinted>
  <dcterms:created xsi:type="dcterms:W3CDTF">2018-02-06T13:56:17Z</dcterms:created>
  <dcterms:modified xsi:type="dcterms:W3CDTF">2022-08-29T20:44:46Z</dcterms:modified>
</cp:coreProperties>
</file>