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24" r:id="rId4"/>
    <p:sldMasterId id="2147484435" r:id="rId5"/>
  </p:sldMasterIdLst>
  <p:notesMasterIdLst>
    <p:notesMasterId r:id="rId20"/>
  </p:notesMasterIdLst>
  <p:handoutMasterIdLst>
    <p:handoutMasterId r:id="rId21"/>
  </p:handoutMasterIdLst>
  <p:sldIdLst>
    <p:sldId id="396" r:id="rId6"/>
    <p:sldId id="428" r:id="rId7"/>
    <p:sldId id="423" r:id="rId8"/>
    <p:sldId id="419" r:id="rId9"/>
    <p:sldId id="418" r:id="rId10"/>
    <p:sldId id="814" r:id="rId11"/>
    <p:sldId id="821" r:id="rId12"/>
    <p:sldId id="411" r:id="rId13"/>
    <p:sldId id="406" r:id="rId14"/>
    <p:sldId id="380" r:id="rId15"/>
    <p:sldId id="407" r:id="rId16"/>
    <p:sldId id="330" r:id="rId17"/>
    <p:sldId id="410" r:id="rId18"/>
    <p:sldId id="403" r:id="rId1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552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176" userDrawn="1">
          <p15:clr>
            <a:srgbClr val="A4A3A4"/>
          </p15:clr>
        </p15:guide>
        <p15:guide id="7" pos="128" userDrawn="1">
          <p15:clr>
            <a:srgbClr val="A4A3A4"/>
          </p15:clr>
        </p15:guide>
        <p15:guide id="9" orient="horz" pos="1128" userDrawn="1">
          <p15:clr>
            <a:srgbClr val="A4A3A4"/>
          </p15:clr>
        </p15:guide>
        <p15:guide id="10" orient="horz" pos="2832" userDrawn="1">
          <p15:clr>
            <a:srgbClr val="A4A3A4"/>
          </p15:clr>
        </p15:guide>
        <p15:guide id="11" pos="6624" userDrawn="1">
          <p15:clr>
            <a:srgbClr val="A4A3A4"/>
          </p15:clr>
        </p15:guide>
        <p15:guide id="12" pos="4064" userDrawn="1">
          <p15:clr>
            <a:srgbClr val="A4A3A4"/>
          </p15:clr>
        </p15:guide>
        <p15:guide id="13" pos="4128" userDrawn="1">
          <p15:clr>
            <a:srgbClr val="A4A3A4"/>
          </p15:clr>
        </p15:guide>
        <p15:guide id="14" pos="4224" userDrawn="1">
          <p15:clr>
            <a:srgbClr val="A4A3A4"/>
          </p15:clr>
        </p15:guide>
        <p15:guide id="15" orient="horz" pos="3024" userDrawn="1">
          <p15:clr>
            <a:srgbClr val="A4A3A4"/>
          </p15:clr>
        </p15:guide>
        <p15:guide id="16" pos="6688" userDrawn="1">
          <p15:clr>
            <a:srgbClr val="A4A3A4"/>
          </p15:clr>
        </p15:guide>
        <p15:guide id="17" pos="68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rth, Theresa C. (LARC-A3)[TEAMS3]" initials="FTC(A" lastIdx="1" clrIdx="0">
    <p:extLst>
      <p:ext uri="{19B8F6BF-5375-455C-9EA6-DF929625EA0E}">
        <p15:presenceInfo xmlns:p15="http://schemas.microsoft.com/office/powerpoint/2012/main" userId="S::tfirth@ndc.nasa.gov::8a038681-0486-4018-85bb-88f411c1f7e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E00"/>
    <a:srgbClr val="66CCFF"/>
    <a:srgbClr val="3333CC"/>
    <a:srgbClr val="002A00"/>
    <a:srgbClr val="008400"/>
    <a:srgbClr val="2D8B75"/>
    <a:srgbClr val="92BBFA"/>
    <a:srgbClr val="FF33CC"/>
    <a:srgbClr val="4BACC6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807" autoAdjust="0"/>
  </p:normalViewPr>
  <p:slideViewPr>
    <p:cSldViewPr snapToGrid="0">
      <p:cViewPr varScale="1">
        <p:scale>
          <a:sx n="67" d="100"/>
          <a:sy n="67" d="100"/>
        </p:scale>
        <p:origin x="620" y="44"/>
      </p:cViewPr>
      <p:guideLst>
        <p:guide orient="horz" pos="2952"/>
        <p:guide pos="3840"/>
        <p:guide pos="7552"/>
        <p:guide orient="horz" pos="4104"/>
        <p:guide orient="horz" pos="4176"/>
        <p:guide pos="128"/>
        <p:guide orient="horz" pos="1128"/>
        <p:guide orient="horz" pos="2832"/>
        <p:guide pos="6624"/>
        <p:guide pos="4064"/>
        <p:guide pos="4128"/>
        <p:guide pos="4224"/>
        <p:guide orient="horz" pos="3024"/>
        <p:guide pos="6688"/>
        <p:guide pos="68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77E75D-796E-544A-918E-932386311232}" type="datetimeFigureOut">
              <a:rPr lang="en-US"/>
              <a:pPr>
                <a:defRPr/>
              </a:pPr>
              <a:t>8/29/2022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B6B351-6F3D-EC46-A184-8530CFA3CB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64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4DFE72E3-EEB0-5E49-804D-DD1262D95E69}" type="datetimeFigureOut">
              <a:rPr lang="en-US" altLang="x-none"/>
              <a:pPr>
                <a:defRPr/>
              </a:pPr>
              <a:t>8/29/2022</a:t>
            </a:fld>
            <a:endParaRPr lang="en-US" altLang="x-non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3AEBCAE-0345-1F4B-AF5B-AFC84B023E8C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794634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763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sz="1600" dirty="0"/>
              <a:t>Provide an overview of the Project/Task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FF0000"/>
                </a:solidFill>
              </a:rPr>
              <a:t>The slide content is intended to remain static unless significant changes are made to the Project</a:t>
            </a:r>
          </a:p>
          <a:p>
            <a:pPr marL="971550" lvl="1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FF0000"/>
                </a:solidFill>
              </a:rPr>
              <a:t>Pictures are encouraged, please provide new pictures as frequently as possible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016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have submitted a Project Plan, you could utilize the Organizational Chart found in section 8.3 – Management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3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63997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Infusion</a:t>
            </a:r>
            <a:r>
              <a:rPr lang="en-US" sz="18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An investment reaches a conclusion where a technology is handed off for use by a mission or other need. Infusions can be made to other NASA Mission Directorates, other Government Agencies, Commercial Entities, or International Partner.  </a:t>
            </a:r>
            <a:endParaRPr lang="en-US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Transition</a:t>
            </a:r>
            <a:r>
              <a:rPr lang="en-US" sz="18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An investment reaches a conclusion where a technology is handed off for further development. Transitions can be made to other STMD programs, other NASA Mission Directorates, academic institution, other Government Agencies, Commercial Entities, or International Partner.</a:t>
            </a:r>
            <a:endParaRPr lang="en-US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4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936303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5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759443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16242F-9C25-423E-9EFF-268D767EAF2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293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Chart purpose: show TRL/SRL/MRL advancement over the project lifecycle</a:t>
            </a:r>
            <a:r>
              <a:rPr lang="en-US" baseline="0" dirty="0"/>
              <a:t> </a:t>
            </a:r>
            <a:r>
              <a:rPr lang="en-US" dirty="0"/>
              <a:t>schedule. Show TRL advancements as whole integer increases. Show how Key and Controlled milestones align with TRL advancement.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TRL/SRL/MRL may not advance at each milestone. Often several milestones are required to produce a step increase in TRL/SRL/MRL.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There can be one, or more, of these charts per project as needed.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For projects with fewer technical elements, the TRL/SRL/MRL data can be combined on one chart.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For more complex projects, the TRL/SRL/MRL progression can separated into multiple charts by project technical area.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Show TRL, SRL, and MRL data for each technical element on the same chart.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Delete TRL/SRL/MRL axis-labels that do not apply – e.g., remove SRL/MRL for projects/technical areas where SRL and MRL do not apply.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4525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9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967039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10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838748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Infusion</a:t>
            </a:r>
            <a:r>
              <a:rPr lang="en-US" sz="18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An investment reaches a conclusion where a technology is handed off for use by a mission or other need. Infusions can be made to other NASA Mission Directorates, other Government Agencies, Commercial Entities, or International Partner.  </a:t>
            </a:r>
            <a:endParaRPr lang="en-US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Transition</a:t>
            </a:r>
            <a:r>
              <a:rPr lang="en-US" sz="18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An investment reaches a conclusion where a technology is handed off for further development. Transitions can be made to other STMD programs, other NASA Mission Directorates, academic institution, other Government Agencies, Commercial Entities, or International Partner.</a:t>
            </a:r>
            <a:endParaRPr lang="en-US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11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414374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0000"/>
                </a:solidFill>
              </a:rPr>
              <a:t>Summary of the EPO activities (papers, conferences, outreach events) participated in over the last 6 months and the forward outlook for 6 months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1DDCF2-9B85-7E48-A229-6803093FC2E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129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13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2416364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14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276497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7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933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239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328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214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473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39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72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429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FY22</a:t>
            </a:r>
            <a:r>
              <a:rPr lang="en-US" sz="800" baseline="0" dirty="0">
                <a:solidFill>
                  <a:schemeClr val="bg1"/>
                </a:solidFill>
              </a:rPr>
              <a:t> Annual Program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64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F145354-13C8-B341-8631-CC4F1B1E7B5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7958" y="1003412"/>
            <a:ext cx="11612070" cy="5173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2084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17AACF-D3C0-443D-82CA-F96DD7FBAF21}"/>
              </a:ext>
            </a:extLst>
          </p:cNvPr>
          <p:cNvSpPr/>
          <p:nvPr userDrawn="1"/>
        </p:nvSpPr>
        <p:spPr>
          <a:xfrm>
            <a:off x="0" y="6391275"/>
            <a:ext cx="12192000" cy="466725"/>
          </a:xfrm>
          <a:prstGeom prst="rect">
            <a:avLst/>
          </a:prstGeom>
          <a:solidFill>
            <a:srgbClr val="1B438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D7EAC60-0878-4CB1-9831-591CF6E2CE9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04673" y="955586"/>
            <a:ext cx="11098244" cy="5248622"/>
          </a:xfrm>
        </p:spPr>
        <p:txBody>
          <a:bodyPr anchor="t" anchorCtr="0"/>
          <a:lstStyle>
            <a:lvl1pPr>
              <a:buClr>
                <a:srgbClr val="174A8D"/>
              </a:buClr>
              <a:defRPr b="0">
                <a:latin typeface="Arial" pitchFamily="34" charset="0"/>
                <a:cs typeface="Arial" pitchFamily="34" charset="0"/>
              </a:defRPr>
            </a:lvl1pPr>
            <a:lvl2pPr>
              <a:buClr>
                <a:srgbClr val="174A8D"/>
              </a:buClr>
              <a:defRPr b="0">
                <a:latin typeface="Arial" pitchFamily="34" charset="0"/>
                <a:cs typeface="Arial" pitchFamily="34" charset="0"/>
              </a:defRPr>
            </a:lvl2pPr>
            <a:lvl3pPr>
              <a:buClr>
                <a:srgbClr val="174A8D"/>
              </a:buClr>
              <a:defRPr b="0">
                <a:latin typeface="Arial" pitchFamily="34" charset="0"/>
                <a:cs typeface="Arial" pitchFamily="34" charset="0"/>
              </a:defRPr>
            </a:lvl3pPr>
            <a:lvl4pPr>
              <a:buClr>
                <a:srgbClr val="174A8D"/>
              </a:buClr>
              <a:defRPr b="0">
                <a:latin typeface="Arial" pitchFamily="34" charset="0"/>
                <a:cs typeface="Arial" pitchFamily="34" charset="0"/>
              </a:defRPr>
            </a:lvl4pPr>
            <a:lvl5pPr>
              <a:buClr>
                <a:srgbClr val="174A8D"/>
              </a:buClr>
              <a:defRPr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7D07B8E-2D7F-4144-A1EB-FEE29933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71449"/>
            <a:ext cx="5820508" cy="52087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6988BCA-214C-4D9F-A2CC-60EEB04C49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9046" y="171449"/>
            <a:ext cx="1324609" cy="8527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59F354-6F32-44B6-BB17-7DF9B19B729B}"/>
              </a:ext>
            </a:extLst>
          </p:cNvPr>
          <p:cNvSpPr txBox="1"/>
          <p:nvPr userDrawn="1"/>
        </p:nvSpPr>
        <p:spPr>
          <a:xfrm>
            <a:off x="4210115" y="6470582"/>
            <a:ext cx="3238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INNOVATE  |  EXPLORE  |  PROTECT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6EDE86-B14B-41F6-AA54-E93C4D71055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4B7C99-AC94-4D50-8D99-D0DEC8FF46D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166399" y="6498140"/>
            <a:ext cx="10588752" cy="3200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#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BC83BA-1DD5-4582-BA2C-C6A1E68E5C8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300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2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909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  <p:sldLayoutId id="2147484441" r:id="rId6"/>
    <p:sldLayoutId id="2147484442" r:id="rId7"/>
    <p:sldLayoutId id="2147484443" r:id="rId8"/>
    <p:sldLayoutId id="2147484444" r:id="rId9"/>
    <p:sldLayoutId id="2147484445" r:id="rId10"/>
    <p:sldLayoutId id="2147484446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egisaero.com/news/two-leading-houston-based-commercial-space-companies-formalize-an-agreement-to-put-a-commercial-science-and-testing-facility-on-the-moon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8FF917-5495-2B40-9F4F-35B3547594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8" name="Picture 7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B346910E-27CA-48C9-05A8-0E8941027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2012" y="5515550"/>
            <a:ext cx="8468436" cy="70788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Space Technology Mission Directorate</a:t>
            </a:r>
          </a:p>
          <a:p>
            <a:pPr>
              <a:lnSpc>
                <a:spcPts val="2400"/>
              </a:lnSpc>
            </a:pPr>
            <a:r>
              <a:rPr lang="en-US" sz="2100" b="1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Game Changing Development Program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4286" y="6148963"/>
            <a:ext cx="9981429" cy="5232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Eric A. Jordan |  Mark Shumbera | FY22 SSTEF Annual Review Presentation   |   09.14.22</a:t>
            </a:r>
          </a:p>
          <a:p>
            <a:r>
              <a:rPr lang="en-US" sz="1400" dirty="0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rPr>
              <a:t>Name/Email POC: eric.jordan@aegisaero.com  COR: miria.finckenor@nasa.gov</a:t>
            </a:r>
          </a:p>
        </p:txBody>
      </p:sp>
    </p:spTree>
    <p:extLst>
      <p:ext uri="{BB962C8B-B14F-4D97-AF65-F5344CB8AC3E}">
        <p14:creationId xmlns:p14="http://schemas.microsoft.com/office/powerpoint/2010/main" val="3886642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90079" y="108709"/>
            <a:ext cx="5438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Project Overview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800" kern="1200" baseline="0" smtClean="0">
                <a:solidFill>
                  <a:schemeClr val="tx1"/>
                </a:solidFill>
                <a:latin typeface="Arial" charset="0"/>
                <a:ea typeface="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1C508F0-1AA7-8449-B96D-5FDB74B9F69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D84ECB7-4F70-4C0C-AB41-13696410E4A8}"/>
              </a:ext>
            </a:extLst>
          </p:cNvPr>
          <p:cNvSpPr txBox="1">
            <a:spLocks/>
          </p:cNvSpPr>
          <p:nvPr/>
        </p:nvSpPr>
        <p:spPr>
          <a:xfrm>
            <a:off x="143605" y="1463184"/>
            <a:ext cx="6265814" cy="495211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Science Technology and Evaluation Facility (SSTEF)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 Product Capability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38188" lvl="1" indent="-280988" defTabSz="9144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general-purpose lunar testbed providing power and data services to individual experiments and payloads for testing at the lunar surface. 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Capabilities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a platform for studying the lunar environment and its effects on materials performance, including interaction with lunar dust.</a:t>
            </a:r>
          </a:p>
          <a:p>
            <a:pPr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Exploration &amp; Science Applicability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 commercial technology development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Stimulate the lunar economy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Gather data to improve flight hardware and reduce risk for future lunar missions.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		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469A9E-2189-4FF5-A47C-30A50E148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652" y="1101727"/>
            <a:ext cx="5066215" cy="37188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D236D1-AA7C-4F34-B92F-0E1E34CF2424}"/>
              </a:ext>
            </a:extLst>
          </p:cNvPr>
          <p:cNvSpPr txBox="1"/>
          <p:nvPr/>
        </p:nvSpPr>
        <p:spPr>
          <a:xfrm>
            <a:off x="7153364" y="4853458"/>
            <a:ext cx="3577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Updated SSTEF-1 Conceptual Design</a:t>
            </a:r>
          </a:p>
        </p:txBody>
      </p:sp>
    </p:spTree>
    <p:extLst>
      <p:ext uri="{BB962C8B-B14F-4D97-AF65-F5344CB8AC3E}">
        <p14:creationId xmlns:p14="http://schemas.microsoft.com/office/powerpoint/2010/main" val="2672181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C7325-E5EF-45DF-8077-7885BF1D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471" y="0"/>
            <a:ext cx="9144000" cy="1066800"/>
          </a:xfr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ysClr val="window" lastClr="FFFFFF">
                    <a:lumMod val="85000"/>
                  </a:sysClr>
                </a:solidFill>
              </a:rPr>
              <a:t>Team Members / Project Org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BD230-56F1-4459-802B-A77D5DF9B5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3</a:t>
            </a:fld>
            <a:endParaRPr lang="uk-U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F03E78-DE22-4D6B-A7A6-E955E441C67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083" y="121312"/>
            <a:ext cx="990306" cy="8241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474BA7-332D-8174-4A84-E6999966BEB7}"/>
              </a:ext>
            </a:extLst>
          </p:cNvPr>
          <p:cNvSpPr txBox="1"/>
          <p:nvPr/>
        </p:nvSpPr>
        <p:spPr>
          <a:xfrm>
            <a:off x="901501" y="4023946"/>
            <a:ext cx="3775714" cy="120032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</a:rPr>
              <a:t>Mark Shumbera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cs typeface="Calibri"/>
              </a:rPr>
              <a:t>Aegis Aerospace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(SSTEF Principal Investigator)</a:t>
            </a:r>
            <a:endParaRPr lang="en-US" sz="2400" dirty="0">
              <a:solidFill>
                <a:schemeClr val="bg1"/>
              </a:solidFill>
              <a:latin typeface="+mj-lt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D34B70-6701-9546-6FCF-597C5AB3196B}"/>
              </a:ext>
            </a:extLst>
          </p:cNvPr>
          <p:cNvSpPr txBox="1"/>
          <p:nvPr/>
        </p:nvSpPr>
        <p:spPr>
          <a:xfrm>
            <a:off x="6787684" y="4023945"/>
            <a:ext cx="32367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</a:rPr>
              <a:t>Eric Jordan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</a:rPr>
              <a:t>Aegis Aerospace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(SSTEF Project Manager)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0FC6803-A590-9D2F-EFAB-CAB2F1C2A169}"/>
              </a:ext>
            </a:extLst>
          </p:cNvPr>
          <p:cNvCxnSpPr>
            <a:cxnSpLocks/>
            <a:stCxn id="3" idx="3"/>
            <a:endCxn id="6" idx="1"/>
          </p:cNvCxnSpPr>
          <p:nvPr/>
        </p:nvCxnSpPr>
        <p:spPr>
          <a:xfrm flipV="1">
            <a:off x="4677215" y="4624110"/>
            <a:ext cx="2110469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1F780DD-CC39-2EA2-F5FC-1FEBF9D023C6}"/>
              </a:ext>
            </a:extLst>
          </p:cNvPr>
          <p:cNvCxnSpPr>
            <a:cxnSpLocks/>
          </p:cNvCxnSpPr>
          <p:nvPr/>
        </p:nvCxnSpPr>
        <p:spPr>
          <a:xfrm>
            <a:off x="5601132" y="3256451"/>
            <a:ext cx="0" cy="10688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80A5228-295E-7337-A5F2-0CABEB862EE0}"/>
              </a:ext>
            </a:extLst>
          </p:cNvPr>
          <p:cNvSpPr txBox="1"/>
          <p:nvPr/>
        </p:nvSpPr>
        <p:spPr>
          <a:xfrm>
            <a:off x="4547617" y="1754491"/>
            <a:ext cx="2178418" cy="120032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</a:rPr>
              <a:t>Miria Finckenor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cs typeface="Calibri"/>
              </a:rPr>
              <a:t>NASA-MSFC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(SSTEF COTR)</a:t>
            </a:r>
            <a:endParaRPr lang="en-US" sz="2400" dirty="0">
              <a:solidFill>
                <a:schemeClr val="bg1"/>
              </a:solidFill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6198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527" y="0"/>
            <a:ext cx="9780540" cy="1066800"/>
          </a:xfrm>
        </p:spPr>
        <p:txBody>
          <a:bodyPr/>
          <a:lstStyle/>
          <a:p>
            <a:r>
              <a:rPr lang="en-US" sz="4000" dirty="0">
                <a:solidFill>
                  <a:schemeClr val="tx1">
                    <a:lumMod val="85000"/>
                  </a:schemeClr>
                </a:solidFill>
              </a:rPr>
              <a:t>Collaborations &amp; Partnerships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4</a:t>
            </a:fld>
            <a:endParaRPr lang="uk-UA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6747803" cy="5380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Contributing partners and/or stakeholders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Aegis Aerospace, Inc.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L3Harris Technologies, Inc.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Martin Materials Solutions, Inc.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Georgia Tech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Moog, Inc.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Ozark Integrated Circuits, Inc.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Northrop Grumman Systems Corp.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Carbice Corp.</a:t>
            </a:r>
          </a:p>
          <a:p>
            <a:pPr marL="457200" lvl="1" indent="0">
              <a:buNone/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applications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NASA, DoD, international Space Agencies, commercial companies, universities seeking to deploy space science or technology on the lunar surface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70A0395-20E2-47E6-BB82-21848043B679}"/>
              </a:ext>
            </a:extLst>
          </p:cNvPr>
          <p:cNvGrpSpPr/>
          <p:nvPr/>
        </p:nvGrpSpPr>
        <p:grpSpPr>
          <a:xfrm>
            <a:off x="7349867" y="2260552"/>
            <a:ext cx="4640949" cy="2707895"/>
            <a:chOff x="4390773" y="3189185"/>
            <a:chExt cx="4661422" cy="2644580"/>
          </a:xfrm>
          <a:solidFill>
            <a:schemeClr val="tx1">
              <a:lumMod val="65000"/>
            </a:schemeClr>
          </a:solidFill>
        </p:grpSpPr>
        <p:sp>
          <p:nvSpPr>
            <p:cNvPr id="116" name="Freeform 9">
              <a:extLst>
                <a:ext uri="{FF2B5EF4-FFF2-40B4-BE49-F238E27FC236}">
                  <a16:creationId xmlns:a16="http://schemas.microsoft.com/office/drawing/2014/main" id="{084FA525-675D-4AB4-87A8-818E77A56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2743" y="3576120"/>
              <a:ext cx="217897" cy="357419"/>
            </a:xfrm>
            <a:custGeom>
              <a:avLst/>
              <a:gdLst>
                <a:gd name="T0" fmla="*/ 9933 w 179"/>
                <a:gd name="T1" fmla="*/ 0 h 294"/>
                <a:gd name="T2" fmla="*/ 0 w 179"/>
                <a:gd name="T3" fmla="*/ 2354 h 294"/>
                <a:gd name="T4" fmla="*/ 0 w 179"/>
                <a:gd name="T5" fmla="*/ 5886 h 294"/>
                <a:gd name="T6" fmla="*/ 9933 w 179"/>
                <a:gd name="T7" fmla="*/ 2354 h 294"/>
                <a:gd name="T8" fmla="*/ 9933 w 179"/>
                <a:gd name="T9" fmla="*/ 0 h 2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9"/>
                <a:gd name="T16" fmla="*/ 0 h 294"/>
                <a:gd name="T17" fmla="*/ 179 w 179"/>
                <a:gd name="T18" fmla="*/ 294 h 2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9" h="294">
                  <a:moveTo>
                    <a:pt x="179" y="0"/>
                  </a:moveTo>
                  <a:lnTo>
                    <a:pt x="0" y="139"/>
                  </a:lnTo>
                  <a:lnTo>
                    <a:pt x="0" y="294"/>
                  </a:lnTo>
                  <a:lnTo>
                    <a:pt x="179" y="157"/>
                  </a:lnTo>
                  <a:lnTo>
                    <a:pt x="17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7" name="Freeform 10">
              <a:extLst>
                <a:ext uri="{FF2B5EF4-FFF2-40B4-BE49-F238E27FC236}">
                  <a16:creationId xmlns:a16="http://schemas.microsoft.com/office/drawing/2014/main" id="{0107C7CF-E876-4288-AAC2-B0B58DAA0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3234" y="5177947"/>
              <a:ext cx="216339" cy="262326"/>
            </a:xfrm>
            <a:custGeom>
              <a:avLst/>
              <a:gdLst>
                <a:gd name="T0" fmla="*/ 0 w 175"/>
                <a:gd name="T1" fmla="*/ 0 h 215"/>
                <a:gd name="T2" fmla="*/ 10087 w 175"/>
                <a:gd name="T3" fmla="*/ 2363 h 215"/>
                <a:gd name="T4" fmla="*/ 10087 w 175"/>
                <a:gd name="T5" fmla="*/ 4726 h 215"/>
                <a:gd name="T6" fmla="*/ 0 w 175"/>
                <a:gd name="T7" fmla="*/ 3544 h 215"/>
                <a:gd name="T8" fmla="*/ 0 w 175"/>
                <a:gd name="T9" fmla="*/ 0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5"/>
                <a:gd name="T16" fmla="*/ 0 h 215"/>
                <a:gd name="T17" fmla="*/ 175 w 175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5" h="215">
                  <a:moveTo>
                    <a:pt x="0" y="0"/>
                  </a:moveTo>
                  <a:lnTo>
                    <a:pt x="175" y="62"/>
                  </a:lnTo>
                  <a:lnTo>
                    <a:pt x="175" y="215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8" name="Freeform 11">
              <a:extLst>
                <a:ext uri="{FF2B5EF4-FFF2-40B4-BE49-F238E27FC236}">
                  <a16:creationId xmlns:a16="http://schemas.microsoft.com/office/drawing/2014/main" id="{076D41B9-A2C2-4F19-8035-0DE84DE9D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2406" y="5469787"/>
              <a:ext cx="29572" cy="190188"/>
            </a:xfrm>
            <a:custGeom>
              <a:avLst/>
              <a:gdLst>
                <a:gd name="T0" fmla="*/ 0 w 24"/>
                <a:gd name="T1" fmla="*/ 0 h 156"/>
                <a:gd name="T2" fmla="*/ 0 w 24"/>
                <a:gd name="T3" fmla="*/ 2361 h 156"/>
                <a:gd name="T4" fmla="*/ 3770 w 24"/>
                <a:gd name="T5" fmla="*/ 2361 h 156"/>
                <a:gd name="T6" fmla="*/ 3770 w 24"/>
                <a:gd name="T7" fmla="*/ 2361 h 156"/>
                <a:gd name="T8" fmla="*/ 0 w 24"/>
                <a:gd name="T9" fmla="*/ 0 h 1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156"/>
                <a:gd name="T17" fmla="*/ 24 w 24"/>
                <a:gd name="T18" fmla="*/ 156 h 1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156">
                  <a:moveTo>
                    <a:pt x="0" y="0"/>
                  </a:moveTo>
                  <a:lnTo>
                    <a:pt x="0" y="156"/>
                  </a:lnTo>
                  <a:lnTo>
                    <a:pt x="24" y="156"/>
                  </a:lnTo>
                  <a:lnTo>
                    <a:pt x="24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9" name="Freeform 12">
              <a:extLst>
                <a:ext uri="{FF2B5EF4-FFF2-40B4-BE49-F238E27FC236}">
                  <a16:creationId xmlns:a16="http://schemas.microsoft.com/office/drawing/2014/main" id="{D95C8AF5-8E4E-4950-92FB-E2651FDBE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0419" y="5471427"/>
              <a:ext cx="24902" cy="362338"/>
            </a:xfrm>
            <a:custGeom>
              <a:avLst/>
              <a:gdLst>
                <a:gd name="T0" fmla="*/ 0 w 21"/>
                <a:gd name="T1" fmla="*/ 0 h 299"/>
                <a:gd name="T2" fmla="*/ 3629 w 21"/>
                <a:gd name="T3" fmla="*/ 2347 h 299"/>
                <a:gd name="T4" fmla="*/ 3629 w 21"/>
                <a:gd name="T5" fmla="*/ 5867 h 299"/>
                <a:gd name="T6" fmla="*/ 0 w 21"/>
                <a:gd name="T7" fmla="*/ 2347 h 299"/>
                <a:gd name="T8" fmla="*/ 0 w 21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"/>
                <a:gd name="T16" fmla="*/ 0 h 299"/>
                <a:gd name="T17" fmla="*/ 21 w 21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" h="299">
                  <a:moveTo>
                    <a:pt x="0" y="0"/>
                  </a:moveTo>
                  <a:lnTo>
                    <a:pt x="21" y="149"/>
                  </a:lnTo>
                  <a:lnTo>
                    <a:pt x="21" y="299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0" name="Freeform 13">
              <a:extLst>
                <a:ext uri="{FF2B5EF4-FFF2-40B4-BE49-F238E27FC236}">
                  <a16:creationId xmlns:a16="http://schemas.microsoft.com/office/drawing/2014/main" id="{365C43BD-E0A8-4046-AFCF-1150E7E9E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7852" y="4797576"/>
              <a:ext cx="102722" cy="298397"/>
            </a:xfrm>
            <a:custGeom>
              <a:avLst/>
              <a:gdLst>
                <a:gd name="T0" fmla="*/ 0 w 85"/>
                <a:gd name="T1" fmla="*/ 2349 h 246"/>
                <a:gd name="T2" fmla="*/ 3698 w 85"/>
                <a:gd name="T3" fmla="*/ 0 h 246"/>
                <a:gd name="T4" fmla="*/ 3698 w 85"/>
                <a:gd name="T5" fmla="*/ 2349 h 246"/>
                <a:gd name="T6" fmla="*/ 0 w 85"/>
                <a:gd name="T7" fmla="*/ 4698 h 246"/>
                <a:gd name="T8" fmla="*/ 0 w 85"/>
                <a:gd name="T9" fmla="*/ 2349 h 2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246"/>
                <a:gd name="T17" fmla="*/ 85 w 85"/>
                <a:gd name="T18" fmla="*/ 246 h 2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246">
                  <a:moveTo>
                    <a:pt x="0" y="89"/>
                  </a:moveTo>
                  <a:lnTo>
                    <a:pt x="85" y="0"/>
                  </a:lnTo>
                  <a:lnTo>
                    <a:pt x="85" y="156"/>
                  </a:lnTo>
                  <a:lnTo>
                    <a:pt x="0" y="246"/>
                  </a:lnTo>
                  <a:lnTo>
                    <a:pt x="0" y="89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1" name="Freeform 14">
              <a:extLst>
                <a:ext uri="{FF2B5EF4-FFF2-40B4-BE49-F238E27FC236}">
                  <a16:creationId xmlns:a16="http://schemas.microsoft.com/office/drawing/2014/main" id="{96B391C2-2456-46D1-B640-8953B497B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8823" y="4691004"/>
              <a:ext cx="115173" cy="221338"/>
            </a:xfrm>
            <a:custGeom>
              <a:avLst/>
              <a:gdLst>
                <a:gd name="T0" fmla="*/ 0 w 95"/>
                <a:gd name="T1" fmla="*/ 2329 h 184"/>
                <a:gd name="T2" fmla="*/ 4946 w 95"/>
                <a:gd name="T3" fmla="*/ 0 h 184"/>
                <a:gd name="T4" fmla="*/ 4946 w 95"/>
                <a:gd name="T5" fmla="*/ 2329 h 184"/>
                <a:gd name="T6" fmla="*/ 0 w 95"/>
                <a:gd name="T7" fmla="*/ 3494 h 184"/>
                <a:gd name="T8" fmla="*/ 0 w 95"/>
                <a:gd name="T9" fmla="*/ 2329 h 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"/>
                <a:gd name="T16" fmla="*/ 0 h 184"/>
                <a:gd name="T17" fmla="*/ 95 w 95"/>
                <a:gd name="T18" fmla="*/ 184 h 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" h="184">
                  <a:moveTo>
                    <a:pt x="0" y="28"/>
                  </a:moveTo>
                  <a:lnTo>
                    <a:pt x="95" y="0"/>
                  </a:lnTo>
                  <a:lnTo>
                    <a:pt x="95" y="154"/>
                  </a:lnTo>
                  <a:lnTo>
                    <a:pt x="0" y="184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2" name="Freeform 15">
              <a:extLst>
                <a:ext uri="{FF2B5EF4-FFF2-40B4-BE49-F238E27FC236}">
                  <a16:creationId xmlns:a16="http://schemas.microsoft.com/office/drawing/2014/main" id="{7595C850-732D-457A-B9EF-CA3C469F8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7845" y="4184387"/>
              <a:ext cx="60700" cy="267246"/>
            </a:xfrm>
            <a:custGeom>
              <a:avLst/>
              <a:gdLst>
                <a:gd name="T0" fmla="*/ 0 w 49"/>
                <a:gd name="T1" fmla="*/ 2352 h 220"/>
                <a:gd name="T2" fmla="*/ 3791 w 49"/>
                <a:gd name="T3" fmla="*/ 0 h 220"/>
                <a:gd name="T4" fmla="*/ 3791 w 49"/>
                <a:gd name="T5" fmla="*/ 2352 h 220"/>
                <a:gd name="T6" fmla="*/ 0 w 49"/>
                <a:gd name="T7" fmla="*/ 4705 h 220"/>
                <a:gd name="T8" fmla="*/ 0 w 49"/>
                <a:gd name="T9" fmla="*/ 2352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220"/>
                <a:gd name="T17" fmla="*/ 49 w 49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220">
                  <a:moveTo>
                    <a:pt x="0" y="63"/>
                  </a:moveTo>
                  <a:lnTo>
                    <a:pt x="49" y="0"/>
                  </a:lnTo>
                  <a:lnTo>
                    <a:pt x="49" y="155"/>
                  </a:lnTo>
                  <a:lnTo>
                    <a:pt x="0" y="220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3" name="Freeform 16">
              <a:extLst>
                <a:ext uri="{FF2B5EF4-FFF2-40B4-BE49-F238E27FC236}">
                  <a16:creationId xmlns:a16="http://schemas.microsoft.com/office/drawing/2014/main" id="{6FFECC0A-3614-4A13-9C74-AB33EA77B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6481" y="3969607"/>
              <a:ext cx="63812" cy="209861"/>
            </a:xfrm>
            <a:custGeom>
              <a:avLst/>
              <a:gdLst>
                <a:gd name="T0" fmla="*/ 0 w 54"/>
                <a:gd name="T1" fmla="*/ 2349 h 173"/>
                <a:gd name="T2" fmla="*/ 3616 w 54"/>
                <a:gd name="T3" fmla="*/ 0 h 173"/>
                <a:gd name="T4" fmla="*/ 3616 w 54"/>
                <a:gd name="T5" fmla="*/ 2349 h 173"/>
                <a:gd name="T6" fmla="*/ 0 w 54"/>
                <a:gd name="T7" fmla="*/ 3524 h 173"/>
                <a:gd name="T8" fmla="*/ 0 w 54"/>
                <a:gd name="T9" fmla="*/ 2349 h 1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4"/>
                <a:gd name="T16" fmla="*/ 0 h 173"/>
                <a:gd name="T17" fmla="*/ 54 w 54"/>
                <a:gd name="T18" fmla="*/ 173 h 1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4" h="173">
                  <a:moveTo>
                    <a:pt x="0" y="20"/>
                  </a:moveTo>
                  <a:lnTo>
                    <a:pt x="54" y="0"/>
                  </a:lnTo>
                  <a:lnTo>
                    <a:pt x="54" y="153"/>
                  </a:lnTo>
                  <a:lnTo>
                    <a:pt x="0" y="173"/>
                  </a:lnTo>
                  <a:lnTo>
                    <a:pt x="0" y="2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4" name="Freeform 17">
              <a:extLst>
                <a:ext uri="{FF2B5EF4-FFF2-40B4-BE49-F238E27FC236}">
                  <a16:creationId xmlns:a16="http://schemas.microsoft.com/office/drawing/2014/main" id="{A47A85C1-5DA5-458A-8A0F-26519F240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462" y="4005676"/>
              <a:ext cx="174317" cy="209861"/>
            </a:xfrm>
            <a:custGeom>
              <a:avLst/>
              <a:gdLst>
                <a:gd name="T0" fmla="*/ 7460 w 143"/>
                <a:gd name="T1" fmla="*/ 0 h 173"/>
                <a:gd name="T2" fmla="*/ 6217 w 143"/>
                <a:gd name="T3" fmla="*/ 2349 h 173"/>
                <a:gd name="T4" fmla="*/ 0 w 143"/>
                <a:gd name="T5" fmla="*/ 2349 h 173"/>
                <a:gd name="T6" fmla="*/ 0 w 143"/>
                <a:gd name="T7" fmla="*/ 3524 h 173"/>
                <a:gd name="T8" fmla="*/ 6217 w 143"/>
                <a:gd name="T9" fmla="*/ 3524 h 173"/>
                <a:gd name="T10" fmla="*/ 7460 w 143"/>
                <a:gd name="T11" fmla="*/ 3524 h 173"/>
                <a:gd name="T12" fmla="*/ 7460 w 143"/>
                <a:gd name="T13" fmla="*/ 0 h 1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173"/>
                <a:gd name="T23" fmla="*/ 143 w 143"/>
                <a:gd name="T24" fmla="*/ 173 h 1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173">
                  <a:moveTo>
                    <a:pt x="143" y="0"/>
                  </a:moveTo>
                  <a:lnTo>
                    <a:pt x="113" y="4"/>
                  </a:lnTo>
                  <a:lnTo>
                    <a:pt x="0" y="20"/>
                  </a:lnTo>
                  <a:lnTo>
                    <a:pt x="0" y="173"/>
                  </a:lnTo>
                  <a:lnTo>
                    <a:pt x="115" y="159"/>
                  </a:lnTo>
                  <a:lnTo>
                    <a:pt x="143" y="155"/>
                  </a:lnTo>
                  <a:lnTo>
                    <a:pt x="143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5" name="Freeform 18">
              <a:extLst>
                <a:ext uri="{FF2B5EF4-FFF2-40B4-BE49-F238E27FC236}">
                  <a16:creationId xmlns:a16="http://schemas.microsoft.com/office/drawing/2014/main" id="{60FD8932-08B0-4829-B83A-C8659140D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2739" y="5102530"/>
              <a:ext cx="73152" cy="316432"/>
            </a:xfrm>
            <a:custGeom>
              <a:avLst/>
              <a:gdLst>
                <a:gd name="T0" fmla="*/ 0 w 59"/>
                <a:gd name="T1" fmla="*/ 0 h 262"/>
                <a:gd name="T2" fmla="*/ 3794 w 59"/>
                <a:gd name="T3" fmla="*/ 2339 h 262"/>
                <a:gd name="T4" fmla="*/ 3794 w 59"/>
                <a:gd name="T5" fmla="*/ 5847 h 262"/>
                <a:gd name="T6" fmla="*/ 0 w 59"/>
                <a:gd name="T7" fmla="*/ 2339 h 262"/>
                <a:gd name="T8" fmla="*/ 0 w 59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262"/>
                <a:gd name="T17" fmla="*/ 59 w 59"/>
                <a:gd name="T18" fmla="*/ 262 h 2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262">
                  <a:moveTo>
                    <a:pt x="0" y="0"/>
                  </a:moveTo>
                  <a:lnTo>
                    <a:pt x="59" y="108"/>
                  </a:lnTo>
                  <a:lnTo>
                    <a:pt x="59" y="262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6" name="Freeform 19">
              <a:extLst>
                <a:ext uri="{FF2B5EF4-FFF2-40B4-BE49-F238E27FC236}">
                  <a16:creationId xmlns:a16="http://schemas.microsoft.com/office/drawing/2014/main" id="{7C670989-3266-4538-AEA9-096C1244E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1297" y="5220576"/>
              <a:ext cx="101167" cy="218061"/>
            </a:xfrm>
            <a:custGeom>
              <a:avLst/>
              <a:gdLst>
                <a:gd name="T0" fmla="*/ 0 w 84"/>
                <a:gd name="T1" fmla="*/ 0 h 180"/>
                <a:gd name="T2" fmla="*/ 3685 w 84"/>
                <a:gd name="T3" fmla="*/ 2346 h 180"/>
                <a:gd name="T4" fmla="*/ 3685 w 84"/>
                <a:gd name="T5" fmla="*/ 3519 h 180"/>
                <a:gd name="T6" fmla="*/ 0 w 84"/>
                <a:gd name="T7" fmla="*/ 2346 h 180"/>
                <a:gd name="T8" fmla="*/ 0 w 84"/>
                <a:gd name="T9" fmla="*/ 0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80"/>
                <a:gd name="T17" fmla="*/ 84 w 84"/>
                <a:gd name="T18" fmla="*/ 180 h 1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80">
                  <a:moveTo>
                    <a:pt x="0" y="0"/>
                  </a:moveTo>
                  <a:lnTo>
                    <a:pt x="84" y="29"/>
                  </a:lnTo>
                  <a:lnTo>
                    <a:pt x="84" y="180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7" name="Freeform 169">
              <a:extLst>
                <a:ext uri="{FF2B5EF4-FFF2-40B4-BE49-F238E27FC236}">
                  <a16:creationId xmlns:a16="http://schemas.microsoft.com/office/drawing/2014/main" id="{E18011FC-6331-4631-A898-806A83410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6222" y="5132040"/>
              <a:ext cx="87159" cy="262326"/>
            </a:xfrm>
            <a:custGeom>
              <a:avLst/>
              <a:gdLst>
                <a:gd name="T0" fmla="*/ 0 w 71"/>
                <a:gd name="T1" fmla="*/ 0 h 217"/>
                <a:gd name="T2" fmla="*/ 0 w 71"/>
                <a:gd name="T3" fmla="*/ 2341 h 217"/>
                <a:gd name="T4" fmla="*/ 2504 w 71"/>
                <a:gd name="T5" fmla="*/ 4682 h 217"/>
                <a:gd name="T6" fmla="*/ 2504 w 71"/>
                <a:gd name="T7" fmla="*/ 2341 h 217"/>
                <a:gd name="T8" fmla="*/ 0 w 71"/>
                <a:gd name="T9" fmla="*/ 0 h 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217"/>
                <a:gd name="T17" fmla="*/ 71 w 71"/>
                <a:gd name="T18" fmla="*/ 217 h 2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217">
                  <a:moveTo>
                    <a:pt x="0" y="0"/>
                  </a:moveTo>
                  <a:lnTo>
                    <a:pt x="0" y="153"/>
                  </a:lnTo>
                  <a:lnTo>
                    <a:pt x="71" y="217"/>
                  </a:lnTo>
                  <a:lnTo>
                    <a:pt x="71" y="6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8" name="Freeform 170">
              <a:extLst>
                <a:ext uri="{FF2B5EF4-FFF2-40B4-BE49-F238E27FC236}">
                  <a16:creationId xmlns:a16="http://schemas.microsoft.com/office/drawing/2014/main" id="{2B14A687-7206-427D-966D-8D7655D20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479" y="5363219"/>
              <a:ext cx="68482" cy="291838"/>
            </a:xfrm>
            <a:custGeom>
              <a:avLst/>
              <a:gdLst>
                <a:gd name="T0" fmla="*/ 0 w 57"/>
                <a:gd name="T1" fmla="*/ 0 h 242"/>
                <a:gd name="T2" fmla="*/ 3676 w 57"/>
                <a:gd name="T3" fmla="*/ 2335 h 242"/>
                <a:gd name="T4" fmla="*/ 3676 w 57"/>
                <a:gd name="T5" fmla="*/ 4671 h 242"/>
                <a:gd name="T6" fmla="*/ 0 w 57"/>
                <a:gd name="T7" fmla="*/ 2335 h 242"/>
                <a:gd name="T8" fmla="*/ 0 w 57"/>
                <a:gd name="T9" fmla="*/ 0 h 2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242"/>
                <a:gd name="T17" fmla="*/ 57 w 57"/>
                <a:gd name="T18" fmla="*/ 242 h 2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242">
                  <a:moveTo>
                    <a:pt x="0" y="0"/>
                  </a:moveTo>
                  <a:lnTo>
                    <a:pt x="57" y="86"/>
                  </a:lnTo>
                  <a:lnTo>
                    <a:pt x="57" y="242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29" name="Freeform 171">
              <a:extLst>
                <a:ext uri="{FF2B5EF4-FFF2-40B4-BE49-F238E27FC236}">
                  <a16:creationId xmlns:a16="http://schemas.microsoft.com/office/drawing/2014/main" id="{B5217274-1459-4E1D-A8CD-515015F70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0772" y="5179586"/>
              <a:ext cx="91827" cy="267246"/>
            </a:xfrm>
            <a:custGeom>
              <a:avLst/>
              <a:gdLst>
                <a:gd name="T0" fmla="*/ 0 w 74"/>
                <a:gd name="T1" fmla="*/ 0 h 220"/>
                <a:gd name="T2" fmla="*/ 5063 w 74"/>
                <a:gd name="T3" fmla="*/ 2352 h 220"/>
                <a:gd name="T4" fmla="*/ 3797 w 74"/>
                <a:gd name="T5" fmla="*/ 2352 h 220"/>
                <a:gd name="T6" fmla="*/ 3797 w 74"/>
                <a:gd name="T7" fmla="*/ 4705 h 220"/>
                <a:gd name="T8" fmla="*/ 0 w 74"/>
                <a:gd name="T9" fmla="*/ 2352 h 220"/>
                <a:gd name="T10" fmla="*/ 0 w 74"/>
                <a:gd name="T11" fmla="*/ 0 h 2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4"/>
                <a:gd name="T19" fmla="*/ 0 h 220"/>
                <a:gd name="T20" fmla="*/ 74 w 74"/>
                <a:gd name="T21" fmla="*/ 220 h 2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4" h="220">
                  <a:moveTo>
                    <a:pt x="0" y="0"/>
                  </a:moveTo>
                  <a:lnTo>
                    <a:pt x="74" y="79"/>
                  </a:lnTo>
                  <a:lnTo>
                    <a:pt x="58" y="151"/>
                  </a:lnTo>
                  <a:lnTo>
                    <a:pt x="58" y="220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0" name="Freeform 172">
              <a:extLst>
                <a:ext uri="{FF2B5EF4-FFF2-40B4-BE49-F238E27FC236}">
                  <a16:creationId xmlns:a16="http://schemas.microsoft.com/office/drawing/2014/main" id="{72552082-90BD-4B7C-A3D1-33353C97C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9574" y="5251728"/>
              <a:ext cx="161866" cy="190188"/>
            </a:xfrm>
            <a:custGeom>
              <a:avLst/>
              <a:gdLst>
                <a:gd name="T0" fmla="*/ 0 w 135"/>
                <a:gd name="T1" fmla="*/ 0 h 159"/>
                <a:gd name="T2" fmla="*/ 0 w 135"/>
                <a:gd name="T3" fmla="*/ 2316 h 159"/>
                <a:gd name="T4" fmla="*/ 7338 w 135"/>
                <a:gd name="T5" fmla="*/ 2316 h 159"/>
                <a:gd name="T6" fmla="*/ 7338 w 135"/>
                <a:gd name="T7" fmla="*/ 2316 h 159"/>
                <a:gd name="T8" fmla="*/ 0 w 135"/>
                <a:gd name="T9" fmla="*/ 0 h 1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5"/>
                <a:gd name="T16" fmla="*/ 0 h 159"/>
                <a:gd name="T17" fmla="*/ 135 w 135"/>
                <a:gd name="T18" fmla="*/ 159 h 1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5" h="159">
                  <a:moveTo>
                    <a:pt x="0" y="0"/>
                  </a:moveTo>
                  <a:lnTo>
                    <a:pt x="0" y="153"/>
                  </a:lnTo>
                  <a:lnTo>
                    <a:pt x="135" y="159"/>
                  </a:lnTo>
                  <a:lnTo>
                    <a:pt x="135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1" name="Freeform 173">
              <a:extLst>
                <a:ext uri="{FF2B5EF4-FFF2-40B4-BE49-F238E27FC236}">
                  <a16:creationId xmlns:a16="http://schemas.microsoft.com/office/drawing/2014/main" id="{4D67DC42-C456-4519-9D2C-EC79E610A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5322" y="5638658"/>
              <a:ext cx="76264" cy="190188"/>
            </a:xfrm>
            <a:custGeom>
              <a:avLst/>
              <a:gdLst>
                <a:gd name="T0" fmla="*/ 0 w 61"/>
                <a:gd name="T1" fmla="*/ 2346 h 157"/>
                <a:gd name="T2" fmla="*/ 3826 w 61"/>
                <a:gd name="T3" fmla="*/ 0 h 157"/>
                <a:gd name="T4" fmla="*/ 3826 w 61"/>
                <a:gd name="T5" fmla="*/ 2346 h 157"/>
                <a:gd name="T6" fmla="*/ 0 w 61"/>
                <a:gd name="T7" fmla="*/ 3519 h 157"/>
                <a:gd name="T8" fmla="*/ 0 w 61"/>
                <a:gd name="T9" fmla="*/ 2346 h 1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157"/>
                <a:gd name="T17" fmla="*/ 61 w 61"/>
                <a:gd name="T18" fmla="*/ 157 h 1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157">
                  <a:moveTo>
                    <a:pt x="0" y="4"/>
                  </a:moveTo>
                  <a:lnTo>
                    <a:pt x="61" y="0"/>
                  </a:lnTo>
                  <a:lnTo>
                    <a:pt x="61" y="151"/>
                  </a:lnTo>
                  <a:lnTo>
                    <a:pt x="0" y="157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2" name="Freeform 174">
              <a:extLst>
                <a:ext uri="{FF2B5EF4-FFF2-40B4-BE49-F238E27FC236}">
                  <a16:creationId xmlns:a16="http://schemas.microsoft.com/office/drawing/2014/main" id="{C4BC7321-5B69-467B-81CD-592EFACD7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247" y="4248331"/>
              <a:ext cx="280153" cy="657455"/>
            </a:xfrm>
            <a:custGeom>
              <a:avLst/>
              <a:gdLst>
                <a:gd name="T0" fmla="*/ 0 w 231"/>
                <a:gd name="T1" fmla="*/ 0 h 543"/>
                <a:gd name="T2" fmla="*/ 0 w 231"/>
                <a:gd name="T3" fmla="*/ 2345 h 543"/>
                <a:gd name="T4" fmla="*/ 3711 w 231"/>
                <a:gd name="T5" fmla="*/ 5862 h 543"/>
                <a:gd name="T6" fmla="*/ 12370 w 231"/>
                <a:gd name="T7" fmla="*/ 10551 h 543"/>
                <a:gd name="T8" fmla="*/ 12370 w 231"/>
                <a:gd name="T9" fmla="*/ 7034 h 543"/>
                <a:gd name="T10" fmla="*/ 4948 w 231"/>
                <a:gd name="T11" fmla="*/ 2345 h 543"/>
                <a:gd name="T12" fmla="*/ 0 w 231"/>
                <a:gd name="T13" fmla="*/ 0 h 5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1"/>
                <a:gd name="T22" fmla="*/ 0 h 543"/>
                <a:gd name="T23" fmla="*/ 231 w 231"/>
                <a:gd name="T24" fmla="*/ 543 h 5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1" h="543">
                  <a:moveTo>
                    <a:pt x="0" y="0"/>
                  </a:moveTo>
                  <a:lnTo>
                    <a:pt x="0" y="154"/>
                  </a:lnTo>
                  <a:lnTo>
                    <a:pt x="82" y="280"/>
                  </a:lnTo>
                  <a:lnTo>
                    <a:pt x="231" y="543"/>
                  </a:lnTo>
                  <a:lnTo>
                    <a:pt x="231" y="391"/>
                  </a:lnTo>
                  <a:lnTo>
                    <a:pt x="92" y="14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3" name="Freeform 175">
              <a:extLst>
                <a:ext uri="{FF2B5EF4-FFF2-40B4-BE49-F238E27FC236}">
                  <a16:creationId xmlns:a16="http://schemas.microsoft.com/office/drawing/2014/main" id="{819448B5-F6C4-4747-95EC-9828B3B48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884" y="4723797"/>
              <a:ext cx="200775" cy="337746"/>
            </a:xfrm>
            <a:custGeom>
              <a:avLst/>
              <a:gdLst>
                <a:gd name="T0" fmla="*/ 0 w 163"/>
                <a:gd name="T1" fmla="*/ 0 h 281"/>
                <a:gd name="T2" fmla="*/ 0 w 163"/>
                <a:gd name="T3" fmla="*/ 2328 h 281"/>
                <a:gd name="T4" fmla="*/ 8795 w 163"/>
                <a:gd name="T5" fmla="*/ 5819 h 281"/>
                <a:gd name="T6" fmla="*/ 8795 w 163"/>
                <a:gd name="T7" fmla="*/ 2328 h 281"/>
                <a:gd name="T8" fmla="*/ 0 w 163"/>
                <a:gd name="T9" fmla="*/ 0 h 2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3"/>
                <a:gd name="T16" fmla="*/ 0 h 281"/>
                <a:gd name="T17" fmla="*/ 163 w 163"/>
                <a:gd name="T18" fmla="*/ 281 h 2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3" h="281">
                  <a:moveTo>
                    <a:pt x="0" y="0"/>
                  </a:moveTo>
                  <a:lnTo>
                    <a:pt x="0" y="150"/>
                  </a:lnTo>
                  <a:lnTo>
                    <a:pt x="163" y="281"/>
                  </a:lnTo>
                  <a:lnTo>
                    <a:pt x="163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4" name="Freeform 176">
              <a:extLst>
                <a:ext uri="{FF2B5EF4-FFF2-40B4-BE49-F238E27FC236}">
                  <a16:creationId xmlns:a16="http://schemas.microsoft.com/office/drawing/2014/main" id="{335D09D0-0AE3-4178-9586-6AC8FABFA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222" y="4917262"/>
              <a:ext cx="273927" cy="313152"/>
            </a:xfrm>
            <a:custGeom>
              <a:avLst/>
              <a:gdLst>
                <a:gd name="T0" fmla="*/ 0 w 224"/>
                <a:gd name="T1" fmla="*/ 0 h 260"/>
                <a:gd name="T2" fmla="*/ 12473 w 224"/>
                <a:gd name="T3" fmla="*/ 2332 h 260"/>
                <a:gd name="T4" fmla="*/ 12473 w 224"/>
                <a:gd name="T5" fmla="*/ 4665 h 260"/>
                <a:gd name="T6" fmla="*/ 0 w 224"/>
                <a:gd name="T7" fmla="*/ 2332 h 260"/>
                <a:gd name="T8" fmla="*/ 0 w 224"/>
                <a:gd name="T9" fmla="*/ 0 h 2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260"/>
                <a:gd name="T17" fmla="*/ 224 w 224"/>
                <a:gd name="T18" fmla="*/ 260 h 2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260">
                  <a:moveTo>
                    <a:pt x="0" y="0"/>
                  </a:moveTo>
                  <a:lnTo>
                    <a:pt x="224" y="107"/>
                  </a:lnTo>
                  <a:lnTo>
                    <a:pt x="224" y="260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5" name="Freeform 177">
              <a:extLst>
                <a:ext uri="{FF2B5EF4-FFF2-40B4-BE49-F238E27FC236}">
                  <a16:creationId xmlns:a16="http://schemas.microsoft.com/office/drawing/2014/main" id="{F5D0F509-9A5F-4015-B933-EBECA9BA8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3987" y="4969726"/>
              <a:ext cx="158754" cy="314792"/>
            </a:xfrm>
            <a:custGeom>
              <a:avLst/>
              <a:gdLst>
                <a:gd name="T0" fmla="*/ 0 w 132"/>
                <a:gd name="T1" fmla="*/ 0 h 262"/>
                <a:gd name="T2" fmla="*/ 6134 w 132"/>
                <a:gd name="T3" fmla="*/ 2327 h 262"/>
                <a:gd name="T4" fmla="*/ 6134 w 132"/>
                <a:gd name="T5" fmla="*/ 4653 h 262"/>
                <a:gd name="T6" fmla="*/ 0 w 132"/>
                <a:gd name="T7" fmla="*/ 2327 h 262"/>
                <a:gd name="T8" fmla="*/ 0 w 132"/>
                <a:gd name="T9" fmla="*/ 0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2"/>
                <a:gd name="T16" fmla="*/ 0 h 262"/>
                <a:gd name="T17" fmla="*/ 132 w 132"/>
                <a:gd name="T18" fmla="*/ 262 h 2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2" h="262">
                  <a:moveTo>
                    <a:pt x="0" y="0"/>
                  </a:moveTo>
                  <a:lnTo>
                    <a:pt x="132" y="109"/>
                  </a:lnTo>
                  <a:lnTo>
                    <a:pt x="132" y="262"/>
                  </a:lnTo>
                  <a:lnTo>
                    <a:pt x="0" y="14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6" name="Freeform 178">
              <a:extLst>
                <a:ext uri="{FF2B5EF4-FFF2-40B4-BE49-F238E27FC236}">
                  <a16:creationId xmlns:a16="http://schemas.microsoft.com/office/drawing/2014/main" id="{881650A2-104A-438C-BBA1-14E53F9E7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890" y="5230416"/>
              <a:ext cx="79377" cy="232815"/>
            </a:xfrm>
            <a:custGeom>
              <a:avLst/>
              <a:gdLst>
                <a:gd name="T0" fmla="*/ 0 w 66"/>
                <a:gd name="T1" fmla="*/ 0 h 192"/>
                <a:gd name="T2" fmla="*/ 2453 w 66"/>
                <a:gd name="T3" fmla="*/ 2348 h 192"/>
                <a:gd name="T4" fmla="*/ 2453 w 66"/>
                <a:gd name="T5" fmla="*/ 3522 h 192"/>
                <a:gd name="T6" fmla="*/ 0 w 66"/>
                <a:gd name="T7" fmla="*/ 2348 h 192"/>
                <a:gd name="T8" fmla="*/ 0 w 66"/>
                <a:gd name="T9" fmla="*/ 0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192"/>
                <a:gd name="T17" fmla="*/ 66 w 6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192">
                  <a:moveTo>
                    <a:pt x="0" y="0"/>
                  </a:moveTo>
                  <a:lnTo>
                    <a:pt x="66" y="39"/>
                  </a:lnTo>
                  <a:lnTo>
                    <a:pt x="66" y="192"/>
                  </a:lnTo>
                  <a:lnTo>
                    <a:pt x="0" y="15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7" name="Freeform 179">
              <a:extLst>
                <a:ext uri="{FF2B5EF4-FFF2-40B4-BE49-F238E27FC236}">
                  <a16:creationId xmlns:a16="http://schemas.microsoft.com/office/drawing/2014/main" id="{106C8314-4BEB-4692-B67A-741D3CE61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3204" y="5464868"/>
              <a:ext cx="196107" cy="254129"/>
            </a:xfrm>
            <a:custGeom>
              <a:avLst/>
              <a:gdLst>
                <a:gd name="T0" fmla="*/ 0 w 161"/>
                <a:gd name="T1" fmla="*/ 0 h 210"/>
                <a:gd name="T2" fmla="*/ 8697 w 161"/>
                <a:gd name="T3" fmla="*/ 2343 h 210"/>
                <a:gd name="T4" fmla="*/ 8697 w 161"/>
                <a:gd name="T5" fmla="*/ 4687 h 210"/>
                <a:gd name="T6" fmla="*/ 0 w 161"/>
                <a:gd name="T7" fmla="*/ 2343 h 210"/>
                <a:gd name="T8" fmla="*/ 0 w 161"/>
                <a:gd name="T9" fmla="*/ 0 h 2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"/>
                <a:gd name="T16" fmla="*/ 0 h 210"/>
                <a:gd name="T17" fmla="*/ 161 w 161"/>
                <a:gd name="T18" fmla="*/ 210 h 2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" h="210">
                  <a:moveTo>
                    <a:pt x="0" y="0"/>
                  </a:moveTo>
                  <a:lnTo>
                    <a:pt x="161" y="54"/>
                  </a:lnTo>
                  <a:lnTo>
                    <a:pt x="161" y="210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8" name="Freeform 180">
              <a:extLst>
                <a:ext uri="{FF2B5EF4-FFF2-40B4-BE49-F238E27FC236}">
                  <a16:creationId xmlns:a16="http://schemas.microsoft.com/office/drawing/2014/main" id="{7BACD952-BB52-4D06-9D01-0D2A1F034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4020" y="5248449"/>
              <a:ext cx="129182" cy="404967"/>
            </a:xfrm>
            <a:custGeom>
              <a:avLst/>
              <a:gdLst>
                <a:gd name="T0" fmla="*/ 0 w 106"/>
                <a:gd name="T1" fmla="*/ 0 h 334"/>
                <a:gd name="T2" fmla="*/ 6215 w 106"/>
                <a:gd name="T3" fmla="*/ 3522 h 334"/>
                <a:gd name="T4" fmla="*/ 6215 w 106"/>
                <a:gd name="T5" fmla="*/ 7044 h 334"/>
                <a:gd name="T6" fmla="*/ 0 w 106"/>
                <a:gd name="T7" fmla="*/ 2348 h 334"/>
                <a:gd name="T8" fmla="*/ 0 w 106"/>
                <a:gd name="T9" fmla="*/ 0 h 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"/>
                <a:gd name="T16" fmla="*/ 0 h 334"/>
                <a:gd name="T17" fmla="*/ 106 w 106"/>
                <a:gd name="T18" fmla="*/ 334 h 3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" h="334">
                  <a:moveTo>
                    <a:pt x="0" y="0"/>
                  </a:moveTo>
                  <a:lnTo>
                    <a:pt x="106" y="180"/>
                  </a:lnTo>
                  <a:lnTo>
                    <a:pt x="106" y="334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9" name="Freeform 181">
              <a:extLst>
                <a:ext uri="{FF2B5EF4-FFF2-40B4-BE49-F238E27FC236}">
                  <a16:creationId xmlns:a16="http://schemas.microsoft.com/office/drawing/2014/main" id="{401FE183-670B-411D-9A84-A9D9057AE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8599" y="3530211"/>
              <a:ext cx="96497" cy="280361"/>
            </a:xfrm>
            <a:custGeom>
              <a:avLst/>
              <a:gdLst>
                <a:gd name="T0" fmla="*/ 2147483647 w 81"/>
                <a:gd name="T1" fmla="*/ 0 h 232"/>
                <a:gd name="T2" fmla="*/ 2147483647 w 81"/>
                <a:gd name="T3" fmla="*/ 2147483647 h 232"/>
                <a:gd name="T4" fmla="*/ 0 w 81"/>
                <a:gd name="T5" fmla="*/ 2147483647 h 232"/>
                <a:gd name="T6" fmla="*/ 0 w 81"/>
                <a:gd name="T7" fmla="*/ 2147483647 h 232"/>
                <a:gd name="T8" fmla="*/ 2147483647 w 81"/>
                <a:gd name="T9" fmla="*/ 0 h 2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232"/>
                <a:gd name="T17" fmla="*/ 81 w 81"/>
                <a:gd name="T18" fmla="*/ 232 h 2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232">
                  <a:moveTo>
                    <a:pt x="81" y="0"/>
                  </a:moveTo>
                  <a:lnTo>
                    <a:pt x="81" y="151"/>
                  </a:lnTo>
                  <a:lnTo>
                    <a:pt x="0" y="232"/>
                  </a:lnTo>
                  <a:lnTo>
                    <a:pt x="0" y="79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0" name="Freeform 182">
              <a:extLst>
                <a:ext uri="{FF2B5EF4-FFF2-40B4-BE49-F238E27FC236}">
                  <a16:creationId xmlns:a16="http://schemas.microsoft.com/office/drawing/2014/main" id="{0082D3FB-3F3C-4899-9C7E-78B68C6A4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6380" y="3723675"/>
              <a:ext cx="23345" cy="216421"/>
            </a:xfrm>
            <a:custGeom>
              <a:avLst/>
              <a:gdLst>
                <a:gd name="T0" fmla="*/ 2147483647 w 18"/>
                <a:gd name="T1" fmla="*/ 0 h 179"/>
                <a:gd name="T2" fmla="*/ 2147483647 w 18"/>
                <a:gd name="T3" fmla="*/ 2147483647 h 179"/>
                <a:gd name="T4" fmla="*/ 2147483647 w 18"/>
                <a:gd name="T5" fmla="*/ 2147483647 h 179"/>
                <a:gd name="T6" fmla="*/ 0 w 18"/>
                <a:gd name="T7" fmla="*/ 2147483647 h 179"/>
                <a:gd name="T8" fmla="*/ 2147483647 w 18"/>
                <a:gd name="T9" fmla="*/ 0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79"/>
                <a:gd name="T17" fmla="*/ 18 w 18"/>
                <a:gd name="T18" fmla="*/ 179 h 1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79">
                  <a:moveTo>
                    <a:pt x="18" y="0"/>
                  </a:moveTo>
                  <a:lnTo>
                    <a:pt x="18" y="145"/>
                  </a:lnTo>
                  <a:lnTo>
                    <a:pt x="14" y="179"/>
                  </a:lnTo>
                  <a:lnTo>
                    <a:pt x="0" y="14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1" name="Freeform 36">
              <a:extLst>
                <a:ext uri="{FF2B5EF4-FFF2-40B4-BE49-F238E27FC236}">
                  <a16:creationId xmlns:a16="http://schemas.microsoft.com/office/drawing/2014/main" id="{9A5AFE18-04E0-4539-B064-B4FC0F27F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6246" y="3874514"/>
              <a:ext cx="26459" cy="70500"/>
            </a:xfrm>
            <a:custGeom>
              <a:avLst/>
              <a:gdLst>
                <a:gd name="T0" fmla="*/ 2453 w 22"/>
                <a:gd name="T1" fmla="*/ 0 h 58"/>
                <a:gd name="T2" fmla="*/ 0 w 22"/>
                <a:gd name="T3" fmla="*/ 2354 h 58"/>
                <a:gd name="T4" fmla="*/ 2453 w 22"/>
                <a:gd name="T5" fmla="*/ 2354 h 58"/>
                <a:gd name="T6" fmla="*/ 2453 w 22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58"/>
                <a:gd name="T14" fmla="*/ 22 w 22"/>
                <a:gd name="T15" fmla="*/ 58 h 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58">
                  <a:moveTo>
                    <a:pt x="22" y="0"/>
                  </a:moveTo>
                  <a:lnTo>
                    <a:pt x="0" y="22"/>
                  </a:lnTo>
                  <a:lnTo>
                    <a:pt x="22" y="58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49" name="Freeform 37">
              <a:extLst>
                <a:ext uri="{FF2B5EF4-FFF2-40B4-BE49-F238E27FC236}">
                  <a16:creationId xmlns:a16="http://schemas.microsoft.com/office/drawing/2014/main" id="{016FC3A5-9EF2-4EDD-971A-45CE2DD4F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4962" y="3744988"/>
              <a:ext cx="7782" cy="229536"/>
            </a:xfrm>
            <a:custGeom>
              <a:avLst/>
              <a:gdLst>
                <a:gd name="T0" fmla="*/ 3402 w 7"/>
                <a:gd name="T1" fmla="*/ 0 h 189"/>
                <a:gd name="T2" fmla="*/ 0 w 7"/>
                <a:gd name="T3" fmla="*/ 2352 h 189"/>
                <a:gd name="T4" fmla="*/ 0 w 7"/>
                <a:gd name="T5" fmla="*/ 3528 h 189"/>
                <a:gd name="T6" fmla="*/ 3402 w 7"/>
                <a:gd name="T7" fmla="*/ 2352 h 189"/>
                <a:gd name="T8" fmla="*/ 3402 w 7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89"/>
                <a:gd name="T17" fmla="*/ 7 w 7"/>
                <a:gd name="T18" fmla="*/ 189 h 1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89">
                  <a:moveTo>
                    <a:pt x="6" y="0"/>
                  </a:moveTo>
                  <a:lnTo>
                    <a:pt x="0" y="30"/>
                  </a:lnTo>
                  <a:lnTo>
                    <a:pt x="0" y="189"/>
                  </a:lnTo>
                  <a:lnTo>
                    <a:pt x="7" y="157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50" name="Freeform 38">
              <a:extLst>
                <a:ext uri="{FF2B5EF4-FFF2-40B4-BE49-F238E27FC236}">
                  <a16:creationId xmlns:a16="http://schemas.microsoft.com/office/drawing/2014/main" id="{4C8E97EB-5CDB-471D-A466-088027517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7569" y="3964689"/>
              <a:ext cx="38910" cy="213140"/>
            </a:xfrm>
            <a:custGeom>
              <a:avLst/>
              <a:gdLst>
                <a:gd name="T0" fmla="*/ 0 w 31"/>
                <a:gd name="T1" fmla="*/ 0 h 177"/>
                <a:gd name="T2" fmla="*/ 3841 w 31"/>
                <a:gd name="T3" fmla="*/ 2332 h 177"/>
                <a:gd name="T4" fmla="*/ 3841 w 31"/>
                <a:gd name="T5" fmla="*/ 2332 h 177"/>
                <a:gd name="T6" fmla="*/ 0 w 31"/>
                <a:gd name="T7" fmla="*/ 2332 h 177"/>
                <a:gd name="T8" fmla="*/ 0 w 31"/>
                <a:gd name="T9" fmla="*/ 0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"/>
                <a:gd name="T16" fmla="*/ 0 h 177"/>
                <a:gd name="T17" fmla="*/ 31 w 31"/>
                <a:gd name="T18" fmla="*/ 177 h 1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" h="177">
                  <a:moveTo>
                    <a:pt x="0" y="0"/>
                  </a:moveTo>
                  <a:lnTo>
                    <a:pt x="31" y="28"/>
                  </a:lnTo>
                  <a:lnTo>
                    <a:pt x="31" y="177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51" name="Freeform 40">
              <a:extLst>
                <a:ext uri="{FF2B5EF4-FFF2-40B4-BE49-F238E27FC236}">
                  <a16:creationId xmlns:a16="http://schemas.microsoft.com/office/drawing/2014/main" id="{95A46EB1-FC05-4FDF-941F-C374DF641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3366" y="3744991"/>
              <a:ext cx="79377" cy="265605"/>
            </a:xfrm>
            <a:custGeom>
              <a:avLst/>
              <a:gdLst>
                <a:gd name="T0" fmla="*/ 0 w 66"/>
                <a:gd name="T1" fmla="*/ 2327 h 221"/>
                <a:gd name="T2" fmla="*/ 2453 w 66"/>
                <a:gd name="T3" fmla="*/ 2327 h 221"/>
                <a:gd name="T4" fmla="*/ 2453 w 66"/>
                <a:gd name="T5" fmla="*/ 0 h 221"/>
                <a:gd name="T6" fmla="*/ 2453 w 66"/>
                <a:gd name="T7" fmla="*/ 2327 h 221"/>
                <a:gd name="T8" fmla="*/ 2453 w 66"/>
                <a:gd name="T9" fmla="*/ 3491 h 221"/>
                <a:gd name="T10" fmla="*/ 0 w 66"/>
                <a:gd name="T11" fmla="*/ 3491 h 221"/>
                <a:gd name="T12" fmla="*/ 0 w 66"/>
                <a:gd name="T13" fmla="*/ 2327 h 2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221"/>
                <a:gd name="T23" fmla="*/ 66 w 66"/>
                <a:gd name="T24" fmla="*/ 221 h 2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221">
                  <a:moveTo>
                    <a:pt x="0" y="63"/>
                  </a:moveTo>
                  <a:lnTo>
                    <a:pt x="58" y="28"/>
                  </a:lnTo>
                  <a:lnTo>
                    <a:pt x="66" y="0"/>
                  </a:lnTo>
                  <a:lnTo>
                    <a:pt x="66" y="153"/>
                  </a:lnTo>
                  <a:lnTo>
                    <a:pt x="58" y="191"/>
                  </a:lnTo>
                  <a:lnTo>
                    <a:pt x="0" y="221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52" name="Freeform 41">
              <a:extLst>
                <a:ext uri="{FF2B5EF4-FFF2-40B4-BE49-F238E27FC236}">
                  <a16:creationId xmlns:a16="http://schemas.microsoft.com/office/drawing/2014/main" id="{AAD13F53-9015-4111-9A2B-5B32F1E89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866" y="5138601"/>
              <a:ext cx="60700" cy="206582"/>
            </a:xfrm>
            <a:custGeom>
              <a:avLst/>
              <a:gdLst>
                <a:gd name="T0" fmla="*/ 0 w 48"/>
                <a:gd name="T1" fmla="*/ 2339 h 171"/>
                <a:gd name="T2" fmla="*/ 3870 w 48"/>
                <a:gd name="T3" fmla="*/ 2339 h 171"/>
                <a:gd name="T4" fmla="*/ 3870 w 48"/>
                <a:gd name="T5" fmla="*/ 3509 h 171"/>
                <a:gd name="T6" fmla="*/ 3870 w 48"/>
                <a:gd name="T7" fmla="*/ 2339 h 171"/>
                <a:gd name="T8" fmla="*/ 3870 w 48"/>
                <a:gd name="T9" fmla="*/ 0 h 171"/>
                <a:gd name="T10" fmla="*/ 0 w 48"/>
                <a:gd name="T11" fmla="*/ 2339 h 1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171"/>
                <a:gd name="T20" fmla="*/ 48 w 48"/>
                <a:gd name="T21" fmla="*/ 171 h 1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171">
                  <a:moveTo>
                    <a:pt x="0" y="30"/>
                  </a:moveTo>
                  <a:lnTo>
                    <a:pt x="22" y="97"/>
                  </a:lnTo>
                  <a:lnTo>
                    <a:pt x="22" y="171"/>
                  </a:lnTo>
                  <a:lnTo>
                    <a:pt x="48" y="153"/>
                  </a:lnTo>
                  <a:lnTo>
                    <a:pt x="48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53" name="Freeform 42">
              <a:extLst>
                <a:ext uri="{FF2B5EF4-FFF2-40B4-BE49-F238E27FC236}">
                  <a16:creationId xmlns:a16="http://schemas.microsoft.com/office/drawing/2014/main" id="{BCE03558-02AA-41CD-9CF0-957D22916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566" y="5132041"/>
              <a:ext cx="182101" cy="193467"/>
            </a:xfrm>
            <a:custGeom>
              <a:avLst/>
              <a:gdLst>
                <a:gd name="T0" fmla="*/ 0 w 151"/>
                <a:gd name="T1" fmla="*/ 2356 h 159"/>
                <a:gd name="T2" fmla="*/ 3690 w 151"/>
                <a:gd name="T3" fmla="*/ 0 h 159"/>
                <a:gd name="T4" fmla="*/ 8610 w 151"/>
                <a:gd name="T5" fmla="*/ 0 h 159"/>
                <a:gd name="T6" fmla="*/ 8610 w 151"/>
                <a:gd name="T7" fmla="*/ 3534 h 159"/>
                <a:gd name="T8" fmla="*/ 3690 w 151"/>
                <a:gd name="T9" fmla="*/ 3534 h 159"/>
                <a:gd name="T10" fmla="*/ 0 w 151"/>
                <a:gd name="T11" fmla="*/ 3534 h 159"/>
                <a:gd name="T12" fmla="*/ 0 w 151"/>
                <a:gd name="T13" fmla="*/ 2356 h 1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1"/>
                <a:gd name="T22" fmla="*/ 0 h 159"/>
                <a:gd name="T23" fmla="*/ 151 w 151"/>
                <a:gd name="T24" fmla="*/ 159 h 1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1" h="159">
                  <a:moveTo>
                    <a:pt x="0" y="6"/>
                  </a:moveTo>
                  <a:lnTo>
                    <a:pt x="64" y="0"/>
                  </a:lnTo>
                  <a:lnTo>
                    <a:pt x="151" y="0"/>
                  </a:lnTo>
                  <a:lnTo>
                    <a:pt x="151" y="155"/>
                  </a:lnTo>
                  <a:lnTo>
                    <a:pt x="64" y="155"/>
                  </a:lnTo>
                  <a:lnTo>
                    <a:pt x="0" y="159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54" name="Freeform 43">
              <a:extLst>
                <a:ext uri="{FF2B5EF4-FFF2-40B4-BE49-F238E27FC236}">
                  <a16:creationId xmlns:a16="http://schemas.microsoft.com/office/drawing/2014/main" id="{CDB5BBCB-2E93-496D-9DBA-7F049FB19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4939" y="5182868"/>
              <a:ext cx="107392" cy="211500"/>
            </a:xfrm>
            <a:custGeom>
              <a:avLst/>
              <a:gdLst>
                <a:gd name="T0" fmla="*/ 0 w 88"/>
                <a:gd name="T1" fmla="*/ 2340 h 175"/>
                <a:gd name="T2" fmla="*/ 4979 w 88"/>
                <a:gd name="T3" fmla="*/ 0 h 175"/>
                <a:gd name="T4" fmla="*/ 4979 w 88"/>
                <a:gd name="T5" fmla="*/ 2340 h 175"/>
                <a:gd name="T6" fmla="*/ 0 w 88"/>
                <a:gd name="T7" fmla="*/ 3511 h 175"/>
                <a:gd name="T8" fmla="*/ 0 w 88"/>
                <a:gd name="T9" fmla="*/ 2340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8"/>
                <a:gd name="T16" fmla="*/ 0 h 175"/>
                <a:gd name="T17" fmla="*/ 88 w 88"/>
                <a:gd name="T18" fmla="*/ 175 h 1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8" h="175">
                  <a:moveTo>
                    <a:pt x="0" y="22"/>
                  </a:moveTo>
                  <a:lnTo>
                    <a:pt x="88" y="0"/>
                  </a:lnTo>
                  <a:lnTo>
                    <a:pt x="88" y="155"/>
                  </a:lnTo>
                  <a:lnTo>
                    <a:pt x="0" y="175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55" name="Freeform 44">
              <a:extLst>
                <a:ext uri="{FF2B5EF4-FFF2-40B4-BE49-F238E27FC236}">
                  <a16:creationId xmlns:a16="http://schemas.microsoft.com/office/drawing/2014/main" id="{4C8267D7-87AB-449C-B75E-A43960BF3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9075" y="5209101"/>
              <a:ext cx="189880" cy="331186"/>
            </a:xfrm>
            <a:custGeom>
              <a:avLst/>
              <a:gdLst>
                <a:gd name="T0" fmla="*/ 3749 w 155"/>
                <a:gd name="T1" fmla="*/ 5873 h 273"/>
                <a:gd name="T2" fmla="*/ 0 w 155"/>
                <a:gd name="T3" fmla="*/ 3524 h 273"/>
                <a:gd name="T4" fmla="*/ 3749 w 155"/>
                <a:gd name="T5" fmla="*/ 2349 h 273"/>
                <a:gd name="T6" fmla="*/ 8747 w 155"/>
                <a:gd name="T7" fmla="*/ 0 h 273"/>
                <a:gd name="T8" fmla="*/ 8747 w 155"/>
                <a:gd name="T9" fmla="*/ 2349 h 273"/>
                <a:gd name="T10" fmla="*/ 3749 w 155"/>
                <a:gd name="T11" fmla="*/ 4699 h 273"/>
                <a:gd name="T12" fmla="*/ 3749 w 155"/>
                <a:gd name="T13" fmla="*/ 5873 h 2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5"/>
                <a:gd name="T22" fmla="*/ 0 h 273"/>
                <a:gd name="T23" fmla="*/ 155 w 155"/>
                <a:gd name="T24" fmla="*/ 273 h 2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5" h="273">
                  <a:moveTo>
                    <a:pt x="14" y="273"/>
                  </a:moveTo>
                  <a:lnTo>
                    <a:pt x="0" y="187"/>
                  </a:lnTo>
                  <a:lnTo>
                    <a:pt x="32" y="99"/>
                  </a:lnTo>
                  <a:lnTo>
                    <a:pt x="155" y="0"/>
                  </a:lnTo>
                  <a:lnTo>
                    <a:pt x="155" y="153"/>
                  </a:lnTo>
                  <a:lnTo>
                    <a:pt x="34" y="250"/>
                  </a:lnTo>
                  <a:lnTo>
                    <a:pt x="14" y="273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56" name="Freeform 45">
              <a:extLst>
                <a:ext uri="{FF2B5EF4-FFF2-40B4-BE49-F238E27FC236}">
                  <a16:creationId xmlns:a16="http://schemas.microsoft.com/office/drawing/2014/main" id="{5DD0FB32-B335-4E9D-90F3-E2B8C96F0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8955" y="5177950"/>
              <a:ext cx="104279" cy="213140"/>
            </a:xfrm>
            <a:custGeom>
              <a:avLst/>
              <a:gdLst>
                <a:gd name="T0" fmla="*/ 0 w 87"/>
                <a:gd name="T1" fmla="*/ 2359 h 175"/>
                <a:gd name="T2" fmla="*/ 0 w 87"/>
                <a:gd name="T3" fmla="*/ 3538 h 175"/>
                <a:gd name="T4" fmla="*/ 4890 w 87"/>
                <a:gd name="T5" fmla="*/ 3538 h 175"/>
                <a:gd name="T6" fmla="*/ 4890 w 87"/>
                <a:gd name="T7" fmla="*/ 0 h 175"/>
                <a:gd name="T8" fmla="*/ 0 w 87"/>
                <a:gd name="T9" fmla="*/ 2359 h 1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"/>
                <a:gd name="T16" fmla="*/ 0 h 175"/>
                <a:gd name="T17" fmla="*/ 87 w 87"/>
                <a:gd name="T18" fmla="*/ 175 h 1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" h="175">
                  <a:moveTo>
                    <a:pt x="0" y="24"/>
                  </a:moveTo>
                  <a:lnTo>
                    <a:pt x="0" y="175"/>
                  </a:lnTo>
                  <a:lnTo>
                    <a:pt x="87" y="153"/>
                  </a:lnTo>
                  <a:lnTo>
                    <a:pt x="87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57" name="Freeform 46">
              <a:extLst>
                <a:ext uri="{FF2B5EF4-FFF2-40B4-BE49-F238E27FC236}">
                  <a16:creationId xmlns:a16="http://schemas.microsoft.com/office/drawing/2014/main" id="{7D3D4887-184A-4E6B-B0A6-3937377DF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586" y="5553402"/>
              <a:ext cx="91827" cy="273803"/>
            </a:xfrm>
            <a:custGeom>
              <a:avLst/>
              <a:gdLst>
                <a:gd name="T0" fmla="*/ 0 w 76"/>
                <a:gd name="T1" fmla="*/ 2346 h 226"/>
                <a:gd name="T2" fmla="*/ 3697 w 76"/>
                <a:gd name="T3" fmla="*/ 0 h 226"/>
                <a:gd name="T4" fmla="*/ 3697 w 76"/>
                <a:gd name="T5" fmla="*/ 2346 h 226"/>
                <a:gd name="T6" fmla="*/ 0 w 76"/>
                <a:gd name="T7" fmla="*/ 4692 h 226"/>
                <a:gd name="T8" fmla="*/ 0 w 76"/>
                <a:gd name="T9" fmla="*/ 2346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226"/>
                <a:gd name="T17" fmla="*/ 76 w 76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226">
                  <a:moveTo>
                    <a:pt x="0" y="73"/>
                  </a:moveTo>
                  <a:lnTo>
                    <a:pt x="76" y="0"/>
                  </a:lnTo>
                  <a:lnTo>
                    <a:pt x="76" y="152"/>
                  </a:lnTo>
                  <a:lnTo>
                    <a:pt x="0" y="226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58" name="Freeform 47">
              <a:extLst>
                <a:ext uri="{FF2B5EF4-FFF2-40B4-BE49-F238E27FC236}">
                  <a16:creationId xmlns:a16="http://schemas.microsoft.com/office/drawing/2014/main" id="{7A01224E-9A78-42FD-8786-BFEDB2C12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1589" y="4905786"/>
              <a:ext cx="76263" cy="213140"/>
            </a:xfrm>
            <a:custGeom>
              <a:avLst/>
              <a:gdLst>
                <a:gd name="T0" fmla="*/ 0 w 64"/>
                <a:gd name="T1" fmla="*/ 2332 h 177"/>
                <a:gd name="T2" fmla="*/ 3646 w 64"/>
                <a:gd name="T3" fmla="*/ 0 h 177"/>
                <a:gd name="T4" fmla="*/ 3646 w 64"/>
                <a:gd name="T5" fmla="*/ 2332 h 177"/>
                <a:gd name="T6" fmla="*/ 0 w 64"/>
                <a:gd name="T7" fmla="*/ 2332 h 177"/>
                <a:gd name="T8" fmla="*/ 0 w 64"/>
                <a:gd name="T9" fmla="*/ 2332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4"/>
                <a:gd name="T16" fmla="*/ 0 h 177"/>
                <a:gd name="T17" fmla="*/ 64 w 64"/>
                <a:gd name="T18" fmla="*/ 177 h 1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4" h="177">
                  <a:moveTo>
                    <a:pt x="0" y="22"/>
                  </a:moveTo>
                  <a:lnTo>
                    <a:pt x="64" y="0"/>
                  </a:lnTo>
                  <a:lnTo>
                    <a:pt x="64" y="155"/>
                  </a:lnTo>
                  <a:lnTo>
                    <a:pt x="0" y="177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59" name="Freeform 48">
              <a:extLst>
                <a:ext uri="{FF2B5EF4-FFF2-40B4-BE49-F238E27FC236}">
                  <a16:creationId xmlns:a16="http://schemas.microsoft.com/office/drawing/2014/main" id="{CE5D3453-D5AB-4C5C-A323-CDB4375E3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3685" y="4727075"/>
              <a:ext cx="45137" cy="260686"/>
            </a:xfrm>
            <a:custGeom>
              <a:avLst/>
              <a:gdLst>
                <a:gd name="T0" fmla="*/ 0 w 38"/>
                <a:gd name="T1" fmla="*/ 2348 h 215"/>
                <a:gd name="T2" fmla="*/ 0 w 38"/>
                <a:gd name="T3" fmla="*/ 4696 h 215"/>
                <a:gd name="T4" fmla="*/ 2423 w 38"/>
                <a:gd name="T5" fmla="*/ 2348 h 215"/>
                <a:gd name="T6" fmla="*/ 2423 w 38"/>
                <a:gd name="T7" fmla="*/ 0 h 215"/>
                <a:gd name="T8" fmla="*/ 0 w 38"/>
                <a:gd name="T9" fmla="*/ 2348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215"/>
                <a:gd name="T17" fmla="*/ 38 w 38"/>
                <a:gd name="T18" fmla="*/ 215 h 2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215">
                  <a:moveTo>
                    <a:pt x="0" y="63"/>
                  </a:moveTo>
                  <a:lnTo>
                    <a:pt x="0" y="215"/>
                  </a:lnTo>
                  <a:lnTo>
                    <a:pt x="38" y="152"/>
                  </a:lnTo>
                  <a:lnTo>
                    <a:pt x="38" y="0"/>
                  </a:lnTo>
                  <a:lnTo>
                    <a:pt x="0" y="63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0" name="Freeform 49">
              <a:extLst>
                <a:ext uri="{FF2B5EF4-FFF2-40B4-BE49-F238E27FC236}">
                  <a16:creationId xmlns:a16="http://schemas.microsoft.com/office/drawing/2014/main" id="{2D5EF56E-D99E-4FA9-9A40-E5E35F7D8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88" y="4935297"/>
              <a:ext cx="60701" cy="280361"/>
            </a:xfrm>
            <a:custGeom>
              <a:avLst/>
              <a:gdLst>
                <a:gd name="T0" fmla="*/ 3791 w 49"/>
                <a:gd name="T1" fmla="*/ 0 h 232"/>
                <a:gd name="T2" fmla="*/ 3791 w 49"/>
                <a:gd name="T3" fmla="*/ 2340 h 232"/>
                <a:gd name="T4" fmla="*/ 3791 w 49"/>
                <a:gd name="T5" fmla="*/ 3510 h 232"/>
                <a:gd name="T6" fmla="*/ 3791 w 49"/>
                <a:gd name="T7" fmla="*/ 4680 h 232"/>
                <a:gd name="T8" fmla="*/ 3791 w 49"/>
                <a:gd name="T9" fmla="*/ 3510 h 232"/>
                <a:gd name="T10" fmla="*/ 0 w 49"/>
                <a:gd name="T11" fmla="*/ 2340 h 232"/>
                <a:gd name="T12" fmla="*/ 3791 w 49"/>
                <a:gd name="T13" fmla="*/ 2340 h 232"/>
                <a:gd name="T14" fmla="*/ 3791 w 49"/>
                <a:gd name="T15" fmla="*/ 0 h 2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9"/>
                <a:gd name="T25" fmla="*/ 0 h 232"/>
                <a:gd name="T26" fmla="*/ 49 w 49"/>
                <a:gd name="T27" fmla="*/ 232 h 2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9" h="232">
                  <a:moveTo>
                    <a:pt x="49" y="0"/>
                  </a:moveTo>
                  <a:lnTo>
                    <a:pt x="49" y="159"/>
                  </a:lnTo>
                  <a:lnTo>
                    <a:pt x="41" y="202"/>
                  </a:lnTo>
                  <a:lnTo>
                    <a:pt x="29" y="232"/>
                  </a:lnTo>
                  <a:lnTo>
                    <a:pt x="10" y="204"/>
                  </a:lnTo>
                  <a:lnTo>
                    <a:pt x="0" y="149"/>
                  </a:lnTo>
                  <a:lnTo>
                    <a:pt x="39" y="5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1" name="Freeform 50">
              <a:extLst>
                <a:ext uri="{FF2B5EF4-FFF2-40B4-BE49-F238E27FC236}">
                  <a16:creationId xmlns:a16="http://schemas.microsoft.com/office/drawing/2014/main" id="{AD590135-ACBA-4089-8819-8FF6A3149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3996" y="4605750"/>
              <a:ext cx="82490" cy="270524"/>
            </a:xfrm>
            <a:custGeom>
              <a:avLst/>
              <a:gdLst>
                <a:gd name="T0" fmla="*/ 0 w 66"/>
                <a:gd name="T1" fmla="*/ 2328 h 225"/>
                <a:gd name="T2" fmla="*/ 0 w 66"/>
                <a:gd name="T3" fmla="*/ 4657 h 225"/>
                <a:gd name="T4" fmla="*/ 3824 w 66"/>
                <a:gd name="T5" fmla="*/ 2328 h 225"/>
                <a:gd name="T6" fmla="*/ 3824 w 66"/>
                <a:gd name="T7" fmla="*/ 0 h 225"/>
                <a:gd name="T8" fmla="*/ 0 w 66"/>
                <a:gd name="T9" fmla="*/ 2328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225"/>
                <a:gd name="T17" fmla="*/ 66 w 66"/>
                <a:gd name="T18" fmla="*/ 225 h 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225">
                  <a:moveTo>
                    <a:pt x="0" y="70"/>
                  </a:moveTo>
                  <a:lnTo>
                    <a:pt x="0" y="225"/>
                  </a:lnTo>
                  <a:lnTo>
                    <a:pt x="66" y="154"/>
                  </a:lnTo>
                  <a:lnTo>
                    <a:pt x="66" y="0"/>
                  </a:lnTo>
                  <a:lnTo>
                    <a:pt x="0" y="7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2" name="Freeform 51">
              <a:extLst>
                <a:ext uri="{FF2B5EF4-FFF2-40B4-BE49-F238E27FC236}">
                  <a16:creationId xmlns:a16="http://schemas.microsoft.com/office/drawing/2014/main" id="{D7422074-D909-4F68-9590-76848D7F6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1154" y="4195862"/>
              <a:ext cx="48248" cy="255769"/>
            </a:xfrm>
            <a:custGeom>
              <a:avLst/>
              <a:gdLst>
                <a:gd name="T0" fmla="*/ 0 w 40"/>
                <a:gd name="T1" fmla="*/ 0 h 212"/>
                <a:gd name="T2" fmla="*/ 3691 w 40"/>
                <a:gd name="T3" fmla="*/ 2336 h 212"/>
                <a:gd name="T4" fmla="*/ 3691 w 40"/>
                <a:gd name="T5" fmla="*/ 4673 h 212"/>
                <a:gd name="T6" fmla="*/ 0 w 40"/>
                <a:gd name="T7" fmla="*/ 3504 h 212"/>
                <a:gd name="T8" fmla="*/ 0 w 40"/>
                <a:gd name="T9" fmla="*/ 0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212"/>
                <a:gd name="T17" fmla="*/ 40 w 40"/>
                <a:gd name="T18" fmla="*/ 212 h 2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212">
                  <a:moveTo>
                    <a:pt x="0" y="0"/>
                  </a:moveTo>
                  <a:lnTo>
                    <a:pt x="40" y="55"/>
                  </a:lnTo>
                  <a:lnTo>
                    <a:pt x="40" y="212"/>
                  </a:lnTo>
                  <a:lnTo>
                    <a:pt x="0" y="15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3" name="Freeform 52">
              <a:extLst>
                <a:ext uri="{FF2B5EF4-FFF2-40B4-BE49-F238E27FC236}">
                  <a16:creationId xmlns:a16="http://schemas.microsoft.com/office/drawing/2014/main" id="{115961EE-A7B1-4D0E-8BE0-40459B078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4695" y="4289318"/>
              <a:ext cx="62257" cy="301676"/>
            </a:xfrm>
            <a:custGeom>
              <a:avLst/>
              <a:gdLst>
                <a:gd name="T0" fmla="*/ 2442 w 52"/>
                <a:gd name="T1" fmla="*/ 0 h 250"/>
                <a:gd name="T2" fmla="*/ 0 w 52"/>
                <a:gd name="T3" fmla="*/ 2337 h 250"/>
                <a:gd name="T4" fmla="*/ 0 w 52"/>
                <a:gd name="T5" fmla="*/ 5842 h 250"/>
                <a:gd name="T6" fmla="*/ 2442 w 52"/>
                <a:gd name="T7" fmla="*/ 3505 h 250"/>
                <a:gd name="T8" fmla="*/ 2442 w 52"/>
                <a:gd name="T9" fmla="*/ 0 h 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"/>
                <a:gd name="T16" fmla="*/ 0 h 250"/>
                <a:gd name="T17" fmla="*/ 52 w 52"/>
                <a:gd name="T18" fmla="*/ 250 h 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" h="250">
                  <a:moveTo>
                    <a:pt x="52" y="0"/>
                  </a:moveTo>
                  <a:lnTo>
                    <a:pt x="0" y="97"/>
                  </a:lnTo>
                  <a:lnTo>
                    <a:pt x="0" y="250"/>
                  </a:lnTo>
                  <a:lnTo>
                    <a:pt x="52" y="157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4" name="Freeform 53">
              <a:extLst>
                <a:ext uri="{FF2B5EF4-FFF2-40B4-BE49-F238E27FC236}">
                  <a16:creationId xmlns:a16="http://schemas.microsoft.com/office/drawing/2014/main" id="{33D1C65E-519D-4AFC-A2D5-8199D707C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4229" y="4409004"/>
              <a:ext cx="40466" cy="136082"/>
            </a:xfrm>
            <a:custGeom>
              <a:avLst/>
              <a:gdLst>
                <a:gd name="T0" fmla="*/ 3870 w 32"/>
                <a:gd name="T1" fmla="*/ 0 h 113"/>
                <a:gd name="T2" fmla="*/ 0 w 32"/>
                <a:gd name="T3" fmla="*/ 2332 h 113"/>
                <a:gd name="T4" fmla="*/ 3870 w 32"/>
                <a:gd name="T5" fmla="*/ 2332 h 113"/>
                <a:gd name="T6" fmla="*/ 3870 w 32"/>
                <a:gd name="T7" fmla="*/ 0 h 1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2"/>
                <a:gd name="T13" fmla="*/ 0 h 113"/>
                <a:gd name="T14" fmla="*/ 32 w 32"/>
                <a:gd name="T15" fmla="*/ 113 h 1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2" h="113">
                  <a:moveTo>
                    <a:pt x="32" y="0"/>
                  </a:moveTo>
                  <a:lnTo>
                    <a:pt x="0" y="34"/>
                  </a:lnTo>
                  <a:lnTo>
                    <a:pt x="32" y="113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5" name="Freeform 54">
              <a:extLst>
                <a:ext uri="{FF2B5EF4-FFF2-40B4-BE49-F238E27FC236}">
                  <a16:creationId xmlns:a16="http://schemas.microsoft.com/office/drawing/2014/main" id="{51B4AB79-2F2F-4286-AB59-7EA1EBD12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5782" y="3969610"/>
              <a:ext cx="21790" cy="226256"/>
            </a:xfrm>
            <a:custGeom>
              <a:avLst/>
              <a:gdLst>
                <a:gd name="T0" fmla="*/ 2469 w 18"/>
                <a:gd name="T1" fmla="*/ 0 h 187"/>
                <a:gd name="T2" fmla="*/ 2469 w 18"/>
                <a:gd name="T3" fmla="*/ 2343 h 187"/>
                <a:gd name="T4" fmla="*/ 0 w 18"/>
                <a:gd name="T5" fmla="*/ 3515 h 187"/>
                <a:gd name="T6" fmla="*/ 0 w 18"/>
                <a:gd name="T7" fmla="*/ 2343 h 187"/>
                <a:gd name="T8" fmla="*/ 2469 w 18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87"/>
                <a:gd name="T17" fmla="*/ 18 w 18"/>
                <a:gd name="T18" fmla="*/ 187 h 18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87">
                  <a:moveTo>
                    <a:pt x="18" y="0"/>
                  </a:moveTo>
                  <a:lnTo>
                    <a:pt x="18" y="145"/>
                  </a:lnTo>
                  <a:lnTo>
                    <a:pt x="0" y="187"/>
                  </a:lnTo>
                  <a:lnTo>
                    <a:pt x="0" y="3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6" name="Freeform 55">
              <a:extLst>
                <a:ext uri="{FF2B5EF4-FFF2-40B4-BE49-F238E27FC236}">
                  <a16:creationId xmlns:a16="http://schemas.microsoft.com/office/drawing/2014/main" id="{61FB4EE1-59C6-44E4-A0F0-0087FA586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9207" y="4035189"/>
              <a:ext cx="62257" cy="244292"/>
            </a:xfrm>
            <a:custGeom>
              <a:avLst/>
              <a:gdLst>
                <a:gd name="T0" fmla="*/ 3810 w 50"/>
                <a:gd name="T1" fmla="*/ 0 h 200"/>
                <a:gd name="T2" fmla="*/ 3810 w 50"/>
                <a:gd name="T3" fmla="*/ 3548 h 200"/>
                <a:gd name="T4" fmla="*/ 3810 w 50"/>
                <a:gd name="T5" fmla="*/ 3548 h 200"/>
                <a:gd name="T6" fmla="*/ 3810 w 50"/>
                <a:gd name="T7" fmla="*/ 4731 h 200"/>
                <a:gd name="T8" fmla="*/ 3810 w 50"/>
                <a:gd name="T9" fmla="*/ 2365 h 200"/>
                <a:gd name="T10" fmla="*/ 3810 w 50"/>
                <a:gd name="T11" fmla="*/ 2365 h 200"/>
                <a:gd name="T12" fmla="*/ 0 w 50"/>
                <a:gd name="T13" fmla="*/ 2365 h 200"/>
                <a:gd name="T14" fmla="*/ 3810 w 50"/>
                <a:gd name="T15" fmla="*/ 2365 h 200"/>
                <a:gd name="T16" fmla="*/ 3810 w 50"/>
                <a:gd name="T17" fmla="*/ 0 h 2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200"/>
                <a:gd name="T29" fmla="*/ 50 w 50"/>
                <a:gd name="T30" fmla="*/ 200 h 2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200">
                  <a:moveTo>
                    <a:pt x="50" y="0"/>
                  </a:moveTo>
                  <a:lnTo>
                    <a:pt x="50" y="151"/>
                  </a:lnTo>
                  <a:lnTo>
                    <a:pt x="18" y="171"/>
                  </a:lnTo>
                  <a:lnTo>
                    <a:pt x="6" y="200"/>
                  </a:lnTo>
                  <a:lnTo>
                    <a:pt x="6" y="123"/>
                  </a:lnTo>
                  <a:lnTo>
                    <a:pt x="14" y="63"/>
                  </a:lnTo>
                  <a:lnTo>
                    <a:pt x="0" y="58"/>
                  </a:lnTo>
                  <a:lnTo>
                    <a:pt x="16" y="22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7" name="Rectangle 56">
              <a:extLst>
                <a:ext uri="{FF2B5EF4-FFF2-40B4-BE49-F238E27FC236}">
                  <a16:creationId xmlns:a16="http://schemas.microsoft.com/office/drawing/2014/main" id="{57050D89-BF19-407A-8402-241B88D24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0068" y="4730354"/>
              <a:ext cx="57589" cy="175431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8" name="Freeform 57">
              <a:extLst>
                <a:ext uri="{FF2B5EF4-FFF2-40B4-BE49-F238E27FC236}">
                  <a16:creationId xmlns:a16="http://schemas.microsoft.com/office/drawing/2014/main" id="{9532E21D-2903-4ABB-A41A-2E78F3D9F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4658" y="4876271"/>
              <a:ext cx="225679" cy="190188"/>
            </a:xfrm>
            <a:custGeom>
              <a:avLst/>
              <a:gdLst>
                <a:gd name="T0" fmla="*/ 0 w 186"/>
                <a:gd name="T1" fmla="*/ 2346 h 157"/>
                <a:gd name="T2" fmla="*/ 0 w 186"/>
                <a:gd name="T3" fmla="*/ 3519 h 157"/>
                <a:gd name="T4" fmla="*/ 9901 w 186"/>
                <a:gd name="T5" fmla="*/ 3519 h 157"/>
                <a:gd name="T6" fmla="*/ 9901 w 186"/>
                <a:gd name="T7" fmla="*/ 0 h 157"/>
                <a:gd name="T8" fmla="*/ 0 w 186"/>
                <a:gd name="T9" fmla="*/ 2346 h 1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6"/>
                <a:gd name="T16" fmla="*/ 0 h 157"/>
                <a:gd name="T17" fmla="*/ 186 w 186"/>
                <a:gd name="T18" fmla="*/ 157 h 1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6" h="157">
                  <a:moveTo>
                    <a:pt x="0" y="2"/>
                  </a:moveTo>
                  <a:lnTo>
                    <a:pt x="0" y="157"/>
                  </a:lnTo>
                  <a:lnTo>
                    <a:pt x="186" y="157"/>
                  </a:lnTo>
                  <a:lnTo>
                    <a:pt x="186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69" name="Rectangle 58">
              <a:extLst>
                <a:ext uri="{FF2B5EF4-FFF2-40B4-BE49-F238E27FC236}">
                  <a16:creationId xmlns:a16="http://schemas.microsoft.com/office/drawing/2014/main" id="{48D0A7C1-9FD1-49ED-A782-F955266AD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7374" y="5054982"/>
              <a:ext cx="210114" cy="170513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70" name="Freeform 59">
              <a:extLst>
                <a:ext uri="{FF2B5EF4-FFF2-40B4-BE49-F238E27FC236}">
                  <a16:creationId xmlns:a16="http://schemas.microsoft.com/office/drawing/2014/main" id="{7A51F4FB-435D-4D8E-955E-2A24A7DC6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2160" y="4964807"/>
              <a:ext cx="91827" cy="185269"/>
            </a:xfrm>
            <a:custGeom>
              <a:avLst/>
              <a:gdLst>
                <a:gd name="T0" fmla="*/ 0 w 75"/>
                <a:gd name="T1" fmla="*/ 2376 h 151"/>
                <a:gd name="T2" fmla="*/ 0 w 75"/>
                <a:gd name="T3" fmla="*/ 3564 h 151"/>
                <a:gd name="T4" fmla="*/ 3746 w 75"/>
                <a:gd name="T5" fmla="*/ 3564 h 151"/>
                <a:gd name="T6" fmla="*/ 3746 w 75"/>
                <a:gd name="T7" fmla="*/ 0 h 151"/>
                <a:gd name="T8" fmla="*/ 0 w 75"/>
                <a:gd name="T9" fmla="*/ 2376 h 1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"/>
                <a:gd name="T16" fmla="*/ 0 h 151"/>
                <a:gd name="T17" fmla="*/ 75 w 75"/>
                <a:gd name="T18" fmla="*/ 151 h 1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" h="151">
                  <a:moveTo>
                    <a:pt x="0" y="2"/>
                  </a:moveTo>
                  <a:lnTo>
                    <a:pt x="0" y="151"/>
                  </a:lnTo>
                  <a:lnTo>
                    <a:pt x="75" y="151"/>
                  </a:lnTo>
                  <a:lnTo>
                    <a:pt x="7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71" name="Freeform 60">
              <a:extLst>
                <a:ext uri="{FF2B5EF4-FFF2-40B4-BE49-F238E27FC236}">
                  <a16:creationId xmlns:a16="http://schemas.microsoft.com/office/drawing/2014/main" id="{70E65AA8-432A-4A67-99D3-C8AE5DF8C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8381" y="5220577"/>
              <a:ext cx="52917" cy="239373"/>
            </a:xfrm>
            <a:custGeom>
              <a:avLst/>
              <a:gdLst>
                <a:gd name="T0" fmla="*/ 2399 w 45"/>
                <a:gd name="T1" fmla="*/ 0 h 200"/>
                <a:gd name="T2" fmla="*/ 0 w 45"/>
                <a:gd name="T3" fmla="*/ 2318 h 200"/>
                <a:gd name="T4" fmla="*/ 0 w 45"/>
                <a:gd name="T5" fmla="*/ 4636 h 200"/>
                <a:gd name="T6" fmla="*/ 2399 w 45"/>
                <a:gd name="T7" fmla="*/ 2318 h 200"/>
                <a:gd name="T8" fmla="*/ 2399 w 45"/>
                <a:gd name="T9" fmla="*/ 0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200"/>
                <a:gd name="T17" fmla="*/ 45 w 45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200">
                  <a:moveTo>
                    <a:pt x="45" y="0"/>
                  </a:moveTo>
                  <a:lnTo>
                    <a:pt x="0" y="51"/>
                  </a:lnTo>
                  <a:lnTo>
                    <a:pt x="0" y="200"/>
                  </a:lnTo>
                  <a:lnTo>
                    <a:pt x="45" y="151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72" name="Freeform 61">
              <a:extLst>
                <a:ext uri="{FF2B5EF4-FFF2-40B4-BE49-F238E27FC236}">
                  <a16:creationId xmlns:a16="http://schemas.microsoft.com/office/drawing/2014/main" id="{E92C97A1-8BA9-4797-93DE-892D05D78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2331" y="3297396"/>
              <a:ext cx="45135" cy="309873"/>
            </a:xfrm>
            <a:custGeom>
              <a:avLst/>
              <a:gdLst>
                <a:gd name="T0" fmla="*/ 0 w 36"/>
                <a:gd name="T1" fmla="*/ 0 h 256"/>
                <a:gd name="T2" fmla="*/ 2558 w 36"/>
                <a:gd name="T3" fmla="*/ 3516 h 256"/>
                <a:gd name="T4" fmla="*/ 2558 w 36"/>
                <a:gd name="T5" fmla="*/ 5860 h 256"/>
                <a:gd name="T6" fmla="*/ 0 w 36"/>
                <a:gd name="T7" fmla="*/ 3516 h 256"/>
                <a:gd name="T8" fmla="*/ 0 w 3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256"/>
                <a:gd name="T17" fmla="*/ 36 w 3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256">
                  <a:moveTo>
                    <a:pt x="0" y="0"/>
                  </a:moveTo>
                  <a:lnTo>
                    <a:pt x="36" y="157"/>
                  </a:lnTo>
                  <a:lnTo>
                    <a:pt x="24" y="256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73" name="Freeform 62">
              <a:extLst>
                <a:ext uri="{FF2B5EF4-FFF2-40B4-BE49-F238E27FC236}">
                  <a16:creationId xmlns:a16="http://schemas.microsoft.com/office/drawing/2014/main" id="{0D140D2A-3939-48EC-B630-AC01A1A4E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773" y="4089295"/>
              <a:ext cx="68482" cy="260688"/>
            </a:xfrm>
            <a:custGeom>
              <a:avLst/>
              <a:gdLst>
                <a:gd name="T0" fmla="*/ 0 w 56"/>
                <a:gd name="T1" fmla="*/ 0 h 214"/>
                <a:gd name="T2" fmla="*/ 3742 w 56"/>
                <a:gd name="T3" fmla="*/ 2359 h 214"/>
                <a:gd name="T4" fmla="*/ 3742 w 56"/>
                <a:gd name="T5" fmla="*/ 2359 h 214"/>
                <a:gd name="T6" fmla="*/ 3742 w 56"/>
                <a:gd name="T7" fmla="*/ 4718 h 214"/>
                <a:gd name="T8" fmla="*/ 0 w 56"/>
                <a:gd name="T9" fmla="*/ 3539 h 214"/>
                <a:gd name="T10" fmla="*/ 0 w 56"/>
                <a:gd name="T11" fmla="*/ 0 h 2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"/>
                <a:gd name="T19" fmla="*/ 0 h 214"/>
                <a:gd name="T20" fmla="*/ 56 w 56"/>
                <a:gd name="T21" fmla="*/ 214 h 2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" h="214">
                  <a:moveTo>
                    <a:pt x="0" y="0"/>
                  </a:moveTo>
                  <a:lnTo>
                    <a:pt x="56" y="79"/>
                  </a:lnTo>
                  <a:lnTo>
                    <a:pt x="44" y="131"/>
                  </a:lnTo>
                  <a:lnTo>
                    <a:pt x="44" y="214"/>
                  </a:lnTo>
                  <a:lnTo>
                    <a:pt x="0" y="1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74" name="Freeform 63">
              <a:extLst>
                <a:ext uri="{FF2B5EF4-FFF2-40B4-BE49-F238E27FC236}">
                  <a16:creationId xmlns:a16="http://schemas.microsoft.com/office/drawing/2014/main" id="{EB80A40E-D9F1-4824-868C-20FEFBA96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198" y="3499059"/>
              <a:ext cx="253694" cy="214780"/>
            </a:xfrm>
            <a:custGeom>
              <a:avLst/>
              <a:gdLst>
                <a:gd name="T0" fmla="*/ 0 w 209"/>
                <a:gd name="T1" fmla="*/ 2324 h 179"/>
                <a:gd name="T2" fmla="*/ 9905 w 209"/>
                <a:gd name="T3" fmla="*/ 0 h 179"/>
                <a:gd name="T4" fmla="*/ 9905 w 209"/>
                <a:gd name="T5" fmla="*/ 2324 h 179"/>
                <a:gd name="T6" fmla="*/ 0 w 209"/>
                <a:gd name="T7" fmla="*/ 2324 h 179"/>
                <a:gd name="T8" fmla="*/ 0 w 209"/>
                <a:gd name="T9" fmla="*/ 2324 h 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"/>
                <a:gd name="T16" fmla="*/ 0 h 179"/>
                <a:gd name="T17" fmla="*/ 209 w 209"/>
                <a:gd name="T18" fmla="*/ 179 h 1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" h="179">
                  <a:moveTo>
                    <a:pt x="0" y="26"/>
                  </a:moveTo>
                  <a:lnTo>
                    <a:pt x="209" y="0"/>
                  </a:lnTo>
                  <a:lnTo>
                    <a:pt x="209" y="149"/>
                  </a:lnTo>
                  <a:lnTo>
                    <a:pt x="0" y="179"/>
                  </a:lnTo>
                  <a:lnTo>
                    <a:pt x="0" y="26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75" name="Freeform 64">
              <a:extLst>
                <a:ext uri="{FF2B5EF4-FFF2-40B4-BE49-F238E27FC236}">
                  <a16:creationId xmlns:a16="http://schemas.microsoft.com/office/drawing/2014/main" id="{60D510DE-D20D-4073-B017-DAC41E974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3737" y="3261324"/>
              <a:ext cx="143189" cy="195105"/>
            </a:xfrm>
            <a:custGeom>
              <a:avLst/>
              <a:gdLst>
                <a:gd name="T0" fmla="*/ 6137 w 119"/>
                <a:gd name="T1" fmla="*/ 0 h 159"/>
                <a:gd name="T2" fmla="*/ 3682 w 119"/>
                <a:gd name="T3" fmla="*/ 2376 h 159"/>
                <a:gd name="T4" fmla="*/ 0 w 119"/>
                <a:gd name="T5" fmla="*/ 3564 h 159"/>
                <a:gd name="T6" fmla="*/ 4909 w 119"/>
                <a:gd name="T7" fmla="*/ 2376 h 159"/>
                <a:gd name="T8" fmla="*/ 6137 w 119"/>
                <a:gd name="T9" fmla="*/ 3564 h 159"/>
                <a:gd name="T10" fmla="*/ 6137 w 119"/>
                <a:gd name="T11" fmla="*/ 0 h 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9"/>
                <a:gd name="T19" fmla="*/ 0 h 159"/>
                <a:gd name="T20" fmla="*/ 119 w 119"/>
                <a:gd name="T21" fmla="*/ 159 h 1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9" h="159">
                  <a:moveTo>
                    <a:pt x="119" y="0"/>
                  </a:moveTo>
                  <a:lnTo>
                    <a:pt x="14" y="97"/>
                  </a:lnTo>
                  <a:lnTo>
                    <a:pt x="0" y="153"/>
                  </a:lnTo>
                  <a:lnTo>
                    <a:pt x="95" y="121"/>
                  </a:lnTo>
                  <a:lnTo>
                    <a:pt x="119" y="159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76" name="Freeform 65">
              <a:extLst>
                <a:ext uri="{FF2B5EF4-FFF2-40B4-BE49-F238E27FC236}">
                  <a16:creationId xmlns:a16="http://schemas.microsoft.com/office/drawing/2014/main" id="{2446E3AB-1FE0-4D90-9CBA-6DD16FB06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8793" y="3372815"/>
              <a:ext cx="80934" cy="95092"/>
            </a:xfrm>
            <a:custGeom>
              <a:avLst/>
              <a:gdLst>
                <a:gd name="T0" fmla="*/ 3752 w 66"/>
                <a:gd name="T1" fmla="*/ 0 h 79"/>
                <a:gd name="T2" fmla="*/ 0 w 66"/>
                <a:gd name="T3" fmla="*/ 2331 h 79"/>
                <a:gd name="T4" fmla="*/ 3752 w 66"/>
                <a:gd name="T5" fmla="*/ 2331 h 79"/>
                <a:gd name="T6" fmla="*/ 3752 w 66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6"/>
                <a:gd name="T13" fmla="*/ 0 h 79"/>
                <a:gd name="T14" fmla="*/ 66 w 66"/>
                <a:gd name="T15" fmla="*/ 79 h 7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6" h="79">
                  <a:moveTo>
                    <a:pt x="66" y="0"/>
                  </a:moveTo>
                  <a:lnTo>
                    <a:pt x="0" y="54"/>
                  </a:lnTo>
                  <a:lnTo>
                    <a:pt x="66" y="79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77" name="Freeform 66">
              <a:extLst>
                <a:ext uri="{FF2B5EF4-FFF2-40B4-BE49-F238E27FC236}">
                  <a16:creationId xmlns:a16="http://schemas.microsoft.com/office/drawing/2014/main" id="{5A548910-9A4B-4048-BAD5-4EE56C138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4394" y="3636779"/>
              <a:ext cx="54474" cy="262326"/>
            </a:xfrm>
            <a:custGeom>
              <a:avLst/>
              <a:gdLst>
                <a:gd name="T0" fmla="*/ 2416 w 46"/>
                <a:gd name="T1" fmla="*/ 0 h 219"/>
                <a:gd name="T2" fmla="*/ 0 w 46"/>
                <a:gd name="T3" fmla="*/ 2320 h 219"/>
                <a:gd name="T4" fmla="*/ 0 w 46"/>
                <a:gd name="T5" fmla="*/ 4639 h 219"/>
                <a:gd name="T6" fmla="*/ 2416 w 46"/>
                <a:gd name="T7" fmla="*/ 2320 h 219"/>
                <a:gd name="T8" fmla="*/ 2416 w 46"/>
                <a:gd name="T9" fmla="*/ 0 h 2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"/>
                <a:gd name="T16" fmla="*/ 0 h 219"/>
                <a:gd name="T17" fmla="*/ 46 w 46"/>
                <a:gd name="T18" fmla="*/ 219 h 2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" h="219">
                  <a:moveTo>
                    <a:pt x="46" y="0"/>
                  </a:moveTo>
                  <a:lnTo>
                    <a:pt x="0" y="60"/>
                  </a:lnTo>
                  <a:lnTo>
                    <a:pt x="0" y="219"/>
                  </a:lnTo>
                  <a:lnTo>
                    <a:pt x="46" y="154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78" name="Freeform 67">
              <a:extLst>
                <a:ext uri="{FF2B5EF4-FFF2-40B4-BE49-F238E27FC236}">
                  <a16:creationId xmlns:a16="http://schemas.microsoft.com/office/drawing/2014/main" id="{94AFADDD-4D1E-4979-B28F-EAE985736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9451" y="3677769"/>
              <a:ext cx="71595" cy="96733"/>
            </a:xfrm>
            <a:custGeom>
              <a:avLst/>
              <a:gdLst>
                <a:gd name="T0" fmla="*/ 3843 w 57"/>
                <a:gd name="T1" fmla="*/ 0 h 82"/>
                <a:gd name="T2" fmla="*/ 0 w 57"/>
                <a:gd name="T3" fmla="*/ 2284 h 82"/>
                <a:gd name="T4" fmla="*/ 3843 w 57"/>
                <a:gd name="T5" fmla="*/ 2284 h 82"/>
                <a:gd name="T6" fmla="*/ 3843 w 57"/>
                <a:gd name="T7" fmla="*/ 2284 h 82"/>
                <a:gd name="T8" fmla="*/ 3843 w 57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82"/>
                <a:gd name="T17" fmla="*/ 57 w 57"/>
                <a:gd name="T18" fmla="*/ 82 h 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82">
                  <a:moveTo>
                    <a:pt x="57" y="0"/>
                  </a:moveTo>
                  <a:lnTo>
                    <a:pt x="0" y="58"/>
                  </a:lnTo>
                  <a:lnTo>
                    <a:pt x="16" y="82"/>
                  </a:lnTo>
                  <a:lnTo>
                    <a:pt x="57" y="58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79" name="Freeform 68">
              <a:extLst>
                <a:ext uri="{FF2B5EF4-FFF2-40B4-BE49-F238E27FC236}">
                  <a16:creationId xmlns:a16="http://schemas.microsoft.com/office/drawing/2014/main" id="{D1BD54EB-B3BC-4C30-999F-3F20C8AC1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586" y="3858118"/>
              <a:ext cx="73152" cy="141001"/>
            </a:xfrm>
            <a:custGeom>
              <a:avLst/>
              <a:gdLst>
                <a:gd name="T0" fmla="*/ 3794 w 59"/>
                <a:gd name="T1" fmla="*/ 0 h 116"/>
                <a:gd name="T2" fmla="*/ 0 w 59"/>
                <a:gd name="T3" fmla="*/ 2354 h 116"/>
                <a:gd name="T4" fmla="*/ 0 w 59"/>
                <a:gd name="T5" fmla="*/ 2354 h 116"/>
                <a:gd name="T6" fmla="*/ 3794 w 59"/>
                <a:gd name="T7" fmla="*/ 2354 h 116"/>
                <a:gd name="T8" fmla="*/ 3794 w 59"/>
                <a:gd name="T9" fmla="*/ 2354 h 116"/>
                <a:gd name="T10" fmla="*/ 3794 w 59"/>
                <a:gd name="T11" fmla="*/ 0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"/>
                <a:gd name="T19" fmla="*/ 0 h 116"/>
                <a:gd name="T20" fmla="*/ 59 w 59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" h="116">
                  <a:moveTo>
                    <a:pt x="59" y="0"/>
                  </a:moveTo>
                  <a:lnTo>
                    <a:pt x="0" y="77"/>
                  </a:lnTo>
                  <a:lnTo>
                    <a:pt x="0" y="92"/>
                  </a:lnTo>
                  <a:lnTo>
                    <a:pt x="44" y="116"/>
                  </a:lnTo>
                  <a:lnTo>
                    <a:pt x="59" y="116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80" name="Freeform 69">
              <a:extLst>
                <a:ext uri="{FF2B5EF4-FFF2-40B4-BE49-F238E27FC236}">
                  <a16:creationId xmlns:a16="http://schemas.microsoft.com/office/drawing/2014/main" id="{753D4708-EB7E-46ED-BAFF-197D532D2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1858" y="3617107"/>
              <a:ext cx="510500" cy="449234"/>
            </a:xfrm>
            <a:custGeom>
              <a:avLst/>
              <a:gdLst>
                <a:gd name="T0" fmla="*/ 0 w 417"/>
                <a:gd name="T1" fmla="*/ 2147483647 h 370"/>
                <a:gd name="T2" fmla="*/ 0 w 417"/>
                <a:gd name="T3" fmla="*/ 2147483647 h 370"/>
                <a:gd name="T4" fmla="*/ 2147483647 w 417"/>
                <a:gd name="T5" fmla="*/ 2147483647 h 370"/>
                <a:gd name="T6" fmla="*/ 2147483647 w 417"/>
                <a:gd name="T7" fmla="*/ 2147483647 h 370"/>
                <a:gd name="T8" fmla="*/ 2147483647 w 417"/>
                <a:gd name="T9" fmla="*/ 2147483647 h 370"/>
                <a:gd name="T10" fmla="*/ 2147483647 w 417"/>
                <a:gd name="T11" fmla="*/ 2147483647 h 370"/>
                <a:gd name="T12" fmla="*/ 2147483647 w 417"/>
                <a:gd name="T13" fmla="*/ 2147483647 h 370"/>
                <a:gd name="T14" fmla="*/ 2147483647 w 417"/>
                <a:gd name="T15" fmla="*/ 2147483647 h 370"/>
                <a:gd name="T16" fmla="*/ 2147483647 w 417"/>
                <a:gd name="T17" fmla="*/ 2147483647 h 370"/>
                <a:gd name="T18" fmla="*/ 2147483647 w 417"/>
                <a:gd name="T19" fmla="*/ 2147483647 h 370"/>
                <a:gd name="T20" fmla="*/ 2147483647 w 417"/>
                <a:gd name="T21" fmla="*/ 2147483647 h 370"/>
                <a:gd name="T22" fmla="*/ 2147483647 w 417"/>
                <a:gd name="T23" fmla="*/ 0 h 370"/>
                <a:gd name="T24" fmla="*/ 2147483647 w 417"/>
                <a:gd name="T25" fmla="*/ 0 h 370"/>
                <a:gd name="T26" fmla="*/ 2147483647 w 417"/>
                <a:gd name="T27" fmla="*/ 2147483647 h 370"/>
                <a:gd name="T28" fmla="*/ 2147483647 w 417"/>
                <a:gd name="T29" fmla="*/ 2147483647 h 370"/>
                <a:gd name="T30" fmla="*/ 2147483647 w 417"/>
                <a:gd name="T31" fmla="*/ 2147483647 h 370"/>
                <a:gd name="T32" fmla="*/ 2147483647 w 417"/>
                <a:gd name="T33" fmla="*/ 2147483647 h 370"/>
                <a:gd name="T34" fmla="*/ 2147483647 w 417"/>
                <a:gd name="T35" fmla="*/ 2147483647 h 370"/>
                <a:gd name="T36" fmla="*/ 2147483647 w 417"/>
                <a:gd name="T37" fmla="*/ 2147483647 h 370"/>
                <a:gd name="T38" fmla="*/ 0 w 417"/>
                <a:gd name="T39" fmla="*/ 2147483647 h 3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17"/>
                <a:gd name="T61" fmla="*/ 0 h 370"/>
                <a:gd name="T62" fmla="*/ 417 w 417"/>
                <a:gd name="T63" fmla="*/ 370 h 3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17" h="370">
                  <a:moveTo>
                    <a:pt x="0" y="234"/>
                  </a:moveTo>
                  <a:lnTo>
                    <a:pt x="0" y="273"/>
                  </a:lnTo>
                  <a:lnTo>
                    <a:pt x="274" y="273"/>
                  </a:lnTo>
                  <a:lnTo>
                    <a:pt x="321" y="343"/>
                  </a:lnTo>
                  <a:lnTo>
                    <a:pt x="371" y="351"/>
                  </a:lnTo>
                  <a:lnTo>
                    <a:pt x="371" y="370"/>
                  </a:lnTo>
                  <a:lnTo>
                    <a:pt x="407" y="342"/>
                  </a:lnTo>
                  <a:lnTo>
                    <a:pt x="415" y="261"/>
                  </a:lnTo>
                  <a:lnTo>
                    <a:pt x="417" y="218"/>
                  </a:lnTo>
                  <a:lnTo>
                    <a:pt x="417" y="133"/>
                  </a:lnTo>
                  <a:lnTo>
                    <a:pt x="401" y="119"/>
                  </a:lnTo>
                  <a:lnTo>
                    <a:pt x="409" y="0"/>
                  </a:lnTo>
                  <a:lnTo>
                    <a:pt x="320" y="0"/>
                  </a:lnTo>
                  <a:lnTo>
                    <a:pt x="224" y="95"/>
                  </a:lnTo>
                  <a:lnTo>
                    <a:pt x="240" y="127"/>
                  </a:lnTo>
                  <a:lnTo>
                    <a:pt x="181" y="170"/>
                  </a:lnTo>
                  <a:lnTo>
                    <a:pt x="107" y="160"/>
                  </a:lnTo>
                  <a:lnTo>
                    <a:pt x="42" y="160"/>
                  </a:lnTo>
                  <a:lnTo>
                    <a:pt x="28" y="204"/>
                  </a:lnTo>
                  <a:lnTo>
                    <a:pt x="0" y="234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81" name="Freeform 70">
              <a:extLst>
                <a:ext uri="{FF2B5EF4-FFF2-40B4-BE49-F238E27FC236}">
                  <a16:creationId xmlns:a16="http://schemas.microsoft.com/office/drawing/2014/main" id="{B8BEA50A-08AD-480D-A8EA-F0DB66309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9013" y="3622024"/>
              <a:ext cx="191437" cy="227896"/>
            </a:xfrm>
            <a:custGeom>
              <a:avLst/>
              <a:gdLst>
                <a:gd name="T0" fmla="*/ 2147483647 w 155"/>
                <a:gd name="T1" fmla="*/ 0 h 189"/>
                <a:gd name="T2" fmla="*/ 2147483647 w 155"/>
                <a:gd name="T3" fmla="*/ 0 h 189"/>
                <a:gd name="T4" fmla="*/ 2147483647 w 155"/>
                <a:gd name="T5" fmla="*/ 2147483647 h 189"/>
                <a:gd name="T6" fmla="*/ 2147483647 w 155"/>
                <a:gd name="T7" fmla="*/ 2147483647 h 189"/>
                <a:gd name="T8" fmla="*/ 2147483647 w 155"/>
                <a:gd name="T9" fmla="*/ 2147483647 h 189"/>
                <a:gd name="T10" fmla="*/ 2147483647 w 155"/>
                <a:gd name="T11" fmla="*/ 2147483647 h 189"/>
                <a:gd name="T12" fmla="*/ 2147483647 w 155"/>
                <a:gd name="T13" fmla="*/ 2147483647 h 189"/>
                <a:gd name="T14" fmla="*/ 0 w 155"/>
                <a:gd name="T15" fmla="*/ 2147483647 h 189"/>
                <a:gd name="T16" fmla="*/ 2147483647 w 155"/>
                <a:gd name="T17" fmla="*/ 0 h 18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5"/>
                <a:gd name="T28" fmla="*/ 0 h 189"/>
                <a:gd name="T29" fmla="*/ 155 w 155"/>
                <a:gd name="T30" fmla="*/ 189 h 18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5" h="189">
                  <a:moveTo>
                    <a:pt x="10" y="0"/>
                  </a:moveTo>
                  <a:lnTo>
                    <a:pt x="155" y="0"/>
                  </a:lnTo>
                  <a:lnTo>
                    <a:pt x="149" y="46"/>
                  </a:lnTo>
                  <a:lnTo>
                    <a:pt x="123" y="56"/>
                  </a:lnTo>
                  <a:lnTo>
                    <a:pt x="83" y="189"/>
                  </a:lnTo>
                  <a:lnTo>
                    <a:pt x="18" y="189"/>
                  </a:lnTo>
                  <a:lnTo>
                    <a:pt x="18" y="130"/>
                  </a:lnTo>
                  <a:lnTo>
                    <a:pt x="0" y="11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82" name="Freeform 71">
              <a:extLst>
                <a:ext uri="{FF2B5EF4-FFF2-40B4-BE49-F238E27FC236}">
                  <a16:creationId xmlns:a16="http://schemas.microsoft.com/office/drawing/2014/main" id="{E7B22911-6CDC-4ADA-9F71-C6B3832D9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0178" y="3540049"/>
              <a:ext cx="141632" cy="309873"/>
            </a:xfrm>
            <a:custGeom>
              <a:avLst/>
              <a:gdLst>
                <a:gd name="T0" fmla="*/ 2147483647 w 116"/>
                <a:gd name="T1" fmla="*/ 2147483647 h 256"/>
                <a:gd name="T2" fmla="*/ 2147483647 w 116"/>
                <a:gd name="T3" fmla="*/ 0 h 256"/>
                <a:gd name="T4" fmla="*/ 2147483647 w 116"/>
                <a:gd name="T5" fmla="*/ 2147483647 h 256"/>
                <a:gd name="T6" fmla="*/ 2147483647 w 116"/>
                <a:gd name="T7" fmla="*/ 2147483647 h 256"/>
                <a:gd name="T8" fmla="*/ 0 w 116"/>
                <a:gd name="T9" fmla="*/ 2147483647 h 256"/>
                <a:gd name="T10" fmla="*/ 2147483647 w 116"/>
                <a:gd name="T11" fmla="*/ 2147483647 h 256"/>
                <a:gd name="T12" fmla="*/ 2147483647 w 116"/>
                <a:gd name="T13" fmla="*/ 2147483647 h 256"/>
                <a:gd name="T14" fmla="*/ 2147483647 w 116"/>
                <a:gd name="T15" fmla="*/ 2147483647 h 2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6"/>
                <a:gd name="T25" fmla="*/ 0 h 256"/>
                <a:gd name="T26" fmla="*/ 116 w 116"/>
                <a:gd name="T27" fmla="*/ 256 h 2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6" h="256">
                  <a:moveTo>
                    <a:pt x="72" y="67"/>
                  </a:moveTo>
                  <a:lnTo>
                    <a:pt x="116" y="0"/>
                  </a:lnTo>
                  <a:lnTo>
                    <a:pt x="116" y="234"/>
                  </a:lnTo>
                  <a:lnTo>
                    <a:pt x="74" y="256"/>
                  </a:lnTo>
                  <a:lnTo>
                    <a:pt x="0" y="254"/>
                  </a:lnTo>
                  <a:lnTo>
                    <a:pt x="42" y="123"/>
                  </a:lnTo>
                  <a:lnTo>
                    <a:pt x="67" y="112"/>
                  </a:lnTo>
                  <a:lnTo>
                    <a:pt x="72" y="67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83" name="Freeform 72">
              <a:extLst>
                <a:ext uri="{FF2B5EF4-FFF2-40B4-BE49-F238E27FC236}">
                  <a16:creationId xmlns:a16="http://schemas.microsoft.com/office/drawing/2014/main" id="{ED0F9C96-DE6D-4273-9932-F30D796E2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1809" y="3372815"/>
              <a:ext cx="300386" cy="447594"/>
            </a:xfrm>
            <a:custGeom>
              <a:avLst/>
              <a:gdLst>
                <a:gd name="T0" fmla="*/ 0 w 246"/>
                <a:gd name="T1" fmla="*/ 2147483647 h 373"/>
                <a:gd name="T2" fmla="*/ 0 w 246"/>
                <a:gd name="T3" fmla="*/ 2147483647 h 373"/>
                <a:gd name="T4" fmla="*/ 2147483647 w 246"/>
                <a:gd name="T5" fmla="*/ 2147483647 h 373"/>
                <a:gd name="T6" fmla="*/ 2147483647 w 246"/>
                <a:gd name="T7" fmla="*/ 2147483647 h 373"/>
                <a:gd name="T8" fmla="*/ 2147483647 w 246"/>
                <a:gd name="T9" fmla="*/ 2147483647 h 373"/>
                <a:gd name="T10" fmla="*/ 2147483647 w 246"/>
                <a:gd name="T11" fmla="*/ 2147483647 h 373"/>
                <a:gd name="T12" fmla="*/ 2147483647 w 246"/>
                <a:gd name="T13" fmla="*/ 2147483647 h 373"/>
                <a:gd name="T14" fmla="*/ 2147483647 w 246"/>
                <a:gd name="T15" fmla="*/ 2147483647 h 373"/>
                <a:gd name="T16" fmla="*/ 2147483647 w 246"/>
                <a:gd name="T17" fmla="*/ 2147483647 h 373"/>
                <a:gd name="T18" fmla="*/ 2147483647 w 246"/>
                <a:gd name="T19" fmla="*/ 0 h 373"/>
                <a:gd name="T20" fmla="*/ 2147483647 w 246"/>
                <a:gd name="T21" fmla="*/ 2147483647 h 373"/>
                <a:gd name="T22" fmla="*/ 0 w 246"/>
                <a:gd name="T23" fmla="*/ 2147483647 h 37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46"/>
                <a:gd name="T37" fmla="*/ 0 h 373"/>
                <a:gd name="T38" fmla="*/ 246 w 246"/>
                <a:gd name="T39" fmla="*/ 373 h 37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46" h="373">
                  <a:moveTo>
                    <a:pt x="0" y="145"/>
                  </a:moveTo>
                  <a:lnTo>
                    <a:pt x="0" y="373"/>
                  </a:lnTo>
                  <a:lnTo>
                    <a:pt x="59" y="340"/>
                  </a:lnTo>
                  <a:lnTo>
                    <a:pt x="63" y="310"/>
                  </a:lnTo>
                  <a:lnTo>
                    <a:pt x="246" y="177"/>
                  </a:lnTo>
                  <a:lnTo>
                    <a:pt x="236" y="127"/>
                  </a:lnTo>
                  <a:lnTo>
                    <a:pt x="204" y="113"/>
                  </a:lnTo>
                  <a:lnTo>
                    <a:pt x="182" y="6"/>
                  </a:lnTo>
                  <a:lnTo>
                    <a:pt x="133" y="20"/>
                  </a:lnTo>
                  <a:lnTo>
                    <a:pt x="107" y="0"/>
                  </a:lnTo>
                  <a:lnTo>
                    <a:pt x="59" y="38"/>
                  </a:lnTo>
                  <a:lnTo>
                    <a:pt x="0" y="145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84" name="Freeform 73">
              <a:extLst>
                <a:ext uri="{FF2B5EF4-FFF2-40B4-BE49-F238E27FC236}">
                  <a16:creationId xmlns:a16="http://schemas.microsoft.com/office/drawing/2014/main" id="{28B1157D-EBE6-4AEF-9899-62F8C5453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0801" y="3820407"/>
              <a:ext cx="287934" cy="177071"/>
            </a:xfrm>
            <a:custGeom>
              <a:avLst/>
              <a:gdLst>
                <a:gd name="T0" fmla="*/ 2147483647 w 236"/>
                <a:gd name="T1" fmla="*/ 2147483647 h 143"/>
                <a:gd name="T2" fmla="*/ 2147483647 w 236"/>
                <a:gd name="T3" fmla="*/ 2147483647 h 143"/>
                <a:gd name="T4" fmla="*/ 2147483647 w 236"/>
                <a:gd name="T5" fmla="*/ 0 h 143"/>
                <a:gd name="T6" fmla="*/ 2147483647 w 236"/>
                <a:gd name="T7" fmla="*/ 2147483647 h 143"/>
                <a:gd name="T8" fmla="*/ 2147483647 w 236"/>
                <a:gd name="T9" fmla="*/ 2147483647 h 143"/>
                <a:gd name="T10" fmla="*/ 2147483647 w 236"/>
                <a:gd name="T11" fmla="*/ 2147483647 h 143"/>
                <a:gd name="T12" fmla="*/ 2147483647 w 236"/>
                <a:gd name="T13" fmla="*/ 2147483647 h 143"/>
                <a:gd name="T14" fmla="*/ 2147483647 w 236"/>
                <a:gd name="T15" fmla="*/ 2147483647 h 143"/>
                <a:gd name="T16" fmla="*/ 2147483647 w 236"/>
                <a:gd name="T17" fmla="*/ 2147483647 h 143"/>
                <a:gd name="T18" fmla="*/ 0 w 236"/>
                <a:gd name="T19" fmla="*/ 2147483647 h 143"/>
                <a:gd name="T20" fmla="*/ 2147483647 w 236"/>
                <a:gd name="T21" fmla="*/ 2147483647 h 14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6"/>
                <a:gd name="T34" fmla="*/ 0 h 143"/>
                <a:gd name="T35" fmla="*/ 236 w 236"/>
                <a:gd name="T36" fmla="*/ 143 h 14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6" h="143">
                  <a:moveTo>
                    <a:pt x="2" y="20"/>
                  </a:moveTo>
                  <a:lnTo>
                    <a:pt x="141" y="23"/>
                  </a:lnTo>
                  <a:lnTo>
                    <a:pt x="182" y="0"/>
                  </a:lnTo>
                  <a:lnTo>
                    <a:pt x="191" y="43"/>
                  </a:lnTo>
                  <a:lnTo>
                    <a:pt x="169" y="65"/>
                  </a:lnTo>
                  <a:lnTo>
                    <a:pt x="201" y="123"/>
                  </a:lnTo>
                  <a:lnTo>
                    <a:pt x="236" y="123"/>
                  </a:lnTo>
                  <a:lnTo>
                    <a:pt x="185" y="143"/>
                  </a:lnTo>
                  <a:lnTo>
                    <a:pt x="136" y="94"/>
                  </a:lnTo>
                  <a:lnTo>
                    <a:pt x="0" y="94"/>
                  </a:lnTo>
                  <a:lnTo>
                    <a:pt x="2" y="2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85" name="Freeform 74">
              <a:extLst>
                <a:ext uri="{FF2B5EF4-FFF2-40B4-BE49-F238E27FC236}">
                  <a16:creationId xmlns:a16="http://schemas.microsoft.com/office/drawing/2014/main" id="{D05E5F7D-DE6E-4C05-9676-82FA59E74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6869" y="3938455"/>
              <a:ext cx="66925" cy="72140"/>
            </a:xfrm>
            <a:custGeom>
              <a:avLst/>
              <a:gdLst>
                <a:gd name="T0" fmla="*/ 2147483647 w 55"/>
                <a:gd name="T1" fmla="*/ 0 h 63"/>
                <a:gd name="T2" fmla="*/ 2147483647 w 55"/>
                <a:gd name="T3" fmla="*/ 0 h 63"/>
                <a:gd name="T4" fmla="*/ 2147483647 w 55"/>
                <a:gd name="T5" fmla="*/ 2147483647 h 63"/>
                <a:gd name="T6" fmla="*/ 2147483647 w 55"/>
                <a:gd name="T7" fmla="*/ 2147483647 h 63"/>
                <a:gd name="T8" fmla="*/ 0 w 55"/>
                <a:gd name="T9" fmla="*/ 2147483647 h 63"/>
                <a:gd name="T10" fmla="*/ 2147483647 w 55"/>
                <a:gd name="T11" fmla="*/ 0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"/>
                <a:gd name="T19" fmla="*/ 0 h 63"/>
                <a:gd name="T20" fmla="*/ 55 w 5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" h="63">
                  <a:moveTo>
                    <a:pt x="1" y="0"/>
                  </a:moveTo>
                  <a:lnTo>
                    <a:pt x="29" y="0"/>
                  </a:lnTo>
                  <a:lnTo>
                    <a:pt x="55" y="22"/>
                  </a:lnTo>
                  <a:lnTo>
                    <a:pt x="30" y="59"/>
                  </a:lnTo>
                  <a:lnTo>
                    <a:pt x="0" y="6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86" name="Freeform 75">
              <a:extLst>
                <a:ext uri="{FF2B5EF4-FFF2-40B4-BE49-F238E27FC236}">
                  <a16:creationId xmlns:a16="http://schemas.microsoft.com/office/drawing/2014/main" id="{00644479-EBD8-4D60-AA59-D39E269C3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9908" y="3938455"/>
              <a:ext cx="138520" cy="91815"/>
            </a:xfrm>
            <a:custGeom>
              <a:avLst/>
              <a:gdLst>
                <a:gd name="T0" fmla="*/ 2147483647 w 115"/>
                <a:gd name="T1" fmla="*/ 0 h 78"/>
                <a:gd name="T2" fmla="*/ 2147483647 w 115"/>
                <a:gd name="T3" fmla="*/ 0 h 78"/>
                <a:gd name="T4" fmla="*/ 2147483647 w 115"/>
                <a:gd name="T5" fmla="*/ 2147483647 h 78"/>
                <a:gd name="T6" fmla="*/ 0 w 115"/>
                <a:gd name="T7" fmla="*/ 2147483647 h 78"/>
                <a:gd name="T8" fmla="*/ 2147483647 w 115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5"/>
                <a:gd name="T16" fmla="*/ 0 h 78"/>
                <a:gd name="T17" fmla="*/ 115 w 115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5" h="78">
                  <a:moveTo>
                    <a:pt x="6" y="0"/>
                  </a:moveTo>
                  <a:lnTo>
                    <a:pt x="115" y="0"/>
                  </a:lnTo>
                  <a:lnTo>
                    <a:pt x="115" y="62"/>
                  </a:lnTo>
                  <a:lnTo>
                    <a:pt x="0" y="7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87" name="Freeform 76">
              <a:extLst>
                <a:ext uri="{FF2B5EF4-FFF2-40B4-BE49-F238E27FC236}">
                  <a16:creationId xmlns:a16="http://schemas.microsoft.com/office/drawing/2014/main" id="{239C8DFD-90DC-4875-A30F-ECD260BF6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486" y="4026993"/>
              <a:ext cx="121399" cy="227896"/>
            </a:xfrm>
            <a:custGeom>
              <a:avLst/>
              <a:gdLst>
                <a:gd name="T0" fmla="*/ 2147483647 w 100"/>
                <a:gd name="T1" fmla="*/ 0 h 191"/>
                <a:gd name="T2" fmla="*/ 2147483647 w 100"/>
                <a:gd name="T3" fmla="*/ 2147483647 h 191"/>
                <a:gd name="T4" fmla="*/ 2147483647 w 100"/>
                <a:gd name="T5" fmla="*/ 2147483647 h 191"/>
                <a:gd name="T6" fmla="*/ 2147483647 w 100"/>
                <a:gd name="T7" fmla="*/ 2147483647 h 191"/>
                <a:gd name="T8" fmla="*/ 0 w 100"/>
                <a:gd name="T9" fmla="*/ 2147483647 h 191"/>
                <a:gd name="T10" fmla="*/ 2147483647 w 100"/>
                <a:gd name="T11" fmla="*/ 2147483647 h 191"/>
                <a:gd name="T12" fmla="*/ 2147483647 w 100"/>
                <a:gd name="T13" fmla="*/ 2147483647 h 191"/>
                <a:gd name="T14" fmla="*/ 2147483647 w 100"/>
                <a:gd name="T15" fmla="*/ 2147483647 h 191"/>
                <a:gd name="T16" fmla="*/ 2147483647 w 100"/>
                <a:gd name="T17" fmla="*/ 2147483647 h 191"/>
                <a:gd name="T18" fmla="*/ 2147483647 w 100"/>
                <a:gd name="T19" fmla="*/ 2147483647 h 191"/>
                <a:gd name="T20" fmla="*/ 2147483647 w 100"/>
                <a:gd name="T21" fmla="*/ 2147483647 h 191"/>
                <a:gd name="T22" fmla="*/ 2147483647 w 100"/>
                <a:gd name="T23" fmla="*/ 0 h 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0"/>
                <a:gd name="T37" fmla="*/ 0 h 191"/>
                <a:gd name="T38" fmla="*/ 100 w 100"/>
                <a:gd name="T39" fmla="*/ 191 h 19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0" h="191">
                  <a:moveTo>
                    <a:pt x="47" y="0"/>
                  </a:moveTo>
                  <a:lnTo>
                    <a:pt x="22" y="22"/>
                  </a:lnTo>
                  <a:lnTo>
                    <a:pt x="43" y="77"/>
                  </a:lnTo>
                  <a:lnTo>
                    <a:pt x="22" y="103"/>
                  </a:lnTo>
                  <a:lnTo>
                    <a:pt x="0" y="132"/>
                  </a:lnTo>
                  <a:lnTo>
                    <a:pt x="43" y="191"/>
                  </a:lnTo>
                  <a:lnTo>
                    <a:pt x="87" y="132"/>
                  </a:lnTo>
                  <a:lnTo>
                    <a:pt x="100" y="65"/>
                  </a:lnTo>
                  <a:lnTo>
                    <a:pt x="84" y="62"/>
                  </a:lnTo>
                  <a:lnTo>
                    <a:pt x="99" y="28"/>
                  </a:lnTo>
                  <a:lnTo>
                    <a:pt x="98" y="9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88" name="Freeform 77">
              <a:extLst>
                <a:ext uri="{FF2B5EF4-FFF2-40B4-BE49-F238E27FC236}">
                  <a16:creationId xmlns:a16="http://schemas.microsoft.com/office/drawing/2014/main" id="{59AB27EF-391C-4150-8B0A-D11F149F9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5122" y="4153238"/>
              <a:ext cx="91827" cy="160675"/>
            </a:xfrm>
            <a:custGeom>
              <a:avLst/>
              <a:gdLst>
                <a:gd name="T0" fmla="*/ 2147483647 w 77"/>
                <a:gd name="T1" fmla="*/ 0 h 134"/>
                <a:gd name="T2" fmla="*/ 0 w 77"/>
                <a:gd name="T3" fmla="*/ 0 h 134"/>
                <a:gd name="T4" fmla="*/ 0 w 77"/>
                <a:gd name="T5" fmla="*/ 2147483647 h 134"/>
                <a:gd name="T6" fmla="*/ 2147483647 w 77"/>
                <a:gd name="T7" fmla="*/ 2147483647 h 134"/>
                <a:gd name="T8" fmla="*/ 2147483647 w 77"/>
                <a:gd name="T9" fmla="*/ 2147483647 h 134"/>
                <a:gd name="T10" fmla="*/ 2147483647 w 77"/>
                <a:gd name="T11" fmla="*/ 2147483647 h 134"/>
                <a:gd name="T12" fmla="*/ 2147483647 w 77"/>
                <a:gd name="T13" fmla="*/ 2147483647 h 134"/>
                <a:gd name="T14" fmla="*/ 2147483647 w 77"/>
                <a:gd name="T15" fmla="*/ 0 h 13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7"/>
                <a:gd name="T25" fmla="*/ 0 h 134"/>
                <a:gd name="T26" fmla="*/ 77 w 77"/>
                <a:gd name="T27" fmla="*/ 134 h 13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7" h="134">
                  <a:moveTo>
                    <a:pt x="66" y="0"/>
                  </a:moveTo>
                  <a:lnTo>
                    <a:pt x="0" y="0"/>
                  </a:lnTo>
                  <a:lnTo>
                    <a:pt x="0" y="134"/>
                  </a:lnTo>
                  <a:lnTo>
                    <a:pt x="64" y="134"/>
                  </a:lnTo>
                  <a:lnTo>
                    <a:pt x="77" y="113"/>
                  </a:lnTo>
                  <a:lnTo>
                    <a:pt x="44" y="71"/>
                  </a:lnTo>
                  <a:lnTo>
                    <a:pt x="45" y="34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89" name="Freeform 78">
              <a:extLst>
                <a:ext uri="{FF2B5EF4-FFF2-40B4-BE49-F238E27FC236}">
                  <a16:creationId xmlns:a16="http://schemas.microsoft.com/office/drawing/2014/main" id="{13E2AE1F-DC12-47E9-8057-BADF279AE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1196" y="4176189"/>
              <a:ext cx="353304" cy="222978"/>
            </a:xfrm>
            <a:custGeom>
              <a:avLst/>
              <a:gdLst>
                <a:gd name="T0" fmla="*/ 0 w 287"/>
                <a:gd name="T1" fmla="*/ 0 h 185"/>
                <a:gd name="T2" fmla="*/ 2147483647 w 287"/>
                <a:gd name="T3" fmla="*/ 0 h 185"/>
                <a:gd name="T4" fmla="*/ 2147483647 w 287"/>
                <a:gd name="T5" fmla="*/ 2147483647 h 185"/>
                <a:gd name="T6" fmla="*/ 2147483647 w 287"/>
                <a:gd name="T7" fmla="*/ 2147483647 h 185"/>
                <a:gd name="T8" fmla="*/ 2147483647 w 287"/>
                <a:gd name="T9" fmla="*/ 2147483647 h 185"/>
                <a:gd name="T10" fmla="*/ 2147483647 w 287"/>
                <a:gd name="T11" fmla="*/ 2147483647 h 185"/>
                <a:gd name="T12" fmla="*/ 2147483647 w 287"/>
                <a:gd name="T13" fmla="*/ 2147483647 h 185"/>
                <a:gd name="T14" fmla="*/ 2147483647 w 287"/>
                <a:gd name="T15" fmla="*/ 2147483647 h 185"/>
                <a:gd name="T16" fmla="*/ 2147483647 w 287"/>
                <a:gd name="T17" fmla="*/ 2147483647 h 185"/>
                <a:gd name="T18" fmla="*/ 0 w 287"/>
                <a:gd name="T19" fmla="*/ 2147483647 h 185"/>
                <a:gd name="T20" fmla="*/ 0 w 287"/>
                <a:gd name="T21" fmla="*/ 0 h 18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7"/>
                <a:gd name="T34" fmla="*/ 0 h 185"/>
                <a:gd name="T35" fmla="*/ 287 w 287"/>
                <a:gd name="T36" fmla="*/ 185 h 18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7" h="185">
                  <a:moveTo>
                    <a:pt x="0" y="0"/>
                  </a:moveTo>
                  <a:lnTo>
                    <a:pt x="223" y="0"/>
                  </a:lnTo>
                  <a:lnTo>
                    <a:pt x="223" y="115"/>
                  </a:lnTo>
                  <a:lnTo>
                    <a:pt x="287" y="115"/>
                  </a:lnTo>
                  <a:lnTo>
                    <a:pt x="251" y="185"/>
                  </a:lnTo>
                  <a:lnTo>
                    <a:pt x="175" y="165"/>
                  </a:lnTo>
                  <a:lnTo>
                    <a:pt x="150" y="73"/>
                  </a:lnTo>
                  <a:lnTo>
                    <a:pt x="141" y="51"/>
                  </a:lnTo>
                  <a:lnTo>
                    <a:pt x="86" y="34"/>
                  </a:lnTo>
                  <a:lnTo>
                    <a:pt x="0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0" name="Freeform 79">
              <a:extLst>
                <a:ext uri="{FF2B5EF4-FFF2-40B4-BE49-F238E27FC236}">
                  <a16:creationId xmlns:a16="http://schemas.microsoft.com/office/drawing/2014/main" id="{77847A7C-D9D4-4FE6-8F48-53E7F10BA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34" y="3508894"/>
              <a:ext cx="617892" cy="386932"/>
            </a:xfrm>
            <a:custGeom>
              <a:avLst/>
              <a:gdLst>
                <a:gd name="T0" fmla="*/ 0 w 507"/>
                <a:gd name="T1" fmla="*/ 0 h 320"/>
                <a:gd name="T2" fmla="*/ 2147483647 w 507"/>
                <a:gd name="T3" fmla="*/ 2147483647 h 320"/>
                <a:gd name="T4" fmla="*/ 2147483647 w 507"/>
                <a:gd name="T5" fmla="*/ 2147483647 h 320"/>
                <a:gd name="T6" fmla="*/ 2147483647 w 507"/>
                <a:gd name="T7" fmla="*/ 2147483647 h 320"/>
                <a:gd name="T8" fmla="*/ 2147483647 w 507"/>
                <a:gd name="T9" fmla="*/ 2147483647 h 320"/>
                <a:gd name="T10" fmla="*/ 2147483647 w 507"/>
                <a:gd name="T11" fmla="*/ 2147483647 h 320"/>
                <a:gd name="T12" fmla="*/ 2147483647 w 507"/>
                <a:gd name="T13" fmla="*/ 2147483647 h 320"/>
                <a:gd name="T14" fmla="*/ 2147483647 w 507"/>
                <a:gd name="T15" fmla="*/ 2147483647 h 320"/>
                <a:gd name="T16" fmla="*/ 2147483647 w 507"/>
                <a:gd name="T17" fmla="*/ 2147483647 h 320"/>
                <a:gd name="T18" fmla="*/ 2147483647 w 507"/>
                <a:gd name="T19" fmla="*/ 2147483647 h 320"/>
                <a:gd name="T20" fmla="*/ 0 w 507"/>
                <a:gd name="T21" fmla="*/ 2147483647 h 320"/>
                <a:gd name="T22" fmla="*/ 0 w 507"/>
                <a:gd name="T23" fmla="*/ 0 h 3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07"/>
                <a:gd name="T37" fmla="*/ 0 h 320"/>
                <a:gd name="T38" fmla="*/ 507 w 507"/>
                <a:gd name="T39" fmla="*/ 320 h 3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07" h="320">
                  <a:moveTo>
                    <a:pt x="0" y="0"/>
                  </a:moveTo>
                  <a:lnTo>
                    <a:pt x="497" y="1"/>
                  </a:lnTo>
                  <a:lnTo>
                    <a:pt x="498" y="30"/>
                  </a:lnTo>
                  <a:lnTo>
                    <a:pt x="479" y="52"/>
                  </a:lnTo>
                  <a:lnTo>
                    <a:pt x="507" y="90"/>
                  </a:lnTo>
                  <a:lnTo>
                    <a:pt x="507" y="229"/>
                  </a:lnTo>
                  <a:lnTo>
                    <a:pt x="485" y="229"/>
                  </a:lnTo>
                  <a:lnTo>
                    <a:pt x="485" y="320"/>
                  </a:lnTo>
                  <a:lnTo>
                    <a:pt x="399" y="292"/>
                  </a:lnTo>
                  <a:lnTo>
                    <a:pt x="364" y="271"/>
                  </a:lnTo>
                  <a:lnTo>
                    <a:pt x="0" y="27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1" name="Freeform 80">
              <a:extLst>
                <a:ext uri="{FF2B5EF4-FFF2-40B4-BE49-F238E27FC236}">
                  <a16:creationId xmlns:a16="http://schemas.microsoft.com/office/drawing/2014/main" id="{E6DB7DED-CED2-4AEF-BCAA-9E7A2666D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210" y="3785978"/>
              <a:ext cx="535403" cy="301676"/>
            </a:xfrm>
            <a:custGeom>
              <a:avLst/>
              <a:gdLst>
                <a:gd name="T0" fmla="*/ 0 w 439"/>
                <a:gd name="T1" fmla="*/ 0 h 249"/>
                <a:gd name="T2" fmla="*/ 2147483647 w 439"/>
                <a:gd name="T3" fmla="*/ 0 h 249"/>
                <a:gd name="T4" fmla="*/ 2147483647 w 439"/>
                <a:gd name="T5" fmla="*/ 2147483647 h 249"/>
                <a:gd name="T6" fmla="*/ 2147483647 w 439"/>
                <a:gd name="T7" fmla="*/ 2147483647 h 249"/>
                <a:gd name="T8" fmla="*/ 2147483647 w 439"/>
                <a:gd name="T9" fmla="*/ 2147483647 h 249"/>
                <a:gd name="T10" fmla="*/ 2147483647 w 439"/>
                <a:gd name="T11" fmla="*/ 2147483647 h 249"/>
                <a:gd name="T12" fmla="*/ 2147483647 w 439"/>
                <a:gd name="T13" fmla="*/ 2147483647 h 249"/>
                <a:gd name="T14" fmla="*/ 2147483647 w 439"/>
                <a:gd name="T15" fmla="*/ 2147483647 h 249"/>
                <a:gd name="T16" fmla="*/ 2147483647 w 439"/>
                <a:gd name="T17" fmla="*/ 2147483647 h 249"/>
                <a:gd name="T18" fmla="*/ 2147483647 w 439"/>
                <a:gd name="T19" fmla="*/ 2147483647 h 249"/>
                <a:gd name="T20" fmla="*/ 0 w 439"/>
                <a:gd name="T21" fmla="*/ 2147483647 h 249"/>
                <a:gd name="T22" fmla="*/ 0 w 439"/>
                <a:gd name="T23" fmla="*/ 0 h 2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39"/>
                <a:gd name="T37" fmla="*/ 0 h 249"/>
                <a:gd name="T38" fmla="*/ 439 w 439"/>
                <a:gd name="T39" fmla="*/ 249 h 24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39" h="249">
                  <a:moveTo>
                    <a:pt x="0" y="0"/>
                  </a:moveTo>
                  <a:lnTo>
                    <a:pt x="374" y="0"/>
                  </a:lnTo>
                  <a:lnTo>
                    <a:pt x="386" y="28"/>
                  </a:lnTo>
                  <a:lnTo>
                    <a:pt x="384" y="62"/>
                  </a:lnTo>
                  <a:lnTo>
                    <a:pt x="420" y="96"/>
                  </a:lnTo>
                  <a:lnTo>
                    <a:pt x="439" y="137"/>
                  </a:lnTo>
                  <a:lnTo>
                    <a:pt x="386" y="176"/>
                  </a:lnTo>
                  <a:lnTo>
                    <a:pt x="396" y="202"/>
                  </a:lnTo>
                  <a:lnTo>
                    <a:pt x="361" y="249"/>
                  </a:lnTo>
                  <a:lnTo>
                    <a:pt x="52" y="248"/>
                  </a:lnTo>
                  <a:lnTo>
                    <a:pt x="0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2" name="Freeform 81">
              <a:extLst>
                <a:ext uri="{FF2B5EF4-FFF2-40B4-BE49-F238E27FC236}">
                  <a16:creationId xmlns:a16="http://schemas.microsoft.com/office/drawing/2014/main" id="{59FC883A-FBC5-4ABC-A6EA-0DB9420A5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7519" y="3189188"/>
              <a:ext cx="549409" cy="600072"/>
            </a:xfrm>
            <a:custGeom>
              <a:avLst/>
              <a:gdLst>
                <a:gd name="T0" fmla="*/ 0 w 451"/>
                <a:gd name="T1" fmla="*/ 0 h 495"/>
                <a:gd name="T2" fmla="*/ 2147483647 w 451"/>
                <a:gd name="T3" fmla="*/ 0 h 495"/>
                <a:gd name="T4" fmla="*/ 2147483647 w 451"/>
                <a:gd name="T5" fmla="*/ 2147483647 h 495"/>
                <a:gd name="T6" fmla="*/ 2147483647 w 451"/>
                <a:gd name="T7" fmla="*/ 2147483647 h 495"/>
                <a:gd name="T8" fmla="*/ 2147483647 w 451"/>
                <a:gd name="T9" fmla="*/ 2147483647 h 495"/>
                <a:gd name="T10" fmla="*/ 2147483647 w 451"/>
                <a:gd name="T11" fmla="*/ 2147483647 h 495"/>
                <a:gd name="T12" fmla="*/ 2147483647 w 451"/>
                <a:gd name="T13" fmla="*/ 2147483647 h 495"/>
                <a:gd name="T14" fmla="*/ 2147483647 w 451"/>
                <a:gd name="T15" fmla="*/ 2147483647 h 495"/>
                <a:gd name="T16" fmla="*/ 2147483647 w 451"/>
                <a:gd name="T17" fmla="*/ 2147483647 h 495"/>
                <a:gd name="T18" fmla="*/ 2147483647 w 451"/>
                <a:gd name="T19" fmla="*/ 2147483647 h 495"/>
                <a:gd name="T20" fmla="*/ 2147483647 w 451"/>
                <a:gd name="T21" fmla="*/ 2147483647 h 495"/>
                <a:gd name="T22" fmla="*/ 2147483647 w 451"/>
                <a:gd name="T23" fmla="*/ 2147483647 h 495"/>
                <a:gd name="T24" fmla="*/ 2147483647 w 451"/>
                <a:gd name="T25" fmla="*/ 2147483647 h 495"/>
                <a:gd name="T26" fmla="*/ 2147483647 w 451"/>
                <a:gd name="T27" fmla="*/ 2147483647 h 495"/>
                <a:gd name="T28" fmla="*/ 0 w 451"/>
                <a:gd name="T29" fmla="*/ 0 h 49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51"/>
                <a:gd name="T46" fmla="*/ 0 h 495"/>
                <a:gd name="T47" fmla="*/ 451 w 451"/>
                <a:gd name="T48" fmla="*/ 495 h 49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51" h="495">
                  <a:moveTo>
                    <a:pt x="0" y="0"/>
                  </a:moveTo>
                  <a:lnTo>
                    <a:pt x="151" y="0"/>
                  </a:lnTo>
                  <a:lnTo>
                    <a:pt x="451" y="60"/>
                  </a:lnTo>
                  <a:lnTo>
                    <a:pt x="348" y="157"/>
                  </a:lnTo>
                  <a:lnTo>
                    <a:pt x="304" y="304"/>
                  </a:lnTo>
                  <a:lnTo>
                    <a:pt x="304" y="382"/>
                  </a:lnTo>
                  <a:lnTo>
                    <a:pt x="408" y="456"/>
                  </a:lnTo>
                  <a:lnTo>
                    <a:pt x="413" y="495"/>
                  </a:lnTo>
                  <a:lnTo>
                    <a:pt x="60" y="495"/>
                  </a:lnTo>
                  <a:lnTo>
                    <a:pt x="60" y="352"/>
                  </a:lnTo>
                  <a:lnTo>
                    <a:pt x="30" y="316"/>
                  </a:lnTo>
                  <a:lnTo>
                    <a:pt x="50" y="294"/>
                  </a:lnTo>
                  <a:lnTo>
                    <a:pt x="50" y="263"/>
                  </a:lnTo>
                  <a:lnTo>
                    <a:pt x="38" y="17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3" name="Freeform 82">
              <a:extLst>
                <a:ext uri="{FF2B5EF4-FFF2-40B4-BE49-F238E27FC236}">
                  <a16:creationId xmlns:a16="http://schemas.microsoft.com/office/drawing/2014/main" id="{72D83412-3285-4BC3-80BA-D83F5BA1D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9497" y="3410525"/>
              <a:ext cx="479373" cy="488582"/>
            </a:xfrm>
            <a:custGeom>
              <a:avLst/>
              <a:gdLst>
                <a:gd name="T0" fmla="*/ 2147483647 w 393"/>
                <a:gd name="T1" fmla="*/ 2147483647 h 403"/>
                <a:gd name="T2" fmla="*/ 2147483647 w 393"/>
                <a:gd name="T3" fmla="*/ 0 h 403"/>
                <a:gd name="T4" fmla="*/ 2147483647 w 393"/>
                <a:gd name="T5" fmla="*/ 2147483647 h 403"/>
                <a:gd name="T6" fmla="*/ 2147483647 w 393"/>
                <a:gd name="T7" fmla="*/ 2147483647 h 403"/>
                <a:gd name="T8" fmla="*/ 2147483647 w 393"/>
                <a:gd name="T9" fmla="*/ 2147483647 h 403"/>
                <a:gd name="T10" fmla="*/ 2147483647 w 393"/>
                <a:gd name="T11" fmla="*/ 2147483647 h 403"/>
                <a:gd name="T12" fmla="*/ 2147483647 w 393"/>
                <a:gd name="T13" fmla="*/ 2147483647 h 403"/>
                <a:gd name="T14" fmla="*/ 2147483647 w 393"/>
                <a:gd name="T15" fmla="*/ 2147483647 h 403"/>
                <a:gd name="T16" fmla="*/ 2147483647 w 393"/>
                <a:gd name="T17" fmla="*/ 2147483647 h 403"/>
                <a:gd name="T18" fmla="*/ 2147483647 w 393"/>
                <a:gd name="T19" fmla="*/ 2147483647 h 403"/>
                <a:gd name="T20" fmla="*/ 2147483647 w 393"/>
                <a:gd name="T21" fmla="*/ 2147483647 h 403"/>
                <a:gd name="T22" fmla="*/ 2147483647 w 393"/>
                <a:gd name="T23" fmla="*/ 2147483647 h 403"/>
                <a:gd name="T24" fmla="*/ 2147483647 w 393"/>
                <a:gd name="T25" fmla="*/ 2147483647 h 403"/>
                <a:gd name="T26" fmla="*/ 2147483647 w 393"/>
                <a:gd name="T27" fmla="*/ 2147483647 h 403"/>
                <a:gd name="T28" fmla="*/ 2147483647 w 393"/>
                <a:gd name="T29" fmla="*/ 2147483647 h 403"/>
                <a:gd name="T30" fmla="*/ 0 w 393"/>
                <a:gd name="T31" fmla="*/ 2147483647 h 403"/>
                <a:gd name="T32" fmla="*/ 0 w 393"/>
                <a:gd name="T33" fmla="*/ 2147483647 h 403"/>
                <a:gd name="T34" fmla="*/ 2147483647 w 393"/>
                <a:gd name="T35" fmla="*/ 2147483647 h 40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3"/>
                <a:gd name="T55" fmla="*/ 0 h 403"/>
                <a:gd name="T56" fmla="*/ 393 w 393"/>
                <a:gd name="T57" fmla="*/ 403 h 40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3" h="403">
                  <a:moveTo>
                    <a:pt x="25" y="30"/>
                  </a:moveTo>
                  <a:lnTo>
                    <a:pt x="125" y="0"/>
                  </a:lnTo>
                  <a:lnTo>
                    <a:pt x="145" y="38"/>
                  </a:lnTo>
                  <a:lnTo>
                    <a:pt x="280" y="105"/>
                  </a:lnTo>
                  <a:lnTo>
                    <a:pt x="311" y="143"/>
                  </a:lnTo>
                  <a:lnTo>
                    <a:pt x="321" y="180"/>
                  </a:lnTo>
                  <a:lnTo>
                    <a:pt x="373" y="171"/>
                  </a:lnTo>
                  <a:lnTo>
                    <a:pt x="393" y="188"/>
                  </a:lnTo>
                  <a:lnTo>
                    <a:pt x="349" y="252"/>
                  </a:lnTo>
                  <a:lnTo>
                    <a:pt x="327" y="403"/>
                  </a:lnTo>
                  <a:lnTo>
                    <a:pt x="153" y="403"/>
                  </a:lnTo>
                  <a:lnTo>
                    <a:pt x="119" y="375"/>
                  </a:lnTo>
                  <a:lnTo>
                    <a:pt x="121" y="339"/>
                  </a:lnTo>
                  <a:lnTo>
                    <a:pt x="107" y="306"/>
                  </a:lnTo>
                  <a:lnTo>
                    <a:pt x="103" y="272"/>
                  </a:lnTo>
                  <a:lnTo>
                    <a:pt x="0" y="198"/>
                  </a:lnTo>
                  <a:lnTo>
                    <a:pt x="0" y="123"/>
                  </a:lnTo>
                  <a:lnTo>
                    <a:pt x="25" y="3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4" name="Freeform 83">
              <a:extLst>
                <a:ext uri="{FF2B5EF4-FFF2-40B4-BE49-F238E27FC236}">
                  <a16:creationId xmlns:a16="http://schemas.microsoft.com/office/drawing/2014/main" id="{25E84464-E15C-4D18-B1AA-451BC8402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6928" y="3361337"/>
              <a:ext cx="550966" cy="263967"/>
            </a:xfrm>
            <a:custGeom>
              <a:avLst/>
              <a:gdLst>
                <a:gd name="T0" fmla="*/ 0 w 450"/>
                <a:gd name="T1" fmla="*/ 2147483647 h 220"/>
                <a:gd name="T2" fmla="*/ 2147483647 w 450"/>
                <a:gd name="T3" fmla="*/ 2147483647 h 220"/>
                <a:gd name="T4" fmla="*/ 2147483647 w 450"/>
                <a:gd name="T5" fmla="*/ 2147483647 h 220"/>
                <a:gd name="T6" fmla="*/ 2147483647 w 450"/>
                <a:gd name="T7" fmla="*/ 2147483647 h 220"/>
                <a:gd name="T8" fmla="*/ 2147483647 w 450"/>
                <a:gd name="T9" fmla="*/ 2147483647 h 220"/>
                <a:gd name="T10" fmla="*/ 2147483647 w 450"/>
                <a:gd name="T11" fmla="*/ 2147483647 h 220"/>
                <a:gd name="T12" fmla="*/ 2147483647 w 450"/>
                <a:gd name="T13" fmla="*/ 2147483647 h 220"/>
                <a:gd name="T14" fmla="*/ 2147483647 w 450"/>
                <a:gd name="T15" fmla="*/ 2147483647 h 220"/>
                <a:gd name="T16" fmla="*/ 2147483647 w 450"/>
                <a:gd name="T17" fmla="*/ 2147483647 h 220"/>
                <a:gd name="T18" fmla="*/ 2147483647 w 450"/>
                <a:gd name="T19" fmla="*/ 2147483647 h 220"/>
                <a:gd name="T20" fmla="*/ 2147483647 w 450"/>
                <a:gd name="T21" fmla="*/ 0 h 220"/>
                <a:gd name="T22" fmla="*/ 0 w 450"/>
                <a:gd name="T23" fmla="*/ 2147483647 h 2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50"/>
                <a:gd name="T37" fmla="*/ 0 h 220"/>
                <a:gd name="T38" fmla="*/ 450 w 450"/>
                <a:gd name="T39" fmla="*/ 220 h 2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50" h="220">
                  <a:moveTo>
                    <a:pt x="0" y="80"/>
                  </a:moveTo>
                  <a:lnTo>
                    <a:pt x="137" y="151"/>
                  </a:lnTo>
                  <a:lnTo>
                    <a:pt x="164" y="187"/>
                  </a:lnTo>
                  <a:lnTo>
                    <a:pt x="174" y="220"/>
                  </a:lnTo>
                  <a:lnTo>
                    <a:pt x="252" y="143"/>
                  </a:lnTo>
                  <a:lnTo>
                    <a:pt x="450" y="113"/>
                  </a:lnTo>
                  <a:lnTo>
                    <a:pt x="363" y="58"/>
                  </a:lnTo>
                  <a:lnTo>
                    <a:pt x="246" y="109"/>
                  </a:lnTo>
                  <a:lnTo>
                    <a:pt x="135" y="64"/>
                  </a:lnTo>
                  <a:lnTo>
                    <a:pt x="200" y="10"/>
                  </a:lnTo>
                  <a:lnTo>
                    <a:pt x="143" y="0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5" name="Freeform 84">
              <a:extLst>
                <a:ext uri="{FF2B5EF4-FFF2-40B4-BE49-F238E27FC236}">
                  <a16:creationId xmlns:a16="http://schemas.microsoft.com/office/drawing/2014/main" id="{9749F390-CB7D-4BAD-9DA4-BEAE7E96A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1319" y="3563000"/>
              <a:ext cx="356418" cy="413165"/>
            </a:xfrm>
            <a:custGeom>
              <a:avLst/>
              <a:gdLst>
                <a:gd name="T0" fmla="*/ 2147483647 w 295"/>
                <a:gd name="T1" fmla="*/ 0 h 342"/>
                <a:gd name="T2" fmla="*/ 2147483647 w 295"/>
                <a:gd name="T3" fmla="*/ 2147483647 h 342"/>
                <a:gd name="T4" fmla="*/ 2147483647 w 295"/>
                <a:gd name="T5" fmla="*/ 2147483647 h 342"/>
                <a:gd name="T6" fmla="*/ 2147483647 w 295"/>
                <a:gd name="T7" fmla="*/ 2147483647 h 342"/>
                <a:gd name="T8" fmla="*/ 2147483647 w 295"/>
                <a:gd name="T9" fmla="*/ 2147483647 h 342"/>
                <a:gd name="T10" fmla="*/ 2147483647 w 295"/>
                <a:gd name="T11" fmla="*/ 2147483647 h 342"/>
                <a:gd name="T12" fmla="*/ 2147483647 w 295"/>
                <a:gd name="T13" fmla="*/ 2147483647 h 342"/>
                <a:gd name="T14" fmla="*/ 2147483647 w 295"/>
                <a:gd name="T15" fmla="*/ 2147483647 h 342"/>
                <a:gd name="T16" fmla="*/ 2147483647 w 295"/>
                <a:gd name="T17" fmla="*/ 2147483647 h 342"/>
                <a:gd name="T18" fmla="*/ 2147483647 w 295"/>
                <a:gd name="T19" fmla="*/ 2147483647 h 342"/>
                <a:gd name="T20" fmla="*/ 0 w 295"/>
                <a:gd name="T21" fmla="*/ 2147483647 h 342"/>
                <a:gd name="T22" fmla="*/ 2147483647 w 295"/>
                <a:gd name="T23" fmla="*/ 2147483647 h 342"/>
                <a:gd name="T24" fmla="*/ 2147483647 w 295"/>
                <a:gd name="T25" fmla="*/ 2147483647 h 342"/>
                <a:gd name="T26" fmla="*/ 2147483647 w 295"/>
                <a:gd name="T27" fmla="*/ 2147483647 h 342"/>
                <a:gd name="T28" fmla="*/ 2147483647 w 295"/>
                <a:gd name="T29" fmla="*/ 0 h 3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95"/>
                <a:gd name="T46" fmla="*/ 0 h 342"/>
                <a:gd name="T47" fmla="*/ 295 w 295"/>
                <a:gd name="T48" fmla="*/ 342 h 3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95" h="342">
                  <a:moveTo>
                    <a:pt x="141" y="0"/>
                  </a:moveTo>
                  <a:lnTo>
                    <a:pt x="235" y="28"/>
                  </a:lnTo>
                  <a:lnTo>
                    <a:pt x="255" y="95"/>
                  </a:lnTo>
                  <a:lnTo>
                    <a:pt x="200" y="151"/>
                  </a:lnTo>
                  <a:lnTo>
                    <a:pt x="214" y="177"/>
                  </a:lnTo>
                  <a:lnTo>
                    <a:pt x="267" y="147"/>
                  </a:lnTo>
                  <a:lnTo>
                    <a:pt x="289" y="153"/>
                  </a:lnTo>
                  <a:lnTo>
                    <a:pt x="295" y="246"/>
                  </a:lnTo>
                  <a:lnTo>
                    <a:pt x="237" y="323"/>
                  </a:lnTo>
                  <a:lnTo>
                    <a:pt x="237" y="342"/>
                  </a:lnTo>
                  <a:lnTo>
                    <a:pt x="0" y="342"/>
                  </a:lnTo>
                  <a:lnTo>
                    <a:pt x="34" y="246"/>
                  </a:lnTo>
                  <a:lnTo>
                    <a:pt x="16" y="171"/>
                  </a:lnTo>
                  <a:lnTo>
                    <a:pt x="47" y="91"/>
                  </a:lnTo>
                  <a:lnTo>
                    <a:pt x="141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6" name="Freeform 85">
              <a:extLst>
                <a:ext uri="{FF2B5EF4-FFF2-40B4-BE49-F238E27FC236}">
                  <a16:creationId xmlns:a16="http://schemas.microsoft.com/office/drawing/2014/main" id="{57902DDF-DEA7-4B67-9C58-57401CD08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3778" y="3899107"/>
              <a:ext cx="326844" cy="552526"/>
            </a:xfrm>
            <a:custGeom>
              <a:avLst/>
              <a:gdLst>
                <a:gd name="T0" fmla="*/ 2147483647 w 268"/>
                <a:gd name="T1" fmla="*/ 0 h 457"/>
                <a:gd name="T2" fmla="*/ 2147483647 w 268"/>
                <a:gd name="T3" fmla="*/ 0 h 457"/>
                <a:gd name="T4" fmla="*/ 2147483647 w 268"/>
                <a:gd name="T5" fmla="*/ 2147483647 h 457"/>
                <a:gd name="T6" fmla="*/ 2147483647 w 268"/>
                <a:gd name="T7" fmla="*/ 2147483647 h 457"/>
                <a:gd name="T8" fmla="*/ 2147483647 w 268"/>
                <a:gd name="T9" fmla="*/ 2147483647 h 457"/>
                <a:gd name="T10" fmla="*/ 2147483647 w 268"/>
                <a:gd name="T11" fmla="*/ 2147483647 h 457"/>
                <a:gd name="T12" fmla="*/ 2147483647 w 268"/>
                <a:gd name="T13" fmla="*/ 2147483647 h 457"/>
                <a:gd name="T14" fmla="*/ 2147483647 w 268"/>
                <a:gd name="T15" fmla="*/ 2147483647 h 457"/>
                <a:gd name="T16" fmla="*/ 2147483647 w 268"/>
                <a:gd name="T17" fmla="*/ 2147483647 h 457"/>
                <a:gd name="T18" fmla="*/ 2147483647 w 268"/>
                <a:gd name="T19" fmla="*/ 2147483647 h 457"/>
                <a:gd name="T20" fmla="*/ 2147483647 w 268"/>
                <a:gd name="T21" fmla="*/ 2147483647 h 457"/>
                <a:gd name="T22" fmla="*/ 2147483647 w 268"/>
                <a:gd name="T23" fmla="*/ 2147483647 h 457"/>
                <a:gd name="T24" fmla="*/ 0 w 268"/>
                <a:gd name="T25" fmla="*/ 2147483647 h 457"/>
                <a:gd name="T26" fmla="*/ 2147483647 w 268"/>
                <a:gd name="T27" fmla="*/ 2147483647 h 457"/>
                <a:gd name="T28" fmla="*/ 2147483647 w 268"/>
                <a:gd name="T29" fmla="*/ 2147483647 h 457"/>
                <a:gd name="T30" fmla="*/ 2147483647 w 268"/>
                <a:gd name="T31" fmla="*/ 2147483647 h 457"/>
                <a:gd name="T32" fmla="*/ 2147483647 w 268"/>
                <a:gd name="T33" fmla="*/ 2147483647 h 457"/>
                <a:gd name="T34" fmla="*/ 2147483647 w 268"/>
                <a:gd name="T35" fmla="*/ 0 h 45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68"/>
                <a:gd name="T55" fmla="*/ 0 h 457"/>
                <a:gd name="T56" fmla="*/ 268 w 268"/>
                <a:gd name="T57" fmla="*/ 457 h 45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68" h="457">
                  <a:moveTo>
                    <a:pt x="68" y="0"/>
                  </a:moveTo>
                  <a:lnTo>
                    <a:pt x="244" y="0"/>
                  </a:lnTo>
                  <a:lnTo>
                    <a:pt x="266" y="68"/>
                  </a:lnTo>
                  <a:lnTo>
                    <a:pt x="266" y="303"/>
                  </a:lnTo>
                  <a:lnTo>
                    <a:pt x="268" y="324"/>
                  </a:lnTo>
                  <a:lnTo>
                    <a:pt x="234" y="364"/>
                  </a:lnTo>
                  <a:lnTo>
                    <a:pt x="227" y="419"/>
                  </a:lnTo>
                  <a:lnTo>
                    <a:pt x="161" y="457"/>
                  </a:lnTo>
                  <a:lnTo>
                    <a:pt x="131" y="447"/>
                  </a:lnTo>
                  <a:lnTo>
                    <a:pt x="64" y="350"/>
                  </a:lnTo>
                  <a:lnTo>
                    <a:pt x="83" y="320"/>
                  </a:lnTo>
                  <a:lnTo>
                    <a:pt x="56" y="301"/>
                  </a:lnTo>
                  <a:lnTo>
                    <a:pt x="0" y="209"/>
                  </a:lnTo>
                  <a:lnTo>
                    <a:pt x="4" y="152"/>
                  </a:lnTo>
                  <a:lnTo>
                    <a:pt x="44" y="106"/>
                  </a:lnTo>
                  <a:lnTo>
                    <a:pt x="34" y="80"/>
                  </a:lnTo>
                  <a:lnTo>
                    <a:pt x="85" y="43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7" name="Freeform 86">
              <a:extLst>
                <a:ext uri="{FF2B5EF4-FFF2-40B4-BE49-F238E27FC236}">
                  <a16:creationId xmlns:a16="http://schemas.microsoft.com/office/drawing/2014/main" id="{0A903CC0-742D-4DA9-A26F-881566826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260" y="3974524"/>
              <a:ext cx="264587" cy="427922"/>
            </a:xfrm>
            <a:custGeom>
              <a:avLst/>
              <a:gdLst>
                <a:gd name="T0" fmla="*/ 2147483647 w 217"/>
                <a:gd name="T1" fmla="*/ 0 h 354"/>
                <a:gd name="T2" fmla="*/ 2147483647 w 217"/>
                <a:gd name="T3" fmla="*/ 2147483647 h 354"/>
                <a:gd name="T4" fmla="*/ 2147483647 w 217"/>
                <a:gd name="T5" fmla="*/ 2147483647 h 354"/>
                <a:gd name="T6" fmla="*/ 2147483647 w 217"/>
                <a:gd name="T7" fmla="*/ 2147483647 h 354"/>
                <a:gd name="T8" fmla="*/ 2147483647 w 217"/>
                <a:gd name="T9" fmla="*/ 2147483647 h 354"/>
                <a:gd name="T10" fmla="*/ 2147483647 w 217"/>
                <a:gd name="T11" fmla="*/ 2147483647 h 354"/>
                <a:gd name="T12" fmla="*/ 0 w 217"/>
                <a:gd name="T13" fmla="*/ 2147483647 h 354"/>
                <a:gd name="T14" fmla="*/ 2147483647 w 217"/>
                <a:gd name="T15" fmla="*/ 2147483647 h 354"/>
                <a:gd name="T16" fmla="*/ 2147483647 w 217"/>
                <a:gd name="T17" fmla="*/ 2147483647 h 354"/>
                <a:gd name="T18" fmla="*/ 2147483647 w 217"/>
                <a:gd name="T19" fmla="*/ 0 h 3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7"/>
                <a:gd name="T31" fmla="*/ 0 h 354"/>
                <a:gd name="T32" fmla="*/ 217 w 217"/>
                <a:gd name="T33" fmla="*/ 354 h 35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7" h="354">
                  <a:moveTo>
                    <a:pt x="40" y="0"/>
                  </a:moveTo>
                  <a:lnTo>
                    <a:pt x="58" y="12"/>
                  </a:lnTo>
                  <a:lnTo>
                    <a:pt x="88" y="2"/>
                  </a:lnTo>
                  <a:lnTo>
                    <a:pt x="217" y="2"/>
                  </a:lnTo>
                  <a:lnTo>
                    <a:pt x="217" y="230"/>
                  </a:lnTo>
                  <a:lnTo>
                    <a:pt x="137" y="327"/>
                  </a:lnTo>
                  <a:lnTo>
                    <a:pt x="0" y="354"/>
                  </a:lnTo>
                  <a:lnTo>
                    <a:pt x="8" y="299"/>
                  </a:lnTo>
                  <a:lnTo>
                    <a:pt x="40" y="264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8" name="Freeform 87">
              <a:extLst>
                <a:ext uri="{FF2B5EF4-FFF2-40B4-BE49-F238E27FC236}">
                  <a16:creationId xmlns:a16="http://schemas.microsoft.com/office/drawing/2014/main" id="{A827CECB-E8C2-4C59-9433-670B28471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3849" y="3818981"/>
              <a:ext cx="364197" cy="499848"/>
            </a:xfrm>
            <a:custGeom>
              <a:avLst/>
              <a:gdLst>
                <a:gd name="T0" fmla="*/ 0 w 300"/>
                <a:gd name="T1" fmla="*/ 2147483647 h 303"/>
                <a:gd name="T2" fmla="*/ 2147483647 w 300"/>
                <a:gd name="T3" fmla="*/ 2147483647 h 303"/>
                <a:gd name="T4" fmla="*/ 2147483647 w 300"/>
                <a:gd name="T5" fmla="*/ 2147483647 h 303"/>
                <a:gd name="T6" fmla="*/ 2147483647 w 300"/>
                <a:gd name="T7" fmla="*/ 2147483647 h 303"/>
                <a:gd name="T8" fmla="*/ 2147483647 w 300"/>
                <a:gd name="T9" fmla="*/ 0 h 303"/>
                <a:gd name="T10" fmla="*/ 2147483647 w 300"/>
                <a:gd name="T11" fmla="*/ 2147483647 h 303"/>
                <a:gd name="T12" fmla="*/ 2147483647 w 300"/>
                <a:gd name="T13" fmla="*/ 2147483647 h 303"/>
                <a:gd name="T14" fmla="*/ 2147483647 w 300"/>
                <a:gd name="T15" fmla="*/ 2147483647 h 303"/>
                <a:gd name="T16" fmla="*/ 2147483647 w 300"/>
                <a:gd name="T17" fmla="*/ 2147483647 h 303"/>
                <a:gd name="T18" fmla="*/ 2147483647 w 300"/>
                <a:gd name="T19" fmla="*/ 2147483647 h 303"/>
                <a:gd name="T20" fmla="*/ 2147483647 w 300"/>
                <a:gd name="T21" fmla="*/ 2147483647 h 303"/>
                <a:gd name="T22" fmla="*/ 2147483647 w 300"/>
                <a:gd name="T23" fmla="*/ 2147483647 h 303"/>
                <a:gd name="T24" fmla="*/ 0 w 300"/>
                <a:gd name="T25" fmla="*/ 2147483647 h 303"/>
                <a:gd name="T26" fmla="*/ 0 w 300"/>
                <a:gd name="T27" fmla="*/ 2147483647 h 30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0"/>
                <a:gd name="T43" fmla="*/ 0 h 303"/>
                <a:gd name="T44" fmla="*/ 300 w 300"/>
                <a:gd name="T45" fmla="*/ 303 h 30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0" h="303">
                  <a:moveTo>
                    <a:pt x="0" y="22"/>
                  </a:moveTo>
                  <a:lnTo>
                    <a:pt x="113" y="21"/>
                  </a:lnTo>
                  <a:lnTo>
                    <a:pt x="155" y="41"/>
                  </a:lnTo>
                  <a:lnTo>
                    <a:pt x="218" y="41"/>
                  </a:lnTo>
                  <a:lnTo>
                    <a:pt x="300" y="0"/>
                  </a:lnTo>
                  <a:lnTo>
                    <a:pt x="300" y="132"/>
                  </a:lnTo>
                  <a:lnTo>
                    <a:pt x="288" y="138"/>
                  </a:lnTo>
                  <a:lnTo>
                    <a:pt x="248" y="218"/>
                  </a:lnTo>
                  <a:lnTo>
                    <a:pt x="226" y="218"/>
                  </a:lnTo>
                  <a:lnTo>
                    <a:pt x="153" y="303"/>
                  </a:lnTo>
                  <a:lnTo>
                    <a:pt x="129" y="281"/>
                  </a:lnTo>
                  <a:lnTo>
                    <a:pt x="92" y="291"/>
                  </a:lnTo>
                  <a:lnTo>
                    <a:pt x="0" y="220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9" name="Freeform 88">
              <a:extLst>
                <a:ext uri="{FF2B5EF4-FFF2-40B4-BE49-F238E27FC236}">
                  <a16:creationId xmlns:a16="http://schemas.microsoft.com/office/drawing/2014/main" id="{9BBC5833-013A-4FF4-B095-782E7652C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913" y="3189187"/>
              <a:ext cx="977421" cy="500059"/>
            </a:xfrm>
            <a:custGeom>
              <a:avLst/>
              <a:gdLst>
                <a:gd name="T0" fmla="*/ 2147483647 w 803"/>
                <a:gd name="T1" fmla="*/ 0 h 413"/>
                <a:gd name="T2" fmla="*/ 2147483647 w 803"/>
                <a:gd name="T3" fmla="*/ 2147483647 h 413"/>
                <a:gd name="T4" fmla="*/ 2147483647 w 803"/>
                <a:gd name="T5" fmla="*/ 2147483647 h 413"/>
                <a:gd name="T6" fmla="*/ 2147483647 w 803"/>
                <a:gd name="T7" fmla="*/ 2147483647 h 413"/>
                <a:gd name="T8" fmla="*/ 2147483647 w 803"/>
                <a:gd name="T9" fmla="*/ 2147483647 h 413"/>
                <a:gd name="T10" fmla="*/ 2147483647 w 803"/>
                <a:gd name="T11" fmla="*/ 2147483647 h 413"/>
                <a:gd name="T12" fmla="*/ 2147483647 w 803"/>
                <a:gd name="T13" fmla="*/ 2147483647 h 413"/>
                <a:gd name="T14" fmla="*/ 2147483647 w 803"/>
                <a:gd name="T15" fmla="*/ 2147483647 h 413"/>
                <a:gd name="T16" fmla="*/ 2147483647 w 803"/>
                <a:gd name="T17" fmla="*/ 2147483647 h 413"/>
                <a:gd name="T18" fmla="*/ 2147483647 w 803"/>
                <a:gd name="T19" fmla="*/ 2147483647 h 413"/>
                <a:gd name="T20" fmla="*/ 0 w 803"/>
                <a:gd name="T21" fmla="*/ 2147483647 h 413"/>
                <a:gd name="T22" fmla="*/ 2147483647 w 803"/>
                <a:gd name="T23" fmla="*/ 0 h 4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03"/>
                <a:gd name="T37" fmla="*/ 0 h 413"/>
                <a:gd name="T38" fmla="*/ 803 w 803"/>
                <a:gd name="T39" fmla="*/ 413 h 41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03" h="413">
                  <a:moveTo>
                    <a:pt x="2" y="0"/>
                  </a:moveTo>
                  <a:lnTo>
                    <a:pt x="803" y="1"/>
                  </a:lnTo>
                  <a:lnTo>
                    <a:pt x="803" y="358"/>
                  </a:lnTo>
                  <a:lnTo>
                    <a:pt x="329" y="358"/>
                  </a:lnTo>
                  <a:lnTo>
                    <a:pt x="329" y="380"/>
                  </a:lnTo>
                  <a:lnTo>
                    <a:pt x="216" y="413"/>
                  </a:lnTo>
                  <a:lnTo>
                    <a:pt x="157" y="298"/>
                  </a:lnTo>
                  <a:lnTo>
                    <a:pt x="115" y="316"/>
                  </a:lnTo>
                  <a:lnTo>
                    <a:pt x="99" y="292"/>
                  </a:lnTo>
                  <a:lnTo>
                    <a:pt x="123" y="231"/>
                  </a:lnTo>
                  <a:lnTo>
                    <a:pt x="0" y="10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0" name="Rectangle 89">
              <a:extLst>
                <a:ext uri="{FF2B5EF4-FFF2-40B4-BE49-F238E27FC236}">
                  <a16:creationId xmlns:a16="http://schemas.microsoft.com/office/drawing/2014/main" id="{4C04D3A2-32F2-47F5-B6D6-D934A1D03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9127" y="3622024"/>
              <a:ext cx="585208" cy="426282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1" name="Freeform 90">
              <a:extLst>
                <a:ext uri="{FF2B5EF4-FFF2-40B4-BE49-F238E27FC236}">
                  <a16:creationId xmlns:a16="http://schemas.microsoft.com/office/drawing/2014/main" id="{F480A2E2-648A-40C4-A4E5-078B02CF5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34" y="3189187"/>
              <a:ext cx="606997" cy="321351"/>
            </a:xfrm>
            <a:custGeom>
              <a:avLst/>
              <a:gdLst>
                <a:gd name="T0" fmla="*/ 0 w 498"/>
                <a:gd name="T1" fmla="*/ 2147483647 h 266"/>
                <a:gd name="T2" fmla="*/ 2147483647 w 498"/>
                <a:gd name="T3" fmla="*/ 0 h 266"/>
                <a:gd name="T4" fmla="*/ 2147483647 w 498"/>
                <a:gd name="T5" fmla="*/ 2147483647 h 266"/>
                <a:gd name="T6" fmla="*/ 2147483647 w 498"/>
                <a:gd name="T7" fmla="*/ 2147483647 h 266"/>
                <a:gd name="T8" fmla="*/ 0 w 498"/>
                <a:gd name="T9" fmla="*/ 2147483647 h 266"/>
                <a:gd name="T10" fmla="*/ 0 w 498"/>
                <a:gd name="T11" fmla="*/ 2147483647 h 2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8"/>
                <a:gd name="T19" fmla="*/ 0 h 266"/>
                <a:gd name="T20" fmla="*/ 498 w 498"/>
                <a:gd name="T21" fmla="*/ 266 h 2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8" h="266">
                  <a:moveTo>
                    <a:pt x="0" y="1"/>
                  </a:moveTo>
                  <a:lnTo>
                    <a:pt x="448" y="0"/>
                  </a:lnTo>
                  <a:lnTo>
                    <a:pt x="490" y="200"/>
                  </a:lnTo>
                  <a:lnTo>
                    <a:pt x="498" y="266"/>
                  </a:lnTo>
                  <a:lnTo>
                    <a:pt x="0" y="265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2" name="Freeform 91">
              <a:extLst>
                <a:ext uri="{FF2B5EF4-FFF2-40B4-BE49-F238E27FC236}">
                  <a16:creationId xmlns:a16="http://schemas.microsoft.com/office/drawing/2014/main" id="{AAF5F3F5-7751-4767-9E59-534C39F15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34" y="3836803"/>
              <a:ext cx="719058" cy="329548"/>
            </a:xfrm>
            <a:custGeom>
              <a:avLst/>
              <a:gdLst>
                <a:gd name="T0" fmla="*/ 0 w 590"/>
                <a:gd name="T1" fmla="*/ 0 h 274"/>
                <a:gd name="T2" fmla="*/ 2147483647 w 590"/>
                <a:gd name="T3" fmla="*/ 0 h 274"/>
                <a:gd name="T4" fmla="*/ 2147483647 w 590"/>
                <a:gd name="T5" fmla="*/ 2147483647 h 274"/>
                <a:gd name="T6" fmla="*/ 2147483647 w 590"/>
                <a:gd name="T7" fmla="*/ 2147483647 h 274"/>
                <a:gd name="T8" fmla="*/ 2147483647 w 590"/>
                <a:gd name="T9" fmla="*/ 2147483647 h 274"/>
                <a:gd name="T10" fmla="*/ 2147483647 w 590"/>
                <a:gd name="T11" fmla="*/ 2147483647 h 274"/>
                <a:gd name="T12" fmla="*/ 2147483647 w 590"/>
                <a:gd name="T13" fmla="*/ 2147483647 h 274"/>
                <a:gd name="T14" fmla="*/ 2147483647 w 590"/>
                <a:gd name="T15" fmla="*/ 2147483647 h 274"/>
                <a:gd name="T16" fmla="*/ 0 w 590"/>
                <a:gd name="T17" fmla="*/ 2147483647 h 274"/>
                <a:gd name="T18" fmla="*/ 0 w 590"/>
                <a:gd name="T19" fmla="*/ 0 h 27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90"/>
                <a:gd name="T31" fmla="*/ 0 h 274"/>
                <a:gd name="T32" fmla="*/ 590 w 590"/>
                <a:gd name="T33" fmla="*/ 274 h 27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90" h="274">
                  <a:moveTo>
                    <a:pt x="0" y="0"/>
                  </a:moveTo>
                  <a:lnTo>
                    <a:pt x="364" y="0"/>
                  </a:lnTo>
                  <a:lnTo>
                    <a:pt x="401" y="25"/>
                  </a:lnTo>
                  <a:lnTo>
                    <a:pt x="485" y="47"/>
                  </a:lnTo>
                  <a:lnTo>
                    <a:pt x="540" y="208"/>
                  </a:lnTo>
                  <a:lnTo>
                    <a:pt x="590" y="274"/>
                  </a:lnTo>
                  <a:lnTo>
                    <a:pt x="125" y="273"/>
                  </a:lnTo>
                  <a:lnTo>
                    <a:pt x="125" y="175"/>
                  </a:lnTo>
                  <a:lnTo>
                    <a:pt x="0" y="17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3" name="Rectangle 92">
              <a:extLst>
                <a:ext uri="{FF2B5EF4-FFF2-40B4-BE49-F238E27FC236}">
                  <a16:creationId xmlns:a16="http://schemas.microsoft.com/office/drawing/2014/main" id="{C15026EF-C0D4-41B5-8CD0-8AF566988A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8112" y="4045027"/>
              <a:ext cx="558748" cy="423001"/>
            </a:xfrm>
            <a:prstGeom prst="rect">
              <a:avLst/>
            </a:prstGeom>
            <a:grp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4" name="Freeform 93">
              <a:extLst>
                <a:ext uri="{FF2B5EF4-FFF2-40B4-BE49-F238E27FC236}">
                  <a16:creationId xmlns:a16="http://schemas.microsoft.com/office/drawing/2014/main" id="{E480FDBF-147D-4766-897D-A71E63E6E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0615" y="4112245"/>
              <a:ext cx="435793" cy="327909"/>
            </a:xfrm>
            <a:custGeom>
              <a:avLst/>
              <a:gdLst>
                <a:gd name="T0" fmla="*/ 2147483647 w 357"/>
                <a:gd name="T1" fmla="*/ 0 h 270"/>
                <a:gd name="T2" fmla="*/ 2147483647 w 357"/>
                <a:gd name="T3" fmla="*/ 0 h 270"/>
                <a:gd name="T4" fmla="*/ 2147483647 w 357"/>
                <a:gd name="T5" fmla="*/ 2147483647 h 270"/>
                <a:gd name="T6" fmla="*/ 2147483647 w 357"/>
                <a:gd name="T7" fmla="*/ 2147483647 h 270"/>
                <a:gd name="T8" fmla="*/ 0 w 357"/>
                <a:gd name="T9" fmla="*/ 2147483647 h 270"/>
                <a:gd name="T10" fmla="*/ 2147483647 w 357"/>
                <a:gd name="T11" fmla="*/ 2147483647 h 270"/>
                <a:gd name="T12" fmla="*/ 2147483647 w 357"/>
                <a:gd name="T13" fmla="*/ 2147483647 h 270"/>
                <a:gd name="T14" fmla="*/ 2147483647 w 357"/>
                <a:gd name="T15" fmla="*/ 2147483647 h 270"/>
                <a:gd name="T16" fmla="*/ 2147483647 w 357"/>
                <a:gd name="T17" fmla="*/ 2147483647 h 270"/>
                <a:gd name="T18" fmla="*/ 2147483647 w 357"/>
                <a:gd name="T19" fmla="*/ 2147483647 h 270"/>
                <a:gd name="T20" fmla="*/ 2147483647 w 357"/>
                <a:gd name="T21" fmla="*/ 2147483647 h 270"/>
                <a:gd name="T22" fmla="*/ 2147483647 w 357"/>
                <a:gd name="T23" fmla="*/ 2147483647 h 270"/>
                <a:gd name="T24" fmla="*/ 2147483647 w 357"/>
                <a:gd name="T25" fmla="*/ 2147483647 h 270"/>
                <a:gd name="T26" fmla="*/ 2147483647 w 357"/>
                <a:gd name="T27" fmla="*/ 2147483647 h 270"/>
                <a:gd name="T28" fmla="*/ 2147483647 w 357"/>
                <a:gd name="T29" fmla="*/ 2147483647 h 270"/>
                <a:gd name="T30" fmla="*/ 2147483647 w 357"/>
                <a:gd name="T31" fmla="*/ 2147483647 h 270"/>
                <a:gd name="T32" fmla="*/ 2147483647 w 357"/>
                <a:gd name="T33" fmla="*/ 0 h 27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57"/>
                <a:gd name="T52" fmla="*/ 0 h 270"/>
                <a:gd name="T53" fmla="*/ 357 w 357"/>
                <a:gd name="T54" fmla="*/ 270 h 27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57" h="270">
                  <a:moveTo>
                    <a:pt x="147" y="0"/>
                  </a:moveTo>
                  <a:lnTo>
                    <a:pt x="137" y="0"/>
                  </a:lnTo>
                  <a:lnTo>
                    <a:pt x="95" y="82"/>
                  </a:lnTo>
                  <a:lnTo>
                    <a:pt x="71" y="82"/>
                  </a:lnTo>
                  <a:lnTo>
                    <a:pt x="0" y="165"/>
                  </a:lnTo>
                  <a:lnTo>
                    <a:pt x="31" y="252"/>
                  </a:lnTo>
                  <a:lnTo>
                    <a:pt x="141" y="270"/>
                  </a:lnTo>
                  <a:lnTo>
                    <a:pt x="170" y="248"/>
                  </a:lnTo>
                  <a:lnTo>
                    <a:pt x="202" y="185"/>
                  </a:lnTo>
                  <a:lnTo>
                    <a:pt x="210" y="179"/>
                  </a:lnTo>
                  <a:lnTo>
                    <a:pt x="357" y="127"/>
                  </a:lnTo>
                  <a:lnTo>
                    <a:pt x="347" y="103"/>
                  </a:lnTo>
                  <a:lnTo>
                    <a:pt x="290" y="84"/>
                  </a:lnTo>
                  <a:lnTo>
                    <a:pt x="208" y="127"/>
                  </a:lnTo>
                  <a:lnTo>
                    <a:pt x="208" y="52"/>
                  </a:lnTo>
                  <a:lnTo>
                    <a:pt x="147" y="52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5" name="Freeform 94">
              <a:extLst>
                <a:ext uri="{FF2B5EF4-FFF2-40B4-BE49-F238E27FC236}">
                  <a16:creationId xmlns:a16="http://schemas.microsoft.com/office/drawing/2014/main" id="{79ED145C-F1A3-4C20-8727-9AA0619D6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652" y="4268004"/>
              <a:ext cx="691042" cy="244292"/>
            </a:xfrm>
            <a:custGeom>
              <a:avLst/>
              <a:gdLst>
                <a:gd name="T0" fmla="*/ 0 w 570"/>
                <a:gd name="T1" fmla="*/ 2147483647 h 204"/>
                <a:gd name="T2" fmla="*/ 2147483647 w 570"/>
                <a:gd name="T3" fmla="*/ 2147483647 h 204"/>
                <a:gd name="T4" fmla="*/ 2147483647 w 570"/>
                <a:gd name="T5" fmla="*/ 2147483647 h 204"/>
                <a:gd name="T6" fmla="*/ 2147483647 w 570"/>
                <a:gd name="T7" fmla="*/ 2147483647 h 204"/>
                <a:gd name="T8" fmla="*/ 2147483647 w 570"/>
                <a:gd name="T9" fmla="*/ 2147483647 h 204"/>
                <a:gd name="T10" fmla="*/ 2147483647 w 570"/>
                <a:gd name="T11" fmla="*/ 2147483647 h 204"/>
                <a:gd name="T12" fmla="*/ 2147483647 w 570"/>
                <a:gd name="T13" fmla="*/ 0 h 204"/>
                <a:gd name="T14" fmla="*/ 2147483647 w 570"/>
                <a:gd name="T15" fmla="*/ 2147483647 h 204"/>
                <a:gd name="T16" fmla="*/ 2147483647 w 570"/>
                <a:gd name="T17" fmla="*/ 2147483647 h 204"/>
                <a:gd name="T18" fmla="*/ 2147483647 w 570"/>
                <a:gd name="T19" fmla="*/ 2147483647 h 204"/>
                <a:gd name="T20" fmla="*/ 2147483647 w 570"/>
                <a:gd name="T21" fmla="*/ 2147483647 h 204"/>
                <a:gd name="T22" fmla="*/ 0 w 570"/>
                <a:gd name="T23" fmla="*/ 2147483647 h 20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70"/>
                <a:gd name="T37" fmla="*/ 0 h 204"/>
                <a:gd name="T38" fmla="*/ 570 w 570"/>
                <a:gd name="T39" fmla="*/ 204 h 20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70" h="204">
                  <a:moveTo>
                    <a:pt x="0" y="204"/>
                  </a:moveTo>
                  <a:lnTo>
                    <a:pt x="17" y="184"/>
                  </a:lnTo>
                  <a:lnTo>
                    <a:pt x="145" y="125"/>
                  </a:lnTo>
                  <a:lnTo>
                    <a:pt x="256" y="143"/>
                  </a:lnTo>
                  <a:lnTo>
                    <a:pt x="289" y="114"/>
                  </a:lnTo>
                  <a:lnTo>
                    <a:pt x="310" y="57"/>
                  </a:lnTo>
                  <a:lnTo>
                    <a:pt x="472" y="0"/>
                  </a:lnTo>
                  <a:lnTo>
                    <a:pt x="498" y="91"/>
                  </a:lnTo>
                  <a:lnTo>
                    <a:pt x="570" y="109"/>
                  </a:lnTo>
                  <a:lnTo>
                    <a:pt x="534" y="152"/>
                  </a:lnTo>
                  <a:lnTo>
                    <a:pt x="558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6" name="Freeform 95">
              <a:extLst>
                <a:ext uri="{FF2B5EF4-FFF2-40B4-BE49-F238E27FC236}">
                  <a16:creationId xmlns:a16="http://schemas.microsoft.com/office/drawing/2014/main" id="{9AA8D5C7-027E-42CC-A91A-9EE626F27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866" y="4208981"/>
              <a:ext cx="597658" cy="327909"/>
            </a:xfrm>
            <a:custGeom>
              <a:avLst/>
              <a:gdLst>
                <a:gd name="T0" fmla="*/ 0 w 489"/>
                <a:gd name="T1" fmla="*/ 2147483647 h 268"/>
                <a:gd name="T2" fmla="*/ 2147483647 w 489"/>
                <a:gd name="T3" fmla="*/ 2147483647 h 268"/>
                <a:gd name="T4" fmla="*/ 2147483647 w 489"/>
                <a:gd name="T5" fmla="*/ 2147483647 h 268"/>
                <a:gd name="T6" fmla="*/ 2147483647 w 489"/>
                <a:gd name="T7" fmla="*/ 2147483647 h 268"/>
                <a:gd name="T8" fmla="*/ 2147483647 w 489"/>
                <a:gd name="T9" fmla="*/ 2147483647 h 268"/>
                <a:gd name="T10" fmla="*/ 2147483647 w 489"/>
                <a:gd name="T11" fmla="*/ 0 h 268"/>
                <a:gd name="T12" fmla="*/ 2147483647 w 489"/>
                <a:gd name="T13" fmla="*/ 2147483647 h 268"/>
                <a:gd name="T14" fmla="*/ 2147483647 w 489"/>
                <a:gd name="T15" fmla="*/ 2147483647 h 268"/>
                <a:gd name="T16" fmla="*/ 2147483647 w 489"/>
                <a:gd name="T17" fmla="*/ 2147483647 h 268"/>
                <a:gd name="T18" fmla="*/ 2147483647 w 489"/>
                <a:gd name="T19" fmla="*/ 2147483647 h 268"/>
                <a:gd name="T20" fmla="*/ 2147483647 w 489"/>
                <a:gd name="T21" fmla="*/ 2147483647 h 268"/>
                <a:gd name="T22" fmla="*/ 2147483647 w 489"/>
                <a:gd name="T23" fmla="*/ 2147483647 h 268"/>
                <a:gd name="T24" fmla="*/ 2147483647 w 489"/>
                <a:gd name="T25" fmla="*/ 2147483647 h 268"/>
                <a:gd name="T26" fmla="*/ 2147483647 w 489"/>
                <a:gd name="T27" fmla="*/ 2147483647 h 268"/>
                <a:gd name="T28" fmla="*/ 0 w 489"/>
                <a:gd name="T29" fmla="*/ 2147483647 h 26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9"/>
                <a:gd name="T46" fmla="*/ 0 h 268"/>
                <a:gd name="T47" fmla="*/ 489 w 489"/>
                <a:gd name="T48" fmla="*/ 268 h 26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9" h="268">
                  <a:moveTo>
                    <a:pt x="0" y="268"/>
                  </a:moveTo>
                  <a:lnTo>
                    <a:pt x="23" y="198"/>
                  </a:lnTo>
                  <a:lnTo>
                    <a:pt x="86" y="157"/>
                  </a:lnTo>
                  <a:lnTo>
                    <a:pt x="225" y="129"/>
                  </a:lnTo>
                  <a:lnTo>
                    <a:pt x="306" y="31"/>
                  </a:lnTo>
                  <a:lnTo>
                    <a:pt x="306" y="0"/>
                  </a:lnTo>
                  <a:lnTo>
                    <a:pt x="399" y="75"/>
                  </a:lnTo>
                  <a:lnTo>
                    <a:pt x="433" y="63"/>
                  </a:lnTo>
                  <a:lnTo>
                    <a:pt x="459" y="88"/>
                  </a:lnTo>
                  <a:lnTo>
                    <a:pt x="489" y="175"/>
                  </a:lnTo>
                  <a:lnTo>
                    <a:pt x="361" y="230"/>
                  </a:lnTo>
                  <a:lnTo>
                    <a:pt x="343" y="250"/>
                  </a:lnTo>
                  <a:lnTo>
                    <a:pt x="98" y="250"/>
                  </a:lnTo>
                  <a:lnTo>
                    <a:pt x="98" y="268"/>
                  </a:lnTo>
                  <a:lnTo>
                    <a:pt x="0" y="268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7" name="Freeform 96">
              <a:extLst>
                <a:ext uri="{FF2B5EF4-FFF2-40B4-BE49-F238E27FC236}">
                  <a16:creationId xmlns:a16="http://schemas.microsoft.com/office/drawing/2014/main" id="{5C777CF0-F69D-4746-BF87-42D62C804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3857" y="4517215"/>
              <a:ext cx="417116" cy="357419"/>
            </a:xfrm>
            <a:custGeom>
              <a:avLst/>
              <a:gdLst>
                <a:gd name="T0" fmla="*/ 0 w 341"/>
                <a:gd name="T1" fmla="*/ 0 h 297"/>
                <a:gd name="T2" fmla="*/ 2147483647 w 341"/>
                <a:gd name="T3" fmla="*/ 0 h 297"/>
                <a:gd name="T4" fmla="*/ 2147483647 w 341"/>
                <a:gd name="T5" fmla="*/ 2147483647 h 297"/>
                <a:gd name="T6" fmla="*/ 2147483647 w 341"/>
                <a:gd name="T7" fmla="*/ 2147483647 h 297"/>
                <a:gd name="T8" fmla="*/ 2147483647 w 341"/>
                <a:gd name="T9" fmla="*/ 2147483647 h 297"/>
                <a:gd name="T10" fmla="*/ 2147483647 w 341"/>
                <a:gd name="T11" fmla="*/ 2147483647 h 297"/>
                <a:gd name="T12" fmla="*/ 2147483647 w 341"/>
                <a:gd name="T13" fmla="*/ 2147483647 h 297"/>
                <a:gd name="T14" fmla="*/ 2147483647 w 341"/>
                <a:gd name="T15" fmla="*/ 2147483647 h 297"/>
                <a:gd name="T16" fmla="*/ 2147483647 w 341"/>
                <a:gd name="T17" fmla="*/ 2147483647 h 297"/>
                <a:gd name="T18" fmla="*/ 2147483647 w 341"/>
                <a:gd name="T19" fmla="*/ 2147483647 h 297"/>
                <a:gd name="T20" fmla="*/ 2147483647 w 341"/>
                <a:gd name="T21" fmla="*/ 2147483647 h 297"/>
                <a:gd name="T22" fmla="*/ 0 w 341"/>
                <a:gd name="T23" fmla="*/ 0 h 29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1"/>
                <a:gd name="T37" fmla="*/ 0 h 297"/>
                <a:gd name="T38" fmla="*/ 341 w 341"/>
                <a:gd name="T39" fmla="*/ 297 h 29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1" h="297">
                  <a:moveTo>
                    <a:pt x="0" y="0"/>
                  </a:moveTo>
                  <a:lnTo>
                    <a:pt x="306" y="0"/>
                  </a:lnTo>
                  <a:lnTo>
                    <a:pt x="294" y="40"/>
                  </a:lnTo>
                  <a:lnTo>
                    <a:pt x="341" y="42"/>
                  </a:lnTo>
                  <a:lnTo>
                    <a:pt x="299" y="145"/>
                  </a:lnTo>
                  <a:lnTo>
                    <a:pt x="254" y="210"/>
                  </a:lnTo>
                  <a:lnTo>
                    <a:pt x="227" y="297"/>
                  </a:lnTo>
                  <a:lnTo>
                    <a:pt x="48" y="297"/>
                  </a:lnTo>
                  <a:lnTo>
                    <a:pt x="45" y="257"/>
                  </a:lnTo>
                  <a:lnTo>
                    <a:pt x="12" y="249"/>
                  </a:lnTo>
                  <a:lnTo>
                    <a:pt x="12" y="6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8" name="Freeform 97">
              <a:extLst>
                <a:ext uri="{FF2B5EF4-FFF2-40B4-BE49-F238E27FC236}">
                  <a16:creationId xmlns:a16="http://schemas.microsoft.com/office/drawing/2014/main" id="{869B5A87-491E-43E5-8D63-F21A5E8F3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9614" y="4512296"/>
              <a:ext cx="700380" cy="181990"/>
            </a:xfrm>
            <a:custGeom>
              <a:avLst/>
              <a:gdLst>
                <a:gd name="T0" fmla="*/ 2147483647 w 575"/>
                <a:gd name="T1" fmla="*/ 2147483647 h 148"/>
                <a:gd name="T2" fmla="*/ 2147483647 w 575"/>
                <a:gd name="T3" fmla="*/ 2147483647 h 148"/>
                <a:gd name="T4" fmla="*/ 2147483647 w 575"/>
                <a:gd name="T5" fmla="*/ 0 h 148"/>
                <a:gd name="T6" fmla="*/ 2147483647 w 575"/>
                <a:gd name="T7" fmla="*/ 0 h 148"/>
                <a:gd name="T8" fmla="*/ 2147483647 w 575"/>
                <a:gd name="T9" fmla="*/ 2147483647 h 148"/>
                <a:gd name="T10" fmla="*/ 2147483647 w 575"/>
                <a:gd name="T11" fmla="*/ 2147483647 h 148"/>
                <a:gd name="T12" fmla="*/ 2147483647 w 575"/>
                <a:gd name="T13" fmla="*/ 2147483647 h 148"/>
                <a:gd name="T14" fmla="*/ 0 w 575"/>
                <a:gd name="T15" fmla="*/ 2147483647 h 148"/>
                <a:gd name="T16" fmla="*/ 2147483647 w 575"/>
                <a:gd name="T17" fmla="*/ 2147483647 h 1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5"/>
                <a:gd name="T28" fmla="*/ 0 h 148"/>
                <a:gd name="T29" fmla="*/ 575 w 575"/>
                <a:gd name="T30" fmla="*/ 148 h 1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5" h="148">
                  <a:moveTo>
                    <a:pt x="51" y="16"/>
                  </a:moveTo>
                  <a:lnTo>
                    <a:pt x="151" y="16"/>
                  </a:lnTo>
                  <a:lnTo>
                    <a:pt x="151" y="0"/>
                  </a:lnTo>
                  <a:lnTo>
                    <a:pt x="575" y="0"/>
                  </a:lnTo>
                  <a:lnTo>
                    <a:pt x="569" y="36"/>
                  </a:lnTo>
                  <a:lnTo>
                    <a:pt x="397" y="105"/>
                  </a:lnTo>
                  <a:lnTo>
                    <a:pt x="381" y="148"/>
                  </a:lnTo>
                  <a:lnTo>
                    <a:pt x="0" y="147"/>
                  </a:lnTo>
                  <a:lnTo>
                    <a:pt x="51" y="16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9" name="Freeform 98">
              <a:extLst>
                <a:ext uri="{FF2B5EF4-FFF2-40B4-BE49-F238E27FC236}">
                  <a16:creationId xmlns:a16="http://schemas.microsoft.com/office/drawing/2014/main" id="{4B74221B-4DF7-44C4-A711-BC8204220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421" y="4512296"/>
              <a:ext cx="729952" cy="285280"/>
            </a:xfrm>
            <a:custGeom>
              <a:avLst/>
              <a:gdLst>
                <a:gd name="T0" fmla="*/ 2147483647 w 599"/>
                <a:gd name="T1" fmla="*/ 0 h 236"/>
                <a:gd name="T2" fmla="*/ 2147483647 w 599"/>
                <a:gd name="T3" fmla="*/ 0 h 236"/>
                <a:gd name="T4" fmla="*/ 2147483647 w 599"/>
                <a:gd name="T5" fmla="*/ 2147483647 h 236"/>
                <a:gd name="T6" fmla="*/ 2147483647 w 599"/>
                <a:gd name="T7" fmla="*/ 2147483647 h 236"/>
                <a:gd name="T8" fmla="*/ 2147483647 w 599"/>
                <a:gd name="T9" fmla="*/ 2147483647 h 236"/>
                <a:gd name="T10" fmla="*/ 2147483647 w 599"/>
                <a:gd name="T11" fmla="*/ 2147483647 h 236"/>
                <a:gd name="T12" fmla="*/ 2147483647 w 599"/>
                <a:gd name="T13" fmla="*/ 2147483647 h 236"/>
                <a:gd name="T14" fmla="*/ 2147483647 w 599"/>
                <a:gd name="T15" fmla="*/ 2147483647 h 236"/>
                <a:gd name="T16" fmla="*/ 2147483647 w 599"/>
                <a:gd name="T17" fmla="*/ 2147483647 h 236"/>
                <a:gd name="T18" fmla="*/ 2147483647 w 599"/>
                <a:gd name="T19" fmla="*/ 2147483647 h 236"/>
                <a:gd name="T20" fmla="*/ 2147483647 w 599"/>
                <a:gd name="T21" fmla="*/ 2147483647 h 236"/>
                <a:gd name="T22" fmla="*/ 0 w 599"/>
                <a:gd name="T23" fmla="*/ 2147483647 h 236"/>
                <a:gd name="T24" fmla="*/ 2147483647 w 599"/>
                <a:gd name="T25" fmla="*/ 2147483647 h 236"/>
                <a:gd name="T26" fmla="*/ 2147483647 w 599"/>
                <a:gd name="T27" fmla="*/ 2147483647 h 236"/>
                <a:gd name="T28" fmla="*/ 2147483647 w 599"/>
                <a:gd name="T29" fmla="*/ 0 h 2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99"/>
                <a:gd name="T46" fmla="*/ 0 h 236"/>
                <a:gd name="T47" fmla="*/ 599 w 599"/>
                <a:gd name="T48" fmla="*/ 236 h 2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99" h="236">
                  <a:moveTo>
                    <a:pt x="191" y="0"/>
                  </a:moveTo>
                  <a:lnTo>
                    <a:pt x="569" y="0"/>
                  </a:lnTo>
                  <a:lnTo>
                    <a:pt x="599" y="74"/>
                  </a:lnTo>
                  <a:lnTo>
                    <a:pt x="533" y="145"/>
                  </a:lnTo>
                  <a:lnTo>
                    <a:pt x="438" y="175"/>
                  </a:lnTo>
                  <a:lnTo>
                    <a:pt x="400" y="236"/>
                  </a:lnTo>
                  <a:lnTo>
                    <a:pt x="307" y="135"/>
                  </a:lnTo>
                  <a:lnTo>
                    <a:pt x="233" y="135"/>
                  </a:lnTo>
                  <a:lnTo>
                    <a:pt x="220" y="115"/>
                  </a:lnTo>
                  <a:lnTo>
                    <a:pt x="120" y="115"/>
                  </a:lnTo>
                  <a:lnTo>
                    <a:pt x="87" y="148"/>
                  </a:lnTo>
                  <a:lnTo>
                    <a:pt x="0" y="147"/>
                  </a:lnTo>
                  <a:lnTo>
                    <a:pt x="14" y="106"/>
                  </a:lnTo>
                  <a:lnTo>
                    <a:pt x="184" y="36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0" name="Freeform 99">
              <a:extLst>
                <a:ext uri="{FF2B5EF4-FFF2-40B4-BE49-F238E27FC236}">
                  <a16:creationId xmlns:a16="http://schemas.microsoft.com/office/drawing/2014/main" id="{5BB49FC6-4772-4C19-B412-F7B61CED9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3691" y="4653296"/>
              <a:ext cx="396882" cy="339386"/>
            </a:xfrm>
            <a:custGeom>
              <a:avLst/>
              <a:gdLst>
                <a:gd name="T0" fmla="*/ 2147483647 w 327"/>
                <a:gd name="T1" fmla="*/ 2147483647 h 283"/>
                <a:gd name="T2" fmla="*/ 2147483647 w 327"/>
                <a:gd name="T3" fmla="*/ 0 h 283"/>
                <a:gd name="T4" fmla="*/ 2147483647 w 327"/>
                <a:gd name="T5" fmla="*/ 0 h 283"/>
                <a:gd name="T6" fmla="*/ 2147483647 w 327"/>
                <a:gd name="T7" fmla="*/ 2147483647 h 283"/>
                <a:gd name="T8" fmla="*/ 2147483647 w 327"/>
                <a:gd name="T9" fmla="*/ 2147483647 h 283"/>
                <a:gd name="T10" fmla="*/ 2147483647 w 327"/>
                <a:gd name="T11" fmla="*/ 2147483647 h 283"/>
                <a:gd name="T12" fmla="*/ 2147483647 w 327"/>
                <a:gd name="T13" fmla="*/ 2147483647 h 283"/>
                <a:gd name="T14" fmla="*/ 2147483647 w 327"/>
                <a:gd name="T15" fmla="*/ 2147483647 h 283"/>
                <a:gd name="T16" fmla="*/ 2147483647 w 327"/>
                <a:gd name="T17" fmla="*/ 2147483647 h 283"/>
                <a:gd name="T18" fmla="*/ 2147483647 w 327"/>
                <a:gd name="T19" fmla="*/ 2147483647 h 283"/>
                <a:gd name="T20" fmla="*/ 0 w 327"/>
                <a:gd name="T21" fmla="*/ 2147483647 h 283"/>
                <a:gd name="T22" fmla="*/ 2147483647 w 327"/>
                <a:gd name="T23" fmla="*/ 2147483647 h 28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7"/>
                <a:gd name="T37" fmla="*/ 0 h 283"/>
                <a:gd name="T38" fmla="*/ 327 w 327"/>
                <a:gd name="T39" fmla="*/ 283 h 28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7" h="283">
                  <a:moveTo>
                    <a:pt x="13" y="34"/>
                  </a:moveTo>
                  <a:lnTo>
                    <a:pt x="47" y="0"/>
                  </a:lnTo>
                  <a:lnTo>
                    <a:pt x="147" y="0"/>
                  </a:lnTo>
                  <a:lnTo>
                    <a:pt x="158" y="20"/>
                  </a:lnTo>
                  <a:lnTo>
                    <a:pt x="234" y="20"/>
                  </a:lnTo>
                  <a:lnTo>
                    <a:pt x="327" y="121"/>
                  </a:lnTo>
                  <a:lnTo>
                    <a:pt x="242" y="210"/>
                  </a:lnTo>
                  <a:lnTo>
                    <a:pt x="178" y="232"/>
                  </a:lnTo>
                  <a:lnTo>
                    <a:pt x="170" y="283"/>
                  </a:lnTo>
                  <a:lnTo>
                    <a:pt x="137" y="224"/>
                  </a:lnTo>
                  <a:lnTo>
                    <a:pt x="0" y="62"/>
                  </a:lnTo>
                  <a:lnTo>
                    <a:pt x="13" y="34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1" name="Freeform 100">
              <a:extLst>
                <a:ext uri="{FF2B5EF4-FFF2-40B4-BE49-F238E27FC236}">
                  <a16:creationId xmlns:a16="http://schemas.microsoft.com/office/drawing/2014/main" id="{0753FF0A-B935-488A-9EEB-CF052E50B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376" y="4691007"/>
              <a:ext cx="381319" cy="436117"/>
            </a:xfrm>
            <a:custGeom>
              <a:avLst/>
              <a:gdLst>
                <a:gd name="T0" fmla="*/ 0 w 313"/>
                <a:gd name="T1" fmla="*/ 0 h 360"/>
                <a:gd name="T2" fmla="*/ 2147483647 w 313"/>
                <a:gd name="T3" fmla="*/ 0 h 360"/>
                <a:gd name="T4" fmla="*/ 2147483647 w 313"/>
                <a:gd name="T5" fmla="*/ 2147483647 h 360"/>
                <a:gd name="T6" fmla="*/ 2147483647 w 313"/>
                <a:gd name="T7" fmla="*/ 2147483647 h 360"/>
                <a:gd name="T8" fmla="*/ 2147483647 w 313"/>
                <a:gd name="T9" fmla="*/ 2147483647 h 360"/>
                <a:gd name="T10" fmla="*/ 2147483647 w 313"/>
                <a:gd name="T11" fmla="*/ 2147483647 h 360"/>
                <a:gd name="T12" fmla="*/ 2147483647 w 313"/>
                <a:gd name="T13" fmla="*/ 2147483647 h 360"/>
                <a:gd name="T14" fmla="*/ 2147483647 w 313"/>
                <a:gd name="T15" fmla="*/ 2147483647 h 360"/>
                <a:gd name="T16" fmla="*/ 2147483647 w 313"/>
                <a:gd name="T17" fmla="*/ 2147483647 h 360"/>
                <a:gd name="T18" fmla="*/ 2147483647 w 313"/>
                <a:gd name="T19" fmla="*/ 2147483647 h 360"/>
                <a:gd name="T20" fmla="*/ 0 w 313"/>
                <a:gd name="T21" fmla="*/ 0 h 3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3"/>
                <a:gd name="T34" fmla="*/ 0 h 360"/>
                <a:gd name="T35" fmla="*/ 313 w 313"/>
                <a:gd name="T36" fmla="*/ 360 h 36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3" h="360">
                  <a:moveTo>
                    <a:pt x="0" y="0"/>
                  </a:moveTo>
                  <a:lnTo>
                    <a:pt x="157" y="0"/>
                  </a:lnTo>
                  <a:lnTo>
                    <a:pt x="144" y="27"/>
                  </a:lnTo>
                  <a:lnTo>
                    <a:pt x="280" y="191"/>
                  </a:lnTo>
                  <a:lnTo>
                    <a:pt x="313" y="250"/>
                  </a:lnTo>
                  <a:lnTo>
                    <a:pt x="277" y="359"/>
                  </a:lnTo>
                  <a:lnTo>
                    <a:pt x="55" y="360"/>
                  </a:lnTo>
                  <a:lnTo>
                    <a:pt x="31" y="312"/>
                  </a:lnTo>
                  <a:lnTo>
                    <a:pt x="20" y="256"/>
                  </a:lnTo>
                  <a:lnTo>
                    <a:pt x="42" y="22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2" name="Freeform 101">
              <a:extLst>
                <a:ext uri="{FF2B5EF4-FFF2-40B4-BE49-F238E27FC236}">
                  <a16:creationId xmlns:a16="http://schemas.microsoft.com/office/drawing/2014/main" id="{C6891697-075D-4AF5-ADC4-21E0E4D8A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4673" y="4691007"/>
              <a:ext cx="277039" cy="486943"/>
            </a:xfrm>
            <a:custGeom>
              <a:avLst/>
              <a:gdLst>
                <a:gd name="T0" fmla="*/ 2147483647 w 227"/>
                <a:gd name="T1" fmla="*/ 0 h 401"/>
                <a:gd name="T2" fmla="*/ 2147483647 w 227"/>
                <a:gd name="T3" fmla="*/ 0 h 401"/>
                <a:gd name="T4" fmla="*/ 2147483647 w 227"/>
                <a:gd name="T5" fmla="*/ 2147483647 h 401"/>
                <a:gd name="T6" fmla="*/ 2147483647 w 227"/>
                <a:gd name="T7" fmla="*/ 2147483647 h 401"/>
                <a:gd name="T8" fmla="*/ 2147483647 w 227"/>
                <a:gd name="T9" fmla="*/ 2147483647 h 401"/>
                <a:gd name="T10" fmla="*/ 2147483647 w 227"/>
                <a:gd name="T11" fmla="*/ 2147483647 h 401"/>
                <a:gd name="T12" fmla="*/ 0 w 227"/>
                <a:gd name="T13" fmla="*/ 2147483647 h 401"/>
                <a:gd name="T14" fmla="*/ 2147483647 w 227"/>
                <a:gd name="T15" fmla="*/ 2147483647 h 401"/>
                <a:gd name="T16" fmla="*/ 2147483647 w 227"/>
                <a:gd name="T17" fmla="*/ 2147483647 h 401"/>
                <a:gd name="T18" fmla="*/ 2147483647 w 227"/>
                <a:gd name="T19" fmla="*/ 2147483647 h 401"/>
                <a:gd name="T20" fmla="*/ 2147483647 w 227"/>
                <a:gd name="T21" fmla="*/ 0 h 40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7"/>
                <a:gd name="T34" fmla="*/ 0 h 401"/>
                <a:gd name="T35" fmla="*/ 227 w 227"/>
                <a:gd name="T36" fmla="*/ 401 h 40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7" h="401">
                  <a:moveTo>
                    <a:pt x="76" y="0"/>
                  </a:moveTo>
                  <a:lnTo>
                    <a:pt x="227" y="0"/>
                  </a:lnTo>
                  <a:lnTo>
                    <a:pt x="178" y="267"/>
                  </a:lnTo>
                  <a:lnTo>
                    <a:pt x="176" y="371"/>
                  </a:lnTo>
                  <a:lnTo>
                    <a:pt x="129" y="401"/>
                  </a:lnTo>
                  <a:lnTo>
                    <a:pt x="105" y="332"/>
                  </a:lnTo>
                  <a:lnTo>
                    <a:pt x="0" y="332"/>
                  </a:lnTo>
                  <a:lnTo>
                    <a:pt x="33" y="217"/>
                  </a:lnTo>
                  <a:lnTo>
                    <a:pt x="1" y="157"/>
                  </a:lnTo>
                  <a:lnTo>
                    <a:pt x="31" y="6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3" name="Freeform 102">
              <a:extLst>
                <a:ext uri="{FF2B5EF4-FFF2-40B4-BE49-F238E27FC236}">
                  <a16:creationId xmlns:a16="http://schemas.microsoft.com/office/drawing/2014/main" id="{AFD3C734-11C7-40C0-A3F3-953BDB0F5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7276" y="5069739"/>
              <a:ext cx="664583" cy="575480"/>
            </a:xfrm>
            <a:custGeom>
              <a:avLst/>
              <a:gdLst>
                <a:gd name="T0" fmla="*/ 2147483647 w 547"/>
                <a:gd name="T1" fmla="*/ 0 h 478"/>
                <a:gd name="T2" fmla="*/ 2147483647 w 547"/>
                <a:gd name="T3" fmla="*/ 0 h 478"/>
                <a:gd name="T4" fmla="*/ 2147483647 w 547"/>
                <a:gd name="T5" fmla="*/ 2147483647 h 478"/>
                <a:gd name="T6" fmla="*/ 2147483647 w 547"/>
                <a:gd name="T7" fmla="*/ 2147483647 h 478"/>
                <a:gd name="T8" fmla="*/ 2147483647 w 547"/>
                <a:gd name="T9" fmla="*/ 2147483647 h 478"/>
                <a:gd name="T10" fmla="*/ 2147483647 w 547"/>
                <a:gd name="T11" fmla="*/ 2147483647 h 478"/>
                <a:gd name="T12" fmla="*/ 2147483647 w 547"/>
                <a:gd name="T13" fmla="*/ 2147483647 h 478"/>
                <a:gd name="T14" fmla="*/ 2147483647 w 547"/>
                <a:gd name="T15" fmla="*/ 2147483647 h 478"/>
                <a:gd name="T16" fmla="*/ 2147483647 w 547"/>
                <a:gd name="T17" fmla="*/ 2147483647 h 478"/>
                <a:gd name="T18" fmla="*/ 2147483647 w 547"/>
                <a:gd name="T19" fmla="*/ 2147483647 h 478"/>
                <a:gd name="T20" fmla="*/ 2147483647 w 547"/>
                <a:gd name="T21" fmla="*/ 2147483647 h 478"/>
                <a:gd name="T22" fmla="*/ 2147483647 w 547"/>
                <a:gd name="T23" fmla="*/ 2147483647 h 478"/>
                <a:gd name="T24" fmla="*/ 2147483647 w 547"/>
                <a:gd name="T25" fmla="*/ 2147483647 h 478"/>
                <a:gd name="T26" fmla="*/ 2147483647 w 547"/>
                <a:gd name="T27" fmla="*/ 2147483647 h 478"/>
                <a:gd name="T28" fmla="*/ 2147483647 w 547"/>
                <a:gd name="T29" fmla="*/ 2147483647 h 478"/>
                <a:gd name="T30" fmla="*/ 2147483647 w 547"/>
                <a:gd name="T31" fmla="*/ 2147483647 h 478"/>
                <a:gd name="T32" fmla="*/ 2147483647 w 547"/>
                <a:gd name="T33" fmla="*/ 2147483647 h 478"/>
                <a:gd name="T34" fmla="*/ 0 w 547"/>
                <a:gd name="T35" fmla="*/ 2147483647 h 478"/>
                <a:gd name="T36" fmla="*/ 2147483647 w 547"/>
                <a:gd name="T37" fmla="*/ 0 h 47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47"/>
                <a:gd name="T58" fmla="*/ 0 h 478"/>
                <a:gd name="T59" fmla="*/ 547 w 547"/>
                <a:gd name="T60" fmla="*/ 478 h 47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47" h="478">
                  <a:moveTo>
                    <a:pt x="2" y="0"/>
                  </a:moveTo>
                  <a:lnTo>
                    <a:pt x="182" y="0"/>
                  </a:lnTo>
                  <a:lnTo>
                    <a:pt x="206" y="48"/>
                  </a:lnTo>
                  <a:lnTo>
                    <a:pt x="424" y="48"/>
                  </a:lnTo>
                  <a:lnTo>
                    <a:pt x="430" y="90"/>
                  </a:lnTo>
                  <a:lnTo>
                    <a:pt x="507" y="229"/>
                  </a:lnTo>
                  <a:lnTo>
                    <a:pt x="537" y="330"/>
                  </a:lnTo>
                  <a:lnTo>
                    <a:pt x="547" y="400"/>
                  </a:lnTo>
                  <a:lnTo>
                    <a:pt x="471" y="472"/>
                  </a:lnTo>
                  <a:lnTo>
                    <a:pt x="408" y="478"/>
                  </a:lnTo>
                  <a:lnTo>
                    <a:pt x="390" y="332"/>
                  </a:lnTo>
                  <a:lnTo>
                    <a:pt x="370" y="334"/>
                  </a:lnTo>
                  <a:lnTo>
                    <a:pt x="308" y="246"/>
                  </a:lnTo>
                  <a:lnTo>
                    <a:pt x="322" y="173"/>
                  </a:lnTo>
                  <a:lnTo>
                    <a:pt x="252" y="94"/>
                  </a:lnTo>
                  <a:lnTo>
                    <a:pt x="160" y="117"/>
                  </a:lnTo>
                  <a:lnTo>
                    <a:pt x="89" y="54"/>
                  </a:lnTo>
                  <a:lnTo>
                    <a:pt x="0" y="5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4" name="Freeform 103">
              <a:extLst>
                <a:ext uri="{FF2B5EF4-FFF2-40B4-BE49-F238E27FC236}">
                  <a16:creationId xmlns:a16="http://schemas.microsoft.com/office/drawing/2014/main" id="{A08EAF71-3F66-405E-BF72-4FB72068F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455" y="4691004"/>
              <a:ext cx="309725" cy="450874"/>
            </a:xfrm>
            <a:custGeom>
              <a:avLst/>
              <a:gdLst>
                <a:gd name="T0" fmla="*/ 2147483647 w 255"/>
                <a:gd name="T1" fmla="*/ 0 h 371"/>
                <a:gd name="T2" fmla="*/ 2147483647 w 255"/>
                <a:gd name="T3" fmla="*/ 0 h 371"/>
                <a:gd name="T4" fmla="*/ 2147483647 w 255"/>
                <a:gd name="T5" fmla="*/ 2147483647 h 371"/>
                <a:gd name="T6" fmla="*/ 2147483647 w 255"/>
                <a:gd name="T7" fmla="*/ 2147483647 h 371"/>
                <a:gd name="T8" fmla="*/ 2147483647 w 255"/>
                <a:gd name="T9" fmla="*/ 2147483647 h 371"/>
                <a:gd name="T10" fmla="*/ 2147483647 w 255"/>
                <a:gd name="T11" fmla="*/ 2147483647 h 371"/>
                <a:gd name="T12" fmla="*/ 2147483647 w 255"/>
                <a:gd name="T13" fmla="*/ 2147483647 h 371"/>
                <a:gd name="T14" fmla="*/ 0 w 255"/>
                <a:gd name="T15" fmla="*/ 2147483647 h 371"/>
                <a:gd name="T16" fmla="*/ 2147483647 w 255"/>
                <a:gd name="T17" fmla="*/ 2147483647 h 371"/>
                <a:gd name="T18" fmla="*/ 2147483647 w 255"/>
                <a:gd name="T19" fmla="*/ 0 h 3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5"/>
                <a:gd name="T31" fmla="*/ 0 h 371"/>
                <a:gd name="T32" fmla="*/ 255 w 255"/>
                <a:gd name="T33" fmla="*/ 371 h 37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5" h="371">
                  <a:moveTo>
                    <a:pt x="52" y="0"/>
                  </a:moveTo>
                  <a:lnTo>
                    <a:pt x="212" y="0"/>
                  </a:lnTo>
                  <a:lnTo>
                    <a:pt x="255" y="227"/>
                  </a:lnTo>
                  <a:lnTo>
                    <a:pt x="234" y="257"/>
                  </a:lnTo>
                  <a:lnTo>
                    <a:pt x="244" y="310"/>
                  </a:lnTo>
                  <a:lnTo>
                    <a:pt x="66" y="310"/>
                  </a:lnTo>
                  <a:lnTo>
                    <a:pt x="63" y="362"/>
                  </a:lnTo>
                  <a:lnTo>
                    <a:pt x="0" y="371"/>
                  </a:lnTo>
                  <a:lnTo>
                    <a:pt x="2" y="267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5" name="Freeform 104">
              <a:extLst>
                <a:ext uri="{FF2B5EF4-FFF2-40B4-BE49-F238E27FC236}">
                  <a16:creationId xmlns:a16="http://schemas.microsoft.com/office/drawing/2014/main" id="{F3AAFB1B-3231-4028-BAB5-2A547436F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6775" y="4874632"/>
              <a:ext cx="407778" cy="386932"/>
            </a:xfrm>
            <a:custGeom>
              <a:avLst/>
              <a:gdLst>
                <a:gd name="T0" fmla="*/ 2147483647 w 334"/>
                <a:gd name="T1" fmla="*/ 0 h 322"/>
                <a:gd name="T2" fmla="*/ 2147483647 w 334"/>
                <a:gd name="T3" fmla="*/ 0 h 322"/>
                <a:gd name="T4" fmla="*/ 2147483647 w 334"/>
                <a:gd name="T5" fmla="*/ 2147483647 h 322"/>
                <a:gd name="T6" fmla="*/ 2147483647 w 334"/>
                <a:gd name="T7" fmla="*/ 2147483647 h 322"/>
                <a:gd name="T8" fmla="*/ 2147483647 w 334"/>
                <a:gd name="T9" fmla="*/ 2147483647 h 322"/>
                <a:gd name="T10" fmla="*/ 2147483647 w 334"/>
                <a:gd name="T11" fmla="*/ 2147483647 h 322"/>
                <a:gd name="T12" fmla="*/ 2147483647 w 334"/>
                <a:gd name="T13" fmla="*/ 2147483647 h 322"/>
                <a:gd name="T14" fmla="*/ 2147483647 w 334"/>
                <a:gd name="T15" fmla="*/ 2147483647 h 322"/>
                <a:gd name="T16" fmla="*/ 2147483647 w 334"/>
                <a:gd name="T17" fmla="*/ 2147483647 h 322"/>
                <a:gd name="T18" fmla="*/ 2147483647 w 334"/>
                <a:gd name="T19" fmla="*/ 2147483647 h 322"/>
                <a:gd name="T20" fmla="*/ 0 w 334"/>
                <a:gd name="T21" fmla="*/ 2147483647 h 322"/>
                <a:gd name="T22" fmla="*/ 2147483647 w 334"/>
                <a:gd name="T23" fmla="*/ 0 h 3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4"/>
                <a:gd name="T37" fmla="*/ 0 h 322"/>
                <a:gd name="T38" fmla="*/ 334 w 334"/>
                <a:gd name="T39" fmla="*/ 322 h 3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4" h="322">
                  <a:moveTo>
                    <a:pt x="3" y="0"/>
                  </a:moveTo>
                  <a:lnTo>
                    <a:pt x="182" y="0"/>
                  </a:lnTo>
                  <a:lnTo>
                    <a:pt x="213" y="69"/>
                  </a:lnTo>
                  <a:lnTo>
                    <a:pt x="180" y="178"/>
                  </a:lnTo>
                  <a:lnTo>
                    <a:pt x="285" y="178"/>
                  </a:lnTo>
                  <a:lnTo>
                    <a:pt x="309" y="249"/>
                  </a:lnTo>
                  <a:lnTo>
                    <a:pt x="334" y="322"/>
                  </a:lnTo>
                  <a:lnTo>
                    <a:pt x="193" y="314"/>
                  </a:lnTo>
                  <a:lnTo>
                    <a:pt x="23" y="250"/>
                  </a:lnTo>
                  <a:lnTo>
                    <a:pt x="43" y="200"/>
                  </a:lnTo>
                  <a:lnTo>
                    <a:pt x="0" y="99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6" name="Freeform 105">
              <a:extLst>
                <a:ext uri="{FF2B5EF4-FFF2-40B4-BE49-F238E27FC236}">
                  <a16:creationId xmlns:a16="http://schemas.microsoft.com/office/drawing/2014/main" id="{C04FD51E-AAD9-40E7-8D03-5F4D76324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2816" y="4468027"/>
              <a:ext cx="708164" cy="354142"/>
            </a:xfrm>
            <a:custGeom>
              <a:avLst/>
              <a:gdLst>
                <a:gd name="T0" fmla="*/ 0 w 583"/>
                <a:gd name="T1" fmla="*/ 0 h 294"/>
                <a:gd name="T2" fmla="*/ 2147483647 w 583"/>
                <a:gd name="T3" fmla="*/ 0 h 294"/>
                <a:gd name="T4" fmla="*/ 2147483647 w 583"/>
                <a:gd name="T5" fmla="*/ 2147483647 h 294"/>
                <a:gd name="T6" fmla="*/ 2147483647 w 583"/>
                <a:gd name="T7" fmla="*/ 2147483647 h 294"/>
                <a:gd name="T8" fmla="*/ 2147483647 w 583"/>
                <a:gd name="T9" fmla="*/ 2147483647 h 294"/>
                <a:gd name="T10" fmla="*/ 2147483647 w 583"/>
                <a:gd name="T11" fmla="*/ 2147483647 h 294"/>
                <a:gd name="T12" fmla="*/ 2147483647 w 583"/>
                <a:gd name="T13" fmla="*/ 2147483647 h 294"/>
                <a:gd name="T14" fmla="*/ 2147483647 w 583"/>
                <a:gd name="T15" fmla="*/ 2147483647 h 294"/>
                <a:gd name="T16" fmla="*/ 2147483647 w 583"/>
                <a:gd name="T17" fmla="*/ 2147483647 h 294"/>
                <a:gd name="T18" fmla="*/ 0 w 583"/>
                <a:gd name="T19" fmla="*/ 2147483647 h 294"/>
                <a:gd name="T20" fmla="*/ 0 w 583"/>
                <a:gd name="T21" fmla="*/ 0 h 2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83"/>
                <a:gd name="T34" fmla="*/ 0 h 294"/>
                <a:gd name="T35" fmla="*/ 583 w 583"/>
                <a:gd name="T36" fmla="*/ 294 h 29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83" h="294">
                  <a:moveTo>
                    <a:pt x="0" y="0"/>
                  </a:moveTo>
                  <a:lnTo>
                    <a:pt x="554" y="0"/>
                  </a:lnTo>
                  <a:lnTo>
                    <a:pt x="571" y="43"/>
                  </a:lnTo>
                  <a:lnTo>
                    <a:pt x="581" y="105"/>
                  </a:lnTo>
                  <a:lnTo>
                    <a:pt x="583" y="294"/>
                  </a:lnTo>
                  <a:lnTo>
                    <a:pt x="482" y="273"/>
                  </a:lnTo>
                  <a:lnTo>
                    <a:pt x="440" y="281"/>
                  </a:lnTo>
                  <a:lnTo>
                    <a:pt x="197" y="231"/>
                  </a:lnTo>
                  <a:lnTo>
                    <a:pt x="197" y="88"/>
                  </a:lnTo>
                  <a:lnTo>
                    <a:pt x="0" y="8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7" name="Freeform 106">
              <a:extLst>
                <a:ext uri="{FF2B5EF4-FFF2-40B4-BE49-F238E27FC236}">
                  <a16:creationId xmlns:a16="http://schemas.microsoft.com/office/drawing/2014/main" id="{59B9476E-EAF5-42F0-B062-1B7422D13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6556" y="4468030"/>
              <a:ext cx="474703" cy="580397"/>
            </a:xfrm>
            <a:custGeom>
              <a:avLst/>
              <a:gdLst>
                <a:gd name="T0" fmla="*/ 0 w 390"/>
                <a:gd name="T1" fmla="*/ 0 h 482"/>
                <a:gd name="T2" fmla="*/ 2147483647 w 390"/>
                <a:gd name="T3" fmla="*/ 0 h 482"/>
                <a:gd name="T4" fmla="*/ 2147483647 w 390"/>
                <a:gd name="T5" fmla="*/ 2147483647 h 482"/>
                <a:gd name="T6" fmla="*/ 2147483647 w 390"/>
                <a:gd name="T7" fmla="*/ 2147483647 h 482"/>
                <a:gd name="T8" fmla="*/ 2147483647 w 390"/>
                <a:gd name="T9" fmla="*/ 2147483647 h 482"/>
                <a:gd name="T10" fmla="*/ 2147483647 w 390"/>
                <a:gd name="T11" fmla="*/ 2147483647 h 482"/>
                <a:gd name="T12" fmla="*/ 2147483647 w 390"/>
                <a:gd name="T13" fmla="*/ 2147483647 h 482"/>
                <a:gd name="T14" fmla="*/ 0 w 390"/>
                <a:gd name="T15" fmla="*/ 0 h 48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0"/>
                <a:gd name="T25" fmla="*/ 0 h 482"/>
                <a:gd name="T26" fmla="*/ 390 w 390"/>
                <a:gd name="T27" fmla="*/ 482 h 48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0" h="482">
                  <a:moveTo>
                    <a:pt x="0" y="0"/>
                  </a:moveTo>
                  <a:lnTo>
                    <a:pt x="390" y="0"/>
                  </a:lnTo>
                  <a:lnTo>
                    <a:pt x="390" y="415"/>
                  </a:lnTo>
                  <a:lnTo>
                    <a:pt x="137" y="415"/>
                  </a:lnTo>
                  <a:lnTo>
                    <a:pt x="66" y="415"/>
                  </a:lnTo>
                  <a:lnTo>
                    <a:pt x="66" y="482"/>
                  </a:lnTo>
                  <a:lnTo>
                    <a:pt x="2" y="48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8" name="Freeform 107">
              <a:extLst>
                <a:ext uri="{FF2B5EF4-FFF2-40B4-BE49-F238E27FC236}">
                  <a16:creationId xmlns:a16="http://schemas.microsoft.com/office/drawing/2014/main" id="{40D4509C-925B-43DD-9867-A31A1E24A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6205" y="4566400"/>
              <a:ext cx="1108158" cy="968968"/>
            </a:xfrm>
            <a:custGeom>
              <a:avLst/>
              <a:gdLst>
                <a:gd name="T0" fmla="*/ 2147483647 w 910"/>
                <a:gd name="T1" fmla="*/ 0 h 802"/>
                <a:gd name="T2" fmla="*/ 2147483647 w 910"/>
                <a:gd name="T3" fmla="*/ 0 h 802"/>
                <a:gd name="T4" fmla="*/ 2147483647 w 910"/>
                <a:gd name="T5" fmla="*/ 2147483647 h 802"/>
                <a:gd name="T6" fmla="*/ 2147483647 w 910"/>
                <a:gd name="T7" fmla="*/ 2147483647 h 802"/>
                <a:gd name="T8" fmla="*/ 2147483647 w 910"/>
                <a:gd name="T9" fmla="*/ 2147483647 h 802"/>
                <a:gd name="T10" fmla="*/ 2147483647 w 910"/>
                <a:gd name="T11" fmla="*/ 2147483647 h 802"/>
                <a:gd name="T12" fmla="*/ 2147483647 w 910"/>
                <a:gd name="T13" fmla="*/ 2147483647 h 802"/>
                <a:gd name="T14" fmla="*/ 2147483647 w 910"/>
                <a:gd name="T15" fmla="*/ 2147483647 h 802"/>
                <a:gd name="T16" fmla="*/ 2147483647 w 910"/>
                <a:gd name="T17" fmla="*/ 2147483647 h 802"/>
                <a:gd name="T18" fmla="*/ 2147483647 w 910"/>
                <a:gd name="T19" fmla="*/ 2147483647 h 802"/>
                <a:gd name="T20" fmla="*/ 2147483647 w 910"/>
                <a:gd name="T21" fmla="*/ 2147483647 h 802"/>
                <a:gd name="T22" fmla="*/ 2147483647 w 910"/>
                <a:gd name="T23" fmla="*/ 2147483647 h 802"/>
                <a:gd name="T24" fmla="*/ 2147483647 w 910"/>
                <a:gd name="T25" fmla="*/ 2147483647 h 802"/>
                <a:gd name="T26" fmla="*/ 2147483647 w 910"/>
                <a:gd name="T27" fmla="*/ 2147483647 h 802"/>
                <a:gd name="T28" fmla="*/ 2147483647 w 910"/>
                <a:gd name="T29" fmla="*/ 2147483647 h 802"/>
                <a:gd name="T30" fmla="*/ 2147483647 w 910"/>
                <a:gd name="T31" fmla="*/ 2147483647 h 802"/>
                <a:gd name="T32" fmla="*/ 2147483647 w 910"/>
                <a:gd name="T33" fmla="*/ 2147483647 h 802"/>
                <a:gd name="T34" fmla="*/ 2147483647 w 910"/>
                <a:gd name="T35" fmla="*/ 2147483647 h 802"/>
                <a:gd name="T36" fmla="*/ 2147483647 w 910"/>
                <a:gd name="T37" fmla="*/ 2147483647 h 802"/>
                <a:gd name="T38" fmla="*/ 2147483647 w 910"/>
                <a:gd name="T39" fmla="*/ 2147483647 h 802"/>
                <a:gd name="T40" fmla="*/ 0 w 910"/>
                <a:gd name="T41" fmla="*/ 2147483647 h 802"/>
                <a:gd name="T42" fmla="*/ 2147483647 w 910"/>
                <a:gd name="T43" fmla="*/ 2147483647 h 802"/>
                <a:gd name="T44" fmla="*/ 2147483647 w 910"/>
                <a:gd name="T45" fmla="*/ 0 h 80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910"/>
                <a:gd name="T70" fmla="*/ 0 h 802"/>
                <a:gd name="T71" fmla="*/ 910 w 910"/>
                <a:gd name="T72" fmla="*/ 802 h 80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910" h="802">
                  <a:moveTo>
                    <a:pt x="252" y="0"/>
                  </a:moveTo>
                  <a:lnTo>
                    <a:pt x="449" y="0"/>
                  </a:lnTo>
                  <a:lnTo>
                    <a:pt x="449" y="143"/>
                  </a:lnTo>
                  <a:lnTo>
                    <a:pt x="692" y="194"/>
                  </a:lnTo>
                  <a:lnTo>
                    <a:pt x="732" y="188"/>
                  </a:lnTo>
                  <a:lnTo>
                    <a:pt x="836" y="209"/>
                  </a:lnTo>
                  <a:lnTo>
                    <a:pt x="868" y="218"/>
                  </a:lnTo>
                  <a:lnTo>
                    <a:pt x="865" y="356"/>
                  </a:lnTo>
                  <a:lnTo>
                    <a:pt x="910" y="455"/>
                  </a:lnTo>
                  <a:lnTo>
                    <a:pt x="890" y="505"/>
                  </a:lnTo>
                  <a:lnTo>
                    <a:pt x="798" y="529"/>
                  </a:lnTo>
                  <a:lnTo>
                    <a:pt x="672" y="632"/>
                  </a:lnTo>
                  <a:lnTo>
                    <a:pt x="641" y="714"/>
                  </a:lnTo>
                  <a:lnTo>
                    <a:pt x="657" y="802"/>
                  </a:lnTo>
                  <a:lnTo>
                    <a:pt x="495" y="743"/>
                  </a:lnTo>
                  <a:lnTo>
                    <a:pt x="389" y="567"/>
                  </a:lnTo>
                  <a:lnTo>
                    <a:pt x="306" y="541"/>
                  </a:lnTo>
                  <a:lnTo>
                    <a:pt x="260" y="589"/>
                  </a:lnTo>
                  <a:lnTo>
                    <a:pt x="195" y="551"/>
                  </a:lnTo>
                  <a:lnTo>
                    <a:pt x="135" y="442"/>
                  </a:lnTo>
                  <a:lnTo>
                    <a:pt x="0" y="329"/>
                  </a:lnTo>
                  <a:lnTo>
                    <a:pt x="252" y="329"/>
                  </a:lnTo>
                  <a:lnTo>
                    <a:pt x="252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9" name="Freeform 108">
              <a:extLst>
                <a:ext uri="{FF2B5EF4-FFF2-40B4-BE49-F238E27FC236}">
                  <a16:creationId xmlns:a16="http://schemas.microsoft.com/office/drawing/2014/main" id="{63DB1079-FF3E-4019-9E6C-F03EF421E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222" y="3946653"/>
              <a:ext cx="410891" cy="516455"/>
            </a:xfrm>
            <a:custGeom>
              <a:avLst/>
              <a:gdLst>
                <a:gd name="T0" fmla="*/ 2147483647 w 335"/>
                <a:gd name="T1" fmla="*/ 2147483647 h 427"/>
                <a:gd name="T2" fmla="*/ 2147483647 w 335"/>
                <a:gd name="T3" fmla="*/ 2147483647 h 427"/>
                <a:gd name="T4" fmla="*/ 2147483647 w 335"/>
                <a:gd name="T5" fmla="*/ 2147483647 h 427"/>
                <a:gd name="T6" fmla="*/ 0 w 335"/>
                <a:gd name="T7" fmla="*/ 2147483647 h 427"/>
                <a:gd name="T8" fmla="*/ 0 w 335"/>
                <a:gd name="T9" fmla="*/ 0 h 427"/>
                <a:gd name="T10" fmla="*/ 2147483647 w 335"/>
                <a:gd name="T11" fmla="*/ 0 h 427"/>
                <a:gd name="T12" fmla="*/ 2147483647 w 335"/>
                <a:gd name="T13" fmla="*/ 2147483647 h 4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5"/>
                <a:gd name="T22" fmla="*/ 0 h 427"/>
                <a:gd name="T23" fmla="*/ 335 w 335"/>
                <a:gd name="T24" fmla="*/ 427 h 42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5" h="427">
                  <a:moveTo>
                    <a:pt x="195" y="79"/>
                  </a:moveTo>
                  <a:lnTo>
                    <a:pt x="335" y="80"/>
                  </a:lnTo>
                  <a:lnTo>
                    <a:pt x="335" y="427"/>
                  </a:lnTo>
                  <a:lnTo>
                    <a:pt x="0" y="426"/>
                  </a:lnTo>
                  <a:lnTo>
                    <a:pt x="0" y="0"/>
                  </a:lnTo>
                  <a:lnTo>
                    <a:pt x="195" y="0"/>
                  </a:lnTo>
                  <a:lnTo>
                    <a:pt x="195" y="79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20" name="Freeform 109">
              <a:extLst>
                <a:ext uri="{FF2B5EF4-FFF2-40B4-BE49-F238E27FC236}">
                  <a16:creationId xmlns:a16="http://schemas.microsoft.com/office/drawing/2014/main" id="{E86C97B7-2B4A-418C-9504-15ED13DCD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5443" y="3487584"/>
              <a:ext cx="610110" cy="462349"/>
            </a:xfrm>
            <a:custGeom>
              <a:avLst/>
              <a:gdLst>
                <a:gd name="T0" fmla="*/ 2147483647 w 501"/>
                <a:gd name="T1" fmla="*/ 0 h 381"/>
                <a:gd name="T2" fmla="*/ 2147483647 w 501"/>
                <a:gd name="T3" fmla="*/ 2147483647 h 381"/>
                <a:gd name="T4" fmla="*/ 2147483647 w 501"/>
                <a:gd name="T5" fmla="*/ 2147483647 h 381"/>
                <a:gd name="T6" fmla="*/ 2147483647 w 501"/>
                <a:gd name="T7" fmla="*/ 2147483647 h 381"/>
                <a:gd name="T8" fmla="*/ 2147483647 w 501"/>
                <a:gd name="T9" fmla="*/ 2147483647 h 381"/>
                <a:gd name="T10" fmla="*/ 2147483647 w 501"/>
                <a:gd name="T11" fmla="*/ 2147483647 h 381"/>
                <a:gd name="T12" fmla="*/ 2147483647 w 501"/>
                <a:gd name="T13" fmla="*/ 2147483647 h 381"/>
                <a:gd name="T14" fmla="*/ 2147483647 w 501"/>
                <a:gd name="T15" fmla="*/ 2147483647 h 381"/>
                <a:gd name="T16" fmla="*/ 2147483647 w 501"/>
                <a:gd name="T17" fmla="*/ 2147483647 h 381"/>
                <a:gd name="T18" fmla="*/ 2147483647 w 501"/>
                <a:gd name="T19" fmla="*/ 2147483647 h 381"/>
                <a:gd name="T20" fmla="*/ 0 w 501"/>
                <a:gd name="T21" fmla="*/ 2147483647 h 381"/>
                <a:gd name="T22" fmla="*/ 2147483647 w 501"/>
                <a:gd name="T23" fmla="*/ 0 h 38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01"/>
                <a:gd name="T37" fmla="*/ 0 h 381"/>
                <a:gd name="T38" fmla="*/ 501 w 501"/>
                <a:gd name="T39" fmla="*/ 381 h 38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01" h="381">
                  <a:moveTo>
                    <a:pt x="32" y="0"/>
                  </a:moveTo>
                  <a:lnTo>
                    <a:pt x="88" y="2"/>
                  </a:lnTo>
                  <a:lnTo>
                    <a:pt x="101" y="51"/>
                  </a:lnTo>
                  <a:lnTo>
                    <a:pt x="314" y="8"/>
                  </a:lnTo>
                  <a:lnTo>
                    <a:pt x="477" y="8"/>
                  </a:lnTo>
                  <a:lnTo>
                    <a:pt x="501" y="47"/>
                  </a:lnTo>
                  <a:lnTo>
                    <a:pt x="467" y="190"/>
                  </a:lnTo>
                  <a:lnTo>
                    <a:pt x="489" y="196"/>
                  </a:lnTo>
                  <a:lnTo>
                    <a:pt x="489" y="381"/>
                  </a:lnTo>
                  <a:lnTo>
                    <a:pt x="14" y="381"/>
                  </a:lnTo>
                  <a:lnTo>
                    <a:pt x="0" y="299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21" name="Freeform 110">
              <a:extLst>
                <a:ext uri="{FF2B5EF4-FFF2-40B4-BE49-F238E27FC236}">
                  <a16:creationId xmlns:a16="http://schemas.microsoft.com/office/drawing/2014/main" id="{8B65AC8C-B997-4D89-85B2-E0139B2D3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0417" y="3189185"/>
              <a:ext cx="496493" cy="760747"/>
            </a:xfrm>
            <a:custGeom>
              <a:avLst/>
              <a:gdLst>
                <a:gd name="T0" fmla="*/ 2147483647 w 406"/>
                <a:gd name="T1" fmla="*/ 0 h 628"/>
                <a:gd name="T2" fmla="*/ 2147483647 w 406"/>
                <a:gd name="T3" fmla="*/ 0 h 628"/>
                <a:gd name="T4" fmla="*/ 2147483647 w 406"/>
                <a:gd name="T5" fmla="*/ 2147483647 h 628"/>
                <a:gd name="T6" fmla="*/ 2147483647 w 406"/>
                <a:gd name="T7" fmla="*/ 2147483647 h 628"/>
                <a:gd name="T8" fmla="*/ 2147483647 w 406"/>
                <a:gd name="T9" fmla="*/ 2147483647 h 628"/>
                <a:gd name="T10" fmla="*/ 2147483647 w 406"/>
                <a:gd name="T11" fmla="*/ 2147483647 h 628"/>
                <a:gd name="T12" fmla="*/ 2147483647 w 406"/>
                <a:gd name="T13" fmla="*/ 2147483647 h 628"/>
                <a:gd name="T14" fmla="*/ 2147483647 w 406"/>
                <a:gd name="T15" fmla="*/ 2147483647 h 628"/>
                <a:gd name="T16" fmla="*/ 2147483647 w 406"/>
                <a:gd name="T17" fmla="*/ 2147483647 h 628"/>
                <a:gd name="T18" fmla="*/ 2147483647 w 406"/>
                <a:gd name="T19" fmla="*/ 2147483647 h 628"/>
                <a:gd name="T20" fmla="*/ 2147483647 w 406"/>
                <a:gd name="T21" fmla="*/ 2147483647 h 628"/>
                <a:gd name="T22" fmla="*/ 2147483647 w 406"/>
                <a:gd name="T23" fmla="*/ 2147483647 h 628"/>
                <a:gd name="T24" fmla="*/ 2147483647 w 406"/>
                <a:gd name="T25" fmla="*/ 2147483647 h 628"/>
                <a:gd name="T26" fmla="*/ 0 w 406"/>
                <a:gd name="T27" fmla="*/ 2147483647 h 628"/>
                <a:gd name="T28" fmla="*/ 2147483647 w 406"/>
                <a:gd name="T29" fmla="*/ 2147483647 h 628"/>
                <a:gd name="T30" fmla="*/ 2147483647 w 406"/>
                <a:gd name="T31" fmla="*/ 2147483647 h 628"/>
                <a:gd name="T32" fmla="*/ 2147483647 w 406"/>
                <a:gd name="T33" fmla="*/ 0 h 6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06"/>
                <a:gd name="T52" fmla="*/ 0 h 628"/>
                <a:gd name="T53" fmla="*/ 406 w 406"/>
                <a:gd name="T54" fmla="*/ 628 h 6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06" h="628">
                  <a:moveTo>
                    <a:pt x="12" y="0"/>
                  </a:moveTo>
                  <a:lnTo>
                    <a:pt x="84" y="0"/>
                  </a:lnTo>
                  <a:lnTo>
                    <a:pt x="84" y="104"/>
                  </a:lnTo>
                  <a:lnTo>
                    <a:pt x="205" y="233"/>
                  </a:lnTo>
                  <a:lnTo>
                    <a:pt x="180" y="290"/>
                  </a:lnTo>
                  <a:lnTo>
                    <a:pt x="190" y="316"/>
                  </a:lnTo>
                  <a:lnTo>
                    <a:pt x="235" y="300"/>
                  </a:lnTo>
                  <a:lnTo>
                    <a:pt x="299" y="413"/>
                  </a:lnTo>
                  <a:lnTo>
                    <a:pt x="406" y="380"/>
                  </a:lnTo>
                  <a:lnTo>
                    <a:pt x="406" y="628"/>
                  </a:lnTo>
                  <a:lnTo>
                    <a:pt x="211" y="628"/>
                  </a:lnTo>
                  <a:lnTo>
                    <a:pt x="24" y="628"/>
                  </a:lnTo>
                  <a:lnTo>
                    <a:pt x="24" y="443"/>
                  </a:lnTo>
                  <a:lnTo>
                    <a:pt x="0" y="439"/>
                  </a:lnTo>
                  <a:lnTo>
                    <a:pt x="36" y="296"/>
                  </a:lnTo>
                  <a:lnTo>
                    <a:pt x="12" y="253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22" name="Freeform 111">
              <a:extLst>
                <a:ext uri="{FF2B5EF4-FFF2-40B4-BE49-F238E27FC236}">
                  <a16:creationId xmlns:a16="http://schemas.microsoft.com/office/drawing/2014/main" id="{7DDBDFA5-CCEE-4D02-91CB-4DC0DEBBC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3416" y="3946654"/>
              <a:ext cx="471589" cy="749270"/>
            </a:xfrm>
            <a:custGeom>
              <a:avLst/>
              <a:gdLst>
                <a:gd name="T0" fmla="*/ 0 w 386"/>
                <a:gd name="T1" fmla="*/ 0 h 619"/>
                <a:gd name="T2" fmla="*/ 2147483647 w 386"/>
                <a:gd name="T3" fmla="*/ 0 h 619"/>
                <a:gd name="T4" fmla="*/ 2147483647 w 386"/>
                <a:gd name="T5" fmla="*/ 2147483647 h 619"/>
                <a:gd name="T6" fmla="*/ 2147483647 w 386"/>
                <a:gd name="T7" fmla="*/ 2147483647 h 619"/>
                <a:gd name="T8" fmla="*/ 2147483647 w 386"/>
                <a:gd name="T9" fmla="*/ 2147483647 h 619"/>
                <a:gd name="T10" fmla="*/ 2147483647 w 386"/>
                <a:gd name="T11" fmla="*/ 2147483647 h 619"/>
                <a:gd name="T12" fmla="*/ 0 w 386"/>
                <a:gd name="T13" fmla="*/ 2147483647 h 619"/>
                <a:gd name="T14" fmla="*/ 0 w 386"/>
                <a:gd name="T15" fmla="*/ 0 h 6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6"/>
                <a:gd name="T25" fmla="*/ 0 h 619"/>
                <a:gd name="T26" fmla="*/ 386 w 386"/>
                <a:gd name="T27" fmla="*/ 619 h 61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6" h="619">
                  <a:moveTo>
                    <a:pt x="0" y="0"/>
                  </a:moveTo>
                  <a:lnTo>
                    <a:pt x="386" y="0"/>
                  </a:lnTo>
                  <a:lnTo>
                    <a:pt x="386" y="424"/>
                  </a:lnTo>
                  <a:lnTo>
                    <a:pt x="385" y="519"/>
                  </a:lnTo>
                  <a:lnTo>
                    <a:pt x="341" y="509"/>
                  </a:lnTo>
                  <a:lnTo>
                    <a:pt x="356" y="619"/>
                  </a:lnTo>
                  <a:lnTo>
                    <a:pt x="0" y="26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23" name="Freeform 112">
              <a:extLst>
                <a:ext uri="{FF2B5EF4-FFF2-40B4-BE49-F238E27FC236}">
                  <a16:creationId xmlns:a16="http://schemas.microsoft.com/office/drawing/2014/main" id="{6D01E7BA-932D-4F84-B0C9-A8845DCAC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2330" y="3189187"/>
              <a:ext cx="585208" cy="359059"/>
            </a:xfrm>
            <a:custGeom>
              <a:avLst/>
              <a:gdLst>
                <a:gd name="T0" fmla="*/ 2147483647 w 480"/>
                <a:gd name="T1" fmla="*/ 0 h 298"/>
                <a:gd name="T2" fmla="*/ 2147483647 w 480"/>
                <a:gd name="T3" fmla="*/ 2147483647 h 298"/>
                <a:gd name="T4" fmla="*/ 2147483647 w 480"/>
                <a:gd name="T5" fmla="*/ 2147483647 h 298"/>
                <a:gd name="T6" fmla="*/ 0 w 480"/>
                <a:gd name="T7" fmla="*/ 2147483647 h 298"/>
                <a:gd name="T8" fmla="*/ 2147483647 w 480"/>
                <a:gd name="T9" fmla="*/ 2147483647 h 298"/>
                <a:gd name="T10" fmla="*/ 2147483647 w 480"/>
                <a:gd name="T11" fmla="*/ 2147483647 h 298"/>
                <a:gd name="T12" fmla="*/ 2147483647 w 480"/>
                <a:gd name="T13" fmla="*/ 2147483647 h 298"/>
                <a:gd name="T14" fmla="*/ 2147483647 w 480"/>
                <a:gd name="T15" fmla="*/ 2147483647 h 298"/>
                <a:gd name="T16" fmla="*/ 2147483647 w 480"/>
                <a:gd name="T17" fmla="*/ 2147483647 h 298"/>
                <a:gd name="T18" fmla="*/ 2147483647 w 480"/>
                <a:gd name="T19" fmla="*/ 0 h 298"/>
                <a:gd name="T20" fmla="*/ 2147483647 w 480"/>
                <a:gd name="T21" fmla="*/ 0 h 2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0"/>
                <a:gd name="T34" fmla="*/ 0 h 298"/>
                <a:gd name="T35" fmla="*/ 480 w 480"/>
                <a:gd name="T36" fmla="*/ 298 h 29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0" h="298">
                  <a:moveTo>
                    <a:pt x="107" y="0"/>
                  </a:moveTo>
                  <a:lnTo>
                    <a:pt x="125" y="88"/>
                  </a:lnTo>
                  <a:lnTo>
                    <a:pt x="115" y="108"/>
                  </a:lnTo>
                  <a:lnTo>
                    <a:pt x="0" y="90"/>
                  </a:lnTo>
                  <a:lnTo>
                    <a:pt x="36" y="247"/>
                  </a:lnTo>
                  <a:lnTo>
                    <a:pt x="90" y="251"/>
                  </a:lnTo>
                  <a:lnTo>
                    <a:pt x="101" y="298"/>
                  </a:lnTo>
                  <a:lnTo>
                    <a:pt x="320" y="255"/>
                  </a:lnTo>
                  <a:lnTo>
                    <a:pt x="479" y="255"/>
                  </a:lnTo>
                  <a:lnTo>
                    <a:pt x="480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24" name="Freeform 113">
              <a:extLst>
                <a:ext uri="{FF2B5EF4-FFF2-40B4-BE49-F238E27FC236}">
                  <a16:creationId xmlns:a16="http://schemas.microsoft.com/office/drawing/2014/main" id="{96FACC50-91F1-4EBD-83EE-FA4CE207F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774" y="3946654"/>
              <a:ext cx="843570" cy="934537"/>
            </a:xfrm>
            <a:custGeom>
              <a:avLst/>
              <a:gdLst>
                <a:gd name="T0" fmla="*/ 2147483647 w 693"/>
                <a:gd name="T1" fmla="*/ 0 h 772"/>
                <a:gd name="T2" fmla="*/ 2147483647 w 693"/>
                <a:gd name="T3" fmla="*/ 0 h 772"/>
                <a:gd name="T4" fmla="*/ 2147483647 w 693"/>
                <a:gd name="T5" fmla="*/ 2147483647 h 772"/>
                <a:gd name="T6" fmla="*/ 2147483647 w 693"/>
                <a:gd name="T7" fmla="*/ 2147483647 h 772"/>
                <a:gd name="T8" fmla="*/ 2147483647 w 693"/>
                <a:gd name="T9" fmla="*/ 2147483647 h 772"/>
                <a:gd name="T10" fmla="*/ 2147483647 w 693"/>
                <a:gd name="T11" fmla="*/ 2147483647 h 772"/>
                <a:gd name="T12" fmla="*/ 2147483647 w 693"/>
                <a:gd name="T13" fmla="*/ 2147483647 h 772"/>
                <a:gd name="T14" fmla="*/ 2147483647 w 693"/>
                <a:gd name="T15" fmla="*/ 2147483647 h 772"/>
                <a:gd name="T16" fmla="*/ 2147483647 w 693"/>
                <a:gd name="T17" fmla="*/ 2147483647 h 772"/>
                <a:gd name="T18" fmla="*/ 2147483647 w 693"/>
                <a:gd name="T19" fmla="*/ 2147483647 h 772"/>
                <a:gd name="T20" fmla="*/ 2147483647 w 693"/>
                <a:gd name="T21" fmla="*/ 2147483647 h 772"/>
                <a:gd name="T22" fmla="*/ 2147483647 w 693"/>
                <a:gd name="T23" fmla="*/ 2147483647 h 772"/>
                <a:gd name="T24" fmla="*/ 0 w 693"/>
                <a:gd name="T25" fmla="*/ 2147483647 h 772"/>
                <a:gd name="T26" fmla="*/ 2147483647 w 693"/>
                <a:gd name="T27" fmla="*/ 0 h 7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93"/>
                <a:gd name="T43" fmla="*/ 0 h 772"/>
                <a:gd name="T44" fmla="*/ 693 w 693"/>
                <a:gd name="T45" fmla="*/ 772 h 77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93" h="772">
                  <a:moveTo>
                    <a:pt x="16" y="0"/>
                  </a:moveTo>
                  <a:lnTo>
                    <a:pt x="298" y="0"/>
                  </a:lnTo>
                  <a:lnTo>
                    <a:pt x="298" y="263"/>
                  </a:lnTo>
                  <a:lnTo>
                    <a:pt x="661" y="625"/>
                  </a:lnTo>
                  <a:lnTo>
                    <a:pt x="693" y="667"/>
                  </a:lnTo>
                  <a:lnTo>
                    <a:pt x="677" y="772"/>
                  </a:lnTo>
                  <a:lnTo>
                    <a:pt x="495" y="772"/>
                  </a:lnTo>
                  <a:lnTo>
                    <a:pt x="334" y="642"/>
                  </a:lnTo>
                  <a:lnTo>
                    <a:pt x="277" y="642"/>
                  </a:lnTo>
                  <a:lnTo>
                    <a:pt x="140" y="400"/>
                  </a:lnTo>
                  <a:lnTo>
                    <a:pt x="44" y="251"/>
                  </a:lnTo>
                  <a:lnTo>
                    <a:pt x="56" y="194"/>
                  </a:lnTo>
                  <a:lnTo>
                    <a:pt x="0" y="118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25" name="Freeform 114">
              <a:extLst>
                <a:ext uri="{FF2B5EF4-FFF2-40B4-BE49-F238E27FC236}">
                  <a16:creationId xmlns:a16="http://schemas.microsoft.com/office/drawing/2014/main" id="{1D1559E8-7690-4610-B691-F4185CD17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8044" y="3899105"/>
              <a:ext cx="454470" cy="277082"/>
            </a:xfrm>
            <a:custGeom>
              <a:avLst/>
              <a:gdLst>
                <a:gd name="T0" fmla="*/ 0 w 371"/>
                <a:gd name="T1" fmla="*/ 2147483647 h 228"/>
                <a:gd name="T2" fmla="*/ 2147483647 w 371"/>
                <a:gd name="T3" fmla="*/ 0 h 228"/>
                <a:gd name="T4" fmla="*/ 2147483647 w 371"/>
                <a:gd name="T5" fmla="*/ 2147483647 h 228"/>
                <a:gd name="T6" fmla="*/ 2147483647 w 371"/>
                <a:gd name="T7" fmla="*/ 2147483647 h 228"/>
                <a:gd name="T8" fmla="*/ 2147483647 w 371"/>
                <a:gd name="T9" fmla="*/ 2147483647 h 228"/>
                <a:gd name="T10" fmla="*/ 2147483647 w 371"/>
                <a:gd name="T11" fmla="*/ 2147483647 h 228"/>
                <a:gd name="T12" fmla="*/ 2147483647 w 371"/>
                <a:gd name="T13" fmla="*/ 2147483647 h 228"/>
                <a:gd name="T14" fmla="*/ 2147483647 w 371"/>
                <a:gd name="T15" fmla="*/ 2147483647 h 228"/>
                <a:gd name="T16" fmla="*/ 2147483647 w 371"/>
                <a:gd name="T17" fmla="*/ 2147483647 h 228"/>
                <a:gd name="T18" fmla="*/ 2147483647 w 371"/>
                <a:gd name="T19" fmla="*/ 2147483647 h 228"/>
                <a:gd name="T20" fmla="*/ 0 w 371"/>
                <a:gd name="T21" fmla="*/ 2147483647 h 228"/>
                <a:gd name="T22" fmla="*/ 0 w 371"/>
                <a:gd name="T23" fmla="*/ 2147483647 h 2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71"/>
                <a:gd name="T37" fmla="*/ 0 h 228"/>
                <a:gd name="T38" fmla="*/ 371 w 371"/>
                <a:gd name="T39" fmla="*/ 228 h 2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71" h="228">
                  <a:moveTo>
                    <a:pt x="0" y="43"/>
                  </a:moveTo>
                  <a:lnTo>
                    <a:pt x="53" y="0"/>
                  </a:lnTo>
                  <a:lnTo>
                    <a:pt x="54" y="39"/>
                  </a:lnTo>
                  <a:lnTo>
                    <a:pt x="331" y="38"/>
                  </a:lnTo>
                  <a:lnTo>
                    <a:pt x="371" y="108"/>
                  </a:lnTo>
                  <a:lnTo>
                    <a:pt x="348" y="131"/>
                  </a:lnTo>
                  <a:lnTo>
                    <a:pt x="369" y="185"/>
                  </a:lnTo>
                  <a:lnTo>
                    <a:pt x="352" y="209"/>
                  </a:lnTo>
                  <a:lnTo>
                    <a:pt x="282" y="209"/>
                  </a:lnTo>
                  <a:lnTo>
                    <a:pt x="282" y="227"/>
                  </a:lnTo>
                  <a:lnTo>
                    <a:pt x="0" y="228"/>
                  </a:lnTo>
                  <a:lnTo>
                    <a:pt x="0" y="43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26" name="Freeform 115">
              <a:extLst>
                <a:ext uri="{FF2B5EF4-FFF2-40B4-BE49-F238E27FC236}">
                  <a16:creationId xmlns:a16="http://schemas.microsoft.com/office/drawing/2014/main" id="{BB2A4B42-2F36-4875-AB9D-1E8232395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9579" y="4084374"/>
              <a:ext cx="560305" cy="485305"/>
            </a:xfrm>
            <a:custGeom>
              <a:avLst/>
              <a:gdLst>
                <a:gd name="T0" fmla="*/ 0 w 461"/>
                <a:gd name="T1" fmla="*/ 0 h 400"/>
                <a:gd name="T2" fmla="*/ 2147483647 w 461"/>
                <a:gd name="T3" fmla="*/ 0 h 400"/>
                <a:gd name="T4" fmla="*/ 2147483647 w 461"/>
                <a:gd name="T5" fmla="*/ 2147483647 h 400"/>
                <a:gd name="T6" fmla="*/ 2147483647 w 461"/>
                <a:gd name="T7" fmla="*/ 2147483647 h 400"/>
                <a:gd name="T8" fmla="*/ 2147483647 w 461"/>
                <a:gd name="T9" fmla="*/ 2147483647 h 400"/>
                <a:gd name="T10" fmla="*/ 2147483647 w 461"/>
                <a:gd name="T11" fmla="*/ 2147483647 h 400"/>
                <a:gd name="T12" fmla="*/ 2147483647 w 461"/>
                <a:gd name="T13" fmla="*/ 2147483647 h 400"/>
                <a:gd name="T14" fmla="*/ 2147483647 w 461"/>
                <a:gd name="T15" fmla="*/ 2147483647 h 400"/>
                <a:gd name="T16" fmla="*/ 2147483647 w 461"/>
                <a:gd name="T17" fmla="*/ 2147483647 h 400"/>
                <a:gd name="T18" fmla="*/ 2147483647 w 461"/>
                <a:gd name="T19" fmla="*/ 2147483647 h 400"/>
                <a:gd name="T20" fmla="*/ 2147483647 w 461"/>
                <a:gd name="T21" fmla="*/ 2147483647 h 400"/>
                <a:gd name="T22" fmla="*/ 2147483647 w 461"/>
                <a:gd name="T23" fmla="*/ 2147483647 h 400"/>
                <a:gd name="T24" fmla="*/ 2147483647 w 461"/>
                <a:gd name="T25" fmla="*/ 2147483647 h 400"/>
                <a:gd name="T26" fmla="*/ 2147483647 w 461"/>
                <a:gd name="T27" fmla="*/ 2147483647 h 400"/>
                <a:gd name="T28" fmla="*/ 2147483647 w 461"/>
                <a:gd name="T29" fmla="*/ 2147483647 h 400"/>
                <a:gd name="T30" fmla="*/ 2147483647 w 461"/>
                <a:gd name="T31" fmla="*/ 2147483647 h 400"/>
                <a:gd name="T32" fmla="*/ 0 w 461"/>
                <a:gd name="T33" fmla="*/ 0 h 4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1"/>
                <a:gd name="T52" fmla="*/ 0 h 400"/>
                <a:gd name="T53" fmla="*/ 461 w 461"/>
                <a:gd name="T54" fmla="*/ 400 h 40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1" h="400">
                  <a:moveTo>
                    <a:pt x="0" y="0"/>
                  </a:moveTo>
                  <a:lnTo>
                    <a:pt x="304" y="0"/>
                  </a:lnTo>
                  <a:lnTo>
                    <a:pt x="300" y="53"/>
                  </a:lnTo>
                  <a:lnTo>
                    <a:pt x="354" y="144"/>
                  </a:lnTo>
                  <a:lnTo>
                    <a:pt x="383" y="166"/>
                  </a:lnTo>
                  <a:lnTo>
                    <a:pt x="366" y="194"/>
                  </a:lnTo>
                  <a:lnTo>
                    <a:pt x="431" y="293"/>
                  </a:lnTo>
                  <a:lnTo>
                    <a:pt x="461" y="303"/>
                  </a:lnTo>
                  <a:lnTo>
                    <a:pt x="429" y="400"/>
                  </a:lnTo>
                  <a:lnTo>
                    <a:pt x="381" y="399"/>
                  </a:lnTo>
                  <a:lnTo>
                    <a:pt x="393" y="357"/>
                  </a:lnTo>
                  <a:lnTo>
                    <a:pt x="87" y="357"/>
                  </a:lnTo>
                  <a:lnTo>
                    <a:pt x="72" y="313"/>
                  </a:lnTo>
                  <a:lnTo>
                    <a:pt x="72" y="127"/>
                  </a:lnTo>
                  <a:lnTo>
                    <a:pt x="40" y="97"/>
                  </a:lnTo>
                  <a:lnTo>
                    <a:pt x="60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27" name="Freeform 116">
              <a:extLst>
                <a:ext uri="{FF2B5EF4-FFF2-40B4-BE49-F238E27FC236}">
                  <a16:creationId xmlns:a16="http://schemas.microsoft.com/office/drawing/2014/main" id="{C40A0D01-4604-4FD5-B145-B7D6E96E4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6860" y="4159793"/>
              <a:ext cx="592990" cy="308234"/>
            </a:xfrm>
            <a:custGeom>
              <a:avLst/>
              <a:gdLst>
                <a:gd name="T0" fmla="*/ 0 w 487"/>
                <a:gd name="T1" fmla="*/ 0 h 252"/>
                <a:gd name="T2" fmla="*/ 2147483647 w 487"/>
                <a:gd name="T3" fmla="*/ 0 h 252"/>
                <a:gd name="T4" fmla="*/ 2147483647 w 487"/>
                <a:gd name="T5" fmla="*/ 2147483647 h 252"/>
                <a:gd name="T6" fmla="*/ 2147483647 w 487"/>
                <a:gd name="T7" fmla="*/ 2147483647 h 252"/>
                <a:gd name="T8" fmla="*/ 2147483647 w 487"/>
                <a:gd name="T9" fmla="*/ 2147483647 h 252"/>
                <a:gd name="T10" fmla="*/ 2147483647 w 487"/>
                <a:gd name="T11" fmla="*/ 2147483647 h 252"/>
                <a:gd name="T12" fmla="*/ 0 w 487"/>
                <a:gd name="T13" fmla="*/ 2147483647 h 252"/>
                <a:gd name="T14" fmla="*/ 0 w 487"/>
                <a:gd name="T15" fmla="*/ 0 h 2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87"/>
                <a:gd name="T25" fmla="*/ 0 h 252"/>
                <a:gd name="T26" fmla="*/ 487 w 487"/>
                <a:gd name="T27" fmla="*/ 252 h 2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87" h="252">
                  <a:moveTo>
                    <a:pt x="0" y="0"/>
                  </a:moveTo>
                  <a:lnTo>
                    <a:pt x="460" y="0"/>
                  </a:lnTo>
                  <a:lnTo>
                    <a:pt x="474" y="13"/>
                  </a:lnTo>
                  <a:lnTo>
                    <a:pt x="456" y="37"/>
                  </a:lnTo>
                  <a:lnTo>
                    <a:pt x="487" y="66"/>
                  </a:lnTo>
                  <a:lnTo>
                    <a:pt x="486" y="252"/>
                  </a:lnTo>
                  <a:lnTo>
                    <a:pt x="0" y="25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28" name="Freeform 117">
              <a:extLst>
                <a:ext uri="{FF2B5EF4-FFF2-40B4-BE49-F238E27FC236}">
                  <a16:creationId xmlns:a16="http://schemas.microsoft.com/office/drawing/2014/main" id="{B7D0283C-0523-4CBC-9E25-0105E9195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976" y="4463108"/>
              <a:ext cx="459140" cy="585318"/>
            </a:xfrm>
            <a:custGeom>
              <a:avLst/>
              <a:gdLst>
                <a:gd name="T0" fmla="*/ 2147483647 w 377"/>
                <a:gd name="T1" fmla="*/ 0 h 484"/>
                <a:gd name="T2" fmla="*/ 2147483647 w 377"/>
                <a:gd name="T3" fmla="*/ 2147483647 h 484"/>
                <a:gd name="T4" fmla="*/ 2147483647 w 377"/>
                <a:gd name="T5" fmla="*/ 2147483647 h 484"/>
                <a:gd name="T6" fmla="*/ 2147483647 w 377"/>
                <a:gd name="T7" fmla="*/ 2147483647 h 484"/>
                <a:gd name="T8" fmla="*/ 2147483647 w 377"/>
                <a:gd name="T9" fmla="*/ 2147483647 h 484"/>
                <a:gd name="T10" fmla="*/ 2147483647 w 377"/>
                <a:gd name="T11" fmla="*/ 2147483647 h 484"/>
                <a:gd name="T12" fmla="*/ 2147483647 w 377"/>
                <a:gd name="T13" fmla="*/ 2147483647 h 484"/>
                <a:gd name="T14" fmla="*/ 2147483647 w 377"/>
                <a:gd name="T15" fmla="*/ 2147483647 h 484"/>
                <a:gd name="T16" fmla="*/ 0 w 377"/>
                <a:gd name="T17" fmla="*/ 2147483647 h 484"/>
                <a:gd name="T18" fmla="*/ 2147483647 w 377"/>
                <a:gd name="T19" fmla="*/ 2147483647 h 484"/>
                <a:gd name="T20" fmla="*/ 2147483647 w 377"/>
                <a:gd name="T21" fmla="*/ 0 h 48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77"/>
                <a:gd name="T34" fmla="*/ 0 h 484"/>
                <a:gd name="T35" fmla="*/ 377 w 377"/>
                <a:gd name="T36" fmla="*/ 484 h 48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77" h="484">
                  <a:moveTo>
                    <a:pt x="44" y="0"/>
                  </a:moveTo>
                  <a:lnTo>
                    <a:pt x="377" y="1"/>
                  </a:lnTo>
                  <a:lnTo>
                    <a:pt x="377" y="484"/>
                  </a:lnTo>
                  <a:lnTo>
                    <a:pt x="260" y="484"/>
                  </a:lnTo>
                  <a:lnTo>
                    <a:pt x="37" y="377"/>
                  </a:lnTo>
                  <a:lnTo>
                    <a:pt x="37" y="343"/>
                  </a:lnTo>
                  <a:lnTo>
                    <a:pt x="51" y="240"/>
                  </a:lnTo>
                  <a:lnTo>
                    <a:pt x="16" y="192"/>
                  </a:lnTo>
                  <a:lnTo>
                    <a:pt x="0" y="84"/>
                  </a:lnTo>
                  <a:lnTo>
                    <a:pt x="44" y="9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12700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marL="0" marR="0" lvl="0" indent="0" defTabSz="46286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1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pic>
        <p:nvPicPr>
          <p:cNvPr id="142" name="Picture 141">
            <a:extLst>
              <a:ext uri="{FF2B5EF4-FFF2-40B4-BE49-F238E27FC236}">
                <a16:creationId xmlns:a16="http://schemas.microsoft.com/office/drawing/2014/main" id="{02981E4A-1621-4191-87F2-1DE7A6CC78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0" t="9882" r="3440" b="3171"/>
          <a:stretch/>
        </p:blipFill>
        <p:spPr>
          <a:xfrm>
            <a:off x="10287389" y="5156423"/>
            <a:ext cx="1504266" cy="91352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43" name="Picture 142">
            <a:extLst>
              <a:ext uri="{FF2B5EF4-FFF2-40B4-BE49-F238E27FC236}">
                <a16:creationId xmlns:a16="http://schemas.microsoft.com/office/drawing/2014/main" id="{D03784F1-BBE0-4AE1-AAFB-64742AD3F047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6776239" y="4270367"/>
            <a:ext cx="1141570" cy="886056"/>
          </a:xfrm>
          <a:prstGeom prst="rect">
            <a:avLst/>
          </a:prstGeom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EB77D5E0-B884-4D8C-801D-12F1A1753C3B}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</a:blip>
          <a:stretch>
            <a:fillRect/>
          </a:stretch>
        </p:blipFill>
        <p:spPr>
          <a:xfrm>
            <a:off x="8001054" y="4690448"/>
            <a:ext cx="868142" cy="631376"/>
          </a:xfrm>
          <a:prstGeom prst="rect">
            <a:avLst/>
          </a:prstGeom>
        </p:spPr>
      </p:pic>
      <p:sp>
        <p:nvSpPr>
          <p:cNvPr id="7" name="Oval 120">
            <a:extLst>
              <a:ext uri="{FF2B5EF4-FFF2-40B4-BE49-F238E27FC236}">
                <a16:creationId xmlns:a16="http://schemas.microsoft.com/office/drawing/2014/main" id="{6A28C2A4-365E-13EC-C8D0-4E10E3780C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864285" y="4459685"/>
            <a:ext cx="82296" cy="87339"/>
          </a:xfrm>
          <a:prstGeom prst="ellipse">
            <a:avLst/>
          </a:prstGeom>
          <a:solidFill>
            <a:srgbClr val="66CCFF"/>
          </a:solidFill>
          <a:ln>
            <a:solidFill>
              <a:srgbClr val="66CCFF"/>
            </a:solidFill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8" name="Oval 120">
            <a:extLst>
              <a:ext uri="{FF2B5EF4-FFF2-40B4-BE49-F238E27FC236}">
                <a16:creationId xmlns:a16="http://schemas.microsoft.com/office/drawing/2014/main" id="{9B2F6635-B012-AE42-F303-396A8F72BB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7894" y="2087399"/>
            <a:ext cx="82296" cy="87339"/>
          </a:xfrm>
          <a:prstGeom prst="ellipse">
            <a:avLst/>
          </a:prstGeom>
          <a:solidFill>
            <a:srgbClr val="66CCFF"/>
          </a:solidFill>
          <a:ln>
            <a:solidFill>
              <a:srgbClr val="66CCFF"/>
            </a:solidFill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62A3ED-2BA3-2722-1488-B4EB49B0B9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4505" y="3592493"/>
            <a:ext cx="82296" cy="89159"/>
          </a:xfrm>
          <a:prstGeom prst="rect">
            <a:avLst/>
          </a:prstGeom>
        </p:spPr>
      </p:pic>
      <p:sp>
        <p:nvSpPr>
          <p:cNvPr id="11" name="Oval 132">
            <a:extLst>
              <a:ext uri="{FF2B5EF4-FFF2-40B4-BE49-F238E27FC236}">
                <a16:creationId xmlns:a16="http://schemas.microsoft.com/office/drawing/2014/main" id="{A99BF1CC-C978-D453-C69C-C94DD08DBB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605260" y="4273119"/>
            <a:ext cx="74379" cy="80582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12" name="Oval 132">
            <a:extLst>
              <a:ext uri="{FF2B5EF4-FFF2-40B4-BE49-F238E27FC236}">
                <a16:creationId xmlns:a16="http://schemas.microsoft.com/office/drawing/2014/main" id="{6D6ED329-3207-662A-73CD-294F04527A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5621" y="1785020"/>
            <a:ext cx="74379" cy="80582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D420BE-CE78-A2E5-7D9F-1085D5F6D1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894" y="2436826"/>
            <a:ext cx="82296" cy="89159"/>
          </a:xfrm>
          <a:prstGeom prst="rect">
            <a:avLst/>
          </a:prstGeom>
        </p:spPr>
      </p:pic>
      <p:sp>
        <p:nvSpPr>
          <p:cNvPr id="13" name="Oval 120">
            <a:extLst>
              <a:ext uri="{FF2B5EF4-FFF2-40B4-BE49-F238E27FC236}">
                <a16:creationId xmlns:a16="http://schemas.microsoft.com/office/drawing/2014/main" id="{EDF25E38-2600-11A2-35E3-7415719FA5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94796" y="3843657"/>
            <a:ext cx="82296" cy="8733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14" name="Oval 120">
            <a:extLst>
              <a:ext uri="{FF2B5EF4-FFF2-40B4-BE49-F238E27FC236}">
                <a16:creationId xmlns:a16="http://schemas.microsoft.com/office/drawing/2014/main" id="{273F2D97-F7C3-C755-9957-F9FA28DD4B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613253" y="3988029"/>
            <a:ext cx="75929" cy="80582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15" name="Oval 120">
            <a:extLst>
              <a:ext uri="{FF2B5EF4-FFF2-40B4-BE49-F238E27FC236}">
                <a16:creationId xmlns:a16="http://schemas.microsoft.com/office/drawing/2014/main" id="{47A48569-0848-518E-56BD-A25989131E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4071" y="4083724"/>
            <a:ext cx="75929" cy="80582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16" name="Oval 120">
            <a:extLst>
              <a:ext uri="{FF2B5EF4-FFF2-40B4-BE49-F238E27FC236}">
                <a16:creationId xmlns:a16="http://schemas.microsoft.com/office/drawing/2014/main" id="{194ABFDD-68F1-D712-4106-B35F631BA9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797266" y="3832550"/>
            <a:ext cx="77544" cy="82296"/>
          </a:xfrm>
          <a:prstGeom prst="ellips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17" name="Oval 120">
            <a:extLst>
              <a:ext uri="{FF2B5EF4-FFF2-40B4-BE49-F238E27FC236}">
                <a16:creationId xmlns:a16="http://schemas.microsoft.com/office/drawing/2014/main" id="{66FE29B5-360E-7072-A50A-008E18D5AF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2456" y="3749369"/>
            <a:ext cx="77544" cy="82296"/>
          </a:xfrm>
          <a:prstGeom prst="ellipse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19" name="Oval 120">
            <a:extLst>
              <a:ext uri="{FF2B5EF4-FFF2-40B4-BE49-F238E27FC236}">
                <a16:creationId xmlns:a16="http://schemas.microsoft.com/office/drawing/2014/main" id="{82B17807-7AD9-51B2-FCDA-2312F4A6B0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5621" y="3091891"/>
            <a:ext cx="82296" cy="8733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20" name="Oval 120">
            <a:extLst>
              <a:ext uri="{FF2B5EF4-FFF2-40B4-BE49-F238E27FC236}">
                <a16:creationId xmlns:a16="http://schemas.microsoft.com/office/drawing/2014/main" id="{2B87A7FA-2CAC-B5A9-353D-607BBCE13C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7894" y="2792763"/>
            <a:ext cx="82296" cy="87339"/>
          </a:xfrm>
          <a:prstGeom prst="ellipse">
            <a:avLst/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462861"/>
            <a:endParaRPr lang="en-US" sz="71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val 120">
            <a:extLst>
              <a:ext uri="{FF2B5EF4-FFF2-40B4-BE49-F238E27FC236}">
                <a16:creationId xmlns:a16="http://schemas.microsoft.com/office/drawing/2014/main" id="{70D9A233-95D3-EF18-D1CA-237F90403B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7894" y="3434066"/>
            <a:ext cx="82296" cy="87339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22" name="Oval 120">
            <a:extLst>
              <a:ext uri="{FF2B5EF4-FFF2-40B4-BE49-F238E27FC236}">
                <a16:creationId xmlns:a16="http://schemas.microsoft.com/office/drawing/2014/main" id="{CE31211A-C4C0-4B47-3298-4F5ECF70C6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81177" y="3745446"/>
            <a:ext cx="82296" cy="87339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  <p:sp>
        <p:nvSpPr>
          <p:cNvPr id="23" name="Oval 120">
            <a:extLst>
              <a:ext uri="{FF2B5EF4-FFF2-40B4-BE49-F238E27FC236}">
                <a16:creationId xmlns:a16="http://schemas.microsoft.com/office/drawing/2014/main" id="{30DCA62E-03E2-2A79-041D-16286CCE31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624101" y="4056793"/>
            <a:ext cx="82296" cy="87339"/>
          </a:xfrm>
          <a:prstGeom prst="ellipse">
            <a:avLst/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l" defTabSz="462861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71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911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743" y="0"/>
            <a:ext cx="9926514" cy="1066800"/>
          </a:xfrm>
        </p:spPr>
        <p:txBody>
          <a:bodyPr/>
          <a:lstStyle/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 Project Goals &amp; Project Objectives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61475"/>
              </p:ext>
            </p:extLst>
          </p:nvPr>
        </p:nvGraphicFramePr>
        <p:xfrm>
          <a:off x="641839" y="1356599"/>
          <a:ext cx="10946423" cy="2012244"/>
        </p:xfrm>
        <a:graphic>
          <a:graphicData uri="http://schemas.openxmlformats.org/drawingml/2006/table">
            <a:tbl>
              <a:tblPr/>
              <a:tblGrid>
                <a:gridCol w="1366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9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Goals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Develop and deploy the first lunar surface test facility and service </a:t>
                      </a:r>
                      <a:endParaRPr lang="en-US" sz="1600" b="0" i="0" u="none" strike="noStrike" kern="12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 #2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Advance the TRL for partner technology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Goal</a:t>
                      </a:r>
                      <a:r>
                        <a:rPr lang="en-US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#3</a:t>
                      </a:r>
                      <a:endParaRPr lang="en-US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Maximize partner experiment data collected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695337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566883"/>
              </p:ext>
            </p:extLst>
          </p:nvPr>
        </p:nvGraphicFramePr>
        <p:xfrm>
          <a:off x="641839" y="3692109"/>
          <a:ext cx="10946422" cy="1533525"/>
        </p:xfrm>
        <a:graphic>
          <a:graphicData uri="http://schemas.openxmlformats.org/drawingml/2006/table">
            <a:tbl>
              <a:tblPr/>
              <a:tblGrid>
                <a:gridCol w="1366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9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95">
                <a:tc gridSpan="2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Objectives </a:t>
                      </a:r>
                    </a:p>
                  </a:txBody>
                  <a:tcPr marL="9525" marR="9525" marT="9525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</a:t>
                      </a:r>
                      <a:r>
                        <a:rPr lang="en-US" sz="1600" b="1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#1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Design, qualify, build, test and deploy </a:t>
                      </a:r>
                      <a:r>
                        <a:rPr lang="en-US" sz="16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 lunar surface test facility</a:t>
                      </a: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653">
                <a:tc>
                  <a:txBody>
                    <a:bodyPr/>
                    <a:lstStyle/>
                    <a:p>
                      <a:pPr marL="0" indent="0" algn="l" defTabSz="731520" rtl="0" eaLnBrk="1" fontAlgn="b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6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Objective #2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3152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Achieve design certification for robust, reusable platform design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626800-FF16-430C-94D1-49686D3F9B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8513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iagram, timeline&#10;&#10;Description automatically generated">
            <a:extLst>
              <a:ext uri="{FF2B5EF4-FFF2-40B4-BE49-F238E27FC236}">
                <a16:creationId xmlns:a16="http://schemas.microsoft.com/office/drawing/2014/main" id="{0BAAEAC7-03E5-E63C-5588-1BFB1F096A8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942617-B7E4-76AF-488C-91277FBBBA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1838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atellite in space&#10;&#10;Description automatically generated with low confidence">
            <a:extLst>
              <a:ext uri="{FF2B5EF4-FFF2-40B4-BE49-F238E27FC236}">
                <a16:creationId xmlns:a16="http://schemas.microsoft.com/office/drawing/2014/main" id="{066A4D76-E617-3B19-DC81-B4F258AF21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02E678C-AD4F-2A27-6737-6F15CE4FF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748" y="2244"/>
            <a:ext cx="4161027" cy="520871"/>
          </a:xfrm>
        </p:spPr>
        <p:txBody>
          <a:bodyPr>
            <a:noAutofit/>
          </a:bodyPr>
          <a:lstStyle/>
          <a:p>
            <a:r>
              <a:rPr lang="en-US" dirty="0"/>
              <a:t>SSTEF-1 Concept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8BA276-B09B-BA53-243C-D28E272322A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626F70-4A94-4481-3501-949048031D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1550" y="74285"/>
            <a:ext cx="1930450" cy="13318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57E183-3AC9-957A-2986-F9646914B571}"/>
              </a:ext>
            </a:extLst>
          </p:cNvPr>
          <p:cNvSpPr txBox="1"/>
          <p:nvPr/>
        </p:nvSpPr>
        <p:spPr>
          <a:xfrm>
            <a:off x="8366728" y="789069"/>
            <a:ext cx="914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Camera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96BCB8-0F10-0FFC-3354-C8D03D6F26BB}"/>
              </a:ext>
            </a:extLst>
          </p:cNvPr>
          <p:cNvSpPr txBox="1"/>
          <p:nvPr/>
        </p:nvSpPr>
        <p:spPr>
          <a:xfrm>
            <a:off x="8366728" y="1252214"/>
            <a:ext cx="2520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IR Camera Experiment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D2865C-A531-E1D5-246D-6417476355CD}"/>
              </a:ext>
            </a:extLst>
          </p:cNvPr>
          <p:cNvSpPr txBox="1"/>
          <p:nvPr/>
        </p:nvSpPr>
        <p:spPr>
          <a:xfrm>
            <a:off x="8366728" y="1726241"/>
            <a:ext cx="1723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GPU Experiment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4AABB0-EF6B-BFBE-F4FF-FABBDB632080}"/>
              </a:ext>
            </a:extLst>
          </p:cNvPr>
          <p:cNvSpPr txBox="1"/>
          <p:nvPr/>
        </p:nvSpPr>
        <p:spPr>
          <a:xfrm>
            <a:off x="1611985" y="2179185"/>
            <a:ext cx="39817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3D printed Antennas Experiment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601468-3C48-5479-0A7E-FF16749CF52A}"/>
              </a:ext>
            </a:extLst>
          </p:cNvPr>
          <p:cNvSpPr txBox="1"/>
          <p:nvPr/>
        </p:nvSpPr>
        <p:spPr>
          <a:xfrm>
            <a:off x="2448384" y="1736289"/>
            <a:ext cx="31453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Material evaluation Experiment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C4E8332-D8AB-AE90-14A2-C6F3334A40D5}"/>
              </a:ext>
            </a:extLst>
          </p:cNvPr>
          <p:cNvSpPr txBox="1"/>
          <p:nvPr/>
        </p:nvSpPr>
        <p:spPr>
          <a:xfrm>
            <a:off x="1923069" y="1293393"/>
            <a:ext cx="3670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Radiation Shielding Experiment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BA6402-2B08-51E3-779C-A4616D6649C1}"/>
              </a:ext>
            </a:extLst>
          </p:cNvPr>
          <p:cNvSpPr txBox="1"/>
          <p:nvPr/>
        </p:nvSpPr>
        <p:spPr>
          <a:xfrm>
            <a:off x="3434519" y="850497"/>
            <a:ext cx="2159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CPU Experiment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1CEB1F-2C28-C733-90B1-4A3F4BEEE3F1}"/>
              </a:ext>
            </a:extLst>
          </p:cNvPr>
          <p:cNvSpPr txBox="1"/>
          <p:nvPr/>
        </p:nvSpPr>
        <p:spPr>
          <a:xfrm>
            <a:off x="337229" y="3096399"/>
            <a:ext cx="618130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defRPr sz="3600" b="1">
                <a:ln w="15875"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z="1600" u="sng" dirty="0">
                <a:solidFill>
                  <a:schemeClr val="tx1"/>
                </a:solidFill>
              </a:rPr>
              <a:t>Nominal Experiment Specifications:</a:t>
            </a:r>
          </a:p>
          <a:p>
            <a:r>
              <a:rPr lang="en-US" sz="1600" dirty="0">
                <a:solidFill>
                  <a:schemeClr val="tx1"/>
                </a:solidFill>
              </a:rPr>
              <a:t>7ea x 500 gram experiments (3.5kg total experiment mass)</a:t>
            </a:r>
          </a:p>
          <a:p>
            <a:r>
              <a:rPr lang="en-US" sz="1600" dirty="0">
                <a:solidFill>
                  <a:schemeClr val="tx1"/>
                </a:solidFill>
              </a:rPr>
              <a:t>Minimal power operation continuous (&lt;1W)</a:t>
            </a:r>
          </a:p>
          <a:p>
            <a:r>
              <a:rPr lang="en-US" sz="1600" dirty="0">
                <a:solidFill>
                  <a:schemeClr val="tx1"/>
                </a:solidFill>
              </a:rPr>
              <a:t>Nominal power operation 1 hour per Earth day  (up to 20W)</a:t>
            </a:r>
          </a:p>
          <a:p>
            <a:r>
              <a:rPr lang="en-US" sz="1600" dirty="0">
                <a:solidFill>
                  <a:schemeClr val="tx1"/>
                </a:solidFill>
              </a:rPr>
              <a:t>25kbps average total experiment data via RS-422</a:t>
            </a:r>
          </a:p>
          <a:p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D91DC6-905F-483C-EC61-0DB56B453092}"/>
              </a:ext>
            </a:extLst>
          </p:cNvPr>
          <p:cNvSpPr txBox="1"/>
          <p:nvPr/>
        </p:nvSpPr>
        <p:spPr>
          <a:xfrm>
            <a:off x="337229" y="4558036"/>
            <a:ext cx="7627676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defRPr sz="3600" b="1">
                <a:ln w="15875"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sz="1600" u="sng" dirty="0">
                <a:solidFill>
                  <a:schemeClr val="tx1"/>
                </a:solidFill>
              </a:rPr>
              <a:t>SSTEF Specifications:</a:t>
            </a:r>
          </a:p>
          <a:p>
            <a:r>
              <a:rPr lang="en-US" sz="1600" dirty="0">
                <a:solidFill>
                  <a:schemeClr val="tx1"/>
                </a:solidFill>
              </a:rPr>
              <a:t>20W nominal power – high power mode available to experiments</a:t>
            </a:r>
          </a:p>
          <a:p>
            <a:r>
              <a:rPr lang="en-US" sz="1600" dirty="0">
                <a:solidFill>
                  <a:schemeClr val="tx1"/>
                </a:solidFill>
              </a:rPr>
              <a:t>Camera imagery available to lower deck</a:t>
            </a:r>
          </a:p>
          <a:p>
            <a:r>
              <a:rPr lang="en-US" sz="1600" dirty="0">
                <a:solidFill>
                  <a:schemeClr val="tx1"/>
                </a:solidFill>
              </a:rPr>
              <a:t>UV and total irradiance sensor data collection</a:t>
            </a:r>
          </a:p>
          <a:p>
            <a:r>
              <a:rPr lang="en-US" sz="1600" dirty="0">
                <a:solidFill>
                  <a:schemeClr val="tx1"/>
                </a:solidFill>
              </a:rPr>
              <a:t>Redundant comms with lander (Ethernet and RS-422)</a:t>
            </a:r>
          </a:p>
          <a:p>
            <a:r>
              <a:rPr lang="en-US" sz="1600" dirty="0">
                <a:solidFill>
                  <a:schemeClr val="tx1"/>
                </a:solidFill>
              </a:rPr>
              <a:t>Redundant processors</a:t>
            </a:r>
          </a:p>
          <a:p>
            <a:r>
              <a:rPr lang="en-US" sz="1600" dirty="0">
                <a:solidFill>
                  <a:schemeClr val="tx1"/>
                </a:solidFill>
              </a:rPr>
              <a:t>Experiment power monitoring and fault modes</a:t>
            </a:r>
          </a:p>
          <a:p>
            <a:r>
              <a:rPr lang="en-US" sz="1600" dirty="0">
                <a:solidFill>
                  <a:schemeClr val="tx1"/>
                </a:solidFill>
              </a:rPr>
              <a:t>20 W total heater power used during cold phase of mission</a:t>
            </a:r>
          </a:p>
          <a:p>
            <a:r>
              <a:rPr lang="en-US" sz="1600" dirty="0">
                <a:solidFill>
                  <a:schemeClr val="tx1"/>
                </a:solidFill>
              </a:rPr>
              <a:t>Asynchronous commanding from control center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4AFF3C-D8A5-E48E-8EDE-54A3CF277B99}"/>
              </a:ext>
            </a:extLst>
          </p:cNvPr>
          <p:cNvSpPr txBox="1"/>
          <p:nvPr/>
        </p:nvSpPr>
        <p:spPr>
          <a:xfrm>
            <a:off x="8366728" y="2189386"/>
            <a:ext cx="19230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Solar Cell Test Bed</a:t>
            </a:r>
          </a:p>
        </p:txBody>
      </p:sp>
    </p:spTree>
    <p:extLst>
      <p:ext uri="{BB962C8B-B14F-4D97-AF65-F5344CB8AC3E}">
        <p14:creationId xmlns:p14="http://schemas.microsoft.com/office/powerpoint/2010/main" val="3628006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970438"/>
              </p:ext>
            </p:extLst>
          </p:nvPr>
        </p:nvGraphicFramePr>
        <p:xfrm>
          <a:off x="1149113" y="1774802"/>
          <a:ext cx="10492320" cy="36297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3080">
                  <a:extLst>
                    <a:ext uri="{9D8B030D-6E8A-4147-A177-3AD203B41FA5}">
                      <a16:colId xmlns:a16="http://schemas.microsoft.com/office/drawing/2014/main" val="4268476742"/>
                    </a:ext>
                  </a:extLst>
                </a:gridCol>
                <a:gridCol w="2623080">
                  <a:extLst>
                    <a:ext uri="{9D8B030D-6E8A-4147-A177-3AD203B41FA5}">
                      <a16:colId xmlns:a16="http://schemas.microsoft.com/office/drawing/2014/main" val="4086670375"/>
                    </a:ext>
                  </a:extLst>
                </a:gridCol>
                <a:gridCol w="2623080">
                  <a:extLst>
                    <a:ext uri="{9D8B030D-6E8A-4147-A177-3AD203B41FA5}">
                      <a16:colId xmlns:a16="http://schemas.microsoft.com/office/drawing/2014/main" val="1177463642"/>
                    </a:ext>
                  </a:extLst>
                </a:gridCol>
                <a:gridCol w="2623080">
                  <a:extLst>
                    <a:ext uri="{9D8B030D-6E8A-4147-A177-3AD203B41FA5}">
                      <a16:colId xmlns:a16="http://schemas.microsoft.com/office/drawing/2014/main" val="1717196710"/>
                    </a:ext>
                  </a:extLst>
                </a:gridCol>
              </a:tblGrid>
              <a:tr h="6124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44138103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42976969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35815080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83140397"/>
                  </a:ext>
                </a:extLst>
              </a:tr>
              <a:tr h="6124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220379990"/>
                  </a:ext>
                </a:extLst>
              </a:tr>
              <a:tr h="56773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FY25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026533"/>
                  </a:ext>
                </a:extLst>
              </a:tr>
            </a:tbl>
          </a:graphicData>
        </a:graphic>
      </p:graphicFrame>
      <p:cxnSp>
        <p:nvCxnSpPr>
          <p:cNvPr id="4" name="Straight Connector 3"/>
          <p:cNvCxnSpPr>
            <a:cxnSpLocks/>
          </p:cNvCxnSpPr>
          <p:nvPr/>
        </p:nvCxnSpPr>
        <p:spPr>
          <a:xfrm>
            <a:off x="1149113" y="1651510"/>
            <a:ext cx="0" cy="3721622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643" y="2193"/>
            <a:ext cx="10749742" cy="1066800"/>
          </a:xfrm>
        </p:spPr>
        <p:txBody>
          <a:bodyPr/>
          <a:lstStyle/>
          <a:p>
            <a:r>
              <a:rPr lang="en-US" sz="2800" dirty="0">
                <a:solidFill>
                  <a:schemeClr val="bg1">
                    <a:lumMod val="85000"/>
                  </a:schemeClr>
                </a:solidFill>
              </a:rPr>
              <a:t>Space Science Technology and Evaluation Facility (SSTEF) </a:t>
            </a:r>
            <a:br>
              <a:rPr lang="en-US" sz="2800" dirty="0">
                <a:solidFill>
                  <a:schemeClr val="bg1">
                    <a:lumMod val="85000"/>
                  </a:schemeClr>
                </a:solidFill>
              </a:rPr>
            </a:b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1799444" y="6622388"/>
            <a:ext cx="402336" cy="2286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D13D49-2B6F-174C-9E1E-1013A06E5C50}" type="slidenum">
              <a:rPr kumimoji="0" lang="uk-UA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uk-UA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+mn-cs"/>
            </a:endParaRPr>
          </a:p>
        </p:txBody>
      </p:sp>
      <p:grpSp>
        <p:nvGrpSpPr>
          <p:cNvPr id="266" name="Group 265"/>
          <p:cNvGrpSpPr/>
          <p:nvPr/>
        </p:nvGrpSpPr>
        <p:grpSpPr>
          <a:xfrm>
            <a:off x="1848741" y="1268548"/>
            <a:ext cx="9008854" cy="306697"/>
            <a:chOff x="1595159" y="1277965"/>
            <a:chExt cx="9008854" cy="306697"/>
          </a:xfrm>
        </p:grpSpPr>
        <p:sp>
          <p:nvSpPr>
            <p:cNvPr id="238" name="Rectangle 237"/>
            <p:cNvSpPr/>
            <p:nvPr/>
          </p:nvSpPr>
          <p:spPr>
            <a:xfrm>
              <a:off x="1595159" y="1277965"/>
              <a:ext cx="9001683" cy="306697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63" name="Group 262"/>
            <p:cNvGrpSpPr/>
            <p:nvPr/>
          </p:nvGrpSpPr>
          <p:grpSpPr>
            <a:xfrm>
              <a:off x="1939988" y="1315897"/>
              <a:ext cx="1559896" cy="230832"/>
              <a:chOff x="1939988" y="1331194"/>
              <a:chExt cx="1559896" cy="230832"/>
            </a:xfrm>
          </p:grpSpPr>
          <p:sp>
            <p:nvSpPr>
              <p:cNvPr id="239" name="TextBox 238"/>
              <p:cNvSpPr txBox="1"/>
              <p:nvPr/>
            </p:nvSpPr>
            <p:spPr>
              <a:xfrm>
                <a:off x="2072568" y="1331194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Project Milestone</a:t>
                </a:r>
              </a:p>
            </p:txBody>
          </p:sp>
          <p:sp>
            <p:nvSpPr>
              <p:cNvPr id="242" name="Regular Pentagon 241"/>
              <p:cNvSpPr/>
              <p:nvPr/>
            </p:nvSpPr>
            <p:spPr>
              <a:xfrm flipV="1">
                <a:off x="1939988" y="1379672"/>
                <a:ext cx="142482" cy="133877"/>
              </a:xfrm>
              <a:prstGeom prst="pentagon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4161016" y="1315897"/>
              <a:ext cx="1583648" cy="230832"/>
              <a:chOff x="4161016" y="1324190"/>
              <a:chExt cx="1583648" cy="230832"/>
            </a:xfrm>
          </p:grpSpPr>
          <p:sp>
            <p:nvSpPr>
              <p:cNvPr id="240" name="TextBox 239"/>
              <p:cNvSpPr txBox="1"/>
              <p:nvPr/>
            </p:nvSpPr>
            <p:spPr>
              <a:xfrm>
                <a:off x="4317348" y="1324190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GCD (Key) Milestone</a:t>
                </a:r>
              </a:p>
            </p:txBody>
          </p:sp>
          <p:sp>
            <p:nvSpPr>
              <p:cNvPr id="243" name="Diamond 242"/>
              <p:cNvSpPr/>
              <p:nvPr/>
            </p:nvSpPr>
            <p:spPr>
              <a:xfrm>
                <a:off x="4161016" y="1371026"/>
                <a:ext cx="160573" cy="137160"/>
              </a:xfrm>
              <a:prstGeom prst="diamond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5" name="Group 264"/>
            <p:cNvGrpSpPr/>
            <p:nvPr/>
          </p:nvGrpSpPr>
          <p:grpSpPr>
            <a:xfrm>
              <a:off x="6222073" y="1315897"/>
              <a:ext cx="1556408" cy="230832"/>
              <a:chOff x="6270927" y="1379672"/>
              <a:chExt cx="1556408" cy="230832"/>
            </a:xfrm>
          </p:grpSpPr>
          <p:sp>
            <p:nvSpPr>
              <p:cNvPr id="241" name="TextBox 240"/>
              <p:cNvSpPr txBox="1"/>
              <p:nvPr/>
            </p:nvSpPr>
            <p:spPr>
              <a:xfrm>
                <a:off x="6400019" y="1379672"/>
                <a:ext cx="1427316" cy="2308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MS PGothic" charset="-128"/>
                    <a:cs typeface="+mn-cs"/>
                  </a:rPr>
                  <a:t>Controlled Milestone</a:t>
                </a:r>
              </a:p>
            </p:txBody>
          </p:sp>
          <p:sp>
            <p:nvSpPr>
              <p:cNvPr id="244" name="Isosceles Triangle 243"/>
              <p:cNvSpPr/>
              <p:nvPr/>
            </p:nvSpPr>
            <p:spPr>
              <a:xfrm flipV="1">
                <a:off x="6270927" y="1427566"/>
                <a:ext cx="160573" cy="137160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245" name="Straight Connector 244"/>
            <p:cNvCxnSpPr/>
            <p:nvPr/>
          </p:nvCxnSpPr>
          <p:spPr>
            <a:xfrm>
              <a:off x="8158134" y="1431313"/>
              <a:ext cx="713658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TextBox 245"/>
            <p:cNvSpPr txBox="1"/>
            <p:nvPr/>
          </p:nvSpPr>
          <p:spPr>
            <a:xfrm>
              <a:off x="8877836" y="1315897"/>
              <a:ext cx="172617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TRL/SRL/MRL Progression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 rot="16200000">
            <a:off x="-474168" y="3410044"/>
            <a:ext cx="218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TRL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01935" y="2189211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01935" y="2805088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8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1935" y="3413259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01935" y="4024008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05193" y="4642770"/>
            <a:ext cx="34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12395" y="2366626"/>
            <a:ext cx="1312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Lander Integration</a:t>
            </a:r>
          </a:p>
        </p:txBody>
      </p:sp>
      <p:sp>
        <p:nvSpPr>
          <p:cNvPr id="60" name="Isosceles Triangle 94"/>
          <p:cNvSpPr/>
          <p:nvPr/>
        </p:nvSpPr>
        <p:spPr bwMode="auto">
          <a:xfrm rot="10800000">
            <a:off x="7710678" y="2821606"/>
            <a:ext cx="155448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2" name="Isosceles Triangle 94"/>
          <p:cNvSpPr/>
          <p:nvPr/>
        </p:nvSpPr>
        <p:spPr bwMode="auto">
          <a:xfrm rot="10800000">
            <a:off x="7118047" y="2821606"/>
            <a:ext cx="155448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846957" y="2363370"/>
            <a:ext cx="697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System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ADP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DFBBC97-9FAD-E4F6-472E-FB3798190488}"/>
              </a:ext>
            </a:extLst>
          </p:cNvPr>
          <p:cNvGrpSpPr/>
          <p:nvPr/>
        </p:nvGrpSpPr>
        <p:grpSpPr>
          <a:xfrm>
            <a:off x="2278349" y="4276717"/>
            <a:ext cx="2047180" cy="630069"/>
            <a:chOff x="2278349" y="4276717"/>
            <a:chExt cx="2047180" cy="630069"/>
          </a:xfrm>
        </p:grpSpPr>
        <p:sp>
          <p:nvSpPr>
            <p:cNvPr id="65" name="Isosceles Triangle 94"/>
            <p:cNvSpPr/>
            <p:nvPr/>
          </p:nvSpPr>
          <p:spPr bwMode="auto">
            <a:xfrm rot="10800000">
              <a:off x="3861392" y="4751338"/>
              <a:ext cx="155448" cy="155448"/>
            </a:xfrm>
            <a:prstGeom prst="pentagon">
              <a:avLst/>
            </a:prstGeom>
            <a:solidFill>
              <a:srgbClr val="3333CC"/>
            </a:solidFill>
            <a:ln w="28575" cap="flat" cmpd="sng" algn="ctr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1432" tIns="45716" rIns="91432" bIns="45716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551016" y="4276717"/>
              <a:ext cx="7745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strike="noStrike" kern="120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System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strike="noStrike" kern="120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CDR</a:t>
              </a:r>
            </a:p>
          </p:txBody>
        </p:sp>
        <p:sp>
          <p:nvSpPr>
            <p:cNvPr id="68" name="Isosceles Triangle 94"/>
            <p:cNvSpPr/>
            <p:nvPr/>
          </p:nvSpPr>
          <p:spPr bwMode="auto">
            <a:xfrm rot="10800000">
              <a:off x="3146092" y="4751338"/>
              <a:ext cx="155448" cy="155448"/>
            </a:xfrm>
            <a:prstGeom prst="pentagon">
              <a:avLst/>
            </a:prstGeom>
            <a:solidFill>
              <a:srgbClr val="3333CC"/>
            </a:solidFill>
            <a:ln w="28575" cap="flat" cmpd="sng" algn="ctr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1432" tIns="45716" rIns="91432" bIns="45716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865789" y="4276717"/>
              <a:ext cx="8402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strike="noStrike" kern="120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System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strike="noStrike" kern="120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PDR</a:t>
              </a:r>
            </a:p>
          </p:txBody>
        </p:sp>
        <p:sp>
          <p:nvSpPr>
            <p:cNvPr id="70" name="Isosceles Triangle 94"/>
            <p:cNvSpPr/>
            <p:nvPr/>
          </p:nvSpPr>
          <p:spPr bwMode="auto">
            <a:xfrm rot="10800000">
              <a:off x="2590883" y="4751338"/>
              <a:ext cx="155448" cy="155448"/>
            </a:xfrm>
            <a:prstGeom prst="pentagon">
              <a:avLst/>
            </a:prstGeom>
            <a:solidFill>
              <a:srgbClr val="3333CC"/>
            </a:solidFill>
            <a:ln w="28575" cap="flat" cmpd="sng" algn="ctr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1432" tIns="45716" rIns="91432" bIns="45716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278349" y="4276717"/>
              <a:ext cx="8402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strike="noStrike" kern="120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System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strike="noStrike" kern="120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SRR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06211" y="5373132"/>
            <a:ext cx="662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Project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Start</a:t>
            </a:r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 flipH="1">
            <a:off x="9017050" y="2477977"/>
            <a:ext cx="128" cy="503769"/>
          </a:xfrm>
          <a:prstGeom prst="line">
            <a:avLst/>
          </a:prstGeom>
          <a:ln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cxnSpLocks/>
          </p:cNvCxnSpPr>
          <p:nvPr/>
        </p:nvCxnSpPr>
        <p:spPr>
          <a:xfrm flipH="1">
            <a:off x="5147781" y="3002487"/>
            <a:ext cx="3869269" cy="0"/>
          </a:xfrm>
          <a:prstGeom prst="line">
            <a:avLst/>
          </a:prstGeom>
          <a:ln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cxnSpLocks/>
          </p:cNvCxnSpPr>
          <p:nvPr/>
        </p:nvCxnSpPr>
        <p:spPr>
          <a:xfrm>
            <a:off x="5145910" y="2966700"/>
            <a:ext cx="0" cy="1860736"/>
          </a:xfrm>
          <a:prstGeom prst="line">
            <a:avLst/>
          </a:prstGeom>
          <a:ln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cxnSpLocks/>
          </p:cNvCxnSpPr>
          <p:nvPr/>
        </p:nvCxnSpPr>
        <p:spPr>
          <a:xfrm flipH="1">
            <a:off x="1149113" y="4842149"/>
            <a:ext cx="3996797" cy="0"/>
          </a:xfrm>
          <a:prstGeom prst="line">
            <a:avLst/>
          </a:prstGeom>
          <a:ln>
            <a:solidFill>
              <a:srgbClr val="3333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-2207398" y="-333454"/>
            <a:ext cx="2017986" cy="46091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u="sng" dirty="0">
                <a:solidFill>
                  <a:schemeClr val="tx1"/>
                </a:solidFill>
              </a:rPr>
              <a:t>Instructions: 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Show the TRL/SRL/MRL  advancement over the project lifecycle schedule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Show increases as whole integers 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Align readiness level advancements with key/controlled milestones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A70741-2605-07C2-4945-34EE68FB0DB3}"/>
              </a:ext>
            </a:extLst>
          </p:cNvPr>
          <p:cNvSpPr txBox="1"/>
          <p:nvPr/>
        </p:nvSpPr>
        <p:spPr>
          <a:xfrm>
            <a:off x="8814061" y="1812058"/>
            <a:ext cx="1312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Launch and Ops</a:t>
            </a:r>
          </a:p>
        </p:txBody>
      </p:sp>
      <p:sp>
        <p:nvSpPr>
          <p:cNvPr id="13" name="Isosceles Triangle 94">
            <a:extLst>
              <a:ext uri="{FF2B5EF4-FFF2-40B4-BE49-F238E27FC236}">
                <a16:creationId xmlns:a16="http://schemas.microsoft.com/office/drawing/2014/main" id="{48A7B7AB-27B5-1BEF-F135-6D36EF3F7A5C}"/>
              </a:ext>
            </a:extLst>
          </p:cNvPr>
          <p:cNvSpPr/>
          <p:nvPr/>
        </p:nvSpPr>
        <p:spPr bwMode="auto">
          <a:xfrm rot="10800000">
            <a:off x="8938371" y="2320545"/>
            <a:ext cx="155448" cy="155448"/>
          </a:xfrm>
          <a:prstGeom prst="pentagon">
            <a:avLst/>
          </a:prstGeom>
          <a:solidFill>
            <a:srgbClr val="3333CC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432" tIns="45716" rIns="91432" bIns="45716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ＭＳ Ｐゴシック" pitchFamily="-108" charset="-128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5D64AEB-4105-E47C-FBB7-BB3B3B510565}"/>
              </a:ext>
            </a:extLst>
          </p:cNvPr>
          <p:cNvGrpSpPr/>
          <p:nvPr/>
        </p:nvGrpSpPr>
        <p:grpSpPr>
          <a:xfrm>
            <a:off x="4713050" y="2505409"/>
            <a:ext cx="894363" cy="572494"/>
            <a:chOff x="4744436" y="2417260"/>
            <a:chExt cx="894363" cy="572494"/>
          </a:xfrm>
        </p:grpSpPr>
        <p:sp>
          <p:nvSpPr>
            <p:cNvPr id="29" name="Isosceles Triangle 94">
              <a:extLst>
                <a:ext uri="{FF2B5EF4-FFF2-40B4-BE49-F238E27FC236}">
                  <a16:creationId xmlns:a16="http://schemas.microsoft.com/office/drawing/2014/main" id="{520C3BC0-6493-0993-7E8A-ED34AB45EF16}"/>
                </a:ext>
              </a:extLst>
            </p:cNvPr>
            <p:cNvSpPr/>
            <p:nvPr/>
          </p:nvSpPr>
          <p:spPr bwMode="auto">
            <a:xfrm rot="10800000">
              <a:off x="5098464" y="2834306"/>
              <a:ext cx="155448" cy="155448"/>
            </a:xfrm>
            <a:prstGeom prst="pentagon">
              <a:avLst/>
            </a:prstGeom>
            <a:solidFill>
              <a:srgbClr val="3333CC"/>
            </a:solidFill>
            <a:ln w="28575" cap="flat" cmpd="sng" algn="ctr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1432" tIns="45716" rIns="91432" bIns="45716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D6C6A8C-28E5-D421-E7F8-EE2D07FF623F}"/>
                </a:ext>
              </a:extLst>
            </p:cNvPr>
            <p:cNvSpPr txBox="1"/>
            <p:nvPr/>
          </p:nvSpPr>
          <p:spPr>
            <a:xfrm>
              <a:off x="4744436" y="2417260"/>
              <a:ext cx="8943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  <a:latin typeface="Arial" charset="0"/>
                  <a:ea typeface="MS PGothic" charset="-128"/>
                  <a:cs typeface="+mn-cs"/>
                </a:rPr>
                <a:t>Design Certified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9588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649" y="36904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Accomplishments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11895992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Completed SRR on January 12, 2022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Concept Review completed on March 10, 2022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Preliminary Design Review completed on April 20, 2022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Preliminary designs for all experiments developed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Standardized interfaces for experiment mechanical, electrical and communications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Performed preliminary stress, thermal, modal analyses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Executed subcontract to Intuitive Machines to fly as a payload in 2025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Mechanical, electrical and software design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Thermal interface prototyping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Instrumentation prototyping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9004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7007" y="30283"/>
            <a:ext cx="773798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Project Assessment Summary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517448"/>
              </p:ext>
            </p:extLst>
          </p:nvPr>
        </p:nvGraphicFramePr>
        <p:xfrm>
          <a:off x="502846" y="1528080"/>
          <a:ext cx="11140514" cy="2995234"/>
        </p:xfrm>
        <a:graphic>
          <a:graphicData uri="http://schemas.openxmlformats.org/drawingml/2006/table">
            <a:tbl>
              <a:tblPr/>
              <a:tblGrid>
                <a:gridCol w="1504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88511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3130830848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260731836"/>
                    </a:ext>
                  </a:extLst>
                </a:gridCol>
                <a:gridCol w="458243">
                  <a:extLst>
                    <a:ext uri="{9D8B030D-6E8A-4147-A177-3AD203B41FA5}">
                      <a16:colId xmlns:a16="http://schemas.microsoft.com/office/drawing/2014/main" val="1853114543"/>
                    </a:ext>
                  </a:extLst>
                </a:gridCol>
                <a:gridCol w="78028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596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Name 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 </a:t>
                      </a:r>
                      <a:endParaRPr lang="en-US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200" b="0" i="0" u="none" strike="noStrike" kern="12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Comments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67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8193" marR="8193" marT="81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43537"/>
                  </a:ext>
                </a:extLst>
              </a:tr>
              <a:tr h="8335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 Year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None to report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– None to report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– None to report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Programmatic - None to report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35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</a:t>
                      </a:r>
                    </a:p>
                  </a:txBody>
                  <a:tcPr marL="8193" marR="8193" marT="8193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193" marR="8193" marT="819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E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Technical</a:t>
                      </a:r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None to report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 – None to report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Schedule – None to report</a:t>
                      </a:r>
                    </a:p>
                    <a:p>
                      <a:pPr algn="l" rtl="0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Programmatic - None to report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043784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76853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037" y="19716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Plans Forward and Transition / Infusion Plan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11895992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11</a:t>
            </a:fld>
            <a:endParaRPr lang="uk-UA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70A3407-CAB6-2854-5CF4-7DAD0535C892}"/>
              </a:ext>
            </a:extLst>
          </p:cNvPr>
          <p:cNvSpPr txBox="1">
            <a:spLocks/>
          </p:cNvSpPr>
          <p:nvPr/>
        </p:nvSpPr>
        <p:spPr>
          <a:xfrm>
            <a:off x="293077" y="1400908"/>
            <a:ext cx="11895992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99FB61A-D6CD-A3A2-72A6-F3A65C6C7D5F}"/>
              </a:ext>
            </a:extLst>
          </p:cNvPr>
          <p:cNvSpPr txBox="1">
            <a:spLocks/>
          </p:cNvSpPr>
          <p:nvPr/>
        </p:nvSpPr>
        <p:spPr>
          <a:xfrm>
            <a:off x="445477" y="1553308"/>
            <a:ext cx="11895992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Critical Design Review - Dec 2022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Design certification complete via qualification unit testing - July 2023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Flight Unit production and testing for SSTEF-1 – March 2024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Launch planned for Q1 2025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Actively soliciting customers for SSTEF-2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399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3037316" y="173066"/>
            <a:ext cx="6117369" cy="72066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ysClr val="window" lastClr="FFFFFF">
                    <a:lumMod val="85000"/>
                  </a:sysClr>
                </a:solidFill>
                <a:latin typeface="Arial Bold" charset="0"/>
                <a:ea typeface="ＭＳ Ｐゴシック" charset="-128"/>
                <a:cs typeface="ＭＳ Ｐゴシック" charset="-128"/>
              </a:rPr>
              <a:t>Education/Public Outreach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80957" y="1984178"/>
            <a:ext cx="5949873" cy="272587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800" dirty="0"/>
              <a:t>Mark Gittleman, CEO of Aegis Aerospace presented “Commercial Space Testing as a Service™ (STaaS)™: From ISS to the Moon and Beyond” at the 2022 ISS Research &amp; Development Conference in Washington, DC.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800" dirty="0"/>
              <a:t>Top Newsworthy Events: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400" dirty="0"/>
              <a:t>Award of subcontract to Intuitive Machines for lander services: </a:t>
            </a:r>
            <a:r>
              <a:rPr lang="en-US" sz="1050" b="1" i="0" u="none" strike="noStrike" dirty="0">
                <a:effectLst/>
                <a:latin typeface="Century Gothic" panose="020B0502020202020204" pitchFamily="34" charset="0"/>
                <a:hlinkClick r:id="rId3"/>
              </a:rPr>
              <a:t>Two leading Houston-based commercial space companies formalize an agreement to put a commercial science and testing facility on the Moon</a:t>
            </a:r>
            <a:endParaRPr lang="en-US" sz="1050" b="1" i="0" dirty="0">
              <a:effectLst/>
              <a:latin typeface="Century Gothic" panose="020B0502020202020204" pitchFamily="34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742113" y="1347237"/>
            <a:ext cx="4590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EPO Involvement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11472CF-08B3-0B42-9160-B3BF92810F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765424"/>
              </p:ext>
            </p:extLst>
          </p:nvPr>
        </p:nvGraphicFramePr>
        <p:xfrm>
          <a:off x="6293841" y="1687444"/>
          <a:ext cx="5554187" cy="102297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795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8364">
                  <a:extLst>
                    <a:ext uri="{9D8B030D-6E8A-4147-A177-3AD203B41FA5}">
                      <a16:colId xmlns:a16="http://schemas.microsoft.com/office/drawing/2014/main" val="1302770135"/>
                    </a:ext>
                  </a:extLst>
                </a:gridCol>
              </a:tblGrid>
              <a:tr h="326536">
                <a:tc gridSpan="2">
                  <a:txBody>
                    <a:bodyPr/>
                    <a:lstStyle/>
                    <a:p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6 Month </a:t>
                      </a:r>
                      <a:r>
                        <a:rPr lang="en-US" sz="1500" b="1" baseline="0" dirty="0">
                          <a:solidFill>
                            <a:schemeClr val="bg1"/>
                          </a:solidFill>
                        </a:rPr>
                        <a:t>Look-Ahead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72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None to report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689234"/>
                  </a:ext>
                </a:extLst>
              </a:tr>
              <a:tr h="3407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08284" y="1246672"/>
            <a:ext cx="5639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EPO Calendar Outlook (High Priorities):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4B3122-C344-44D4-B890-FB49C55ED3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0059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9513" y="22836"/>
            <a:ext cx="8250115" cy="1066800"/>
          </a:xfrm>
        </p:spPr>
        <p:txBody>
          <a:bodyPr/>
          <a:lstStyle/>
          <a:p>
            <a:r>
              <a:rPr lang="en-US" sz="4000" dirty="0">
                <a:solidFill>
                  <a:schemeClr val="bg1">
                    <a:lumMod val="85000"/>
                  </a:schemeClr>
                </a:solidFill>
              </a:rPr>
              <a:t>Summary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0677" y="1248508"/>
            <a:ext cx="11895992" cy="499989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SSTEF project was awarded to Aegis Aerospace, Inc. in August 2021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All project milestones to date through PDR have been achieved as planned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DDT&amp;E plan will provide mission assurance and optimize Science and Technology returns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Technology from seven industry and academia partners will be integrated into SSTEF platform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Deployment of space technologies to the Lunar surface will: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Advance the TRL of systems and subcomponents for future missions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Provide researchers data on developmental technologies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Collect Lunar environment data to benefit future developments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7239" y="121312"/>
            <a:ext cx="990306" cy="82417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8932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963C98-70ED-4414-9C32-2E678E4409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14</a:t>
            </a:fld>
            <a:endParaRPr lang="uk-U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80A860-999D-45D5-B293-7361F946D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312" y="0"/>
            <a:ext cx="9498584" cy="1066800"/>
          </a:xfrm>
        </p:spPr>
        <p:txBody>
          <a:bodyPr/>
          <a:lstStyle/>
          <a:p>
            <a:r>
              <a:rPr lang="en-US" sz="3600" dirty="0">
                <a:solidFill>
                  <a:schemeClr val="bg1">
                    <a:lumMod val="85000"/>
                  </a:schemeClr>
                </a:solidFill>
              </a:rPr>
              <a:t>SSTEF– Annotated Cover Pictures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9EC6EAC-932E-4BA1-8560-FC362705CD61}"/>
              </a:ext>
            </a:extLst>
          </p:cNvPr>
          <p:cNvGrpSpPr/>
          <p:nvPr/>
        </p:nvGrpSpPr>
        <p:grpSpPr>
          <a:xfrm>
            <a:off x="2276951" y="3766534"/>
            <a:ext cx="8622462" cy="2739811"/>
            <a:chOff x="309029" y="4140317"/>
            <a:chExt cx="5501462" cy="215434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C5DB97-04D6-43C3-8D15-BDBCC0D258A1}"/>
                </a:ext>
              </a:extLst>
            </p:cNvPr>
            <p:cNvSpPr txBox="1"/>
            <p:nvPr/>
          </p:nvSpPr>
          <p:spPr>
            <a:xfrm>
              <a:off x="309029" y="4179999"/>
              <a:ext cx="1295041" cy="2178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&lt;SSTEF Current Concept&gt;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9B302F4-899F-4DD2-B71A-B5432BD2E198}"/>
                </a:ext>
              </a:extLst>
            </p:cNvPr>
            <p:cNvSpPr txBox="1"/>
            <p:nvPr/>
          </p:nvSpPr>
          <p:spPr>
            <a:xfrm>
              <a:off x="2107463" y="4140317"/>
              <a:ext cx="1209103" cy="363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&lt;SSTEF mounted on NOVA-C Lunar Lander&gt;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17C48D7-52C1-4CC1-9D7E-1DDC7946F64B}"/>
                </a:ext>
              </a:extLst>
            </p:cNvPr>
            <p:cNvSpPr txBox="1"/>
            <p:nvPr/>
          </p:nvSpPr>
          <p:spPr>
            <a:xfrm>
              <a:off x="3802541" y="4140317"/>
              <a:ext cx="18976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&lt;Photo Text Description&gt;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811069E-72BF-40E6-8F52-C0FECCAA1D19}"/>
                </a:ext>
              </a:extLst>
            </p:cNvPr>
            <p:cNvSpPr txBox="1"/>
            <p:nvPr/>
          </p:nvSpPr>
          <p:spPr>
            <a:xfrm>
              <a:off x="2169564" y="6017664"/>
              <a:ext cx="1897699" cy="27699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&lt;Photo Text Description&gt;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79A05A-78A4-46EB-BD6B-90AD5600545C}"/>
                </a:ext>
              </a:extLst>
            </p:cNvPr>
            <p:cNvSpPr txBox="1"/>
            <p:nvPr/>
          </p:nvSpPr>
          <p:spPr>
            <a:xfrm>
              <a:off x="3912792" y="6017664"/>
              <a:ext cx="1897699" cy="27699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&lt;Photo Text Description&gt;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3460FB2-C11C-4DE1-8D73-25EB20958D3F}"/>
                </a:ext>
              </a:extLst>
            </p:cNvPr>
            <p:cNvSpPr txBox="1"/>
            <p:nvPr/>
          </p:nvSpPr>
          <p:spPr>
            <a:xfrm>
              <a:off x="364235" y="6017664"/>
              <a:ext cx="1897699" cy="276999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&lt;Photo Text Description&gt;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2A7B128-B9EB-418C-8F6C-866725A0237E}"/>
              </a:ext>
            </a:extLst>
          </p:cNvPr>
          <p:cNvSpPr txBox="1"/>
          <p:nvPr/>
        </p:nvSpPr>
        <p:spPr>
          <a:xfrm>
            <a:off x="3777148" y="1121006"/>
            <a:ext cx="45904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Annotated Cover Slide Images </a:t>
            </a:r>
          </a:p>
          <a:p>
            <a:pPr algn="ctr"/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 Please </a:t>
            </a:r>
            <a:r>
              <a:rPr 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ITAR/SBU Images **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6EF305D-0A2C-4587-BCA2-BBEDCBBFD233}"/>
              </a:ext>
            </a:extLst>
          </p:cNvPr>
          <p:cNvSpPr/>
          <p:nvPr/>
        </p:nvSpPr>
        <p:spPr>
          <a:xfrm>
            <a:off x="2300412" y="1958100"/>
            <a:ext cx="1917280" cy="18263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22692D-1BD8-4FAA-BB2E-30E437B256BA}"/>
              </a:ext>
            </a:extLst>
          </p:cNvPr>
          <p:cNvSpPr/>
          <p:nvPr/>
        </p:nvSpPr>
        <p:spPr>
          <a:xfrm>
            <a:off x="5073394" y="1958099"/>
            <a:ext cx="1917280" cy="18263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A5987E4-39B7-4727-85A0-143BAE6DCDB4}"/>
              </a:ext>
            </a:extLst>
          </p:cNvPr>
          <p:cNvSpPr/>
          <p:nvPr/>
        </p:nvSpPr>
        <p:spPr>
          <a:xfrm>
            <a:off x="7677561" y="1930306"/>
            <a:ext cx="1917280" cy="18263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C4D0209-68CC-48DC-94BC-9F8C23D601B1}"/>
              </a:ext>
            </a:extLst>
          </p:cNvPr>
          <p:cNvSpPr/>
          <p:nvPr/>
        </p:nvSpPr>
        <p:spPr>
          <a:xfrm>
            <a:off x="2340268" y="4403536"/>
            <a:ext cx="1917280" cy="18263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6AD62A-97CE-4292-9D75-2A3D1EF7FA90}"/>
              </a:ext>
            </a:extLst>
          </p:cNvPr>
          <p:cNvSpPr/>
          <p:nvPr/>
        </p:nvSpPr>
        <p:spPr>
          <a:xfrm>
            <a:off x="5127318" y="4403535"/>
            <a:ext cx="1917280" cy="18263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1C9AF80-E1CF-40D9-B797-34D9AFEA4C41}"/>
              </a:ext>
            </a:extLst>
          </p:cNvPr>
          <p:cNvSpPr/>
          <p:nvPr/>
        </p:nvSpPr>
        <p:spPr>
          <a:xfrm>
            <a:off x="7814520" y="4420567"/>
            <a:ext cx="1917280" cy="18263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C17BD5-87F4-4650-8B6B-1C963A8B7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907" y="1970470"/>
            <a:ext cx="1915785" cy="17693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DCEB18-5879-460E-B7B9-CFCE5D7F6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1483" y="1967054"/>
            <a:ext cx="1298626" cy="177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37422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33f3d6b-d617-43aa-b594-de16341fc8a7" xsi:nil="true"/>
    <lcf76f155ced4ddcb4097134ff3c332f xmlns="ab814d9f-8561-4023-bd06-de3e1a6e6871">
      <Terms xmlns="http://schemas.microsoft.com/office/infopath/2007/PartnerControls"/>
    </lcf76f155ced4ddcb4097134ff3c332f>
    <KeyFactors xmlns="ab814d9f-8561-4023-bd06-de3e1a6e6871" xsi:nil="true"/>
    <Customer xmlns="ab814d9f-8561-4023-bd06-de3e1a6e6871" xsi:nil="true"/>
    <Experiment xmlns="ab814d9f-8561-4023-bd06-de3e1a6e6871" xsi:nil="true"/>
    <MeetingNotes xmlns="ab814d9f-8561-4023-bd06-de3e1a6e6871" xsi:nil="true"/>
    <ResourceProvided xmlns="ab814d9f-8561-4023-bd06-de3e1a6e687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809924939ABE42BE1FDD9E01537013" ma:contentTypeVersion="21" ma:contentTypeDescription="Create a new document." ma:contentTypeScope="" ma:versionID="ed2a7311576261b38a0bfe600cbac6fe">
  <xsd:schema xmlns:xsd="http://www.w3.org/2001/XMLSchema" xmlns:xs="http://www.w3.org/2001/XMLSchema" xmlns:p="http://schemas.microsoft.com/office/2006/metadata/properties" xmlns:ns2="b33f3d6b-d617-43aa-b594-de16341fc8a7" xmlns:ns3="ab814d9f-8561-4023-bd06-de3e1a6e6871" targetNamespace="http://schemas.microsoft.com/office/2006/metadata/properties" ma:root="true" ma:fieldsID="a71e83d71fde77b970539c95cdf55397" ns2:_="" ns3:_="">
    <xsd:import namespace="b33f3d6b-d617-43aa-b594-de16341fc8a7"/>
    <xsd:import namespace="ab814d9f-8561-4023-bd06-de3e1a6e687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ResourceProvided" minOccurs="0"/>
                <xsd:element ref="ns3:Experiment" minOccurs="0"/>
                <xsd:element ref="ns3:KeyFactors" minOccurs="0"/>
                <xsd:element ref="ns3:MeetingNotes" minOccurs="0"/>
                <xsd:element ref="ns3:Customer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3f3d6b-d617-43aa-b594-de16341fc8a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90a7c2c-e41a-492b-bbcd-b004a3d2d3be}" ma:internalName="TaxCatchAll" ma:showField="CatchAllData" ma:web="b33f3d6b-d617-43aa-b594-de16341fc8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14d9f-8561-4023-bd06-de3e1a6e68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ResourceProvided" ma:index="14" nillable="true" ma:displayName="Resource Provided" ma:format="Dropdown" ma:internalName="ResourceProvided">
      <xsd:simpleType>
        <xsd:restriction base="dms:Text">
          <xsd:maxLength value="255"/>
        </xsd:restriction>
      </xsd:simpleType>
    </xsd:element>
    <xsd:element name="Experiment" ma:index="15" nillable="true" ma:displayName="Experiment" ma:format="Dropdown" ma:internalName="Experiment">
      <xsd:simpleType>
        <xsd:restriction base="dms:Note">
          <xsd:maxLength value="255"/>
        </xsd:restriction>
      </xsd:simpleType>
    </xsd:element>
    <xsd:element name="KeyFactors" ma:index="16" nillable="true" ma:displayName="Key Factors" ma:format="Dropdown" ma:internalName="KeyFactors">
      <xsd:simpleType>
        <xsd:restriction base="dms:Note">
          <xsd:maxLength value="255"/>
        </xsd:restriction>
      </xsd:simpleType>
    </xsd:element>
    <xsd:element name="MeetingNotes" ma:index="17" nillable="true" ma:displayName="Meeting Notes" ma:format="Dropdown" ma:internalName="MeetingNotes">
      <xsd:simpleType>
        <xsd:restriction base="dms:Note">
          <xsd:maxLength value="255"/>
        </xsd:restriction>
      </xsd:simpleType>
    </xsd:element>
    <xsd:element name="Customer" ma:index="18" nillable="true" ma:displayName="Customer" ma:format="Dropdown" ma:internalName="Customer">
      <xsd:simpleType>
        <xsd:restriction base="dms:Text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0" nillable="true" ma:displayName="Tags" ma:internalName="MediaServiceAutoTag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4d9662e2-76f8-4eb9-b06a-300f257013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AE54FD-935F-41B7-A2AD-D82757891F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F6CF94-3835-4291-A7F5-6B61552363F6}">
  <ds:schemaRefs>
    <ds:schemaRef ds:uri="http://schemas.microsoft.com/office/2006/metadata/properties"/>
    <ds:schemaRef ds:uri="http://purl.org/dc/elements/1.1/"/>
    <ds:schemaRef ds:uri="http://purl.org/dc/dcmitype/"/>
    <ds:schemaRef ds:uri="ab814d9f-8561-4023-bd06-de3e1a6e6871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b33f3d6b-d617-43aa-b594-de16341fc8a7"/>
  </ds:schemaRefs>
</ds:datastoreItem>
</file>

<file path=customXml/itemProps3.xml><?xml version="1.0" encoding="utf-8"?>
<ds:datastoreItem xmlns:ds="http://schemas.openxmlformats.org/officeDocument/2006/customXml" ds:itemID="{AD4884A6-27A5-43FE-94E1-69A32EB590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3f3d6b-d617-43aa-b594-de16341fc8a7"/>
    <ds:schemaRef ds:uri="ab814d9f-8561-4023-bd06-de3e1a6e68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1757</TotalTime>
  <Words>1371</Words>
  <Application>Microsoft Office PowerPoint</Application>
  <PresentationFormat>Widescreen</PresentationFormat>
  <Paragraphs>216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.AppleSystemUIFont</vt:lpstr>
      <vt:lpstr>Arial</vt:lpstr>
      <vt:lpstr>Arial</vt:lpstr>
      <vt:lpstr>Arial Bold</vt:lpstr>
      <vt:lpstr>Calibri</vt:lpstr>
      <vt:lpstr>Century Gothic</vt:lpstr>
      <vt:lpstr>Helvetica Neue</vt:lpstr>
      <vt:lpstr>Segoe UI</vt:lpstr>
      <vt:lpstr>Wingdings</vt:lpstr>
      <vt:lpstr>2_Office Theme</vt:lpstr>
      <vt:lpstr>3_Office Theme</vt:lpstr>
      <vt:lpstr>PowerPoint Presentation</vt:lpstr>
      <vt:lpstr>PowerPoint Presentation</vt:lpstr>
      <vt:lpstr>Team Members / Project Org Slide</vt:lpstr>
      <vt:lpstr>Collaborations &amp; Partnerships  </vt:lpstr>
      <vt:lpstr> Project Goals &amp; Project Objectives</vt:lpstr>
      <vt:lpstr>PowerPoint Presentation</vt:lpstr>
      <vt:lpstr>SSTEF-1 Concept</vt:lpstr>
      <vt:lpstr>Space Science Technology and Evaluation Facility (SSTEF)  </vt:lpstr>
      <vt:lpstr>Accomplishments</vt:lpstr>
      <vt:lpstr>Project Assessment Summary</vt:lpstr>
      <vt:lpstr>Plans Forward and Transition / Infusion Plan </vt:lpstr>
      <vt:lpstr>Education/Public Outreach</vt:lpstr>
      <vt:lpstr>Summary </vt:lpstr>
      <vt:lpstr>SSTEF– Annotated Cover Pictures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GCD Annual Program Review - Project Presentation Template</dc:title>
  <dc:creator>Lee</dc:creator>
  <cp:lastModifiedBy>Finckenor, Miria M. (MSFC-EM41)</cp:lastModifiedBy>
  <cp:revision>12</cp:revision>
  <cp:lastPrinted>2017-06-09T12:17:02Z</cp:lastPrinted>
  <dcterms:created xsi:type="dcterms:W3CDTF">2011-06-13T11:07:26Z</dcterms:created>
  <dcterms:modified xsi:type="dcterms:W3CDTF">2022-08-29T21:03:55Z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0x010100FC809924939ABE42BE1FDD9E01537013</vt:lpwstr>
  </property>
  <property fmtid="{D5CDD505-2E9C-101B-9397-08002B2CF9AE}" pid="3" name="Order">
    <vt:r8>939900</vt:r8>
  </property>
  <property fmtid="{D5CDD505-2E9C-101B-9397-08002B2CF9AE}" pid="4" name="ComplianceAssetId">
    <vt:lpwstr/>
  </property>
  <property fmtid="{D5CDD505-2E9C-101B-9397-08002B2CF9AE}" pid="5" name="PMDispositionComm">
    <vt:lpwstr/>
  </property>
  <property fmtid="{D5CDD505-2E9C-101B-9397-08002B2CF9AE}" pid="6" name="EvaluatorComments">
    <vt:lpwstr/>
  </property>
  <property fmtid="{D5CDD505-2E9C-101B-9397-08002B2CF9AE}" pid="7" name="Description0">
    <vt:lpwstr/>
  </property>
  <property fmtid="{D5CDD505-2E9C-101B-9397-08002B2CF9AE}" pid="8" name="ApprovedBy">
    <vt:lpwstr/>
  </property>
  <property fmtid="{D5CDD505-2E9C-101B-9397-08002B2CF9AE}" pid="9" name="Evaluators">
    <vt:lpwstr/>
  </property>
  <property fmtid="{D5CDD505-2E9C-101B-9397-08002B2CF9AE}" pid="10" name="DocumentLinkGen">
    <vt:lpwstr>, </vt:lpwstr>
  </property>
  <property fmtid="{D5CDD505-2E9C-101B-9397-08002B2CF9AE}" pid="11" name="DocumentLinkGenTest">
    <vt:lpwstr>, </vt:lpwstr>
  </property>
  <property fmtid="{D5CDD505-2E9C-101B-9397-08002B2CF9AE}" pid="12" name="MediaServiceImageTags">
    <vt:lpwstr/>
  </property>
</Properties>
</file>