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 id="2147484435" r:id="rId5"/>
  </p:sldMasterIdLst>
  <p:notesMasterIdLst>
    <p:notesMasterId r:id="rId20"/>
  </p:notesMasterIdLst>
  <p:handoutMasterIdLst>
    <p:handoutMasterId r:id="rId21"/>
  </p:handoutMasterIdLst>
  <p:sldIdLst>
    <p:sldId id="396" r:id="rId6"/>
    <p:sldId id="322" r:id="rId7"/>
    <p:sldId id="423" r:id="rId8"/>
    <p:sldId id="418" r:id="rId9"/>
    <p:sldId id="1823" r:id="rId10"/>
    <p:sldId id="406" r:id="rId11"/>
    <p:sldId id="411" r:id="rId12"/>
    <p:sldId id="412" r:id="rId13"/>
    <p:sldId id="413" r:id="rId14"/>
    <p:sldId id="380" r:id="rId15"/>
    <p:sldId id="407" r:id="rId16"/>
    <p:sldId id="330" r:id="rId17"/>
    <p:sldId id="410" r:id="rId18"/>
    <p:sldId id="403" r:id="rId1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rth, Theresa C. (LARC-A3)[TEAMS3]" initials="FTC(A" lastIdx="1" clrIdx="0">
    <p:extLst>
      <p:ext uri="{19B8F6BF-5375-455C-9EA6-DF929625EA0E}">
        <p15:presenceInfo xmlns:p15="http://schemas.microsoft.com/office/powerpoint/2012/main" userId="S::tfirth@ndc.nasa.gov::8a038681-0486-4018-85bb-88f411c1f7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D579"/>
    <a:srgbClr val="00FDFF"/>
    <a:srgbClr val="FF33CC"/>
    <a:srgbClr val="3333CC"/>
    <a:srgbClr val="002A00"/>
    <a:srgbClr val="008400"/>
    <a:srgbClr val="2D8B75"/>
    <a:srgbClr val="92BBFA"/>
    <a:srgbClr val="4BACC6"/>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18"/>
    <p:restoredTop sz="94674"/>
  </p:normalViewPr>
  <p:slideViewPr>
    <p:cSldViewPr snapToGrid="0">
      <p:cViewPr varScale="1">
        <p:scale>
          <a:sx n="145" d="100"/>
          <a:sy n="145" d="100"/>
        </p:scale>
        <p:origin x="712" y="184"/>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7FF820-1346-284E-8791-13DFD6E16AF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AD277F-62DB-8A4E-957C-CEA9D9780A3D}">
      <dgm:prSet phldrT="[Text]" custT="1"/>
      <dgm:spPr/>
      <dgm:t>
        <a:bodyPr/>
        <a:lstStyle/>
        <a:p>
          <a:r>
            <a:rPr lang="en-US" sz="1400" b="1" dirty="0"/>
            <a:t>DSS Project Manager</a:t>
          </a:r>
        </a:p>
        <a:p>
          <a:r>
            <a:rPr lang="en-US" sz="1400" dirty="0"/>
            <a:t>Karl </a:t>
          </a:r>
          <a:r>
            <a:rPr lang="en-US" sz="1400" dirty="0" err="1"/>
            <a:t>Edquist</a:t>
          </a:r>
          <a:r>
            <a:rPr lang="en-US" sz="1400" dirty="0"/>
            <a:t>, NASA Langley</a:t>
          </a:r>
        </a:p>
      </dgm:t>
    </dgm:pt>
    <dgm:pt modelId="{72F65290-4E7A-754A-82B0-B7FF32915A1D}" type="parTrans" cxnId="{4B01C37A-4493-2742-802B-75D500B4C59E}">
      <dgm:prSet/>
      <dgm:spPr/>
      <dgm:t>
        <a:bodyPr/>
        <a:lstStyle/>
        <a:p>
          <a:endParaRPr lang="en-US" sz="2000"/>
        </a:p>
      </dgm:t>
    </dgm:pt>
    <dgm:pt modelId="{95931934-7BCA-B049-90B6-1B58519385BF}" type="sibTrans" cxnId="{4B01C37A-4493-2742-802B-75D500B4C59E}">
      <dgm:prSet/>
      <dgm:spPr/>
      <dgm:t>
        <a:bodyPr/>
        <a:lstStyle/>
        <a:p>
          <a:endParaRPr lang="en-US" sz="2000"/>
        </a:p>
      </dgm:t>
    </dgm:pt>
    <dgm:pt modelId="{63D33887-501E-6249-B13F-B7815139CAFA}">
      <dgm:prSet phldrT="[Text]" custT="1"/>
      <dgm:spPr/>
      <dgm:t>
        <a:bodyPr anchor="ctr"/>
        <a:lstStyle/>
        <a:p>
          <a:r>
            <a:rPr lang="en-US" sz="1400" b="1" dirty="0"/>
            <a:t>NASA Langley (FUN3D)</a:t>
          </a:r>
        </a:p>
        <a:p>
          <a:r>
            <a:rPr lang="en-US" sz="1400" dirty="0"/>
            <a:t>Chris Glass</a:t>
          </a:r>
        </a:p>
        <a:p>
          <a:r>
            <a:rPr lang="en-US" sz="1400" dirty="0" err="1"/>
            <a:t>Bil</a:t>
          </a:r>
          <a:r>
            <a:rPr lang="en-US" sz="1400" dirty="0"/>
            <a:t> </a:t>
          </a:r>
          <a:r>
            <a:rPr lang="en-US" sz="1400" dirty="0" err="1"/>
            <a:t>Kleb</a:t>
          </a:r>
          <a:endParaRPr lang="en-US" sz="1400" dirty="0"/>
        </a:p>
        <a:p>
          <a:r>
            <a:rPr lang="en-US" sz="1400" dirty="0"/>
            <a:t>Ashley </a:t>
          </a:r>
          <a:r>
            <a:rPr lang="en-US" sz="1400" dirty="0" err="1"/>
            <a:t>Korzun</a:t>
          </a:r>
          <a:endParaRPr lang="en-US" sz="1400" dirty="0"/>
        </a:p>
        <a:p>
          <a:r>
            <a:rPr lang="en-US" sz="1400" dirty="0"/>
            <a:t>Bill Wood</a:t>
          </a:r>
        </a:p>
      </dgm:t>
    </dgm:pt>
    <dgm:pt modelId="{2D2C27E8-531D-F241-A494-6FF3EC950873}" type="parTrans" cxnId="{FC8EC265-1C4C-9E41-B92A-49689B7887BE}">
      <dgm:prSet/>
      <dgm:spPr/>
      <dgm:t>
        <a:bodyPr/>
        <a:lstStyle/>
        <a:p>
          <a:endParaRPr lang="en-US" sz="2000"/>
        </a:p>
      </dgm:t>
    </dgm:pt>
    <dgm:pt modelId="{C8394A67-28A8-C240-95E1-9C5CFD378C01}" type="sibTrans" cxnId="{FC8EC265-1C4C-9E41-B92A-49689B7887BE}">
      <dgm:prSet/>
      <dgm:spPr/>
      <dgm:t>
        <a:bodyPr/>
        <a:lstStyle/>
        <a:p>
          <a:endParaRPr lang="en-US" sz="2000"/>
        </a:p>
      </dgm:t>
    </dgm:pt>
    <dgm:pt modelId="{FED4D1A8-0FEF-4041-813D-14E5B0414B64}">
      <dgm:prSet phldrT="[Text]" custT="1"/>
      <dgm:spPr/>
      <dgm:t>
        <a:bodyPr anchor="ctr"/>
        <a:lstStyle/>
        <a:p>
          <a:r>
            <a:rPr lang="en-US" sz="1400" b="1" dirty="0"/>
            <a:t>NASA Ames (OVERFLOW)</a:t>
          </a:r>
        </a:p>
        <a:p>
          <a:r>
            <a:rPr lang="en-US" sz="1400" b="0" dirty="0"/>
            <a:t>Robert Childs	Joseph Garcia</a:t>
          </a:r>
        </a:p>
        <a:p>
          <a:r>
            <a:rPr lang="en-US" sz="1400" b="0" dirty="0"/>
            <a:t>Logan </a:t>
          </a:r>
          <a:r>
            <a:rPr lang="en-US" sz="1400" b="0" dirty="0" err="1"/>
            <a:t>Halstrom</a:t>
          </a:r>
          <a:r>
            <a:rPr lang="en-US" sz="1400" b="0" dirty="0"/>
            <a:t>	Veronica Hawke</a:t>
          </a:r>
        </a:p>
        <a:p>
          <a:r>
            <a:rPr lang="en-US" sz="1400" b="0" dirty="0"/>
            <a:t>Kristen </a:t>
          </a:r>
          <a:r>
            <a:rPr lang="en-US" sz="1400" b="0" dirty="0" err="1"/>
            <a:t>Matsuno</a:t>
          </a:r>
          <a:r>
            <a:rPr lang="en-US" sz="1400" b="0" dirty="0"/>
            <a:t>	Tom Pulliam</a:t>
          </a:r>
        </a:p>
      </dgm:t>
    </dgm:pt>
    <dgm:pt modelId="{11CD058C-F3C4-4745-AD84-9D0AEDF5E941}" type="parTrans" cxnId="{103F32D4-0EBA-BA48-9080-D54F3B6646BE}">
      <dgm:prSet/>
      <dgm:spPr/>
      <dgm:t>
        <a:bodyPr/>
        <a:lstStyle/>
        <a:p>
          <a:endParaRPr lang="en-US" sz="2000"/>
        </a:p>
      </dgm:t>
    </dgm:pt>
    <dgm:pt modelId="{E0AE3739-E4ED-4347-AF40-3A84A2B833A9}" type="sibTrans" cxnId="{103F32D4-0EBA-BA48-9080-D54F3B6646BE}">
      <dgm:prSet/>
      <dgm:spPr/>
      <dgm:t>
        <a:bodyPr/>
        <a:lstStyle/>
        <a:p>
          <a:endParaRPr lang="en-US" sz="2000"/>
        </a:p>
      </dgm:t>
    </dgm:pt>
    <dgm:pt modelId="{2353100B-6AA7-FD46-B0BA-F011A098CF82}">
      <dgm:prSet phldrT="[Text]" custT="1"/>
      <dgm:spPr/>
      <dgm:t>
        <a:bodyPr anchor="ctr"/>
        <a:lstStyle/>
        <a:p>
          <a:r>
            <a:rPr lang="en-US" sz="1400" b="1" dirty="0"/>
            <a:t>NASA Marshall (Loci-CHEM)</a:t>
          </a:r>
        </a:p>
        <a:p>
          <a:r>
            <a:rPr lang="en-US" sz="1400" b="0" dirty="0"/>
            <a:t>Francisco </a:t>
          </a:r>
          <a:r>
            <a:rPr lang="en-US" sz="1400" b="0" dirty="0" err="1"/>
            <a:t>Canabal</a:t>
          </a:r>
          <a:endParaRPr lang="en-US" sz="1400" b="0" dirty="0"/>
        </a:p>
      </dgm:t>
    </dgm:pt>
    <dgm:pt modelId="{FF9AECCD-A3AB-F046-8D70-3809FF7C3389}" type="parTrans" cxnId="{BA48844C-6AE5-A44A-A7B6-AA34976CCB6E}">
      <dgm:prSet/>
      <dgm:spPr/>
      <dgm:t>
        <a:bodyPr/>
        <a:lstStyle/>
        <a:p>
          <a:endParaRPr lang="en-US" sz="2000"/>
        </a:p>
      </dgm:t>
    </dgm:pt>
    <dgm:pt modelId="{78A8170E-7C68-A044-812A-DECCEBB9F0EA}" type="sibTrans" cxnId="{BA48844C-6AE5-A44A-A7B6-AA34976CCB6E}">
      <dgm:prSet/>
      <dgm:spPr/>
      <dgm:t>
        <a:bodyPr/>
        <a:lstStyle/>
        <a:p>
          <a:endParaRPr lang="en-US" sz="2000"/>
        </a:p>
      </dgm:t>
    </dgm:pt>
    <dgm:pt modelId="{A53AA4AD-958D-D443-BBDF-E119A27A03E1}">
      <dgm:prSet custT="1"/>
      <dgm:spPr/>
      <dgm:t>
        <a:bodyPr/>
        <a:lstStyle/>
        <a:p>
          <a:r>
            <a:rPr lang="en-US" sz="1400" b="1" dirty="0"/>
            <a:t>GCD Program Element Manager</a:t>
          </a:r>
        </a:p>
        <a:p>
          <a:r>
            <a:rPr lang="en-US" sz="1400" dirty="0"/>
            <a:t>Wade May, NASA Langley</a:t>
          </a:r>
        </a:p>
      </dgm:t>
    </dgm:pt>
    <dgm:pt modelId="{9326729C-FAB1-FE44-A2E2-E488B4E356BA}" type="parTrans" cxnId="{B5253280-4AE5-234F-A4D1-D0581BC038EA}">
      <dgm:prSet/>
      <dgm:spPr/>
      <dgm:t>
        <a:bodyPr/>
        <a:lstStyle/>
        <a:p>
          <a:endParaRPr lang="en-US" sz="2000"/>
        </a:p>
      </dgm:t>
    </dgm:pt>
    <dgm:pt modelId="{8B562C7B-C4A3-124A-AE92-9BB7B87969AE}" type="sibTrans" cxnId="{B5253280-4AE5-234F-A4D1-D0581BC038EA}">
      <dgm:prSet/>
      <dgm:spPr/>
      <dgm:t>
        <a:bodyPr/>
        <a:lstStyle/>
        <a:p>
          <a:endParaRPr lang="en-US" sz="2000"/>
        </a:p>
      </dgm:t>
    </dgm:pt>
    <dgm:pt modelId="{EEA2F403-F6F6-1746-AB83-77A626620BF4}">
      <dgm:prSet custT="1"/>
      <dgm:spPr/>
      <dgm:t>
        <a:bodyPr/>
        <a:lstStyle/>
        <a:p>
          <a:r>
            <a:rPr lang="en-US" sz="1400" b="1" dirty="0"/>
            <a:t>GCD Program Manager</a:t>
          </a:r>
        </a:p>
      </dgm:t>
    </dgm:pt>
    <dgm:pt modelId="{0DFA36C4-E159-C24E-BC2B-9431926AB999}" type="parTrans" cxnId="{626A3E04-4623-2844-8BA8-FAD2EADA0417}">
      <dgm:prSet/>
      <dgm:spPr/>
      <dgm:t>
        <a:bodyPr/>
        <a:lstStyle/>
        <a:p>
          <a:endParaRPr lang="en-US" sz="2000"/>
        </a:p>
      </dgm:t>
    </dgm:pt>
    <dgm:pt modelId="{3E8A0E9F-5EAB-B049-9BD3-A88420C20054}" type="sibTrans" cxnId="{626A3E04-4623-2844-8BA8-FAD2EADA0417}">
      <dgm:prSet/>
      <dgm:spPr/>
      <dgm:t>
        <a:bodyPr/>
        <a:lstStyle/>
        <a:p>
          <a:endParaRPr lang="en-US" sz="2000"/>
        </a:p>
      </dgm:t>
    </dgm:pt>
    <dgm:pt modelId="{262496A4-0510-7240-9ECE-31801D79DA66}" type="pres">
      <dgm:prSet presAssocID="{CD7FF820-1346-284E-8791-13DFD6E16AF4}" presName="hierChild1" presStyleCnt="0">
        <dgm:presLayoutVars>
          <dgm:chPref val="1"/>
          <dgm:dir/>
          <dgm:animOne val="branch"/>
          <dgm:animLvl val="lvl"/>
          <dgm:resizeHandles/>
        </dgm:presLayoutVars>
      </dgm:prSet>
      <dgm:spPr/>
    </dgm:pt>
    <dgm:pt modelId="{8283A508-A2F9-364E-9775-D73705E8361F}" type="pres">
      <dgm:prSet presAssocID="{EEA2F403-F6F6-1746-AB83-77A626620BF4}" presName="hierRoot1" presStyleCnt="0"/>
      <dgm:spPr/>
    </dgm:pt>
    <dgm:pt modelId="{8AFCE06C-3109-3A45-A878-8C70C8A26A60}" type="pres">
      <dgm:prSet presAssocID="{EEA2F403-F6F6-1746-AB83-77A626620BF4}" presName="composite" presStyleCnt="0"/>
      <dgm:spPr/>
    </dgm:pt>
    <dgm:pt modelId="{3A99B1A0-D1A2-C54A-9A80-624AC94EDC25}" type="pres">
      <dgm:prSet presAssocID="{EEA2F403-F6F6-1746-AB83-77A626620BF4}" presName="background" presStyleLbl="node0" presStyleIdx="0" presStyleCnt="2"/>
      <dgm:spPr/>
    </dgm:pt>
    <dgm:pt modelId="{E0EFCD89-146B-0F42-8FE3-10A9A098CD24}" type="pres">
      <dgm:prSet presAssocID="{EEA2F403-F6F6-1746-AB83-77A626620BF4}" presName="text" presStyleLbl="fgAcc0" presStyleIdx="0" presStyleCnt="2" custScaleY="29177" custLinFactX="22028" custLinFactNeighborX="100000" custLinFactNeighborY="-13137">
        <dgm:presLayoutVars>
          <dgm:chPref val="3"/>
        </dgm:presLayoutVars>
      </dgm:prSet>
      <dgm:spPr/>
    </dgm:pt>
    <dgm:pt modelId="{398F22D8-B9B9-B843-823E-88471B452E9B}" type="pres">
      <dgm:prSet presAssocID="{EEA2F403-F6F6-1746-AB83-77A626620BF4}" presName="hierChild2" presStyleCnt="0"/>
      <dgm:spPr/>
    </dgm:pt>
    <dgm:pt modelId="{99A584C2-BBE0-BC49-A950-98323B67B0C8}" type="pres">
      <dgm:prSet presAssocID="{A53AA4AD-958D-D443-BBDF-E119A27A03E1}" presName="hierRoot1" presStyleCnt="0"/>
      <dgm:spPr/>
    </dgm:pt>
    <dgm:pt modelId="{F5A1E900-FE2E-BA47-8FB7-F408D6774EA6}" type="pres">
      <dgm:prSet presAssocID="{A53AA4AD-958D-D443-BBDF-E119A27A03E1}" presName="composite" presStyleCnt="0"/>
      <dgm:spPr/>
    </dgm:pt>
    <dgm:pt modelId="{94A18E81-33EB-CD41-BFD5-F1995577525E}" type="pres">
      <dgm:prSet presAssocID="{A53AA4AD-958D-D443-BBDF-E119A27A03E1}" presName="background" presStyleLbl="node0" presStyleIdx="1" presStyleCnt="2"/>
      <dgm:spPr/>
    </dgm:pt>
    <dgm:pt modelId="{73E45A58-EB71-CE41-9173-050C2AE9D963}" type="pres">
      <dgm:prSet presAssocID="{A53AA4AD-958D-D443-BBDF-E119A27A03E1}" presName="text" presStyleLbl="fgAcc0" presStyleIdx="1" presStyleCnt="2" custScaleX="116614" custScaleY="53291" custLinFactNeighborX="-4275" custLinFactNeighborY="40101">
        <dgm:presLayoutVars>
          <dgm:chPref val="3"/>
        </dgm:presLayoutVars>
      </dgm:prSet>
      <dgm:spPr/>
    </dgm:pt>
    <dgm:pt modelId="{5350D2A7-F656-4C44-9F47-BA12FCB240F7}" type="pres">
      <dgm:prSet presAssocID="{A53AA4AD-958D-D443-BBDF-E119A27A03E1}" presName="hierChild2" presStyleCnt="0"/>
      <dgm:spPr/>
    </dgm:pt>
    <dgm:pt modelId="{9C704EF8-3040-2D43-A09D-FE4A41580404}" type="pres">
      <dgm:prSet presAssocID="{72F65290-4E7A-754A-82B0-B7FF32915A1D}" presName="Name10" presStyleLbl="parChTrans1D2" presStyleIdx="0" presStyleCnt="1"/>
      <dgm:spPr/>
    </dgm:pt>
    <dgm:pt modelId="{05501338-785A-C345-810A-18679DB1AF68}" type="pres">
      <dgm:prSet presAssocID="{36AD277F-62DB-8A4E-957C-CEA9D9780A3D}" presName="hierRoot2" presStyleCnt="0"/>
      <dgm:spPr/>
    </dgm:pt>
    <dgm:pt modelId="{92EA75EC-2B2B-5749-8E0E-E97F2614D4DE}" type="pres">
      <dgm:prSet presAssocID="{36AD277F-62DB-8A4E-957C-CEA9D9780A3D}" presName="composite2" presStyleCnt="0"/>
      <dgm:spPr/>
    </dgm:pt>
    <dgm:pt modelId="{66A819CF-8A08-1E4A-AC34-0B5FEAF083E0}" type="pres">
      <dgm:prSet presAssocID="{36AD277F-62DB-8A4E-957C-CEA9D9780A3D}" presName="background2" presStyleLbl="node2" presStyleIdx="0" presStyleCnt="1"/>
      <dgm:spPr/>
    </dgm:pt>
    <dgm:pt modelId="{8B80F2F3-BBDA-D64B-87E9-5E85D6FC0D2D}" type="pres">
      <dgm:prSet presAssocID="{36AD277F-62DB-8A4E-957C-CEA9D9780A3D}" presName="text2" presStyleLbl="fgAcc2" presStyleIdx="0" presStyleCnt="1" custScaleX="101101" custScaleY="50219" custLinFactNeighborX="-35" custLinFactNeighborY="21924">
        <dgm:presLayoutVars>
          <dgm:chPref val="3"/>
        </dgm:presLayoutVars>
      </dgm:prSet>
      <dgm:spPr/>
    </dgm:pt>
    <dgm:pt modelId="{450AC2FC-11BF-6047-B6D4-1088E0B4340A}" type="pres">
      <dgm:prSet presAssocID="{36AD277F-62DB-8A4E-957C-CEA9D9780A3D}" presName="hierChild3" presStyleCnt="0"/>
      <dgm:spPr/>
    </dgm:pt>
    <dgm:pt modelId="{6BF00176-ABC9-CF46-87A9-2CDD3CACAF07}" type="pres">
      <dgm:prSet presAssocID="{2D2C27E8-531D-F241-A494-6FF3EC950873}" presName="Name17" presStyleLbl="parChTrans1D3" presStyleIdx="0" presStyleCnt="3"/>
      <dgm:spPr/>
    </dgm:pt>
    <dgm:pt modelId="{F0F014D6-D4F7-C84F-9E9C-F7281E1B55DA}" type="pres">
      <dgm:prSet presAssocID="{63D33887-501E-6249-B13F-B7815139CAFA}" presName="hierRoot3" presStyleCnt="0"/>
      <dgm:spPr/>
    </dgm:pt>
    <dgm:pt modelId="{2006359B-0ECE-3D47-B17C-3644D0111732}" type="pres">
      <dgm:prSet presAssocID="{63D33887-501E-6249-B13F-B7815139CAFA}" presName="composite3" presStyleCnt="0"/>
      <dgm:spPr/>
    </dgm:pt>
    <dgm:pt modelId="{AE63B784-FAB8-624C-8B33-26848B5A8D64}" type="pres">
      <dgm:prSet presAssocID="{63D33887-501E-6249-B13F-B7815139CAFA}" presName="background3" presStyleLbl="node3" presStyleIdx="0" presStyleCnt="3"/>
      <dgm:spPr/>
    </dgm:pt>
    <dgm:pt modelId="{CF95A68E-90A8-BD4F-B7C9-B41CDBEA4ADB}" type="pres">
      <dgm:prSet presAssocID="{63D33887-501E-6249-B13F-B7815139CAFA}" presName="text3" presStyleLbl="fgAcc3" presStyleIdx="0" presStyleCnt="3" custLinFactNeighborY="19986">
        <dgm:presLayoutVars>
          <dgm:chPref val="3"/>
        </dgm:presLayoutVars>
      </dgm:prSet>
      <dgm:spPr/>
    </dgm:pt>
    <dgm:pt modelId="{17A22EA4-FD23-504D-AD58-5590E49048A4}" type="pres">
      <dgm:prSet presAssocID="{63D33887-501E-6249-B13F-B7815139CAFA}" presName="hierChild4" presStyleCnt="0"/>
      <dgm:spPr/>
    </dgm:pt>
    <dgm:pt modelId="{9B61C71B-B05A-F04A-8CC0-92F4183DBC36}" type="pres">
      <dgm:prSet presAssocID="{11CD058C-F3C4-4745-AD84-9D0AEDF5E941}" presName="Name17" presStyleLbl="parChTrans1D3" presStyleIdx="1" presStyleCnt="3"/>
      <dgm:spPr/>
    </dgm:pt>
    <dgm:pt modelId="{55BCA76C-ECF9-4943-A7C7-19D676D90C3F}" type="pres">
      <dgm:prSet presAssocID="{FED4D1A8-0FEF-4041-813D-14E5B0414B64}" presName="hierRoot3" presStyleCnt="0"/>
      <dgm:spPr/>
    </dgm:pt>
    <dgm:pt modelId="{8BF8669E-8FED-7342-9E48-F9C4405F88F5}" type="pres">
      <dgm:prSet presAssocID="{FED4D1A8-0FEF-4041-813D-14E5B0414B64}" presName="composite3" presStyleCnt="0"/>
      <dgm:spPr/>
    </dgm:pt>
    <dgm:pt modelId="{7C799254-AEF5-E14E-B082-BEA0A77BFD41}" type="pres">
      <dgm:prSet presAssocID="{FED4D1A8-0FEF-4041-813D-14E5B0414B64}" presName="background3" presStyleLbl="node3" presStyleIdx="1" presStyleCnt="3"/>
      <dgm:spPr/>
    </dgm:pt>
    <dgm:pt modelId="{2DFC7430-097F-074E-8421-45B514C7D417}" type="pres">
      <dgm:prSet presAssocID="{FED4D1A8-0FEF-4041-813D-14E5B0414B64}" presName="text3" presStyleLbl="fgAcc3" presStyleIdx="1" presStyleCnt="3" custScaleX="121717" custScaleY="95873" custLinFactNeighborX="-2811" custLinFactNeighborY="21845">
        <dgm:presLayoutVars>
          <dgm:chPref val="3"/>
        </dgm:presLayoutVars>
      </dgm:prSet>
      <dgm:spPr/>
    </dgm:pt>
    <dgm:pt modelId="{B106B4D6-3074-5842-AC1D-E70E036AA7D1}" type="pres">
      <dgm:prSet presAssocID="{FED4D1A8-0FEF-4041-813D-14E5B0414B64}" presName="hierChild4" presStyleCnt="0"/>
      <dgm:spPr/>
    </dgm:pt>
    <dgm:pt modelId="{9468CE78-6BD4-314A-93BF-383B3F1256FA}" type="pres">
      <dgm:prSet presAssocID="{FF9AECCD-A3AB-F046-8D70-3809FF7C3389}" presName="Name17" presStyleLbl="parChTrans1D3" presStyleIdx="2" presStyleCnt="3"/>
      <dgm:spPr/>
    </dgm:pt>
    <dgm:pt modelId="{86711D45-0458-D747-95BE-6F89E15FF9C0}" type="pres">
      <dgm:prSet presAssocID="{2353100B-6AA7-FD46-B0BA-F011A098CF82}" presName="hierRoot3" presStyleCnt="0"/>
      <dgm:spPr/>
    </dgm:pt>
    <dgm:pt modelId="{5D51828B-1F2F-DE45-8A28-D0C2BB1A2307}" type="pres">
      <dgm:prSet presAssocID="{2353100B-6AA7-FD46-B0BA-F011A098CF82}" presName="composite3" presStyleCnt="0"/>
      <dgm:spPr/>
    </dgm:pt>
    <dgm:pt modelId="{514016D7-57F3-2542-A522-6D24F1655B39}" type="pres">
      <dgm:prSet presAssocID="{2353100B-6AA7-FD46-B0BA-F011A098CF82}" presName="background3" presStyleLbl="node3" presStyleIdx="2" presStyleCnt="3"/>
      <dgm:spPr/>
    </dgm:pt>
    <dgm:pt modelId="{D90C444E-C0E8-E147-A36A-2CBE84BB8211}" type="pres">
      <dgm:prSet presAssocID="{2353100B-6AA7-FD46-B0BA-F011A098CF82}" presName="text3" presStyleLbl="fgAcc3" presStyleIdx="2" presStyleCnt="3" custScaleY="44320" custLinFactNeighborX="-4067" custLinFactNeighborY="24495">
        <dgm:presLayoutVars>
          <dgm:chPref val="3"/>
        </dgm:presLayoutVars>
      </dgm:prSet>
      <dgm:spPr/>
    </dgm:pt>
    <dgm:pt modelId="{57F871E1-C2ED-A842-9AD2-F37C16E2A730}" type="pres">
      <dgm:prSet presAssocID="{2353100B-6AA7-FD46-B0BA-F011A098CF82}" presName="hierChild4" presStyleCnt="0"/>
      <dgm:spPr/>
    </dgm:pt>
  </dgm:ptLst>
  <dgm:cxnLst>
    <dgm:cxn modelId="{626A3E04-4623-2844-8BA8-FAD2EADA0417}" srcId="{CD7FF820-1346-284E-8791-13DFD6E16AF4}" destId="{EEA2F403-F6F6-1746-AB83-77A626620BF4}" srcOrd="0" destOrd="0" parTransId="{0DFA36C4-E159-C24E-BC2B-9431926AB999}" sibTransId="{3E8A0E9F-5EAB-B049-9BD3-A88420C20054}"/>
    <dgm:cxn modelId="{F03D450C-6728-EC45-BA93-22F09573D606}" type="presOf" srcId="{2D2C27E8-531D-F241-A494-6FF3EC950873}" destId="{6BF00176-ABC9-CF46-87A9-2CDD3CACAF07}" srcOrd="0" destOrd="0" presId="urn:microsoft.com/office/officeart/2005/8/layout/hierarchy1"/>
    <dgm:cxn modelId="{F8FA193B-A467-AD49-BEB8-E95FDC792706}" type="presOf" srcId="{11CD058C-F3C4-4745-AD84-9D0AEDF5E941}" destId="{9B61C71B-B05A-F04A-8CC0-92F4183DBC36}" srcOrd="0" destOrd="0" presId="urn:microsoft.com/office/officeart/2005/8/layout/hierarchy1"/>
    <dgm:cxn modelId="{CCB4A641-E632-CA41-B469-3A873B3298E9}" type="presOf" srcId="{63D33887-501E-6249-B13F-B7815139CAFA}" destId="{CF95A68E-90A8-BD4F-B7C9-B41CDBEA4ADB}" srcOrd="0" destOrd="0" presId="urn:microsoft.com/office/officeart/2005/8/layout/hierarchy1"/>
    <dgm:cxn modelId="{865BD043-0932-0249-BCF5-5B7E0BC974D0}" type="presOf" srcId="{A53AA4AD-958D-D443-BBDF-E119A27A03E1}" destId="{73E45A58-EB71-CE41-9173-050C2AE9D963}" srcOrd="0" destOrd="0" presId="urn:microsoft.com/office/officeart/2005/8/layout/hierarchy1"/>
    <dgm:cxn modelId="{9BD66B4B-B5AA-F247-AAF5-6B9407C54439}" type="presOf" srcId="{36AD277F-62DB-8A4E-957C-CEA9D9780A3D}" destId="{8B80F2F3-BBDA-D64B-87E9-5E85D6FC0D2D}" srcOrd="0" destOrd="0" presId="urn:microsoft.com/office/officeart/2005/8/layout/hierarchy1"/>
    <dgm:cxn modelId="{BA48844C-6AE5-A44A-A7B6-AA34976CCB6E}" srcId="{36AD277F-62DB-8A4E-957C-CEA9D9780A3D}" destId="{2353100B-6AA7-FD46-B0BA-F011A098CF82}" srcOrd="2" destOrd="0" parTransId="{FF9AECCD-A3AB-F046-8D70-3809FF7C3389}" sibTransId="{78A8170E-7C68-A044-812A-DECCEBB9F0EA}"/>
    <dgm:cxn modelId="{FC8EC265-1C4C-9E41-B92A-49689B7887BE}" srcId="{36AD277F-62DB-8A4E-957C-CEA9D9780A3D}" destId="{63D33887-501E-6249-B13F-B7815139CAFA}" srcOrd="0" destOrd="0" parTransId="{2D2C27E8-531D-F241-A494-6FF3EC950873}" sibTransId="{C8394A67-28A8-C240-95E1-9C5CFD378C01}"/>
    <dgm:cxn modelId="{4B01C37A-4493-2742-802B-75D500B4C59E}" srcId="{A53AA4AD-958D-D443-BBDF-E119A27A03E1}" destId="{36AD277F-62DB-8A4E-957C-CEA9D9780A3D}" srcOrd="0" destOrd="0" parTransId="{72F65290-4E7A-754A-82B0-B7FF32915A1D}" sibTransId="{95931934-7BCA-B049-90B6-1B58519385BF}"/>
    <dgm:cxn modelId="{B5253280-4AE5-234F-A4D1-D0581BC038EA}" srcId="{CD7FF820-1346-284E-8791-13DFD6E16AF4}" destId="{A53AA4AD-958D-D443-BBDF-E119A27A03E1}" srcOrd="1" destOrd="0" parTransId="{9326729C-FAB1-FE44-A2E2-E488B4E356BA}" sibTransId="{8B562C7B-C4A3-124A-AE92-9BB7B87969AE}"/>
    <dgm:cxn modelId="{2F48BDB1-2087-DA4C-BFC8-DF7911AD5214}" type="presOf" srcId="{CD7FF820-1346-284E-8791-13DFD6E16AF4}" destId="{262496A4-0510-7240-9ECE-31801D79DA66}" srcOrd="0" destOrd="0" presId="urn:microsoft.com/office/officeart/2005/8/layout/hierarchy1"/>
    <dgm:cxn modelId="{46F8D9B5-BB97-8842-A641-04338360571F}" type="presOf" srcId="{EEA2F403-F6F6-1746-AB83-77A626620BF4}" destId="{E0EFCD89-146B-0F42-8FE3-10A9A098CD24}" srcOrd="0" destOrd="0" presId="urn:microsoft.com/office/officeart/2005/8/layout/hierarchy1"/>
    <dgm:cxn modelId="{E2E4D3BD-2E1D-4544-81FF-E888297A894B}" type="presOf" srcId="{FF9AECCD-A3AB-F046-8D70-3809FF7C3389}" destId="{9468CE78-6BD4-314A-93BF-383B3F1256FA}" srcOrd="0" destOrd="0" presId="urn:microsoft.com/office/officeart/2005/8/layout/hierarchy1"/>
    <dgm:cxn modelId="{103F32D4-0EBA-BA48-9080-D54F3B6646BE}" srcId="{36AD277F-62DB-8A4E-957C-CEA9D9780A3D}" destId="{FED4D1A8-0FEF-4041-813D-14E5B0414B64}" srcOrd="1" destOrd="0" parTransId="{11CD058C-F3C4-4745-AD84-9D0AEDF5E941}" sibTransId="{E0AE3739-E4ED-4347-AF40-3A84A2B833A9}"/>
    <dgm:cxn modelId="{803E40D4-E095-B040-A32D-3FECE2E991F9}" type="presOf" srcId="{FED4D1A8-0FEF-4041-813D-14E5B0414B64}" destId="{2DFC7430-097F-074E-8421-45B514C7D417}" srcOrd="0" destOrd="0" presId="urn:microsoft.com/office/officeart/2005/8/layout/hierarchy1"/>
    <dgm:cxn modelId="{960352EF-58B1-DF40-933E-F2141756C73A}" type="presOf" srcId="{2353100B-6AA7-FD46-B0BA-F011A098CF82}" destId="{D90C444E-C0E8-E147-A36A-2CBE84BB8211}" srcOrd="0" destOrd="0" presId="urn:microsoft.com/office/officeart/2005/8/layout/hierarchy1"/>
    <dgm:cxn modelId="{633843F5-6A69-A049-A17E-2925F991589F}" type="presOf" srcId="{72F65290-4E7A-754A-82B0-B7FF32915A1D}" destId="{9C704EF8-3040-2D43-A09D-FE4A41580404}" srcOrd="0" destOrd="0" presId="urn:microsoft.com/office/officeart/2005/8/layout/hierarchy1"/>
    <dgm:cxn modelId="{6BA6EFC3-9567-BA4C-B201-C7C5BB9E4139}" type="presParOf" srcId="{262496A4-0510-7240-9ECE-31801D79DA66}" destId="{8283A508-A2F9-364E-9775-D73705E8361F}" srcOrd="0" destOrd="0" presId="urn:microsoft.com/office/officeart/2005/8/layout/hierarchy1"/>
    <dgm:cxn modelId="{AC8DBA3E-0333-CF4B-8B34-2C6F91084A57}" type="presParOf" srcId="{8283A508-A2F9-364E-9775-D73705E8361F}" destId="{8AFCE06C-3109-3A45-A878-8C70C8A26A60}" srcOrd="0" destOrd="0" presId="urn:microsoft.com/office/officeart/2005/8/layout/hierarchy1"/>
    <dgm:cxn modelId="{1E6C2714-FFAB-1E44-8279-AAB16DD22AD7}" type="presParOf" srcId="{8AFCE06C-3109-3A45-A878-8C70C8A26A60}" destId="{3A99B1A0-D1A2-C54A-9A80-624AC94EDC25}" srcOrd="0" destOrd="0" presId="urn:microsoft.com/office/officeart/2005/8/layout/hierarchy1"/>
    <dgm:cxn modelId="{7C1ED7A7-B0C8-D244-B575-7762AA6C5AD5}" type="presParOf" srcId="{8AFCE06C-3109-3A45-A878-8C70C8A26A60}" destId="{E0EFCD89-146B-0F42-8FE3-10A9A098CD24}" srcOrd="1" destOrd="0" presId="urn:microsoft.com/office/officeart/2005/8/layout/hierarchy1"/>
    <dgm:cxn modelId="{4F801FB9-5330-094C-A4AB-6C52AF47CBE8}" type="presParOf" srcId="{8283A508-A2F9-364E-9775-D73705E8361F}" destId="{398F22D8-B9B9-B843-823E-88471B452E9B}" srcOrd="1" destOrd="0" presId="urn:microsoft.com/office/officeart/2005/8/layout/hierarchy1"/>
    <dgm:cxn modelId="{D3502B09-0A9E-D24E-BA7B-F935C3A15F73}" type="presParOf" srcId="{262496A4-0510-7240-9ECE-31801D79DA66}" destId="{99A584C2-BBE0-BC49-A950-98323B67B0C8}" srcOrd="1" destOrd="0" presId="urn:microsoft.com/office/officeart/2005/8/layout/hierarchy1"/>
    <dgm:cxn modelId="{F35EC8DA-53CB-F149-A45F-4E3FAE0994A7}" type="presParOf" srcId="{99A584C2-BBE0-BC49-A950-98323B67B0C8}" destId="{F5A1E900-FE2E-BA47-8FB7-F408D6774EA6}" srcOrd="0" destOrd="0" presId="urn:microsoft.com/office/officeart/2005/8/layout/hierarchy1"/>
    <dgm:cxn modelId="{58EF6BC9-97D0-AC41-A0A8-251AF471C4B4}" type="presParOf" srcId="{F5A1E900-FE2E-BA47-8FB7-F408D6774EA6}" destId="{94A18E81-33EB-CD41-BFD5-F1995577525E}" srcOrd="0" destOrd="0" presId="urn:microsoft.com/office/officeart/2005/8/layout/hierarchy1"/>
    <dgm:cxn modelId="{542111F7-4C8F-1244-A547-CC1A990C843C}" type="presParOf" srcId="{F5A1E900-FE2E-BA47-8FB7-F408D6774EA6}" destId="{73E45A58-EB71-CE41-9173-050C2AE9D963}" srcOrd="1" destOrd="0" presId="urn:microsoft.com/office/officeart/2005/8/layout/hierarchy1"/>
    <dgm:cxn modelId="{FCAFC7D8-08BF-D145-AA9F-873A49CA2FD8}" type="presParOf" srcId="{99A584C2-BBE0-BC49-A950-98323B67B0C8}" destId="{5350D2A7-F656-4C44-9F47-BA12FCB240F7}" srcOrd="1" destOrd="0" presId="urn:microsoft.com/office/officeart/2005/8/layout/hierarchy1"/>
    <dgm:cxn modelId="{E2CD3B82-8FEF-D043-9DD5-D181C59EA686}" type="presParOf" srcId="{5350D2A7-F656-4C44-9F47-BA12FCB240F7}" destId="{9C704EF8-3040-2D43-A09D-FE4A41580404}" srcOrd="0" destOrd="0" presId="urn:microsoft.com/office/officeart/2005/8/layout/hierarchy1"/>
    <dgm:cxn modelId="{75642C96-7FAA-7148-9EA4-97D390F65D6E}" type="presParOf" srcId="{5350D2A7-F656-4C44-9F47-BA12FCB240F7}" destId="{05501338-785A-C345-810A-18679DB1AF68}" srcOrd="1" destOrd="0" presId="urn:microsoft.com/office/officeart/2005/8/layout/hierarchy1"/>
    <dgm:cxn modelId="{DED290C3-7649-3144-A886-4B9EB92F0E71}" type="presParOf" srcId="{05501338-785A-C345-810A-18679DB1AF68}" destId="{92EA75EC-2B2B-5749-8E0E-E97F2614D4DE}" srcOrd="0" destOrd="0" presId="urn:microsoft.com/office/officeart/2005/8/layout/hierarchy1"/>
    <dgm:cxn modelId="{3C1D87F7-842C-BA4B-A2C9-48E1DEA8C643}" type="presParOf" srcId="{92EA75EC-2B2B-5749-8E0E-E97F2614D4DE}" destId="{66A819CF-8A08-1E4A-AC34-0B5FEAF083E0}" srcOrd="0" destOrd="0" presId="urn:microsoft.com/office/officeart/2005/8/layout/hierarchy1"/>
    <dgm:cxn modelId="{4F30D745-8952-2942-BEA2-EB1AEE594805}" type="presParOf" srcId="{92EA75EC-2B2B-5749-8E0E-E97F2614D4DE}" destId="{8B80F2F3-BBDA-D64B-87E9-5E85D6FC0D2D}" srcOrd="1" destOrd="0" presId="urn:microsoft.com/office/officeart/2005/8/layout/hierarchy1"/>
    <dgm:cxn modelId="{86076317-C177-4440-A573-83C4F91E44DA}" type="presParOf" srcId="{05501338-785A-C345-810A-18679DB1AF68}" destId="{450AC2FC-11BF-6047-B6D4-1088E0B4340A}" srcOrd="1" destOrd="0" presId="urn:microsoft.com/office/officeart/2005/8/layout/hierarchy1"/>
    <dgm:cxn modelId="{614DB8D6-E4EF-0B4D-B9DC-09059C4FEC93}" type="presParOf" srcId="{450AC2FC-11BF-6047-B6D4-1088E0B4340A}" destId="{6BF00176-ABC9-CF46-87A9-2CDD3CACAF07}" srcOrd="0" destOrd="0" presId="urn:microsoft.com/office/officeart/2005/8/layout/hierarchy1"/>
    <dgm:cxn modelId="{B8493894-56A0-1141-AF63-E9D5C49978A9}" type="presParOf" srcId="{450AC2FC-11BF-6047-B6D4-1088E0B4340A}" destId="{F0F014D6-D4F7-C84F-9E9C-F7281E1B55DA}" srcOrd="1" destOrd="0" presId="urn:microsoft.com/office/officeart/2005/8/layout/hierarchy1"/>
    <dgm:cxn modelId="{D9524E07-3CFA-EC44-9761-10C0E98DEEEF}" type="presParOf" srcId="{F0F014D6-D4F7-C84F-9E9C-F7281E1B55DA}" destId="{2006359B-0ECE-3D47-B17C-3644D0111732}" srcOrd="0" destOrd="0" presId="urn:microsoft.com/office/officeart/2005/8/layout/hierarchy1"/>
    <dgm:cxn modelId="{6A93C3BA-25D5-C340-8610-36957376BE8E}" type="presParOf" srcId="{2006359B-0ECE-3D47-B17C-3644D0111732}" destId="{AE63B784-FAB8-624C-8B33-26848B5A8D64}" srcOrd="0" destOrd="0" presId="urn:microsoft.com/office/officeart/2005/8/layout/hierarchy1"/>
    <dgm:cxn modelId="{666690DF-4D45-BD4A-BE5F-8F70F1DAF346}" type="presParOf" srcId="{2006359B-0ECE-3D47-B17C-3644D0111732}" destId="{CF95A68E-90A8-BD4F-B7C9-B41CDBEA4ADB}" srcOrd="1" destOrd="0" presId="urn:microsoft.com/office/officeart/2005/8/layout/hierarchy1"/>
    <dgm:cxn modelId="{8F0395B2-B9A8-0744-9F33-B41D13D37BE8}" type="presParOf" srcId="{F0F014D6-D4F7-C84F-9E9C-F7281E1B55DA}" destId="{17A22EA4-FD23-504D-AD58-5590E49048A4}" srcOrd="1" destOrd="0" presId="urn:microsoft.com/office/officeart/2005/8/layout/hierarchy1"/>
    <dgm:cxn modelId="{B9A1701E-7B7B-E643-8181-A9925E5E720F}" type="presParOf" srcId="{450AC2FC-11BF-6047-B6D4-1088E0B4340A}" destId="{9B61C71B-B05A-F04A-8CC0-92F4183DBC36}" srcOrd="2" destOrd="0" presId="urn:microsoft.com/office/officeart/2005/8/layout/hierarchy1"/>
    <dgm:cxn modelId="{CC5F2375-4D12-9540-8A1E-1A6B0A8D62F2}" type="presParOf" srcId="{450AC2FC-11BF-6047-B6D4-1088E0B4340A}" destId="{55BCA76C-ECF9-4943-A7C7-19D676D90C3F}" srcOrd="3" destOrd="0" presId="urn:microsoft.com/office/officeart/2005/8/layout/hierarchy1"/>
    <dgm:cxn modelId="{75393EC6-CB3B-1347-A0C1-4CA77C940A05}" type="presParOf" srcId="{55BCA76C-ECF9-4943-A7C7-19D676D90C3F}" destId="{8BF8669E-8FED-7342-9E48-F9C4405F88F5}" srcOrd="0" destOrd="0" presId="urn:microsoft.com/office/officeart/2005/8/layout/hierarchy1"/>
    <dgm:cxn modelId="{EF9ED564-7573-844A-B8FA-01130182E1A1}" type="presParOf" srcId="{8BF8669E-8FED-7342-9E48-F9C4405F88F5}" destId="{7C799254-AEF5-E14E-B082-BEA0A77BFD41}" srcOrd="0" destOrd="0" presId="urn:microsoft.com/office/officeart/2005/8/layout/hierarchy1"/>
    <dgm:cxn modelId="{9A64BEE8-D0EB-374F-9F23-17CC0B18A308}" type="presParOf" srcId="{8BF8669E-8FED-7342-9E48-F9C4405F88F5}" destId="{2DFC7430-097F-074E-8421-45B514C7D417}" srcOrd="1" destOrd="0" presId="urn:microsoft.com/office/officeart/2005/8/layout/hierarchy1"/>
    <dgm:cxn modelId="{88E69848-EBF1-2646-A592-7461ECA06BA9}" type="presParOf" srcId="{55BCA76C-ECF9-4943-A7C7-19D676D90C3F}" destId="{B106B4D6-3074-5842-AC1D-E70E036AA7D1}" srcOrd="1" destOrd="0" presId="urn:microsoft.com/office/officeart/2005/8/layout/hierarchy1"/>
    <dgm:cxn modelId="{0BB31E6F-2DBE-5947-92B0-BBE76914522E}" type="presParOf" srcId="{450AC2FC-11BF-6047-B6D4-1088E0B4340A}" destId="{9468CE78-6BD4-314A-93BF-383B3F1256FA}" srcOrd="4" destOrd="0" presId="urn:microsoft.com/office/officeart/2005/8/layout/hierarchy1"/>
    <dgm:cxn modelId="{0E8F7923-4DB6-0B44-B5BA-DB988F4FE4BB}" type="presParOf" srcId="{450AC2FC-11BF-6047-B6D4-1088E0B4340A}" destId="{86711D45-0458-D747-95BE-6F89E15FF9C0}" srcOrd="5" destOrd="0" presId="urn:microsoft.com/office/officeart/2005/8/layout/hierarchy1"/>
    <dgm:cxn modelId="{CC62FEDF-9B7F-3D45-9CBC-1E6A095CD542}" type="presParOf" srcId="{86711D45-0458-D747-95BE-6F89E15FF9C0}" destId="{5D51828B-1F2F-DE45-8A28-D0C2BB1A2307}" srcOrd="0" destOrd="0" presId="urn:microsoft.com/office/officeart/2005/8/layout/hierarchy1"/>
    <dgm:cxn modelId="{519230A0-8E8C-CE46-855C-A48194CA7D8F}" type="presParOf" srcId="{5D51828B-1F2F-DE45-8A28-D0C2BB1A2307}" destId="{514016D7-57F3-2542-A522-6D24F1655B39}" srcOrd="0" destOrd="0" presId="urn:microsoft.com/office/officeart/2005/8/layout/hierarchy1"/>
    <dgm:cxn modelId="{F69B39EA-B9CC-2A43-89EF-5407214E45F7}" type="presParOf" srcId="{5D51828B-1F2F-DE45-8A28-D0C2BB1A2307}" destId="{D90C444E-C0E8-E147-A36A-2CBE84BB8211}" srcOrd="1" destOrd="0" presId="urn:microsoft.com/office/officeart/2005/8/layout/hierarchy1"/>
    <dgm:cxn modelId="{14993E33-C294-B144-A2F4-F19FBE29182F}" type="presParOf" srcId="{86711D45-0458-D747-95BE-6F89E15FF9C0}" destId="{57F871E1-C2ED-A842-9AD2-F37C16E2A730}"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7FF820-1346-284E-8791-13DFD6E16AF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AD277F-62DB-8A4E-957C-CEA9D9780A3D}">
      <dgm:prSet phldrT="[Text]"/>
      <dgm:spPr/>
      <dgm:t>
        <a:bodyPr/>
        <a:lstStyle/>
        <a:p>
          <a:r>
            <a:rPr lang="en-US" b="1" dirty="0"/>
            <a:t>CFD as Surrogate for High Supersonic Wind Tunnel Testing</a:t>
          </a:r>
        </a:p>
        <a:p>
          <a:r>
            <a:rPr lang="en-US" dirty="0"/>
            <a:t>PM Jim Ross, Ames</a:t>
          </a:r>
        </a:p>
      </dgm:t>
    </dgm:pt>
    <dgm:pt modelId="{72F65290-4E7A-754A-82B0-B7FF32915A1D}" type="parTrans" cxnId="{4B01C37A-4493-2742-802B-75D500B4C59E}">
      <dgm:prSet/>
      <dgm:spPr/>
      <dgm:t>
        <a:bodyPr/>
        <a:lstStyle/>
        <a:p>
          <a:endParaRPr lang="en-US"/>
        </a:p>
      </dgm:t>
    </dgm:pt>
    <dgm:pt modelId="{95931934-7BCA-B049-90B6-1B58519385BF}" type="sibTrans" cxnId="{4B01C37A-4493-2742-802B-75D500B4C59E}">
      <dgm:prSet/>
      <dgm:spPr/>
      <dgm:t>
        <a:bodyPr/>
        <a:lstStyle/>
        <a:p>
          <a:endParaRPr lang="en-US"/>
        </a:p>
      </dgm:t>
    </dgm:pt>
    <dgm:pt modelId="{FED4D1A8-0FEF-4041-813D-14E5B0414B64}">
      <dgm:prSet phldrT="[Text]"/>
      <dgm:spPr/>
      <dgm:t>
        <a:bodyPr/>
        <a:lstStyle/>
        <a:p>
          <a:r>
            <a:rPr lang="en-US" b="1" dirty="0"/>
            <a:t>Propulsive Descent Test</a:t>
          </a:r>
        </a:p>
        <a:p>
          <a:r>
            <a:rPr lang="en-US" dirty="0"/>
            <a:t>PI Karl </a:t>
          </a:r>
          <a:r>
            <a:rPr lang="en-US" dirty="0" err="1"/>
            <a:t>Edquist</a:t>
          </a:r>
          <a:r>
            <a:rPr lang="en-US" dirty="0"/>
            <a:t>, Langley</a:t>
          </a:r>
        </a:p>
      </dgm:t>
    </dgm:pt>
    <dgm:pt modelId="{11CD058C-F3C4-4745-AD84-9D0AEDF5E941}" type="parTrans" cxnId="{103F32D4-0EBA-BA48-9080-D54F3B6646BE}">
      <dgm:prSet/>
      <dgm:spPr/>
      <dgm:t>
        <a:bodyPr/>
        <a:lstStyle/>
        <a:p>
          <a:endParaRPr lang="en-US"/>
        </a:p>
      </dgm:t>
    </dgm:pt>
    <dgm:pt modelId="{E0AE3739-E4ED-4347-AF40-3A84A2B833A9}" type="sibTrans" cxnId="{103F32D4-0EBA-BA48-9080-D54F3B6646BE}">
      <dgm:prSet/>
      <dgm:spPr/>
      <dgm:t>
        <a:bodyPr/>
        <a:lstStyle/>
        <a:p>
          <a:endParaRPr lang="en-US"/>
        </a:p>
      </dgm:t>
    </dgm:pt>
    <dgm:pt modelId="{A53AA4AD-958D-D443-BBDF-E119A27A03E1}">
      <dgm:prSet/>
      <dgm:spPr/>
      <dgm:t>
        <a:bodyPr/>
        <a:lstStyle/>
        <a:p>
          <a:r>
            <a:rPr lang="en-US" b="1" dirty="0"/>
            <a:t>ARMD </a:t>
          </a:r>
          <a:r>
            <a:rPr lang="en-US" b="1" dirty="0" err="1"/>
            <a:t>Aerosciences</a:t>
          </a:r>
          <a:r>
            <a:rPr lang="en-US" b="1" dirty="0"/>
            <a:t> Evaluation &amp; Test Capability (AETC) </a:t>
          </a:r>
          <a:r>
            <a:rPr lang="en-US" b="1" i="0" dirty="0"/>
            <a:t>Portfolio Office</a:t>
          </a:r>
          <a:endParaRPr lang="en-US" b="1" dirty="0"/>
        </a:p>
      </dgm:t>
    </dgm:pt>
    <dgm:pt modelId="{9326729C-FAB1-FE44-A2E2-E488B4E356BA}" type="parTrans" cxnId="{B5253280-4AE5-234F-A4D1-D0581BC038EA}">
      <dgm:prSet/>
      <dgm:spPr/>
      <dgm:t>
        <a:bodyPr/>
        <a:lstStyle/>
        <a:p>
          <a:endParaRPr lang="en-US"/>
        </a:p>
      </dgm:t>
    </dgm:pt>
    <dgm:pt modelId="{8B562C7B-C4A3-124A-AE92-9BB7B87969AE}" type="sibTrans" cxnId="{B5253280-4AE5-234F-A4D1-D0581BC038EA}">
      <dgm:prSet/>
      <dgm:spPr/>
      <dgm:t>
        <a:bodyPr/>
        <a:lstStyle/>
        <a:p>
          <a:endParaRPr lang="en-US"/>
        </a:p>
      </dgm:t>
    </dgm:pt>
    <dgm:pt modelId="{262496A4-0510-7240-9ECE-31801D79DA66}" type="pres">
      <dgm:prSet presAssocID="{CD7FF820-1346-284E-8791-13DFD6E16AF4}" presName="hierChild1" presStyleCnt="0">
        <dgm:presLayoutVars>
          <dgm:chPref val="1"/>
          <dgm:dir/>
          <dgm:animOne val="branch"/>
          <dgm:animLvl val="lvl"/>
          <dgm:resizeHandles/>
        </dgm:presLayoutVars>
      </dgm:prSet>
      <dgm:spPr/>
    </dgm:pt>
    <dgm:pt modelId="{99A584C2-BBE0-BC49-A950-98323B67B0C8}" type="pres">
      <dgm:prSet presAssocID="{A53AA4AD-958D-D443-BBDF-E119A27A03E1}" presName="hierRoot1" presStyleCnt="0"/>
      <dgm:spPr/>
    </dgm:pt>
    <dgm:pt modelId="{F5A1E900-FE2E-BA47-8FB7-F408D6774EA6}" type="pres">
      <dgm:prSet presAssocID="{A53AA4AD-958D-D443-BBDF-E119A27A03E1}" presName="composite" presStyleCnt="0"/>
      <dgm:spPr/>
    </dgm:pt>
    <dgm:pt modelId="{94A18E81-33EB-CD41-BFD5-F1995577525E}" type="pres">
      <dgm:prSet presAssocID="{A53AA4AD-958D-D443-BBDF-E119A27A03E1}" presName="background" presStyleLbl="node0" presStyleIdx="0" presStyleCnt="1"/>
      <dgm:spPr/>
    </dgm:pt>
    <dgm:pt modelId="{73E45A58-EB71-CE41-9173-050C2AE9D963}" type="pres">
      <dgm:prSet presAssocID="{A53AA4AD-958D-D443-BBDF-E119A27A03E1}" presName="text" presStyleLbl="fgAcc0" presStyleIdx="0" presStyleCnt="1" custScaleX="152068" custScaleY="96969">
        <dgm:presLayoutVars>
          <dgm:chPref val="3"/>
        </dgm:presLayoutVars>
      </dgm:prSet>
      <dgm:spPr/>
    </dgm:pt>
    <dgm:pt modelId="{5350D2A7-F656-4C44-9F47-BA12FCB240F7}" type="pres">
      <dgm:prSet presAssocID="{A53AA4AD-958D-D443-BBDF-E119A27A03E1}" presName="hierChild2" presStyleCnt="0"/>
      <dgm:spPr/>
    </dgm:pt>
    <dgm:pt modelId="{9C704EF8-3040-2D43-A09D-FE4A41580404}" type="pres">
      <dgm:prSet presAssocID="{72F65290-4E7A-754A-82B0-B7FF32915A1D}" presName="Name10" presStyleLbl="parChTrans1D2" presStyleIdx="0" presStyleCnt="1"/>
      <dgm:spPr/>
    </dgm:pt>
    <dgm:pt modelId="{05501338-785A-C345-810A-18679DB1AF68}" type="pres">
      <dgm:prSet presAssocID="{36AD277F-62DB-8A4E-957C-CEA9D9780A3D}" presName="hierRoot2" presStyleCnt="0"/>
      <dgm:spPr/>
    </dgm:pt>
    <dgm:pt modelId="{92EA75EC-2B2B-5749-8E0E-E97F2614D4DE}" type="pres">
      <dgm:prSet presAssocID="{36AD277F-62DB-8A4E-957C-CEA9D9780A3D}" presName="composite2" presStyleCnt="0"/>
      <dgm:spPr/>
    </dgm:pt>
    <dgm:pt modelId="{66A819CF-8A08-1E4A-AC34-0B5FEAF083E0}" type="pres">
      <dgm:prSet presAssocID="{36AD277F-62DB-8A4E-957C-CEA9D9780A3D}" presName="background2" presStyleLbl="node2" presStyleIdx="0" presStyleCnt="1"/>
      <dgm:spPr/>
    </dgm:pt>
    <dgm:pt modelId="{8B80F2F3-BBDA-D64B-87E9-5E85D6FC0D2D}" type="pres">
      <dgm:prSet presAssocID="{36AD277F-62DB-8A4E-957C-CEA9D9780A3D}" presName="text2" presStyleLbl="fgAcc2" presStyleIdx="0" presStyleCnt="1" custScaleX="160476">
        <dgm:presLayoutVars>
          <dgm:chPref val="3"/>
        </dgm:presLayoutVars>
      </dgm:prSet>
      <dgm:spPr/>
    </dgm:pt>
    <dgm:pt modelId="{450AC2FC-11BF-6047-B6D4-1088E0B4340A}" type="pres">
      <dgm:prSet presAssocID="{36AD277F-62DB-8A4E-957C-CEA9D9780A3D}" presName="hierChild3" presStyleCnt="0"/>
      <dgm:spPr/>
    </dgm:pt>
    <dgm:pt modelId="{9B61C71B-B05A-F04A-8CC0-92F4183DBC36}" type="pres">
      <dgm:prSet presAssocID="{11CD058C-F3C4-4745-AD84-9D0AEDF5E941}" presName="Name17" presStyleLbl="parChTrans1D3" presStyleIdx="0" presStyleCnt="1"/>
      <dgm:spPr/>
    </dgm:pt>
    <dgm:pt modelId="{55BCA76C-ECF9-4943-A7C7-19D676D90C3F}" type="pres">
      <dgm:prSet presAssocID="{FED4D1A8-0FEF-4041-813D-14E5B0414B64}" presName="hierRoot3" presStyleCnt="0"/>
      <dgm:spPr/>
    </dgm:pt>
    <dgm:pt modelId="{8BF8669E-8FED-7342-9E48-F9C4405F88F5}" type="pres">
      <dgm:prSet presAssocID="{FED4D1A8-0FEF-4041-813D-14E5B0414B64}" presName="composite3" presStyleCnt="0"/>
      <dgm:spPr/>
    </dgm:pt>
    <dgm:pt modelId="{7C799254-AEF5-E14E-B082-BEA0A77BFD41}" type="pres">
      <dgm:prSet presAssocID="{FED4D1A8-0FEF-4041-813D-14E5B0414B64}" presName="background3" presStyleLbl="node3" presStyleIdx="0" presStyleCnt="1"/>
      <dgm:spPr/>
    </dgm:pt>
    <dgm:pt modelId="{2DFC7430-097F-074E-8421-45B514C7D417}" type="pres">
      <dgm:prSet presAssocID="{FED4D1A8-0FEF-4041-813D-14E5B0414B64}" presName="text3" presStyleLbl="fgAcc3" presStyleIdx="0" presStyleCnt="1" custScaleX="125103" custScaleY="80151">
        <dgm:presLayoutVars>
          <dgm:chPref val="3"/>
        </dgm:presLayoutVars>
      </dgm:prSet>
      <dgm:spPr/>
    </dgm:pt>
    <dgm:pt modelId="{B106B4D6-3074-5842-AC1D-E70E036AA7D1}" type="pres">
      <dgm:prSet presAssocID="{FED4D1A8-0FEF-4041-813D-14E5B0414B64}" presName="hierChild4" presStyleCnt="0"/>
      <dgm:spPr/>
    </dgm:pt>
  </dgm:ptLst>
  <dgm:cxnLst>
    <dgm:cxn modelId="{F8FA193B-A467-AD49-BEB8-E95FDC792706}" type="presOf" srcId="{11CD058C-F3C4-4745-AD84-9D0AEDF5E941}" destId="{9B61C71B-B05A-F04A-8CC0-92F4183DBC36}" srcOrd="0" destOrd="0" presId="urn:microsoft.com/office/officeart/2005/8/layout/hierarchy1"/>
    <dgm:cxn modelId="{865BD043-0932-0249-BCF5-5B7E0BC974D0}" type="presOf" srcId="{A53AA4AD-958D-D443-BBDF-E119A27A03E1}" destId="{73E45A58-EB71-CE41-9173-050C2AE9D963}" srcOrd="0" destOrd="0" presId="urn:microsoft.com/office/officeart/2005/8/layout/hierarchy1"/>
    <dgm:cxn modelId="{9BD66B4B-B5AA-F247-AAF5-6B9407C54439}" type="presOf" srcId="{36AD277F-62DB-8A4E-957C-CEA9D9780A3D}" destId="{8B80F2F3-BBDA-D64B-87E9-5E85D6FC0D2D}" srcOrd="0" destOrd="0" presId="urn:microsoft.com/office/officeart/2005/8/layout/hierarchy1"/>
    <dgm:cxn modelId="{4B01C37A-4493-2742-802B-75D500B4C59E}" srcId="{A53AA4AD-958D-D443-BBDF-E119A27A03E1}" destId="{36AD277F-62DB-8A4E-957C-CEA9D9780A3D}" srcOrd="0" destOrd="0" parTransId="{72F65290-4E7A-754A-82B0-B7FF32915A1D}" sibTransId="{95931934-7BCA-B049-90B6-1B58519385BF}"/>
    <dgm:cxn modelId="{B5253280-4AE5-234F-A4D1-D0581BC038EA}" srcId="{CD7FF820-1346-284E-8791-13DFD6E16AF4}" destId="{A53AA4AD-958D-D443-BBDF-E119A27A03E1}" srcOrd="0" destOrd="0" parTransId="{9326729C-FAB1-FE44-A2E2-E488B4E356BA}" sibTransId="{8B562C7B-C4A3-124A-AE92-9BB7B87969AE}"/>
    <dgm:cxn modelId="{2F48BDB1-2087-DA4C-BFC8-DF7911AD5214}" type="presOf" srcId="{CD7FF820-1346-284E-8791-13DFD6E16AF4}" destId="{262496A4-0510-7240-9ECE-31801D79DA66}" srcOrd="0" destOrd="0" presId="urn:microsoft.com/office/officeart/2005/8/layout/hierarchy1"/>
    <dgm:cxn modelId="{103F32D4-0EBA-BA48-9080-D54F3B6646BE}" srcId="{36AD277F-62DB-8A4E-957C-CEA9D9780A3D}" destId="{FED4D1A8-0FEF-4041-813D-14E5B0414B64}" srcOrd="0" destOrd="0" parTransId="{11CD058C-F3C4-4745-AD84-9D0AEDF5E941}" sibTransId="{E0AE3739-E4ED-4347-AF40-3A84A2B833A9}"/>
    <dgm:cxn modelId="{803E40D4-E095-B040-A32D-3FECE2E991F9}" type="presOf" srcId="{FED4D1A8-0FEF-4041-813D-14E5B0414B64}" destId="{2DFC7430-097F-074E-8421-45B514C7D417}" srcOrd="0" destOrd="0" presId="urn:microsoft.com/office/officeart/2005/8/layout/hierarchy1"/>
    <dgm:cxn modelId="{633843F5-6A69-A049-A17E-2925F991589F}" type="presOf" srcId="{72F65290-4E7A-754A-82B0-B7FF32915A1D}" destId="{9C704EF8-3040-2D43-A09D-FE4A41580404}" srcOrd="0" destOrd="0" presId="urn:microsoft.com/office/officeart/2005/8/layout/hierarchy1"/>
    <dgm:cxn modelId="{D3502B09-0A9E-D24E-BA7B-F935C3A15F73}" type="presParOf" srcId="{262496A4-0510-7240-9ECE-31801D79DA66}" destId="{99A584C2-BBE0-BC49-A950-98323B67B0C8}" srcOrd="0" destOrd="0" presId="urn:microsoft.com/office/officeart/2005/8/layout/hierarchy1"/>
    <dgm:cxn modelId="{F35EC8DA-53CB-F149-A45F-4E3FAE0994A7}" type="presParOf" srcId="{99A584C2-BBE0-BC49-A950-98323B67B0C8}" destId="{F5A1E900-FE2E-BA47-8FB7-F408D6774EA6}" srcOrd="0" destOrd="0" presId="urn:microsoft.com/office/officeart/2005/8/layout/hierarchy1"/>
    <dgm:cxn modelId="{58EF6BC9-97D0-AC41-A0A8-251AF471C4B4}" type="presParOf" srcId="{F5A1E900-FE2E-BA47-8FB7-F408D6774EA6}" destId="{94A18E81-33EB-CD41-BFD5-F1995577525E}" srcOrd="0" destOrd="0" presId="urn:microsoft.com/office/officeart/2005/8/layout/hierarchy1"/>
    <dgm:cxn modelId="{542111F7-4C8F-1244-A547-CC1A990C843C}" type="presParOf" srcId="{F5A1E900-FE2E-BA47-8FB7-F408D6774EA6}" destId="{73E45A58-EB71-CE41-9173-050C2AE9D963}" srcOrd="1" destOrd="0" presId="urn:microsoft.com/office/officeart/2005/8/layout/hierarchy1"/>
    <dgm:cxn modelId="{FCAFC7D8-08BF-D145-AA9F-873A49CA2FD8}" type="presParOf" srcId="{99A584C2-BBE0-BC49-A950-98323B67B0C8}" destId="{5350D2A7-F656-4C44-9F47-BA12FCB240F7}" srcOrd="1" destOrd="0" presId="urn:microsoft.com/office/officeart/2005/8/layout/hierarchy1"/>
    <dgm:cxn modelId="{E2CD3B82-8FEF-D043-9DD5-D181C59EA686}" type="presParOf" srcId="{5350D2A7-F656-4C44-9F47-BA12FCB240F7}" destId="{9C704EF8-3040-2D43-A09D-FE4A41580404}" srcOrd="0" destOrd="0" presId="urn:microsoft.com/office/officeart/2005/8/layout/hierarchy1"/>
    <dgm:cxn modelId="{75642C96-7FAA-7148-9EA4-97D390F65D6E}" type="presParOf" srcId="{5350D2A7-F656-4C44-9F47-BA12FCB240F7}" destId="{05501338-785A-C345-810A-18679DB1AF68}" srcOrd="1" destOrd="0" presId="urn:microsoft.com/office/officeart/2005/8/layout/hierarchy1"/>
    <dgm:cxn modelId="{DED290C3-7649-3144-A886-4B9EB92F0E71}" type="presParOf" srcId="{05501338-785A-C345-810A-18679DB1AF68}" destId="{92EA75EC-2B2B-5749-8E0E-E97F2614D4DE}" srcOrd="0" destOrd="0" presId="urn:microsoft.com/office/officeart/2005/8/layout/hierarchy1"/>
    <dgm:cxn modelId="{3C1D87F7-842C-BA4B-A2C9-48E1DEA8C643}" type="presParOf" srcId="{92EA75EC-2B2B-5749-8E0E-E97F2614D4DE}" destId="{66A819CF-8A08-1E4A-AC34-0B5FEAF083E0}" srcOrd="0" destOrd="0" presId="urn:microsoft.com/office/officeart/2005/8/layout/hierarchy1"/>
    <dgm:cxn modelId="{4F30D745-8952-2942-BEA2-EB1AEE594805}" type="presParOf" srcId="{92EA75EC-2B2B-5749-8E0E-E97F2614D4DE}" destId="{8B80F2F3-BBDA-D64B-87E9-5E85D6FC0D2D}" srcOrd="1" destOrd="0" presId="urn:microsoft.com/office/officeart/2005/8/layout/hierarchy1"/>
    <dgm:cxn modelId="{86076317-C177-4440-A573-83C4F91E44DA}" type="presParOf" srcId="{05501338-785A-C345-810A-18679DB1AF68}" destId="{450AC2FC-11BF-6047-B6D4-1088E0B4340A}" srcOrd="1" destOrd="0" presId="urn:microsoft.com/office/officeart/2005/8/layout/hierarchy1"/>
    <dgm:cxn modelId="{B9A1701E-7B7B-E643-8181-A9925E5E720F}" type="presParOf" srcId="{450AC2FC-11BF-6047-B6D4-1088E0B4340A}" destId="{9B61C71B-B05A-F04A-8CC0-92F4183DBC36}" srcOrd="0" destOrd="0" presId="urn:microsoft.com/office/officeart/2005/8/layout/hierarchy1"/>
    <dgm:cxn modelId="{CC5F2375-4D12-9540-8A1E-1A6B0A8D62F2}" type="presParOf" srcId="{450AC2FC-11BF-6047-B6D4-1088E0B4340A}" destId="{55BCA76C-ECF9-4943-A7C7-19D676D90C3F}" srcOrd="1" destOrd="0" presId="urn:microsoft.com/office/officeart/2005/8/layout/hierarchy1"/>
    <dgm:cxn modelId="{75393EC6-CB3B-1347-A0C1-4CA77C940A05}" type="presParOf" srcId="{55BCA76C-ECF9-4943-A7C7-19D676D90C3F}" destId="{8BF8669E-8FED-7342-9E48-F9C4405F88F5}" srcOrd="0" destOrd="0" presId="urn:microsoft.com/office/officeart/2005/8/layout/hierarchy1"/>
    <dgm:cxn modelId="{EF9ED564-7573-844A-B8FA-01130182E1A1}" type="presParOf" srcId="{8BF8669E-8FED-7342-9E48-F9C4405F88F5}" destId="{7C799254-AEF5-E14E-B082-BEA0A77BFD41}" srcOrd="0" destOrd="0" presId="urn:microsoft.com/office/officeart/2005/8/layout/hierarchy1"/>
    <dgm:cxn modelId="{9A64BEE8-D0EB-374F-9F23-17CC0B18A308}" type="presParOf" srcId="{8BF8669E-8FED-7342-9E48-F9C4405F88F5}" destId="{2DFC7430-097F-074E-8421-45B514C7D417}" srcOrd="1" destOrd="0" presId="urn:microsoft.com/office/officeart/2005/8/layout/hierarchy1"/>
    <dgm:cxn modelId="{88E69848-EBF1-2646-A592-7461ECA06BA9}" type="presParOf" srcId="{55BCA76C-ECF9-4943-A7C7-19D676D90C3F}" destId="{B106B4D6-3074-5842-AC1D-E70E036AA7D1}" srcOrd="1" destOrd="0" presId="urn:microsoft.com/office/officeart/2005/8/layout/hierarchy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8CE78-6BD4-314A-93BF-383B3F1256FA}">
      <dsp:nvSpPr>
        <dsp:cNvPr id="0" name=""/>
        <dsp:cNvSpPr/>
      </dsp:nvSpPr>
      <dsp:spPr>
        <a:xfrm>
          <a:off x="4065567" y="2969088"/>
          <a:ext cx="2865476" cy="682034"/>
        </a:xfrm>
        <a:custGeom>
          <a:avLst/>
          <a:gdLst/>
          <a:ahLst/>
          <a:cxnLst/>
          <a:rect l="0" t="0" r="0" b="0"/>
          <a:pathLst>
            <a:path>
              <a:moveTo>
                <a:pt x="0" y="0"/>
              </a:moveTo>
              <a:lnTo>
                <a:pt x="0" y="476333"/>
              </a:lnTo>
              <a:lnTo>
                <a:pt x="2865476" y="476333"/>
              </a:lnTo>
              <a:lnTo>
                <a:pt x="2865476" y="6820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61C71B-B05A-F04A-8CC0-92F4183DBC36}">
      <dsp:nvSpPr>
        <dsp:cNvPr id="0" name=""/>
        <dsp:cNvSpPr/>
      </dsp:nvSpPr>
      <dsp:spPr>
        <a:xfrm>
          <a:off x="3958207" y="2969088"/>
          <a:ext cx="91440" cy="644670"/>
        </a:xfrm>
        <a:custGeom>
          <a:avLst/>
          <a:gdLst/>
          <a:ahLst/>
          <a:cxnLst/>
          <a:rect l="0" t="0" r="0" b="0"/>
          <a:pathLst>
            <a:path>
              <a:moveTo>
                <a:pt x="107359" y="0"/>
              </a:moveTo>
              <a:lnTo>
                <a:pt x="107359" y="438969"/>
              </a:lnTo>
              <a:lnTo>
                <a:pt x="45720" y="438969"/>
              </a:lnTo>
              <a:lnTo>
                <a:pt x="45720" y="6446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F00176-ABC9-CF46-87A9-2CDD3CACAF07}">
      <dsp:nvSpPr>
        <dsp:cNvPr id="0" name=""/>
        <dsp:cNvSpPr/>
      </dsp:nvSpPr>
      <dsp:spPr>
        <a:xfrm>
          <a:off x="1111338" y="2969088"/>
          <a:ext cx="2954228" cy="618458"/>
        </a:xfrm>
        <a:custGeom>
          <a:avLst/>
          <a:gdLst/>
          <a:ahLst/>
          <a:cxnLst/>
          <a:rect l="0" t="0" r="0" b="0"/>
          <a:pathLst>
            <a:path>
              <a:moveTo>
                <a:pt x="2954228" y="0"/>
              </a:moveTo>
              <a:lnTo>
                <a:pt x="2954228" y="412757"/>
              </a:lnTo>
              <a:lnTo>
                <a:pt x="0" y="412757"/>
              </a:lnTo>
              <a:lnTo>
                <a:pt x="0" y="61845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704EF8-3040-2D43-A09D-FE4A41580404}">
      <dsp:nvSpPr>
        <dsp:cNvPr id="0" name=""/>
        <dsp:cNvSpPr/>
      </dsp:nvSpPr>
      <dsp:spPr>
        <a:xfrm>
          <a:off x="3971419" y="1871514"/>
          <a:ext cx="94147" cy="389489"/>
        </a:xfrm>
        <a:custGeom>
          <a:avLst/>
          <a:gdLst/>
          <a:ahLst/>
          <a:cxnLst/>
          <a:rect l="0" t="0" r="0" b="0"/>
          <a:pathLst>
            <a:path>
              <a:moveTo>
                <a:pt x="0" y="0"/>
              </a:moveTo>
              <a:lnTo>
                <a:pt x="0" y="183788"/>
              </a:lnTo>
              <a:lnTo>
                <a:pt x="94147" y="183788"/>
              </a:lnTo>
              <a:lnTo>
                <a:pt x="94147" y="38948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99B1A0-D1A2-C54A-9A80-624AC94EDC25}">
      <dsp:nvSpPr>
        <dsp:cNvPr id="0" name=""/>
        <dsp:cNvSpPr/>
      </dsp:nvSpPr>
      <dsp:spPr>
        <a:xfrm>
          <a:off x="2767347" y="369463"/>
          <a:ext cx="2220461" cy="4113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EFCD89-146B-0F42-8FE3-10A9A098CD24}">
      <dsp:nvSpPr>
        <dsp:cNvPr id="0" name=""/>
        <dsp:cNvSpPr/>
      </dsp:nvSpPr>
      <dsp:spPr>
        <a:xfrm>
          <a:off x="3014065" y="603845"/>
          <a:ext cx="2220461" cy="4113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GCD Program Manager</a:t>
          </a:r>
        </a:p>
      </dsp:txBody>
      <dsp:txXfrm>
        <a:off x="3026114" y="615894"/>
        <a:ext cx="2196363" cy="387295"/>
      </dsp:txXfrm>
    </dsp:sp>
    <dsp:sp modelId="{94A18E81-33EB-CD41-BFD5-F1995577525E}">
      <dsp:nvSpPr>
        <dsp:cNvPr id="0" name=""/>
        <dsp:cNvSpPr/>
      </dsp:nvSpPr>
      <dsp:spPr>
        <a:xfrm>
          <a:off x="2676735" y="1120115"/>
          <a:ext cx="2589368" cy="7513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E45A58-EB71-CE41-9173-050C2AE9D963}">
      <dsp:nvSpPr>
        <dsp:cNvPr id="0" name=""/>
        <dsp:cNvSpPr/>
      </dsp:nvSpPr>
      <dsp:spPr>
        <a:xfrm>
          <a:off x="2923453" y="1354497"/>
          <a:ext cx="2589368" cy="75139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GCD Program Element Manager</a:t>
          </a:r>
        </a:p>
        <a:p>
          <a:pPr marL="0" lvl="0" indent="0" algn="ctr" defTabSz="622300">
            <a:lnSpc>
              <a:spcPct val="90000"/>
            </a:lnSpc>
            <a:spcBef>
              <a:spcPct val="0"/>
            </a:spcBef>
            <a:spcAft>
              <a:spcPct val="35000"/>
            </a:spcAft>
            <a:buNone/>
          </a:pPr>
          <a:r>
            <a:rPr lang="en-US" sz="1400" kern="1200" dirty="0"/>
            <a:t>Wade May, NASA Langley</a:t>
          </a:r>
        </a:p>
      </dsp:txBody>
      <dsp:txXfrm>
        <a:off x="2945461" y="1376505"/>
        <a:ext cx="2545352" cy="707383"/>
      </dsp:txXfrm>
    </dsp:sp>
    <dsp:sp modelId="{66A819CF-8A08-1E4A-AC34-0B5FEAF083E0}">
      <dsp:nvSpPr>
        <dsp:cNvPr id="0" name=""/>
        <dsp:cNvSpPr/>
      </dsp:nvSpPr>
      <dsp:spPr>
        <a:xfrm>
          <a:off x="2943113" y="2261004"/>
          <a:ext cx="2244908" cy="7080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80F2F3-BBDA-D64B-87E9-5E85D6FC0D2D}">
      <dsp:nvSpPr>
        <dsp:cNvPr id="0" name=""/>
        <dsp:cNvSpPr/>
      </dsp:nvSpPr>
      <dsp:spPr>
        <a:xfrm>
          <a:off x="3189831" y="2495386"/>
          <a:ext cx="2244908" cy="7080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DSS Project Manager</a:t>
          </a:r>
        </a:p>
        <a:p>
          <a:pPr marL="0" lvl="0" indent="0" algn="ctr" defTabSz="622300">
            <a:lnSpc>
              <a:spcPct val="90000"/>
            </a:lnSpc>
            <a:spcBef>
              <a:spcPct val="0"/>
            </a:spcBef>
            <a:spcAft>
              <a:spcPct val="35000"/>
            </a:spcAft>
            <a:buNone/>
          </a:pPr>
          <a:r>
            <a:rPr lang="en-US" sz="1400" kern="1200" dirty="0"/>
            <a:t>Karl </a:t>
          </a:r>
          <a:r>
            <a:rPr lang="en-US" sz="1400" kern="1200" dirty="0" err="1"/>
            <a:t>Edquist</a:t>
          </a:r>
          <a:r>
            <a:rPr lang="en-US" sz="1400" kern="1200" dirty="0"/>
            <a:t>, NASA Langley</a:t>
          </a:r>
        </a:p>
      </dsp:txBody>
      <dsp:txXfrm>
        <a:off x="3210570" y="2516125"/>
        <a:ext cx="2203430" cy="666606"/>
      </dsp:txXfrm>
    </dsp:sp>
    <dsp:sp modelId="{AE63B784-FAB8-624C-8B33-26848B5A8D64}">
      <dsp:nvSpPr>
        <dsp:cNvPr id="0" name=""/>
        <dsp:cNvSpPr/>
      </dsp:nvSpPr>
      <dsp:spPr>
        <a:xfrm>
          <a:off x="1108" y="3587547"/>
          <a:ext cx="2220461" cy="14099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95A68E-90A8-BD4F-B7C9-B41CDBEA4ADB}">
      <dsp:nvSpPr>
        <dsp:cNvPr id="0" name=""/>
        <dsp:cNvSpPr/>
      </dsp:nvSpPr>
      <dsp:spPr>
        <a:xfrm>
          <a:off x="247826" y="3821929"/>
          <a:ext cx="2220461" cy="140999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NASA Langley (FUN3D)</a:t>
          </a:r>
        </a:p>
        <a:p>
          <a:pPr marL="0" lvl="0" indent="0" algn="ctr" defTabSz="622300">
            <a:lnSpc>
              <a:spcPct val="90000"/>
            </a:lnSpc>
            <a:spcBef>
              <a:spcPct val="0"/>
            </a:spcBef>
            <a:spcAft>
              <a:spcPct val="35000"/>
            </a:spcAft>
            <a:buNone/>
          </a:pPr>
          <a:r>
            <a:rPr lang="en-US" sz="1400" kern="1200" dirty="0"/>
            <a:t>Chris Glass</a:t>
          </a:r>
        </a:p>
        <a:p>
          <a:pPr marL="0" lvl="0" indent="0" algn="ctr" defTabSz="622300">
            <a:lnSpc>
              <a:spcPct val="90000"/>
            </a:lnSpc>
            <a:spcBef>
              <a:spcPct val="0"/>
            </a:spcBef>
            <a:spcAft>
              <a:spcPct val="35000"/>
            </a:spcAft>
            <a:buNone/>
          </a:pPr>
          <a:r>
            <a:rPr lang="en-US" sz="1400" kern="1200" dirty="0" err="1"/>
            <a:t>Bil</a:t>
          </a:r>
          <a:r>
            <a:rPr lang="en-US" sz="1400" kern="1200" dirty="0"/>
            <a:t> </a:t>
          </a:r>
          <a:r>
            <a:rPr lang="en-US" sz="1400" kern="1200" dirty="0" err="1"/>
            <a:t>Kleb</a:t>
          </a:r>
          <a:endParaRPr lang="en-US" sz="1400" kern="1200" dirty="0"/>
        </a:p>
        <a:p>
          <a:pPr marL="0" lvl="0" indent="0" algn="ctr" defTabSz="622300">
            <a:lnSpc>
              <a:spcPct val="90000"/>
            </a:lnSpc>
            <a:spcBef>
              <a:spcPct val="0"/>
            </a:spcBef>
            <a:spcAft>
              <a:spcPct val="35000"/>
            </a:spcAft>
            <a:buNone/>
          </a:pPr>
          <a:r>
            <a:rPr lang="en-US" sz="1400" kern="1200" dirty="0"/>
            <a:t>Ashley </a:t>
          </a:r>
          <a:r>
            <a:rPr lang="en-US" sz="1400" kern="1200" dirty="0" err="1"/>
            <a:t>Korzun</a:t>
          </a:r>
          <a:endParaRPr lang="en-US" sz="1400" kern="1200" dirty="0"/>
        </a:p>
        <a:p>
          <a:pPr marL="0" lvl="0" indent="0" algn="ctr" defTabSz="622300">
            <a:lnSpc>
              <a:spcPct val="90000"/>
            </a:lnSpc>
            <a:spcBef>
              <a:spcPct val="0"/>
            </a:spcBef>
            <a:spcAft>
              <a:spcPct val="35000"/>
            </a:spcAft>
            <a:buNone/>
          </a:pPr>
          <a:r>
            <a:rPr lang="en-US" sz="1400" kern="1200" dirty="0"/>
            <a:t>Bill Wood</a:t>
          </a:r>
        </a:p>
      </dsp:txBody>
      <dsp:txXfrm>
        <a:off x="289123" y="3863226"/>
        <a:ext cx="2137867" cy="1327398"/>
      </dsp:txXfrm>
    </dsp:sp>
    <dsp:sp modelId="{7C799254-AEF5-E14E-B082-BEA0A77BFD41}">
      <dsp:nvSpPr>
        <dsp:cNvPr id="0" name=""/>
        <dsp:cNvSpPr/>
      </dsp:nvSpPr>
      <dsp:spPr>
        <a:xfrm>
          <a:off x="2652588" y="3613758"/>
          <a:ext cx="2702678" cy="135180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FC7430-097F-074E-8421-45B514C7D417}">
      <dsp:nvSpPr>
        <dsp:cNvPr id="0" name=""/>
        <dsp:cNvSpPr/>
      </dsp:nvSpPr>
      <dsp:spPr>
        <a:xfrm>
          <a:off x="2899306" y="3848140"/>
          <a:ext cx="2702678" cy="135180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NASA Ames (OVERFLOW)</a:t>
          </a:r>
        </a:p>
        <a:p>
          <a:pPr marL="0" lvl="0" indent="0" algn="ctr" defTabSz="622300">
            <a:lnSpc>
              <a:spcPct val="90000"/>
            </a:lnSpc>
            <a:spcBef>
              <a:spcPct val="0"/>
            </a:spcBef>
            <a:spcAft>
              <a:spcPct val="35000"/>
            </a:spcAft>
            <a:buNone/>
          </a:pPr>
          <a:r>
            <a:rPr lang="en-US" sz="1400" b="0" kern="1200" dirty="0"/>
            <a:t>Robert Childs	Joseph Garcia</a:t>
          </a:r>
        </a:p>
        <a:p>
          <a:pPr marL="0" lvl="0" indent="0" algn="ctr" defTabSz="622300">
            <a:lnSpc>
              <a:spcPct val="90000"/>
            </a:lnSpc>
            <a:spcBef>
              <a:spcPct val="0"/>
            </a:spcBef>
            <a:spcAft>
              <a:spcPct val="35000"/>
            </a:spcAft>
            <a:buNone/>
          </a:pPr>
          <a:r>
            <a:rPr lang="en-US" sz="1400" b="0" kern="1200" dirty="0"/>
            <a:t>Logan </a:t>
          </a:r>
          <a:r>
            <a:rPr lang="en-US" sz="1400" b="0" kern="1200" dirty="0" err="1"/>
            <a:t>Halstrom</a:t>
          </a:r>
          <a:r>
            <a:rPr lang="en-US" sz="1400" b="0" kern="1200" dirty="0"/>
            <a:t>	Veronica Hawke</a:t>
          </a:r>
        </a:p>
        <a:p>
          <a:pPr marL="0" lvl="0" indent="0" algn="ctr" defTabSz="622300">
            <a:lnSpc>
              <a:spcPct val="90000"/>
            </a:lnSpc>
            <a:spcBef>
              <a:spcPct val="0"/>
            </a:spcBef>
            <a:spcAft>
              <a:spcPct val="35000"/>
            </a:spcAft>
            <a:buNone/>
          </a:pPr>
          <a:r>
            <a:rPr lang="en-US" sz="1400" b="0" kern="1200" dirty="0"/>
            <a:t>Kristen </a:t>
          </a:r>
          <a:r>
            <a:rPr lang="en-US" sz="1400" b="0" kern="1200" dirty="0" err="1"/>
            <a:t>Matsuno</a:t>
          </a:r>
          <a:r>
            <a:rPr lang="en-US" sz="1400" b="0" kern="1200" dirty="0"/>
            <a:t>	Tom Pulliam</a:t>
          </a:r>
        </a:p>
      </dsp:txBody>
      <dsp:txXfrm>
        <a:off x="2938899" y="3887733"/>
        <a:ext cx="2623492" cy="1272616"/>
      </dsp:txXfrm>
    </dsp:sp>
    <dsp:sp modelId="{514016D7-57F3-2542-A522-6D24F1655B39}">
      <dsp:nvSpPr>
        <dsp:cNvPr id="0" name=""/>
        <dsp:cNvSpPr/>
      </dsp:nvSpPr>
      <dsp:spPr>
        <a:xfrm>
          <a:off x="5820813" y="3651123"/>
          <a:ext cx="2220461" cy="6249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0C444E-C0E8-E147-A36A-2CBE84BB8211}">
      <dsp:nvSpPr>
        <dsp:cNvPr id="0" name=""/>
        <dsp:cNvSpPr/>
      </dsp:nvSpPr>
      <dsp:spPr>
        <a:xfrm>
          <a:off x="6067531" y="3885505"/>
          <a:ext cx="2220461" cy="6249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NASA Marshall (Loci-CHEM)</a:t>
          </a:r>
        </a:p>
        <a:p>
          <a:pPr marL="0" lvl="0" indent="0" algn="ctr" defTabSz="622300">
            <a:lnSpc>
              <a:spcPct val="90000"/>
            </a:lnSpc>
            <a:spcBef>
              <a:spcPct val="0"/>
            </a:spcBef>
            <a:spcAft>
              <a:spcPct val="35000"/>
            </a:spcAft>
            <a:buNone/>
          </a:pPr>
          <a:r>
            <a:rPr lang="en-US" sz="1400" b="0" kern="1200" dirty="0"/>
            <a:t>Francisco </a:t>
          </a:r>
          <a:r>
            <a:rPr lang="en-US" sz="1400" b="0" kern="1200" dirty="0" err="1"/>
            <a:t>Canabal</a:t>
          </a:r>
          <a:endParaRPr lang="en-US" sz="1400" b="0" kern="1200" dirty="0"/>
        </a:p>
      </dsp:txBody>
      <dsp:txXfrm>
        <a:off x="6085834" y="3903808"/>
        <a:ext cx="2183855" cy="5883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61C71B-B05A-F04A-8CC0-92F4183DBC36}">
      <dsp:nvSpPr>
        <dsp:cNvPr id="0" name=""/>
        <dsp:cNvSpPr/>
      </dsp:nvSpPr>
      <dsp:spPr>
        <a:xfrm>
          <a:off x="1260237" y="2390647"/>
          <a:ext cx="91440" cy="450465"/>
        </a:xfrm>
        <a:custGeom>
          <a:avLst/>
          <a:gdLst/>
          <a:ahLst/>
          <a:cxnLst/>
          <a:rect l="0" t="0" r="0" b="0"/>
          <a:pathLst>
            <a:path>
              <a:moveTo>
                <a:pt x="45720" y="0"/>
              </a:moveTo>
              <a:lnTo>
                <a:pt x="45720" y="4504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704EF8-3040-2D43-A09D-FE4A41580404}">
      <dsp:nvSpPr>
        <dsp:cNvPr id="0" name=""/>
        <dsp:cNvSpPr/>
      </dsp:nvSpPr>
      <dsp:spPr>
        <a:xfrm>
          <a:off x="1260237" y="956643"/>
          <a:ext cx="91440" cy="450465"/>
        </a:xfrm>
        <a:custGeom>
          <a:avLst/>
          <a:gdLst/>
          <a:ahLst/>
          <a:cxnLst/>
          <a:rect l="0" t="0" r="0" b="0"/>
          <a:pathLst>
            <a:path>
              <a:moveTo>
                <a:pt x="45720" y="0"/>
              </a:moveTo>
              <a:lnTo>
                <a:pt x="45720" y="450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A18E81-33EB-CD41-BFD5-F1995577525E}">
      <dsp:nvSpPr>
        <dsp:cNvPr id="0" name=""/>
        <dsp:cNvSpPr/>
      </dsp:nvSpPr>
      <dsp:spPr>
        <a:xfrm>
          <a:off x="128282" y="2917"/>
          <a:ext cx="2355348" cy="9537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E45A58-EB71-CE41-9173-050C2AE9D963}">
      <dsp:nvSpPr>
        <dsp:cNvPr id="0" name=""/>
        <dsp:cNvSpPr/>
      </dsp:nvSpPr>
      <dsp:spPr>
        <a:xfrm>
          <a:off x="300380" y="166409"/>
          <a:ext cx="2355348" cy="95372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ARMD </a:t>
          </a:r>
          <a:r>
            <a:rPr lang="en-US" sz="1300" b="1" kern="1200" dirty="0" err="1"/>
            <a:t>Aerosciences</a:t>
          </a:r>
          <a:r>
            <a:rPr lang="en-US" sz="1300" b="1" kern="1200" dirty="0"/>
            <a:t> Evaluation &amp; Test Capability (AETC) </a:t>
          </a:r>
          <a:r>
            <a:rPr lang="en-US" sz="1300" b="1" i="0" kern="1200" dirty="0"/>
            <a:t>Portfolio Office</a:t>
          </a:r>
          <a:endParaRPr lang="en-US" sz="1300" b="1" kern="1200" dirty="0"/>
        </a:p>
      </dsp:txBody>
      <dsp:txXfrm>
        <a:off x="328314" y="194343"/>
        <a:ext cx="2299480" cy="897858"/>
      </dsp:txXfrm>
    </dsp:sp>
    <dsp:sp modelId="{66A819CF-8A08-1E4A-AC34-0B5FEAF083E0}">
      <dsp:nvSpPr>
        <dsp:cNvPr id="0" name=""/>
        <dsp:cNvSpPr/>
      </dsp:nvSpPr>
      <dsp:spPr>
        <a:xfrm>
          <a:off x="63168" y="1407109"/>
          <a:ext cx="2485578" cy="9835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80F2F3-BBDA-D64B-87E9-5E85D6FC0D2D}">
      <dsp:nvSpPr>
        <dsp:cNvPr id="0" name=""/>
        <dsp:cNvSpPr/>
      </dsp:nvSpPr>
      <dsp:spPr>
        <a:xfrm>
          <a:off x="235265" y="1570602"/>
          <a:ext cx="2485578" cy="98353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CFD as Surrogate for High Supersonic Wind Tunnel Testing</a:t>
          </a:r>
        </a:p>
        <a:p>
          <a:pPr marL="0" lvl="0" indent="0" algn="ctr" defTabSz="577850">
            <a:lnSpc>
              <a:spcPct val="90000"/>
            </a:lnSpc>
            <a:spcBef>
              <a:spcPct val="0"/>
            </a:spcBef>
            <a:spcAft>
              <a:spcPct val="35000"/>
            </a:spcAft>
            <a:buNone/>
          </a:pPr>
          <a:r>
            <a:rPr lang="en-US" sz="1300" kern="1200" dirty="0"/>
            <a:t>PM Jim Ross, Ames</a:t>
          </a:r>
        </a:p>
      </dsp:txBody>
      <dsp:txXfrm>
        <a:off x="264072" y="1599409"/>
        <a:ext cx="2427964" cy="925923"/>
      </dsp:txXfrm>
    </dsp:sp>
    <dsp:sp modelId="{7C799254-AEF5-E14E-B082-BEA0A77BFD41}">
      <dsp:nvSpPr>
        <dsp:cNvPr id="0" name=""/>
        <dsp:cNvSpPr/>
      </dsp:nvSpPr>
      <dsp:spPr>
        <a:xfrm>
          <a:off x="337110" y="2841112"/>
          <a:ext cx="1937693" cy="7883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FC7430-097F-074E-8421-45B514C7D417}">
      <dsp:nvSpPr>
        <dsp:cNvPr id="0" name=""/>
        <dsp:cNvSpPr/>
      </dsp:nvSpPr>
      <dsp:spPr>
        <a:xfrm>
          <a:off x="509208" y="3004605"/>
          <a:ext cx="1937693" cy="7883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Propulsive Descent Test</a:t>
          </a:r>
        </a:p>
        <a:p>
          <a:pPr marL="0" lvl="0" indent="0" algn="ctr" defTabSz="577850">
            <a:lnSpc>
              <a:spcPct val="90000"/>
            </a:lnSpc>
            <a:spcBef>
              <a:spcPct val="0"/>
            </a:spcBef>
            <a:spcAft>
              <a:spcPct val="35000"/>
            </a:spcAft>
            <a:buNone/>
          </a:pPr>
          <a:r>
            <a:rPr lang="en-US" sz="1300" kern="1200" dirty="0"/>
            <a:t>PI Karl </a:t>
          </a:r>
          <a:r>
            <a:rPr lang="en-US" sz="1300" kern="1200" dirty="0" err="1"/>
            <a:t>Edquist</a:t>
          </a:r>
          <a:r>
            <a:rPr lang="en-US" sz="1300" kern="1200" dirty="0"/>
            <a:t>, Langley</a:t>
          </a:r>
        </a:p>
      </dsp:txBody>
      <dsp:txXfrm>
        <a:off x="532297" y="3027694"/>
        <a:ext cx="1891515" cy="74213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8/29/22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8/29/22</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389076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1600"/>
              <a:t>Provide an overview of the Project</a:t>
            </a:r>
          </a:p>
          <a:p>
            <a:pPr>
              <a:buFont typeface="Wingdings" panose="05000000000000000000" pitchFamily="2" charset="2"/>
              <a:buNone/>
            </a:pPr>
            <a:r>
              <a:rPr lang="en-US" sz="1600">
                <a:solidFill>
                  <a:srgbClr val="FF0000"/>
                </a:solidFill>
              </a:rPr>
              <a:t>	</a:t>
            </a:r>
            <a:r>
              <a:rPr lang="en-US" sz="1400">
                <a:solidFill>
                  <a:srgbClr val="FF0000"/>
                </a:solidFill>
              </a:rPr>
              <a:t>Pictures are encouraged, please provide new pictures as frequently as possible </a:t>
            </a:r>
          </a:p>
        </p:txBody>
      </p:sp>
      <p:sp>
        <p:nvSpPr>
          <p:cNvPr id="4" name="Slide Number Placeholder 3"/>
          <p:cNvSpPr>
            <a:spLocks noGrp="1"/>
          </p:cNvSpPr>
          <p:nvPr>
            <p:ph type="sldNum" sz="quarter" idx="10"/>
          </p:nvPr>
        </p:nvSpPr>
        <p:spPr/>
        <p:txBody>
          <a:bodyPr/>
          <a:lstStyle/>
          <a:p>
            <a:fld id="{041DDCF2-9B85-7E48-A229-6803093FC2E2}" type="slidenum">
              <a:rPr lang="en-US" smtClean="0"/>
              <a:t>2</a:t>
            </a:fld>
            <a:endParaRPr lang="en-US"/>
          </a:p>
        </p:txBody>
      </p:sp>
    </p:spTree>
    <p:extLst>
      <p:ext uri="{BB962C8B-B14F-4D97-AF65-F5344CB8AC3E}">
        <p14:creationId xmlns:p14="http://schemas.microsoft.com/office/powerpoint/2010/main" val="1257016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submitted a Project Plan, you could utilize the Organizational Chart found in section 8.3 – Management Structure</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3</a:t>
            </a:fld>
            <a:endParaRPr lang="en-US" altLang="x-none"/>
          </a:p>
        </p:txBody>
      </p:sp>
    </p:spTree>
    <p:extLst>
      <p:ext uri="{BB962C8B-B14F-4D97-AF65-F5344CB8AC3E}">
        <p14:creationId xmlns:p14="http://schemas.microsoft.com/office/powerpoint/2010/main" val="63997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a:t>
            </a:fld>
            <a:endParaRPr lang="en-US" altLang="x-none"/>
          </a:p>
        </p:txBody>
      </p:sp>
    </p:spTree>
    <p:extLst>
      <p:ext uri="{BB962C8B-B14F-4D97-AF65-F5344CB8AC3E}">
        <p14:creationId xmlns:p14="http://schemas.microsoft.com/office/powerpoint/2010/main" val="3759443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a:t>
            </a:fld>
            <a:endParaRPr lang="en-US" altLang="x-none" dirty="0"/>
          </a:p>
        </p:txBody>
      </p:sp>
    </p:spTree>
    <p:extLst>
      <p:ext uri="{BB962C8B-B14F-4D97-AF65-F5344CB8AC3E}">
        <p14:creationId xmlns:p14="http://schemas.microsoft.com/office/powerpoint/2010/main" val="4100718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6</a:t>
            </a:fld>
            <a:endParaRPr lang="en-US" altLang="x-none"/>
          </a:p>
        </p:txBody>
      </p:sp>
    </p:spTree>
    <p:extLst>
      <p:ext uri="{BB962C8B-B14F-4D97-AF65-F5344CB8AC3E}">
        <p14:creationId xmlns:p14="http://schemas.microsoft.com/office/powerpoint/2010/main" val="1967039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a:p>
        </p:txBody>
      </p:sp>
    </p:spTree>
    <p:extLst>
      <p:ext uri="{BB962C8B-B14F-4D97-AF65-F5344CB8AC3E}">
        <p14:creationId xmlns:p14="http://schemas.microsoft.com/office/powerpoint/2010/main" val="1838748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sz="1800" b="1" i="0">
                <a:solidFill>
                  <a:srgbClr val="242424"/>
                </a:solidFill>
                <a:effectLst/>
                <a:latin typeface="Segoe UI" panose="020B0502040204020203" pitchFamily="34" charset="0"/>
              </a:rPr>
              <a:t>Infusion</a:t>
            </a:r>
            <a:r>
              <a:rPr lang="en-US" sz="1800" b="0" i="0">
                <a:solidFill>
                  <a:srgbClr val="242424"/>
                </a:solidFill>
                <a:effectLst/>
                <a:latin typeface="Segoe UI" panose="020B0502040204020203" pitchFamily="34" charset="0"/>
              </a:rPr>
              <a:t>: An investment reaches a conclusion where a technology is handed off for use by a mission or other need. Infusions can be made to other NASA Mission Directorates, other Government Agencies, Commercial Entities, or International Partner.  </a:t>
            </a:r>
            <a:endParaRPr lang="en-US" b="0" i="0">
              <a:solidFill>
                <a:srgbClr val="242424"/>
              </a:solidFill>
              <a:effectLst/>
              <a:latin typeface="Segoe UI" panose="020B0502040204020203" pitchFamily="34" charset="0"/>
            </a:endParaRPr>
          </a:p>
          <a:p>
            <a:pPr algn="l">
              <a:buFont typeface="Arial" panose="020B0604020202020204" pitchFamily="34" charset="0"/>
              <a:buChar char="•"/>
            </a:pPr>
            <a:r>
              <a:rPr lang="en-US" sz="1800" b="1" i="0">
                <a:solidFill>
                  <a:srgbClr val="242424"/>
                </a:solidFill>
                <a:effectLst/>
                <a:latin typeface="Segoe UI" panose="020B0502040204020203" pitchFamily="34" charset="0"/>
              </a:rPr>
              <a:t>Transition</a:t>
            </a:r>
            <a:r>
              <a:rPr lang="en-US" sz="1800" b="0" i="0">
                <a:solidFill>
                  <a:srgbClr val="242424"/>
                </a:solidFill>
                <a:effectLst/>
                <a:latin typeface="Segoe UI" panose="020B0502040204020203" pitchFamily="34" charset="0"/>
              </a:rPr>
              <a:t>: An investment reaches a conclusion where a technology is handed off for further development. Transitions can be made to other STMD programs, other NASA Mission Directorates, academic institution, other Government Agencies, Commercial Entities, or International Partner.</a:t>
            </a:r>
            <a:endParaRPr lang="en-US" b="0" i="0">
              <a:solidFill>
                <a:srgbClr val="242424"/>
              </a:solidFill>
              <a:effectLst/>
              <a:latin typeface="Segoe UI" panose="020B0502040204020203" pitchFamily="34" charset="0"/>
            </a:endParaRPr>
          </a:p>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11</a:t>
            </a:fld>
            <a:endParaRPr lang="en-US" altLang="x-none"/>
          </a:p>
        </p:txBody>
      </p:sp>
    </p:spTree>
    <p:extLst>
      <p:ext uri="{BB962C8B-B14F-4D97-AF65-F5344CB8AC3E}">
        <p14:creationId xmlns:p14="http://schemas.microsoft.com/office/powerpoint/2010/main" val="2414374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Summary of the EPO activities (papers, conferences, outreach events) participated in over the last 6 months and the forward outlook for 6 months</a:t>
            </a:r>
          </a:p>
          <a:p>
            <a:endParaRPr lang="en-US"/>
          </a:p>
        </p:txBody>
      </p:sp>
      <p:sp>
        <p:nvSpPr>
          <p:cNvPr id="4" name="Slide Number Placeholder 3"/>
          <p:cNvSpPr>
            <a:spLocks noGrp="1"/>
          </p:cNvSpPr>
          <p:nvPr>
            <p:ph type="sldNum" sz="quarter" idx="5"/>
          </p:nvPr>
        </p:nvSpPr>
        <p:spPr/>
        <p:txBody>
          <a:bodyPr/>
          <a:lstStyle/>
          <a:p>
            <a:fld id="{041DDCF2-9B85-7E48-A229-6803093FC2E2}" type="slidenum">
              <a:rPr lang="en-US" smtClean="0"/>
              <a:t>12</a:t>
            </a:fld>
            <a:endParaRPr lang="en-US"/>
          </a:p>
        </p:txBody>
      </p:sp>
    </p:spTree>
    <p:extLst>
      <p:ext uri="{BB962C8B-B14F-4D97-AF65-F5344CB8AC3E}">
        <p14:creationId xmlns:p14="http://schemas.microsoft.com/office/powerpoint/2010/main" val="619129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13</a:t>
            </a:fld>
            <a:endParaRPr lang="en-US" altLang="x-none"/>
          </a:p>
        </p:txBody>
      </p:sp>
    </p:spTree>
    <p:extLst>
      <p:ext uri="{BB962C8B-B14F-4D97-AF65-F5344CB8AC3E}">
        <p14:creationId xmlns:p14="http://schemas.microsoft.com/office/powerpoint/2010/main" val="2241636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14</a:t>
            </a:fld>
            <a:endParaRPr lang="en-US" altLang="x-none"/>
          </a:p>
        </p:txBody>
      </p:sp>
    </p:spTree>
    <p:extLst>
      <p:ext uri="{BB962C8B-B14F-4D97-AF65-F5344CB8AC3E}">
        <p14:creationId xmlns:p14="http://schemas.microsoft.com/office/powerpoint/2010/main" val="2276497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70493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1467239926"/>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947328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2384214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2664736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661939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770972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2946429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948642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20849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2">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612090934"/>
      </p:ext>
    </p:extLst>
  </p:cSld>
  <p:clrMap bg1="dk1" tx1="lt1" bg2="dk2" tx2="lt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6.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0.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2.tiff"/><Relationship Id="rId7" Type="http://schemas.openxmlformats.org/officeDocument/2006/relationships/image" Target="../media/image15.png"/><Relationship Id="rId2" Type="http://schemas.openxmlformats.org/officeDocument/2006/relationships/image" Target="../media/image21.emf"/><Relationship Id="rId1" Type="http://schemas.openxmlformats.org/officeDocument/2006/relationships/slideLayout" Target="../slideLayouts/slideLayout2.xml"/><Relationship Id="rId6" Type="http://schemas.openxmlformats.org/officeDocument/2006/relationships/image" Target="../media/image13.tiff"/><Relationship Id="rId5" Type="http://schemas.openxmlformats.org/officeDocument/2006/relationships/image" Target="../media/image24.tiff"/><Relationship Id="rId4" Type="http://schemas.openxmlformats.org/officeDocument/2006/relationships/image" Target="../media/image23.tiff"/></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7" Type="http://schemas.openxmlformats.org/officeDocument/2006/relationships/image" Target="../media/image16.png"/><Relationship Id="rId2" Type="http://schemas.openxmlformats.org/officeDocument/2006/relationships/image" Target="../media/image25.emf"/><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4.tiff"/><Relationship Id="rId4" Type="http://schemas.openxmlformats.org/officeDocument/2006/relationships/image" Target="../media/image26.tiff"/></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5.emf"/><Relationship Id="rId7" Type="http://schemas.openxmlformats.org/officeDocument/2006/relationships/image" Target="../media/image30.png"/><Relationship Id="rId2" Type="http://schemas.openxmlformats.org/officeDocument/2006/relationships/image" Target="../media/image27.emf"/><Relationship Id="rId1" Type="http://schemas.openxmlformats.org/officeDocument/2006/relationships/slideLayout" Target="../slideLayouts/slideLayout2.xml"/><Relationship Id="rId6" Type="http://schemas.openxmlformats.org/officeDocument/2006/relationships/image" Target="../media/image26.tiff"/><Relationship Id="rId5" Type="http://schemas.openxmlformats.org/officeDocument/2006/relationships/image" Target="../media/image29.png"/><Relationship Id="rId4" Type="http://schemas.openxmlformats.org/officeDocument/2006/relationships/image" Target="../media/image28.tiff"/><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a:solidFill>
                  <a:prstClr val="white"/>
                </a:solidFill>
                <a:latin typeface="Helvetica Neue" charset="0"/>
                <a:ea typeface="Helvetica Neue" charset="0"/>
                <a:cs typeface="Helvetica Neue" charset="0"/>
              </a:rPr>
              <a:t>Space Technology Mission Directorate</a:t>
            </a:r>
          </a:p>
          <a:p>
            <a:pPr>
              <a:lnSpc>
                <a:spcPts val="2400"/>
              </a:lnSpc>
            </a:pPr>
            <a:r>
              <a:rPr lang="en-US" sz="2100" b="1">
                <a:solidFill>
                  <a:prstClr val="white"/>
                </a:solidFill>
                <a:latin typeface="Helvetica Neue" charset="0"/>
                <a:ea typeface="Helvetica Neue" charset="0"/>
                <a:cs typeface="Helvetica Neue" charset="0"/>
              </a:rPr>
              <a:t>Game Changing Development Program</a:t>
            </a:r>
          </a:p>
        </p:txBody>
      </p:sp>
      <p:sp>
        <p:nvSpPr>
          <p:cNvPr id="12" name="TextBox 11"/>
          <p:cNvSpPr txBox="1"/>
          <p:nvPr/>
        </p:nvSpPr>
        <p:spPr>
          <a:xfrm>
            <a:off x="234286" y="6148963"/>
            <a:ext cx="9981429" cy="523220"/>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Presenter: Karl </a:t>
            </a:r>
            <a:r>
              <a:rPr lang="en-US" sz="1400" dirty="0" err="1">
                <a:solidFill>
                  <a:prstClr val="white"/>
                </a:solidFill>
                <a:latin typeface="Helvetica Neue" charset="0"/>
                <a:ea typeface="Helvetica Neue" charset="0"/>
                <a:cs typeface="Helvetica Neue" charset="0"/>
              </a:rPr>
              <a:t>Edquist</a:t>
            </a:r>
            <a:r>
              <a:rPr lang="en-US" sz="1400" dirty="0">
                <a:solidFill>
                  <a:prstClr val="white"/>
                </a:solidFill>
                <a:latin typeface="Helvetica Neue" charset="0"/>
                <a:ea typeface="Helvetica Neue" charset="0"/>
                <a:cs typeface="Helvetica Neue" charset="0"/>
              </a:rPr>
              <a:t> |  Moderator: Bill Wood | FY22 Descent Systems Study Annual Review Presentation   |   09.16.22</a:t>
            </a:r>
          </a:p>
          <a:p>
            <a:r>
              <a:rPr lang="en-US" sz="1400" dirty="0">
                <a:solidFill>
                  <a:prstClr val="white"/>
                </a:solidFill>
                <a:latin typeface="Helvetica Neue" charset="0"/>
                <a:ea typeface="Helvetica Neue" charset="0"/>
                <a:cs typeface="Helvetica Neue" charset="0"/>
              </a:rPr>
              <a:t>karl.t.edquist@nasa.gov </a:t>
            </a:r>
          </a:p>
        </p:txBody>
      </p:sp>
      <p:pic>
        <p:nvPicPr>
          <p:cNvPr id="4" name="Picture 3" descr="HIAD_Entry_Poster_02042016 small copy.jpg">
            <a:extLst>
              <a:ext uri="{FF2B5EF4-FFF2-40B4-BE49-F238E27FC236}">
                <a16:creationId xmlns:a16="http://schemas.microsoft.com/office/drawing/2014/main" id="{8EE72883-4DEB-6374-E0AB-1E9FEE7F258D}"/>
              </a:ext>
            </a:extLst>
          </p:cNvPr>
          <p:cNvPicPr>
            <a:picLocks noChangeAspect="1"/>
          </p:cNvPicPr>
          <p:nvPr/>
        </p:nvPicPr>
        <p:blipFill rotWithShape="1">
          <a:blip r:embed="rId4">
            <a:extLst>
              <a:ext uri="{28A0092B-C50C-407E-A947-70E740481C1C}">
                <a14:useLocalDpi xmlns:a14="http://schemas.microsoft.com/office/drawing/2010/main" val="0"/>
              </a:ext>
            </a:extLst>
          </a:blip>
          <a:srcRect l="11078" t="41736" r="64100" b="34289"/>
          <a:stretch/>
        </p:blipFill>
        <p:spPr>
          <a:xfrm>
            <a:off x="5462283" y="1407244"/>
            <a:ext cx="1806766" cy="1090670"/>
          </a:xfrm>
          <a:prstGeom prst="rect">
            <a:avLst/>
          </a:prstGeom>
          <a:effectLst>
            <a:glow>
              <a:schemeClr val="accent1"/>
            </a:glow>
            <a:outerShdw blurRad="50800" dist="38100" dir="2700000" algn="tl" rotWithShape="0">
              <a:prstClr val="black">
                <a:alpha val="40000"/>
              </a:prstClr>
            </a:outerShdw>
            <a:softEdge rad="50800"/>
          </a:effectLst>
        </p:spPr>
      </p:pic>
      <p:pic>
        <p:nvPicPr>
          <p:cNvPr id="5" name="Picture 4" descr="CobraMRVLandingPhases_v2 with distortion.png">
            <a:extLst>
              <a:ext uri="{FF2B5EF4-FFF2-40B4-BE49-F238E27FC236}">
                <a16:creationId xmlns:a16="http://schemas.microsoft.com/office/drawing/2014/main" id="{C32C4027-5D6C-0A7D-BB95-09A87214902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9777" t="18196" r="38892" b="47374"/>
          <a:stretch/>
        </p:blipFill>
        <p:spPr>
          <a:xfrm flipH="1">
            <a:off x="7440194" y="3358057"/>
            <a:ext cx="1645920" cy="1473446"/>
          </a:xfrm>
          <a:prstGeom prst="rect">
            <a:avLst/>
          </a:prstGeom>
          <a:effectLst>
            <a:glow>
              <a:schemeClr val="accent1"/>
            </a:glow>
            <a:outerShdw blurRad="50800" dist="38100" dir="2700000" algn="tl" rotWithShape="0">
              <a:prstClr val="black">
                <a:alpha val="40000"/>
              </a:prstClr>
            </a:outerShdw>
            <a:softEdge rad="50800"/>
          </a:effectLst>
        </p:spPr>
      </p:pic>
      <p:pic>
        <p:nvPicPr>
          <p:cNvPr id="6" name="Picture 5">
            <a:extLst>
              <a:ext uri="{FF2B5EF4-FFF2-40B4-BE49-F238E27FC236}">
                <a16:creationId xmlns:a16="http://schemas.microsoft.com/office/drawing/2014/main" id="{D581AED2-A103-69C6-43B4-5D66CF3A4D8C}"/>
              </a:ext>
            </a:extLst>
          </p:cNvPr>
          <p:cNvPicPr>
            <a:picLocks noChangeAspect="1"/>
          </p:cNvPicPr>
          <p:nvPr/>
        </p:nvPicPr>
        <p:blipFill rotWithShape="1">
          <a:blip r:embed="rId6">
            <a:extLst>
              <a:ext uri="{28A0092B-C50C-407E-A947-70E740481C1C}">
                <a14:useLocalDpi xmlns:a14="http://schemas.microsoft.com/office/drawing/2010/main" val="0"/>
              </a:ext>
            </a:extLst>
          </a:blip>
          <a:srcRect l="11772" r="14154"/>
          <a:stretch/>
        </p:blipFill>
        <p:spPr>
          <a:xfrm>
            <a:off x="2341754" y="921225"/>
            <a:ext cx="1920240" cy="1137742"/>
          </a:xfrm>
          <a:prstGeom prst="rect">
            <a:avLst/>
          </a:prstGeom>
          <a:effectLst>
            <a:glow>
              <a:schemeClr val="accent1"/>
            </a:glow>
            <a:outerShdw blurRad="50800" dist="38100" dir="2700000" algn="tl" rotWithShape="0">
              <a:prstClr val="black">
                <a:alpha val="40000"/>
              </a:prstClr>
            </a:outerShdw>
            <a:softEdge rad="50800"/>
          </a:effectLst>
        </p:spPr>
      </p:pic>
      <p:pic>
        <p:nvPicPr>
          <p:cNvPr id="7" name="Picture 6" descr="A picture containing indoor, table, sitting, small&#10;&#10;Description automatically generated">
            <a:extLst>
              <a:ext uri="{FF2B5EF4-FFF2-40B4-BE49-F238E27FC236}">
                <a16:creationId xmlns:a16="http://schemas.microsoft.com/office/drawing/2014/main" id="{BAF1DBEF-354C-7F93-D230-A11A66B8BD49}"/>
              </a:ext>
            </a:extLst>
          </p:cNvPr>
          <p:cNvPicPr>
            <a:picLocks noChangeAspect="1"/>
          </p:cNvPicPr>
          <p:nvPr/>
        </p:nvPicPr>
        <p:blipFill rotWithShape="1">
          <a:blip r:embed="rId7">
            <a:extLst>
              <a:ext uri="{28A0092B-C50C-407E-A947-70E740481C1C}">
                <a14:useLocalDpi xmlns:a14="http://schemas.microsoft.com/office/drawing/2010/main" val="0"/>
              </a:ext>
            </a:extLst>
          </a:blip>
          <a:srcRect l="8518" t="9253" r="29151" b="3787"/>
          <a:stretch/>
        </p:blipFill>
        <p:spPr>
          <a:xfrm>
            <a:off x="8741524" y="1533159"/>
            <a:ext cx="1463040" cy="1360768"/>
          </a:xfrm>
          <a:prstGeom prst="rect">
            <a:avLst/>
          </a:prstGeom>
          <a:effectLst>
            <a:glow>
              <a:schemeClr val="accent1"/>
            </a:glow>
            <a:outerShdw blurRad="50800" dist="38100" dir="2700000" algn="tl" rotWithShape="0">
              <a:prstClr val="black">
                <a:alpha val="40000"/>
              </a:prstClr>
            </a:outerShdw>
            <a:softEdge rad="50800"/>
          </a:effectLst>
        </p:spPr>
      </p:pic>
      <p:pic>
        <p:nvPicPr>
          <p:cNvPr id="8" name="Picture 7" descr="A picture containing indoor, table, sitting, desk&#10;&#10;Description automatically generated">
            <a:extLst>
              <a:ext uri="{FF2B5EF4-FFF2-40B4-BE49-F238E27FC236}">
                <a16:creationId xmlns:a16="http://schemas.microsoft.com/office/drawing/2014/main" id="{4EEC7847-D1CC-3809-7214-3AA444ACC98A}"/>
              </a:ext>
            </a:extLst>
          </p:cNvPr>
          <p:cNvPicPr>
            <a:picLocks noChangeAspect="1"/>
          </p:cNvPicPr>
          <p:nvPr/>
        </p:nvPicPr>
        <p:blipFill rotWithShape="1">
          <a:blip r:embed="rId8">
            <a:extLst>
              <a:ext uri="{28A0092B-C50C-407E-A947-70E740481C1C}">
                <a14:useLocalDpi xmlns:a14="http://schemas.microsoft.com/office/drawing/2010/main" val="0"/>
              </a:ext>
            </a:extLst>
          </a:blip>
          <a:srcRect l="26079" t="1625" r="44761" b="11417"/>
          <a:stretch/>
        </p:blipFill>
        <p:spPr>
          <a:xfrm rot="5400000">
            <a:off x="5781485" y="3471396"/>
            <a:ext cx="1097280" cy="2181465"/>
          </a:xfrm>
          <a:prstGeom prst="rect">
            <a:avLst/>
          </a:prstGeom>
          <a:effectLst>
            <a:glow>
              <a:schemeClr val="accent1"/>
            </a:glow>
            <a:outerShdw blurRad="50800" dist="38100" dir="2700000" algn="tl" rotWithShape="0">
              <a:prstClr val="black">
                <a:alpha val="40000"/>
              </a:prstClr>
            </a:outerShdw>
            <a:softEdge rad="50800"/>
          </a:effectLst>
        </p:spPr>
      </p:pic>
      <p:pic>
        <p:nvPicPr>
          <p:cNvPr id="9" name="Picture 8">
            <a:extLst>
              <a:ext uri="{FF2B5EF4-FFF2-40B4-BE49-F238E27FC236}">
                <a16:creationId xmlns:a16="http://schemas.microsoft.com/office/drawing/2014/main" id="{C49C21F9-7279-7981-04E4-B10B7F3915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97023" y="2541631"/>
            <a:ext cx="1371600" cy="1939838"/>
          </a:xfrm>
          <a:prstGeom prst="rect">
            <a:avLst/>
          </a:prstGeom>
          <a:effectLst>
            <a:softEdge rad="50800"/>
          </a:effectLst>
        </p:spPr>
      </p:pic>
    </p:spTree>
    <p:extLst>
      <p:ext uri="{BB962C8B-B14F-4D97-AF65-F5344CB8AC3E}">
        <p14:creationId xmlns:p14="http://schemas.microsoft.com/office/powerpoint/2010/main" val="3886642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99194" y="224716"/>
            <a:ext cx="3993611" cy="646331"/>
          </a:xfrm>
          <a:prstGeom prst="rect">
            <a:avLst/>
          </a:prstGeom>
          <a:noFill/>
        </p:spPr>
        <p:txBody>
          <a:bodyPr wrap="square" rtlCol="0">
            <a:spAutoFit/>
          </a:bodyPr>
          <a:lstStyle/>
          <a:p>
            <a:r>
              <a:rPr lang="en-US" sz="3600">
                <a:solidFill>
                  <a:sysClr val="window" lastClr="FFFFFF">
                    <a:lumMod val="85000"/>
                  </a:sysClr>
                </a:solidFill>
                <a:latin typeface="Arial Bold" charset="0"/>
                <a:ea typeface="ＭＳ Ｐゴシック" charset="-128"/>
                <a:cs typeface="ＭＳ Ｐゴシック" charset="-128"/>
              </a:rPr>
              <a:t>Project Overview</a:t>
            </a:r>
          </a:p>
        </p:txBody>
      </p:sp>
      <p:sp>
        <p:nvSpPr>
          <p:cNvPr id="25" name="Content Placeholder 2"/>
          <p:cNvSpPr txBox="1">
            <a:spLocks/>
          </p:cNvSpPr>
          <p:nvPr/>
        </p:nvSpPr>
        <p:spPr>
          <a:xfrm>
            <a:off x="145619" y="1212460"/>
            <a:ext cx="11888726" cy="495211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spcBef>
                <a:spcPts val="0"/>
              </a:spcBef>
              <a:spcAft>
                <a:spcPts val="0"/>
              </a:spcAft>
              <a:buFont typeface="Wingdings" panose="05000000000000000000" pitchFamily="2" charset="2"/>
              <a:buChar char="Ø"/>
            </a:pPr>
            <a:r>
              <a:rPr lang="en-US" sz="2000" dirty="0">
                <a:solidFill>
                  <a:schemeClr val="bg1"/>
                </a:solidFill>
                <a:latin typeface="Arial" panose="020B0604020202020204" pitchFamily="34" charset="0"/>
                <a:cs typeface="Arial" panose="020B0604020202020204" pitchFamily="34" charset="0"/>
              </a:rPr>
              <a:t>Technology Product Capability</a:t>
            </a:r>
            <a:endParaRPr lang="en-US" sz="1800" dirty="0">
              <a:solidFill>
                <a:schemeClr val="bg1"/>
              </a:solidFill>
              <a:latin typeface="Arial" panose="020B0604020202020204" pitchFamily="34" charset="0"/>
              <a:cs typeface="Arial" panose="020B0604020202020204" pitchFamily="34" charset="0"/>
            </a:endParaRPr>
          </a:p>
          <a:p>
            <a:pPr marL="738188" lvl="1" indent="-280988" defTabSz="914400">
              <a:spcBef>
                <a:spcPts val="0"/>
              </a:spcBef>
              <a:spcAft>
                <a:spcPts val="1200"/>
              </a:spcAft>
              <a:buFont typeface="Wingdings" panose="05000000000000000000" pitchFamily="2" charset="2"/>
              <a:buChar char="§"/>
            </a:pPr>
            <a:r>
              <a:rPr lang="en-US" sz="1800" dirty="0">
                <a:solidFill>
                  <a:schemeClr val="bg1"/>
                </a:solidFill>
                <a:latin typeface="Arial" panose="020B0604020202020204" pitchFamily="34" charset="0"/>
                <a:cs typeface="Arial" panose="020B0604020202020204" pitchFamily="34" charset="0"/>
              </a:rPr>
              <a:t>Propulsive Descent for High-Mass Mars entry vehicles</a:t>
            </a:r>
          </a:p>
          <a:p>
            <a:pPr>
              <a:spcBef>
                <a:spcPts val="0"/>
              </a:spcBef>
              <a:spcAft>
                <a:spcPts val="0"/>
              </a:spcAft>
              <a:buFont typeface="Wingdings" panose="05000000000000000000" pitchFamily="2" charset="2"/>
              <a:buChar char="Ø"/>
            </a:pPr>
            <a:r>
              <a:rPr lang="en-US" sz="2000" dirty="0">
                <a:solidFill>
                  <a:schemeClr val="bg1"/>
                </a:solidFill>
                <a:latin typeface="Arial" panose="020B0604020202020204" pitchFamily="34" charset="0"/>
                <a:cs typeface="Arial" panose="020B0604020202020204" pitchFamily="34" charset="0"/>
              </a:rPr>
              <a:t>Technical Capabilities</a:t>
            </a:r>
            <a:endParaRPr lang="en-US" sz="1800" dirty="0">
              <a:solidFill>
                <a:schemeClr val="bg1"/>
              </a:solidFill>
              <a:latin typeface="Arial" panose="020B0604020202020204" pitchFamily="34" charset="0"/>
              <a:cs typeface="Arial" panose="020B0604020202020204" pitchFamily="34" charset="0"/>
            </a:endParaRPr>
          </a:p>
          <a:p>
            <a:pPr lvl="1">
              <a:spcBef>
                <a:spcPts val="0"/>
              </a:spcBef>
              <a:spcAft>
                <a:spcPts val="1200"/>
              </a:spcAft>
              <a:buFont typeface="Wingdings" panose="05000000000000000000" pitchFamily="2" charset="2"/>
              <a:buChar char="§"/>
            </a:pPr>
            <a:r>
              <a:rPr lang="en-US" sz="1800" dirty="0">
                <a:solidFill>
                  <a:schemeClr val="bg1"/>
                </a:solidFill>
                <a:latin typeface="Arial" panose="020B0604020202020204" pitchFamily="34" charset="0"/>
                <a:cs typeface="Arial" panose="020B0604020202020204" pitchFamily="34" charset="0"/>
              </a:rPr>
              <a:t>Prediction of Propulsive Descent (PD) Aerodynamics using Computational Fluid Dynamics (CFD)</a:t>
            </a:r>
          </a:p>
          <a:p>
            <a:pPr>
              <a:spcBef>
                <a:spcPts val="0"/>
              </a:spcBef>
              <a:spcAft>
                <a:spcPts val="0"/>
              </a:spcAft>
              <a:buFont typeface="Wingdings" panose="05000000000000000000" pitchFamily="2" charset="2"/>
              <a:buChar char="Ø"/>
            </a:pPr>
            <a:r>
              <a:rPr lang="en-US" sz="2000" dirty="0">
                <a:solidFill>
                  <a:schemeClr val="bg1"/>
                </a:solidFill>
                <a:latin typeface="Arial" panose="020B0604020202020204" pitchFamily="34" charset="0"/>
                <a:cs typeface="Arial" panose="020B0604020202020204" pitchFamily="34" charset="0"/>
              </a:rPr>
              <a:t>Exploration &amp; Science Applicability</a:t>
            </a:r>
            <a:endParaRPr lang="en-US" sz="1000" dirty="0">
              <a:solidFill>
                <a:schemeClr val="bg1"/>
              </a:solidFill>
              <a:latin typeface="Arial" panose="020B0604020202020204" pitchFamily="34" charset="0"/>
              <a:cs typeface="Arial" panose="020B0604020202020204" pitchFamily="34" charset="0"/>
            </a:endParaRPr>
          </a:p>
          <a:p>
            <a:pPr lvl="1">
              <a:spcBef>
                <a:spcPts val="0"/>
              </a:spcBef>
              <a:spcAft>
                <a:spcPts val="0"/>
              </a:spcAft>
              <a:buFont typeface="Wingdings" panose="05000000000000000000" pitchFamily="2" charset="2"/>
              <a:buChar char="§"/>
            </a:pPr>
            <a:r>
              <a:rPr lang="en-US" sz="1800" dirty="0">
                <a:solidFill>
                  <a:schemeClr val="bg1"/>
                </a:solidFill>
                <a:latin typeface="Arial" panose="020B0604020202020204" pitchFamily="34" charset="0"/>
                <a:cs typeface="Arial" panose="020B0604020202020204" pitchFamily="34" charset="0"/>
              </a:rPr>
              <a:t>Human exploration of Mars</a:t>
            </a:r>
            <a:r>
              <a:rPr lang="en-US" sz="1800" dirty="0">
                <a:solidFill>
                  <a:schemeClr val="bg1"/>
                </a:solidFill>
              </a:rPr>
              <a:t>			</a:t>
            </a:r>
          </a:p>
        </p:txBody>
      </p:sp>
      <p:sp>
        <p:nvSpPr>
          <p:cNvPr id="2" name="Slide Number Placeholder 1"/>
          <p:cNvSpPr>
            <a:spLocks noGrp="1"/>
          </p:cNvSpPr>
          <p:nvPr>
            <p:ph type="sldNum" sz="quarter" idx="4294967295"/>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1</a:t>
            </a:r>
          </a:p>
        </p:txBody>
      </p:sp>
      <p:pic>
        <p:nvPicPr>
          <p:cNvPr id="8" name="Picture 7">
            <a:extLst>
              <a:ext uri="{FF2B5EF4-FFF2-40B4-BE49-F238E27FC236}">
                <a16:creationId xmlns:a16="http://schemas.microsoft.com/office/drawing/2014/main" id="{61CEA57C-BD71-4AFE-831C-25C5AD165BF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pic>
        <p:nvPicPr>
          <p:cNvPr id="3" name="Picture 2">
            <a:extLst>
              <a:ext uri="{FF2B5EF4-FFF2-40B4-BE49-F238E27FC236}">
                <a16:creationId xmlns:a16="http://schemas.microsoft.com/office/drawing/2014/main" id="{4EA476AE-5DF2-E5D4-5E34-7D1F774FFFAE}"/>
              </a:ext>
            </a:extLst>
          </p:cNvPr>
          <p:cNvPicPr>
            <a:picLocks noChangeAspect="1"/>
          </p:cNvPicPr>
          <p:nvPr/>
        </p:nvPicPr>
        <p:blipFill rotWithShape="1">
          <a:blip r:embed="rId4"/>
          <a:srcRect r="54722"/>
          <a:stretch/>
        </p:blipFill>
        <p:spPr>
          <a:xfrm>
            <a:off x="154940" y="3565311"/>
            <a:ext cx="4140200" cy="3098800"/>
          </a:xfrm>
          <a:prstGeom prst="rect">
            <a:avLst/>
          </a:prstGeom>
        </p:spPr>
      </p:pic>
      <p:sp>
        <p:nvSpPr>
          <p:cNvPr id="4" name="TextBox 3">
            <a:extLst>
              <a:ext uri="{FF2B5EF4-FFF2-40B4-BE49-F238E27FC236}">
                <a16:creationId xmlns:a16="http://schemas.microsoft.com/office/drawing/2014/main" id="{4A7063EA-1291-3C6C-C445-7C517E0BE8A0}"/>
              </a:ext>
            </a:extLst>
          </p:cNvPr>
          <p:cNvSpPr txBox="1"/>
          <p:nvPr/>
        </p:nvSpPr>
        <p:spPr>
          <a:xfrm>
            <a:off x="616269" y="3255274"/>
            <a:ext cx="3217547" cy="338554"/>
          </a:xfrm>
          <a:prstGeom prst="rect">
            <a:avLst/>
          </a:prstGeom>
          <a:noFill/>
        </p:spPr>
        <p:txBody>
          <a:bodyPr wrap="none" rtlCol="0">
            <a:spAutoFit/>
          </a:bodyPr>
          <a:lstStyle/>
          <a:p>
            <a:pPr algn="ctr"/>
            <a:r>
              <a:rPr lang="en-US" sz="1600" b="1" dirty="0">
                <a:solidFill>
                  <a:srgbClr val="0D66CD"/>
                </a:solidFill>
              </a:rPr>
              <a:t>High-Mass Mars Entry Concept</a:t>
            </a:r>
          </a:p>
        </p:txBody>
      </p:sp>
      <p:sp>
        <p:nvSpPr>
          <p:cNvPr id="6" name="TextBox 5">
            <a:extLst>
              <a:ext uri="{FF2B5EF4-FFF2-40B4-BE49-F238E27FC236}">
                <a16:creationId xmlns:a16="http://schemas.microsoft.com/office/drawing/2014/main" id="{F364BEE1-F00D-6794-7CAD-296FA07B159F}"/>
              </a:ext>
            </a:extLst>
          </p:cNvPr>
          <p:cNvSpPr txBox="1"/>
          <p:nvPr/>
        </p:nvSpPr>
        <p:spPr>
          <a:xfrm>
            <a:off x="4557814" y="3255274"/>
            <a:ext cx="3754554" cy="338554"/>
          </a:xfrm>
          <a:prstGeom prst="rect">
            <a:avLst/>
          </a:prstGeom>
          <a:noFill/>
        </p:spPr>
        <p:txBody>
          <a:bodyPr wrap="none" rtlCol="0">
            <a:spAutoFit/>
          </a:bodyPr>
          <a:lstStyle/>
          <a:p>
            <a:pPr algn="ctr"/>
            <a:r>
              <a:rPr lang="en-US" sz="1600" b="1" dirty="0">
                <a:solidFill>
                  <a:srgbClr val="0D66CD"/>
                </a:solidFill>
              </a:rPr>
              <a:t>CFD Calculation at Flight Conditions</a:t>
            </a:r>
          </a:p>
        </p:txBody>
      </p:sp>
      <p:pic>
        <p:nvPicPr>
          <p:cNvPr id="9" name="Picture 8">
            <a:extLst>
              <a:ext uri="{FF2B5EF4-FFF2-40B4-BE49-F238E27FC236}">
                <a16:creationId xmlns:a16="http://schemas.microsoft.com/office/drawing/2014/main" id="{15D67DAC-2176-93AA-8B41-4BF0AF0CF262}"/>
              </a:ext>
            </a:extLst>
          </p:cNvPr>
          <p:cNvPicPr>
            <a:picLocks noChangeAspect="1"/>
          </p:cNvPicPr>
          <p:nvPr/>
        </p:nvPicPr>
        <p:blipFill rotWithShape="1">
          <a:blip r:embed="rId5">
            <a:extLst>
              <a:ext uri="{28A0092B-C50C-407E-A947-70E740481C1C}">
                <a14:useLocalDpi xmlns:a14="http://schemas.microsoft.com/office/drawing/2010/main" val="0"/>
              </a:ext>
            </a:extLst>
          </a:blip>
          <a:srcRect l="11885" r="12448"/>
          <a:stretch/>
        </p:blipFill>
        <p:spPr>
          <a:xfrm>
            <a:off x="4343915" y="3565311"/>
            <a:ext cx="4151376" cy="2407920"/>
          </a:xfrm>
          <a:prstGeom prst="rect">
            <a:avLst/>
          </a:prstGeom>
          <a:ln>
            <a:solidFill>
              <a:srgbClr val="0D66CD"/>
            </a:solidFill>
          </a:ln>
        </p:spPr>
      </p:pic>
      <p:pic>
        <p:nvPicPr>
          <p:cNvPr id="11" name="Picture 10">
            <a:extLst>
              <a:ext uri="{FF2B5EF4-FFF2-40B4-BE49-F238E27FC236}">
                <a16:creationId xmlns:a16="http://schemas.microsoft.com/office/drawing/2014/main" id="{758A8AB7-BFEB-D1DD-DB43-5916288C4312}"/>
              </a:ext>
            </a:extLst>
          </p:cNvPr>
          <p:cNvPicPr>
            <a:picLocks noChangeAspect="1"/>
          </p:cNvPicPr>
          <p:nvPr/>
        </p:nvPicPr>
        <p:blipFill rotWithShape="1">
          <a:blip r:embed="rId6">
            <a:extLst>
              <a:ext uri="{28A0092B-C50C-407E-A947-70E740481C1C}">
                <a14:useLocalDpi xmlns:a14="http://schemas.microsoft.com/office/drawing/2010/main" val="0"/>
              </a:ext>
            </a:extLst>
          </a:blip>
          <a:srcRect l="9658" t="33847" r="7835" b="9163"/>
          <a:stretch/>
        </p:blipFill>
        <p:spPr>
          <a:xfrm>
            <a:off x="8949192" y="3565311"/>
            <a:ext cx="2743200" cy="1263205"/>
          </a:xfrm>
          <a:prstGeom prst="rect">
            <a:avLst/>
          </a:prstGeom>
          <a:ln>
            <a:solidFill>
              <a:schemeClr val="bg1"/>
            </a:solidFill>
          </a:ln>
        </p:spPr>
      </p:pic>
      <p:pic>
        <p:nvPicPr>
          <p:cNvPr id="12" name="Picture 11">
            <a:extLst>
              <a:ext uri="{FF2B5EF4-FFF2-40B4-BE49-F238E27FC236}">
                <a16:creationId xmlns:a16="http://schemas.microsoft.com/office/drawing/2014/main" id="{66424C8A-4F5C-7F3E-3E94-844DEBAC8811}"/>
              </a:ext>
            </a:extLst>
          </p:cNvPr>
          <p:cNvPicPr>
            <a:picLocks noChangeAspect="1"/>
          </p:cNvPicPr>
          <p:nvPr/>
        </p:nvPicPr>
        <p:blipFill rotWithShape="1">
          <a:blip r:embed="rId7"/>
          <a:srcRect t="8646"/>
          <a:stretch/>
        </p:blipFill>
        <p:spPr>
          <a:xfrm>
            <a:off x="8700383" y="4977487"/>
            <a:ext cx="3200400" cy="1644584"/>
          </a:xfrm>
          <a:prstGeom prst="rect">
            <a:avLst/>
          </a:prstGeom>
          <a:ln w="19050">
            <a:solidFill>
              <a:schemeClr val="bg1"/>
            </a:solidFill>
          </a:ln>
        </p:spPr>
      </p:pic>
      <p:sp>
        <p:nvSpPr>
          <p:cNvPr id="13" name="TextBox 12">
            <a:extLst>
              <a:ext uri="{FF2B5EF4-FFF2-40B4-BE49-F238E27FC236}">
                <a16:creationId xmlns:a16="http://schemas.microsoft.com/office/drawing/2014/main" id="{5DAEFBD0-61D2-6C0F-4BCC-A63E13B3C9A8}"/>
              </a:ext>
            </a:extLst>
          </p:cNvPr>
          <p:cNvSpPr txBox="1"/>
          <p:nvPr/>
        </p:nvSpPr>
        <p:spPr>
          <a:xfrm>
            <a:off x="8908215" y="3009053"/>
            <a:ext cx="2784737" cy="584775"/>
          </a:xfrm>
          <a:prstGeom prst="rect">
            <a:avLst/>
          </a:prstGeom>
          <a:noFill/>
        </p:spPr>
        <p:txBody>
          <a:bodyPr wrap="none" rtlCol="0">
            <a:spAutoFit/>
          </a:bodyPr>
          <a:lstStyle/>
          <a:p>
            <a:pPr algn="ctr"/>
            <a:r>
              <a:rPr lang="en-US" sz="1600" b="1" dirty="0">
                <a:solidFill>
                  <a:srgbClr val="0D66CD"/>
                </a:solidFill>
              </a:rPr>
              <a:t>CFD Calculation at Partner</a:t>
            </a:r>
          </a:p>
          <a:p>
            <a:pPr algn="ctr"/>
            <a:r>
              <a:rPr lang="en-US" sz="1600" b="1" dirty="0">
                <a:solidFill>
                  <a:srgbClr val="0D66CD"/>
                </a:solidFill>
              </a:rPr>
              <a:t>Project Test Conditions</a:t>
            </a:r>
          </a:p>
        </p:txBody>
      </p:sp>
    </p:spTree>
    <p:extLst>
      <p:ext uri="{BB962C8B-B14F-4D97-AF65-F5344CB8AC3E}">
        <p14:creationId xmlns:p14="http://schemas.microsoft.com/office/powerpoint/2010/main" val="2938195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C7325-E5EF-45DF-8077-7885BF1D7D8C}"/>
              </a:ext>
            </a:extLst>
          </p:cNvPr>
          <p:cNvSpPr>
            <a:spLocks noGrp="1"/>
          </p:cNvSpPr>
          <p:nvPr>
            <p:ph type="title"/>
          </p:nvPr>
        </p:nvSpPr>
        <p:spPr>
          <a:xfrm>
            <a:off x="1532471" y="0"/>
            <a:ext cx="9144000" cy="1066800"/>
          </a:xfrm>
          <a:noFill/>
        </p:spPr>
        <p:txBody>
          <a:bodyPr wrap="square" rtlCol="0">
            <a:spAutoFit/>
          </a:bodyPr>
          <a:lstStyle/>
          <a:p>
            <a:pPr algn="l"/>
            <a:r>
              <a:rPr lang="en-US" sz="3600" dirty="0">
                <a:solidFill>
                  <a:sysClr val="window" lastClr="FFFFFF">
                    <a:lumMod val="85000"/>
                  </a:sysClr>
                </a:solidFill>
              </a:rPr>
              <a:t>Team Members / Project Org Slide</a:t>
            </a:r>
          </a:p>
        </p:txBody>
      </p:sp>
      <p:sp>
        <p:nvSpPr>
          <p:cNvPr id="4" name="Slide Number Placeholder 3">
            <a:extLst>
              <a:ext uri="{FF2B5EF4-FFF2-40B4-BE49-F238E27FC236}">
                <a16:creationId xmlns:a16="http://schemas.microsoft.com/office/drawing/2014/main" id="{325BD230-56F1-4459-802B-A77D5DF9B512}"/>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3</a:t>
            </a:fld>
            <a:endParaRPr lang="uk-UA"/>
          </a:p>
        </p:txBody>
      </p:sp>
      <p:pic>
        <p:nvPicPr>
          <p:cNvPr id="5" name="Picture 4">
            <a:extLst>
              <a:ext uri="{FF2B5EF4-FFF2-40B4-BE49-F238E27FC236}">
                <a16:creationId xmlns:a16="http://schemas.microsoft.com/office/drawing/2014/main" id="{CCF03E78-DE22-4D6B-A7A6-E955E441C67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6083" y="121312"/>
            <a:ext cx="990306" cy="824176"/>
          </a:xfrm>
          <a:prstGeom prst="rect">
            <a:avLst/>
          </a:prstGeom>
        </p:spPr>
      </p:pic>
      <p:graphicFrame>
        <p:nvGraphicFramePr>
          <p:cNvPr id="3" name="Diagram 2">
            <a:extLst>
              <a:ext uri="{FF2B5EF4-FFF2-40B4-BE49-F238E27FC236}">
                <a16:creationId xmlns:a16="http://schemas.microsoft.com/office/drawing/2014/main" id="{2CDD829D-BDCC-EBB4-AA93-753FABC10134}"/>
              </a:ext>
            </a:extLst>
          </p:cNvPr>
          <p:cNvGraphicFramePr/>
          <p:nvPr>
            <p:extLst>
              <p:ext uri="{D42A27DB-BD31-4B8C-83A1-F6EECF244321}">
                <p14:modId xmlns:p14="http://schemas.microsoft.com/office/powerpoint/2010/main" val="3769901458"/>
              </p:ext>
            </p:extLst>
          </p:nvPr>
        </p:nvGraphicFramePr>
        <p:xfrm>
          <a:off x="111499" y="1324215"/>
          <a:ext cx="8379407" cy="55048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Diagram 5">
            <a:extLst>
              <a:ext uri="{FF2B5EF4-FFF2-40B4-BE49-F238E27FC236}">
                <a16:creationId xmlns:a16="http://schemas.microsoft.com/office/drawing/2014/main" id="{85C495DF-BBA4-6F12-4E14-82FAB3ADE1B0}"/>
              </a:ext>
            </a:extLst>
          </p:cNvPr>
          <p:cNvGraphicFramePr/>
          <p:nvPr>
            <p:extLst>
              <p:ext uri="{D42A27DB-BD31-4B8C-83A1-F6EECF244321}">
                <p14:modId xmlns:p14="http://schemas.microsoft.com/office/powerpoint/2010/main" val="2516250931"/>
              </p:ext>
            </p:extLst>
          </p:nvPr>
        </p:nvGraphicFramePr>
        <p:xfrm>
          <a:off x="9245600" y="1708147"/>
          <a:ext cx="2784012" cy="379583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cxnSp>
        <p:nvCxnSpPr>
          <p:cNvPr id="8" name="Straight Arrow Connector 7">
            <a:extLst>
              <a:ext uri="{FF2B5EF4-FFF2-40B4-BE49-F238E27FC236}">
                <a16:creationId xmlns:a16="http://schemas.microsoft.com/office/drawing/2014/main" id="{4D6F1DFE-E23A-1572-31F3-FEA97A365A0B}"/>
              </a:ext>
            </a:extLst>
          </p:cNvPr>
          <p:cNvCxnSpPr/>
          <p:nvPr/>
        </p:nvCxnSpPr>
        <p:spPr>
          <a:xfrm flipV="1">
            <a:off x="4979605" y="8085360"/>
            <a:ext cx="1198245" cy="39624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Rectangle 6">
            <a:extLst>
              <a:ext uri="{FF2B5EF4-FFF2-40B4-BE49-F238E27FC236}">
                <a16:creationId xmlns:a16="http://schemas.microsoft.com/office/drawing/2014/main" id="{141C0437-7E5F-AC23-CF48-8E6271E38A1B}"/>
              </a:ext>
            </a:extLst>
          </p:cNvPr>
          <p:cNvSpPr>
            <a:spLocks noChangeArrowheads="1"/>
          </p:cNvSpPr>
          <p:nvPr/>
        </p:nvSpPr>
        <p:spPr bwMode="auto">
          <a:xfrm>
            <a:off x="1426780" y="10365645"/>
            <a:ext cx="170441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TextBox 13">
            <a:extLst>
              <a:ext uri="{FF2B5EF4-FFF2-40B4-BE49-F238E27FC236}">
                <a16:creationId xmlns:a16="http://schemas.microsoft.com/office/drawing/2014/main" id="{B681B137-EA82-8886-1744-3FA9D386EB70}"/>
              </a:ext>
            </a:extLst>
          </p:cNvPr>
          <p:cNvSpPr txBox="1"/>
          <p:nvPr/>
        </p:nvSpPr>
        <p:spPr>
          <a:xfrm>
            <a:off x="9718124" y="1217502"/>
            <a:ext cx="1838965" cy="369332"/>
          </a:xfrm>
          <a:prstGeom prst="rect">
            <a:avLst/>
          </a:prstGeom>
          <a:noFill/>
        </p:spPr>
        <p:txBody>
          <a:bodyPr wrap="none" rtlCol="0">
            <a:spAutoFit/>
          </a:bodyPr>
          <a:lstStyle/>
          <a:p>
            <a:pPr algn="ctr"/>
            <a:r>
              <a:rPr lang="en-US" b="1" dirty="0">
                <a:solidFill>
                  <a:schemeClr val="bg1"/>
                </a:solidFill>
              </a:rPr>
              <a:t>Partner Project</a:t>
            </a:r>
          </a:p>
        </p:txBody>
      </p:sp>
      <p:sp>
        <p:nvSpPr>
          <p:cNvPr id="16" name="TextBox 15">
            <a:extLst>
              <a:ext uri="{FF2B5EF4-FFF2-40B4-BE49-F238E27FC236}">
                <a16:creationId xmlns:a16="http://schemas.microsoft.com/office/drawing/2014/main" id="{3E4B8A62-78F6-C833-B9AB-D28730265C14}"/>
              </a:ext>
            </a:extLst>
          </p:cNvPr>
          <p:cNvSpPr txBox="1"/>
          <p:nvPr/>
        </p:nvSpPr>
        <p:spPr>
          <a:xfrm>
            <a:off x="2868766" y="1217502"/>
            <a:ext cx="2864887" cy="369332"/>
          </a:xfrm>
          <a:prstGeom prst="rect">
            <a:avLst/>
          </a:prstGeom>
          <a:noFill/>
        </p:spPr>
        <p:txBody>
          <a:bodyPr wrap="none" rtlCol="0">
            <a:spAutoFit/>
          </a:bodyPr>
          <a:lstStyle/>
          <a:p>
            <a:pPr algn="ctr"/>
            <a:r>
              <a:rPr lang="en-US" b="1" dirty="0">
                <a:solidFill>
                  <a:schemeClr val="bg1"/>
                </a:solidFill>
              </a:rPr>
              <a:t>Descent Systems Study</a:t>
            </a:r>
          </a:p>
        </p:txBody>
      </p:sp>
      <p:sp>
        <p:nvSpPr>
          <p:cNvPr id="10" name="TextBox 9">
            <a:extLst>
              <a:ext uri="{FF2B5EF4-FFF2-40B4-BE49-F238E27FC236}">
                <a16:creationId xmlns:a16="http://schemas.microsoft.com/office/drawing/2014/main" id="{AA8301EB-3823-2245-D0D1-10BAEDD9D782}"/>
              </a:ext>
            </a:extLst>
          </p:cNvPr>
          <p:cNvSpPr txBox="1"/>
          <p:nvPr/>
        </p:nvSpPr>
        <p:spPr>
          <a:xfrm>
            <a:off x="181628" y="1701794"/>
            <a:ext cx="1715534" cy="1107996"/>
          </a:xfrm>
          <a:prstGeom prst="rect">
            <a:avLst/>
          </a:prstGeom>
          <a:noFill/>
        </p:spPr>
        <p:txBody>
          <a:bodyPr wrap="none" rtlCol="0">
            <a:spAutoFit/>
          </a:bodyPr>
          <a:lstStyle/>
          <a:p>
            <a:r>
              <a:rPr lang="en-US" b="1" dirty="0">
                <a:solidFill>
                  <a:schemeClr val="bg1"/>
                </a:solidFill>
              </a:rPr>
              <a:t>CFD Solvers:</a:t>
            </a:r>
          </a:p>
          <a:p>
            <a:pPr marL="342900" indent="-342900">
              <a:buFont typeface="Arial" panose="020B0604020202020204" pitchFamily="34" charset="0"/>
              <a:buChar char="•"/>
            </a:pPr>
            <a:r>
              <a:rPr lang="en-US" sz="1600" b="1" dirty="0">
                <a:solidFill>
                  <a:schemeClr val="bg1"/>
                </a:solidFill>
              </a:rPr>
              <a:t>FUN3D</a:t>
            </a:r>
          </a:p>
          <a:p>
            <a:pPr marL="342900" indent="-342900">
              <a:buFont typeface="Arial" panose="020B0604020202020204" pitchFamily="34" charset="0"/>
              <a:buChar char="•"/>
            </a:pPr>
            <a:r>
              <a:rPr lang="en-US" sz="1600" b="1" dirty="0">
                <a:solidFill>
                  <a:schemeClr val="bg1"/>
                </a:solidFill>
              </a:rPr>
              <a:t>OVERFLOW</a:t>
            </a:r>
          </a:p>
          <a:p>
            <a:pPr marL="342900" indent="-342900">
              <a:buFont typeface="Arial" panose="020B0604020202020204" pitchFamily="34" charset="0"/>
              <a:buChar char="•"/>
            </a:pPr>
            <a:r>
              <a:rPr lang="en-US" sz="1600" b="1" dirty="0">
                <a:solidFill>
                  <a:schemeClr val="bg1"/>
                </a:solidFill>
              </a:rPr>
              <a:t>Loci-CHEM</a:t>
            </a:r>
            <a:endParaRPr lang="en-US" b="1" dirty="0">
              <a:solidFill>
                <a:schemeClr val="bg1"/>
              </a:solidFill>
            </a:endParaRPr>
          </a:p>
        </p:txBody>
      </p:sp>
    </p:spTree>
    <p:extLst>
      <p:ext uri="{BB962C8B-B14F-4D97-AF65-F5344CB8AC3E}">
        <p14:creationId xmlns:p14="http://schemas.microsoft.com/office/powerpoint/2010/main" val="3776198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0"/>
            <a:ext cx="9926514" cy="1066800"/>
          </a:xfrm>
        </p:spPr>
        <p:txBody>
          <a:bodyPr/>
          <a:lstStyle/>
          <a:p>
            <a:r>
              <a:rPr lang="en-US" sz="3600">
                <a:solidFill>
                  <a:schemeClr val="bg1">
                    <a:lumMod val="85000"/>
                  </a:schemeClr>
                </a:solidFill>
              </a:rPr>
              <a:t> Project Goals &amp; Project Objectives</a:t>
            </a:r>
          </a:p>
        </p:txBody>
      </p:sp>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3" name="Slide Number Placeholder 2">
            <a:extLst>
              <a:ext uri="{FF2B5EF4-FFF2-40B4-BE49-F238E27FC236}">
                <a16:creationId xmlns:a16="http://schemas.microsoft.com/office/drawing/2014/main" id="{18626800-FF16-430C-94D1-49686D3F9B2D}"/>
              </a:ext>
            </a:extLst>
          </p:cNvPr>
          <p:cNvSpPr>
            <a:spLocks noGrp="1"/>
          </p:cNvSpPr>
          <p:nvPr>
            <p:ph type="sldNum" sz="quarter" idx="10"/>
          </p:nvPr>
        </p:nvSpPr>
        <p:spPr/>
        <p:txBody>
          <a:bodyPr/>
          <a:lstStyle/>
          <a:p>
            <a:pPr>
              <a:defRPr/>
            </a:pPr>
            <a:fld id="{75D13D49-2B6F-174C-9E1E-1013A06E5C50}" type="slidenum">
              <a:rPr lang="uk-UA" smtClean="0"/>
              <a:pPr>
                <a:defRPr/>
              </a:pPr>
              <a:t>4</a:t>
            </a:fld>
            <a:endParaRPr lang="uk-UA"/>
          </a:p>
        </p:txBody>
      </p:sp>
      <p:graphicFrame>
        <p:nvGraphicFramePr>
          <p:cNvPr id="5" name="Table 4">
            <a:extLst>
              <a:ext uri="{FF2B5EF4-FFF2-40B4-BE49-F238E27FC236}">
                <a16:creationId xmlns:a16="http://schemas.microsoft.com/office/drawing/2014/main" id="{61BF0025-4108-6FD9-47F0-EC1ED4308E1C}"/>
              </a:ext>
            </a:extLst>
          </p:cNvPr>
          <p:cNvGraphicFramePr>
            <a:graphicFrameLocks noGrp="1"/>
          </p:cNvGraphicFramePr>
          <p:nvPr>
            <p:extLst>
              <p:ext uri="{D42A27DB-BD31-4B8C-83A1-F6EECF244321}">
                <p14:modId xmlns:p14="http://schemas.microsoft.com/office/powerpoint/2010/main" val="1694198891"/>
              </p:ext>
            </p:extLst>
          </p:nvPr>
        </p:nvGraphicFramePr>
        <p:xfrm>
          <a:off x="622789" y="1468359"/>
          <a:ext cx="10946423" cy="2045711"/>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Advance PD predictive analytical modeling capabilities for human Mars EDL</a:t>
                      </a:r>
                      <a:endParaRPr lang="en-US" sz="1600" b="0" i="0" u="none" strike="noStrike" kern="1200" dirty="0">
                        <a:solidFill>
                          <a:srgbClr val="FF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Quantify the uncertainties in predicting PD aerodynamic interference in a supersonic wind tunnel environment</a:t>
                      </a:r>
                      <a:endParaRPr lang="en-US" sz="1600" b="0" i="0" u="none" strike="noStrike" kern="1200" dirty="0">
                        <a:solidFill>
                          <a:srgbClr val="FF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Inform future investments to advance human Mars EDL and reduce flight implementation risks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bl>
          </a:graphicData>
        </a:graphic>
      </p:graphicFrame>
      <p:graphicFrame>
        <p:nvGraphicFramePr>
          <p:cNvPr id="7" name="Table 6">
            <a:extLst>
              <a:ext uri="{FF2B5EF4-FFF2-40B4-BE49-F238E27FC236}">
                <a16:creationId xmlns:a16="http://schemas.microsoft.com/office/drawing/2014/main" id="{6B88DEA6-257D-2F0D-70B4-CED30BDB3A18}"/>
              </a:ext>
            </a:extLst>
          </p:cNvPr>
          <p:cNvGraphicFramePr>
            <a:graphicFrameLocks noGrp="1"/>
          </p:cNvGraphicFramePr>
          <p:nvPr>
            <p:extLst>
              <p:ext uri="{D42A27DB-BD31-4B8C-83A1-F6EECF244321}">
                <p14:modId xmlns:p14="http://schemas.microsoft.com/office/powerpoint/2010/main" val="2330138997"/>
              </p:ext>
            </p:extLst>
          </p:nvPr>
        </p:nvGraphicFramePr>
        <p:xfrm>
          <a:off x="622789" y="3786243"/>
          <a:ext cx="10946423" cy="2624831"/>
        </p:xfrm>
        <a:graphic>
          <a:graphicData uri="http://schemas.openxmlformats.org/drawingml/2006/table">
            <a:tbl>
              <a:tblPr/>
              <a:tblGrid>
                <a:gridCol w="1429209">
                  <a:extLst>
                    <a:ext uri="{9D8B030D-6E8A-4147-A177-3AD203B41FA5}">
                      <a16:colId xmlns:a16="http://schemas.microsoft.com/office/drawing/2014/main" val="20000"/>
                    </a:ext>
                  </a:extLst>
                </a:gridCol>
                <a:gridCol w="9517214">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a:t>
                      </a:r>
                      <a:r>
                        <a:rPr lang="en-US" sz="1600" b="1"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Complete high-priority CFD propulsive descent simulations at conditions to be tested in the Langley UPWT</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Compare CFD results to aerodynamic interference test data and quantify the CFD uncertainties at as-tested conditions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marR="0" lvl="0" indent="0" algn="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Quantify and compare the resources required to execute the CFD analysis and test campaign</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72266047"/>
                  </a:ext>
                </a:extLst>
              </a:tr>
              <a:tr h="545653">
                <a:tc>
                  <a:txBody>
                    <a:bodyPr/>
                    <a:lstStyle/>
                    <a:p>
                      <a:pPr marL="0" marR="0" indent="0" algn="r" rtl="0" eaLnBrk="1" fontAlgn="b" latinLnBrk="0" hangingPunct="1">
                        <a:spcBef>
                          <a:spcPts val="0"/>
                        </a:spcBef>
                        <a:spcAft>
                          <a:spcPts val="0"/>
                        </a:spcAft>
                      </a:pPr>
                      <a:r>
                        <a:rPr lang="en-US" sz="1600" b="1" i="0" u="none" strike="noStrike" kern="1200" dirty="0">
                          <a:solidFill>
                            <a:srgbClr val="000000"/>
                          </a:solidFill>
                          <a:effectLst/>
                          <a:latin typeface="Arial" panose="020B0604020202020204" pitchFamily="34" charset="0"/>
                          <a:cs typeface="Arial" panose="020B0604020202020204" pitchFamily="34" charset="0"/>
                        </a:rPr>
                        <a:t>Objective #4</a:t>
                      </a:r>
                      <a:endParaRPr lang="en-US" sz="1800" b="0" i="0" u="none" strike="noStrike" dirty="0">
                        <a:effectLst/>
                        <a:latin typeface="Arial" panose="020B0604020202020204" pitchFamily="34"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l" rtl="0" eaLnBrk="1" fontAlgn="b" latinLnBrk="0" hangingPunct="1">
                        <a:spcBef>
                          <a:spcPts val="0"/>
                        </a:spcBef>
                        <a:spcAft>
                          <a:spcPts val="0"/>
                        </a:spcAft>
                      </a:pPr>
                      <a:r>
                        <a:rPr lang="en-US" sz="1600" b="0" i="0" u="none" strike="noStrike" kern="1200" dirty="0">
                          <a:solidFill>
                            <a:srgbClr val="000000"/>
                          </a:solidFill>
                          <a:effectLst/>
                          <a:latin typeface="Arial" panose="020B0604020202020204" pitchFamily="34" charset="0"/>
                          <a:cs typeface="Arial" panose="020B0604020202020204" pitchFamily="34" charset="0"/>
                        </a:rPr>
                        <a:t>Identify future investments needed to improve both testing and computational methods</a:t>
                      </a:r>
                      <a:endParaRPr lang="en-US" sz="1800" b="0" i="0" u="none" strike="noStrike" dirty="0">
                        <a:effectLst/>
                        <a:latin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4874665"/>
                  </a:ext>
                </a:extLst>
              </a:tr>
            </a:tbl>
          </a:graphicData>
        </a:graphic>
      </p:graphicFrame>
    </p:spTree>
    <p:extLst>
      <p:ext uri="{BB962C8B-B14F-4D97-AF65-F5344CB8AC3E}">
        <p14:creationId xmlns:p14="http://schemas.microsoft.com/office/powerpoint/2010/main" val="468513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C454845-657E-AF41-9DDB-626A89542373}"/>
              </a:ext>
            </a:extLst>
          </p:cNvPr>
          <p:cNvPicPr>
            <a:picLocks noChangeAspect="1"/>
          </p:cNvPicPr>
          <p:nvPr/>
        </p:nvPicPr>
        <p:blipFill rotWithShape="1">
          <a:blip r:embed="rId3">
            <a:extLst>
              <a:ext uri="{28A0092B-C50C-407E-A947-70E740481C1C}">
                <a14:useLocalDpi xmlns:a14="http://schemas.microsoft.com/office/drawing/2010/main" val="0"/>
              </a:ext>
            </a:extLst>
          </a:blip>
          <a:srcRect l="3900" r="3276"/>
          <a:stretch/>
        </p:blipFill>
        <p:spPr>
          <a:xfrm>
            <a:off x="2390960" y="6163396"/>
            <a:ext cx="1371600" cy="638618"/>
          </a:xfrm>
          <a:prstGeom prst="rect">
            <a:avLst/>
          </a:prstGeom>
        </p:spPr>
      </p:pic>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Pre-Test CFD Analysis Matrix</a:t>
            </a:r>
          </a:p>
        </p:txBody>
      </p:sp>
      <p:sp>
        <p:nvSpPr>
          <p:cNvPr id="4" name="Content Placeholder 2"/>
          <p:cNvSpPr txBox="1">
            <a:spLocks/>
          </p:cNvSpPr>
          <p:nvPr/>
        </p:nvSpPr>
        <p:spPr>
          <a:xfrm>
            <a:off x="140677" y="1188088"/>
            <a:ext cx="2746902" cy="506031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a:solidFill>
                  <a:srgbClr val="FF0000"/>
                </a:solidFill>
                <a:latin typeface="Arial" panose="020B0604020202020204" pitchFamily="34" charset="0"/>
                <a:cs typeface="Arial" panose="020B0604020202020204" pitchFamily="34" charset="0"/>
              </a:rPr>
              <a:t>7 models</a:t>
            </a:r>
            <a:r>
              <a:rPr lang="en-US" sz="1800" dirty="0">
                <a:latin typeface="Arial" panose="020B0604020202020204" pitchFamily="34" charset="0"/>
                <a:cs typeface="Arial" panose="020B0604020202020204" pitchFamily="34" charset="0"/>
              </a:rPr>
              <a:t>, </a:t>
            </a:r>
            <a:r>
              <a:rPr lang="en-US" sz="1800" dirty="0">
                <a:solidFill>
                  <a:srgbClr val="0432FF"/>
                </a:solidFill>
                <a:latin typeface="Arial" panose="020B0604020202020204" pitchFamily="34" charset="0"/>
                <a:cs typeface="Arial" panose="020B0604020202020204" pitchFamily="34" charset="0"/>
              </a:rPr>
              <a:t>3 angles of attack</a:t>
            </a:r>
            <a:r>
              <a:rPr lang="en-US" sz="1800" dirty="0">
                <a:latin typeface="Arial" panose="020B0604020202020204" pitchFamily="34" charset="0"/>
                <a:cs typeface="Arial" panose="020B0604020202020204" pitchFamily="34" charset="0"/>
              </a:rPr>
              <a:t>, </a:t>
            </a:r>
            <a:r>
              <a:rPr lang="en-US" sz="1800" dirty="0">
                <a:solidFill>
                  <a:srgbClr val="FF33CC"/>
                </a:solidFill>
                <a:latin typeface="Arial" panose="020B0604020202020204" pitchFamily="34" charset="0"/>
                <a:cs typeface="Arial" panose="020B0604020202020204" pitchFamily="34" charset="0"/>
              </a:rPr>
              <a:t>4 thrust levels</a:t>
            </a:r>
            <a:r>
              <a:rPr lang="en-US" sz="1800" dirty="0">
                <a:latin typeface="Arial" panose="020B0604020202020204" pitchFamily="34" charset="0"/>
                <a:cs typeface="Arial" panose="020B0604020202020204" pitchFamily="34" charset="0"/>
              </a:rPr>
              <a:t>, </a:t>
            </a:r>
            <a:r>
              <a:rPr lang="en-US" sz="1800" dirty="0">
                <a:solidFill>
                  <a:schemeClr val="bg2">
                    <a:lumMod val="75000"/>
                  </a:schemeClr>
                </a:solidFill>
                <a:latin typeface="Arial" panose="020B0604020202020204" pitchFamily="34" charset="0"/>
                <a:cs typeface="Arial" panose="020B0604020202020204" pitchFamily="34" charset="0"/>
              </a:rPr>
              <a:t>3 tunnel Mach numbers</a:t>
            </a:r>
            <a:r>
              <a:rPr lang="en-US" sz="1800" dirty="0">
                <a:latin typeface="Arial" panose="020B0604020202020204" pitchFamily="34" charset="0"/>
                <a:cs typeface="Arial" panose="020B0604020202020204" pitchFamily="34" charset="0"/>
              </a:rPr>
              <a:t>, </a:t>
            </a:r>
            <a:r>
              <a:rPr lang="en-US" sz="1800" dirty="0">
                <a:solidFill>
                  <a:srgbClr val="00FDFF"/>
                </a:solidFill>
                <a:latin typeface="Arial" panose="020B0604020202020204" pitchFamily="34" charset="0"/>
                <a:cs typeface="Arial" panose="020B0604020202020204" pitchFamily="34" charset="0"/>
              </a:rPr>
              <a:t>3 CFD codes </a:t>
            </a:r>
            <a:r>
              <a:rPr lang="en-US" sz="1800" dirty="0">
                <a:latin typeface="Arial" panose="020B0604020202020204" pitchFamily="34" charset="0"/>
                <a:cs typeface="Arial" panose="020B0604020202020204" pitchFamily="34" charset="0"/>
              </a:rPr>
              <a:t>= </a:t>
            </a:r>
            <a:r>
              <a:rPr lang="en-US" sz="1800" dirty="0">
                <a:solidFill>
                  <a:srgbClr val="FFC000"/>
                </a:solidFill>
                <a:latin typeface="Arial" panose="020B0604020202020204" pitchFamily="34" charset="0"/>
                <a:cs typeface="Arial" panose="020B0604020202020204" pitchFamily="34" charset="0"/>
              </a:rPr>
              <a:t>156 primary cases </a:t>
            </a:r>
            <a:r>
              <a:rPr lang="en-US" sz="1800" dirty="0">
                <a:latin typeface="Arial" panose="020B0604020202020204" pitchFamily="34" charset="0"/>
                <a:cs typeface="Arial" panose="020B0604020202020204" pitchFamily="34" charset="0"/>
              </a:rPr>
              <a:t>and </a:t>
            </a:r>
            <a:r>
              <a:rPr lang="en-US" sz="1800" dirty="0">
                <a:solidFill>
                  <a:srgbClr val="92D050"/>
                </a:solidFill>
                <a:latin typeface="Arial" panose="020B0604020202020204" pitchFamily="34" charset="0"/>
                <a:cs typeface="Arial" panose="020B0604020202020204" pitchFamily="34" charset="0"/>
              </a:rPr>
              <a:t>303 bonus cases</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To date, have completed </a:t>
            </a:r>
            <a:r>
              <a:rPr lang="en-US" sz="1800" dirty="0">
                <a:solidFill>
                  <a:srgbClr val="FFC000"/>
                </a:solidFill>
                <a:latin typeface="Arial" panose="020B0604020202020204" pitchFamily="34" charset="0"/>
                <a:cs typeface="Arial" panose="020B0604020202020204" pitchFamily="34" charset="0"/>
              </a:rPr>
              <a:t>100% of primary cases </a:t>
            </a:r>
            <a:r>
              <a:rPr lang="en-US" sz="1800" dirty="0">
                <a:latin typeface="Arial" panose="020B0604020202020204" pitchFamily="34" charset="0"/>
                <a:cs typeface="Arial" panose="020B0604020202020204" pitchFamily="34" charset="0"/>
              </a:rPr>
              <a:t>and </a:t>
            </a:r>
            <a:r>
              <a:rPr lang="en-US" sz="1800" dirty="0">
                <a:solidFill>
                  <a:srgbClr val="92D050"/>
                </a:solidFill>
                <a:latin typeface="Arial" panose="020B0604020202020204" pitchFamily="34" charset="0"/>
                <a:cs typeface="Arial" panose="020B0604020202020204" pitchFamily="34" charset="0"/>
              </a:rPr>
              <a:t>71% of bonus cases</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Have used ~4.2M CPU hours in FY22 on the NAS supercomputer, at no cost to project</a:t>
            </a:r>
          </a:p>
        </p:txBody>
      </p:sp>
      <p:pic>
        <p:nvPicPr>
          <p:cNvPr id="5" name="Picture 4"/>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graphicFrame>
        <p:nvGraphicFramePr>
          <p:cNvPr id="8" name="Table 7">
            <a:extLst>
              <a:ext uri="{FF2B5EF4-FFF2-40B4-BE49-F238E27FC236}">
                <a16:creationId xmlns:a16="http://schemas.microsoft.com/office/drawing/2014/main" id="{F8C6CC99-5EEE-CE47-A553-556CA555438B}"/>
              </a:ext>
            </a:extLst>
          </p:cNvPr>
          <p:cNvGraphicFramePr>
            <a:graphicFrameLocks noGrp="1"/>
          </p:cNvGraphicFramePr>
          <p:nvPr>
            <p:extLst>
              <p:ext uri="{D42A27DB-BD31-4B8C-83A1-F6EECF244321}">
                <p14:modId xmlns:p14="http://schemas.microsoft.com/office/powerpoint/2010/main" val="750423515"/>
              </p:ext>
            </p:extLst>
          </p:nvPr>
        </p:nvGraphicFramePr>
        <p:xfrm>
          <a:off x="3841470" y="1159219"/>
          <a:ext cx="8105901" cy="5669908"/>
        </p:xfrm>
        <a:graphic>
          <a:graphicData uri="http://schemas.openxmlformats.org/drawingml/2006/table">
            <a:tbl>
              <a:tblPr/>
              <a:tblGrid>
                <a:gridCol w="298852">
                  <a:extLst>
                    <a:ext uri="{9D8B030D-6E8A-4147-A177-3AD203B41FA5}">
                      <a16:colId xmlns:a16="http://schemas.microsoft.com/office/drawing/2014/main" val="923541735"/>
                    </a:ext>
                  </a:extLst>
                </a:gridCol>
                <a:gridCol w="268325">
                  <a:extLst>
                    <a:ext uri="{9D8B030D-6E8A-4147-A177-3AD203B41FA5}">
                      <a16:colId xmlns:a16="http://schemas.microsoft.com/office/drawing/2014/main" val="3158148277"/>
                    </a:ext>
                  </a:extLst>
                </a:gridCol>
                <a:gridCol w="209409">
                  <a:extLst>
                    <a:ext uri="{9D8B030D-6E8A-4147-A177-3AD203B41FA5}">
                      <a16:colId xmlns:a16="http://schemas.microsoft.com/office/drawing/2014/main" val="1906683907"/>
                    </a:ext>
                  </a:extLst>
                </a:gridCol>
                <a:gridCol w="209409">
                  <a:extLst>
                    <a:ext uri="{9D8B030D-6E8A-4147-A177-3AD203B41FA5}">
                      <a16:colId xmlns:a16="http://schemas.microsoft.com/office/drawing/2014/main" val="958015804"/>
                    </a:ext>
                  </a:extLst>
                </a:gridCol>
                <a:gridCol w="209409">
                  <a:extLst>
                    <a:ext uri="{9D8B030D-6E8A-4147-A177-3AD203B41FA5}">
                      <a16:colId xmlns:a16="http://schemas.microsoft.com/office/drawing/2014/main" val="844349219"/>
                    </a:ext>
                  </a:extLst>
                </a:gridCol>
                <a:gridCol w="209409">
                  <a:extLst>
                    <a:ext uri="{9D8B030D-6E8A-4147-A177-3AD203B41FA5}">
                      <a16:colId xmlns:a16="http://schemas.microsoft.com/office/drawing/2014/main" val="2713969810"/>
                    </a:ext>
                  </a:extLst>
                </a:gridCol>
                <a:gridCol w="209409">
                  <a:extLst>
                    <a:ext uri="{9D8B030D-6E8A-4147-A177-3AD203B41FA5}">
                      <a16:colId xmlns:a16="http://schemas.microsoft.com/office/drawing/2014/main" val="2463856113"/>
                    </a:ext>
                  </a:extLst>
                </a:gridCol>
                <a:gridCol w="209409">
                  <a:extLst>
                    <a:ext uri="{9D8B030D-6E8A-4147-A177-3AD203B41FA5}">
                      <a16:colId xmlns:a16="http://schemas.microsoft.com/office/drawing/2014/main" val="2685659061"/>
                    </a:ext>
                  </a:extLst>
                </a:gridCol>
                <a:gridCol w="209409">
                  <a:extLst>
                    <a:ext uri="{9D8B030D-6E8A-4147-A177-3AD203B41FA5}">
                      <a16:colId xmlns:a16="http://schemas.microsoft.com/office/drawing/2014/main" val="1409983894"/>
                    </a:ext>
                  </a:extLst>
                </a:gridCol>
                <a:gridCol w="209409">
                  <a:extLst>
                    <a:ext uri="{9D8B030D-6E8A-4147-A177-3AD203B41FA5}">
                      <a16:colId xmlns:a16="http://schemas.microsoft.com/office/drawing/2014/main" val="528674606"/>
                    </a:ext>
                  </a:extLst>
                </a:gridCol>
                <a:gridCol w="209409">
                  <a:extLst>
                    <a:ext uri="{9D8B030D-6E8A-4147-A177-3AD203B41FA5}">
                      <a16:colId xmlns:a16="http://schemas.microsoft.com/office/drawing/2014/main" val="2528048429"/>
                    </a:ext>
                  </a:extLst>
                </a:gridCol>
                <a:gridCol w="209409">
                  <a:extLst>
                    <a:ext uri="{9D8B030D-6E8A-4147-A177-3AD203B41FA5}">
                      <a16:colId xmlns:a16="http://schemas.microsoft.com/office/drawing/2014/main" val="932812355"/>
                    </a:ext>
                  </a:extLst>
                </a:gridCol>
                <a:gridCol w="209409">
                  <a:extLst>
                    <a:ext uri="{9D8B030D-6E8A-4147-A177-3AD203B41FA5}">
                      <a16:colId xmlns:a16="http://schemas.microsoft.com/office/drawing/2014/main" val="1596097143"/>
                    </a:ext>
                  </a:extLst>
                </a:gridCol>
                <a:gridCol w="209409">
                  <a:extLst>
                    <a:ext uri="{9D8B030D-6E8A-4147-A177-3AD203B41FA5}">
                      <a16:colId xmlns:a16="http://schemas.microsoft.com/office/drawing/2014/main" val="2730716384"/>
                    </a:ext>
                  </a:extLst>
                </a:gridCol>
                <a:gridCol w="209409">
                  <a:extLst>
                    <a:ext uri="{9D8B030D-6E8A-4147-A177-3AD203B41FA5}">
                      <a16:colId xmlns:a16="http://schemas.microsoft.com/office/drawing/2014/main" val="2224614235"/>
                    </a:ext>
                  </a:extLst>
                </a:gridCol>
                <a:gridCol w="209409">
                  <a:extLst>
                    <a:ext uri="{9D8B030D-6E8A-4147-A177-3AD203B41FA5}">
                      <a16:colId xmlns:a16="http://schemas.microsoft.com/office/drawing/2014/main" val="3300712093"/>
                    </a:ext>
                  </a:extLst>
                </a:gridCol>
                <a:gridCol w="209409">
                  <a:extLst>
                    <a:ext uri="{9D8B030D-6E8A-4147-A177-3AD203B41FA5}">
                      <a16:colId xmlns:a16="http://schemas.microsoft.com/office/drawing/2014/main" val="3169235530"/>
                    </a:ext>
                  </a:extLst>
                </a:gridCol>
                <a:gridCol w="209409">
                  <a:extLst>
                    <a:ext uri="{9D8B030D-6E8A-4147-A177-3AD203B41FA5}">
                      <a16:colId xmlns:a16="http://schemas.microsoft.com/office/drawing/2014/main" val="3103932346"/>
                    </a:ext>
                  </a:extLst>
                </a:gridCol>
                <a:gridCol w="209409">
                  <a:extLst>
                    <a:ext uri="{9D8B030D-6E8A-4147-A177-3AD203B41FA5}">
                      <a16:colId xmlns:a16="http://schemas.microsoft.com/office/drawing/2014/main" val="4272573797"/>
                    </a:ext>
                  </a:extLst>
                </a:gridCol>
                <a:gridCol w="209409">
                  <a:extLst>
                    <a:ext uri="{9D8B030D-6E8A-4147-A177-3AD203B41FA5}">
                      <a16:colId xmlns:a16="http://schemas.microsoft.com/office/drawing/2014/main" val="3798695443"/>
                    </a:ext>
                  </a:extLst>
                </a:gridCol>
                <a:gridCol w="209409">
                  <a:extLst>
                    <a:ext uri="{9D8B030D-6E8A-4147-A177-3AD203B41FA5}">
                      <a16:colId xmlns:a16="http://schemas.microsoft.com/office/drawing/2014/main" val="1005837605"/>
                    </a:ext>
                  </a:extLst>
                </a:gridCol>
                <a:gridCol w="209409">
                  <a:extLst>
                    <a:ext uri="{9D8B030D-6E8A-4147-A177-3AD203B41FA5}">
                      <a16:colId xmlns:a16="http://schemas.microsoft.com/office/drawing/2014/main" val="1727880680"/>
                    </a:ext>
                  </a:extLst>
                </a:gridCol>
                <a:gridCol w="209409">
                  <a:extLst>
                    <a:ext uri="{9D8B030D-6E8A-4147-A177-3AD203B41FA5}">
                      <a16:colId xmlns:a16="http://schemas.microsoft.com/office/drawing/2014/main" val="1416228696"/>
                    </a:ext>
                  </a:extLst>
                </a:gridCol>
                <a:gridCol w="209409">
                  <a:extLst>
                    <a:ext uri="{9D8B030D-6E8A-4147-A177-3AD203B41FA5}">
                      <a16:colId xmlns:a16="http://schemas.microsoft.com/office/drawing/2014/main" val="4244972640"/>
                    </a:ext>
                  </a:extLst>
                </a:gridCol>
                <a:gridCol w="209409">
                  <a:extLst>
                    <a:ext uri="{9D8B030D-6E8A-4147-A177-3AD203B41FA5}">
                      <a16:colId xmlns:a16="http://schemas.microsoft.com/office/drawing/2014/main" val="2284205323"/>
                    </a:ext>
                  </a:extLst>
                </a:gridCol>
                <a:gridCol w="209409">
                  <a:extLst>
                    <a:ext uri="{9D8B030D-6E8A-4147-A177-3AD203B41FA5}">
                      <a16:colId xmlns:a16="http://schemas.microsoft.com/office/drawing/2014/main" val="2001957289"/>
                    </a:ext>
                  </a:extLst>
                </a:gridCol>
                <a:gridCol w="209409">
                  <a:extLst>
                    <a:ext uri="{9D8B030D-6E8A-4147-A177-3AD203B41FA5}">
                      <a16:colId xmlns:a16="http://schemas.microsoft.com/office/drawing/2014/main" val="103983060"/>
                    </a:ext>
                  </a:extLst>
                </a:gridCol>
                <a:gridCol w="209409">
                  <a:extLst>
                    <a:ext uri="{9D8B030D-6E8A-4147-A177-3AD203B41FA5}">
                      <a16:colId xmlns:a16="http://schemas.microsoft.com/office/drawing/2014/main" val="3976726782"/>
                    </a:ext>
                  </a:extLst>
                </a:gridCol>
                <a:gridCol w="209409">
                  <a:extLst>
                    <a:ext uri="{9D8B030D-6E8A-4147-A177-3AD203B41FA5}">
                      <a16:colId xmlns:a16="http://schemas.microsoft.com/office/drawing/2014/main" val="1055363917"/>
                    </a:ext>
                  </a:extLst>
                </a:gridCol>
                <a:gridCol w="209409">
                  <a:extLst>
                    <a:ext uri="{9D8B030D-6E8A-4147-A177-3AD203B41FA5}">
                      <a16:colId xmlns:a16="http://schemas.microsoft.com/office/drawing/2014/main" val="3765122546"/>
                    </a:ext>
                  </a:extLst>
                </a:gridCol>
                <a:gridCol w="209409">
                  <a:extLst>
                    <a:ext uri="{9D8B030D-6E8A-4147-A177-3AD203B41FA5}">
                      <a16:colId xmlns:a16="http://schemas.microsoft.com/office/drawing/2014/main" val="3729753331"/>
                    </a:ext>
                  </a:extLst>
                </a:gridCol>
                <a:gridCol w="209409">
                  <a:extLst>
                    <a:ext uri="{9D8B030D-6E8A-4147-A177-3AD203B41FA5}">
                      <a16:colId xmlns:a16="http://schemas.microsoft.com/office/drawing/2014/main" val="1125420227"/>
                    </a:ext>
                  </a:extLst>
                </a:gridCol>
                <a:gridCol w="209409">
                  <a:extLst>
                    <a:ext uri="{9D8B030D-6E8A-4147-A177-3AD203B41FA5}">
                      <a16:colId xmlns:a16="http://schemas.microsoft.com/office/drawing/2014/main" val="1979656296"/>
                    </a:ext>
                  </a:extLst>
                </a:gridCol>
                <a:gridCol w="209409">
                  <a:extLst>
                    <a:ext uri="{9D8B030D-6E8A-4147-A177-3AD203B41FA5}">
                      <a16:colId xmlns:a16="http://schemas.microsoft.com/office/drawing/2014/main" val="2156569131"/>
                    </a:ext>
                  </a:extLst>
                </a:gridCol>
                <a:gridCol w="209409">
                  <a:extLst>
                    <a:ext uri="{9D8B030D-6E8A-4147-A177-3AD203B41FA5}">
                      <a16:colId xmlns:a16="http://schemas.microsoft.com/office/drawing/2014/main" val="816516437"/>
                    </a:ext>
                  </a:extLst>
                </a:gridCol>
                <a:gridCol w="209409">
                  <a:extLst>
                    <a:ext uri="{9D8B030D-6E8A-4147-A177-3AD203B41FA5}">
                      <a16:colId xmlns:a16="http://schemas.microsoft.com/office/drawing/2014/main" val="1867875557"/>
                    </a:ext>
                  </a:extLst>
                </a:gridCol>
                <a:gridCol w="209409">
                  <a:extLst>
                    <a:ext uri="{9D8B030D-6E8A-4147-A177-3AD203B41FA5}">
                      <a16:colId xmlns:a16="http://schemas.microsoft.com/office/drawing/2014/main" val="3250779342"/>
                    </a:ext>
                  </a:extLst>
                </a:gridCol>
                <a:gridCol w="209409">
                  <a:extLst>
                    <a:ext uri="{9D8B030D-6E8A-4147-A177-3AD203B41FA5}">
                      <a16:colId xmlns:a16="http://schemas.microsoft.com/office/drawing/2014/main" val="225568889"/>
                    </a:ext>
                  </a:extLst>
                </a:gridCol>
              </a:tblGrid>
              <a:tr h="239271">
                <a:tc gridSpan="2">
                  <a:txBody>
                    <a:bodyPr/>
                    <a:lstStyle/>
                    <a:p>
                      <a:pPr algn="ctr" rtl="0" fontAlgn="ctr"/>
                      <a:r>
                        <a:rPr lang="en-US" sz="800" b="1" i="0" u="none" strike="noStrike">
                          <a:solidFill>
                            <a:srgbClr val="000000"/>
                          </a:solidFill>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gridSpan="12">
                  <a:txBody>
                    <a:bodyPr/>
                    <a:lstStyle/>
                    <a:p>
                      <a:pPr algn="ctr" rtl="0" fontAlgn="ctr"/>
                      <a:r>
                        <a:rPr lang="en-US" sz="800" b="1" i="0" u="none" strike="noStrike" dirty="0">
                          <a:solidFill>
                            <a:srgbClr val="000000"/>
                          </a:solidFill>
                          <a:effectLst/>
                          <a:latin typeface="Calibri" panose="020F0502020204030204" pitchFamily="34" charset="0"/>
                        </a:rPr>
                        <a:t>Condition #5 (Mach = 2.386, Re = 1e6 / ft)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rtl="0" fontAlgn="ctr"/>
                      <a:r>
                        <a:rPr lang="en-US" sz="800" b="1" i="0" u="none" strike="noStrike" dirty="0">
                          <a:solidFill>
                            <a:srgbClr val="000000"/>
                          </a:solidFill>
                          <a:effectLst/>
                          <a:latin typeface="Calibri" panose="020F0502020204030204" pitchFamily="34" charset="0"/>
                        </a:rPr>
                        <a:t>Condition #20 (Mach = 3.477, Re = 1e6 / ft)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rtl="0" fontAlgn="ctr"/>
                      <a:r>
                        <a:rPr lang="en-US" sz="800" b="1" i="0" u="none" strike="noStrike" dirty="0">
                          <a:solidFill>
                            <a:srgbClr val="000000"/>
                          </a:solidFill>
                          <a:effectLst/>
                          <a:latin typeface="Calibri" panose="020F0502020204030204" pitchFamily="34" charset="0"/>
                        </a:rPr>
                        <a:t>Condition #35 (Mach = 4.568, Re = 1.5e6 / ft)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5390790"/>
                  </a:ext>
                </a:extLst>
              </a:tr>
              <a:tr h="240197">
                <a:tc>
                  <a:txBody>
                    <a:bodyPr/>
                    <a:lstStyle/>
                    <a:p>
                      <a:pPr algn="ctr" rtl="0" fontAlgn="ctr"/>
                      <a:r>
                        <a:rPr lang="en-US" sz="800" b="1" i="0" u="none" strike="noStrike" dirty="0">
                          <a:solidFill>
                            <a:srgbClr val="000000"/>
                          </a:solidFill>
                          <a:effectLst/>
                          <a:latin typeface="Calibri" panose="020F0502020204030204" pitchFamily="34" charset="0"/>
                        </a:rPr>
                        <a:t>Model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Symbol" pitchFamily="2" charset="2"/>
                        </a:rPr>
                        <a:t>a</a:t>
                      </a:r>
                      <a:r>
                        <a:rPr lang="en-US" sz="800" b="1" i="0" u="none" strike="noStrike" dirty="0">
                          <a:solidFill>
                            <a:schemeClr val="bg1"/>
                          </a:solidFill>
                          <a:effectLst/>
                          <a:latin typeface="Calibri" panose="020F0502020204030204" pitchFamily="34" charset="0"/>
                        </a:rPr>
                        <a:t> \ C</a:t>
                      </a:r>
                      <a:r>
                        <a:rPr lang="en-US" sz="800" b="1" i="0" u="none" strike="noStrike" baseline="-25000" dirty="0">
                          <a:solidFill>
                            <a:schemeClr val="bg1"/>
                          </a:solidFill>
                          <a:effectLst/>
                          <a:latin typeface="Calibri" panose="020F0502020204030204" pitchFamily="34" charset="0"/>
                        </a:rPr>
                        <a:t>T</a:t>
                      </a:r>
                      <a:endParaRPr lang="en-US" sz="800" b="1" i="0" u="none" strike="noStrike" dirty="0">
                        <a:solidFill>
                          <a:schemeClr val="bg1"/>
                        </a:solidFill>
                        <a:effectLst/>
                        <a:latin typeface="Symbol" pitchFamily="2" charset="2"/>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extLst>
                  <a:ext uri="{0D108BD9-81ED-4DB2-BD59-A6C34878D82A}">
                    <a16:rowId xmlns:a16="http://schemas.microsoft.com/office/drawing/2014/main" val="2973970558"/>
                  </a:ext>
                </a:extLst>
              </a:tr>
              <a:tr h="139325">
                <a:tc>
                  <a:txBody>
                    <a:bodyPr/>
                    <a:lstStyle/>
                    <a:p>
                      <a:pPr algn="ctr" rtl="0" fontAlgn="ctr"/>
                      <a:r>
                        <a:rPr lang="en-US" sz="800" b="1" i="0" u="none" strike="noStrike" dirty="0">
                          <a:solidFill>
                            <a:srgbClr val="000000"/>
                          </a:solidFill>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Symbol" pitchFamily="2" charset="2"/>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extLst>
                  <a:ext uri="{0D108BD9-81ED-4DB2-BD59-A6C34878D82A}">
                    <a16:rowId xmlns:a16="http://schemas.microsoft.com/office/drawing/2014/main" val="3087708903"/>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98164052"/>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57267347"/>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FFC000"/>
                    </a:solidFill>
                  </a:tcPr>
                </a:tc>
                <a:tc>
                  <a:txBody>
                    <a:bodyPr/>
                    <a:lstStyle/>
                    <a:p>
                      <a:pPr algn="ctr" rtl="0" fontAlgn="ctr"/>
                      <a:r>
                        <a:rPr lang="en-US" sz="800" b="1" i="0" u="none" strike="noStrike" dirty="0">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FFC000"/>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72539348"/>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68570405"/>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97310967"/>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86764996"/>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7402061"/>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73199222"/>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53731689"/>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54413706"/>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96947601"/>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27014819"/>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541850809"/>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527602328"/>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162305124"/>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1F</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41965064"/>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1F</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dirty="0">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78534541"/>
                  </a:ext>
                </a:extLst>
              </a:tr>
              <a:tr h="252483">
                <a:tc>
                  <a:txBody>
                    <a:bodyPr/>
                    <a:lstStyle/>
                    <a:p>
                      <a:pPr algn="ctr" rtl="0" fontAlgn="ctr"/>
                      <a:r>
                        <a:rPr lang="en-US" sz="800" b="1" i="0" u="none" strike="noStrike" dirty="0">
                          <a:solidFill>
                            <a:srgbClr val="000000"/>
                          </a:solidFill>
                          <a:effectLst/>
                          <a:latin typeface="Calibri" panose="020F0502020204030204" pitchFamily="34" charset="0"/>
                        </a:rPr>
                        <a:t>1F</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1561454"/>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2A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90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88438824"/>
                  </a:ext>
                </a:extLst>
              </a:tr>
              <a:tr h="239271">
                <a:tc>
                  <a:txBody>
                    <a:bodyPr/>
                    <a:lstStyle/>
                    <a:p>
                      <a:pPr algn="ctr" rtl="0" fontAlgn="ctr"/>
                      <a:r>
                        <a:rPr lang="en-US" sz="800" b="1" i="0" u="none" strike="noStrike" dirty="0">
                          <a:solidFill>
                            <a:srgbClr val="000000"/>
                          </a:solidFill>
                          <a:effectLst/>
                          <a:latin typeface="Calibri" panose="020F0502020204030204" pitchFamily="34" charset="0"/>
                        </a:rPr>
                        <a:t>2A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85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79352083"/>
                  </a:ext>
                </a:extLst>
              </a:tr>
              <a:tr h="252483">
                <a:tc>
                  <a:txBody>
                    <a:bodyPr/>
                    <a:lstStyle/>
                    <a:p>
                      <a:pPr algn="ctr" rtl="0" fontAlgn="ctr"/>
                      <a:r>
                        <a:rPr lang="en-US" sz="800" b="1" i="0" u="none" strike="noStrike" dirty="0">
                          <a:solidFill>
                            <a:srgbClr val="000000"/>
                          </a:solidFill>
                          <a:effectLst/>
                          <a:latin typeface="Calibri" panose="020F0502020204030204" pitchFamily="34" charset="0"/>
                        </a:rPr>
                        <a:t>2A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571723437"/>
                  </a:ext>
                </a:extLst>
              </a:tr>
            </a:tbl>
          </a:graphicData>
        </a:graphic>
      </p:graphicFrame>
      <p:pic>
        <p:nvPicPr>
          <p:cNvPr id="9" name="Picture 8">
            <a:extLst>
              <a:ext uri="{FF2B5EF4-FFF2-40B4-BE49-F238E27FC236}">
                <a16:creationId xmlns:a16="http://schemas.microsoft.com/office/drawing/2014/main" id="{DF172D27-21AC-2849-88C1-CBE5C2132F26}"/>
              </a:ext>
            </a:extLst>
          </p:cNvPr>
          <p:cNvPicPr>
            <a:picLocks noChangeAspect="1"/>
          </p:cNvPicPr>
          <p:nvPr/>
        </p:nvPicPr>
        <p:blipFill rotWithShape="1">
          <a:blip r:embed="rId5">
            <a:extLst>
              <a:ext uri="{28A0092B-C50C-407E-A947-70E740481C1C}">
                <a14:useLocalDpi xmlns:a14="http://schemas.microsoft.com/office/drawing/2010/main" val="0"/>
              </a:ext>
            </a:extLst>
          </a:blip>
          <a:srcRect l="23487" r="25842"/>
          <a:stretch/>
        </p:blipFill>
        <p:spPr>
          <a:xfrm rot="16200000">
            <a:off x="3067293" y="1824772"/>
            <a:ext cx="750453" cy="640080"/>
          </a:xfrm>
          <a:prstGeom prst="rect">
            <a:avLst/>
          </a:prstGeom>
        </p:spPr>
      </p:pic>
      <p:pic>
        <p:nvPicPr>
          <p:cNvPr id="10" name="Picture 9">
            <a:extLst>
              <a:ext uri="{FF2B5EF4-FFF2-40B4-BE49-F238E27FC236}">
                <a16:creationId xmlns:a16="http://schemas.microsoft.com/office/drawing/2014/main" id="{B101BD18-CFDC-7240-9C51-E3C7892605A9}"/>
              </a:ext>
            </a:extLst>
          </p:cNvPr>
          <p:cNvPicPr>
            <a:picLocks noChangeAspect="1"/>
          </p:cNvPicPr>
          <p:nvPr/>
        </p:nvPicPr>
        <p:blipFill rotWithShape="1">
          <a:blip r:embed="rId6">
            <a:extLst>
              <a:ext uri="{28A0092B-C50C-407E-A947-70E740481C1C}">
                <a14:useLocalDpi xmlns:a14="http://schemas.microsoft.com/office/drawing/2010/main" val="0"/>
              </a:ext>
            </a:extLst>
          </a:blip>
          <a:srcRect l="23487" r="25842"/>
          <a:stretch/>
        </p:blipFill>
        <p:spPr>
          <a:xfrm rot="16200000">
            <a:off x="3067294" y="2557075"/>
            <a:ext cx="750451" cy="640080"/>
          </a:xfrm>
          <a:prstGeom prst="rect">
            <a:avLst/>
          </a:prstGeom>
        </p:spPr>
      </p:pic>
      <p:pic>
        <p:nvPicPr>
          <p:cNvPr id="11" name="Picture 10">
            <a:extLst>
              <a:ext uri="{FF2B5EF4-FFF2-40B4-BE49-F238E27FC236}">
                <a16:creationId xmlns:a16="http://schemas.microsoft.com/office/drawing/2014/main" id="{A3BAD429-F9F1-044F-8ED7-776C1ADD4A4E}"/>
              </a:ext>
            </a:extLst>
          </p:cNvPr>
          <p:cNvPicPr>
            <a:picLocks noChangeAspect="1"/>
          </p:cNvPicPr>
          <p:nvPr/>
        </p:nvPicPr>
        <p:blipFill rotWithShape="1">
          <a:blip r:embed="rId7">
            <a:extLst>
              <a:ext uri="{28A0092B-C50C-407E-A947-70E740481C1C}">
                <a14:useLocalDpi xmlns:a14="http://schemas.microsoft.com/office/drawing/2010/main" val="0"/>
              </a:ext>
            </a:extLst>
          </a:blip>
          <a:srcRect l="23487" r="25842"/>
          <a:stretch/>
        </p:blipFill>
        <p:spPr>
          <a:xfrm rot="16200000">
            <a:off x="3067294" y="3289377"/>
            <a:ext cx="750451" cy="640080"/>
          </a:xfrm>
          <a:prstGeom prst="rect">
            <a:avLst/>
          </a:prstGeom>
        </p:spPr>
      </p:pic>
      <p:pic>
        <p:nvPicPr>
          <p:cNvPr id="12" name="Picture 11">
            <a:extLst>
              <a:ext uri="{FF2B5EF4-FFF2-40B4-BE49-F238E27FC236}">
                <a16:creationId xmlns:a16="http://schemas.microsoft.com/office/drawing/2014/main" id="{603C4B5A-31DD-784E-9C00-31D5217F0F03}"/>
              </a:ext>
            </a:extLst>
          </p:cNvPr>
          <p:cNvPicPr>
            <a:picLocks noChangeAspect="1"/>
          </p:cNvPicPr>
          <p:nvPr/>
        </p:nvPicPr>
        <p:blipFill rotWithShape="1">
          <a:blip r:embed="rId8">
            <a:extLst>
              <a:ext uri="{28A0092B-C50C-407E-A947-70E740481C1C}">
                <a14:useLocalDpi xmlns:a14="http://schemas.microsoft.com/office/drawing/2010/main" val="0"/>
              </a:ext>
            </a:extLst>
          </a:blip>
          <a:srcRect l="23487" r="25842"/>
          <a:stretch/>
        </p:blipFill>
        <p:spPr>
          <a:xfrm rot="16200000">
            <a:off x="3067294" y="4021679"/>
            <a:ext cx="750451" cy="640080"/>
          </a:xfrm>
          <a:prstGeom prst="rect">
            <a:avLst/>
          </a:prstGeom>
        </p:spPr>
      </p:pic>
      <p:pic>
        <p:nvPicPr>
          <p:cNvPr id="13" name="Picture 12">
            <a:extLst>
              <a:ext uri="{FF2B5EF4-FFF2-40B4-BE49-F238E27FC236}">
                <a16:creationId xmlns:a16="http://schemas.microsoft.com/office/drawing/2014/main" id="{E5F834F6-DFDA-3640-9894-099B1264D32E}"/>
              </a:ext>
            </a:extLst>
          </p:cNvPr>
          <p:cNvPicPr>
            <a:picLocks noChangeAspect="1"/>
          </p:cNvPicPr>
          <p:nvPr/>
        </p:nvPicPr>
        <p:blipFill rotWithShape="1">
          <a:blip r:embed="rId9">
            <a:extLst>
              <a:ext uri="{28A0092B-C50C-407E-A947-70E740481C1C}">
                <a14:useLocalDpi xmlns:a14="http://schemas.microsoft.com/office/drawing/2010/main" val="0"/>
              </a:ext>
            </a:extLst>
          </a:blip>
          <a:srcRect l="23487" r="25842"/>
          <a:stretch/>
        </p:blipFill>
        <p:spPr>
          <a:xfrm rot="16200000">
            <a:off x="3067294" y="4753981"/>
            <a:ext cx="750451" cy="640080"/>
          </a:xfrm>
          <a:prstGeom prst="rect">
            <a:avLst/>
          </a:prstGeom>
        </p:spPr>
      </p:pic>
      <p:pic>
        <p:nvPicPr>
          <p:cNvPr id="14" name="Picture 13">
            <a:extLst>
              <a:ext uri="{FF2B5EF4-FFF2-40B4-BE49-F238E27FC236}">
                <a16:creationId xmlns:a16="http://schemas.microsoft.com/office/drawing/2014/main" id="{C81C998A-0B67-7C44-8E9D-03C04C14954D}"/>
              </a:ext>
            </a:extLst>
          </p:cNvPr>
          <p:cNvPicPr>
            <a:picLocks noChangeAspect="1"/>
          </p:cNvPicPr>
          <p:nvPr/>
        </p:nvPicPr>
        <p:blipFill rotWithShape="1">
          <a:blip r:embed="rId10">
            <a:extLst>
              <a:ext uri="{28A0092B-C50C-407E-A947-70E740481C1C}">
                <a14:useLocalDpi xmlns:a14="http://schemas.microsoft.com/office/drawing/2010/main" val="0"/>
              </a:ext>
            </a:extLst>
          </a:blip>
          <a:srcRect l="23487" r="25842"/>
          <a:stretch/>
        </p:blipFill>
        <p:spPr>
          <a:xfrm rot="16200000">
            <a:off x="3067294" y="5486283"/>
            <a:ext cx="750451" cy="640080"/>
          </a:xfrm>
          <a:prstGeom prst="rect">
            <a:avLst/>
          </a:prstGeom>
        </p:spPr>
      </p:pic>
      <p:sp>
        <p:nvSpPr>
          <p:cNvPr id="3" name="Slide Number Placeholder 5">
            <a:extLst>
              <a:ext uri="{FF2B5EF4-FFF2-40B4-BE49-F238E27FC236}">
                <a16:creationId xmlns:a16="http://schemas.microsoft.com/office/drawing/2014/main" id="{FF266548-1410-6380-C00B-973138172F7E}"/>
              </a:ext>
            </a:extLst>
          </p:cNvPr>
          <p:cNvSpPr>
            <a:spLocks noGrp="1"/>
          </p:cNvSpPr>
          <p:nvPr>
            <p:ph type="sldNum" sz="quarter" idx="10"/>
          </p:nvPr>
        </p:nvSpPr>
        <p:spPr>
          <a:xfrm>
            <a:off x="11789664" y="6629400"/>
            <a:ext cx="402336" cy="228600"/>
          </a:xfrm>
        </p:spPr>
        <p:txBody>
          <a:bodyPr/>
          <a:lstStyle/>
          <a:p>
            <a:pPr>
              <a:defRPr/>
            </a:pPr>
            <a:fld id="{75D13D49-2B6F-174C-9E1E-1013A06E5C50}" type="slidenum">
              <a:rPr lang="uk-UA" smtClean="0"/>
              <a:pPr>
                <a:defRPr/>
              </a:pPr>
              <a:t>5</a:t>
            </a:fld>
            <a:endParaRPr lang="uk-UA"/>
          </a:p>
        </p:txBody>
      </p:sp>
      <p:sp>
        <p:nvSpPr>
          <p:cNvPr id="7" name="TextBox 6">
            <a:extLst>
              <a:ext uri="{FF2B5EF4-FFF2-40B4-BE49-F238E27FC236}">
                <a16:creationId xmlns:a16="http://schemas.microsoft.com/office/drawing/2014/main" id="{33DA63CC-782C-D904-EA4E-E03FFAF17ECB}"/>
              </a:ext>
            </a:extLst>
          </p:cNvPr>
          <p:cNvSpPr txBox="1"/>
          <p:nvPr/>
        </p:nvSpPr>
        <p:spPr>
          <a:xfrm>
            <a:off x="2996723" y="1428938"/>
            <a:ext cx="891591" cy="338554"/>
          </a:xfrm>
          <a:prstGeom prst="rect">
            <a:avLst/>
          </a:prstGeom>
          <a:noFill/>
        </p:spPr>
        <p:txBody>
          <a:bodyPr wrap="none" rtlCol="0">
            <a:spAutoFit/>
          </a:bodyPr>
          <a:lstStyle/>
          <a:p>
            <a:pPr algn="ctr"/>
            <a:r>
              <a:rPr lang="en-US" sz="1600" b="1" dirty="0"/>
              <a:t>Models</a:t>
            </a:r>
          </a:p>
        </p:txBody>
      </p:sp>
    </p:spTree>
    <p:extLst>
      <p:ext uri="{BB962C8B-B14F-4D97-AF65-F5344CB8AC3E}">
        <p14:creationId xmlns:p14="http://schemas.microsoft.com/office/powerpoint/2010/main" val="684510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649" y="36904"/>
            <a:ext cx="8250115" cy="1066800"/>
          </a:xfrm>
        </p:spPr>
        <p:txBody>
          <a:bodyPr/>
          <a:lstStyle/>
          <a:p>
            <a:r>
              <a:rPr lang="en-US" sz="4000">
                <a:solidFill>
                  <a:schemeClr val="bg1">
                    <a:lumMod val="85000"/>
                  </a:schemeClr>
                </a:solidFill>
              </a:rPr>
              <a:t>Accomplishments</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The main DSS objective for FY22 was to complete computational fluid dynamics (CFD) analysis at expected conditions of the partner project’s Propulsive Descent (PD) test in the Langley Unitary Plan Wind Tunnel test section 2 (Mach 2.3 to 4.6, test still to be completed)</a:t>
            </a:r>
          </a:p>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In FY22, completed remaining 22 highest priority CFD cases, for a total of 430 cases in total</a:t>
            </a:r>
          </a:p>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Delivered “Milestone K1: Pre-Test CFD Report ” on 18 March 2022</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Document GCDP-02-RPT-22021</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Report summarizes CFD analysis to date in advance of the partner project wind tunnel test no earlier than October 2022</a:t>
            </a:r>
            <a:endParaRPr lang="en-US" sz="20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K. </a:t>
            </a:r>
            <a:r>
              <a:rPr lang="en-US" sz="2000" dirty="0" err="1">
                <a:latin typeface="Arial" panose="020B0604020202020204" pitchFamily="34" charset="0"/>
                <a:cs typeface="Arial" panose="020B0604020202020204" pitchFamily="34" charset="0"/>
              </a:rPr>
              <a:t>Edquist</a:t>
            </a:r>
            <a:r>
              <a:rPr lang="en-US" sz="2000" dirty="0">
                <a:latin typeface="Arial" panose="020B0604020202020204" pitchFamily="34" charset="0"/>
                <a:cs typeface="Arial" panose="020B0604020202020204" pitchFamily="34" charset="0"/>
              </a:rPr>
              <a:t> chaired special session “Mars Powered Descent Vehicles I” at 2022 AIAA SciTech, where 3 DSS papers were presented that summarize the CFD results to date</a:t>
            </a:r>
            <a:endParaRPr lang="en-US" sz="1800" dirty="0">
              <a:latin typeface="Arial" panose="020B0604020202020204" pitchFamily="34" charset="0"/>
              <a:cs typeface="Arial" panose="020B0604020202020204" pitchFamily="34" charset="0"/>
            </a:endParaRPr>
          </a:p>
          <a:p>
            <a:pPr marL="457200" lvl="1" indent="0">
              <a:buNone/>
            </a:pPr>
            <a:endParaRPr lang="en-US" sz="18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6</a:t>
            </a:fld>
            <a:endParaRPr lang="uk-UA"/>
          </a:p>
        </p:txBody>
      </p:sp>
      <p:graphicFrame>
        <p:nvGraphicFramePr>
          <p:cNvPr id="3" name="Table 2">
            <a:extLst>
              <a:ext uri="{FF2B5EF4-FFF2-40B4-BE49-F238E27FC236}">
                <a16:creationId xmlns:a16="http://schemas.microsoft.com/office/drawing/2014/main" id="{207599DA-E379-2F0A-D4E4-D1FD69B407BE}"/>
              </a:ext>
            </a:extLst>
          </p:cNvPr>
          <p:cNvGraphicFramePr>
            <a:graphicFrameLocks noGrp="1"/>
          </p:cNvGraphicFramePr>
          <p:nvPr>
            <p:extLst>
              <p:ext uri="{D42A27DB-BD31-4B8C-83A1-F6EECF244321}">
                <p14:modId xmlns:p14="http://schemas.microsoft.com/office/powerpoint/2010/main" val="677982046"/>
              </p:ext>
            </p:extLst>
          </p:nvPr>
        </p:nvGraphicFramePr>
        <p:xfrm>
          <a:off x="1586033" y="4756325"/>
          <a:ext cx="9005279" cy="1808598"/>
        </p:xfrm>
        <a:graphic>
          <a:graphicData uri="http://schemas.openxmlformats.org/drawingml/2006/table">
            <a:tbl>
              <a:tblPr firstRow="1" firstCol="1" bandRow="1">
                <a:tableStyleId>{5940675A-B579-460E-94D1-54222C63F5DA}</a:tableStyleId>
              </a:tblPr>
              <a:tblGrid>
                <a:gridCol w="1549527">
                  <a:extLst>
                    <a:ext uri="{9D8B030D-6E8A-4147-A177-3AD203B41FA5}">
                      <a16:colId xmlns:a16="http://schemas.microsoft.com/office/drawing/2014/main" val="342738808"/>
                    </a:ext>
                  </a:extLst>
                </a:gridCol>
                <a:gridCol w="5100918">
                  <a:extLst>
                    <a:ext uri="{9D8B030D-6E8A-4147-A177-3AD203B41FA5}">
                      <a16:colId xmlns:a16="http://schemas.microsoft.com/office/drawing/2014/main" val="1845325083"/>
                    </a:ext>
                  </a:extLst>
                </a:gridCol>
                <a:gridCol w="2354834">
                  <a:extLst>
                    <a:ext uri="{9D8B030D-6E8A-4147-A177-3AD203B41FA5}">
                      <a16:colId xmlns:a16="http://schemas.microsoft.com/office/drawing/2014/main" val="976854139"/>
                    </a:ext>
                  </a:extLst>
                </a:gridCol>
              </a:tblGrid>
              <a:tr h="602866">
                <a:tc>
                  <a:txBody>
                    <a:bodyPr/>
                    <a:lstStyle/>
                    <a:p>
                      <a:pPr marL="0" marR="0" algn="r">
                        <a:lnSpc>
                          <a:spcPts val="1500"/>
                        </a:lnSpc>
                        <a:spcBef>
                          <a:spcPts val="375"/>
                        </a:spcBef>
                        <a:spcAft>
                          <a:spcPts val="1500"/>
                        </a:spcAft>
                      </a:pPr>
                      <a:r>
                        <a:rPr lang="en-US" sz="1600" dirty="0">
                          <a:effectLst/>
                        </a:rPr>
                        <a:t>AIAA-2022-0912</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marL="0" marR="0">
                        <a:lnSpc>
                          <a:spcPts val="1500"/>
                        </a:lnSpc>
                        <a:spcBef>
                          <a:spcPts val="375"/>
                        </a:spcBef>
                        <a:spcAft>
                          <a:spcPts val="1500"/>
                        </a:spcAft>
                      </a:pPr>
                      <a:r>
                        <a:rPr lang="en-US" sz="1600" dirty="0">
                          <a:effectLst/>
                        </a:rPr>
                        <a:t>Computational Modeling of Mars </a:t>
                      </a:r>
                      <a:r>
                        <a:rPr lang="en-US" sz="1600" dirty="0" err="1">
                          <a:effectLst/>
                        </a:rPr>
                        <a:t>Retropropulsion</a:t>
                      </a:r>
                      <a:r>
                        <a:rPr lang="en-US" sz="1600" dirty="0">
                          <a:effectLst/>
                        </a:rPr>
                        <a:t> Concepts in the Langley Unitary Plan Wind Tunnel</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marL="0" marR="0">
                        <a:lnSpc>
                          <a:spcPts val="1500"/>
                        </a:lnSpc>
                        <a:spcBef>
                          <a:spcPts val="375"/>
                        </a:spcBef>
                        <a:spcAft>
                          <a:spcPts val="1500"/>
                        </a:spcAft>
                      </a:pPr>
                      <a:r>
                        <a:rPr lang="en-US" sz="1600">
                          <a:effectLst/>
                        </a:rPr>
                        <a:t>Karl Edquist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556102614"/>
                  </a:ext>
                </a:extLst>
              </a:tr>
              <a:tr h="602866">
                <a:tc>
                  <a:txBody>
                    <a:bodyPr/>
                    <a:lstStyle/>
                    <a:p>
                      <a:pPr marL="0" marR="0" algn="r">
                        <a:lnSpc>
                          <a:spcPts val="1500"/>
                        </a:lnSpc>
                        <a:spcBef>
                          <a:spcPts val="375"/>
                        </a:spcBef>
                        <a:spcAft>
                          <a:spcPts val="1500"/>
                        </a:spcAft>
                      </a:pPr>
                      <a:r>
                        <a:rPr lang="en-US" sz="1600" dirty="0">
                          <a:effectLst/>
                        </a:rPr>
                        <a:t>AIAA-2022-0913</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marL="0" marR="0">
                        <a:lnSpc>
                          <a:spcPts val="1500"/>
                        </a:lnSpc>
                        <a:spcBef>
                          <a:spcPts val="375"/>
                        </a:spcBef>
                        <a:spcAft>
                          <a:spcPts val="1500"/>
                        </a:spcAft>
                      </a:pPr>
                      <a:r>
                        <a:rPr lang="en-US" sz="1600" dirty="0">
                          <a:effectLst/>
                        </a:rPr>
                        <a:t>OVERFLOW Analysis of Supersonic </a:t>
                      </a:r>
                      <a:r>
                        <a:rPr lang="en-US" sz="1600" dirty="0" err="1">
                          <a:effectLst/>
                        </a:rPr>
                        <a:t>Retropropulsion</a:t>
                      </a:r>
                      <a:r>
                        <a:rPr lang="en-US" sz="1600" dirty="0">
                          <a:effectLst/>
                        </a:rPr>
                        <a:t> Testing on the </a:t>
                      </a:r>
                      <a:r>
                        <a:rPr lang="en-US" sz="1600" dirty="0" err="1">
                          <a:effectLst/>
                        </a:rPr>
                        <a:t>CobraMRV</a:t>
                      </a:r>
                      <a:r>
                        <a:rPr lang="en-US" sz="1600" dirty="0">
                          <a:effectLst/>
                        </a:rPr>
                        <a:t> Mars Entry Vehicle Concept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marL="0" marR="0">
                        <a:lnSpc>
                          <a:spcPts val="1500"/>
                        </a:lnSpc>
                        <a:spcBef>
                          <a:spcPts val="375"/>
                        </a:spcBef>
                        <a:spcAft>
                          <a:spcPts val="1500"/>
                        </a:spcAft>
                      </a:pPr>
                      <a:r>
                        <a:rPr lang="en-US" sz="1600" dirty="0">
                          <a:effectLst/>
                        </a:rPr>
                        <a:t>Kristen </a:t>
                      </a:r>
                      <a:r>
                        <a:rPr lang="en-US" sz="1600" dirty="0" err="1">
                          <a:effectLst/>
                        </a:rPr>
                        <a:t>Matsuno</a:t>
                      </a:r>
                      <a:r>
                        <a:rPr lang="en-US" sz="1600" dirty="0">
                          <a:effectLst/>
                        </a:rPr>
                        <a:t> (student)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799471059"/>
                  </a:ext>
                </a:extLst>
              </a:tr>
              <a:tr h="602866">
                <a:tc>
                  <a:txBody>
                    <a:bodyPr/>
                    <a:lstStyle/>
                    <a:p>
                      <a:pPr marL="0" marR="0" algn="r">
                        <a:lnSpc>
                          <a:spcPts val="1500"/>
                        </a:lnSpc>
                        <a:spcBef>
                          <a:spcPts val="375"/>
                        </a:spcBef>
                        <a:spcAft>
                          <a:spcPts val="1500"/>
                        </a:spcAft>
                      </a:pPr>
                      <a:r>
                        <a:rPr lang="en-US" sz="1600" dirty="0">
                          <a:effectLst/>
                        </a:rPr>
                        <a:t>AIAA-2022-0914</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marL="0" marR="0">
                        <a:lnSpc>
                          <a:spcPts val="1500"/>
                        </a:lnSpc>
                        <a:spcBef>
                          <a:spcPts val="375"/>
                        </a:spcBef>
                        <a:spcAft>
                          <a:spcPts val="1500"/>
                        </a:spcAft>
                      </a:pPr>
                      <a:r>
                        <a:rPr lang="en-US" sz="1600" dirty="0">
                          <a:effectLst/>
                        </a:rPr>
                        <a:t>OVERFLOW Analysis of Supersonic </a:t>
                      </a:r>
                      <a:r>
                        <a:rPr lang="en-US" sz="1600" dirty="0" err="1">
                          <a:effectLst/>
                        </a:rPr>
                        <a:t>Retropropulsion</a:t>
                      </a:r>
                      <a:r>
                        <a:rPr lang="en-US" sz="1600" dirty="0">
                          <a:effectLst/>
                        </a:rPr>
                        <a:t> Testing on a Blunt Mars Entry Vehicle Concept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marL="0" marR="0">
                        <a:lnSpc>
                          <a:spcPts val="1500"/>
                        </a:lnSpc>
                        <a:spcBef>
                          <a:spcPts val="375"/>
                        </a:spcBef>
                        <a:spcAft>
                          <a:spcPts val="1500"/>
                        </a:spcAft>
                      </a:pPr>
                      <a:r>
                        <a:rPr lang="en-US" sz="1600" dirty="0">
                          <a:effectLst/>
                        </a:rPr>
                        <a:t>Logan </a:t>
                      </a:r>
                      <a:r>
                        <a:rPr lang="en-US" sz="1600" dirty="0" err="1">
                          <a:effectLst/>
                        </a:rPr>
                        <a:t>Halstrom</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394969542"/>
                  </a:ext>
                </a:extLst>
              </a:tr>
            </a:tbl>
          </a:graphicData>
        </a:graphic>
      </p:graphicFrame>
    </p:spTree>
    <p:extLst>
      <p:ext uri="{BB962C8B-B14F-4D97-AF65-F5344CB8AC3E}">
        <p14:creationId xmlns:p14="http://schemas.microsoft.com/office/powerpoint/2010/main" val="2879004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B7ADE2-06FA-1246-AFB0-A4B3C68F16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1469" y="2008100"/>
            <a:ext cx="5666958" cy="4151376"/>
          </a:xfrm>
          <a:prstGeom prst="rect">
            <a:avLst/>
          </a:prstGeom>
        </p:spPr>
      </p:pic>
      <p:sp>
        <p:nvSpPr>
          <p:cNvPr id="3" name="Title 2">
            <a:extLst>
              <a:ext uri="{FF2B5EF4-FFF2-40B4-BE49-F238E27FC236}">
                <a16:creationId xmlns:a16="http://schemas.microsoft.com/office/drawing/2014/main" id="{B2CAB2EC-8AF4-5640-9901-569518EE5431}"/>
              </a:ext>
            </a:extLst>
          </p:cNvPr>
          <p:cNvSpPr>
            <a:spLocks noGrp="1"/>
          </p:cNvSpPr>
          <p:nvPr>
            <p:ph type="title"/>
          </p:nvPr>
        </p:nvSpPr>
        <p:spPr>
          <a:xfrm>
            <a:off x="609600" y="0"/>
            <a:ext cx="10972800" cy="1066800"/>
          </a:xfrm>
        </p:spPr>
        <p:txBody>
          <a:bodyPr/>
          <a:lstStyle/>
          <a:p>
            <a:r>
              <a:rPr lang="en-US" sz="3200" dirty="0">
                <a:solidFill>
                  <a:schemeClr val="tx1">
                    <a:lumMod val="85000"/>
                  </a:schemeClr>
                </a:solidFill>
              </a:rPr>
              <a:t>Results: Predicted Effect of Blowing Nozzles for Model 1A</a:t>
            </a:r>
          </a:p>
        </p:txBody>
      </p:sp>
      <p:sp>
        <p:nvSpPr>
          <p:cNvPr id="4" name="Content Placeholder 3">
            <a:extLst>
              <a:ext uri="{FF2B5EF4-FFF2-40B4-BE49-F238E27FC236}">
                <a16:creationId xmlns:a16="http://schemas.microsoft.com/office/drawing/2014/main" id="{D8C5E3FF-D54A-434E-AA70-BAA2BEDB8584}"/>
              </a:ext>
            </a:extLst>
          </p:cNvPr>
          <p:cNvSpPr>
            <a:spLocks noGrp="1"/>
          </p:cNvSpPr>
          <p:nvPr>
            <p:ph idx="1"/>
          </p:nvPr>
        </p:nvSpPr>
        <p:spPr>
          <a:xfrm>
            <a:off x="152400" y="1272988"/>
            <a:ext cx="11887200" cy="1991770"/>
          </a:xfrm>
        </p:spPr>
        <p:txBody>
          <a:bodyPr/>
          <a:lstStyle/>
          <a:p>
            <a:pPr marL="285750" indent="-285750">
              <a:buFont typeface="Arial" panose="020B0604020202020204" pitchFamily="34" charset="0"/>
              <a:buChar char="•"/>
            </a:pPr>
            <a:r>
              <a:rPr lang="en-US" sz="1600" dirty="0"/>
              <a:t>Tunnel Mach number = 2.4, thrust coefficients (CT) of 0, 0.5, 1, and 2.5</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With increasing thrust:</a:t>
            </a:r>
          </a:p>
          <a:p>
            <a:pPr marL="565150" lvl="1" indent="-285750">
              <a:buFont typeface="Arial" panose="020B0604020202020204" pitchFamily="34" charset="0"/>
              <a:buChar char="•"/>
            </a:pPr>
            <a:r>
              <a:rPr lang="en-US" sz="1600" dirty="0"/>
              <a:t>Shock standoff distance increases</a:t>
            </a:r>
          </a:p>
          <a:p>
            <a:pPr marL="565150" lvl="1" indent="-285750">
              <a:buFont typeface="Arial" panose="020B0604020202020204" pitchFamily="34" charset="0"/>
              <a:buChar char="•"/>
            </a:pPr>
            <a:r>
              <a:rPr lang="en-US" sz="1600" dirty="0"/>
              <a:t>Heatshield aerodynamic axial force coefficient (</a:t>
            </a:r>
            <a:r>
              <a:rPr lang="en-US" sz="1600" dirty="0" err="1"/>
              <a:t>CF,x</a:t>
            </a:r>
            <a:r>
              <a:rPr lang="en-US" sz="1600" dirty="0"/>
              <a:t>) decreases</a:t>
            </a:r>
          </a:p>
          <a:p>
            <a:pPr marL="285750" indent="-285750">
              <a:buFont typeface="Arial" panose="020B0604020202020204" pitchFamily="34" charset="0"/>
              <a:buChar char="•"/>
            </a:pPr>
            <a:r>
              <a:rPr lang="en-US" sz="1600" dirty="0"/>
              <a:t>Significant scatter between CFD solvers, possibly due to URANS vs. DES, causes will be investigated further</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2" name="Slide Number Placeholder 1">
            <a:extLst>
              <a:ext uri="{FF2B5EF4-FFF2-40B4-BE49-F238E27FC236}">
                <a16:creationId xmlns:a16="http://schemas.microsoft.com/office/drawing/2014/main" id="{B4A08B5E-7559-6F44-96EC-AB78E9AB9680}"/>
              </a:ext>
            </a:extLst>
          </p:cNvPr>
          <p:cNvSpPr>
            <a:spLocks noGrp="1"/>
          </p:cNvSpPr>
          <p:nvPr>
            <p:ph type="sldNum" sz="quarter" idx="10"/>
          </p:nvPr>
        </p:nvSpPr>
        <p:spPr/>
        <p:txBody>
          <a:bodyPr/>
          <a:lstStyle/>
          <a:p>
            <a:pPr>
              <a:defRPr/>
            </a:pPr>
            <a:fld id="{75D13D49-2B6F-174C-9E1E-1013A06E5C50}" type="slidenum">
              <a:rPr lang="uk-UA" sz="800" smtClean="0">
                <a:latin typeface="Arial" panose="020B0604020202020204" pitchFamily="34" charset="0"/>
                <a:cs typeface="Arial" panose="020B0604020202020204" pitchFamily="34" charset="0"/>
              </a:rPr>
              <a:pPr>
                <a:defRPr/>
              </a:pPr>
              <a:t>7</a:t>
            </a:fld>
            <a:endParaRPr lang="uk-UA" sz="80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F0C72A9-EE9D-F546-8E0C-D0469E7F05FC}"/>
              </a:ext>
            </a:extLst>
          </p:cNvPr>
          <p:cNvPicPr>
            <a:picLocks noChangeAspect="1"/>
          </p:cNvPicPr>
          <p:nvPr/>
        </p:nvPicPr>
        <p:blipFill rotWithShape="1">
          <a:blip r:embed="rId3"/>
          <a:srcRect t="8646"/>
          <a:stretch/>
        </p:blipFill>
        <p:spPr>
          <a:xfrm>
            <a:off x="3200400" y="1706542"/>
            <a:ext cx="3200400" cy="1644584"/>
          </a:xfrm>
          <a:prstGeom prst="rect">
            <a:avLst/>
          </a:prstGeom>
          <a:ln w="19050">
            <a:solidFill>
              <a:schemeClr val="bg1"/>
            </a:solidFill>
          </a:ln>
        </p:spPr>
      </p:pic>
      <p:pic>
        <p:nvPicPr>
          <p:cNvPr id="7" name="Picture 6">
            <a:extLst>
              <a:ext uri="{FF2B5EF4-FFF2-40B4-BE49-F238E27FC236}">
                <a16:creationId xmlns:a16="http://schemas.microsoft.com/office/drawing/2014/main" id="{FC2BDEEA-348E-BA4A-B5E0-7C444C9B6C24}"/>
              </a:ext>
            </a:extLst>
          </p:cNvPr>
          <p:cNvPicPr>
            <a:picLocks noChangeAspect="1"/>
          </p:cNvPicPr>
          <p:nvPr/>
        </p:nvPicPr>
        <p:blipFill rotWithShape="1">
          <a:blip r:embed="rId4"/>
          <a:srcRect t="8346"/>
          <a:stretch/>
        </p:blipFill>
        <p:spPr>
          <a:xfrm>
            <a:off x="0" y="1706348"/>
            <a:ext cx="3200400" cy="1649981"/>
          </a:xfrm>
          <a:prstGeom prst="rect">
            <a:avLst/>
          </a:prstGeom>
          <a:ln w="19050">
            <a:solidFill>
              <a:schemeClr val="bg1"/>
            </a:solidFill>
          </a:ln>
        </p:spPr>
      </p:pic>
      <p:pic>
        <p:nvPicPr>
          <p:cNvPr id="8" name="Picture 7">
            <a:extLst>
              <a:ext uri="{FF2B5EF4-FFF2-40B4-BE49-F238E27FC236}">
                <a16:creationId xmlns:a16="http://schemas.microsoft.com/office/drawing/2014/main" id="{F2903D89-7B13-F04A-82EA-FC6B18AA3D44}"/>
              </a:ext>
            </a:extLst>
          </p:cNvPr>
          <p:cNvPicPr>
            <a:picLocks noChangeAspect="1"/>
          </p:cNvPicPr>
          <p:nvPr/>
        </p:nvPicPr>
        <p:blipFill rotWithShape="1">
          <a:blip r:embed="rId5"/>
          <a:srcRect t="8646"/>
          <a:stretch/>
        </p:blipFill>
        <p:spPr>
          <a:xfrm>
            <a:off x="0" y="3366364"/>
            <a:ext cx="3200400" cy="1644584"/>
          </a:xfrm>
          <a:prstGeom prst="rect">
            <a:avLst/>
          </a:prstGeom>
          <a:ln w="19050">
            <a:solidFill>
              <a:schemeClr val="bg1"/>
            </a:solidFill>
          </a:ln>
        </p:spPr>
      </p:pic>
      <p:pic>
        <p:nvPicPr>
          <p:cNvPr id="9" name="Picture 8">
            <a:extLst>
              <a:ext uri="{FF2B5EF4-FFF2-40B4-BE49-F238E27FC236}">
                <a16:creationId xmlns:a16="http://schemas.microsoft.com/office/drawing/2014/main" id="{2D2F9B66-C377-A74A-9B28-79746C56B0A8}"/>
              </a:ext>
            </a:extLst>
          </p:cNvPr>
          <p:cNvPicPr>
            <a:picLocks noChangeAspect="1"/>
          </p:cNvPicPr>
          <p:nvPr/>
        </p:nvPicPr>
        <p:blipFill rotWithShape="1">
          <a:blip r:embed="rId6"/>
          <a:srcRect t="8646"/>
          <a:stretch/>
        </p:blipFill>
        <p:spPr>
          <a:xfrm>
            <a:off x="3200400" y="3366364"/>
            <a:ext cx="3200400" cy="1644584"/>
          </a:xfrm>
          <a:prstGeom prst="rect">
            <a:avLst/>
          </a:prstGeom>
          <a:ln w="19050">
            <a:solidFill>
              <a:schemeClr val="bg1"/>
            </a:solidFill>
          </a:ln>
        </p:spPr>
      </p:pic>
      <p:sp>
        <p:nvSpPr>
          <p:cNvPr id="10" name="TextBox 9">
            <a:extLst>
              <a:ext uri="{FF2B5EF4-FFF2-40B4-BE49-F238E27FC236}">
                <a16:creationId xmlns:a16="http://schemas.microsoft.com/office/drawing/2014/main" id="{4D04E951-B62D-894C-B31F-70973DD08E5B}"/>
              </a:ext>
            </a:extLst>
          </p:cNvPr>
          <p:cNvSpPr txBox="1"/>
          <p:nvPr/>
        </p:nvSpPr>
        <p:spPr>
          <a:xfrm>
            <a:off x="8008735" y="1171003"/>
            <a:ext cx="3886385" cy="830997"/>
          </a:xfrm>
          <a:prstGeom prst="rect">
            <a:avLst/>
          </a:prstGeom>
          <a:noFill/>
        </p:spPr>
        <p:txBody>
          <a:bodyPr wrap="none" rtlCol="0">
            <a:spAutoFit/>
          </a:bodyPr>
          <a:lstStyle/>
          <a:p>
            <a:r>
              <a:rPr lang="en-US" sz="1600" dirty="0">
                <a:solidFill>
                  <a:schemeClr val="bg1"/>
                </a:solidFill>
              </a:rPr>
              <a:t>C</a:t>
            </a:r>
            <a:r>
              <a:rPr lang="en-US" sz="1600" baseline="-25000" dirty="0">
                <a:solidFill>
                  <a:schemeClr val="bg1"/>
                </a:solidFill>
              </a:rPr>
              <a:t>T</a:t>
            </a:r>
            <a:r>
              <a:rPr lang="en-US" sz="1600" dirty="0">
                <a:solidFill>
                  <a:schemeClr val="bg1"/>
                </a:solidFill>
              </a:rPr>
              <a:t> = Thrust / (1/2</a:t>
            </a:r>
            <a:r>
              <a:rPr lang="en-US" sz="1600" dirty="0">
                <a:solidFill>
                  <a:schemeClr val="bg1"/>
                </a:solidFill>
                <a:latin typeface="Symbol" pitchFamily="2" charset="2"/>
              </a:rPr>
              <a:t>r</a:t>
            </a:r>
            <a:r>
              <a:rPr lang="en-US" sz="1600" dirty="0">
                <a:solidFill>
                  <a:schemeClr val="bg1"/>
                </a:solidFill>
              </a:rPr>
              <a:t>V</a:t>
            </a:r>
            <a:r>
              <a:rPr lang="en-US" sz="1600" baseline="30000" dirty="0">
                <a:solidFill>
                  <a:schemeClr val="bg1"/>
                </a:solidFill>
              </a:rPr>
              <a:t>2</a:t>
            </a:r>
            <a:r>
              <a:rPr lang="en-US" sz="1600" dirty="0">
                <a:solidFill>
                  <a:schemeClr val="bg1"/>
                </a:solidFill>
              </a:rPr>
              <a:t>S</a:t>
            </a:r>
            <a:r>
              <a:rPr lang="en-US" sz="1600" baseline="-25000" dirty="0">
                <a:solidFill>
                  <a:schemeClr val="bg1"/>
                </a:solidFill>
              </a:rPr>
              <a:t>ref</a:t>
            </a:r>
            <a:r>
              <a:rPr lang="en-US" sz="1600" dirty="0">
                <a:solidFill>
                  <a:schemeClr val="bg1"/>
                </a:solidFill>
              </a:rPr>
              <a:t>)</a:t>
            </a:r>
          </a:p>
          <a:p>
            <a:r>
              <a:rPr lang="en-US" sz="1600" dirty="0" err="1">
                <a:solidFill>
                  <a:schemeClr val="bg1"/>
                </a:solidFill>
              </a:rPr>
              <a:t>AoA</a:t>
            </a:r>
            <a:r>
              <a:rPr lang="en-US" sz="1600" dirty="0">
                <a:solidFill>
                  <a:schemeClr val="bg1"/>
                </a:solidFill>
              </a:rPr>
              <a:t> = angle of attack</a:t>
            </a:r>
          </a:p>
          <a:p>
            <a:r>
              <a:rPr lang="en-US" sz="1600" dirty="0" err="1">
                <a:solidFill>
                  <a:schemeClr val="bg1"/>
                </a:solidFill>
              </a:rPr>
              <a:t>C</a:t>
            </a:r>
            <a:r>
              <a:rPr lang="en-US" sz="1600" baseline="-25000" dirty="0" err="1">
                <a:solidFill>
                  <a:schemeClr val="bg1"/>
                </a:solidFill>
              </a:rPr>
              <a:t>F,x</a:t>
            </a:r>
            <a:r>
              <a:rPr lang="en-US" sz="1600" dirty="0">
                <a:solidFill>
                  <a:schemeClr val="bg1"/>
                </a:solidFill>
              </a:rPr>
              <a:t> = aerodynamic axial force coefficient</a:t>
            </a:r>
          </a:p>
        </p:txBody>
      </p:sp>
      <p:sp>
        <p:nvSpPr>
          <p:cNvPr id="11" name="TextBox 10">
            <a:extLst>
              <a:ext uri="{FF2B5EF4-FFF2-40B4-BE49-F238E27FC236}">
                <a16:creationId xmlns:a16="http://schemas.microsoft.com/office/drawing/2014/main" id="{BD8842A1-36FD-3942-B5E1-1015DCBFD2F2}"/>
              </a:ext>
            </a:extLst>
          </p:cNvPr>
          <p:cNvSpPr txBox="1"/>
          <p:nvPr/>
        </p:nvSpPr>
        <p:spPr>
          <a:xfrm>
            <a:off x="306828" y="1706542"/>
            <a:ext cx="764953" cy="338554"/>
          </a:xfrm>
          <a:prstGeom prst="rect">
            <a:avLst/>
          </a:prstGeom>
          <a:noFill/>
        </p:spPr>
        <p:txBody>
          <a:bodyPr wrap="none" rtlCol="0">
            <a:spAutoFit/>
          </a:bodyPr>
          <a:lstStyle/>
          <a:p>
            <a:r>
              <a:rPr lang="en-US" sz="1600" b="1" dirty="0">
                <a:solidFill>
                  <a:schemeClr val="bg1"/>
                </a:solidFill>
              </a:rPr>
              <a:t>C</a:t>
            </a:r>
            <a:r>
              <a:rPr lang="en-US" sz="1600" b="1" baseline="-25000" dirty="0">
                <a:solidFill>
                  <a:schemeClr val="bg1"/>
                </a:solidFill>
              </a:rPr>
              <a:t>T</a:t>
            </a:r>
            <a:r>
              <a:rPr lang="en-US" sz="1600" b="1" dirty="0">
                <a:solidFill>
                  <a:schemeClr val="bg1"/>
                </a:solidFill>
              </a:rPr>
              <a:t> = 0</a:t>
            </a:r>
          </a:p>
        </p:txBody>
      </p:sp>
      <p:sp>
        <p:nvSpPr>
          <p:cNvPr id="12" name="TextBox 11">
            <a:extLst>
              <a:ext uri="{FF2B5EF4-FFF2-40B4-BE49-F238E27FC236}">
                <a16:creationId xmlns:a16="http://schemas.microsoft.com/office/drawing/2014/main" id="{5AF85D0A-F394-2649-A2CA-EFD946BFE5B8}"/>
              </a:ext>
            </a:extLst>
          </p:cNvPr>
          <p:cNvSpPr txBox="1"/>
          <p:nvPr/>
        </p:nvSpPr>
        <p:spPr>
          <a:xfrm>
            <a:off x="3508261" y="1706542"/>
            <a:ext cx="936475" cy="338554"/>
          </a:xfrm>
          <a:prstGeom prst="rect">
            <a:avLst/>
          </a:prstGeom>
          <a:noFill/>
        </p:spPr>
        <p:txBody>
          <a:bodyPr wrap="none" rtlCol="0">
            <a:spAutoFit/>
          </a:bodyPr>
          <a:lstStyle/>
          <a:p>
            <a:r>
              <a:rPr lang="en-US" sz="1600" b="1" dirty="0">
                <a:solidFill>
                  <a:schemeClr val="bg1"/>
                </a:solidFill>
              </a:rPr>
              <a:t>C</a:t>
            </a:r>
            <a:r>
              <a:rPr lang="en-US" sz="1600" b="1" baseline="-25000" dirty="0">
                <a:solidFill>
                  <a:schemeClr val="bg1"/>
                </a:solidFill>
              </a:rPr>
              <a:t>T</a:t>
            </a:r>
            <a:r>
              <a:rPr lang="en-US" sz="1600" b="1" dirty="0">
                <a:solidFill>
                  <a:schemeClr val="bg1"/>
                </a:solidFill>
              </a:rPr>
              <a:t> = 0.5</a:t>
            </a:r>
          </a:p>
        </p:txBody>
      </p:sp>
      <p:sp>
        <p:nvSpPr>
          <p:cNvPr id="13" name="TextBox 12">
            <a:extLst>
              <a:ext uri="{FF2B5EF4-FFF2-40B4-BE49-F238E27FC236}">
                <a16:creationId xmlns:a16="http://schemas.microsoft.com/office/drawing/2014/main" id="{3384639B-3511-574E-82AE-00E940397228}"/>
              </a:ext>
            </a:extLst>
          </p:cNvPr>
          <p:cNvSpPr txBox="1"/>
          <p:nvPr/>
        </p:nvSpPr>
        <p:spPr>
          <a:xfrm>
            <a:off x="306828" y="3370927"/>
            <a:ext cx="764953" cy="338554"/>
          </a:xfrm>
          <a:prstGeom prst="rect">
            <a:avLst/>
          </a:prstGeom>
          <a:noFill/>
        </p:spPr>
        <p:txBody>
          <a:bodyPr wrap="none" rtlCol="0">
            <a:spAutoFit/>
          </a:bodyPr>
          <a:lstStyle/>
          <a:p>
            <a:r>
              <a:rPr lang="en-US" sz="1600" b="1" dirty="0">
                <a:solidFill>
                  <a:schemeClr val="bg1"/>
                </a:solidFill>
              </a:rPr>
              <a:t>C</a:t>
            </a:r>
            <a:r>
              <a:rPr lang="en-US" sz="1600" b="1" baseline="-25000" dirty="0">
                <a:solidFill>
                  <a:schemeClr val="bg1"/>
                </a:solidFill>
              </a:rPr>
              <a:t>T</a:t>
            </a:r>
            <a:r>
              <a:rPr lang="en-US" sz="1600" b="1" dirty="0">
                <a:solidFill>
                  <a:schemeClr val="bg1"/>
                </a:solidFill>
              </a:rPr>
              <a:t> = 1</a:t>
            </a:r>
          </a:p>
        </p:txBody>
      </p:sp>
      <p:sp>
        <p:nvSpPr>
          <p:cNvPr id="14" name="TextBox 13">
            <a:extLst>
              <a:ext uri="{FF2B5EF4-FFF2-40B4-BE49-F238E27FC236}">
                <a16:creationId xmlns:a16="http://schemas.microsoft.com/office/drawing/2014/main" id="{4AC2C33B-D151-BC43-8AAD-13116A98ECF0}"/>
              </a:ext>
            </a:extLst>
          </p:cNvPr>
          <p:cNvSpPr txBox="1"/>
          <p:nvPr/>
        </p:nvSpPr>
        <p:spPr>
          <a:xfrm>
            <a:off x="3508261" y="3370927"/>
            <a:ext cx="936475" cy="338554"/>
          </a:xfrm>
          <a:prstGeom prst="rect">
            <a:avLst/>
          </a:prstGeom>
          <a:noFill/>
        </p:spPr>
        <p:txBody>
          <a:bodyPr wrap="none" rtlCol="0">
            <a:spAutoFit/>
          </a:bodyPr>
          <a:lstStyle/>
          <a:p>
            <a:r>
              <a:rPr lang="en-US" sz="1600" b="1" dirty="0">
                <a:solidFill>
                  <a:schemeClr val="bg1"/>
                </a:solidFill>
              </a:rPr>
              <a:t>C</a:t>
            </a:r>
            <a:r>
              <a:rPr lang="en-US" sz="1600" b="1" baseline="-25000" dirty="0">
                <a:solidFill>
                  <a:schemeClr val="bg1"/>
                </a:solidFill>
              </a:rPr>
              <a:t>T</a:t>
            </a:r>
            <a:r>
              <a:rPr lang="en-US" sz="1600" b="1" dirty="0">
                <a:solidFill>
                  <a:schemeClr val="bg1"/>
                </a:solidFill>
              </a:rPr>
              <a:t> = 2.5</a:t>
            </a:r>
          </a:p>
        </p:txBody>
      </p:sp>
      <p:pic>
        <p:nvPicPr>
          <p:cNvPr id="15" name="Picture 14">
            <a:extLst>
              <a:ext uri="{FF2B5EF4-FFF2-40B4-BE49-F238E27FC236}">
                <a16:creationId xmlns:a16="http://schemas.microsoft.com/office/drawing/2014/main" id="{26212C13-64F5-F948-A276-25FF86225C12}"/>
              </a:ext>
            </a:extLst>
          </p:cNvPr>
          <p:cNvPicPr>
            <a:picLocks noChangeAspect="1"/>
          </p:cNvPicPr>
          <p:nvPr/>
        </p:nvPicPr>
        <p:blipFill rotWithShape="1">
          <a:blip r:embed="rId7">
            <a:extLst>
              <a:ext uri="{28A0092B-C50C-407E-A947-70E740481C1C}">
                <a14:useLocalDpi xmlns:a14="http://schemas.microsoft.com/office/drawing/2010/main" val="0"/>
              </a:ext>
            </a:extLst>
          </a:blip>
          <a:srcRect l="26899" r="25842"/>
          <a:stretch/>
        </p:blipFill>
        <p:spPr>
          <a:xfrm rot="16200000">
            <a:off x="10800220" y="4385540"/>
            <a:ext cx="1463040" cy="1337948"/>
          </a:xfrm>
          <a:prstGeom prst="rect">
            <a:avLst/>
          </a:prstGeom>
        </p:spPr>
      </p:pic>
    </p:spTree>
    <p:extLst>
      <p:ext uri="{BB962C8B-B14F-4D97-AF65-F5344CB8AC3E}">
        <p14:creationId xmlns:p14="http://schemas.microsoft.com/office/powerpoint/2010/main" val="2540483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CAB2EC-8AF4-5640-9901-569518EE5431}"/>
              </a:ext>
            </a:extLst>
          </p:cNvPr>
          <p:cNvSpPr>
            <a:spLocks noGrp="1"/>
          </p:cNvSpPr>
          <p:nvPr>
            <p:ph type="title"/>
          </p:nvPr>
        </p:nvSpPr>
        <p:spPr>
          <a:xfrm>
            <a:off x="609600" y="0"/>
            <a:ext cx="10972800" cy="1069848"/>
          </a:xfrm>
        </p:spPr>
        <p:txBody>
          <a:bodyPr/>
          <a:lstStyle/>
          <a:p>
            <a:r>
              <a:rPr lang="en-US" sz="3200" dirty="0">
                <a:solidFill>
                  <a:schemeClr val="tx1">
                    <a:lumMod val="85000"/>
                  </a:schemeClr>
                </a:solidFill>
              </a:rPr>
              <a:t>Results: Predicted Effect of Nozzle Cant Angle for Models 1A and 1B</a:t>
            </a:r>
          </a:p>
        </p:txBody>
      </p:sp>
      <p:sp>
        <p:nvSpPr>
          <p:cNvPr id="4" name="Content Placeholder 3">
            <a:extLst>
              <a:ext uri="{FF2B5EF4-FFF2-40B4-BE49-F238E27FC236}">
                <a16:creationId xmlns:a16="http://schemas.microsoft.com/office/drawing/2014/main" id="{D8C5E3FF-D54A-434E-AA70-BAA2BEDB8584}"/>
              </a:ext>
            </a:extLst>
          </p:cNvPr>
          <p:cNvSpPr>
            <a:spLocks noGrp="1"/>
          </p:cNvSpPr>
          <p:nvPr>
            <p:ph idx="1"/>
          </p:nvPr>
        </p:nvSpPr>
        <p:spPr>
          <a:xfrm>
            <a:off x="152400" y="1272988"/>
            <a:ext cx="11887200" cy="1991770"/>
          </a:xfrm>
        </p:spPr>
        <p:txBody>
          <a:bodyPr/>
          <a:lstStyle/>
          <a:p>
            <a:pPr marL="285750" indent="-285750">
              <a:buFont typeface="Arial" panose="020B0604020202020204" pitchFamily="34" charset="0"/>
              <a:buChar char="•"/>
            </a:pPr>
            <a:r>
              <a:rPr lang="en-US" sz="1600" dirty="0"/>
              <a:t>If nozzles have an outward radial component (cant angle = 20-deg) for a given C</a:t>
            </a:r>
            <a:r>
              <a:rPr lang="en-US" sz="1600" baseline="-25000" dirty="0"/>
              <a:t>T</a:t>
            </a:r>
            <a:r>
              <a:rPr lang="en-US" sz="1600" dirty="0"/>
              <a:t>:</a:t>
            </a:r>
          </a:p>
          <a:p>
            <a:pPr marL="565150" lvl="1" indent="-285750">
              <a:buFont typeface="Arial" panose="020B0604020202020204" pitchFamily="34" charset="0"/>
              <a:buChar char="•"/>
            </a:pPr>
            <a:r>
              <a:rPr lang="en-US" sz="1600" dirty="0"/>
              <a:t>Heatshield aerodynamic axial force coefficient increases due to reduced plume blockage inboard of nozzles</a:t>
            </a:r>
          </a:p>
        </p:txBody>
      </p:sp>
      <p:sp>
        <p:nvSpPr>
          <p:cNvPr id="2" name="Slide Number Placeholder 1">
            <a:extLst>
              <a:ext uri="{FF2B5EF4-FFF2-40B4-BE49-F238E27FC236}">
                <a16:creationId xmlns:a16="http://schemas.microsoft.com/office/drawing/2014/main" id="{B4A08B5E-7559-6F44-96EC-AB78E9AB9680}"/>
              </a:ext>
            </a:extLst>
          </p:cNvPr>
          <p:cNvSpPr>
            <a:spLocks noGrp="1"/>
          </p:cNvSpPr>
          <p:nvPr>
            <p:ph type="sldNum" sz="quarter" idx="10"/>
          </p:nvPr>
        </p:nvSpPr>
        <p:spPr/>
        <p:txBody>
          <a:bodyPr/>
          <a:lstStyle/>
          <a:p>
            <a:pPr>
              <a:defRPr/>
            </a:pPr>
            <a:fld id="{75D13D49-2B6F-174C-9E1E-1013A06E5C50}" type="slidenum">
              <a:rPr lang="uk-UA" sz="800" smtClean="0">
                <a:latin typeface="Arial" panose="020B0604020202020204" pitchFamily="34" charset="0"/>
                <a:cs typeface="Arial" panose="020B0604020202020204" pitchFamily="34" charset="0"/>
              </a:rPr>
              <a:pPr>
                <a:defRPr/>
              </a:pPr>
              <a:t>8</a:t>
            </a:fld>
            <a:endParaRPr lang="uk-UA" sz="80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6891F5BC-9802-E44C-B5AD-F6412CB7EA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5520" y="1920240"/>
            <a:ext cx="6126480" cy="4488003"/>
          </a:xfrm>
          <a:prstGeom prst="rect">
            <a:avLst/>
          </a:prstGeom>
        </p:spPr>
      </p:pic>
      <p:pic>
        <p:nvPicPr>
          <p:cNvPr id="17" name="Picture 16">
            <a:extLst>
              <a:ext uri="{FF2B5EF4-FFF2-40B4-BE49-F238E27FC236}">
                <a16:creationId xmlns:a16="http://schemas.microsoft.com/office/drawing/2014/main" id="{E370A3E3-89F4-5C45-B2D8-A115835EB5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20240"/>
            <a:ext cx="6126480" cy="4488002"/>
          </a:xfrm>
          <a:prstGeom prst="rect">
            <a:avLst/>
          </a:prstGeom>
        </p:spPr>
      </p:pic>
      <p:pic>
        <p:nvPicPr>
          <p:cNvPr id="18" name="Picture 17">
            <a:extLst>
              <a:ext uri="{FF2B5EF4-FFF2-40B4-BE49-F238E27FC236}">
                <a16:creationId xmlns:a16="http://schemas.microsoft.com/office/drawing/2014/main" id="{E9EAD9D5-D813-C446-BBF0-77A20E8137E4}"/>
              </a:ext>
            </a:extLst>
          </p:cNvPr>
          <p:cNvPicPr>
            <a:picLocks noChangeAspect="1"/>
          </p:cNvPicPr>
          <p:nvPr/>
        </p:nvPicPr>
        <p:blipFill rotWithShape="1">
          <a:blip r:embed="rId4"/>
          <a:srcRect t="8791"/>
          <a:stretch/>
        </p:blipFill>
        <p:spPr>
          <a:xfrm>
            <a:off x="7434479" y="2284600"/>
            <a:ext cx="3200400" cy="1641974"/>
          </a:xfrm>
          <a:prstGeom prst="rect">
            <a:avLst/>
          </a:prstGeom>
          <a:ln>
            <a:solidFill>
              <a:schemeClr val="bg1"/>
            </a:solidFill>
          </a:ln>
        </p:spPr>
      </p:pic>
      <p:pic>
        <p:nvPicPr>
          <p:cNvPr id="19" name="Picture 18">
            <a:extLst>
              <a:ext uri="{FF2B5EF4-FFF2-40B4-BE49-F238E27FC236}">
                <a16:creationId xmlns:a16="http://schemas.microsoft.com/office/drawing/2014/main" id="{B39BF83B-54CE-474C-BA03-D554D1883B64}"/>
              </a:ext>
            </a:extLst>
          </p:cNvPr>
          <p:cNvPicPr>
            <a:picLocks noChangeAspect="1"/>
          </p:cNvPicPr>
          <p:nvPr/>
        </p:nvPicPr>
        <p:blipFill rotWithShape="1">
          <a:blip r:embed="rId5"/>
          <a:srcRect t="8791"/>
          <a:stretch/>
        </p:blipFill>
        <p:spPr>
          <a:xfrm>
            <a:off x="1385527" y="2284600"/>
            <a:ext cx="3200400" cy="1641974"/>
          </a:xfrm>
          <a:prstGeom prst="rect">
            <a:avLst/>
          </a:prstGeom>
          <a:ln>
            <a:solidFill>
              <a:schemeClr val="bg1"/>
            </a:solidFill>
          </a:ln>
        </p:spPr>
      </p:pic>
      <p:pic>
        <p:nvPicPr>
          <p:cNvPr id="20" name="Picture 19">
            <a:extLst>
              <a:ext uri="{FF2B5EF4-FFF2-40B4-BE49-F238E27FC236}">
                <a16:creationId xmlns:a16="http://schemas.microsoft.com/office/drawing/2014/main" id="{61468914-9089-7649-B415-A715F4035ABD}"/>
              </a:ext>
            </a:extLst>
          </p:cNvPr>
          <p:cNvPicPr>
            <a:picLocks noChangeAspect="1"/>
          </p:cNvPicPr>
          <p:nvPr/>
        </p:nvPicPr>
        <p:blipFill rotWithShape="1">
          <a:blip r:embed="rId6">
            <a:extLst>
              <a:ext uri="{28A0092B-C50C-407E-A947-70E740481C1C}">
                <a14:useLocalDpi xmlns:a14="http://schemas.microsoft.com/office/drawing/2010/main" val="0"/>
              </a:ext>
            </a:extLst>
          </a:blip>
          <a:srcRect l="26899" r="25842"/>
          <a:stretch/>
        </p:blipFill>
        <p:spPr>
          <a:xfrm rot="16200000">
            <a:off x="4572000" y="4480560"/>
            <a:ext cx="1399849" cy="1280160"/>
          </a:xfrm>
          <a:prstGeom prst="rect">
            <a:avLst/>
          </a:prstGeom>
        </p:spPr>
      </p:pic>
      <p:pic>
        <p:nvPicPr>
          <p:cNvPr id="21" name="Picture 20">
            <a:extLst>
              <a:ext uri="{FF2B5EF4-FFF2-40B4-BE49-F238E27FC236}">
                <a16:creationId xmlns:a16="http://schemas.microsoft.com/office/drawing/2014/main" id="{0C43860E-6B2A-9949-987C-91598FD85B28}"/>
              </a:ext>
            </a:extLst>
          </p:cNvPr>
          <p:cNvPicPr>
            <a:picLocks noChangeAspect="1"/>
          </p:cNvPicPr>
          <p:nvPr/>
        </p:nvPicPr>
        <p:blipFill rotWithShape="1">
          <a:blip r:embed="rId7">
            <a:extLst>
              <a:ext uri="{28A0092B-C50C-407E-A947-70E740481C1C}">
                <a14:useLocalDpi xmlns:a14="http://schemas.microsoft.com/office/drawing/2010/main" val="0"/>
              </a:ext>
            </a:extLst>
          </a:blip>
          <a:srcRect l="23487" r="25842"/>
          <a:stretch/>
        </p:blipFill>
        <p:spPr>
          <a:xfrm rot="16200000">
            <a:off x="10607040" y="4480560"/>
            <a:ext cx="1463040" cy="1247868"/>
          </a:xfrm>
          <a:prstGeom prst="rect">
            <a:avLst/>
          </a:prstGeom>
        </p:spPr>
      </p:pic>
    </p:spTree>
    <p:extLst>
      <p:ext uri="{BB962C8B-B14F-4D97-AF65-F5344CB8AC3E}">
        <p14:creationId xmlns:p14="http://schemas.microsoft.com/office/powerpoint/2010/main" val="2903484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CAB2EC-8AF4-5640-9901-569518EE5431}"/>
              </a:ext>
            </a:extLst>
          </p:cNvPr>
          <p:cNvSpPr>
            <a:spLocks noGrp="1"/>
          </p:cNvSpPr>
          <p:nvPr>
            <p:ph type="title"/>
          </p:nvPr>
        </p:nvSpPr>
        <p:spPr>
          <a:xfrm>
            <a:off x="609600" y="0"/>
            <a:ext cx="10972800" cy="1066800"/>
          </a:xfrm>
        </p:spPr>
        <p:txBody>
          <a:bodyPr/>
          <a:lstStyle/>
          <a:p>
            <a:r>
              <a:rPr lang="en-US" sz="3200" dirty="0">
                <a:solidFill>
                  <a:schemeClr val="tx1">
                    <a:lumMod val="85000"/>
                  </a:schemeClr>
                </a:solidFill>
              </a:rPr>
              <a:t>Results: Predicted Effect of Nozzle Radial Location for Models 1B and 1E</a:t>
            </a:r>
          </a:p>
        </p:txBody>
      </p:sp>
      <p:sp>
        <p:nvSpPr>
          <p:cNvPr id="4" name="Content Placeholder 3">
            <a:extLst>
              <a:ext uri="{FF2B5EF4-FFF2-40B4-BE49-F238E27FC236}">
                <a16:creationId xmlns:a16="http://schemas.microsoft.com/office/drawing/2014/main" id="{D8C5E3FF-D54A-434E-AA70-BAA2BEDB8584}"/>
              </a:ext>
            </a:extLst>
          </p:cNvPr>
          <p:cNvSpPr>
            <a:spLocks noGrp="1"/>
          </p:cNvSpPr>
          <p:nvPr>
            <p:ph idx="1"/>
          </p:nvPr>
        </p:nvSpPr>
        <p:spPr>
          <a:xfrm>
            <a:off x="152400" y="1272988"/>
            <a:ext cx="11887200" cy="1991770"/>
          </a:xfrm>
        </p:spPr>
        <p:txBody>
          <a:bodyPr/>
          <a:lstStyle/>
          <a:p>
            <a:pPr marL="285750" indent="-285750">
              <a:buFont typeface="Arial" panose="020B0604020202020204" pitchFamily="34" charset="0"/>
              <a:buChar char="•"/>
            </a:pPr>
            <a:r>
              <a:rPr lang="en-US" sz="1600" dirty="0"/>
              <a:t>If nozzles are placed closer to the heatshield shoulder (model 1E) for C</a:t>
            </a:r>
            <a:r>
              <a:rPr lang="en-US" sz="1600" baseline="-25000" dirty="0"/>
              <a:t>T</a:t>
            </a:r>
            <a:r>
              <a:rPr lang="en-US" sz="1600" dirty="0"/>
              <a:t> &gt; 0.5:</a:t>
            </a:r>
          </a:p>
          <a:p>
            <a:pPr marL="565150" lvl="1" indent="-285750">
              <a:buFont typeface="Arial" panose="020B0604020202020204" pitchFamily="34" charset="0"/>
              <a:buChar char="•"/>
            </a:pPr>
            <a:r>
              <a:rPr lang="en-US" sz="1600" dirty="0"/>
              <a:t>Heatshield aerodynamic axial force coefficient increases due to larger area of high-pressure inboard of nozzles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2" name="Slide Number Placeholder 1">
            <a:extLst>
              <a:ext uri="{FF2B5EF4-FFF2-40B4-BE49-F238E27FC236}">
                <a16:creationId xmlns:a16="http://schemas.microsoft.com/office/drawing/2014/main" id="{B4A08B5E-7559-6F44-96EC-AB78E9AB9680}"/>
              </a:ext>
            </a:extLst>
          </p:cNvPr>
          <p:cNvSpPr>
            <a:spLocks noGrp="1"/>
          </p:cNvSpPr>
          <p:nvPr>
            <p:ph type="sldNum" sz="quarter" idx="10"/>
          </p:nvPr>
        </p:nvSpPr>
        <p:spPr/>
        <p:txBody>
          <a:bodyPr/>
          <a:lstStyle/>
          <a:p>
            <a:pPr>
              <a:defRPr/>
            </a:pPr>
            <a:fld id="{75D13D49-2B6F-174C-9E1E-1013A06E5C50}" type="slidenum">
              <a:rPr lang="uk-UA" sz="800" smtClean="0">
                <a:latin typeface="Arial" panose="020B0604020202020204" pitchFamily="34" charset="0"/>
                <a:cs typeface="Arial" panose="020B0604020202020204" pitchFamily="34" charset="0"/>
              </a:rPr>
              <a:pPr>
                <a:defRPr/>
              </a:pPr>
              <a:t>9</a:t>
            </a:fld>
            <a:endParaRPr lang="uk-UA" sz="80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BAA61C5-77D3-1146-BD8D-7198D7016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5520" y="1920240"/>
            <a:ext cx="6126480" cy="4488003"/>
          </a:xfrm>
          <a:prstGeom prst="rect">
            <a:avLst/>
          </a:prstGeom>
        </p:spPr>
      </p:pic>
      <p:pic>
        <p:nvPicPr>
          <p:cNvPr id="12" name="Picture 11">
            <a:extLst>
              <a:ext uri="{FF2B5EF4-FFF2-40B4-BE49-F238E27FC236}">
                <a16:creationId xmlns:a16="http://schemas.microsoft.com/office/drawing/2014/main" id="{030524AB-7FA6-464F-86EE-C72F73D76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20240"/>
            <a:ext cx="6126480" cy="4488003"/>
          </a:xfrm>
          <a:prstGeom prst="rect">
            <a:avLst/>
          </a:prstGeom>
        </p:spPr>
      </p:pic>
      <p:pic>
        <p:nvPicPr>
          <p:cNvPr id="13" name="Picture 12">
            <a:extLst>
              <a:ext uri="{FF2B5EF4-FFF2-40B4-BE49-F238E27FC236}">
                <a16:creationId xmlns:a16="http://schemas.microsoft.com/office/drawing/2014/main" id="{5ADBECF1-E108-FE4E-B208-6855337B0792}"/>
              </a:ext>
            </a:extLst>
          </p:cNvPr>
          <p:cNvPicPr>
            <a:picLocks noChangeAspect="1"/>
          </p:cNvPicPr>
          <p:nvPr/>
        </p:nvPicPr>
        <p:blipFill rotWithShape="1">
          <a:blip r:embed="rId4"/>
          <a:srcRect t="8791"/>
          <a:stretch/>
        </p:blipFill>
        <p:spPr>
          <a:xfrm>
            <a:off x="7449111" y="2284600"/>
            <a:ext cx="3200400" cy="1641973"/>
          </a:xfrm>
          <a:prstGeom prst="rect">
            <a:avLst/>
          </a:prstGeom>
          <a:ln>
            <a:solidFill>
              <a:schemeClr val="bg1"/>
            </a:solidFill>
          </a:ln>
        </p:spPr>
      </p:pic>
      <p:pic>
        <p:nvPicPr>
          <p:cNvPr id="14" name="Picture 13">
            <a:extLst>
              <a:ext uri="{FF2B5EF4-FFF2-40B4-BE49-F238E27FC236}">
                <a16:creationId xmlns:a16="http://schemas.microsoft.com/office/drawing/2014/main" id="{BB613B3D-2AD9-BA42-BBB9-41652AEC58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5021" y="3147632"/>
            <a:ext cx="1097280" cy="777240"/>
          </a:xfrm>
          <a:prstGeom prst="rect">
            <a:avLst/>
          </a:prstGeom>
        </p:spPr>
      </p:pic>
      <p:pic>
        <p:nvPicPr>
          <p:cNvPr id="15" name="Picture 14">
            <a:extLst>
              <a:ext uri="{FF2B5EF4-FFF2-40B4-BE49-F238E27FC236}">
                <a16:creationId xmlns:a16="http://schemas.microsoft.com/office/drawing/2014/main" id="{DDF9EDEC-240D-5C47-AA5C-5FDAF240FEFE}"/>
              </a:ext>
            </a:extLst>
          </p:cNvPr>
          <p:cNvPicPr>
            <a:picLocks noChangeAspect="1"/>
          </p:cNvPicPr>
          <p:nvPr/>
        </p:nvPicPr>
        <p:blipFill rotWithShape="1">
          <a:blip r:embed="rId6"/>
          <a:srcRect t="8791"/>
          <a:stretch/>
        </p:blipFill>
        <p:spPr>
          <a:xfrm>
            <a:off x="1379901" y="2284600"/>
            <a:ext cx="3200400" cy="1641973"/>
          </a:xfrm>
          <a:prstGeom prst="rect">
            <a:avLst/>
          </a:prstGeom>
          <a:ln>
            <a:solidFill>
              <a:schemeClr val="bg1"/>
            </a:solidFill>
          </a:ln>
        </p:spPr>
      </p:pic>
      <p:pic>
        <p:nvPicPr>
          <p:cNvPr id="22" name="Picture 21">
            <a:extLst>
              <a:ext uri="{FF2B5EF4-FFF2-40B4-BE49-F238E27FC236}">
                <a16:creationId xmlns:a16="http://schemas.microsoft.com/office/drawing/2014/main" id="{25A7536F-A39A-214C-8EDB-5250D29072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1677" y="3155342"/>
            <a:ext cx="1097280" cy="771231"/>
          </a:xfrm>
          <a:prstGeom prst="rect">
            <a:avLst/>
          </a:prstGeom>
        </p:spPr>
      </p:pic>
      <p:pic>
        <p:nvPicPr>
          <p:cNvPr id="23" name="Picture 22">
            <a:extLst>
              <a:ext uri="{FF2B5EF4-FFF2-40B4-BE49-F238E27FC236}">
                <a16:creationId xmlns:a16="http://schemas.microsoft.com/office/drawing/2014/main" id="{141A6F77-521E-5448-817A-77C4FCD8C1D6}"/>
              </a:ext>
            </a:extLst>
          </p:cNvPr>
          <p:cNvPicPr>
            <a:picLocks noChangeAspect="1"/>
          </p:cNvPicPr>
          <p:nvPr/>
        </p:nvPicPr>
        <p:blipFill rotWithShape="1">
          <a:blip r:embed="rId8">
            <a:extLst>
              <a:ext uri="{28A0092B-C50C-407E-A947-70E740481C1C}">
                <a14:useLocalDpi xmlns:a14="http://schemas.microsoft.com/office/drawing/2010/main" val="0"/>
              </a:ext>
            </a:extLst>
          </a:blip>
          <a:srcRect l="23487" r="25842"/>
          <a:stretch/>
        </p:blipFill>
        <p:spPr>
          <a:xfrm rot="16200000">
            <a:off x="10607040" y="4480560"/>
            <a:ext cx="1463040" cy="1247868"/>
          </a:xfrm>
          <a:prstGeom prst="rect">
            <a:avLst/>
          </a:prstGeom>
        </p:spPr>
      </p:pic>
      <p:pic>
        <p:nvPicPr>
          <p:cNvPr id="24" name="Picture 23">
            <a:extLst>
              <a:ext uri="{FF2B5EF4-FFF2-40B4-BE49-F238E27FC236}">
                <a16:creationId xmlns:a16="http://schemas.microsoft.com/office/drawing/2014/main" id="{48C489DF-0ED5-9A4A-900A-26AAC86A5132}"/>
              </a:ext>
            </a:extLst>
          </p:cNvPr>
          <p:cNvPicPr>
            <a:picLocks noChangeAspect="1"/>
          </p:cNvPicPr>
          <p:nvPr/>
        </p:nvPicPr>
        <p:blipFill rotWithShape="1">
          <a:blip r:embed="rId9">
            <a:extLst>
              <a:ext uri="{28A0092B-C50C-407E-A947-70E740481C1C}">
                <a14:useLocalDpi xmlns:a14="http://schemas.microsoft.com/office/drawing/2010/main" val="0"/>
              </a:ext>
            </a:extLst>
          </a:blip>
          <a:srcRect l="23487" r="25842"/>
          <a:stretch/>
        </p:blipFill>
        <p:spPr>
          <a:xfrm rot="16200000">
            <a:off x="4554070" y="4498490"/>
            <a:ext cx="1463040" cy="1247868"/>
          </a:xfrm>
          <a:prstGeom prst="rect">
            <a:avLst/>
          </a:prstGeom>
        </p:spPr>
      </p:pic>
    </p:spTree>
    <p:extLst>
      <p:ext uri="{BB962C8B-B14F-4D97-AF65-F5344CB8AC3E}">
        <p14:creationId xmlns:p14="http://schemas.microsoft.com/office/powerpoint/2010/main" val="3346885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07" y="30283"/>
            <a:ext cx="7737985" cy="1066800"/>
          </a:xfrm>
        </p:spPr>
        <p:txBody>
          <a:bodyPr/>
          <a:lstStyle/>
          <a:p>
            <a:r>
              <a:rPr lang="en-US" sz="4000">
                <a:solidFill>
                  <a:schemeClr val="bg1">
                    <a:lumMod val="85000"/>
                  </a:schemeClr>
                </a:solidFill>
              </a:rPr>
              <a:t>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599263452"/>
              </p:ext>
            </p:extLst>
          </p:nvPr>
        </p:nvGraphicFramePr>
        <p:xfrm>
          <a:off x="502846" y="1528080"/>
          <a:ext cx="11140514" cy="421443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65963">
                <a:tc rowSpan="2">
                  <a:txBody>
                    <a:bodyPr/>
                    <a:lstStyle/>
                    <a:p>
                      <a:pPr algn="ctr" rtl="0" fontAlgn="ctr"/>
                      <a:r>
                        <a:rPr lang="en-US" sz="1600" b="1" i="0" u="none" strike="noStrike">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5671">
                <a:tc vMerge="1">
                  <a:txBody>
                    <a:bodyPr/>
                    <a:lstStyle/>
                    <a:p>
                      <a:endParaRPr lang="en-US"/>
                    </a:p>
                  </a:txBody>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No issues</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Early over-runs in labor costs</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Project has completed all high-priority CFD cases prior to the partner project wind tunnel test</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Partner project’s test now is scheduled for no earlier than April 2022, 4 months later than expected at the start of FY22, due to COVID-19 and unscheduled facility repairs.  A later test start date means that test data will be delivered later than originally expected.</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No issues</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Recovered from early over-runs in labor costs</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No issues</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Partner project’s test now is scheduled for no earlier than October 2022, 10 months later than expected at the start of FY22.</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10" name="Slide Number Placeholder 9"/>
          <p:cNvSpPr>
            <a:spLocks noGrp="1"/>
          </p:cNvSpPr>
          <p:nvPr>
            <p:ph type="sldNum" sz="quarter" idx="10"/>
          </p:nvPr>
        </p:nvSpPr>
        <p:spPr/>
        <p:txBody>
          <a:bodyPr/>
          <a:lstStyle/>
          <a:p>
            <a:pPr>
              <a:defRPr/>
            </a:pPr>
            <a:fld id="{75D13D49-2B6F-174C-9E1E-1013A06E5C50}" type="slidenum">
              <a:rPr lang="uk-UA" smtClean="0"/>
              <a:pPr>
                <a:defRPr/>
              </a:pPr>
              <a:t>10</a:t>
            </a:fld>
            <a:endParaRPr lang="uk-UA" dirty="0"/>
          </a:p>
        </p:txBody>
      </p:sp>
    </p:spTree>
    <p:extLst>
      <p:ext uri="{BB962C8B-B14F-4D97-AF65-F5344CB8AC3E}">
        <p14:creationId xmlns:p14="http://schemas.microsoft.com/office/powerpoint/2010/main" val="3376853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9716"/>
            <a:ext cx="8250115" cy="1066800"/>
          </a:xfrm>
        </p:spPr>
        <p:txBody>
          <a:bodyPr/>
          <a:lstStyle/>
          <a:p>
            <a:r>
              <a:rPr lang="en-US" sz="4000">
                <a:solidFill>
                  <a:schemeClr val="bg1">
                    <a:lumMod val="85000"/>
                  </a:schemeClr>
                </a:solidFill>
              </a:rPr>
              <a:t>Plans Forward and Transition / Infusion Plan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Propulsive Descent (PD) is an enabling technology for Mars high-mass entry systems (HEOMD)</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Improved PD testing methods and quantifying aerodynamics prediction uncertainties will help to inform future investments and overall mission risk</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The contribution from DSS is to quantify how well CFD methods predict PD aerodynamics in the wind tunnel environment before using those same tools in the Mars environment</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The results from DSS will be used as a starting point for assigning uncertainties for PD aerodynamics in the Mars environment</a:t>
            </a:r>
          </a:p>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11</a:t>
            </a:fld>
            <a:endParaRPr lang="uk-UA"/>
          </a:p>
        </p:txBody>
      </p:sp>
    </p:spTree>
    <p:extLst>
      <p:ext uri="{BB962C8B-B14F-4D97-AF65-F5344CB8AC3E}">
        <p14:creationId xmlns:p14="http://schemas.microsoft.com/office/powerpoint/2010/main" val="1213399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037316" y="173066"/>
            <a:ext cx="6117369" cy="720668"/>
          </a:xfrm>
        </p:spPr>
        <p:txBody>
          <a:bodyPr>
            <a:normAutofit/>
          </a:bodyPr>
          <a:lstStyle/>
          <a:p>
            <a:pPr algn="ctr"/>
            <a:r>
              <a:rPr lang="en-US" sz="3600">
                <a:solidFill>
                  <a:sysClr val="window" lastClr="FFFFFF">
                    <a:lumMod val="85000"/>
                  </a:sysClr>
                </a:solidFill>
                <a:latin typeface="Arial Bold" charset="0"/>
                <a:ea typeface="ＭＳ Ｐゴシック" charset="-128"/>
                <a:cs typeface="ＭＳ Ｐゴシック" charset="-128"/>
              </a:rPr>
              <a:t>Education/Public Outreach</a:t>
            </a:r>
          </a:p>
        </p:txBody>
      </p:sp>
      <p:sp>
        <p:nvSpPr>
          <p:cNvPr id="19" name="Content Placeholder 2"/>
          <p:cNvSpPr txBox="1">
            <a:spLocks/>
          </p:cNvSpPr>
          <p:nvPr/>
        </p:nvSpPr>
        <p:spPr>
          <a:xfrm>
            <a:off x="80957" y="1984178"/>
            <a:ext cx="5949873" cy="3064921"/>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spcBef>
                <a:spcPts val="0"/>
              </a:spcBef>
              <a:spcAft>
                <a:spcPts val="0"/>
              </a:spcAft>
              <a:buFont typeface="Wingdings" panose="05000000000000000000" pitchFamily="2" charset="2"/>
              <a:buChar char="Ø"/>
            </a:pPr>
            <a:r>
              <a:rPr lang="en-US" sz="2000" dirty="0"/>
              <a:t>Three papers presented at the 2022 AIAA SciTech Conference in special session chaired by K. </a:t>
            </a:r>
            <a:r>
              <a:rPr lang="en-US" sz="2000" dirty="0" err="1"/>
              <a:t>Edquist</a:t>
            </a:r>
            <a:endParaRPr lang="en-US" sz="2000" dirty="0"/>
          </a:p>
          <a:p>
            <a:pPr lvl="1">
              <a:spcBef>
                <a:spcPts val="0"/>
              </a:spcBef>
              <a:spcAft>
                <a:spcPts val="0"/>
              </a:spcAft>
              <a:buFont typeface="Wingdings" panose="05000000000000000000" pitchFamily="2" charset="2"/>
              <a:buChar char="Ø"/>
            </a:pPr>
            <a:r>
              <a:rPr lang="en-US" sz="1600" dirty="0"/>
              <a:t>“Computational Modeling of Mars </a:t>
            </a:r>
            <a:r>
              <a:rPr lang="en-US" sz="1600" dirty="0" err="1"/>
              <a:t>Retropropulsion</a:t>
            </a:r>
            <a:r>
              <a:rPr lang="en-US" sz="1600" dirty="0"/>
              <a:t> Concepts Tested in the Langley Unitary Plan Wind Tunnel”</a:t>
            </a:r>
          </a:p>
          <a:p>
            <a:pPr lvl="1">
              <a:spcBef>
                <a:spcPts val="0"/>
              </a:spcBef>
              <a:spcAft>
                <a:spcPts val="0"/>
              </a:spcAft>
              <a:buFont typeface="Wingdings" panose="05000000000000000000" pitchFamily="2" charset="2"/>
              <a:buChar char="Ø"/>
            </a:pPr>
            <a:r>
              <a:rPr lang="en-US" sz="1600" dirty="0"/>
              <a:t>“OVERFLOW Analysis of Supersonic </a:t>
            </a:r>
            <a:r>
              <a:rPr lang="en-US" sz="1600" dirty="0" err="1"/>
              <a:t>Retropropulsion</a:t>
            </a:r>
            <a:r>
              <a:rPr lang="en-US" sz="1600" dirty="0"/>
              <a:t> Testing on the </a:t>
            </a:r>
            <a:r>
              <a:rPr lang="en-US" sz="1600" dirty="0" err="1"/>
              <a:t>CobraMRV</a:t>
            </a:r>
            <a:r>
              <a:rPr lang="en-US" sz="1600" dirty="0"/>
              <a:t> Mars Entry Vehicle Concept”</a:t>
            </a:r>
          </a:p>
          <a:p>
            <a:pPr lvl="1">
              <a:spcBef>
                <a:spcPts val="0"/>
              </a:spcBef>
              <a:spcAft>
                <a:spcPts val="0"/>
              </a:spcAft>
              <a:buFont typeface="Wingdings" panose="05000000000000000000" pitchFamily="2" charset="2"/>
              <a:buChar char="Ø"/>
            </a:pPr>
            <a:r>
              <a:rPr lang="en-US" sz="1600" dirty="0"/>
              <a:t>“OVERFLOW Analysis of Supersonic </a:t>
            </a:r>
            <a:r>
              <a:rPr lang="en-US" sz="1600" dirty="0" err="1"/>
              <a:t>Retropropulsion</a:t>
            </a:r>
            <a:r>
              <a:rPr lang="en-US" sz="1600" dirty="0"/>
              <a:t> Testing on a Blunt Mars Entry Vehicle Concept”</a:t>
            </a:r>
          </a:p>
          <a:p>
            <a:pPr lvl="0">
              <a:spcBef>
                <a:spcPts val="0"/>
              </a:spcBef>
              <a:spcAft>
                <a:spcPts val="0"/>
              </a:spcAft>
              <a:buFont typeface="Wingdings" panose="05000000000000000000" pitchFamily="2" charset="2"/>
              <a:buChar char="Ø"/>
            </a:pPr>
            <a:r>
              <a:rPr lang="en-US" sz="2000" dirty="0"/>
              <a:t>Supporting Ames Pathways student ½ time</a:t>
            </a:r>
          </a:p>
          <a:p>
            <a:pPr lvl="0">
              <a:spcBef>
                <a:spcPts val="0"/>
              </a:spcBef>
              <a:spcAft>
                <a:spcPts val="0"/>
              </a:spcAft>
              <a:buFont typeface="Wingdings" panose="05000000000000000000" pitchFamily="2" charset="2"/>
              <a:buChar char="Ø"/>
            </a:pPr>
            <a:endParaRPr lang="en-US" sz="2000" dirty="0"/>
          </a:p>
        </p:txBody>
      </p:sp>
      <p:sp>
        <p:nvSpPr>
          <p:cNvPr id="20" name="TextBox 19"/>
          <p:cNvSpPr txBox="1"/>
          <p:nvPr/>
        </p:nvSpPr>
        <p:spPr>
          <a:xfrm>
            <a:off x="742113" y="1347237"/>
            <a:ext cx="4590405" cy="461665"/>
          </a:xfrm>
          <a:prstGeom prst="rect">
            <a:avLst/>
          </a:prstGeom>
          <a:noFill/>
        </p:spPr>
        <p:txBody>
          <a:bodyPr wrap="square" rtlCol="0">
            <a:spAutoFit/>
          </a:bodyPr>
          <a:lstStyle/>
          <a:p>
            <a:pPr algn="ctr"/>
            <a:r>
              <a:rPr lang="en-US" sz="2400" u="sng"/>
              <a:t>EPO Involvement</a:t>
            </a:r>
          </a:p>
        </p:txBody>
      </p:sp>
      <p:graphicFrame>
        <p:nvGraphicFramePr>
          <p:cNvPr id="21" name="Table 20">
            <a:extLst>
              <a:ext uri="{FF2B5EF4-FFF2-40B4-BE49-F238E27FC236}">
                <a16:creationId xmlns:a16="http://schemas.microsoft.com/office/drawing/2014/main" id="{D11472CF-08B3-0B42-9160-B3BF92810FE2}"/>
              </a:ext>
            </a:extLst>
          </p:cNvPr>
          <p:cNvGraphicFramePr>
            <a:graphicFrameLocks noGrp="1"/>
          </p:cNvGraphicFramePr>
          <p:nvPr>
            <p:extLst>
              <p:ext uri="{D42A27DB-BD31-4B8C-83A1-F6EECF244321}">
                <p14:modId xmlns:p14="http://schemas.microsoft.com/office/powerpoint/2010/main" val="3111720161"/>
              </p:ext>
            </p:extLst>
          </p:nvPr>
        </p:nvGraphicFramePr>
        <p:xfrm>
          <a:off x="6293841" y="1687444"/>
          <a:ext cx="5554187" cy="1022972"/>
        </p:xfrm>
        <a:graphic>
          <a:graphicData uri="http://schemas.openxmlformats.org/drawingml/2006/table">
            <a:tbl>
              <a:tblPr firstRow="1" bandRow="1">
                <a:tableStyleId>{6E25E649-3F16-4E02-A733-19D2CDBF48F0}</a:tableStyleId>
              </a:tblPr>
              <a:tblGrid>
                <a:gridCol w="3795823">
                  <a:extLst>
                    <a:ext uri="{9D8B030D-6E8A-4147-A177-3AD203B41FA5}">
                      <a16:colId xmlns:a16="http://schemas.microsoft.com/office/drawing/2014/main" val="20000"/>
                    </a:ext>
                  </a:extLst>
                </a:gridCol>
                <a:gridCol w="1758364">
                  <a:extLst>
                    <a:ext uri="{9D8B030D-6E8A-4147-A177-3AD203B41FA5}">
                      <a16:colId xmlns:a16="http://schemas.microsoft.com/office/drawing/2014/main" val="1302770135"/>
                    </a:ext>
                  </a:extLst>
                </a:gridCol>
              </a:tblGrid>
              <a:tr h="326536">
                <a:tc gridSpan="2">
                  <a:txBody>
                    <a:bodyPr/>
                    <a:lstStyle/>
                    <a:p>
                      <a:r>
                        <a:rPr lang="en-US" sz="1500" b="1">
                          <a:solidFill>
                            <a:schemeClr val="bg1"/>
                          </a:solidFill>
                        </a:rPr>
                        <a:t>6 Month </a:t>
                      </a:r>
                      <a:r>
                        <a:rPr lang="en-US" sz="1500" b="1" baseline="0">
                          <a:solidFill>
                            <a:schemeClr val="bg1"/>
                          </a:solidFill>
                        </a:rPr>
                        <a:t>Look-Ahead</a:t>
                      </a:r>
                      <a:endParaRPr lang="en-US" sz="15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en-US"/>
                    </a:p>
                  </a:txBody>
                  <a:tcPr/>
                </a:tc>
                <a:extLst>
                  <a:ext uri="{0D108BD9-81ED-4DB2-BD59-A6C34878D82A}">
                    <a16:rowId xmlns:a16="http://schemas.microsoft.com/office/drawing/2014/main" val="10000"/>
                  </a:ext>
                </a:extLst>
              </a:tr>
              <a:tr h="35572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1689234"/>
                  </a:ext>
                </a:extLst>
              </a:tr>
              <a:tr h="340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5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Box 4"/>
          <p:cNvSpPr txBox="1"/>
          <p:nvPr/>
        </p:nvSpPr>
        <p:spPr>
          <a:xfrm>
            <a:off x="6208284" y="1246672"/>
            <a:ext cx="5639744" cy="461665"/>
          </a:xfrm>
          <a:prstGeom prst="rect">
            <a:avLst/>
          </a:prstGeom>
          <a:noFill/>
        </p:spPr>
        <p:txBody>
          <a:bodyPr wrap="square" rtlCol="0">
            <a:spAutoFit/>
          </a:bodyPr>
          <a:lstStyle/>
          <a:p>
            <a:r>
              <a:rPr lang="en-US" sz="2400">
                <a:cs typeface="Arial" panose="020B0604020202020204" pitchFamily="34" charset="0"/>
              </a:rPr>
              <a:t>EPO Calendar Outlook (High Priorities):</a:t>
            </a:r>
          </a:p>
        </p:txBody>
      </p:sp>
      <p:sp>
        <p:nvSpPr>
          <p:cNvPr id="3" name="Slide Number Placeholder 2">
            <a:extLst>
              <a:ext uri="{FF2B5EF4-FFF2-40B4-BE49-F238E27FC236}">
                <a16:creationId xmlns:a16="http://schemas.microsoft.com/office/drawing/2014/main" id="{0D4B3122-C344-44D4-B890-FB49C55ED3C6}"/>
              </a:ext>
            </a:extLst>
          </p:cNvPr>
          <p:cNvSpPr>
            <a:spLocks noGrp="1"/>
          </p:cNvSpPr>
          <p:nvPr>
            <p:ph type="sldNum" sz="quarter" idx="10"/>
          </p:nvPr>
        </p:nvSpPr>
        <p:spPr/>
        <p:txBody>
          <a:bodyPr/>
          <a:lstStyle/>
          <a:p>
            <a:pPr>
              <a:defRPr/>
            </a:pPr>
            <a:fld id="{75D13D49-2B6F-174C-9E1E-1013A06E5C50}" type="slidenum">
              <a:rPr lang="uk-UA" smtClean="0"/>
              <a:pPr>
                <a:defRPr/>
              </a:pPr>
              <a:t>12</a:t>
            </a:fld>
            <a:endParaRPr lang="uk-UA"/>
          </a:p>
        </p:txBody>
      </p:sp>
    </p:spTree>
    <p:extLst>
      <p:ext uri="{BB962C8B-B14F-4D97-AF65-F5344CB8AC3E}">
        <p14:creationId xmlns:p14="http://schemas.microsoft.com/office/powerpoint/2010/main" val="3940059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513" y="22836"/>
            <a:ext cx="8250115" cy="1066800"/>
          </a:xfrm>
        </p:spPr>
        <p:txBody>
          <a:bodyPr/>
          <a:lstStyle/>
          <a:p>
            <a:r>
              <a:rPr lang="en-US" sz="4000">
                <a:solidFill>
                  <a:schemeClr val="bg1">
                    <a:lumMod val="85000"/>
                  </a:schemeClr>
                </a:solidFill>
              </a:rPr>
              <a:t>Summary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In FY22, the Descent Systems Study team has completed all planned CFD analysis at expected supersonic wind tunnel conditions prior to a partner project Propulsive Descent (PD) test in the Langley Unitary Plan Wind Tunnel</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The analysis to date suggests that partner project project test measurements will reveal difference in PD aerodynamics due to difference in model geometry, such as nozzle location and cant angle</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Once the partner project and post-test DSS CFD analysis are completed by the end of FY23, uncertainties in predicting PD aerodynamics in a supersonic wind tunnel environment will be defined in order to define future investments in PD ground/flight testing</a:t>
            </a:r>
          </a:p>
          <a:p>
            <a:pPr marL="457200" lvl="1" indent="0">
              <a:buNone/>
            </a:pPr>
            <a:endParaRPr lang="en-US" sz="2400" dirty="0">
              <a:latin typeface="Arial" panose="020B0604020202020204" pitchFamily="34" charset="0"/>
              <a:cs typeface="Arial" panose="020B0604020202020204" pitchFamily="34" charset="0"/>
            </a:endParaRPr>
          </a:p>
          <a:p>
            <a:pPr marL="457200" lvl="1" indent="0">
              <a:buNone/>
            </a:pPr>
            <a:endParaRPr lang="en-US" sz="2400" dirty="0">
              <a:highlight>
                <a:srgbClr val="FFFF00"/>
              </a:highlight>
              <a:latin typeface="Arial" panose="020B0604020202020204" pitchFamily="34" charset="0"/>
              <a:cs typeface="Arial" panose="020B0604020202020204" pitchFamily="34" charset="0"/>
            </a:endParaRPr>
          </a:p>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13</a:t>
            </a:fld>
            <a:endParaRPr lang="uk-UA"/>
          </a:p>
        </p:txBody>
      </p:sp>
    </p:spTree>
    <p:extLst>
      <p:ext uri="{BB962C8B-B14F-4D97-AF65-F5344CB8AC3E}">
        <p14:creationId xmlns:p14="http://schemas.microsoft.com/office/powerpoint/2010/main" val="3488932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963C98-70ED-4414-9C32-2E678E440931}"/>
              </a:ext>
            </a:extLst>
          </p:cNvPr>
          <p:cNvSpPr>
            <a:spLocks noGrp="1"/>
          </p:cNvSpPr>
          <p:nvPr>
            <p:ph type="sldNum" sz="quarter" idx="10"/>
          </p:nvPr>
        </p:nvSpPr>
        <p:spPr/>
        <p:txBody>
          <a:bodyPr/>
          <a:lstStyle/>
          <a:p>
            <a:pPr>
              <a:defRPr/>
            </a:pPr>
            <a:fld id="{75D13D49-2B6F-174C-9E1E-1013A06E5C50}" type="slidenum">
              <a:rPr lang="uk-UA" smtClean="0"/>
              <a:pPr>
                <a:defRPr/>
              </a:pPr>
              <a:t>14</a:t>
            </a:fld>
            <a:endParaRPr lang="uk-UA"/>
          </a:p>
        </p:txBody>
      </p:sp>
      <p:sp>
        <p:nvSpPr>
          <p:cNvPr id="3" name="Title 2">
            <a:extLst>
              <a:ext uri="{FF2B5EF4-FFF2-40B4-BE49-F238E27FC236}">
                <a16:creationId xmlns:a16="http://schemas.microsoft.com/office/drawing/2014/main" id="{1880A860-999D-45D5-B293-7361F946D53E}"/>
              </a:ext>
            </a:extLst>
          </p:cNvPr>
          <p:cNvSpPr>
            <a:spLocks noGrp="1"/>
          </p:cNvSpPr>
          <p:nvPr>
            <p:ph type="title"/>
          </p:nvPr>
        </p:nvSpPr>
        <p:spPr>
          <a:xfrm>
            <a:off x="1353312" y="0"/>
            <a:ext cx="9498584" cy="1066800"/>
          </a:xfrm>
        </p:spPr>
        <p:txBody>
          <a:bodyPr/>
          <a:lstStyle/>
          <a:p>
            <a:r>
              <a:rPr lang="en-US" sz="3600">
                <a:solidFill>
                  <a:schemeClr val="bg1">
                    <a:lumMod val="85000"/>
                  </a:schemeClr>
                </a:solidFill>
              </a:rPr>
              <a:t>Project Name – Annotated Cover Pictures</a:t>
            </a:r>
          </a:p>
        </p:txBody>
      </p:sp>
      <p:sp>
        <p:nvSpPr>
          <p:cNvPr id="4" name="TextBox 3">
            <a:extLst>
              <a:ext uri="{FF2B5EF4-FFF2-40B4-BE49-F238E27FC236}">
                <a16:creationId xmlns:a16="http://schemas.microsoft.com/office/drawing/2014/main" id="{3E860F64-E4C8-EC09-FA2E-4777DFDAB7A1}"/>
              </a:ext>
            </a:extLst>
          </p:cNvPr>
          <p:cNvSpPr txBox="1"/>
          <p:nvPr/>
        </p:nvSpPr>
        <p:spPr>
          <a:xfrm>
            <a:off x="103575" y="3054884"/>
            <a:ext cx="3100529" cy="523220"/>
          </a:xfrm>
          <a:prstGeom prst="rect">
            <a:avLst/>
          </a:prstGeom>
          <a:noFill/>
        </p:spPr>
        <p:txBody>
          <a:bodyPr wrap="none" rtlCol="0">
            <a:spAutoFit/>
          </a:bodyPr>
          <a:lstStyle/>
          <a:p>
            <a:pPr algn="ctr"/>
            <a:r>
              <a:rPr lang="en-US" sz="1400" dirty="0"/>
              <a:t>CFD calculation of Low-L/D powered</a:t>
            </a:r>
          </a:p>
          <a:p>
            <a:pPr algn="ctr"/>
            <a:r>
              <a:rPr lang="en-US" sz="1400" dirty="0"/>
              <a:t>descent vehicle at Mars conditions</a:t>
            </a:r>
          </a:p>
        </p:txBody>
      </p:sp>
      <p:sp>
        <p:nvSpPr>
          <p:cNvPr id="5" name="TextBox 4">
            <a:extLst>
              <a:ext uri="{FF2B5EF4-FFF2-40B4-BE49-F238E27FC236}">
                <a16:creationId xmlns:a16="http://schemas.microsoft.com/office/drawing/2014/main" id="{68179491-C461-6849-3FC3-840B576B60C2}"/>
              </a:ext>
            </a:extLst>
          </p:cNvPr>
          <p:cNvSpPr txBox="1"/>
          <p:nvPr/>
        </p:nvSpPr>
        <p:spPr>
          <a:xfrm>
            <a:off x="4600673" y="3054884"/>
            <a:ext cx="3010761" cy="523220"/>
          </a:xfrm>
          <a:prstGeom prst="rect">
            <a:avLst/>
          </a:prstGeom>
          <a:noFill/>
        </p:spPr>
        <p:txBody>
          <a:bodyPr wrap="none" rtlCol="0">
            <a:spAutoFit/>
          </a:bodyPr>
          <a:lstStyle/>
          <a:p>
            <a:pPr algn="ctr"/>
            <a:r>
              <a:rPr lang="en-US" sz="1400" dirty="0"/>
              <a:t>Artist depiction of Low-L/D powered</a:t>
            </a:r>
          </a:p>
          <a:p>
            <a:pPr algn="ctr"/>
            <a:r>
              <a:rPr lang="en-US" sz="1400" dirty="0"/>
              <a:t>descent vehicle at Mars</a:t>
            </a:r>
          </a:p>
        </p:txBody>
      </p:sp>
      <p:sp>
        <p:nvSpPr>
          <p:cNvPr id="6" name="TextBox 5">
            <a:extLst>
              <a:ext uri="{FF2B5EF4-FFF2-40B4-BE49-F238E27FC236}">
                <a16:creationId xmlns:a16="http://schemas.microsoft.com/office/drawing/2014/main" id="{1F567E70-1C4C-6D45-7F65-40445C3F5E2F}"/>
              </a:ext>
            </a:extLst>
          </p:cNvPr>
          <p:cNvSpPr txBox="1"/>
          <p:nvPr/>
        </p:nvSpPr>
        <p:spPr>
          <a:xfrm>
            <a:off x="8343773" y="3054884"/>
            <a:ext cx="3738524" cy="307777"/>
          </a:xfrm>
          <a:prstGeom prst="rect">
            <a:avLst/>
          </a:prstGeom>
          <a:noFill/>
        </p:spPr>
        <p:txBody>
          <a:bodyPr wrap="none" rtlCol="0">
            <a:spAutoFit/>
          </a:bodyPr>
          <a:lstStyle/>
          <a:p>
            <a:pPr algn="ctr"/>
            <a:r>
              <a:rPr lang="en-US" sz="1400" dirty="0"/>
              <a:t>AETC Low-L/D wind tunnel model heatshield</a:t>
            </a:r>
          </a:p>
        </p:txBody>
      </p:sp>
      <p:sp>
        <p:nvSpPr>
          <p:cNvPr id="7" name="TextBox 6">
            <a:extLst>
              <a:ext uri="{FF2B5EF4-FFF2-40B4-BE49-F238E27FC236}">
                <a16:creationId xmlns:a16="http://schemas.microsoft.com/office/drawing/2014/main" id="{5F4294EE-3FBB-5AD8-D153-31A295A20B2E}"/>
              </a:ext>
            </a:extLst>
          </p:cNvPr>
          <p:cNvSpPr txBox="1"/>
          <p:nvPr/>
        </p:nvSpPr>
        <p:spPr>
          <a:xfrm>
            <a:off x="4256822" y="6052766"/>
            <a:ext cx="3698448" cy="307777"/>
          </a:xfrm>
          <a:prstGeom prst="rect">
            <a:avLst/>
          </a:prstGeom>
          <a:noFill/>
        </p:spPr>
        <p:txBody>
          <a:bodyPr wrap="none" rtlCol="0" anchor="b">
            <a:spAutoFit/>
          </a:bodyPr>
          <a:lstStyle/>
          <a:p>
            <a:pPr algn="ctr"/>
            <a:r>
              <a:rPr lang="en-US" sz="1400" dirty="0"/>
              <a:t>AETC Mid-L/D wind tunnel model heatshield</a:t>
            </a:r>
          </a:p>
        </p:txBody>
      </p:sp>
      <p:sp>
        <p:nvSpPr>
          <p:cNvPr id="8" name="TextBox 7">
            <a:extLst>
              <a:ext uri="{FF2B5EF4-FFF2-40B4-BE49-F238E27FC236}">
                <a16:creationId xmlns:a16="http://schemas.microsoft.com/office/drawing/2014/main" id="{C87A02BF-E3A8-7BDC-9796-66A2DF706DC3}"/>
              </a:ext>
            </a:extLst>
          </p:cNvPr>
          <p:cNvSpPr txBox="1"/>
          <p:nvPr/>
        </p:nvSpPr>
        <p:spPr>
          <a:xfrm>
            <a:off x="8727692" y="6021989"/>
            <a:ext cx="2970685" cy="523220"/>
          </a:xfrm>
          <a:prstGeom prst="rect">
            <a:avLst/>
          </a:prstGeom>
          <a:noFill/>
        </p:spPr>
        <p:txBody>
          <a:bodyPr wrap="none" rtlCol="0" anchor="b">
            <a:spAutoFit/>
          </a:bodyPr>
          <a:lstStyle/>
          <a:p>
            <a:pPr algn="ctr"/>
            <a:r>
              <a:rPr lang="en-US" sz="1400" dirty="0"/>
              <a:t>Artist depiction of Mid-L/D powered</a:t>
            </a:r>
          </a:p>
          <a:p>
            <a:pPr algn="ctr"/>
            <a:r>
              <a:rPr lang="en-US" sz="1400" dirty="0"/>
              <a:t>descent vehicle at Mars</a:t>
            </a:r>
          </a:p>
        </p:txBody>
      </p:sp>
      <p:sp>
        <p:nvSpPr>
          <p:cNvPr id="9" name="TextBox 8">
            <a:extLst>
              <a:ext uri="{FF2B5EF4-FFF2-40B4-BE49-F238E27FC236}">
                <a16:creationId xmlns:a16="http://schemas.microsoft.com/office/drawing/2014/main" id="{F083F100-972B-87A9-BF6C-082581810578}"/>
              </a:ext>
            </a:extLst>
          </p:cNvPr>
          <p:cNvSpPr txBox="1"/>
          <p:nvPr/>
        </p:nvSpPr>
        <p:spPr>
          <a:xfrm>
            <a:off x="-25466" y="6021989"/>
            <a:ext cx="3358613" cy="523220"/>
          </a:xfrm>
          <a:prstGeom prst="rect">
            <a:avLst/>
          </a:prstGeom>
          <a:noFill/>
        </p:spPr>
        <p:txBody>
          <a:bodyPr wrap="none" rtlCol="0" anchor="b">
            <a:spAutoFit/>
          </a:bodyPr>
          <a:lstStyle/>
          <a:p>
            <a:pPr algn="ctr"/>
            <a:r>
              <a:rPr lang="en-US" sz="1400" dirty="0"/>
              <a:t>CFD calculation of Low-L/D powered</a:t>
            </a:r>
          </a:p>
          <a:p>
            <a:pPr algn="ctr"/>
            <a:r>
              <a:rPr lang="en-US" sz="1400" dirty="0"/>
              <a:t>descent model at wind tunnel conditions</a:t>
            </a:r>
          </a:p>
        </p:txBody>
      </p:sp>
      <p:pic>
        <p:nvPicPr>
          <p:cNvPr id="10" name="Picture 9" descr="HIAD_Entry_Poster_02042016 small copy.jpg">
            <a:extLst>
              <a:ext uri="{FF2B5EF4-FFF2-40B4-BE49-F238E27FC236}">
                <a16:creationId xmlns:a16="http://schemas.microsoft.com/office/drawing/2014/main" id="{0B5AA97F-03B3-E656-4BA5-B394EE2710A4}"/>
              </a:ext>
            </a:extLst>
          </p:cNvPr>
          <p:cNvPicPr>
            <a:picLocks noChangeAspect="1"/>
          </p:cNvPicPr>
          <p:nvPr/>
        </p:nvPicPr>
        <p:blipFill rotWithShape="1">
          <a:blip r:embed="rId3">
            <a:extLst>
              <a:ext uri="{28A0092B-C50C-407E-A947-70E740481C1C}">
                <a14:useLocalDpi xmlns:a14="http://schemas.microsoft.com/office/drawing/2010/main" val="0"/>
              </a:ext>
            </a:extLst>
          </a:blip>
          <a:srcRect l="11078" t="41736" r="64100" b="34289"/>
          <a:stretch/>
        </p:blipFill>
        <p:spPr>
          <a:xfrm>
            <a:off x="4953000" y="1456228"/>
            <a:ext cx="2286000" cy="1379966"/>
          </a:xfrm>
          <a:prstGeom prst="rect">
            <a:avLst/>
          </a:prstGeom>
          <a:effectLst>
            <a:glow>
              <a:schemeClr val="accent1"/>
            </a:glow>
            <a:outerShdw blurRad="50800" dist="38100" dir="2700000" algn="tl" rotWithShape="0">
              <a:prstClr val="black">
                <a:alpha val="40000"/>
              </a:prstClr>
            </a:outerShdw>
            <a:softEdge rad="50800"/>
          </a:effectLst>
        </p:spPr>
      </p:pic>
      <p:pic>
        <p:nvPicPr>
          <p:cNvPr id="11" name="Picture 10" descr="CobraMRVLandingPhases_v2 with distortion.png">
            <a:extLst>
              <a:ext uri="{FF2B5EF4-FFF2-40B4-BE49-F238E27FC236}">
                <a16:creationId xmlns:a16="http://schemas.microsoft.com/office/drawing/2014/main" id="{3CFB2648-7BCD-D2C1-9D3C-0D0EB64913A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9777" t="18196" r="38892" b="47374"/>
          <a:stretch/>
        </p:blipFill>
        <p:spPr>
          <a:xfrm flipH="1">
            <a:off x="9326970" y="4043410"/>
            <a:ext cx="1772128" cy="1586429"/>
          </a:xfrm>
          <a:prstGeom prst="rect">
            <a:avLst/>
          </a:prstGeom>
          <a:effectLst>
            <a:glow>
              <a:schemeClr val="accent1"/>
            </a:glow>
            <a:outerShdw blurRad="50800" dist="38100" dir="2700000" algn="tl" rotWithShape="0">
              <a:prstClr val="black">
                <a:alpha val="40000"/>
              </a:prstClr>
            </a:outerShdw>
            <a:softEdge rad="50800"/>
          </a:effectLst>
        </p:spPr>
      </p:pic>
      <p:pic>
        <p:nvPicPr>
          <p:cNvPr id="12" name="Picture 11">
            <a:extLst>
              <a:ext uri="{FF2B5EF4-FFF2-40B4-BE49-F238E27FC236}">
                <a16:creationId xmlns:a16="http://schemas.microsoft.com/office/drawing/2014/main" id="{5303971D-D412-2940-C6F2-637755095B9F}"/>
              </a:ext>
            </a:extLst>
          </p:cNvPr>
          <p:cNvPicPr>
            <a:picLocks noChangeAspect="1"/>
          </p:cNvPicPr>
          <p:nvPr/>
        </p:nvPicPr>
        <p:blipFill rotWithShape="1">
          <a:blip r:embed="rId5">
            <a:extLst>
              <a:ext uri="{28A0092B-C50C-407E-A947-70E740481C1C}">
                <a14:useLocalDpi xmlns:a14="http://schemas.microsoft.com/office/drawing/2010/main" val="0"/>
              </a:ext>
            </a:extLst>
          </a:blip>
          <a:srcRect l="11772" r="14154"/>
          <a:stretch/>
        </p:blipFill>
        <p:spPr>
          <a:xfrm>
            <a:off x="510839" y="1468984"/>
            <a:ext cx="2286000" cy="1354454"/>
          </a:xfrm>
          <a:prstGeom prst="rect">
            <a:avLst/>
          </a:prstGeom>
          <a:effectLst>
            <a:glow>
              <a:schemeClr val="accent1"/>
            </a:glow>
            <a:outerShdw blurRad="50800" dist="38100" dir="2700000" algn="tl" rotWithShape="0">
              <a:prstClr val="black">
                <a:alpha val="40000"/>
              </a:prstClr>
            </a:outerShdw>
            <a:softEdge rad="50800"/>
          </a:effectLst>
        </p:spPr>
      </p:pic>
      <p:pic>
        <p:nvPicPr>
          <p:cNvPr id="13" name="Picture 12" descr="A picture containing indoor, table, sitting, small&#10;&#10;Description automatically generated">
            <a:extLst>
              <a:ext uri="{FF2B5EF4-FFF2-40B4-BE49-F238E27FC236}">
                <a16:creationId xmlns:a16="http://schemas.microsoft.com/office/drawing/2014/main" id="{F1D8CAFE-9900-7BCB-EED6-5600CB583E52}"/>
              </a:ext>
            </a:extLst>
          </p:cNvPr>
          <p:cNvPicPr>
            <a:picLocks noChangeAspect="1"/>
          </p:cNvPicPr>
          <p:nvPr/>
        </p:nvPicPr>
        <p:blipFill rotWithShape="1">
          <a:blip r:embed="rId6">
            <a:extLst>
              <a:ext uri="{28A0092B-C50C-407E-A947-70E740481C1C}">
                <a14:useLocalDpi xmlns:a14="http://schemas.microsoft.com/office/drawing/2010/main" val="0"/>
              </a:ext>
            </a:extLst>
          </a:blip>
          <a:srcRect l="8518" t="9253" r="29151" b="3787"/>
          <a:stretch/>
        </p:blipFill>
        <p:spPr>
          <a:xfrm>
            <a:off x="9298634" y="1295731"/>
            <a:ext cx="1828800" cy="1700960"/>
          </a:xfrm>
          <a:prstGeom prst="rect">
            <a:avLst/>
          </a:prstGeom>
          <a:effectLst>
            <a:glow>
              <a:schemeClr val="accent1"/>
            </a:glow>
            <a:outerShdw blurRad="50800" dist="38100" dir="2700000" algn="tl" rotWithShape="0">
              <a:prstClr val="black">
                <a:alpha val="40000"/>
              </a:prstClr>
            </a:outerShdw>
            <a:softEdge rad="50800"/>
          </a:effectLst>
        </p:spPr>
      </p:pic>
      <p:pic>
        <p:nvPicPr>
          <p:cNvPr id="14" name="Picture 13" descr="A picture containing indoor, table, sitting, desk&#10;&#10;Description automatically generated">
            <a:extLst>
              <a:ext uri="{FF2B5EF4-FFF2-40B4-BE49-F238E27FC236}">
                <a16:creationId xmlns:a16="http://schemas.microsoft.com/office/drawing/2014/main" id="{14E65D3A-F3FD-83A4-1DE4-FDEDB5114EAC}"/>
              </a:ext>
            </a:extLst>
          </p:cNvPr>
          <p:cNvPicPr>
            <a:picLocks noChangeAspect="1"/>
          </p:cNvPicPr>
          <p:nvPr/>
        </p:nvPicPr>
        <p:blipFill rotWithShape="1">
          <a:blip r:embed="rId7">
            <a:extLst>
              <a:ext uri="{28A0092B-C50C-407E-A947-70E740481C1C}">
                <a14:useLocalDpi xmlns:a14="http://schemas.microsoft.com/office/drawing/2010/main" val="0"/>
              </a:ext>
            </a:extLst>
          </a:blip>
          <a:srcRect l="26079" t="1625" r="44761" b="11417"/>
          <a:stretch/>
        </p:blipFill>
        <p:spPr>
          <a:xfrm rot="5400000">
            <a:off x="5273040" y="3200525"/>
            <a:ext cx="1645920" cy="3272199"/>
          </a:xfrm>
          <a:prstGeom prst="rect">
            <a:avLst/>
          </a:prstGeom>
          <a:effectLst>
            <a:glow>
              <a:schemeClr val="accent1"/>
            </a:glow>
            <a:outerShdw blurRad="50800" dist="38100" dir="2700000" algn="tl" rotWithShape="0">
              <a:prstClr val="black">
                <a:alpha val="40000"/>
              </a:prstClr>
            </a:outerShdw>
            <a:softEdge rad="50800"/>
          </a:effectLst>
        </p:spPr>
      </p:pic>
      <p:pic>
        <p:nvPicPr>
          <p:cNvPr id="15" name="Picture 14">
            <a:extLst>
              <a:ext uri="{FF2B5EF4-FFF2-40B4-BE49-F238E27FC236}">
                <a16:creationId xmlns:a16="http://schemas.microsoft.com/office/drawing/2014/main" id="{862A1152-34BC-D2B3-76B3-D28F0CD588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920" y="3608059"/>
            <a:ext cx="1737360" cy="2457130"/>
          </a:xfrm>
          <a:prstGeom prst="rect">
            <a:avLst/>
          </a:prstGeom>
          <a:effectLst>
            <a:softEdge rad="50800"/>
          </a:effectLst>
        </p:spPr>
      </p:pic>
    </p:spTree>
    <p:extLst>
      <p:ext uri="{BB962C8B-B14F-4D97-AF65-F5344CB8AC3E}">
        <p14:creationId xmlns:p14="http://schemas.microsoft.com/office/powerpoint/2010/main" val="2525374226"/>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FD1B122D2FB9448C6BB197B1BE849F" ma:contentTypeVersion="11" ma:contentTypeDescription="Create a new document." ma:contentTypeScope="" ma:versionID="fc81986f8acf8ce93e8c0fe00f966193">
  <xsd:schema xmlns:xsd="http://www.w3.org/2001/XMLSchema" xmlns:xs="http://www.w3.org/2001/XMLSchema" xmlns:p="http://schemas.microsoft.com/office/2006/metadata/properties" xmlns:ns2="25b6e98b-6c2a-48dd-80e6-f891601c0ecb" xmlns:ns3="d900e117-17a0-4b24-9e47-511ef1d02c43" targetNamespace="http://schemas.microsoft.com/office/2006/metadata/properties" ma:root="true" ma:fieldsID="a8893a440b8d5e70de2889a7da8a953c" ns2:_="" ns3:_="">
    <xsd:import namespace="25b6e98b-6c2a-48dd-80e6-f891601c0ecb"/>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6e98b-6c2a-48dd-80e6-f891601c0e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ada7583-6bbc-4778-a369-f8a33eb3a527}" ma:internalName="TaxCatchAll" ma:showField="CatchAllData" ma:web="1e3cba95-c25d-4a61-80c2-a1f4c26a3d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25b6e98b-6c2a-48dd-80e6-f891601c0ec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2.xml><?xml version="1.0" encoding="utf-8"?>
<ds:datastoreItem xmlns:ds="http://schemas.openxmlformats.org/officeDocument/2006/customXml" ds:itemID="{CACDCEF9-858E-4695-9332-07B0A3DCDA90}">
  <ds:schemaRefs>
    <ds:schemaRef ds:uri="25b6e98b-6c2a-48dd-80e6-f891601c0ecb"/>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7F6CF94-3835-4291-A7F5-6B61552363F6}">
  <ds:schemaRefs>
    <ds:schemaRef ds:uri="25b6e98b-6c2a-48dd-80e6-f891601c0ecb"/>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348</TotalTime>
  <Words>2365</Words>
  <Application>Microsoft Macintosh PowerPoint</Application>
  <PresentationFormat>Widescreen</PresentationFormat>
  <Paragraphs>1066</Paragraphs>
  <Slides>14</Slides>
  <Notes>11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.AppleSystemUIFont</vt:lpstr>
      <vt:lpstr>Arial</vt:lpstr>
      <vt:lpstr>Arial</vt:lpstr>
      <vt:lpstr>Arial Bold</vt:lpstr>
      <vt:lpstr>Calibri</vt:lpstr>
      <vt:lpstr>Calibri (Body)</vt:lpstr>
      <vt:lpstr>Helvetica Neue</vt:lpstr>
      <vt:lpstr>Segoe UI</vt:lpstr>
      <vt:lpstr>Symbol</vt:lpstr>
      <vt:lpstr>Wingdings</vt:lpstr>
      <vt:lpstr>2_Office Theme</vt:lpstr>
      <vt:lpstr>3_Office Theme</vt:lpstr>
      <vt:lpstr>PowerPoint Presentation</vt:lpstr>
      <vt:lpstr>PowerPoint Presentation</vt:lpstr>
      <vt:lpstr>Team Members / Project Org Slide</vt:lpstr>
      <vt:lpstr> Project Goals &amp; Project Objectives</vt:lpstr>
      <vt:lpstr>Pre-Test CFD Analysis Matrix</vt:lpstr>
      <vt:lpstr>Accomplishments</vt:lpstr>
      <vt:lpstr>Results: Predicted Effect of Blowing Nozzles for Model 1A</vt:lpstr>
      <vt:lpstr>Results: Predicted Effect of Nozzle Cant Angle for Models 1A and 1B</vt:lpstr>
      <vt:lpstr>Results: Predicted Effect of Nozzle Radial Location for Models 1B and 1E</vt:lpstr>
      <vt:lpstr>Project Assessment Summary</vt:lpstr>
      <vt:lpstr>Plans Forward and Transition / Infusion Plan </vt:lpstr>
      <vt:lpstr>Education/Public Outreach</vt:lpstr>
      <vt:lpstr>Summary </vt:lpstr>
      <vt:lpstr>Project Name – Annotated Cover Pictures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GCD Annual Program Review - Project Presentation Template</dc:title>
  <dc:creator>Lee</dc:creator>
  <cp:lastModifiedBy>Edquist, Karl T. (LARC-D205)</cp:lastModifiedBy>
  <cp:revision>71</cp:revision>
  <cp:lastPrinted>2017-06-09T12:17:02Z</cp:lastPrinted>
  <dcterms:created xsi:type="dcterms:W3CDTF">2011-06-13T11:07:26Z</dcterms:created>
  <dcterms:modified xsi:type="dcterms:W3CDTF">2022-08-29T22:01:48Z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0x0101009DFD1B122D2FB9448C6BB197B1BE849F</vt:lpwstr>
  </property>
  <property fmtid="{D5CDD505-2E9C-101B-9397-08002B2CF9AE}" pid="3" name="Order">
    <vt:r8>939900</vt:r8>
  </property>
  <property fmtid="{D5CDD505-2E9C-101B-9397-08002B2CF9AE}" pid="4" name="ComplianceAssetId">
    <vt:lpwstr/>
  </property>
  <property fmtid="{D5CDD505-2E9C-101B-9397-08002B2CF9AE}" pid="5" name="PMDispositionComm">
    <vt:lpwstr/>
  </property>
  <property fmtid="{D5CDD505-2E9C-101B-9397-08002B2CF9AE}" pid="6" name="EvaluatorComments">
    <vt:lpwstr/>
  </property>
  <property fmtid="{D5CDD505-2E9C-101B-9397-08002B2CF9AE}" pid="7" name="Description0">
    <vt:lpwstr/>
  </property>
  <property fmtid="{D5CDD505-2E9C-101B-9397-08002B2CF9AE}" pid="8" name="ApprovedBy">
    <vt:lpwstr/>
  </property>
  <property fmtid="{D5CDD505-2E9C-101B-9397-08002B2CF9AE}" pid="9" name="Evaluators">
    <vt:lpwstr/>
  </property>
  <property fmtid="{D5CDD505-2E9C-101B-9397-08002B2CF9AE}" pid="10" name="DocumentLinkGen">
    <vt:lpwstr>, </vt:lpwstr>
  </property>
  <property fmtid="{D5CDD505-2E9C-101B-9397-08002B2CF9AE}" pid="11" name="DocumentLinkGenTest">
    <vt:lpwstr>, </vt:lpwstr>
  </property>
  <property fmtid="{D5CDD505-2E9C-101B-9397-08002B2CF9AE}" pid="12" name="MediaServiceImageTags">
    <vt:lpwstr/>
  </property>
</Properties>
</file>