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3"/>
  </p:notesMasterIdLst>
  <p:sldIdLst>
    <p:sldId id="256" r:id="rId2"/>
    <p:sldId id="295" r:id="rId3"/>
    <p:sldId id="257" r:id="rId4"/>
    <p:sldId id="279" r:id="rId5"/>
    <p:sldId id="272" r:id="rId6"/>
    <p:sldId id="274" r:id="rId7"/>
    <p:sldId id="264" r:id="rId8"/>
    <p:sldId id="273" r:id="rId9"/>
    <p:sldId id="281" r:id="rId10"/>
    <p:sldId id="283" r:id="rId11"/>
    <p:sldId id="20746" r:id="rId12"/>
    <p:sldId id="262" r:id="rId13"/>
    <p:sldId id="271" r:id="rId14"/>
    <p:sldId id="284" r:id="rId15"/>
    <p:sldId id="267" r:id="rId16"/>
    <p:sldId id="260" r:id="rId17"/>
    <p:sldId id="282" r:id="rId18"/>
    <p:sldId id="269" r:id="rId19"/>
    <p:sldId id="278" r:id="rId20"/>
    <p:sldId id="298" r:id="rId21"/>
    <p:sldId id="300" r:id="rId22"/>
    <p:sldId id="297" r:id="rId23"/>
    <p:sldId id="20745" r:id="rId24"/>
    <p:sldId id="290" r:id="rId25"/>
    <p:sldId id="294" r:id="rId26"/>
    <p:sldId id="296" r:id="rId27"/>
    <p:sldId id="20748" r:id="rId28"/>
    <p:sldId id="293" r:id="rId29"/>
    <p:sldId id="20741" r:id="rId30"/>
    <p:sldId id="277" r:id="rId31"/>
    <p:sldId id="266" r:id="rId32"/>
    <p:sldId id="418" r:id="rId33"/>
    <p:sldId id="415" r:id="rId34"/>
    <p:sldId id="414" r:id="rId35"/>
    <p:sldId id="452" r:id="rId36"/>
    <p:sldId id="258" r:id="rId37"/>
    <p:sldId id="431" r:id="rId38"/>
    <p:sldId id="430" r:id="rId39"/>
    <p:sldId id="268" r:id="rId40"/>
    <p:sldId id="259" r:id="rId41"/>
    <p:sldId id="20747"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18BC0"/>
    <a:srgbClr val="05FF01"/>
    <a:srgbClr val="FE0300"/>
    <a:srgbClr val="0700FF"/>
    <a:srgbClr val="0B0C0E"/>
    <a:srgbClr val="07090B"/>
    <a:srgbClr val="E1050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188"/>
    <p:restoredTop sz="74558"/>
  </p:normalViewPr>
  <p:slideViewPr>
    <p:cSldViewPr snapToGrid="0" snapToObjects="1">
      <p:cViewPr varScale="1">
        <p:scale>
          <a:sx n="89" d="100"/>
          <a:sy n="89" d="100"/>
        </p:scale>
        <p:origin x="1584" y="176"/>
      </p:cViewPr>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2C695F-1CE9-C944-8254-5CC19A1A61C4}" type="datetimeFigureOut">
              <a:rPr lang="en-US" smtClean="0"/>
              <a:t>8/31/22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2A5ED7C-4B58-ED4F-9EA2-F494DF559EF0}" type="slidenum">
              <a:rPr lang="en-US" smtClean="0"/>
              <a:t>‹#›</a:t>
            </a:fld>
            <a:endParaRPr lang="en-US" dirty="0"/>
          </a:p>
        </p:txBody>
      </p:sp>
    </p:spTree>
    <p:extLst>
      <p:ext uri="{BB962C8B-B14F-4D97-AF65-F5344CB8AC3E}">
        <p14:creationId xmlns:p14="http://schemas.microsoft.com/office/powerpoint/2010/main" val="12006832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2A5ED7C-4B58-ED4F-9EA2-F494DF559EF0}" type="slidenum">
              <a:rPr lang="en-US" smtClean="0"/>
              <a:t>1</a:t>
            </a:fld>
            <a:endParaRPr lang="en-US" dirty="0"/>
          </a:p>
        </p:txBody>
      </p:sp>
    </p:spTree>
    <p:extLst>
      <p:ext uri="{BB962C8B-B14F-4D97-AF65-F5344CB8AC3E}">
        <p14:creationId xmlns:p14="http://schemas.microsoft.com/office/powerpoint/2010/main" val="21265145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(Buzz Aldrin with the Apollo 11 seismic experiment. Solar panels have deployed on the left and right and the antenna is pointed at Earth. The laser reflector is beyond the antenna and, in the distance, the TV camera is silhouetted against the black sky.)</a:t>
            </a:r>
          </a:p>
          <a:p>
            <a:endParaRPr lang="en-US" sz="1200" b="0"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At the dawn of the age of planetary exploration, seismology was considered a key technique for understanding a planet and its interior</a:t>
            </a:r>
          </a:p>
          <a:p>
            <a:endParaRPr lang="en-US" sz="1200" b="1"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Seismometers were among the first instruments send to other planets – both to the Moon with Apollo, and Mars with Viking</a:t>
            </a:r>
          </a:p>
          <a:p>
            <a:endParaRPr lang="en-US" sz="1200" b="1"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Pictured is Buzz Aldrin with the seismic experiment on Apollo 11, which laid the groundwork for the first long-lived extra-terrestrial geophysical network. Apollo revolutionized our understanding of the lunar interior, but there are many questions remaining </a:t>
            </a:r>
            <a:r>
              <a:rPr lang="en-US" b="1" dirty="0"/>
              <a:t>regarding the detailed global structure of the Moon’s deep interior, which has bearing on its thermal, petrological, and rotational history.</a:t>
            </a:r>
            <a:endParaRPr lang="en-US" sz="1200" b="1"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12A5ED7C-4B58-ED4F-9EA2-F494DF559EF0}" type="slidenum">
              <a:rPr lang="en-US" smtClean="0"/>
              <a:t>2</a:t>
            </a:fld>
            <a:endParaRPr lang="en-US" dirty="0"/>
          </a:p>
        </p:txBody>
      </p:sp>
    </p:spTree>
    <p:extLst>
      <p:ext uri="{BB962C8B-B14F-4D97-AF65-F5344CB8AC3E}">
        <p14:creationId xmlns:p14="http://schemas.microsoft.com/office/powerpoint/2010/main" val="17321810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1" kern="1200" dirty="0">
                <a:solidFill>
                  <a:schemeClr val="tx1"/>
                </a:solidFill>
                <a:latin typeface="+mn-lt"/>
                <a:ea typeface="+mn-ea"/>
                <a:cs typeface="+mn-cs"/>
              </a:rPr>
              <a:t>Interior properties provide constraints on formation and evolution models, and possible indicators of an early dynamo for magnetic field generation. </a:t>
            </a:r>
          </a:p>
          <a:p>
            <a:endParaRPr lang="en-US" b="1" dirty="0"/>
          </a:p>
          <a:p>
            <a:r>
              <a:rPr lang="en-US" b="1" dirty="0"/>
              <a:t>Terrestrial planets all share a common structural framework (crust, mantle, core) which is developed very shortly after formation and which determines subsequent evolution. </a:t>
            </a:r>
          </a:p>
          <a:p>
            <a:endParaRPr lang="en-US" b="1" dirty="0"/>
          </a:p>
        </p:txBody>
      </p:sp>
      <p:sp>
        <p:nvSpPr>
          <p:cNvPr id="4" name="Slide Number Placeholder 3"/>
          <p:cNvSpPr>
            <a:spLocks noGrp="1"/>
          </p:cNvSpPr>
          <p:nvPr>
            <p:ph type="sldNum" sz="quarter" idx="10"/>
          </p:nvPr>
        </p:nvSpPr>
        <p:spPr/>
        <p:txBody>
          <a:bodyPr/>
          <a:lstStyle/>
          <a:p>
            <a:fld id="{12A5ED7C-4B58-ED4F-9EA2-F494DF559EF0}" type="slidenum">
              <a:rPr lang="en-US" smtClean="0"/>
              <a:t>3</a:t>
            </a:fld>
            <a:endParaRPr lang="en-US" dirty="0"/>
          </a:p>
        </p:txBody>
      </p:sp>
    </p:spTree>
    <p:extLst>
      <p:ext uri="{BB962C8B-B14F-4D97-AF65-F5344CB8AC3E}">
        <p14:creationId xmlns:p14="http://schemas.microsoft.com/office/powerpoint/2010/main" val="9655357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While much of Earth’s early structural evidence has been destroyed by plate tectonics, the so-called “ancient” planets, including the Moon, retain more information about their early interior structure, and are ideal bodies to explore to advance our understanding of all terrestrial planetary formation and evolution.</a:t>
            </a:r>
          </a:p>
          <a:p>
            <a:endParaRPr lang="en-US" b="1"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The heat engine that drove differentiation of the Moon waned after the first ~1.5 </a:t>
            </a:r>
            <a:r>
              <a:rPr lang="en-US" sz="1200" b="1" kern="1200" dirty="0" err="1">
                <a:solidFill>
                  <a:schemeClr val="tx1"/>
                </a:solidFill>
                <a:effectLst/>
                <a:latin typeface="+mn-lt"/>
                <a:ea typeface="+mn-ea"/>
                <a:cs typeface="+mn-cs"/>
              </a:rPr>
              <a:t>b.y</a:t>
            </a:r>
            <a:r>
              <a:rPr lang="en-US" sz="1200" b="1" kern="1200" dirty="0">
                <a:solidFill>
                  <a:schemeClr val="tx1"/>
                </a:solidFill>
                <a:effectLst/>
                <a:latin typeface="+mn-lt"/>
                <a:ea typeface="+mn-ea"/>
                <a:cs typeface="+mn-cs"/>
              </a:rPr>
              <a:t>. of lunar history as the volume of magmatism decreased dramatically. Therefore, the Moon represents an end member in terrestrial planet evolution as it potentially preserves the initial differentiation stage through a magma ocean.</a:t>
            </a:r>
          </a:p>
          <a:p>
            <a:endParaRPr lang="en-US" b="1" dirty="0"/>
          </a:p>
          <a:p>
            <a:r>
              <a:rPr lang="en-US" sz="1200" b="1" kern="1200" dirty="0">
                <a:solidFill>
                  <a:schemeClr val="tx1"/>
                </a:solidFill>
                <a:effectLst/>
                <a:latin typeface="+mn-lt"/>
                <a:ea typeface="+mn-ea"/>
                <a:cs typeface="+mn-cs"/>
              </a:rPr>
              <a:t>The structure and composition of the lunar interior therefore provides fundamental information on the initial evolution of any differentiated terrestrial planetary body. </a:t>
            </a:r>
          </a:p>
          <a:p>
            <a:endParaRPr lang="en-US" sz="1200" b="1" kern="1200" dirty="0">
              <a:solidFill>
                <a:schemeClr val="tx1"/>
              </a:solidFill>
              <a:effectLst/>
              <a:latin typeface="+mn-lt"/>
              <a:ea typeface="+mn-ea"/>
              <a:cs typeface="+mn-cs"/>
            </a:endParaRPr>
          </a:p>
          <a:p>
            <a:r>
              <a:rPr lang="en-US" sz="1200" b="1" dirty="0">
                <a:solidFill>
                  <a:schemeClr val="bg1"/>
                </a:solidFill>
              </a:rPr>
              <a:t>My point here being that Lunar Science is Solar System Science</a:t>
            </a:r>
          </a:p>
          <a:p>
            <a:endParaRPr lang="en-US" sz="1200" b="1" dirty="0">
              <a:solidFill>
                <a:schemeClr val="bg1"/>
              </a:solidFill>
            </a:endParaRPr>
          </a:p>
        </p:txBody>
      </p:sp>
      <p:sp>
        <p:nvSpPr>
          <p:cNvPr id="4" name="Slide Number Placeholder 3"/>
          <p:cNvSpPr>
            <a:spLocks noGrp="1"/>
          </p:cNvSpPr>
          <p:nvPr>
            <p:ph type="sldNum" sz="quarter" idx="10"/>
          </p:nvPr>
        </p:nvSpPr>
        <p:spPr/>
        <p:txBody>
          <a:bodyPr/>
          <a:lstStyle/>
          <a:p>
            <a:fld id="{12A5ED7C-4B58-ED4F-9EA2-F494DF559EF0}" type="slidenum">
              <a:rPr lang="en-US" smtClean="0"/>
              <a:t>4</a:t>
            </a:fld>
            <a:endParaRPr lang="en-US" dirty="0"/>
          </a:p>
        </p:txBody>
      </p:sp>
    </p:spTree>
    <p:extLst>
      <p:ext uri="{BB962C8B-B14F-4D97-AF65-F5344CB8AC3E}">
        <p14:creationId xmlns:p14="http://schemas.microsoft.com/office/powerpoint/2010/main" val="6255343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b="1" kern="1200" dirty="0">
                <a:solidFill>
                  <a:schemeClr val="tx1"/>
                </a:solidFill>
                <a:latin typeface="+mn-lt"/>
                <a:ea typeface="+mn-ea"/>
                <a:cs typeface="+mn-cs"/>
              </a:rPr>
              <a:t>To first order, the Moon’s moment of inertia is roughly approximated by homogeneous sphere. </a:t>
            </a:r>
            <a:r>
              <a:rPr lang="en-US" sz="1000" b="1" kern="1200" dirty="0">
                <a:solidFill>
                  <a:schemeClr val="tx1"/>
                </a:solidFill>
                <a:latin typeface="+mn-lt"/>
                <a:ea typeface="+mn-ea"/>
                <a:cs typeface="+mn-cs"/>
              </a:rPr>
              <a:t>If a core is present, it must be small.</a:t>
            </a:r>
          </a:p>
          <a:p>
            <a:endParaRPr lang="en-US" sz="1000" b="1" kern="1200" dirty="0">
              <a:solidFill>
                <a:schemeClr val="tx1"/>
              </a:solidFill>
              <a:latin typeface="+mn-lt"/>
              <a:ea typeface="+mn-ea"/>
              <a:cs typeface="+mn-cs"/>
            </a:endParaRPr>
          </a:p>
          <a:p>
            <a:r>
              <a:rPr lang="en-US" sz="1000" b="1" kern="1200" dirty="0">
                <a:solidFill>
                  <a:schemeClr val="tx1"/>
                </a:solidFill>
                <a:latin typeface="+mn-lt"/>
                <a:ea typeface="+mn-ea"/>
                <a:cs typeface="+mn-cs"/>
              </a:rPr>
              <a:t>The real Moon is of course known to be much more complex, with hemispherical dichotomies in crustal thickness, volcanism, magnetism, and the distribution of heat-producing elements. There is also the question of </a:t>
            </a:r>
            <a:r>
              <a:rPr lang="en-US" sz="1200" b="1" i="0" kern="1200" dirty="0">
                <a:solidFill>
                  <a:schemeClr val="tx1"/>
                </a:solidFill>
                <a:effectLst/>
                <a:latin typeface="+mn-lt"/>
                <a:ea typeface="+mn-ea"/>
                <a:cs typeface="+mn-cs"/>
              </a:rPr>
              <a:t>how these dichotomies propagate into the interior.</a:t>
            </a:r>
            <a:endParaRPr lang="en-US" b="1" dirty="0"/>
          </a:p>
        </p:txBody>
      </p:sp>
      <p:sp>
        <p:nvSpPr>
          <p:cNvPr id="4" name="Slide Number Placeholder 3"/>
          <p:cNvSpPr>
            <a:spLocks noGrp="1"/>
          </p:cNvSpPr>
          <p:nvPr>
            <p:ph type="sldNum" sz="quarter" idx="10"/>
          </p:nvPr>
        </p:nvSpPr>
        <p:spPr/>
        <p:txBody>
          <a:bodyPr/>
          <a:lstStyle/>
          <a:p>
            <a:fld id="{12A5ED7C-4B58-ED4F-9EA2-F494DF559EF0}" type="slidenum">
              <a:rPr lang="en-US" smtClean="0"/>
              <a:t>5</a:t>
            </a:fld>
            <a:endParaRPr lang="en-US" dirty="0"/>
          </a:p>
        </p:txBody>
      </p:sp>
    </p:spTree>
    <p:extLst>
      <p:ext uri="{BB962C8B-B14F-4D97-AF65-F5344CB8AC3E}">
        <p14:creationId xmlns:p14="http://schemas.microsoft.com/office/powerpoint/2010/main" val="38158569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kern="1200" dirty="0">
                <a:solidFill>
                  <a:schemeClr val="tx1"/>
                </a:solidFill>
                <a:latin typeface="+mn-lt"/>
                <a:ea typeface="+mn-ea"/>
                <a:cs typeface="+mn-cs"/>
              </a:rPr>
              <a:t>LLR has been precisely monitoring the Moon’s geodetic parameters since 1969</a:t>
            </a:r>
            <a:r>
              <a:rPr lang="en-US" sz="1000" b="1" kern="1200" dirty="0">
                <a:solidFill>
                  <a:schemeClr val="tx1"/>
                </a:solidFill>
                <a:latin typeface="+mn-lt"/>
                <a:ea typeface="+mn-ea"/>
                <a:cs typeface="+mn-cs"/>
              </a:rPr>
              <a:t>, using retroreflector arrays deployed during Apollo and the Russian Luna missions. </a:t>
            </a:r>
            <a:r>
              <a:rPr lang="en-US" sz="1000" b="1" i="0" u="none" strike="noStrike" kern="1200" dirty="0">
                <a:solidFill>
                  <a:schemeClr val="tx1"/>
                </a:solidFill>
                <a:effectLst/>
                <a:latin typeface="+mn-lt"/>
                <a:ea typeface="+mn-ea"/>
                <a:cs typeface="+mn-cs"/>
              </a:rPr>
              <a:t>Luna 17 (Lunokhod 1) was only integrated into the LLR network in 2010 once LROC found the location and gave accurate coordinates.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Changes in the round-trip laser travel time provide information on the rotation of the Moon which can be analyzed to separate lunar orbital motion from geodynamic effects.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i="0" u="none" strike="noStrike" kern="1200" dirty="0">
                <a:solidFill>
                  <a:schemeClr val="tx1"/>
                </a:solidFill>
                <a:effectLst/>
                <a:latin typeface="+mn-lt"/>
                <a:ea typeface="+mn-ea"/>
                <a:cs typeface="+mn-cs"/>
              </a:rPr>
              <a:t>LLR also allows for fundamental astrophysics research to be conducted from the Moon (the general theory of relativity, inverse square law, &amp; the Equivalence Principle).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kern="1200" dirty="0">
                <a:solidFill>
                  <a:schemeClr val="tx1"/>
                </a:solidFill>
                <a:latin typeface="+mn-lt"/>
                <a:ea typeface="+mn-ea"/>
                <a:cs typeface="+mn-cs"/>
              </a:rPr>
              <a:t>Dissipation provided the first LLR evidence for a fluid core, with a radius dependent upon composition.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800" b="1" kern="1200" dirty="0">
              <a:solidFill>
                <a:schemeClr val="tx1"/>
              </a:solidFill>
              <a:latin typeface="+mn-lt"/>
              <a:ea typeface="+mn-ea"/>
              <a:cs typeface="+mn-cs"/>
            </a:endParaRPr>
          </a:p>
          <a:p>
            <a:r>
              <a:rPr lang="en-US" sz="800" b="1" kern="1200" dirty="0">
                <a:solidFill>
                  <a:schemeClr val="tx1"/>
                </a:solidFill>
                <a:latin typeface="+mn-lt"/>
                <a:ea typeface="+mn-ea"/>
                <a:cs typeface="+mn-cs"/>
              </a:rPr>
              <a:t>But LLR still cannot constrain an inner core, </a:t>
            </a:r>
            <a:r>
              <a:rPr lang="en-US" sz="1200" kern="1200" dirty="0">
                <a:solidFill>
                  <a:schemeClr val="tx1"/>
                </a:solidFill>
                <a:effectLst/>
                <a:latin typeface="+mn-lt"/>
                <a:ea typeface="+mn-ea"/>
                <a:cs typeface="+mn-cs"/>
              </a:rPr>
              <a:t>in part because the restricted geographical extent of the existing retroreflector network limits the accuracy of lunar rotation and tide determinations</a:t>
            </a:r>
            <a:r>
              <a:rPr lang="en-US" sz="800" b="1" kern="1200" dirty="0">
                <a:solidFill>
                  <a:schemeClr val="tx1"/>
                </a:solidFill>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kern="120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2A5ED7C-4B58-ED4F-9EA2-F494DF559EF0}" type="slidenum">
              <a:rPr lang="en-US" smtClean="0"/>
              <a:t>6</a:t>
            </a:fld>
            <a:endParaRPr lang="en-US" dirty="0"/>
          </a:p>
        </p:txBody>
      </p:sp>
    </p:spTree>
    <p:extLst>
      <p:ext uri="{BB962C8B-B14F-4D97-AF65-F5344CB8AC3E}">
        <p14:creationId xmlns:p14="http://schemas.microsoft.com/office/powerpoint/2010/main" val="26776685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latin typeface="+mn-lt"/>
                <a:ea typeface="+mn-ea"/>
                <a:cs typeface="+mn-cs"/>
              </a:rPr>
              <a:t>Electromagnetic sounding of the Moon performed during and after the Apollo program provided broad constraints on core size, mantle composition, and interior temperature. </a:t>
            </a:r>
          </a:p>
          <a:p>
            <a:endParaRPr lang="en-US" dirty="0"/>
          </a:p>
          <a:p>
            <a:r>
              <a:rPr lang="en-US" sz="1800" b="1" kern="1200" dirty="0">
                <a:solidFill>
                  <a:schemeClr val="tx1"/>
                </a:solidFill>
                <a:latin typeface="+mn-lt"/>
                <a:ea typeface="+mn-ea"/>
                <a:cs typeface="+mn-cs"/>
              </a:rPr>
              <a:t>Electrical conductivity and mantle temperatures were constrained at single points at the Apollo stations, using concurrent surface and orbital magnetometer measurements. The observed lateral heterogeneity in electrical conductivity is consistent with the presence of the PKT.</a:t>
            </a:r>
          </a:p>
          <a:p>
            <a:endParaRPr lang="en-US" sz="1800" b="1" kern="1200" dirty="0">
              <a:solidFill>
                <a:schemeClr val="tx1"/>
              </a:solidFill>
              <a:latin typeface="+mn-lt"/>
              <a:ea typeface="+mn-ea"/>
              <a:cs typeface="+mn-cs"/>
            </a:endParaRPr>
          </a:p>
          <a:p>
            <a:r>
              <a:rPr lang="en-US" sz="1200" b="1" kern="1200" dirty="0">
                <a:solidFill>
                  <a:schemeClr val="tx1"/>
                </a:solidFill>
                <a:latin typeface="+mn-lt"/>
                <a:ea typeface="+mn-ea"/>
                <a:cs typeface="+mn-cs"/>
              </a:rPr>
              <a:t>The Lunar Prospector and </a:t>
            </a:r>
            <a:r>
              <a:rPr lang="en-US" sz="1200" b="1" kern="1200" dirty="0" err="1">
                <a:solidFill>
                  <a:schemeClr val="tx1"/>
                </a:solidFill>
                <a:latin typeface="+mn-lt"/>
                <a:ea typeface="+mn-ea"/>
                <a:cs typeface="+mn-cs"/>
              </a:rPr>
              <a:t>Kaguya</a:t>
            </a:r>
            <a:r>
              <a:rPr lang="en-US" sz="1200" b="1" kern="1200" dirty="0">
                <a:solidFill>
                  <a:schemeClr val="tx1"/>
                </a:solidFill>
                <a:latin typeface="+mn-lt"/>
                <a:ea typeface="+mn-ea"/>
                <a:cs typeface="+mn-cs"/>
              </a:rPr>
              <a:t> magnetometers also detected an induced moment within the Moon, observed in the Earth's geomagnetic tail. Assuming that the induced field is caused entirely by electrical currents near the surface of a highly electrically conducting metallic core, a preferred core radius was obtained, although not required to fit the observations.</a:t>
            </a:r>
          </a:p>
          <a:p>
            <a:endParaRPr lang="en-US" sz="1800" kern="120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2A5ED7C-4B58-ED4F-9EA2-F494DF559EF0}" type="slidenum">
              <a:rPr lang="en-US" smtClean="0"/>
              <a:t>7</a:t>
            </a:fld>
            <a:endParaRPr lang="en-US" dirty="0"/>
          </a:p>
        </p:txBody>
      </p:sp>
    </p:spTree>
    <p:extLst>
      <p:ext uri="{BB962C8B-B14F-4D97-AF65-F5344CB8AC3E}">
        <p14:creationId xmlns:p14="http://schemas.microsoft.com/office/powerpoint/2010/main" val="16590915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A passive seismic experiment was deployed on the lunar near side at multiple Apollo sites, and operated continuously from 1969 to 1977.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Many different types of naturally occurring seismicity were recorded, including deep moonquakes, shallow moonquakes, and meteorite impacts.</a:t>
            </a:r>
            <a:endParaRPr lang="en-US" dirty="0"/>
          </a:p>
        </p:txBody>
      </p:sp>
      <p:sp>
        <p:nvSpPr>
          <p:cNvPr id="4" name="Slide Number Placeholder 3"/>
          <p:cNvSpPr>
            <a:spLocks noGrp="1"/>
          </p:cNvSpPr>
          <p:nvPr>
            <p:ph type="sldNum" sz="quarter" idx="10"/>
          </p:nvPr>
        </p:nvSpPr>
        <p:spPr/>
        <p:txBody>
          <a:bodyPr/>
          <a:lstStyle/>
          <a:p>
            <a:fld id="{12A5ED7C-4B58-ED4F-9EA2-F494DF559EF0}" type="slidenum">
              <a:rPr lang="en-US" smtClean="0"/>
              <a:t>8</a:t>
            </a:fld>
            <a:endParaRPr lang="en-US" dirty="0"/>
          </a:p>
        </p:txBody>
      </p:sp>
    </p:spTree>
    <p:extLst>
      <p:ext uri="{BB962C8B-B14F-4D97-AF65-F5344CB8AC3E}">
        <p14:creationId xmlns:p14="http://schemas.microsoft.com/office/powerpoint/2010/main" val="29007201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No seismic shear-wave energy originating from the far side was observed to penetrate the core, thus it was suggested that the core is likely attenuating.</a:t>
            </a:r>
          </a:p>
          <a:p>
            <a:endParaRPr lang="en-US" dirty="0"/>
          </a:p>
        </p:txBody>
      </p:sp>
      <p:sp>
        <p:nvSpPr>
          <p:cNvPr id="4" name="Slide Number Placeholder 3"/>
          <p:cNvSpPr>
            <a:spLocks noGrp="1"/>
          </p:cNvSpPr>
          <p:nvPr>
            <p:ph type="sldNum" sz="quarter" idx="10"/>
          </p:nvPr>
        </p:nvSpPr>
        <p:spPr/>
        <p:txBody>
          <a:bodyPr/>
          <a:lstStyle/>
          <a:p>
            <a:fld id="{12A5ED7C-4B58-ED4F-9EA2-F494DF559EF0}" type="slidenum">
              <a:rPr lang="en-US" smtClean="0"/>
              <a:t>9</a:t>
            </a:fld>
            <a:endParaRPr lang="en-US" dirty="0"/>
          </a:p>
        </p:txBody>
      </p:sp>
    </p:spTree>
    <p:extLst>
      <p:ext uri="{BB962C8B-B14F-4D97-AF65-F5344CB8AC3E}">
        <p14:creationId xmlns:p14="http://schemas.microsoft.com/office/powerpoint/2010/main" val="16203359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The lunar regolith intensely scatters seismic energy. So, lunar seismograms are of limited quality compared to their modern terrestrial counterparts. Secondary phases which contain information on deep structure are masked by ringy codas. These are the reflections of seismic energy from major layer boundaries like the crust-mantle boundary (the Moho) or the core-mantle boundary (CMB)</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12A5ED7C-4B58-ED4F-9EA2-F494DF559EF0}" type="slidenum">
              <a:rPr lang="en-US" smtClean="0"/>
              <a:t>10</a:t>
            </a:fld>
            <a:endParaRPr lang="en-US" dirty="0"/>
          </a:p>
        </p:txBody>
      </p:sp>
    </p:spTree>
    <p:extLst>
      <p:ext uri="{BB962C8B-B14F-4D97-AF65-F5344CB8AC3E}">
        <p14:creationId xmlns:p14="http://schemas.microsoft.com/office/powerpoint/2010/main" val="27097596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The lunar regolith intensely scatters seismic energy. So, lunar seismograms are of limited quality compared to their modern terrestrial counterparts. Secondary phases which contain information on deep structure are masked by ringy codas. These are the reflections of seismic energy from major layer boundaries like the crust-mantle boundary (the Moho) or the core-mantle boundary (CMB)</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12A5ED7C-4B58-ED4F-9EA2-F494DF559EF0}" type="slidenum">
              <a:rPr lang="en-US" smtClean="0"/>
              <a:t>11</a:t>
            </a:fld>
            <a:endParaRPr lang="en-US" dirty="0"/>
          </a:p>
        </p:txBody>
      </p:sp>
    </p:spTree>
    <p:extLst>
      <p:ext uri="{BB962C8B-B14F-4D97-AF65-F5344CB8AC3E}">
        <p14:creationId xmlns:p14="http://schemas.microsoft.com/office/powerpoint/2010/main" val="29397283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Uncertainties are reflected in seismic structure models. Crustal thickness estimates have decreased over the years as newer and more computationally expensive techniques were applied.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Early models based on arrival time inversion alone were supplanted by newer models using maximum likelihood estimates, joint seismic and pre-GRAIL gravity inversion, and free oscillations.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These newer models mostly agree that the only major discernable discontinuity in the lunar interior is the crust-mantle boundary located around 30km deep.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There is no </a:t>
            </a:r>
            <a:r>
              <a:rPr lang="en-US" sz="1200" b="1" i="0" kern="1200" dirty="0">
                <a:solidFill>
                  <a:schemeClr val="tx1"/>
                </a:solidFill>
                <a:effectLst/>
                <a:latin typeface="+mn-lt"/>
                <a:ea typeface="+mn-ea"/>
                <a:cs typeface="+mn-cs"/>
              </a:rPr>
              <a:t>consensus among models regarding the presence of a mid-mantle seismic discontinuity, which has been used in the past to suggest the lower bound of an ancient magma ocean.</a:t>
            </a:r>
            <a:endParaRPr lang="en-US" b="1" dirty="0"/>
          </a:p>
          <a:p>
            <a:endParaRPr lang="en-US" dirty="0"/>
          </a:p>
        </p:txBody>
      </p:sp>
      <p:sp>
        <p:nvSpPr>
          <p:cNvPr id="4" name="Slide Number Placeholder 3"/>
          <p:cNvSpPr>
            <a:spLocks noGrp="1"/>
          </p:cNvSpPr>
          <p:nvPr>
            <p:ph type="sldNum" sz="quarter" idx="5"/>
          </p:nvPr>
        </p:nvSpPr>
        <p:spPr/>
        <p:txBody>
          <a:bodyPr/>
          <a:lstStyle/>
          <a:p>
            <a:fld id="{12A5ED7C-4B58-ED4F-9EA2-F494DF559EF0}" type="slidenum">
              <a:rPr lang="en-US" smtClean="0"/>
              <a:t>12</a:t>
            </a:fld>
            <a:endParaRPr lang="en-US" dirty="0"/>
          </a:p>
        </p:txBody>
      </p:sp>
    </p:spTree>
    <p:extLst>
      <p:ext uri="{BB962C8B-B14F-4D97-AF65-F5344CB8AC3E}">
        <p14:creationId xmlns:p14="http://schemas.microsoft.com/office/powerpoint/2010/main" val="22421192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That brings us to recent advances in lunar geophysics. The GRAIL lunar gravity mission mapped the Moon’s gravity field in extreme detail.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000" b="1" kern="1200" dirty="0">
                <a:solidFill>
                  <a:schemeClr val="tx1"/>
                </a:solidFill>
                <a:latin typeface="+mn-lt"/>
                <a:ea typeface="+mn-ea"/>
                <a:cs typeface="+mn-cs"/>
              </a:rPr>
              <a:t>Shallow crustal structure is tightly constrained, but still tied to (uncertain) ground-truth seismic estimates at the Apollo landing sites. </a:t>
            </a:r>
            <a:r>
              <a:rPr lang="en-US" sz="1200" b="0" i="0" u="none" strike="noStrike" kern="1200" dirty="0">
                <a:solidFill>
                  <a:schemeClr val="tx1"/>
                </a:solidFill>
                <a:effectLst/>
                <a:latin typeface="+mn-lt"/>
                <a:ea typeface="+mn-ea"/>
                <a:cs typeface="+mn-cs"/>
              </a:rPr>
              <a:t> </a:t>
            </a:r>
            <a:r>
              <a:rPr lang="en-US" sz="1200" b="1" i="0" u="none" strike="noStrike" kern="1200" dirty="0">
                <a:solidFill>
                  <a:schemeClr val="tx1"/>
                </a:solidFill>
                <a:effectLst/>
                <a:latin typeface="+mn-lt"/>
                <a:ea typeface="+mn-ea"/>
                <a:cs typeface="+mn-cs"/>
              </a:rPr>
              <a:t>This sets up LGN to dramatically enhance one of the highest fidelity planetary datasets returned to date.</a:t>
            </a:r>
            <a:endParaRPr lang="en-US" altLang="en-US" sz="1000" b="1"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000" b="1"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en-US" sz="1200" b="0" kern="1200" dirty="0">
              <a:solidFill>
                <a:srgbClr val="000000"/>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2A5ED7C-4B58-ED4F-9EA2-F494DF559EF0}" type="slidenum">
              <a:rPr lang="en-US" smtClean="0"/>
              <a:t>13</a:t>
            </a:fld>
            <a:endParaRPr lang="en-US" dirty="0"/>
          </a:p>
        </p:txBody>
      </p:sp>
    </p:spTree>
    <p:extLst>
      <p:ext uri="{BB962C8B-B14F-4D97-AF65-F5344CB8AC3E}">
        <p14:creationId xmlns:p14="http://schemas.microsoft.com/office/powerpoint/2010/main" val="24447037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800" b="1" kern="1200" dirty="0">
                <a:solidFill>
                  <a:schemeClr val="tx1"/>
                </a:solidFill>
                <a:latin typeface="+mn-lt"/>
                <a:ea typeface="+mn-ea"/>
                <a:cs typeface="+mn-cs"/>
              </a:rPr>
              <a:t>Re-analyses of Apollo seismic data found evidence for core reflections, both including (Weber) and not including (Garcia) the presence of a partial melt layer above the liquid outer core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000" b="1"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000" b="1" kern="1200" dirty="0">
                <a:solidFill>
                  <a:schemeClr val="tx1"/>
                </a:solidFill>
                <a:latin typeface="+mn-lt"/>
                <a:ea typeface="+mn-ea"/>
                <a:cs typeface="+mn-cs"/>
              </a:rPr>
              <a:t>While the </a:t>
            </a:r>
            <a:r>
              <a:rPr lang="en-US" altLang="en-US" sz="1200" b="1" kern="1200" dirty="0">
                <a:solidFill>
                  <a:schemeClr val="tx1"/>
                </a:solidFill>
                <a:latin typeface="+mn-lt"/>
                <a:ea typeface="+mn-ea"/>
                <a:cs typeface="+mn-cs"/>
              </a:rPr>
              <a:t>GRAIL mission produced a family of core models consistent with geodetic parameters and seismic constraints, there are </a:t>
            </a:r>
            <a:r>
              <a:rPr lang="en-US" altLang="en-US" sz="1000" b="1" kern="1200" dirty="0">
                <a:solidFill>
                  <a:schemeClr val="tx1"/>
                </a:solidFill>
                <a:latin typeface="+mn-lt"/>
                <a:ea typeface="+mn-ea"/>
                <a:cs typeface="+mn-cs"/>
              </a:rPr>
              <a:t>differing perspectives on whether a partial melt layer is required to satisfy available constraints. </a:t>
            </a:r>
            <a:endParaRPr lang="en-US" altLang="en-US" sz="1200" b="1"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en-US" sz="1200" b="0" kern="1200" dirty="0">
              <a:solidFill>
                <a:srgbClr val="000000"/>
              </a:solidFill>
              <a:latin typeface="+mn-lt"/>
              <a:ea typeface="+mn-ea"/>
              <a:cs typeface="+mn-cs"/>
            </a:endParaRPr>
          </a:p>
          <a:p>
            <a:r>
              <a:rPr lang="en-US" sz="1200" b="1" kern="1200" dirty="0">
                <a:solidFill>
                  <a:schemeClr val="tx1"/>
                </a:solidFill>
                <a:effectLst/>
                <a:latin typeface="+mn-lt"/>
                <a:ea typeface="+mn-ea"/>
                <a:cs typeface="+mn-cs"/>
              </a:rPr>
              <a:t>A melt layer is consistent with inversions of multiple geophysical data in combination with phase-equilibrium computations, but not required in viscoelastic dissipation models based on laboratory deformation of melt-free polycrystalline olivine.</a:t>
            </a:r>
          </a:p>
          <a:p>
            <a:endParaRPr lang="en-US"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The existence of a partial melt layer would inhibit core cooling…. </a:t>
            </a:r>
            <a:r>
              <a:rPr lang="en-US" b="1" dirty="0"/>
              <a:t>Which brings us to synergies with geothermal measurements. </a:t>
            </a:r>
          </a:p>
          <a:p>
            <a:endParaRPr lang="en-US" sz="1200" b="1"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2A5ED7C-4B58-ED4F-9EA2-F494DF559EF0}" type="slidenum">
              <a:rPr lang="en-US" smtClean="0"/>
              <a:t>14</a:t>
            </a:fld>
            <a:endParaRPr lang="en-US" dirty="0"/>
          </a:p>
        </p:txBody>
      </p:sp>
    </p:spTree>
    <p:extLst>
      <p:ext uri="{BB962C8B-B14F-4D97-AF65-F5344CB8AC3E}">
        <p14:creationId xmlns:p14="http://schemas.microsoft.com/office/powerpoint/2010/main" val="17760837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Which brings us to synergies with geothermal measurements. </a:t>
            </a:r>
          </a:p>
          <a:p>
            <a:endParaRPr lang="en-US" sz="1000" b="1" kern="1200" dirty="0">
              <a:solidFill>
                <a:schemeClr val="tx1"/>
              </a:solidFill>
              <a:latin typeface="+mn-lt"/>
              <a:ea typeface="+mn-ea"/>
              <a:cs typeface="+mn-cs"/>
            </a:endParaRPr>
          </a:p>
          <a:p>
            <a:r>
              <a:rPr lang="en-US" sz="1000" b="1" kern="1200" dirty="0">
                <a:solidFill>
                  <a:schemeClr val="tx1"/>
                </a:solidFill>
                <a:latin typeface="+mn-lt"/>
                <a:ea typeface="+mn-ea"/>
                <a:cs typeface="+mn-cs"/>
              </a:rPr>
              <a:t>Geothermal measurements track heat production and interior temperature distribution. </a:t>
            </a:r>
          </a:p>
          <a:p>
            <a:endParaRPr lang="en-US" sz="1000" b="1" kern="1200" dirty="0">
              <a:solidFill>
                <a:schemeClr val="tx1"/>
              </a:solidFill>
              <a:latin typeface="+mn-lt"/>
              <a:ea typeface="+mn-ea"/>
              <a:cs typeface="+mn-cs"/>
            </a:endParaRPr>
          </a:p>
          <a:p>
            <a:r>
              <a:rPr lang="en-US" sz="1000" b="1" kern="1200" dirty="0">
                <a:solidFill>
                  <a:schemeClr val="tx1"/>
                </a:solidFill>
                <a:latin typeface="+mn-lt"/>
                <a:ea typeface="+mn-ea"/>
                <a:cs typeface="+mn-cs"/>
              </a:rPr>
              <a:t>The Apollo Heat Flow Experiments were both within or near the boundaries of areas dominated by Thorium-rich crust. How the PKT came to exist depends on internal structure.</a:t>
            </a:r>
          </a:p>
          <a:p>
            <a:endParaRPr lang="en-US" sz="1000" b="1"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kern="1200" dirty="0">
                <a:solidFill>
                  <a:schemeClr val="tx1"/>
                </a:solidFill>
                <a:latin typeface="+mn-lt"/>
                <a:ea typeface="+mn-ea"/>
                <a:cs typeface="+mn-cs"/>
              </a:rPr>
              <a:t>Geophysical data provide context for thermal emission and volcanism studies. They also reveal the evolution of the lunar dynamo, by which the Moon may have generated and maintained its own magnetic field. </a:t>
            </a:r>
            <a:endParaRPr lang="en-US" dirty="0"/>
          </a:p>
        </p:txBody>
      </p:sp>
      <p:sp>
        <p:nvSpPr>
          <p:cNvPr id="4" name="Slide Number Placeholder 3"/>
          <p:cNvSpPr>
            <a:spLocks noGrp="1"/>
          </p:cNvSpPr>
          <p:nvPr>
            <p:ph type="sldNum" sz="quarter" idx="10"/>
          </p:nvPr>
        </p:nvSpPr>
        <p:spPr/>
        <p:txBody>
          <a:bodyPr/>
          <a:lstStyle/>
          <a:p>
            <a:fld id="{12A5ED7C-4B58-ED4F-9EA2-F494DF559EF0}" type="slidenum">
              <a:rPr lang="en-US" smtClean="0"/>
              <a:t>15</a:t>
            </a:fld>
            <a:endParaRPr lang="en-US" dirty="0"/>
          </a:p>
        </p:txBody>
      </p:sp>
    </p:spTree>
    <p:extLst>
      <p:ext uri="{BB962C8B-B14F-4D97-AF65-F5344CB8AC3E}">
        <p14:creationId xmlns:p14="http://schemas.microsoft.com/office/powerpoint/2010/main" val="572959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latin typeface="+mn-lt"/>
                <a:ea typeface="+mn-ea"/>
                <a:cs typeface="+mn-cs"/>
              </a:rPr>
              <a:t>Magnetism is ubiquitous in the solar system. </a:t>
            </a:r>
            <a:r>
              <a:rPr lang="en-US" sz="1200" b="1" kern="1200" dirty="0">
                <a:solidFill>
                  <a:schemeClr val="bg1"/>
                </a:solidFill>
                <a:latin typeface="+mn-lt"/>
                <a:ea typeface="+mn-ea"/>
                <a:cs typeface="+mn-cs"/>
              </a:rPr>
              <a:t>Both deep structure and magnetism have bearing on the lunar dynamo, which in turn has implications for lunar thermal history and core state.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bg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latin typeface="+mn-lt"/>
                <a:ea typeface="+mn-ea"/>
                <a:cs typeface="+mn-cs"/>
              </a:rPr>
              <a:t>But we don’t know the full nature of the extinct lunar dynamo, and it’s surprising it even existed on such a small body.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latin typeface="+mn-lt"/>
              <a:ea typeface="+mn-ea"/>
              <a:cs typeface="+mn-cs"/>
            </a:endParaRPr>
          </a:p>
          <a:p>
            <a:r>
              <a:rPr lang="en-US" sz="1800" b="1" kern="1200" dirty="0">
                <a:solidFill>
                  <a:schemeClr val="tx1"/>
                </a:solidFill>
                <a:latin typeface="+mn-lt"/>
                <a:ea typeface="+mn-ea"/>
                <a:cs typeface="+mn-cs"/>
              </a:rPr>
              <a:t>We can constrain dynamo history with paleomagnetism and via crustal magnetism studies, but we also don’t know the exact origin of </a:t>
            </a:r>
            <a:r>
              <a:rPr lang="en-US" sz="1800" b="1" i="0" kern="1200" dirty="0">
                <a:solidFill>
                  <a:schemeClr val="tx1"/>
                </a:solidFill>
                <a:latin typeface="+mn-lt"/>
                <a:ea typeface="+mn-ea"/>
                <a:cs typeface="+mn-cs"/>
              </a:rPr>
              <a:t>the Moon’s magnetic anomalies or swirls</a:t>
            </a:r>
            <a:endParaRPr lang="en-US" sz="1200" b="1"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bg1"/>
              </a:solidFill>
              <a:latin typeface="+mn-lt"/>
              <a:ea typeface="+mn-ea"/>
              <a:cs typeface="+mn-cs"/>
            </a:endParaRPr>
          </a:p>
          <a:p>
            <a:r>
              <a:rPr lang="en-US" sz="1200" b="1" i="0" u="none" strike="noStrike" kern="1200" dirty="0">
                <a:solidFill>
                  <a:schemeClr val="tx1"/>
                </a:solidFill>
                <a:effectLst/>
                <a:latin typeface="+mn-lt"/>
                <a:ea typeface="+mn-ea"/>
                <a:cs typeface="+mn-cs"/>
              </a:rPr>
              <a:t>Recent modeling shows that dynamo mechanisms using core convection cannot achieve a lunar dynamo for the observed paleo magnitude and duration. It runs out of energy, so perhaps a second dynamo mechanism may be necessary to explain </a:t>
            </a:r>
            <a:r>
              <a:rPr lang="en-US" sz="1200" b="1" i="0" u="none" strike="noStrike" kern="1200" dirty="0" err="1">
                <a:solidFill>
                  <a:schemeClr val="tx1"/>
                </a:solidFill>
                <a:effectLst/>
                <a:latin typeface="+mn-lt"/>
                <a:ea typeface="+mn-ea"/>
                <a:cs typeface="+mn-cs"/>
              </a:rPr>
              <a:t>paleointensity</a:t>
            </a:r>
            <a:r>
              <a:rPr lang="en-US" sz="1200" b="1" i="0" u="none" strike="noStrike" kern="1200" dirty="0">
                <a:solidFill>
                  <a:schemeClr val="tx1"/>
                </a:solidFill>
                <a:effectLst/>
                <a:latin typeface="+mn-lt"/>
                <a:ea typeface="+mn-ea"/>
                <a:cs typeface="+mn-cs"/>
              </a:rPr>
              <a:t> observations.</a:t>
            </a:r>
            <a:endParaRPr lang="en-US" b="1" dirty="0"/>
          </a:p>
        </p:txBody>
      </p:sp>
      <p:sp>
        <p:nvSpPr>
          <p:cNvPr id="4" name="Slide Number Placeholder 3"/>
          <p:cNvSpPr>
            <a:spLocks noGrp="1"/>
          </p:cNvSpPr>
          <p:nvPr>
            <p:ph type="sldNum" sz="quarter" idx="10"/>
          </p:nvPr>
        </p:nvSpPr>
        <p:spPr/>
        <p:txBody>
          <a:bodyPr/>
          <a:lstStyle/>
          <a:p>
            <a:fld id="{12A5ED7C-4B58-ED4F-9EA2-F494DF559EF0}" type="slidenum">
              <a:rPr lang="en-US" smtClean="0"/>
              <a:t>16</a:t>
            </a:fld>
            <a:endParaRPr lang="en-US" dirty="0"/>
          </a:p>
        </p:txBody>
      </p:sp>
    </p:spTree>
    <p:extLst>
      <p:ext uri="{BB962C8B-B14F-4D97-AF65-F5344CB8AC3E}">
        <p14:creationId xmlns:p14="http://schemas.microsoft.com/office/powerpoint/2010/main" val="21834176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So, how can we develop an internal structure model for the Moon that is consistent with all observations and provides logical context for the Moon’s early history?</a:t>
            </a:r>
          </a:p>
          <a:p>
            <a:endParaRPr lang="en-US" b="1" dirty="0"/>
          </a:p>
          <a:p>
            <a:r>
              <a:rPr lang="en-US" b="1" dirty="0"/>
              <a:t>Complex internal processes drive the distribution of surface observables. If the PKT is indicative of thermal upwelling and mantle overturn, a potential partially molten region could act as a thermochemical blanket preventing the core from cooling.</a:t>
            </a:r>
          </a:p>
          <a:p>
            <a:endParaRPr lang="en-US" b="1" dirty="0"/>
          </a:p>
          <a:p>
            <a:r>
              <a:rPr lang="en-US" b="1" dirty="0"/>
              <a:t>Cleary in the past 50 years we’ve learned a lot about the Moon, but there are still a lot of open questions which could be addressed by a future Lunar Geophysical Network.</a:t>
            </a:r>
          </a:p>
          <a:p>
            <a:endParaRPr lang="en-US" b="1" dirty="0"/>
          </a:p>
        </p:txBody>
      </p:sp>
      <p:sp>
        <p:nvSpPr>
          <p:cNvPr id="4" name="Slide Number Placeholder 3"/>
          <p:cNvSpPr>
            <a:spLocks noGrp="1"/>
          </p:cNvSpPr>
          <p:nvPr>
            <p:ph type="sldNum" sz="quarter" idx="10"/>
          </p:nvPr>
        </p:nvSpPr>
        <p:spPr/>
        <p:txBody>
          <a:bodyPr/>
          <a:lstStyle/>
          <a:p>
            <a:fld id="{12A5ED7C-4B58-ED4F-9EA2-F494DF559EF0}" type="slidenum">
              <a:rPr lang="en-US" smtClean="0"/>
              <a:t>17</a:t>
            </a:fld>
            <a:endParaRPr lang="en-US" dirty="0"/>
          </a:p>
        </p:txBody>
      </p:sp>
    </p:spTree>
    <p:extLst>
      <p:ext uri="{BB962C8B-B14F-4D97-AF65-F5344CB8AC3E}">
        <p14:creationId xmlns:p14="http://schemas.microsoft.com/office/powerpoint/2010/main" val="28865677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Apollo’s legacy was an evolution in our understanding of the Moon from a cold, dead body to a dynamic, delightful world</a:t>
            </a:r>
          </a:p>
          <a:p>
            <a:endParaRPr lang="en-US" b="1" dirty="0"/>
          </a:p>
          <a:p>
            <a:r>
              <a:rPr lang="en-US" b="1" dirty="0"/>
              <a:t>To build upon that legacy, the current – and hopefully next - planetary decadal survey recommends a Lunar Geophysical Network as a prioritized mission. </a:t>
            </a:r>
          </a:p>
          <a:p>
            <a:endParaRPr lang="en-US" b="1" dirty="0"/>
          </a:p>
          <a:p>
            <a:r>
              <a:rPr lang="en-US" b="1" dirty="0"/>
              <a:t>A network of least four nodes (each with a seismometer, heat flow probe, retroreflector, and magnetometer), operating continuously for at least 6  (but preferably) 10 years, would enable progress towards a consistent model of the Moon’s interior from crust to core.</a:t>
            </a:r>
          </a:p>
          <a:p>
            <a:endParaRPr lang="en-US" b="1" dirty="0"/>
          </a:p>
          <a:p>
            <a:r>
              <a:rPr lang="en-US" b="1" dirty="0"/>
              <a:t>LGN recently completed the ROSES2019 Planetary Mission Concept Study, and is currently in formulation for New Frontiers 5 (I’ll talk about that more in a minute).</a:t>
            </a:r>
          </a:p>
        </p:txBody>
      </p:sp>
      <p:sp>
        <p:nvSpPr>
          <p:cNvPr id="4" name="Slide Number Placeholder 3"/>
          <p:cNvSpPr>
            <a:spLocks noGrp="1"/>
          </p:cNvSpPr>
          <p:nvPr>
            <p:ph type="sldNum" sz="quarter" idx="10"/>
          </p:nvPr>
        </p:nvSpPr>
        <p:spPr/>
        <p:txBody>
          <a:bodyPr/>
          <a:lstStyle/>
          <a:p>
            <a:fld id="{12A5ED7C-4B58-ED4F-9EA2-F494DF559EF0}" type="slidenum">
              <a:rPr lang="en-US" smtClean="0"/>
              <a:t>18</a:t>
            </a:fld>
            <a:endParaRPr lang="en-US" dirty="0"/>
          </a:p>
        </p:txBody>
      </p:sp>
    </p:spTree>
    <p:extLst>
      <p:ext uri="{BB962C8B-B14F-4D97-AF65-F5344CB8AC3E}">
        <p14:creationId xmlns:p14="http://schemas.microsoft.com/office/powerpoint/2010/main" val="5904534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latin typeface="+mn-lt"/>
                <a:ea typeface="+mn-ea"/>
                <a:cs typeface="+mn-cs"/>
              </a:rPr>
              <a:t>Going back to our outstanding questions in lunar geophysics: (read slide)</a:t>
            </a:r>
          </a:p>
          <a:p>
            <a:endParaRPr lang="en-US" sz="1200" b="0"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 and all of the seismic constrains on the deep interior come from events whose origin we can’t explain!</a:t>
            </a:r>
          </a:p>
          <a:p>
            <a:endParaRPr lang="en-US" sz="1200" b="1"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Deep moonquakes, which are small but frequent, occur at depths below what should be the brittle-ductile transition zone in the Moon. Why do we see brittle failure in the ductile regime? We know they are triggered by tides, but tidal stress is too low to fracture unbroken rock.</a:t>
            </a:r>
          </a:p>
          <a:p>
            <a:endParaRPr lang="en-US" sz="1200" b="1"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Shallow moonquakes, which are large but rare, have had a variety of mechanisms proposed, some stranger than others. Their closest terrestrial counterparts are intra-plate earthquakes, possibly representing failure on ancient fault structures. Recent work suggests they may be related to lobate scarps. </a:t>
            </a:r>
          </a:p>
          <a:p>
            <a:endParaRPr lang="en-US" sz="1200" b="1"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2A5ED7C-4B58-ED4F-9EA2-F494DF559EF0}" type="slidenum">
              <a:rPr lang="en-US" smtClean="0"/>
              <a:t>19</a:t>
            </a:fld>
            <a:endParaRPr lang="en-US" dirty="0"/>
          </a:p>
        </p:txBody>
      </p:sp>
    </p:spTree>
    <p:extLst>
      <p:ext uri="{BB962C8B-B14F-4D97-AF65-F5344CB8AC3E}">
        <p14:creationId xmlns:p14="http://schemas.microsoft.com/office/powerpoint/2010/main" val="20291321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Stepping further back to the big-picture questions, there are several t</a:t>
            </a:r>
            <a:r>
              <a:rPr lang="en-US" sz="1200" b="1" kern="1200" dirty="0">
                <a:solidFill>
                  <a:schemeClr val="tx1"/>
                </a:solidFill>
                <a:latin typeface="+mn-lt"/>
                <a:ea typeface="+mn-ea"/>
                <a:cs typeface="+mn-cs"/>
              </a:rPr>
              <a:t>errestrial planet hypotheses that can be tested with new geophysical data from the Moon: </a:t>
            </a:r>
          </a:p>
          <a:p>
            <a:pPr marL="0" marR="0" lvl="0" indent="0" algn="l" defTabSz="914400" rtl="0" eaLnBrk="1" fontAlgn="base" latinLnBrk="0" hangingPunct="1">
              <a:lnSpc>
                <a:spcPct val="100000"/>
              </a:lnSpc>
              <a:spcBef>
                <a:spcPts val="0"/>
              </a:spcBef>
              <a:spcAft>
                <a:spcPts val="0"/>
              </a:spcAft>
              <a:buClrTx/>
              <a:buSzTx/>
              <a:buFontTx/>
              <a:buNone/>
              <a:tabLst/>
              <a:defRPr/>
            </a:pPr>
            <a:endParaRPr lang="en-US" sz="1200" b="1" kern="1200" dirty="0">
              <a:solidFill>
                <a:schemeClr val="tx1"/>
              </a:solidFill>
              <a:latin typeface="+mn-lt"/>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b="1" dirty="0"/>
              <a:t>(1) </a:t>
            </a:r>
            <a:r>
              <a:rPr lang="en-US" sz="1200" b="1" u="none" strike="noStrike" kern="1200" dirty="0">
                <a:solidFill>
                  <a:schemeClr val="tx1"/>
                </a:solidFill>
                <a:effectLst/>
                <a:latin typeface="+mn-lt"/>
                <a:ea typeface="+mn-ea"/>
                <a:cs typeface="+mn-cs"/>
              </a:rPr>
              <a:t>We can study this relationship in the Earth/Moon system. The outer Solar System has many satellites, and those worlds are literally shaped by the tidal relationship to their neighbors.</a:t>
            </a:r>
          </a:p>
          <a:p>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(2) </a:t>
            </a:r>
            <a:r>
              <a:rPr lang="en-US" sz="1200" b="1" u="none" strike="noStrike" kern="1200" dirty="0">
                <a:solidFill>
                  <a:schemeClr val="tx1"/>
                </a:solidFill>
                <a:effectLst/>
                <a:latin typeface="+mn-lt"/>
                <a:ea typeface="+mn-ea"/>
                <a:cs typeface="+mn-cs"/>
              </a:rPr>
              <a:t>Parts of the Moon preserve remnants of magma ocean crystallization, which presumably took place in the early histories of all terrestrial planets. Following the crystallization of the Magma Ocean, did an overturn event occur? Is the crustal PKT layer the origin of the partial melt layer at the CMB? Crustal thickness, lateral variations in properties, the mantle (and lower mantle) all provide knowledge and insight into these processes. </a:t>
            </a:r>
          </a:p>
          <a:p>
            <a:endParaRPr lang="en-US" b="1" dirty="0"/>
          </a:p>
          <a:p>
            <a:pPr marL="0" marR="0" lvl="1" indent="0" algn="l" defTabSz="914400" rtl="0" eaLnBrk="1" fontAlgn="auto" latinLnBrk="0" hangingPunct="1">
              <a:lnSpc>
                <a:spcPct val="100000"/>
              </a:lnSpc>
              <a:spcBef>
                <a:spcPts val="0"/>
              </a:spcBef>
              <a:spcAft>
                <a:spcPts val="0"/>
              </a:spcAft>
              <a:buClrTx/>
              <a:buSzTx/>
              <a:buFontTx/>
              <a:buNone/>
              <a:tabLst/>
              <a:defRPr/>
            </a:pPr>
            <a:r>
              <a:rPr lang="en-US" b="1" dirty="0"/>
              <a:t>(3) Better constraining the cooling of the Moon through heat flow measurements will help to test the hypothesis that terrestrial bodies are simple conductive cooling systems, or if it is more complex processes are involved.</a:t>
            </a:r>
          </a:p>
          <a:p>
            <a:pPr marL="0" marR="0" lvl="1" indent="0" algn="l" defTabSz="914400" rtl="0" eaLnBrk="1" fontAlgn="auto" latinLnBrk="0" hangingPunct="1">
              <a:lnSpc>
                <a:spcPct val="100000"/>
              </a:lnSpc>
              <a:spcBef>
                <a:spcPts val="0"/>
              </a:spcBef>
              <a:spcAft>
                <a:spcPts val="0"/>
              </a:spcAft>
              <a:buClrTx/>
              <a:buSzTx/>
              <a:buFontTx/>
              <a:buNone/>
              <a:tabLst/>
              <a:defRPr/>
            </a:pPr>
            <a:r>
              <a:rPr lang="en-US" b="1" dirty="0"/>
              <a:t>Another hypothesis is that terrestrial bodies have been geologically inactive since reaching  the stagnant lid regime. We can test that by looking at their current rate of seismicity.</a:t>
            </a:r>
          </a:p>
          <a:p>
            <a:pPr marL="0" marR="0" lvl="1"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1"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Early crustal evolution and the role of giant impact processes can be examined as a model for seeding the fracture density needed to initiate plate recycling on larger bodies.</a:t>
            </a:r>
          </a:p>
          <a:p>
            <a:pPr marL="0" marR="0" lvl="1"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effectLst/>
              <a:latin typeface="+mn-lt"/>
              <a:ea typeface="+mn-ea"/>
              <a:cs typeface="+mn-cs"/>
            </a:endParaRPr>
          </a:p>
          <a:p>
            <a:pPr marL="0" marR="0" lvl="1"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(4) The volatile history of the Earth-Moon system is (presumably) preserved on the Moon. Is the lunar interior dry and degassed, or volatile enriched? How did this evolve and why? This can be addressed by </a:t>
            </a:r>
            <a:r>
              <a:rPr lang="en-US" sz="1200" b="1" kern="1200" dirty="0" err="1">
                <a:solidFill>
                  <a:schemeClr val="tx1"/>
                </a:solidFill>
                <a:effectLst/>
                <a:latin typeface="+mn-lt"/>
                <a:ea typeface="+mn-ea"/>
                <a:cs typeface="+mn-cs"/>
              </a:rPr>
              <a:t>magnetotelluric</a:t>
            </a:r>
            <a:r>
              <a:rPr lang="en-US" sz="1200" b="1" kern="1200" dirty="0">
                <a:solidFill>
                  <a:schemeClr val="tx1"/>
                </a:solidFill>
                <a:effectLst/>
                <a:latin typeface="+mn-lt"/>
                <a:ea typeface="+mn-ea"/>
                <a:cs typeface="+mn-cs"/>
              </a:rPr>
              <a:t> sounding and supporting seismic observations.</a:t>
            </a:r>
          </a:p>
          <a:p>
            <a:pPr marL="0" marR="0" lvl="1"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 </a:t>
            </a:r>
            <a:endParaRPr lang="en-US" b="1" dirty="0"/>
          </a:p>
        </p:txBody>
      </p:sp>
      <p:sp>
        <p:nvSpPr>
          <p:cNvPr id="4" name="Slide Number Placeholder 3"/>
          <p:cNvSpPr>
            <a:spLocks noGrp="1"/>
          </p:cNvSpPr>
          <p:nvPr>
            <p:ph type="sldNum" sz="quarter" idx="10"/>
          </p:nvPr>
        </p:nvSpPr>
        <p:spPr/>
        <p:txBody>
          <a:bodyPr/>
          <a:lstStyle/>
          <a:p>
            <a:fld id="{12A5ED7C-4B58-ED4F-9EA2-F494DF559EF0}" type="slidenum">
              <a:rPr lang="en-US" smtClean="0"/>
              <a:t>20</a:t>
            </a:fld>
            <a:endParaRPr lang="en-US" dirty="0"/>
          </a:p>
        </p:txBody>
      </p:sp>
    </p:spTree>
    <p:extLst>
      <p:ext uri="{BB962C8B-B14F-4D97-AF65-F5344CB8AC3E}">
        <p14:creationId xmlns:p14="http://schemas.microsoft.com/office/powerpoint/2010/main" val="26673984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In the past decade, lunar science has made multiple advancements in our understanding of the Moon’s interior.</a:t>
            </a:r>
          </a:p>
          <a:p>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Here are the relevant key points from the 2018 LEAG Special Action Team: Advancing Science of the Moon, which was chartered to re-evaluate the </a:t>
            </a:r>
            <a:r>
              <a:rPr lang="en-US" sz="1200" b="1" kern="1200" dirty="0">
                <a:solidFill>
                  <a:schemeClr val="tx1"/>
                </a:solidFill>
                <a:effectLst/>
                <a:latin typeface="+mn-lt"/>
                <a:ea typeface="+mn-ea"/>
                <a:cs typeface="+mn-cs"/>
              </a:rPr>
              <a:t>2007 National Academy Of Science report on the Scientific Context For The Exploration Of The Moon.</a:t>
            </a:r>
          </a:p>
          <a:p>
            <a:endParaRPr lang="en-US" b="1" dirty="0"/>
          </a:p>
          <a:p>
            <a:r>
              <a:rPr lang="en-US" b="1" dirty="0"/>
              <a:t>When taking into account advancements from the GRAIL mission, from improved analysis and modeling techniques, and from paleomagnetic sample analyses, it’s clear that a more nuanced view of the lunar interior drives new questions to be answered by LGN.</a:t>
            </a:r>
          </a:p>
        </p:txBody>
      </p:sp>
      <p:sp>
        <p:nvSpPr>
          <p:cNvPr id="4" name="Slide Number Placeholder 3"/>
          <p:cNvSpPr>
            <a:spLocks noGrp="1"/>
          </p:cNvSpPr>
          <p:nvPr>
            <p:ph type="sldNum" sz="quarter" idx="10"/>
          </p:nvPr>
        </p:nvSpPr>
        <p:spPr/>
        <p:txBody>
          <a:bodyPr/>
          <a:lstStyle/>
          <a:p>
            <a:fld id="{12A5ED7C-4B58-ED4F-9EA2-F494DF559EF0}" type="slidenum">
              <a:rPr lang="en-US" smtClean="0"/>
              <a:t>21</a:t>
            </a:fld>
            <a:endParaRPr lang="en-US" dirty="0"/>
          </a:p>
        </p:txBody>
      </p:sp>
    </p:spTree>
    <p:extLst>
      <p:ext uri="{BB962C8B-B14F-4D97-AF65-F5344CB8AC3E}">
        <p14:creationId xmlns:p14="http://schemas.microsoft.com/office/powerpoint/2010/main" val="23948288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Scientific understanding in the field of planetary geophysics has recently been advanced by the Mars InSight mission, particularly through the development of the InSight Very Broad Band (VBB) and Short Period (SP) seismometers.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InSight marked the first placement of a seismometer on the surface of a planetary body since the Apollo &amp; Viking era, revealing the discovery of </a:t>
            </a:r>
            <a:r>
              <a:rPr lang="en-US" b="1" dirty="0" err="1"/>
              <a:t>marsquakes</a:t>
            </a:r>
            <a:r>
              <a:rPr lang="en-US" b="1" dirty="0"/>
              <a:t>, the characterization of the seismicity of Mars, and the first direct constraints on Mars’ internal structure.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endParaRPr lang="en-US" dirty="0"/>
          </a:p>
        </p:txBody>
      </p:sp>
      <p:sp>
        <p:nvSpPr>
          <p:cNvPr id="4" name="Slide Number Placeholder 3"/>
          <p:cNvSpPr>
            <a:spLocks noGrp="1"/>
          </p:cNvSpPr>
          <p:nvPr>
            <p:ph type="sldNum" sz="quarter" idx="5"/>
          </p:nvPr>
        </p:nvSpPr>
        <p:spPr/>
        <p:txBody>
          <a:bodyPr/>
          <a:lstStyle/>
          <a:p>
            <a:fld id="{12A5ED7C-4B58-ED4F-9EA2-F494DF559EF0}" type="slidenum">
              <a:rPr lang="en-US" smtClean="0"/>
              <a:t>22</a:t>
            </a:fld>
            <a:endParaRPr lang="en-US" dirty="0"/>
          </a:p>
        </p:txBody>
      </p:sp>
    </p:spTree>
    <p:extLst>
      <p:ext uri="{BB962C8B-B14F-4D97-AF65-F5344CB8AC3E}">
        <p14:creationId xmlns:p14="http://schemas.microsoft.com/office/powerpoint/2010/main" val="20197771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LGN will of course leverage </a:t>
            </a:r>
            <a:r>
              <a:rPr lang="en-US" b="1" dirty="0" err="1"/>
              <a:t>InSight’s</a:t>
            </a:r>
            <a:r>
              <a:rPr lang="en-US" b="1" dirty="0"/>
              <a:t> advancements in instrumentation and methodology, and there are multiple instrument development efforts underway both for LGN and for CLPS landers.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Here is a list of the US-based seismometers, many of which are currently undergoing lab and field tests</a:t>
            </a:r>
          </a:p>
        </p:txBody>
      </p:sp>
      <p:sp>
        <p:nvSpPr>
          <p:cNvPr id="4" name="Slide Number Placeholder 3"/>
          <p:cNvSpPr>
            <a:spLocks noGrp="1"/>
          </p:cNvSpPr>
          <p:nvPr>
            <p:ph type="sldNum" sz="quarter" idx="5"/>
          </p:nvPr>
        </p:nvSpPr>
        <p:spPr/>
        <p:txBody>
          <a:bodyPr/>
          <a:lstStyle/>
          <a:p>
            <a:fld id="{12A5ED7C-4B58-ED4F-9EA2-F494DF559EF0}" type="slidenum">
              <a:rPr lang="en-US" smtClean="0"/>
              <a:t>23</a:t>
            </a:fld>
            <a:endParaRPr lang="en-US" dirty="0"/>
          </a:p>
        </p:txBody>
      </p:sp>
    </p:spTree>
    <p:extLst>
      <p:ext uri="{BB962C8B-B14F-4D97-AF65-F5344CB8AC3E}">
        <p14:creationId xmlns:p14="http://schemas.microsoft.com/office/powerpoint/2010/main" val="28397399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source: author-generated</a:t>
            </a:r>
          </a:p>
          <a:p>
            <a:endParaRPr lang="en-US" dirty="0"/>
          </a:p>
          <a:p>
            <a:pPr marL="285750" indent="-285750">
              <a:buFont typeface="Arial" panose="020B0604020202020204" pitchFamily="34" charset="0"/>
              <a:buChar char="•"/>
            </a:pPr>
            <a:r>
              <a:rPr lang="en-US" sz="1000" b="1" kern="1200" dirty="0">
                <a:solidFill>
                  <a:schemeClr val="tx1"/>
                </a:solidFill>
                <a:latin typeface="+mn-lt"/>
                <a:ea typeface="+mn-ea"/>
                <a:cs typeface="+mn-cs"/>
              </a:rPr>
              <a:t>We now have a heat flow instrument deployable from a small robotic lander, and it is more robust in its ability to penetrate regolith than the mole-based system used for the InSight mission. It uses a jet of compressed gas to loft regolith out of a borehole that opens as the probe descends. </a:t>
            </a:r>
          </a:p>
          <a:p>
            <a:pPr marL="285750" indent="-285750">
              <a:buFont typeface="Arial" panose="020B0604020202020204" pitchFamily="34" charset="0"/>
              <a:buChar char="•"/>
            </a:pPr>
            <a:endParaRPr lang="en-US" sz="1000" b="1" kern="1200" dirty="0">
              <a:solidFill>
                <a:schemeClr val="tx1"/>
              </a:solidFill>
              <a:latin typeface="+mn-lt"/>
              <a:ea typeface="+mn-ea"/>
              <a:cs typeface="+mn-cs"/>
            </a:endParaRPr>
          </a:p>
          <a:p>
            <a:pPr marL="285750" indent="-285750">
              <a:buFont typeface="Arial" panose="020B0604020202020204" pitchFamily="34" charset="0"/>
              <a:buChar char="•"/>
            </a:pPr>
            <a:r>
              <a:rPr lang="en-US" sz="1000" b="1" kern="1200" dirty="0">
                <a:solidFill>
                  <a:schemeClr val="tx1"/>
                </a:solidFill>
                <a:latin typeface="+mn-lt"/>
                <a:ea typeface="+mn-ea"/>
                <a:cs typeface="+mn-cs"/>
              </a:rPr>
              <a:t>The new heat flow instrument (LISTER) has been selected to fly on a CLPS mission in 2022 and will reach TRL-9 in time for New Frontiers 5.</a:t>
            </a:r>
          </a:p>
          <a:p>
            <a:endParaRPr lang="en-US" dirty="0"/>
          </a:p>
        </p:txBody>
      </p:sp>
      <p:sp>
        <p:nvSpPr>
          <p:cNvPr id="4" name="Slide Number Placeholder 3"/>
          <p:cNvSpPr>
            <a:spLocks noGrp="1"/>
          </p:cNvSpPr>
          <p:nvPr>
            <p:ph type="sldNum" sz="quarter" idx="5"/>
          </p:nvPr>
        </p:nvSpPr>
        <p:spPr/>
        <p:txBody>
          <a:bodyPr/>
          <a:lstStyle/>
          <a:p>
            <a:fld id="{12A5ED7C-4B58-ED4F-9EA2-F494DF559EF0}" type="slidenum">
              <a:rPr lang="en-US" smtClean="0"/>
              <a:t>24</a:t>
            </a:fld>
            <a:endParaRPr lang="en-US" dirty="0"/>
          </a:p>
        </p:txBody>
      </p:sp>
    </p:spTree>
    <p:extLst>
      <p:ext uri="{BB962C8B-B14F-4D97-AF65-F5344CB8AC3E}">
        <p14:creationId xmlns:p14="http://schemas.microsoft.com/office/powerpoint/2010/main" val="13588016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err="1"/>
              <a:t>Magnetotelluric</a:t>
            </a:r>
            <a:r>
              <a:rPr lang="en-US" b="1" dirty="0"/>
              <a:t> sounding has been used on Earth for more than 50 years and provides soundings from a single surface station without any knowledge of the source field. </a:t>
            </a:r>
          </a:p>
          <a:p>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latin typeface="+mn-lt"/>
                <a:ea typeface="+mn-ea"/>
                <a:cs typeface="+mn-cs"/>
              </a:rPr>
              <a:t>Lunar </a:t>
            </a:r>
            <a:r>
              <a:rPr lang="en-US" sz="1200" b="1" kern="1200" dirty="0" err="1">
                <a:solidFill>
                  <a:schemeClr val="tx1"/>
                </a:solidFill>
                <a:latin typeface="+mn-lt"/>
                <a:ea typeface="+mn-ea"/>
                <a:cs typeface="+mn-cs"/>
              </a:rPr>
              <a:t>Magnetotelluric</a:t>
            </a:r>
            <a:r>
              <a:rPr lang="en-US" sz="1200" b="1" kern="1200" dirty="0">
                <a:solidFill>
                  <a:schemeClr val="tx1"/>
                </a:solidFill>
                <a:latin typeface="+mn-lt"/>
                <a:ea typeface="+mn-ea"/>
                <a:cs typeface="+mn-cs"/>
              </a:rPr>
              <a:t> Sounder (LMS) is also scheduled to fly on a CLPS lander.</a:t>
            </a:r>
          </a:p>
          <a:p>
            <a:endParaRPr lang="en-US" b="1" dirty="0"/>
          </a:p>
          <a:p>
            <a:endParaRPr lang="en-US" dirty="0"/>
          </a:p>
        </p:txBody>
      </p:sp>
      <p:sp>
        <p:nvSpPr>
          <p:cNvPr id="4" name="Slide Number Placeholder 3"/>
          <p:cNvSpPr>
            <a:spLocks noGrp="1"/>
          </p:cNvSpPr>
          <p:nvPr>
            <p:ph type="sldNum" sz="quarter" idx="5"/>
          </p:nvPr>
        </p:nvSpPr>
        <p:spPr/>
        <p:txBody>
          <a:bodyPr/>
          <a:lstStyle/>
          <a:p>
            <a:fld id="{12A5ED7C-4B58-ED4F-9EA2-F494DF559EF0}" type="slidenum">
              <a:rPr lang="en-US" smtClean="0"/>
              <a:t>25</a:t>
            </a:fld>
            <a:endParaRPr lang="en-US" dirty="0"/>
          </a:p>
        </p:txBody>
      </p:sp>
    </p:spTree>
    <p:extLst>
      <p:ext uri="{BB962C8B-B14F-4D97-AF65-F5344CB8AC3E}">
        <p14:creationId xmlns:p14="http://schemas.microsoft.com/office/powerpoint/2010/main" val="42367401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New laser retroreflectors also scheduled to fly with CLPS landers </a:t>
            </a:r>
            <a:r>
              <a:rPr lang="en-US" sz="1000" b="1" kern="1200" dirty="0">
                <a:solidFill>
                  <a:schemeClr val="tx1"/>
                </a:solidFill>
                <a:latin typeface="+mn-lt"/>
                <a:ea typeface="+mn-ea"/>
                <a:cs typeface="+mn-cs"/>
              </a:rPr>
              <a:t>will support factor of 100 better range accuracy &amp; factor of 100 better science parameter uncertainty </a:t>
            </a:r>
          </a:p>
          <a:p>
            <a:endParaRPr lang="en-US" dirty="0"/>
          </a:p>
        </p:txBody>
      </p:sp>
      <p:sp>
        <p:nvSpPr>
          <p:cNvPr id="4" name="Slide Number Placeholder 3"/>
          <p:cNvSpPr>
            <a:spLocks noGrp="1"/>
          </p:cNvSpPr>
          <p:nvPr>
            <p:ph type="sldNum" sz="quarter" idx="5"/>
          </p:nvPr>
        </p:nvSpPr>
        <p:spPr/>
        <p:txBody>
          <a:bodyPr/>
          <a:lstStyle/>
          <a:p>
            <a:fld id="{12A5ED7C-4B58-ED4F-9EA2-F494DF559EF0}" type="slidenum">
              <a:rPr lang="en-US" smtClean="0"/>
              <a:t>26</a:t>
            </a:fld>
            <a:endParaRPr lang="en-US" dirty="0"/>
          </a:p>
        </p:txBody>
      </p:sp>
    </p:spTree>
    <p:extLst>
      <p:ext uri="{BB962C8B-B14F-4D97-AF65-F5344CB8AC3E}">
        <p14:creationId xmlns:p14="http://schemas.microsoft.com/office/powerpoint/2010/main" val="20038867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New laser retroreflectors also scheduled to fly with CLPS landers </a:t>
            </a:r>
            <a:r>
              <a:rPr lang="en-US" sz="1000" b="1" kern="1200" dirty="0">
                <a:solidFill>
                  <a:schemeClr val="tx1"/>
                </a:solidFill>
                <a:latin typeface="+mn-lt"/>
                <a:ea typeface="+mn-ea"/>
                <a:cs typeface="+mn-cs"/>
              </a:rPr>
              <a:t>will support factor of 100 better range accuracy &amp; factor of 100 better science parameter uncertainty </a:t>
            </a:r>
          </a:p>
          <a:p>
            <a:endParaRPr lang="en-US" dirty="0"/>
          </a:p>
        </p:txBody>
      </p:sp>
      <p:sp>
        <p:nvSpPr>
          <p:cNvPr id="4" name="Slide Number Placeholder 3"/>
          <p:cNvSpPr>
            <a:spLocks noGrp="1"/>
          </p:cNvSpPr>
          <p:nvPr>
            <p:ph type="sldNum" sz="quarter" idx="5"/>
          </p:nvPr>
        </p:nvSpPr>
        <p:spPr/>
        <p:txBody>
          <a:bodyPr/>
          <a:lstStyle/>
          <a:p>
            <a:fld id="{12A5ED7C-4B58-ED4F-9EA2-F494DF559EF0}" type="slidenum">
              <a:rPr lang="en-US" smtClean="0"/>
              <a:t>27</a:t>
            </a:fld>
            <a:endParaRPr lang="en-US" dirty="0"/>
          </a:p>
        </p:txBody>
      </p:sp>
    </p:spTree>
    <p:extLst>
      <p:ext uri="{BB962C8B-B14F-4D97-AF65-F5344CB8AC3E}">
        <p14:creationId xmlns:p14="http://schemas.microsoft.com/office/powerpoint/2010/main" val="181841919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of these instruments are slated to fly on upcoming CLPS missions</a:t>
            </a:r>
          </a:p>
        </p:txBody>
      </p:sp>
      <p:sp>
        <p:nvSpPr>
          <p:cNvPr id="4" name="Slide Number Placeholder 3"/>
          <p:cNvSpPr>
            <a:spLocks noGrp="1"/>
          </p:cNvSpPr>
          <p:nvPr>
            <p:ph type="sldNum" sz="quarter" idx="10"/>
          </p:nvPr>
        </p:nvSpPr>
        <p:spPr/>
        <p:txBody>
          <a:bodyPr/>
          <a:lstStyle/>
          <a:p>
            <a:fld id="{12A5ED7C-4B58-ED4F-9EA2-F494DF559EF0}" type="slidenum">
              <a:rPr lang="en-US" smtClean="0"/>
              <a:t>28</a:t>
            </a:fld>
            <a:endParaRPr lang="en-US" dirty="0"/>
          </a:p>
        </p:txBody>
      </p:sp>
    </p:spTree>
    <p:extLst>
      <p:ext uri="{BB962C8B-B14F-4D97-AF65-F5344CB8AC3E}">
        <p14:creationId xmlns:p14="http://schemas.microsoft.com/office/powerpoint/2010/main" val="360346430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0000"/>
              </a:lnSpc>
              <a:spcBef>
                <a:spcPts val="0"/>
              </a:spcBef>
            </a:pPr>
            <a:r>
              <a:rPr lang="en-US" sz="1200" b="1" kern="1200" dirty="0">
                <a:solidFill>
                  <a:schemeClr val="tx1"/>
                </a:solidFill>
                <a:latin typeface="+mn-lt"/>
                <a:ea typeface="+mn-ea"/>
                <a:cs typeface="+mn-cs"/>
              </a:rPr>
              <a:t>Within HEOMD, the Artemis Program is very focused on human landing on the Moon by 2024</a:t>
            </a:r>
          </a:p>
          <a:p>
            <a:pPr>
              <a:lnSpc>
                <a:spcPct val="100000"/>
              </a:lnSpc>
              <a:spcBef>
                <a:spcPts val="0"/>
              </a:spcBef>
            </a:pPr>
            <a:endParaRPr lang="en-US" sz="1200" b="1" kern="1200" dirty="0">
              <a:solidFill>
                <a:schemeClr val="tx1"/>
              </a:solidFill>
              <a:latin typeface="+mn-lt"/>
              <a:ea typeface="+mn-ea"/>
              <a:cs typeface="+mn-cs"/>
            </a:endParaRPr>
          </a:p>
          <a:p>
            <a:pPr>
              <a:lnSpc>
                <a:spcPct val="100000"/>
              </a:lnSpc>
              <a:spcBef>
                <a:spcPts val="0"/>
              </a:spcBef>
            </a:pPr>
            <a:r>
              <a:rPr lang="en-US" sz="1200" b="1" kern="1200" dirty="0">
                <a:solidFill>
                  <a:schemeClr val="tx1"/>
                </a:solidFill>
                <a:latin typeface="+mn-lt"/>
                <a:ea typeface="+mn-ea"/>
                <a:cs typeface="+mn-cs"/>
              </a:rPr>
              <a:t>Landing at a single site will not fulfill LGN’s network goal, but if there are opportunities to deploy a long-lived geophysical node at the human landing site, this would be </a:t>
            </a:r>
            <a:r>
              <a:rPr lang="en-US" sz="1200" b="1" i="1" kern="1200" dirty="0">
                <a:solidFill>
                  <a:schemeClr val="tx1"/>
                </a:solidFill>
                <a:latin typeface="+mn-lt"/>
                <a:ea typeface="+mn-ea"/>
                <a:cs typeface="+mn-cs"/>
              </a:rPr>
              <a:t>enabling</a:t>
            </a:r>
            <a:r>
              <a:rPr lang="en-US" sz="1200" b="1" kern="1200" dirty="0">
                <a:solidFill>
                  <a:schemeClr val="tx1"/>
                </a:solidFill>
                <a:latin typeface="+mn-lt"/>
                <a:ea typeface="+mn-ea"/>
                <a:cs typeface="+mn-cs"/>
              </a:rPr>
              <a:t> for broader LGN coverage</a:t>
            </a: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12A5ED7C-4B58-ED4F-9EA2-F494DF559EF0}" type="slidenum">
              <a:rPr lang="en-US" smtClean="0"/>
              <a:t>29</a:t>
            </a:fld>
            <a:endParaRPr lang="en-US" dirty="0"/>
          </a:p>
        </p:txBody>
      </p:sp>
    </p:spTree>
    <p:extLst>
      <p:ext uri="{BB962C8B-B14F-4D97-AF65-F5344CB8AC3E}">
        <p14:creationId xmlns:p14="http://schemas.microsoft.com/office/powerpoint/2010/main" val="200354453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Many of these instrument providers are part of the LGN team and contributed material to this presentation.</a:t>
            </a:r>
          </a:p>
          <a:p>
            <a:endParaRPr lang="en-US" b="1" dirty="0"/>
          </a:p>
          <a:p>
            <a:r>
              <a:rPr lang="en-US" b="1" dirty="0"/>
              <a:t>We recently completed a Planetary Mission Concept Study to investigate outstanding questions in lunar geophysics, which have broad relevance across planetary science </a:t>
            </a:r>
          </a:p>
          <a:p>
            <a:endParaRPr lang="en-US" b="1" dirty="0"/>
          </a:p>
          <a:p>
            <a:r>
              <a:rPr lang="en-US" b="1" dirty="0"/>
              <a:t>Our team consists of lunar scientists and instrument developers that have been backing LGN for decades, and includes members from both Apollo and InSight</a:t>
            </a:r>
          </a:p>
        </p:txBody>
      </p:sp>
      <p:sp>
        <p:nvSpPr>
          <p:cNvPr id="4" name="Slide Number Placeholder 3"/>
          <p:cNvSpPr>
            <a:spLocks noGrp="1"/>
          </p:cNvSpPr>
          <p:nvPr>
            <p:ph type="sldNum" sz="quarter" idx="5"/>
          </p:nvPr>
        </p:nvSpPr>
        <p:spPr/>
        <p:txBody>
          <a:bodyPr/>
          <a:lstStyle/>
          <a:p>
            <a:fld id="{12A5ED7C-4B58-ED4F-9EA2-F494DF559EF0}" type="slidenum">
              <a:rPr lang="en-US" smtClean="0"/>
              <a:t>30</a:t>
            </a:fld>
            <a:endParaRPr lang="en-US" dirty="0"/>
          </a:p>
        </p:txBody>
      </p:sp>
    </p:spTree>
    <p:extLst>
      <p:ext uri="{BB962C8B-B14F-4D97-AF65-F5344CB8AC3E}">
        <p14:creationId xmlns:p14="http://schemas.microsoft.com/office/powerpoint/2010/main" val="97832914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A45ACB8-E857-A547-9C76-9C3DAB9A756F}" type="slidenum">
              <a:rPr lang="en-US" smtClean="0"/>
              <a:t>31</a:t>
            </a:fld>
            <a:endParaRPr lang="en-US"/>
          </a:p>
        </p:txBody>
      </p:sp>
    </p:spTree>
    <p:extLst>
      <p:ext uri="{BB962C8B-B14F-4D97-AF65-F5344CB8AC3E}">
        <p14:creationId xmlns:p14="http://schemas.microsoft.com/office/powerpoint/2010/main" val="99206583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2A5ED7C-4B58-ED4F-9EA2-F494DF559EF0}" type="slidenum">
              <a:rPr lang="en-US" smtClean="0"/>
              <a:t>33</a:t>
            </a:fld>
            <a:endParaRPr lang="en-US" dirty="0"/>
          </a:p>
        </p:txBody>
      </p:sp>
    </p:spTree>
    <p:extLst>
      <p:ext uri="{BB962C8B-B14F-4D97-AF65-F5344CB8AC3E}">
        <p14:creationId xmlns:p14="http://schemas.microsoft.com/office/powerpoint/2010/main" val="370422146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13A5A1-748A-4F5F-8D53-2A1A484CCDCC}" type="slidenum">
              <a:rPr lang="en-US" smtClean="0"/>
              <a:pPr/>
              <a:t>35</a:t>
            </a:fld>
            <a:endParaRPr lang="en-US" dirty="0"/>
          </a:p>
        </p:txBody>
      </p:sp>
    </p:spTree>
    <p:extLst>
      <p:ext uri="{BB962C8B-B14F-4D97-AF65-F5344CB8AC3E}">
        <p14:creationId xmlns:p14="http://schemas.microsoft.com/office/powerpoint/2010/main" val="112465224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A45ACB8-E857-A547-9C76-9C3DAB9A756F}" type="slidenum">
              <a:rPr lang="en-US" smtClean="0"/>
              <a:t>39</a:t>
            </a:fld>
            <a:endParaRPr lang="en-US"/>
          </a:p>
        </p:txBody>
      </p:sp>
    </p:spTree>
    <p:extLst>
      <p:ext uri="{BB962C8B-B14F-4D97-AF65-F5344CB8AC3E}">
        <p14:creationId xmlns:p14="http://schemas.microsoft.com/office/powerpoint/2010/main" val="45864975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charset="0"/>
                <a:ea typeface="Arial" charset="0"/>
                <a:cs typeface="Arial" charset="0"/>
              </a:rPr>
              <a:t>Discrepancies in size (and nature) of the lunar core, mantle, &amp; crust defined by seismic, laser ranging, and GRAIL data reflect lack of fidelity in Apollo seismic &amp; ongoing laser ranging data.</a:t>
            </a:r>
          </a:p>
          <a:p>
            <a:endParaRPr lang="en-US" dirty="0"/>
          </a:p>
          <a:p>
            <a:r>
              <a:rPr lang="en-US" sz="1200" dirty="0">
                <a:latin typeface="Arial" charset="0"/>
                <a:ea typeface="Arial" charset="0"/>
                <a:cs typeface="Arial" charset="0"/>
              </a:rPr>
              <a:t>Issues:</a:t>
            </a:r>
          </a:p>
          <a:p>
            <a:pPr marL="342900" indent="-342900">
              <a:buFont typeface="Arial" charset="0"/>
              <a:buChar char="•"/>
            </a:pPr>
            <a:r>
              <a:rPr lang="en-US" sz="1200" dirty="0">
                <a:latin typeface="Arial" charset="0"/>
                <a:ea typeface="Arial" charset="0"/>
                <a:cs typeface="Arial" charset="0"/>
              </a:rPr>
              <a:t>Heat flow was only at 2 locations (15/17), both were close to the PKT-FHT terrain boundary, that we now know have different crustal signatures.</a:t>
            </a:r>
          </a:p>
          <a:p>
            <a:pPr marL="342900" indent="-342900">
              <a:spcBef>
                <a:spcPts val="600"/>
              </a:spcBef>
              <a:buFont typeface="Arial" charset="0"/>
              <a:buChar char="•"/>
            </a:pPr>
            <a:r>
              <a:rPr lang="en-US" sz="1200" dirty="0">
                <a:latin typeface="Arial" charset="0"/>
                <a:ea typeface="Arial" charset="0"/>
                <a:cs typeface="Arial" charset="0"/>
              </a:rPr>
              <a:t>Magnetometers deployed at 3 sites (12/15/16) but not networked. Apollo 12 magnetometer and Explorer 35 satellite jointly conducted low-frequency electromagnetic sounding of the mantle. This is in PKT only. </a:t>
            </a:r>
          </a:p>
          <a:p>
            <a:pPr marL="342900" indent="-342900">
              <a:spcBef>
                <a:spcPts val="600"/>
              </a:spcBef>
              <a:buFont typeface="Arial" charset="0"/>
              <a:buChar char="•"/>
            </a:pPr>
            <a:r>
              <a:rPr lang="en-US" sz="1200" dirty="0">
                <a:latin typeface="Arial" charset="0"/>
                <a:ea typeface="Arial" charset="0"/>
                <a:cs typeface="Arial" charset="0"/>
              </a:rPr>
              <a:t>The passive seismometer network had a narrow aperture on the nearside, so global crustal and the deep structure of the Moon has not been resolved.</a:t>
            </a:r>
          </a:p>
          <a:p>
            <a:pPr marL="342900" indent="-342900">
              <a:spcBef>
                <a:spcPts val="600"/>
              </a:spcBef>
              <a:buFont typeface="Arial" charset="0"/>
              <a:buChar char="•"/>
            </a:pPr>
            <a:r>
              <a:rPr lang="en-US" sz="1200" dirty="0">
                <a:latin typeface="Arial" charset="0"/>
                <a:ea typeface="Arial" charset="0"/>
                <a:cs typeface="Arial" charset="0"/>
              </a:rPr>
              <a:t>Retroreflectors were placed on the central nearside and require sites towards the limbs in order to add fidelity to the current data (including inner core constraint).</a:t>
            </a:r>
          </a:p>
          <a:p>
            <a:pPr marL="342900" indent="-342900">
              <a:spcBef>
                <a:spcPts val="600"/>
              </a:spcBef>
              <a:buFont typeface="Arial" charset="0"/>
              <a:buChar char="•"/>
            </a:pPr>
            <a:r>
              <a:rPr lang="en-US" sz="1200" dirty="0">
                <a:latin typeface="Arial" charset="0"/>
                <a:ea typeface="Arial" charset="0"/>
                <a:cs typeface="Arial" charset="0"/>
              </a:rPr>
              <a:t>Far-side unsampled</a:t>
            </a:r>
          </a:p>
          <a:p>
            <a:pPr marL="0" indent="0">
              <a:spcBef>
                <a:spcPts val="600"/>
              </a:spcBef>
              <a:buFont typeface="Arial" charset="0"/>
              <a:buNone/>
            </a:pPr>
            <a:endParaRPr lang="en-US" sz="1200" dirty="0">
              <a:latin typeface="Arial" charset="0"/>
              <a:ea typeface="Arial" charset="0"/>
              <a:cs typeface="Arial" charset="0"/>
            </a:endParaRPr>
          </a:p>
          <a:p>
            <a:pPr marL="0" indent="0">
              <a:spcBef>
                <a:spcPts val="600"/>
              </a:spcBef>
              <a:buFont typeface="Arial" charset="0"/>
              <a:buNone/>
            </a:pPr>
            <a:r>
              <a:rPr lang="en-US" sz="1200" dirty="0">
                <a:latin typeface="Arial" charset="0"/>
                <a:ea typeface="Arial" charset="0"/>
                <a:cs typeface="Arial" charset="0"/>
              </a:rPr>
              <a:t>Landing sites carefully selected to expand Apollo’s footprint and meet measurement requirements for substantial improvement in our understanding of the Moon’s internal structure</a:t>
            </a:r>
          </a:p>
          <a:p>
            <a:endParaRPr lang="en-US" dirty="0"/>
          </a:p>
        </p:txBody>
      </p:sp>
      <p:sp>
        <p:nvSpPr>
          <p:cNvPr id="4" name="Slide Number Placeholder 3"/>
          <p:cNvSpPr>
            <a:spLocks noGrp="1"/>
          </p:cNvSpPr>
          <p:nvPr>
            <p:ph type="sldNum" sz="quarter" idx="5"/>
          </p:nvPr>
        </p:nvSpPr>
        <p:spPr/>
        <p:txBody>
          <a:bodyPr/>
          <a:lstStyle/>
          <a:p>
            <a:fld id="{CA45ACB8-E857-A547-9C76-9C3DAB9A756F}" type="slidenum">
              <a:rPr lang="en-US" smtClean="0"/>
              <a:t>40</a:t>
            </a:fld>
            <a:endParaRPr lang="en-US"/>
          </a:p>
        </p:txBody>
      </p:sp>
    </p:spTree>
    <p:extLst>
      <p:ext uri="{BB962C8B-B14F-4D97-AF65-F5344CB8AC3E}">
        <p14:creationId xmlns:p14="http://schemas.microsoft.com/office/powerpoint/2010/main" val="38951951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36DA829-B22D-8444-A23F-5BF0942C4FDC}" type="datetimeFigureOut">
              <a:rPr lang="en-US" smtClean="0"/>
              <a:t>8/31/22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2FEDFA3-9614-0548-932D-1DC0BA4CFD54}" type="slidenum">
              <a:rPr lang="en-US" smtClean="0"/>
              <a:t>‹#›</a:t>
            </a:fld>
            <a:endParaRPr lang="en-US" dirty="0"/>
          </a:p>
        </p:txBody>
      </p:sp>
    </p:spTree>
    <p:extLst>
      <p:ext uri="{BB962C8B-B14F-4D97-AF65-F5344CB8AC3E}">
        <p14:creationId xmlns:p14="http://schemas.microsoft.com/office/powerpoint/2010/main" val="4710005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36DA829-B22D-8444-A23F-5BF0942C4FDC}" type="datetimeFigureOut">
              <a:rPr lang="en-US" smtClean="0"/>
              <a:t>8/31/22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2FEDFA3-9614-0548-932D-1DC0BA4CFD54}" type="slidenum">
              <a:rPr lang="en-US" smtClean="0"/>
              <a:t>‹#›</a:t>
            </a:fld>
            <a:endParaRPr lang="en-US" dirty="0"/>
          </a:p>
        </p:txBody>
      </p:sp>
    </p:spTree>
    <p:extLst>
      <p:ext uri="{BB962C8B-B14F-4D97-AF65-F5344CB8AC3E}">
        <p14:creationId xmlns:p14="http://schemas.microsoft.com/office/powerpoint/2010/main" val="4809159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36DA829-B22D-8444-A23F-5BF0942C4FDC}" type="datetimeFigureOut">
              <a:rPr lang="en-US" smtClean="0"/>
              <a:t>8/31/22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2FEDFA3-9614-0548-932D-1DC0BA4CFD54}" type="slidenum">
              <a:rPr lang="en-US" smtClean="0"/>
              <a:t>‹#›</a:t>
            </a:fld>
            <a:endParaRPr lang="en-US" dirty="0"/>
          </a:p>
        </p:txBody>
      </p:sp>
    </p:spTree>
    <p:extLst>
      <p:ext uri="{BB962C8B-B14F-4D97-AF65-F5344CB8AC3E}">
        <p14:creationId xmlns:p14="http://schemas.microsoft.com/office/powerpoint/2010/main" val="17735088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36DA829-B22D-8444-A23F-5BF0942C4FDC}" type="datetimeFigureOut">
              <a:rPr lang="en-US" smtClean="0"/>
              <a:t>8/31/22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2FEDFA3-9614-0548-932D-1DC0BA4CFD54}" type="slidenum">
              <a:rPr lang="en-US" smtClean="0"/>
              <a:t>‹#›</a:t>
            </a:fld>
            <a:endParaRPr lang="en-US" dirty="0"/>
          </a:p>
        </p:txBody>
      </p:sp>
    </p:spTree>
    <p:extLst>
      <p:ext uri="{BB962C8B-B14F-4D97-AF65-F5344CB8AC3E}">
        <p14:creationId xmlns:p14="http://schemas.microsoft.com/office/powerpoint/2010/main" val="2899022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36DA829-B22D-8444-A23F-5BF0942C4FDC}" type="datetimeFigureOut">
              <a:rPr lang="en-US" smtClean="0"/>
              <a:t>8/31/22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2FEDFA3-9614-0548-932D-1DC0BA4CFD54}" type="slidenum">
              <a:rPr lang="en-US" smtClean="0"/>
              <a:t>‹#›</a:t>
            </a:fld>
            <a:endParaRPr lang="en-US" dirty="0"/>
          </a:p>
        </p:txBody>
      </p:sp>
    </p:spTree>
    <p:extLst>
      <p:ext uri="{BB962C8B-B14F-4D97-AF65-F5344CB8AC3E}">
        <p14:creationId xmlns:p14="http://schemas.microsoft.com/office/powerpoint/2010/main" val="18943220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36DA829-B22D-8444-A23F-5BF0942C4FDC}" type="datetimeFigureOut">
              <a:rPr lang="en-US" smtClean="0"/>
              <a:t>8/31/22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2FEDFA3-9614-0548-932D-1DC0BA4CFD54}" type="slidenum">
              <a:rPr lang="en-US" smtClean="0"/>
              <a:t>‹#›</a:t>
            </a:fld>
            <a:endParaRPr lang="en-US" dirty="0"/>
          </a:p>
        </p:txBody>
      </p:sp>
    </p:spTree>
    <p:extLst>
      <p:ext uri="{BB962C8B-B14F-4D97-AF65-F5344CB8AC3E}">
        <p14:creationId xmlns:p14="http://schemas.microsoft.com/office/powerpoint/2010/main" val="14248376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6DA829-B22D-8444-A23F-5BF0942C4FDC}" type="datetimeFigureOut">
              <a:rPr lang="en-US" smtClean="0"/>
              <a:t>8/31/22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2FEDFA3-9614-0548-932D-1DC0BA4CFD54}" type="slidenum">
              <a:rPr lang="en-US" smtClean="0"/>
              <a:t>‹#›</a:t>
            </a:fld>
            <a:endParaRPr lang="en-US" dirty="0"/>
          </a:p>
        </p:txBody>
      </p:sp>
    </p:spTree>
    <p:extLst>
      <p:ext uri="{BB962C8B-B14F-4D97-AF65-F5344CB8AC3E}">
        <p14:creationId xmlns:p14="http://schemas.microsoft.com/office/powerpoint/2010/main" val="6561686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36DA829-B22D-8444-A23F-5BF0942C4FDC}" type="datetimeFigureOut">
              <a:rPr lang="en-US" smtClean="0"/>
              <a:t>8/31/22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2FEDFA3-9614-0548-932D-1DC0BA4CFD54}" type="slidenum">
              <a:rPr lang="en-US" smtClean="0"/>
              <a:t>‹#›</a:t>
            </a:fld>
            <a:endParaRPr lang="en-US" dirty="0"/>
          </a:p>
        </p:txBody>
      </p:sp>
    </p:spTree>
    <p:extLst>
      <p:ext uri="{BB962C8B-B14F-4D97-AF65-F5344CB8AC3E}">
        <p14:creationId xmlns:p14="http://schemas.microsoft.com/office/powerpoint/2010/main" val="8975530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36DA829-B22D-8444-A23F-5BF0942C4FDC}" type="datetimeFigureOut">
              <a:rPr lang="en-US" smtClean="0"/>
              <a:t>8/31/22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2FEDFA3-9614-0548-932D-1DC0BA4CFD54}" type="slidenum">
              <a:rPr lang="en-US" smtClean="0"/>
              <a:t>‹#›</a:t>
            </a:fld>
            <a:endParaRPr lang="en-US" dirty="0"/>
          </a:p>
        </p:txBody>
      </p:sp>
    </p:spTree>
    <p:extLst>
      <p:ext uri="{BB962C8B-B14F-4D97-AF65-F5344CB8AC3E}">
        <p14:creationId xmlns:p14="http://schemas.microsoft.com/office/powerpoint/2010/main" val="12486386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36DA829-B22D-8444-A23F-5BF0942C4FDC}" type="datetimeFigureOut">
              <a:rPr lang="en-US" smtClean="0"/>
              <a:t>8/31/22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2FEDFA3-9614-0548-932D-1DC0BA4CFD54}" type="slidenum">
              <a:rPr lang="en-US" smtClean="0"/>
              <a:t>‹#›</a:t>
            </a:fld>
            <a:endParaRPr lang="en-US" dirty="0"/>
          </a:p>
        </p:txBody>
      </p:sp>
    </p:spTree>
    <p:extLst>
      <p:ext uri="{BB962C8B-B14F-4D97-AF65-F5344CB8AC3E}">
        <p14:creationId xmlns:p14="http://schemas.microsoft.com/office/powerpoint/2010/main" val="6601298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36DA829-B22D-8444-A23F-5BF0942C4FDC}" type="datetimeFigureOut">
              <a:rPr lang="en-US" smtClean="0"/>
              <a:t>8/31/22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2FEDFA3-9614-0548-932D-1DC0BA4CFD54}" type="slidenum">
              <a:rPr lang="en-US" smtClean="0"/>
              <a:t>‹#›</a:t>
            </a:fld>
            <a:endParaRPr lang="en-US" dirty="0"/>
          </a:p>
        </p:txBody>
      </p:sp>
    </p:spTree>
    <p:extLst>
      <p:ext uri="{BB962C8B-B14F-4D97-AF65-F5344CB8AC3E}">
        <p14:creationId xmlns:p14="http://schemas.microsoft.com/office/powerpoint/2010/main" val="9025408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6DA829-B22D-8444-A23F-5BF0942C4FDC}" type="datetimeFigureOut">
              <a:rPr lang="en-US" smtClean="0"/>
              <a:t>8/31/22</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FEDFA3-9614-0548-932D-1DC0BA4CFD54}" type="slidenum">
              <a:rPr lang="en-US" smtClean="0"/>
              <a:t>‹#›</a:t>
            </a:fld>
            <a:endParaRPr lang="en-US" dirty="0"/>
          </a:p>
        </p:txBody>
      </p:sp>
    </p:spTree>
    <p:extLst>
      <p:ext uri="{BB962C8B-B14F-4D97-AF65-F5344CB8AC3E}">
        <p14:creationId xmlns:p14="http://schemas.microsoft.com/office/powerpoint/2010/main" val="4376511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1.jpg"/><Relationship Id="rId4" Type="http://schemas.openxmlformats.org/officeDocument/2006/relationships/image" Target="../media/image10.jpg"/></Relationships>
</file>

<file path=ppt/slides/_rels/slide7.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jpg"/></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1.jpg"/><Relationship Id="rId4" Type="http://schemas.openxmlformats.org/officeDocument/2006/relationships/image" Target="../media/image20.jpeg"/></Relationships>
</file>

<file path=ppt/slides/_rels/slide12.xml.rels><?xml version="1.0" encoding="UTF-8" standalone="yes"?>
<Relationships xmlns="http://schemas.openxmlformats.org/package/2006/relationships"><Relationship Id="rId3" Type="http://schemas.openxmlformats.org/officeDocument/2006/relationships/image" Target="../media/image22.jpg"/><Relationship Id="rId7" Type="http://schemas.openxmlformats.org/officeDocument/2006/relationships/image" Target="../media/image26.jp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5.jpg"/><Relationship Id="rId5" Type="http://schemas.openxmlformats.org/officeDocument/2006/relationships/image" Target="../media/image24.jpg"/><Relationship Id="rId4" Type="http://schemas.openxmlformats.org/officeDocument/2006/relationships/image" Target="../media/image23.jpg"/></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7.png"/><Relationship Id="rId4" Type="http://schemas.openxmlformats.org/officeDocument/2006/relationships/image" Target="../media/image6.jpg"/></Relationships>
</file>

<file path=ppt/slides/_rels/slide18.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7.jp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8.gif"/><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tiff"/></Relationships>
</file>

<file path=ppt/slides/_rels/slide23.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45.png"/></Relationships>
</file>

<file path=ppt/slides/_rels/slide2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52.jpg"/><Relationship Id="rId5" Type="http://schemas.openxmlformats.org/officeDocument/2006/relationships/image" Target="../media/image51.jpg"/><Relationship Id="rId4" Type="http://schemas.openxmlformats.org/officeDocument/2006/relationships/image" Target="../media/image50.jpeg"/></Relationships>
</file>

<file path=ppt/slides/_rels/slide3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31.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31.xml"/><Relationship Id="rId1" Type="http://schemas.openxmlformats.org/officeDocument/2006/relationships/slideLayout" Target="../slideLayouts/slideLayout6.xml"/><Relationship Id="rId4" Type="http://schemas.openxmlformats.org/officeDocument/2006/relationships/image" Target="../media/image56.png"/></Relationships>
</file>

<file path=ppt/slides/_rels/slide32.xml.rels><?xml version="1.0" encoding="UTF-8" standalone="yes"?>
<Relationships xmlns="http://schemas.openxmlformats.org/package/2006/relationships"><Relationship Id="rId3" Type="http://schemas.openxmlformats.org/officeDocument/2006/relationships/image" Target="file:////Users/cliver.neal/Documents/PROPOSALS/NASA/NASA%202019/PMCS/Report/Figures/image002.jpg" TargetMode="External"/><Relationship Id="rId2" Type="http://schemas.openxmlformats.org/officeDocument/2006/relationships/image" Target="../media/image57.jpeg"/><Relationship Id="rId1" Type="http://schemas.openxmlformats.org/officeDocument/2006/relationships/slideLayout" Target="../slideLayouts/slideLayout6.xml"/><Relationship Id="rId6" Type="http://schemas.openxmlformats.org/officeDocument/2006/relationships/image" Target="../media/image59.png"/><Relationship Id="rId5" Type="http://schemas.openxmlformats.org/officeDocument/2006/relationships/image" Target="file:////Users/cliver.neal/Documents/Moon%20Graphics/LMO/LMO%20proportions%20figure.tif" TargetMode="External"/><Relationship Id="rId4" Type="http://schemas.openxmlformats.org/officeDocument/2006/relationships/image" Target="../media/image58.tiff"/></Relationships>
</file>

<file path=ppt/slides/_rels/slide33.xml.rels><?xml version="1.0" encoding="UTF-8" standalone="yes"?>
<Relationships xmlns="http://schemas.openxmlformats.org/package/2006/relationships"><Relationship Id="rId8" Type="http://schemas.openxmlformats.org/officeDocument/2006/relationships/image" Target="file:////Users/cliver.neal/Documents/Moon%20Graphics/ALSEP-Interior/Nakamura74-ShallowMQ-Locations-Apollo-Network.jpg" TargetMode="External"/><Relationship Id="rId3" Type="http://schemas.openxmlformats.org/officeDocument/2006/relationships/image" Target="../media/image60.jpeg"/><Relationship Id="rId7" Type="http://schemas.openxmlformats.org/officeDocument/2006/relationships/image" Target="../media/image62.jpeg"/><Relationship Id="rId2" Type="http://schemas.openxmlformats.org/officeDocument/2006/relationships/notesSlide" Target="../notesSlides/notesSlide32.xml"/><Relationship Id="rId1" Type="http://schemas.openxmlformats.org/officeDocument/2006/relationships/slideLayout" Target="../slideLayouts/slideLayout6.xml"/><Relationship Id="rId6" Type="http://schemas.openxmlformats.org/officeDocument/2006/relationships/image" Target="file:////Users/cliver.neal/Documents/Word%20Files/Lunette/Proposal/Figures/Flash%20Locations%20Cropped.jpg" TargetMode="External"/><Relationship Id="rId5" Type="http://schemas.openxmlformats.org/officeDocument/2006/relationships/image" Target="../media/image61.jpeg"/><Relationship Id="rId10" Type="http://schemas.openxmlformats.org/officeDocument/2006/relationships/image" Target="../media/image63.png"/><Relationship Id="rId4" Type="http://schemas.openxmlformats.org/officeDocument/2006/relationships/image" Target="file:////Users/cliver.neal/Documents/Moon%20Graphics/Plasma/Moon-Plasma-Environment.jpg" TargetMode="External"/><Relationship Id="rId9" Type="http://schemas.openxmlformats.org/officeDocument/2006/relationships/image" Target="../media/image11.jpg"/></Relationships>
</file>

<file path=ppt/slides/_rels/slide34.xml.rels><?xml version="1.0" encoding="UTF-8" standalone="yes"?>
<Relationships xmlns="http://schemas.openxmlformats.org/package/2006/relationships"><Relationship Id="rId3" Type="http://schemas.openxmlformats.org/officeDocument/2006/relationships/image" Target="file:////Users/cliver.neal/Documents/PROPOSALS/NASA/NASA%202019/PMCS/Report/Figures/LGN-Landing-Sites-Projection-Nearside.jpg" TargetMode="External"/><Relationship Id="rId2" Type="http://schemas.openxmlformats.org/officeDocument/2006/relationships/image" Target="../media/image64.jpe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8" Type="http://schemas.openxmlformats.org/officeDocument/2006/relationships/image" Target="../media/image69.jpeg"/><Relationship Id="rId3" Type="http://schemas.openxmlformats.org/officeDocument/2006/relationships/image" Target="../media/image65.png"/><Relationship Id="rId7" Type="http://schemas.openxmlformats.org/officeDocument/2006/relationships/image" Target="file:////Users/cliver.neal/Documents/PROPOSALS/NASA/NASA%202019/PMCS/Report/Figures/NGLR_Mid-L_20200227-With-Scale.jpg" TargetMode="External"/><Relationship Id="rId2" Type="http://schemas.openxmlformats.org/officeDocument/2006/relationships/notesSlide" Target="../notesSlides/notesSlide33.xml"/><Relationship Id="rId1" Type="http://schemas.openxmlformats.org/officeDocument/2006/relationships/slideLayout" Target="../slideLayouts/slideLayout6.xml"/><Relationship Id="rId6" Type="http://schemas.openxmlformats.org/officeDocument/2006/relationships/image" Target="../media/image68.jpeg"/><Relationship Id="rId5" Type="http://schemas.openxmlformats.org/officeDocument/2006/relationships/image" Target="../media/image67.png"/><Relationship Id="rId4" Type="http://schemas.openxmlformats.org/officeDocument/2006/relationships/image" Target="../media/image66.png"/><Relationship Id="rId9" Type="http://schemas.openxmlformats.org/officeDocument/2006/relationships/image" Target="file:////Users/cliver.neal/Documents/PROPOSALS/NASA/NASA%202019/PMCS/Report/Figures/LMS_Prototype.jpg" TargetMode="External"/></Relationships>
</file>

<file path=ppt/slides/_rels/slide36.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file:////Users/cliver.neal/Documents/PROPOSALS/NASA/NASA%202019/PMCS/Report/Figures/LGN-Faring-Configuration+Lander+Orbiter.jpg" TargetMode="External"/><Relationship Id="rId2" Type="http://schemas.openxmlformats.org/officeDocument/2006/relationships/image" Target="../media/image71.jpe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4" name="Picture 13"/>
          <p:cNvPicPr>
            <a:picLocks noChangeAspect="1"/>
          </p:cNvPicPr>
          <p:nvPr/>
        </p:nvPicPr>
        <p:blipFill rotWithShape="1">
          <a:blip r:embed="rId3">
            <a:alphaModFix amt="65000"/>
            <a:extLst>
              <a:ext uri="{28A0092B-C50C-407E-A947-70E740481C1C}">
                <a14:useLocalDpi xmlns:a14="http://schemas.microsoft.com/office/drawing/2010/main" val="0"/>
              </a:ext>
            </a:extLst>
          </a:blip>
          <a:srcRect/>
          <a:stretch/>
        </p:blipFill>
        <p:spPr>
          <a:xfrm>
            <a:off x="-1" y="-1"/>
            <a:ext cx="12191999" cy="6857999"/>
          </a:xfrm>
          <a:prstGeom prst="rect">
            <a:avLst/>
          </a:prstGeom>
        </p:spPr>
      </p:pic>
      <p:sp>
        <p:nvSpPr>
          <p:cNvPr id="7" name="Rectangle 6"/>
          <p:cNvSpPr/>
          <p:nvPr/>
        </p:nvSpPr>
        <p:spPr>
          <a:xfrm>
            <a:off x="0" y="1248228"/>
            <a:ext cx="12192000" cy="1393371"/>
          </a:xfrm>
          <a:prstGeom prst="rect">
            <a:avLst/>
          </a:prstGeom>
          <a:solidFill>
            <a:srgbClr val="018BC0">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0" y="1404255"/>
            <a:ext cx="12192000" cy="1081315"/>
          </a:xfrm>
          <a:prstGeom prst="rect">
            <a:avLst/>
          </a:prstGeom>
          <a:solidFill>
            <a:srgbClr val="018BC0">
              <a:alpha val="6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8697516" y="5711868"/>
            <a:ext cx="3494483" cy="885509"/>
          </a:xfrm>
          <a:prstGeom prst="rect">
            <a:avLst/>
          </a:prstGeom>
          <a:solidFill>
            <a:srgbClr val="018BC0">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a:off x="10463633" y="5811026"/>
            <a:ext cx="1728366" cy="687192"/>
          </a:xfrm>
          <a:prstGeom prst="rect">
            <a:avLst/>
          </a:prstGeom>
          <a:solidFill>
            <a:srgbClr val="018BC0">
              <a:alpha val="6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p:cNvSpPr txBox="1"/>
          <p:nvPr/>
        </p:nvSpPr>
        <p:spPr>
          <a:xfrm>
            <a:off x="8673464" y="5862234"/>
            <a:ext cx="3494483" cy="584775"/>
          </a:xfrm>
          <a:prstGeom prst="rect">
            <a:avLst/>
          </a:prstGeom>
          <a:noFill/>
        </p:spPr>
        <p:txBody>
          <a:bodyPr wrap="none" rtlCol="0">
            <a:spAutoFit/>
          </a:bodyPr>
          <a:lstStyle/>
          <a:p>
            <a:pPr algn="r"/>
            <a:r>
              <a:rPr lang="en-US" sz="1600" dirty="0">
                <a:solidFill>
                  <a:schemeClr val="bg1"/>
                </a:solidFill>
              </a:rPr>
              <a:t>Lunar Reference System Working Group</a:t>
            </a:r>
          </a:p>
          <a:p>
            <a:pPr algn="r"/>
            <a:r>
              <a:rPr lang="en-US" sz="1600" dirty="0">
                <a:solidFill>
                  <a:schemeClr val="bg1"/>
                </a:solidFill>
              </a:rPr>
              <a:t>Aug. 31, 2022</a:t>
            </a:r>
          </a:p>
        </p:txBody>
      </p:sp>
      <p:pic>
        <p:nvPicPr>
          <p:cNvPr id="13" name="Picture 12"/>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0" y="2193509"/>
            <a:ext cx="12192000" cy="1422952"/>
          </a:xfrm>
          <a:prstGeom prst="rect">
            <a:avLst/>
          </a:prstGeom>
        </p:spPr>
      </p:pic>
      <p:sp>
        <p:nvSpPr>
          <p:cNvPr id="9" name="TextBox 8"/>
          <p:cNvSpPr txBox="1"/>
          <p:nvPr/>
        </p:nvSpPr>
        <p:spPr>
          <a:xfrm>
            <a:off x="391886" y="1328999"/>
            <a:ext cx="11248426" cy="1200329"/>
          </a:xfrm>
          <a:prstGeom prst="rect">
            <a:avLst/>
          </a:prstGeom>
          <a:noFill/>
        </p:spPr>
        <p:txBody>
          <a:bodyPr wrap="square" rtlCol="0">
            <a:spAutoFit/>
          </a:bodyPr>
          <a:lstStyle/>
          <a:p>
            <a:r>
              <a:rPr lang="en-US" sz="2600" b="1" dirty="0">
                <a:solidFill>
                  <a:schemeClr val="bg1"/>
                </a:solidFill>
                <a:latin typeface="+mj-lt"/>
              </a:rPr>
              <a:t>The Lunar Geophysical Network Mission</a:t>
            </a:r>
          </a:p>
          <a:p>
            <a:pPr>
              <a:spcBef>
                <a:spcPts val="600"/>
              </a:spcBef>
            </a:pPr>
            <a:r>
              <a:rPr lang="en-US" dirty="0">
                <a:solidFill>
                  <a:schemeClr val="bg1"/>
                </a:solidFill>
              </a:rPr>
              <a:t>Clive Neal, University of Notre Dame</a:t>
            </a:r>
          </a:p>
          <a:p>
            <a:pPr>
              <a:spcBef>
                <a:spcPts val="600"/>
              </a:spcBef>
            </a:pPr>
            <a:r>
              <a:rPr lang="en-US" dirty="0">
                <a:solidFill>
                  <a:schemeClr val="bg1"/>
                </a:solidFill>
              </a:rPr>
              <a:t>Renee Weber, NASA Marshall Space Flight Center</a:t>
            </a:r>
          </a:p>
        </p:txBody>
      </p:sp>
    </p:spTree>
    <p:extLst>
      <p:ext uri="{BB962C8B-B14F-4D97-AF65-F5344CB8AC3E}">
        <p14:creationId xmlns:p14="http://schemas.microsoft.com/office/powerpoint/2010/main" val="13266974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B0C0E"/>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4FBC27BD-9CCB-954C-9507-A1557E0F7528}"/>
              </a:ext>
            </a:extLst>
          </p:cNvPr>
          <p:cNvPicPr>
            <a:picLocks noChangeAspect="1"/>
          </p:cNvPicPr>
          <p:nvPr/>
        </p:nvPicPr>
        <p:blipFill>
          <a:blip r:embed="rId3"/>
          <a:stretch>
            <a:fillRect/>
          </a:stretch>
        </p:blipFill>
        <p:spPr>
          <a:xfrm>
            <a:off x="0" y="1080655"/>
            <a:ext cx="12198500" cy="5777345"/>
          </a:xfrm>
          <a:prstGeom prst="rect">
            <a:avLst/>
          </a:prstGeom>
        </p:spPr>
      </p:pic>
      <p:grpSp>
        <p:nvGrpSpPr>
          <p:cNvPr id="6" name="Group 5">
            <a:extLst>
              <a:ext uri="{FF2B5EF4-FFF2-40B4-BE49-F238E27FC236}">
                <a16:creationId xmlns:a16="http://schemas.microsoft.com/office/drawing/2014/main" id="{0B64FF81-9880-FE49-BDAC-EEF0832F60B4}"/>
              </a:ext>
            </a:extLst>
          </p:cNvPr>
          <p:cNvGrpSpPr/>
          <p:nvPr/>
        </p:nvGrpSpPr>
        <p:grpSpPr>
          <a:xfrm>
            <a:off x="0" y="101128"/>
            <a:ext cx="12192000" cy="1393371"/>
            <a:chOff x="0" y="101128"/>
            <a:chExt cx="12192000" cy="1393371"/>
          </a:xfrm>
        </p:grpSpPr>
        <p:sp>
          <p:nvSpPr>
            <p:cNvPr id="7" name="Rectangle 6">
              <a:extLst>
                <a:ext uri="{FF2B5EF4-FFF2-40B4-BE49-F238E27FC236}">
                  <a16:creationId xmlns:a16="http://schemas.microsoft.com/office/drawing/2014/main" id="{5129F4CF-F3E2-5742-BC63-A52A51AA8910}"/>
                </a:ext>
              </a:extLst>
            </p:cNvPr>
            <p:cNvSpPr/>
            <p:nvPr/>
          </p:nvSpPr>
          <p:spPr>
            <a:xfrm>
              <a:off x="0" y="101128"/>
              <a:ext cx="12192000" cy="1393371"/>
            </a:xfrm>
            <a:prstGeom prst="rect">
              <a:avLst/>
            </a:prstGeom>
            <a:solidFill>
              <a:srgbClr val="018BC0">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E9E22C39-C4A4-124C-8230-0EE249A7EAF3}"/>
                </a:ext>
              </a:extLst>
            </p:cNvPr>
            <p:cNvSpPr/>
            <p:nvPr/>
          </p:nvSpPr>
          <p:spPr>
            <a:xfrm>
              <a:off x="0" y="257155"/>
              <a:ext cx="12192000" cy="1081315"/>
            </a:xfrm>
            <a:prstGeom prst="rect">
              <a:avLst/>
            </a:prstGeom>
            <a:solidFill>
              <a:srgbClr val="018BC0">
                <a:alpha val="6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9" name="Title 1">
            <a:extLst>
              <a:ext uri="{FF2B5EF4-FFF2-40B4-BE49-F238E27FC236}">
                <a16:creationId xmlns:a16="http://schemas.microsoft.com/office/drawing/2014/main" id="{74322976-22D8-934D-A7CB-E4CE7E16691E}"/>
              </a:ext>
            </a:extLst>
          </p:cNvPr>
          <p:cNvSpPr>
            <a:spLocks noGrp="1"/>
          </p:cNvSpPr>
          <p:nvPr>
            <p:ph type="title"/>
          </p:nvPr>
        </p:nvSpPr>
        <p:spPr>
          <a:xfrm>
            <a:off x="838200" y="325369"/>
            <a:ext cx="10515600" cy="973345"/>
          </a:xfrm>
        </p:spPr>
        <p:txBody>
          <a:bodyPr>
            <a:noAutofit/>
          </a:bodyPr>
          <a:lstStyle/>
          <a:p>
            <a:r>
              <a:rPr lang="en-US" sz="2800" b="1" dirty="0">
                <a:solidFill>
                  <a:schemeClr val="bg1"/>
                </a:solidFill>
              </a:rPr>
              <a:t>50 Years of Lunar Science:  The Legacy of "One Small Step"</a:t>
            </a:r>
          </a:p>
        </p:txBody>
      </p:sp>
    </p:spTree>
    <p:extLst>
      <p:ext uri="{BB962C8B-B14F-4D97-AF65-F5344CB8AC3E}">
        <p14:creationId xmlns:p14="http://schemas.microsoft.com/office/powerpoint/2010/main" val="15597156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C1CB3899-DF88-A243-A260-A8D383C9E637}"/>
              </a:ext>
            </a:extLst>
          </p:cNvPr>
          <p:cNvGrpSpPr/>
          <p:nvPr/>
        </p:nvGrpSpPr>
        <p:grpSpPr>
          <a:xfrm>
            <a:off x="0" y="101128"/>
            <a:ext cx="12192000" cy="1393371"/>
            <a:chOff x="0" y="101128"/>
            <a:chExt cx="12192000" cy="1393371"/>
          </a:xfrm>
        </p:grpSpPr>
        <p:sp>
          <p:nvSpPr>
            <p:cNvPr id="4" name="Rectangle 3"/>
            <p:cNvSpPr/>
            <p:nvPr/>
          </p:nvSpPr>
          <p:spPr>
            <a:xfrm>
              <a:off x="0" y="101128"/>
              <a:ext cx="12192000" cy="1393371"/>
            </a:xfrm>
            <a:prstGeom prst="rect">
              <a:avLst/>
            </a:prstGeom>
            <a:solidFill>
              <a:srgbClr val="018BC0">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p:cNvSpPr/>
            <p:nvPr/>
          </p:nvSpPr>
          <p:spPr>
            <a:xfrm>
              <a:off x="0" y="257155"/>
              <a:ext cx="12192000" cy="1081315"/>
            </a:xfrm>
            <a:prstGeom prst="rect">
              <a:avLst/>
            </a:prstGeom>
            <a:solidFill>
              <a:srgbClr val="018BC0">
                <a:alpha val="6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p:cNvSpPr>
            <a:spLocks noGrp="1"/>
          </p:cNvSpPr>
          <p:nvPr>
            <p:ph type="title"/>
          </p:nvPr>
        </p:nvSpPr>
        <p:spPr>
          <a:xfrm>
            <a:off x="838200" y="325369"/>
            <a:ext cx="10515600" cy="973345"/>
          </a:xfrm>
        </p:spPr>
        <p:txBody>
          <a:bodyPr>
            <a:noAutofit/>
          </a:bodyPr>
          <a:lstStyle/>
          <a:p>
            <a:r>
              <a:rPr lang="en-US" sz="2800" b="1" dirty="0">
                <a:solidFill>
                  <a:schemeClr val="bg1"/>
                </a:solidFill>
              </a:rPr>
              <a:t>Geophysics: Elucidating planetary interiors</a:t>
            </a:r>
          </a:p>
        </p:txBody>
      </p:sp>
      <p:sp>
        <p:nvSpPr>
          <p:cNvPr id="7" name="Rectangle 7"/>
          <p:cNvSpPr>
            <a:spLocks noChangeArrowheads="1"/>
          </p:cNvSpPr>
          <p:nvPr/>
        </p:nvSpPr>
        <p:spPr bwMode="auto">
          <a:xfrm>
            <a:off x="6380464" y="6191909"/>
            <a:ext cx="5313828" cy="335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defRPr sz="4000" b="1">
                <a:solidFill>
                  <a:schemeClr val="bg1"/>
                </a:solidFill>
                <a:latin typeface="Arial" charset="0"/>
                <a:ea typeface="ヒラギノ角ゴ Pro W3" charset="-128"/>
              </a:defRPr>
            </a:lvl1pPr>
            <a:lvl2pPr marL="742950" indent="-285750">
              <a:defRPr sz="4000" b="1">
                <a:solidFill>
                  <a:schemeClr val="bg1"/>
                </a:solidFill>
                <a:latin typeface="Arial" charset="0"/>
                <a:ea typeface="ヒラギノ角ゴ Pro W3" charset="-128"/>
              </a:defRPr>
            </a:lvl2pPr>
            <a:lvl3pPr marL="1143000" indent="-228600">
              <a:defRPr sz="4000" b="1">
                <a:solidFill>
                  <a:schemeClr val="bg1"/>
                </a:solidFill>
                <a:latin typeface="Arial" charset="0"/>
                <a:ea typeface="ヒラギノ角ゴ Pro W3" charset="-128"/>
              </a:defRPr>
            </a:lvl3pPr>
            <a:lvl4pPr marL="1600200" indent="-228600">
              <a:defRPr sz="4000" b="1">
                <a:solidFill>
                  <a:schemeClr val="bg1"/>
                </a:solidFill>
                <a:latin typeface="Arial" charset="0"/>
                <a:ea typeface="ヒラギノ角ゴ Pro W3" charset="-128"/>
              </a:defRPr>
            </a:lvl4pPr>
            <a:lvl5pPr marL="2057400" indent="-228600">
              <a:defRPr sz="4000" b="1">
                <a:solidFill>
                  <a:schemeClr val="bg1"/>
                </a:solidFill>
                <a:latin typeface="Arial" charset="0"/>
                <a:ea typeface="ヒラギノ角ゴ Pro W3" charset="-128"/>
              </a:defRPr>
            </a:lvl5pPr>
            <a:lvl6pPr marL="2514600" indent="-228600" algn="ctr" eaLnBrk="0" fontAlgn="base" hangingPunct="0">
              <a:spcBef>
                <a:spcPct val="20000"/>
              </a:spcBef>
              <a:spcAft>
                <a:spcPct val="0"/>
              </a:spcAft>
              <a:buClr>
                <a:srgbClr val="FFFF99"/>
              </a:buClr>
              <a:buSzPct val="100000"/>
              <a:buFont typeface="Times" charset="0"/>
              <a:buChar char="•"/>
              <a:defRPr sz="4000" b="1">
                <a:solidFill>
                  <a:schemeClr val="bg1"/>
                </a:solidFill>
                <a:latin typeface="Arial" charset="0"/>
                <a:ea typeface="ヒラギノ角ゴ Pro W3" charset="-128"/>
              </a:defRPr>
            </a:lvl6pPr>
            <a:lvl7pPr marL="2971800" indent="-228600" algn="ctr" eaLnBrk="0" fontAlgn="base" hangingPunct="0">
              <a:spcBef>
                <a:spcPct val="20000"/>
              </a:spcBef>
              <a:spcAft>
                <a:spcPct val="0"/>
              </a:spcAft>
              <a:buClr>
                <a:srgbClr val="FFFF99"/>
              </a:buClr>
              <a:buSzPct val="100000"/>
              <a:buFont typeface="Times" charset="0"/>
              <a:buChar char="•"/>
              <a:defRPr sz="4000" b="1">
                <a:solidFill>
                  <a:schemeClr val="bg1"/>
                </a:solidFill>
                <a:latin typeface="Arial" charset="0"/>
                <a:ea typeface="ヒラギノ角ゴ Pro W3" charset="-128"/>
              </a:defRPr>
            </a:lvl7pPr>
            <a:lvl8pPr marL="3429000" indent="-228600" algn="ctr" eaLnBrk="0" fontAlgn="base" hangingPunct="0">
              <a:spcBef>
                <a:spcPct val="20000"/>
              </a:spcBef>
              <a:spcAft>
                <a:spcPct val="0"/>
              </a:spcAft>
              <a:buClr>
                <a:srgbClr val="FFFF99"/>
              </a:buClr>
              <a:buSzPct val="100000"/>
              <a:buFont typeface="Times" charset="0"/>
              <a:buChar char="•"/>
              <a:defRPr sz="4000" b="1">
                <a:solidFill>
                  <a:schemeClr val="bg1"/>
                </a:solidFill>
                <a:latin typeface="Arial" charset="0"/>
                <a:ea typeface="ヒラギノ角ゴ Pro W3" charset="-128"/>
              </a:defRPr>
            </a:lvl8pPr>
            <a:lvl9pPr marL="3886200" indent="-228600" algn="ctr" eaLnBrk="0" fontAlgn="base" hangingPunct="0">
              <a:spcBef>
                <a:spcPct val="20000"/>
              </a:spcBef>
              <a:spcAft>
                <a:spcPct val="0"/>
              </a:spcAft>
              <a:buClr>
                <a:srgbClr val="FFFF99"/>
              </a:buClr>
              <a:buSzPct val="100000"/>
              <a:buFont typeface="Times" charset="0"/>
              <a:buChar char="•"/>
              <a:defRPr sz="4000" b="1">
                <a:solidFill>
                  <a:schemeClr val="bg1"/>
                </a:solidFill>
                <a:latin typeface="Arial" charset="0"/>
                <a:ea typeface="ヒラギノ角ゴ Pro W3" charset="-128"/>
              </a:defRPr>
            </a:lvl9pPr>
          </a:lstStyle>
          <a:p>
            <a:pPr algn="l">
              <a:buFont typeface="Times" charset="0"/>
              <a:buNone/>
            </a:pPr>
            <a:r>
              <a:rPr lang="en-US" altLang="en-US" sz="1600" b="0" dirty="0">
                <a:solidFill>
                  <a:srgbClr val="000000"/>
                </a:solidFill>
                <a:latin typeface="+mj-lt"/>
              </a:rPr>
              <a:t>Wieczorek et al. (2006) </a:t>
            </a:r>
            <a:r>
              <a:rPr lang="en-US" altLang="en-US" sz="1600" b="0" i="1" dirty="0">
                <a:solidFill>
                  <a:srgbClr val="000000"/>
                </a:solidFill>
                <a:latin typeface="+mj-lt"/>
              </a:rPr>
              <a:t>Rev. Mineral. Geochem. </a:t>
            </a:r>
            <a:r>
              <a:rPr lang="en-US" altLang="en-US" sz="1600" dirty="0">
                <a:solidFill>
                  <a:srgbClr val="000000"/>
                </a:solidFill>
                <a:latin typeface="+mj-lt"/>
              </a:rPr>
              <a:t>60</a:t>
            </a:r>
            <a:r>
              <a:rPr lang="en-US" altLang="en-US" sz="1600" b="0" dirty="0">
                <a:solidFill>
                  <a:srgbClr val="000000"/>
                </a:solidFill>
                <a:latin typeface="+mj-lt"/>
              </a:rPr>
              <a:t>, 221 </a:t>
            </a:r>
            <a:r>
              <a:rPr lang="mr-IN" altLang="en-US" sz="1600" b="0" dirty="0">
                <a:solidFill>
                  <a:srgbClr val="000000"/>
                </a:solidFill>
                <a:latin typeface="+mj-lt"/>
              </a:rPr>
              <a:t>–</a:t>
            </a:r>
            <a:r>
              <a:rPr lang="en-US" altLang="en-US" sz="1600" b="0" dirty="0">
                <a:solidFill>
                  <a:srgbClr val="000000"/>
                </a:solidFill>
                <a:latin typeface="+mj-lt"/>
              </a:rPr>
              <a:t> 364. </a:t>
            </a:r>
          </a:p>
        </p:txBody>
      </p:sp>
      <p:pic>
        <p:nvPicPr>
          <p:cNvPr id="11" name="Picture 10">
            <a:extLst>
              <a:ext uri="{FF2B5EF4-FFF2-40B4-BE49-F238E27FC236}">
                <a16:creationId xmlns:a16="http://schemas.microsoft.com/office/drawing/2014/main" id="{9B3AF567-ED79-194A-97E9-4825D6F2AC04}"/>
              </a:ext>
            </a:extLst>
          </p:cNvPr>
          <p:cNvPicPr>
            <a:picLocks noChangeAspect="1"/>
          </p:cNvPicPr>
          <p:nvPr/>
        </p:nvPicPr>
        <p:blipFill>
          <a:blip r:embed="rId3"/>
          <a:stretch>
            <a:fillRect/>
          </a:stretch>
        </p:blipFill>
        <p:spPr>
          <a:xfrm>
            <a:off x="6287644" y="2246824"/>
            <a:ext cx="5472239" cy="3798377"/>
          </a:xfrm>
          <a:prstGeom prst="rect">
            <a:avLst/>
          </a:prstGeom>
        </p:spPr>
      </p:pic>
      <p:sp>
        <p:nvSpPr>
          <p:cNvPr id="13" name="TextBox 12">
            <a:extLst>
              <a:ext uri="{FF2B5EF4-FFF2-40B4-BE49-F238E27FC236}">
                <a16:creationId xmlns:a16="http://schemas.microsoft.com/office/drawing/2014/main" id="{7BC91546-F54F-3F46-AB54-250BFDB7DC0D}"/>
              </a:ext>
            </a:extLst>
          </p:cNvPr>
          <p:cNvSpPr txBox="1"/>
          <p:nvPr/>
        </p:nvSpPr>
        <p:spPr>
          <a:xfrm>
            <a:off x="204537" y="1586700"/>
            <a:ext cx="5717689" cy="5016758"/>
          </a:xfrm>
          <a:prstGeom prst="rect">
            <a:avLst/>
          </a:prstGeom>
          <a:noFill/>
        </p:spPr>
        <p:txBody>
          <a:bodyPr wrap="square" rtlCol="0">
            <a:spAutoFit/>
          </a:bodyPr>
          <a:lstStyle/>
          <a:p>
            <a:endParaRPr lang="en-US" altLang="en-US" sz="2000" dirty="0"/>
          </a:p>
          <a:p>
            <a:pPr marL="285750" indent="-285750">
              <a:buFont typeface="Arial" panose="020B0604020202020204" pitchFamily="34" charset="0"/>
              <a:buChar char="•"/>
            </a:pPr>
            <a:r>
              <a:rPr lang="en-US" altLang="en-US" sz="2000" dirty="0"/>
              <a:t>Interior properties provide constraints on formation and evolution models, and possible indicators of an early dynamo for magnetic field generation. </a:t>
            </a:r>
          </a:p>
          <a:p>
            <a:pPr marL="742950" lvl="1" indent="-285750">
              <a:buFont typeface="Arial" panose="020B0604020202020204" pitchFamily="34" charset="0"/>
              <a:buChar char="•"/>
            </a:pPr>
            <a:r>
              <a:rPr lang="en-US" altLang="en-US" sz="2000" dirty="0"/>
              <a:t>Layering</a:t>
            </a:r>
          </a:p>
          <a:p>
            <a:pPr marL="742950" lvl="1" indent="-285750">
              <a:buFont typeface="Arial" panose="020B0604020202020204" pitchFamily="34" charset="0"/>
              <a:buChar char="•"/>
            </a:pPr>
            <a:r>
              <a:rPr lang="en-US" altLang="en-US" sz="2000" dirty="0"/>
              <a:t>Composition</a:t>
            </a:r>
          </a:p>
          <a:p>
            <a:pPr marL="742950" lvl="1" indent="-285750">
              <a:buFont typeface="Arial" panose="020B0604020202020204" pitchFamily="34" charset="0"/>
              <a:buChar char="•"/>
            </a:pPr>
            <a:r>
              <a:rPr lang="en-US" altLang="en-US" sz="2000" dirty="0"/>
              <a:t>Seismic velocity &amp; density</a:t>
            </a:r>
          </a:p>
          <a:p>
            <a:pPr marL="742950" lvl="1" indent="-285750">
              <a:buFont typeface="Arial" panose="020B0604020202020204" pitchFamily="34" charset="0"/>
              <a:buChar char="•"/>
            </a:pPr>
            <a:r>
              <a:rPr lang="en-US" altLang="en-US" sz="2000" dirty="0"/>
              <a:t>Presence of partial melt</a:t>
            </a:r>
          </a:p>
          <a:p>
            <a:pPr marL="742950" lvl="1" indent="-285750">
              <a:buFont typeface="Arial" panose="020B0604020202020204" pitchFamily="34" charset="0"/>
              <a:buChar char="•"/>
            </a:pPr>
            <a:r>
              <a:rPr lang="en-US" altLang="en-US" sz="2000" dirty="0"/>
              <a:t>Core state </a:t>
            </a:r>
          </a:p>
          <a:p>
            <a:pPr marL="285750" indent="-285750">
              <a:buFont typeface="Arial" panose="020B0604020202020204" pitchFamily="34" charset="0"/>
              <a:buChar char="•"/>
            </a:pPr>
            <a:endParaRPr lang="en-US" altLang="en-US" sz="2000" dirty="0"/>
          </a:p>
          <a:p>
            <a:pPr marL="285750" indent="-285750">
              <a:buFont typeface="Arial" panose="020B0604020202020204" pitchFamily="34" charset="0"/>
              <a:buChar char="•"/>
            </a:pPr>
            <a:r>
              <a:rPr lang="en-US" altLang="en-US" sz="2000" dirty="0"/>
              <a:t>Terrestrial planets all share a common structural framework (crust, mantle, core) which is developed shortly after formation and which determines subsequent evolution. </a:t>
            </a:r>
          </a:p>
          <a:p>
            <a:pPr marL="285750" indent="-285750">
              <a:buFont typeface="Arial" panose="020B0604020202020204" pitchFamily="34" charset="0"/>
              <a:buChar char="•"/>
            </a:pPr>
            <a:endParaRPr lang="en-US" altLang="en-US" sz="2000" dirty="0"/>
          </a:p>
        </p:txBody>
      </p:sp>
    </p:spTree>
    <p:extLst>
      <p:ext uri="{BB962C8B-B14F-4D97-AF65-F5344CB8AC3E}">
        <p14:creationId xmlns:p14="http://schemas.microsoft.com/office/powerpoint/2010/main" val="17288053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C1CB3899-DF88-A243-A260-A8D383C9E637}"/>
              </a:ext>
            </a:extLst>
          </p:cNvPr>
          <p:cNvGrpSpPr/>
          <p:nvPr/>
        </p:nvGrpSpPr>
        <p:grpSpPr>
          <a:xfrm>
            <a:off x="0" y="101128"/>
            <a:ext cx="12192000" cy="1393371"/>
            <a:chOff x="0" y="101128"/>
            <a:chExt cx="12192000" cy="1393371"/>
          </a:xfrm>
        </p:grpSpPr>
        <p:sp>
          <p:nvSpPr>
            <p:cNvPr id="4" name="Rectangle 3"/>
            <p:cNvSpPr/>
            <p:nvPr/>
          </p:nvSpPr>
          <p:spPr>
            <a:xfrm>
              <a:off x="0" y="101128"/>
              <a:ext cx="12192000" cy="1393371"/>
            </a:xfrm>
            <a:prstGeom prst="rect">
              <a:avLst/>
            </a:prstGeom>
            <a:solidFill>
              <a:srgbClr val="018BC0">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p:cNvSpPr/>
            <p:nvPr/>
          </p:nvSpPr>
          <p:spPr>
            <a:xfrm>
              <a:off x="0" y="257155"/>
              <a:ext cx="12192000" cy="1081315"/>
            </a:xfrm>
            <a:prstGeom prst="rect">
              <a:avLst/>
            </a:prstGeom>
            <a:solidFill>
              <a:srgbClr val="018BC0">
                <a:alpha val="6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p:cNvSpPr>
            <a:spLocks noGrp="1"/>
          </p:cNvSpPr>
          <p:nvPr>
            <p:ph type="title"/>
          </p:nvPr>
        </p:nvSpPr>
        <p:spPr>
          <a:xfrm>
            <a:off x="838200" y="325369"/>
            <a:ext cx="10515600" cy="973345"/>
          </a:xfrm>
        </p:spPr>
        <p:txBody>
          <a:bodyPr>
            <a:noAutofit/>
          </a:bodyPr>
          <a:lstStyle/>
          <a:p>
            <a:r>
              <a:rPr lang="en-US" sz="2800" b="1" dirty="0">
                <a:solidFill>
                  <a:schemeClr val="bg1"/>
                </a:solidFill>
              </a:rPr>
              <a:t>Lunar Science is Solar System Science</a:t>
            </a:r>
          </a:p>
        </p:txBody>
      </p:sp>
      <p:sp>
        <p:nvSpPr>
          <p:cNvPr id="13" name="TextBox 12">
            <a:extLst>
              <a:ext uri="{FF2B5EF4-FFF2-40B4-BE49-F238E27FC236}">
                <a16:creationId xmlns:a16="http://schemas.microsoft.com/office/drawing/2014/main" id="{7BC91546-F54F-3F46-AB54-250BFDB7DC0D}"/>
              </a:ext>
            </a:extLst>
          </p:cNvPr>
          <p:cNvSpPr txBox="1"/>
          <p:nvPr/>
        </p:nvSpPr>
        <p:spPr>
          <a:xfrm>
            <a:off x="204537" y="1646077"/>
            <a:ext cx="11295205" cy="2862322"/>
          </a:xfrm>
          <a:prstGeom prst="rect">
            <a:avLst/>
          </a:prstGeom>
          <a:noFill/>
        </p:spPr>
        <p:txBody>
          <a:bodyPr wrap="square" rtlCol="0">
            <a:spAutoFit/>
          </a:bodyPr>
          <a:lstStyle/>
          <a:p>
            <a:pPr marL="285750" indent="-285750">
              <a:buFont typeface="Arial" panose="020B0604020202020204" pitchFamily="34" charset="0"/>
              <a:buChar char="•"/>
            </a:pPr>
            <a:r>
              <a:rPr lang="en-US" altLang="en-US" sz="2000" dirty="0"/>
              <a:t>While much of Earth’s early structural evidence has been destroyed by plate tectonics, the so-called “ancient” planets retain more information about their early interior structure and are ideal bodies to explore to advance our understanding of all terrestrial planetary formation and evolution. </a:t>
            </a:r>
          </a:p>
          <a:p>
            <a:pPr marL="285750" indent="-285750">
              <a:buFont typeface="Arial" panose="020B0604020202020204" pitchFamily="34" charset="0"/>
              <a:buChar char="•"/>
            </a:pPr>
            <a:endParaRPr lang="en-US" altLang="en-US" sz="2000" dirty="0"/>
          </a:p>
          <a:p>
            <a:pPr marL="285750" indent="-285750">
              <a:buFont typeface="Arial" panose="020B0604020202020204" pitchFamily="34" charset="0"/>
              <a:buChar char="•"/>
            </a:pPr>
            <a:r>
              <a:rPr lang="en-US" altLang="en-US" sz="2000" dirty="0"/>
              <a:t>Constraints on these properties arise from geophysical observations:</a:t>
            </a:r>
          </a:p>
          <a:p>
            <a:pPr lvl="1"/>
            <a:endParaRPr lang="en-US" altLang="en-US" sz="2000" dirty="0"/>
          </a:p>
          <a:p>
            <a:pPr marL="285750" indent="-285750">
              <a:buFont typeface="Arial" panose="020B0604020202020204" pitchFamily="34" charset="0"/>
              <a:buChar char="•"/>
            </a:pPr>
            <a:endParaRPr lang="en-US" altLang="en-US" sz="2000" dirty="0"/>
          </a:p>
          <a:p>
            <a:pPr marL="285750" indent="-285750">
              <a:buFont typeface="Arial" panose="020B0604020202020204" pitchFamily="34" charset="0"/>
              <a:buChar char="•"/>
            </a:pPr>
            <a:endParaRPr lang="en-US" altLang="en-US" sz="2000" dirty="0"/>
          </a:p>
          <a:p>
            <a:endParaRPr lang="en-US" sz="2000" dirty="0"/>
          </a:p>
        </p:txBody>
      </p:sp>
      <p:pic>
        <p:nvPicPr>
          <p:cNvPr id="16" name="Shape 90">
            <a:extLst>
              <a:ext uri="{FF2B5EF4-FFF2-40B4-BE49-F238E27FC236}">
                <a16:creationId xmlns:a16="http://schemas.microsoft.com/office/drawing/2014/main" id="{4D2B11B6-BC38-D148-BF62-3CB32E4828A8}"/>
              </a:ext>
            </a:extLst>
          </p:cNvPr>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1166042" y="4044222"/>
            <a:ext cx="9859916" cy="2628664"/>
          </a:xfrm>
          <a:prstGeom prst="rect">
            <a:avLst/>
          </a:prstGeom>
          <a:noFill/>
          <a:ln>
            <a:noFill/>
          </a:ln>
        </p:spPr>
      </p:pic>
      <p:sp>
        <p:nvSpPr>
          <p:cNvPr id="3" name="TextBox 2">
            <a:extLst>
              <a:ext uri="{FF2B5EF4-FFF2-40B4-BE49-F238E27FC236}">
                <a16:creationId xmlns:a16="http://schemas.microsoft.com/office/drawing/2014/main" id="{3196B497-A939-F34F-950C-11DF23EBC6D4}"/>
              </a:ext>
            </a:extLst>
          </p:cNvPr>
          <p:cNvSpPr txBox="1"/>
          <p:nvPr/>
        </p:nvSpPr>
        <p:spPr>
          <a:xfrm>
            <a:off x="3472070" y="3237564"/>
            <a:ext cx="3673763" cy="984885"/>
          </a:xfrm>
          <a:prstGeom prst="rect">
            <a:avLst/>
          </a:prstGeom>
          <a:noFill/>
        </p:spPr>
        <p:txBody>
          <a:bodyPr wrap="none" rtlCol="0">
            <a:spAutoFit/>
          </a:bodyPr>
          <a:lstStyle/>
          <a:p>
            <a:pPr marL="742950" lvl="1" indent="-285750">
              <a:buFont typeface="Wingdings" pitchFamily="2" charset="2"/>
              <a:buChar char="Ø"/>
            </a:pPr>
            <a:r>
              <a:rPr lang="en-US" altLang="en-US" sz="2000" dirty="0"/>
              <a:t>Gravity field</a:t>
            </a:r>
          </a:p>
          <a:p>
            <a:pPr marL="742950" lvl="1" indent="-285750">
              <a:buFont typeface="Wingdings" pitchFamily="2" charset="2"/>
              <a:buChar char="Ø"/>
            </a:pPr>
            <a:r>
              <a:rPr lang="en-US" altLang="en-US" sz="2000" dirty="0"/>
              <a:t>Electromagnetic induction</a:t>
            </a:r>
          </a:p>
          <a:p>
            <a:endParaRPr lang="en-US" dirty="0"/>
          </a:p>
        </p:txBody>
      </p:sp>
      <p:sp>
        <p:nvSpPr>
          <p:cNvPr id="6" name="Rectangle 5">
            <a:extLst>
              <a:ext uri="{FF2B5EF4-FFF2-40B4-BE49-F238E27FC236}">
                <a16:creationId xmlns:a16="http://schemas.microsoft.com/office/drawing/2014/main" id="{FCDD03B6-BD15-864C-8522-DB338E9D6745}"/>
              </a:ext>
            </a:extLst>
          </p:cNvPr>
          <p:cNvSpPr/>
          <p:nvPr/>
        </p:nvSpPr>
        <p:spPr>
          <a:xfrm>
            <a:off x="7163173" y="3218985"/>
            <a:ext cx="2491409" cy="707886"/>
          </a:xfrm>
          <a:prstGeom prst="rect">
            <a:avLst/>
          </a:prstGeom>
        </p:spPr>
        <p:txBody>
          <a:bodyPr wrap="square">
            <a:spAutoFit/>
          </a:bodyPr>
          <a:lstStyle/>
          <a:p>
            <a:pPr marL="742950" lvl="1" indent="-285750">
              <a:buFont typeface="Wingdings" pitchFamily="2" charset="2"/>
              <a:buChar char="Ø"/>
            </a:pPr>
            <a:r>
              <a:rPr lang="en-US" altLang="en-US" sz="2000" dirty="0"/>
              <a:t>Heat flow</a:t>
            </a:r>
          </a:p>
          <a:p>
            <a:pPr marL="742950" lvl="1" indent="-285750">
              <a:buFont typeface="Wingdings" pitchFamily="2" charset="2"/>
              <a:buChar char="Ø"/>
            </a:pPr>
            <a:r>
              <a:rPr lang="en-US" altLang="en-US" sz="2000" dirty="0"/>
              <a:t>Seismology</a:t>
            </a:r>
          </a:p>
        </p:txBody>
      </p:sp>
      <p:sp>
        <p:nvSpPr>
          <p:cNvPr id="7" name="Rectangle 6">
            <a:extLst>
              <a:ext uri="{FF2B5EF4-FFF2-40B4-BE49-F238E27FC236}">
                <a16:creationId xmlns:a16="http://schemas.microsoft.com/office/drawing/2014/main" id="{9FB15F90-36C6-6F44-88CE-960D3EB33232}"/>
              </a:ext>
            </a:extLst>
          </p:cNvPr>
          <p:cNvSpPr/>
          <p:nvPr/>
        </p:nvSpPr>
        <p:spPr>
          <a:xfrm>
            <a:off x="424070" y="3218985"/>
            <a:ext cx="6096000" cy="707886"/>
          </a:xfrm>
          <a:prstGeom prst="rect">
            <a:avLst/>
          </a:prstGeom>
        </p:spPr>
        <p:txBody>
          <a:bodyPr>
            <a:spAutoFit/>
          </a:bodyPr>
          <a:lstStyle/>
          <a:p>
            <a:pPr marL="742950" lvl="1" indent="-285750">
              <a:buFont typeface="Wingdings" pitchFamily="2" charset="2"/>
              <a:buChar char="Ø"/>
            </a:pPr>
            <a:r>
              <a:rPr lang="en-US" altLang="en-US" sz="2000" dirty="0"/>
              <a:t>Geodetic parameters</a:t>
            </a:r>
          </a:p>
          <a:p>
            <a:pPr marL="742950" lvl="1" indent="-285750">
              <a:buFont typeface="Wingdings" pitchFamily="2" charset="2"/>
              <a:buChar char="Ø"/>
            </a:pPr>
            <a:r>
              <a:rPr lang="en-US" altLang="en-US" sz="2000" dirty="0"/>
              <a:t>Lunar laser ranging</a:t>
            </a:r>
          </a:p>
        </p:txBody>
      </p:sp>
    </p:spTree>
    <p:extLst>
      <p:ext uri="{BB962C8B-B14F-4D97-AF65-F5344CB8AC3E}">
        <p14:creationId xmlns:p14="http://schemas.microsoft.com/office/powerpoint/2010/main" val="20343715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D89AABBD-E0E6-8440-877D-937731D0B916}"/>
              </a:ext>
            </a:extLst>
          </p:cNvPr>
          <p:cNvGrpSpPr/>
          <p:nvPr/>
        </p:nvGrpSpPr>
        <p:grpSpPr>
          <a:xfrm>
            <a:off x="0" y="101128"/>
            <a:ext cx="12192000" cy="1393371"/>
            <a:chOff x="0" y="101128"/>
            <a:chExt cx="12192000" cy="1393371"/>
          </a:xfrm>
        </p:grpSpPr>
        <p:sp>
          <p:nvSpPr>
            <p:cNvPr id="15" name="Rectangle 14">
              <a:extLst>
                <a:ext uri="{FF2B5EF4-FFF2-40B4-BE49-F238E27FC236}">
                  <a16:creationId xmlns:a16="http://schemas.microsoft.com/office/drawing/2014/main" id="{8BB54ABC-0538-A84E-9A0E-5B168E838D5B}"/>
                </a:ext>
              </a:extLst>
            </p:cNvPr>
            <p:cNvSpPr/>
            <p:nvPr/>
          </p:nvSpPr>
          <p:spPr>
            <a:xfrm>
              <a:off x="0" y="101128"/>
              <a:ext cx="12192000" cy="1393371"/>
            </a:xfrm>
            <a:prstGeom prst="rect">
              <a:avLst/>
            </a:prstGeom>
            <a:solidFill>
              <a:srgbClr val="018BC0">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C01B21F1-C344-FC48-931E-98EF4513DAF6}"/>
                </a:ext>
              </a:extLst>
            </p:cNvPr>
            <p:cNvSpPr/>
            <p:nvPr/>
          </p:nvSpPr>
          <p:spPr>
            <a:xfrm>
              <a:off x="0" y="257155"/>
              <a:ext cx="12192000" cy="1081315"/>
            </a:xfrm>
            <a:prstGeom prst="rect">
              <a:avLst/>
            </a:prstGeom>
            <a:solidFill>
              <a:srgbClr val="018BC0">
                <a:alpha val="6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 name="Group 2">
            <a:extLst>
              <a:ext uri="{FF2B5EF4-FFF2-40B4-BE49-F238E27FC236}">
                <a16:creationId xmlns:a16="http://schemas.microsoft.com/office/drawing/2014/main" id="{F062CDC0-5987-7D45-A35F-032CA27DCD3D}"/>
              </a:ext>
            </a:extLst>
          </p:cNvPr>
          <p:cNvGrpSpPr/>
          <p:nvPr/>
        </p:nvGrpSpPr>
        <p:grpSpPr>
          <a:xfrm>
            <a:off x="2072641" y="1594308"/>
            <a:ext cx="2879478" cy="2657203"/>
            <a:chOff x="7589520" y="1992137"/>
            <a:chExt cx="5184300" cy="4784110"/>
          </a:xfrm>
        </p:grpSpPr>
        <p:pic>
          <p:nvPicPr>
            <p:cNvPr id="8" name="Picture 7" descr="Screen Shot 2016-12-17 at 4.20.21 PM.jpg"/>
            <p:cNvPicPr>
              <a:picLocks noChangeAspect="1"/>
            </p:cNvPicPr>
            <p:nvPr/>
          </p:nvPicPr>
          <p:blipFill rotWithShape="1">
            <a:blip r:embed="rId3">
              <a:extLst>
                <a:ext uri="{28A0092B-C50C-407E-A947-70E740481C1C}">
                  <a14:useLocalDpi xmlns:a14="http://schemas.microsoft.com/office/drawing/2010/main" val="0"/>
                </a:ext>
              </a:extLst>
            </a:blip>
            <a:srcRect l="50545" r="606"/>
            <a:stretch/>
          </p:blipFill>
          <p:spPr>
            <a:xfrm>
              <a:off x="7589520" y="1992137"/>
              <a:ext cx="4023360" cy="4784110"/>
            </a:xfrm>
            <a:prstGeom prst="rect">
              <a:avLst/>
            </a:prstGeom>
          </p:spPr>
        </p:pic>
        <p:sp>
          <p:nvSpPr>
            <p:cNvPr id="9" name="TextBox 8"/>
            <p:cNvSpPr txBox="1"/>
            <p:nvPr/>
          </p:nvSpPr>
          <p:spPr>
            <a:xfrm>
              <a:off x="11404573" y="2352821"/>
              <a:ext cx="1369247" cy="664957"/>
            </a:xfrm>
            <a:prstGeom prst="rect">
              <a:avLst/>
            </a:prstGeom>
            <a:noFill/>
          </p:spPr>
          <p:txBody>
            <a:bodyPr wrap="square" rtlCol="0">
              <a:spAutoFit/>
            </a:bodyPr>
            <a:lstStyle/>
            <a:p>
              <a:r>
                <a:rPr lang="en-US" dirty="0"/>
                <a:t>crust</a:t>
              </a:r>
            </a:p>
          </p:txBody>
        </p:sp>
        <p:sp>
          <p:nvSpPr>
            <p:cNvPr id="11" name="TextBox 10"/>
            <p:cNvSpPr txBox="1"/>
            <p:nvPr/>
          </p:nvSpPr>
          <p:spPr>
            <a:xfrm>
              <a:off x="10872132" y="3572195"/>
              <a:ext cx="1509787" cy="664957"/>
            </a:xfrm>
            <a:prstGeom prst="rect">
              <a:avLst/>
            </a:prstGeom>
            <a:noFill/>
          </p:spPr>
          <p:txBody>
            <a:bodyPr wrap="square" rtlCol="0">
              <a:spAutoFit/>
            </a:bodyPr>
            <a:lstStyle/>
            <a:p>
              <a:r>
                <a:rPr lang="en-US" dirty="0"/>
                <a:t>mantle</a:t>
              </a:r>
            </a:p>
          </p:txBody>
        </p:sp>
        <p:sp>
          <p:nvSpPr>
            <p:cNvPr id="12" name="TextBox 11"/>
            <p:cNvSpPr txBox="1"/>
            <p:nvPr/>
          </p:nvSpPr>
          <p:spPr>
            <a:xfrm>
              <a:off x="9865057" y="5653154"/>
              <a:ext cx="1381398" cy="664957"/>
            </a:xfrm>
            <a:prstGeom prst="rect">
              <a:avLst/>
            </a:prstGeom>
            <a:noFill/>
          </p:spPr>
          <p:txBody>
            <a:bodyPr wrap="square" rtlCol="0">
              <a:spAutoFit/>
            </a:bodyPr>
            <a:lstStyle/>
            <a:p>
              <a:r>
                <a:rPr lang="en-US" dirty="0"/>
                <a:t>core</a:t>
              </a:r>
            </a:p>
          </p:txBody>
        </p:sp>
        <p:sp>
          <p:nvSpPr>
            <p:cNvPr id="14" name="TextBox 13"/>
            <p:cNvSpPr txBox="1"/>
            <p:nvPr/>
          </p:nvSpPr>
          <p:spPr>
            <a:xfrm>
              <a:off x="9475526" y="4965158"/>
              <a:ext cx="291629" cy="369332"/>
            </a:xfrm>
            <a:prstGeom prst="rect">
              <a:avLst/>
            </a:prstGeom>
            <a:noFill/>
          </p:spPr>
          <p:txBody>
            <a:bodyPr wrap="none" rtlCol="0">
              <a:spAutoFit/>
            </a:bodyPr>
            <a:lstStyle/>
            <a:p>
              <a:r>
                <a:rPr lang="en-US" dirty="0"/>
                <a:t>?</a:t>
              </a:r>
            </a:p>
          </p:txBody>
        </p:sp>
        <p:sp>
          <p:nvSpPr>
            <p:cNvPr id="16" name="TextBox 15"/>
            <p:cNvSpPr txBox="1"/>
            <p:nvPr/>
          </p:nvSpPr>
          <p:spPr>
            <a:xfrm>
              <a:off x="9313601" y="5306183"/>
              <a:ext cx="291629" cy="369332"/>
            </a:xfrm>
            <a:prstGeom prst="rect">
              <a:avLst/>
            </a:prstGeom>
            <a:noFill/>
          </p:spPr>
          <p:txBody>
            <a:bodyPr wrap="none" rtlCol="0">
              <a:spAutoFit/>
            </a:bodyPr>
            <a:lstStyle/>
            <a:p>
              <a:r>
                <a:rPr lang="en-US" dirty="0"/>
                <a:t>?</a:t>
              </a:r>
            </a:p>
          </p:txBody>
        </p:sp>
        <p:sp>
          <p:nvSpPr>
            <p:cNvPr id="17" name="TextBox 16"/>
            <p:cNvSpPr txBox="1"/>
            <p:nvPr/>
          </p:nvSpPr>
          <p:spPr>
            <a:xfrm>
              <a:off x="9693825" y="4608401"/>
              <a:ext cx="291629" cy="369332"/>
            </a:xfrm>
            <a:prstGeom prst="rect">
              <a:avLst/>
            </a:prstGeom>
            <a:noFill/>
          </p:spPr>
          <p:txBody>
            <a:bodyPr wrap="none" rtlCol="0">
              <a:spAutoFit/>
            </a:bodyPr>
            <a:lstStyle/>
            <a:p>
              <a:r>
                <a:rPr lang="en-US" dirty="0"/>
                <a:t>?</a:t>
              </a:r>
            </a:p>
          </p:txBody>
        </p:sp>
      </p:grpSp>
      <p:sp>
        <p:nvSpPr>
          <p:cNvPr id="19" name="Title 1">
            <a:extLst>
              <a:ext uri="{FF2B5EF4-FFF2-40B4-BE49-F238E27FC236}">
                <a16:creationId xmlns:a16="http://schemas.microsoft.com/office/drawing/2014/main" id="{2B12EE3F-9524-DA46-B631-818C24989141}"/>
              </a:ext>
            </a:extLst>
          </p:cNvPr>
          <p:cNvSpPr>
            <a:spLocks noGrp="1"/>
          </p:cNvSpPr>
          <p:nvPr>
            <p:ph type="title"/>
          </p:nvPr>
        </p:nvSpPr>
        <p:spPr>
          <a:xfrm>
            <a:off x="838200" y="325369"/>
            <a:ext cx="10515600" cy="973345"/>
          </a:xfrm>
        </p:spPr>
        <p:txBody>
          <a:bodyPr>
            <a:noAutofit/>
          </a:bodyPr>
          <a:lstStyle/>
          <a:p>
            <a:r>
              <a:rPr lang="en-US" sz="2800" b="1" dirty="0">
                <a:solidFill>
                  <a:schemeClr val="bg1"/>
                </a:solidFill>
              </a:rPr>
              <a:t>Lunar geodetic parameters</a:t>
            </a:r>
          </a:p>
        </p:txBody>
      </p:sp>
      <p:pic>
        <p:nvPicPr>
          <p:cNvPr id="20" name="Picture 19">
            <a:extLst>
              <a:ext uri="{FF2B5EF4-FFF2-40B4-BE49-F238E27FC236}">
                <a16:creationId xmlns:a16="http://schemas.microsoft.com/office/drawing/2014/main" id="{97F8F79E-378D-4943-90A2-E96BE36E687B}"/>
              </a:ext>
            </a:extLst>
          </p:cNvPr>
          <p:cNvPicPr>
            <a:picLocks noChangeAspect="1"/>
          </p:cNvPicPr>
          <p:nvPr/>
        </p:nvPicPr>
        <p:blipFill>
          <a:blip r:embed="rId4"/>
          <a:stretch>
            <a:fillRect/>
          </a:stretch>
        </p:blipFill>
        <p:spPr>
          <a:xfrm>
            <a:off x="526132" y="4187982"/>
            <a:ext cx="4900539" cy="2171181"/>
          </a:xfrm>
          <a:prstGeom prst="rect">
            <a:avLst/>
          </a:prstGeom>
        </p:spPr>
      </p:pic>
      <p:sp>
        <p:nvSpPr>
          <p:cNvPr id="21" name="TextBox 20">
            <a:extLst>
              <a:ext uri="{FF2B5EF4-FFF2-40B4-BE49-F238E27FC236}">
                <a16:creationId xmlns:a16="http://schemas.microsoft.com/office/drawing/2014/main" id="{2DC4FA04-BAE1-D04B-962F-1A62AF0EBE81}"/>
              </a:ext>
            </a:extLst>
          </p:cNvPr>
          <p:cNvSpPr txBox="1"/>
          <p:nvPr/>
        </p:nvSpPr>
        <p:spPr>
          <a:xfrm>
            <a:off x="138626" y="6423232"/>
            <a:ext cx="6637528" cy="338554"/>
          </a:xfrm>
          <a:prstGeom prst="rect">
            <a:avLst/>
          </a:prstGeom>
          <a:noFill/>
        </p:spPr>
        <p:txBody>
          <a:bodyPr wrap="square" rtlCol="0">
            <a:spAutoFit/>
          </a:bodyPr>
          <a:lstStyle/>
          <a:p>
            <a:r>
              <a:rPr lang="en-US" sz="1600" dirty="0">
                <a:latin typeface="+mj-lt"/>
              </a:rPr>
              <a:t>Global crustal magnetism – Wieczorek et al. (2017) </a:t>
            </a:r>
            <a:r>
              <a:rPr lang="en-US" sz="1600" i="1" dirty="0">
                <a:latin typeface="+mj-lt"/>
              </a:rPr>
              <a:t>NVOTM2 </a:t>
            </a:r>
            <a:r>
              <a:rPr lang="en-US" sz="1600" dirty="0">
                <a:latin typeface="+mj-lt"/>
              </a:rPr>
              <a:t>#6036</a:t>
            </a:r>
          </a:p>
        </p:txBody>
      </p:sp>
      <p:sp>
        <p:nvSpPr>
          <p:cNvPr id="7" name="TextBox 6"/>
          <p:cNvSpPr txBox="1"/>
          <p:nvPr/>
        </p:nvSpPr>
        <p:spPr>
          <a:xfrm>
            <a:off x="160314" y="2042996"/>
            <a:ext cx="2865043" cy="2585323"/>
          </a:xfrm>
          <a:prstGeom prst="rect">
            <a:avLst/>
          </a:prstGeom>
          <a:noFill/>
        </p:spPr>
        <p:txBody>
          <a:bodyPr wrap="square" rtlCol="0">
            <a:spAutoFit/>
          </a:bodyPr>
          <a:lstStyle/>
          <a:p>
            <a:r>
              <a:rPr lang="en-US" dirty="0"/>
              <a:t>To first order, the</a:t>
            </a:r>
          </a:p>
          <a:p>
            <a:r>
              <a:rPr lang="en-US" dirty="0"/>
              <a:t>Moon’s moment </a:t>
            </a:r>
          </a:p>
          <a:p>
            <a:r>
              <a:rPr lang="en-US" dirty="0"/>
              <a:t>of inertia is roughly approximated by homogeneous sphere      (</a:t>
            </a:r>
            <a:r>
              <a:rPr lang="en-US" dirty="0" err="1"/>
              <a:t>I</a:t>
            </a:r>
            <a:r>
              <a:rPr lang="en-US" baseline="-25000" dirty="0" err="1"/>
              <a:t>solid</a:t>
            </a:r>
            <a:r>
              <a:rPr lang="en-US" dirty="0"/>
              <a:t>/MR</a:t>
            </a:r>
            <a:r>
              <a:rPr lang="en-US" baseline="30000" dirty="0"/>
              <a:t>2</a:t>
            </a:r>
            <a:r>
              <a:rPr lang="en-US" dirty="0"/>
              <a:t> = 0.3930±0.0003)</a:t>
            </a:r>
          </a:p>
          <a:p>
            <a:r>
              <a:rPr lang="en-US" dirty="0"/>
              <a:t>                  ~0.4</a:t>
            </a:r>
          </a:p>
          <a:p>
            <a:endParaRPr lang="en-US" dirty="0"/>
          </a:p>
          <a:p>
            <a:endParaRPr lang="en-US" dirty="0"/>
          </a:p>
        </p:txBody>
      </p:sp>
      <p:pic>
        <p:nvPicPr>
          <p:cNvPr id="6" name="Picture 5">
            <a:extLst>
              <a:ext uri="{FF2B5EF4-FFF2-40B4-BE49-F238E27FC236}">
                <a16:creationId xmlns:a16="http://schemas.microsoft.com/office/drawing/2014/main" id="{9A404CF0-582A-3F4D-9FF5-259E71CE2453}"/>
              </a:ext>
            </a:extLst>
          </p:cNvPr>
          <p:cNvPicPr>
            <a:picLocks noChangeAspect="1"/>
          </p:cNvPicPr>
          <p:nvPr/>
        </p:nvPicPr>
        <p:blipFill>
          <a:blip r:embed="rId5"/>
          <a:stretch>
            <a:fillRect/>
          </a:stretch>
        </p:blipFill>
        <p:spPr>
          <a:xfrm>
            <a:off x="5853813" y="1577090"/>
            <a:ext cx="6166207" cy="4205306"/>
          </a:xfrm>
          <a:prstGeom prst="rect">
            <a:avLst/>
          </a:prstGeom>
          <a:ln>
            <a:solidFill>
              <a:srgbClr val="383838"/>
            </a:solidFill>
          </a:ln>
          <a:effectLst>
            <a:outerShdw blurRad="50800" dist="38100" dir="2700000" algn="tl" rotWithShape="0">
              <a:prstClr val="black">
                <a:alpha val="40000"/>
              </a:prstClr>
            </a:outerShdw>
          </a:effectLst>
        </p:spPr>
      </p:pic>
      <p:sp>
        <p:nvSpPr>
          <p:cNvPr id="22" name="Rectangle 7">
            <a:extLst>
              <a:ext uri="{FF2B5EF4-FFF2-40B4-BE49-F238E27FC236}">
                <a16:creationId xmlns:a16="http://schemas.microsoft.com/office/drawing/2014/main" id="{32A7A7E5-0B63-2E4F-8330-638A393E3CC6}"/>
              </a:ext>
            </a:extLst>
          </p:cNvPr>
          <p:cNvSpPr>
            <a:spLocks noChangeArrowheads="1"/>
          </p:cNvSpPr>
          <p:nvPr/>
        </p:nvSpPr>
        <p:spPr bwMode="auto">
          <a:xfrm>
            <a:off x="6469659" y="5864987"/>
            <a:ext cx="5313828" cy="335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defRPr sz="4000" b="1">
                <a:solidFill>
                  <a:schemeClr val="bg1"/>
                </a:solidFill>
                <a:latin typeface="Arial" charset="0"/>
                <a:ea typeface="ヒラギノ角ゴ Pro W3" charset="-128"/>
              </a:defRPr>
            </a:lvl1pPr>
            <a:lvl2pPr marL="742950" indent="-285750">
              <a:defRPr sz="4000" b="1">
                <a:solidFill>
                  <a:schemeClr val="bg1"/>
                </a:solidFill>
                <a:latin typeface="Arial" charset="0"/>
                <a:ea typeface="ヒラギノ角ゴ Pro W3" charset="-128"/>
              </a:defRPr>
            </a:lvl2pPr>
            <a:lvl3pPr marL="1143000" indent="-228600">
              <a:defRPr sz="4000" b="1">
                <a:solidFill>
                  <a:schemeClr val="bg1"/>
                </a:solidFill>
                <a:latin typeface="Arial" charset="0"/>
                <a:ea typeface="ヒラギノ角ゴ Pro W3" charset="-128"/>
              </a:defRPr>
            </a:lvl3pPr>
            <a:lvl4pPr marL="1600200" indent="-228600">
              <a:defRPr sz="4000" b="1">
                <a:solidFill>
                  <a:schemeClr val="bg1"/>
                </a:solidFill>
                <a:latin typeface="Arial" charset="0"/>
                <a:ea typeface="ヒラギノ角ゴ Pro W3" charset="-128"/>
              </a:defRPr>
            </a:lvl4pPr>
            <a:lvl5pPr marL="2057400" indent="-228600">
              <a:defRPr sz="4000" b="1">
                <a:solidFill>
                  <a:schemeClr val="bg1"/>
                </a:solidFill>
                <a:latin typeface="Arial" charset="0"/>
                <a:ea typeface="ヒラギノ角ゴ Pro W3" charset="-128"/>
              </a:defRPr>
            </a:lvl5pPr>
            <a:lvl6pPr marL="2514600" indent="-228600" algn="ctr" eaLnBrk="0" fontAlgn="base" hangingPunct="0">
              <a:spcBef>
                <a:spcPct val="20000"/>
              </a:spcBef>
              <a:spcAft>
                <a:spcPct val="0"/>
              </a:spcAft>
              <a:buClr>
                <a:srgbClr val="FFFF99"/>
              </a:buClr>
              <a:buSzPct val="100000"/>
              <a:buFont typeface="Times" charset="0"/>
              <a:buChar char="•"/>
              <a:defRPr sz="4000" b="1">
                <a:solidFill>
                  <a:schemeClr val="bg1"/>
                </a:solidFill>
                <a:latin typeface="Arial" charset="0"/>
                <a:ea typeface="ヒラギノ角ゴ Pro W3" charset="-128"/>
              </a:defRPr>
            </a:lvl6pPr>
            <a:lvl7pPr marL="2971800" indent="-228600" algn="ctr" eaLnBrk="0" fontAlgn="base" hangingPunct="0">
              <a:spcBef>
                <a:spcPct val="20000"/>
              </a:spcBef>
              <a:spcAft>
                <a:spcPct val="0"/>
              </a:spcAft>
              <a:buClr>
                <a:srgbClr val="FFFF99"/>
              </a:buClr>
              <a:buSzPct val="100000"/>
              <a:buFont typeface="Times" charset="0"/>
              <a:buChar char="•"/>
              <a:defRPr sz="4000" b="1">
                <a:solidFill>
                  <a:schemeClr val="bg1"/>
                </a:solidFill>
                <a:latin typeface="Arial" charset="0"/>
                <a:ea typeface="ヒラギノ角ゴ Pro W3" charset="-128"/>
              </a:defRPr>
            </a:lvl7pPr>
            <a:lvl8pPr marL="3429000" indent="-228600" algn="ctr" eaLnBrk="0" fontAlgn="base" hangingPunct="0">
              <a:spcBef>
                <a:spcPct val="20000"/>
              </a:spcBef>
              <a:spcAft>
                <a:spcPct val="0"/>
              </a:spcAft>
              <a:buClr>
                <a:srgbClr val="FFFF99"/>
              </a:buClr>
              <a:buSzPct val="100000"/>
              <a:buFont typeface="Times" charset="0"/>
              <a:buChar char="•"/>
              <a:defRPr sz="4000" b="1">
                <a:solidFill>
                  <a:schemeClr val="bg1"/>
                </a:solidFill>
                <a:latin typeface="Arial" charset="0"/>
                <a:ea typeface="ヒラギノ角ゴ Pro W3" charset="-128"/>
              </a:defRPr>
            </a:lvl8pPr>
            <a:lvl9pPr marL="3886200" indent="-228600" algn="ctr" eaLnBrk="0" fontAlgn="base" hangingPunct="0">
              <a:spcBef>
                <a:spcPct val="20000"/>
              </a:spcBef>
              <a:spcAft>
                <a:spcPct val="0"/>
              </a:spcAft>
              <a:buClr>
                <a:srgbClr val="FFFF99"/>
              </a:buClr>
              <a:buSzPct val="100000"/>
              <a:buFont typeface="Times" charset="0"/>
              <a:buChar char="•"/>
              <a:defRPr sz="4000" b="1">
                <a:solidFill>
                  <a:schemeClr val="bg1"/>
                </a:solidFill>
                <a:latin typeface="Arial" charset="0"/>
                <a:ea typeface="ヒラギノ角ゴ Pro W3" charset="-128"/>
              </a:defRPr>
            </a:lvl9pPr>
          </a:lstStyle>
          <a:p>
            <a:pPr algn="l">
              <a:buFont typeface="Times" charset="0"/>
              <a:buNone/>
            </a:pPr>
            <a:r>
              <a:rPr lang="en-US" altLang="en-US" sz="1600" b="0" dirty="0">
                <a:solidFill>
                  <a:srgbClr val="000000"/>
                </a:solidFill>
                <a:latin typeface="+mj-lt"/>
              </a:rPr>
              <a:t>Wieczorek et al. (2006) </a:t>
            </a:r>
            <a:r>
              <a:rPr lang="en-US" altLang="en-US" sz="1600" b="0" i="1" dirty="0">
                <a:solidFill>
                  <a:srgbClr val="000000"/>
                </a:solidFill>
                <a:latin typeface="+mj-lt"/>
              </a:rPr>
              <a:t>Rev. Mineral. Geochem. </a:t>
            </a:r>
            <a:r>
              <a:rPr lang="en-US" altLang="en-US" sz="1600" dirty="0">
                <a:solidFill>
                  <a:srgbClr val="000000"/>
                </a:solidFill>
                <a:latin typeface="+mj-lt"/>
              </a:rPr>
              <a:t>60</a:t>
            </a:r>
            <a:r>
              <a:rPr lang="en-US" altLang="en-US" sz="1600" b="0" dirty="0">
                <a:solidFill>
                  <a:srgbClr val="000000"/>
                </a:solidFill>
                <a:latin typeface="+mj-lt"/>
              </a:rPr>
              <a:t>, 221 </a:t>
            </a:r>
            <a:r>
              <a:rPr lang="mr-IN" altLang="en-US" sz="1600" b="0" dirty="0">
                <a:solidFill>
                  <a:srgbClr val="000000"/>
                </a:solidFill>
                <a:latin typeface="+mj-lt"/>
              </a:rPr>
              <a:t>–</a:t>
            </a:r>
            <a:r>
              <a:rPr lang="en-US" altLang="en-US" sz="1600" b="0" dirty="0">
                <a:solidFill>
                  <a:srgbClr val="000000"/>
                </a:solidFill>
                <a:latin typeface="+mj-lt"/>
              </a:rPr>
              <a:t> 364. </a:t>
            </a:r>
          </a:p>
        </p:txBody>
      </p:sp>
    </p:spTree>
    <p:extLst>
      <p:ext uri="{BB962C8B-B14F-4D97-AF65-F5344CB8AC3E}">
        <p14:creationId xmlns:p14="http://schemas.microsoft.com/office/powerpoint/2010/main" val="29996239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095FBF4A-9F1B-AA44-A4ED-F4AC5B9CAFB8}"/>
              </a:ext>
            </a:extLst>
          </p:cNvPr>
          <p:cNvGrpSpPr/>
          <p:nvPr/>
        </p:nvGrpSpPr>
        <p:grpSpPr>
          <a:xfrm>
            <a:off x="0" y="101128"/>
            <a:ext cx="12192000" cy="1393371"/>
            <a:chOff x="0" y="101128"/>
            <a:chExt cx="12192000" cy="1393371"/>
          </a:xfrm>
        </p:grpSpPr>
        <p:sp>
          <p:nvSpPr>
            <p:cNvPr id="13" name="Rectangle 12">
              <a:extLst>
                <a:ext uri="{FF2B5EF4-FFF2-40B4-BE49-F238E27FC236}">
                  <a16:creationId xmlns:a16="http://schemas.microsoft.com/office/drawing/2014/main" id="{02522A36-2200-FA47-BE5B-8B80A2D751CA}"/>
                </a:ext>
              </a:extLst>
            </p:cNvPr>
            <p:cNvSpPr/>
            <p:nvPr/>
          </p:nvSpPr>
          <p:spPr>
            <a:xfrm>
              <a:off x="0" y="101128"/>
              <a:ext cx="12192000" cy="1393371"/>
            </a:xfrm>
            <a:prstGeom prst="rect">
              <a:avLst/>
            </a:prstGeom>
            <a:solidFill>
              <a:srgbClr val="018BC0">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24DDA067-C9B3-3340-B4C8-1C59E5896CAF}"/>
                </a:ext>
              </a:extLst>
            </p:cNvPr>
            <p:cNvSpPr/>
            <p:nvPr/>
          </p:nvSpPr>
          <p:spPr>
            <a:xfrm>
              <a:off x="0" y="257155"/>
              <a:ext cx="12192000" cy="1081315"/>
            </a:xfrm>
            <a:prstGeom prst="rect">
              <a:avLst/>
            </a:prstGeom>
            <a:solidFill>
              <a:srgbClr val="018BC0">
                <a:alpha val="6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5" name="TextBox 4"/>
          <p:cNvSpPr txBox="1"/>
          <p:nvPr/>
        </p:nvSpPr>
        <p:spPr>
          <a:xfrm>
            <a:off x="507632" y="536202"/>
            <a:ext cx="9144000" cy="523220"/>
          </a:xfrm>
          <a:prstGeom prst="rect">
            <a:avLst/>
          </a:prstGeom>
          <a:noFill/>
        </p:spPr>
        <p:txBody>
          <a:bodyPr wrap="square" rtlCol="0">
            <a:spAutoFit/>
          </a:bodyPr>
          <a:lstStyle/>
          <a:p>
            <a:r>
              <a:rPr lang="en-US" sz="2800" b="1" dirty="0">
                <a:solidFill>
                  <a:schemeClr val="bg1"/>
                </a:solidFill>
                <a:latin typeface="+mj-lt"/>
              </a:rPr>
              <a:t>Lunar Laser Ranging (LLR)</a:t>
            </a:r>
          </a:p>
        </p:txBody>
      </p:sp>
      <p:sp>
        <p:nvSpPr>
          <p:cNvPr id="3" name="TextBox 2"/>
          <p:cNvSpPr txBox="1"/>
          <p:nvPr/>
        </p:nvSpPr>
        <p:spPr>
          <a:xfrm>
            <a:off x="234386" y="1650526"/>
            <a:ext cx="2482971" cy="3970318"/>
          </a:xfrm>
          <a:prstGeom prst="rect">
            <a:avLst/>
          </a:prstGeom>
          <a:noFill/>
        </p:spPr>
        <p:txBody>
          <a:bodyPr wrap="square" rtlCol="0">
            <a:spAutoFit/>
          </a:bodyPr>
          <a:lstStyle/>
          <a:p>
            <a:pPr marL="285750" indent="-285750">
              <a:buFont typeface="Arial"/>
              <a:buChar char="•"/>
            </a:pPr>
            <a:endParaRPr lang="en-US" dirty="0"/>
          </a:p>
          <a:p>
            <a:r>
              <a:rPr lang="en-US" dirty="0"/>
              <a:t>LLR has been precisely monitoring the Moon’s geodetic parameters since 1969</a:t>
            </a:r>
          </a:p>
          <a:p>
            <a:endParaRPr lang="en-US" dirty="0"/>
          </a:p>
          <a:p>
            <a:r>
              <a:rPr lang="en-US" dirty="0"/>
              <a:t>Dissipation provided the first LLR evidence for a fluid core </a:t>
            </a:r>
          </a:p>
          <a:p>
            <a:endParaRPr lang="en-US" dirty="0"/>
          </a:p>
          <a:p>
            <a:r>
              <a:rPr lang="en-US" dirty="0"/>
              <a:t>fluid core radius = 352km if iron, or 374km for a Fe-</a:t>
            </a:r>
            <a:r>
              <a:rPr lang="en-US" dirty="0" err="1"/>
              <a:t>FeS</a:t>
            </a:r>
            <a:r>
              <a:rPr lang="en-US" dirty="0"/>
              <a:t> eutectic composition</a:t>
            </a:r>
          </a:p>
        </p:txBody>
      </p:sp>
      <p:sp>
        <p:nvSpPr>
          <p:cNvPr id="11" name="Rectangle 10"/>
          <p:cNvSpPr/>
          <p:nvPr/>
        </p:nvSpPr>
        <p:spPr>
          <a:xfrm>
            <a:off x="2765485" y="1773546"/>
            <a:ext cx="9144000" cy="4752635"/>
          </a:xfrm>
          <a:prstGeom prst="rect">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descr="Apollo_14_Lunar_Ranging_Retro_Reflector-e1431750443205-647x485.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17884" y="3434648"/>
            <a:ext cx="3973192" cy="2978359"/>
          </a:xfrm>
          <a:prstGeom prst="rect">
            <a:avLst/>
          </a:prstGeom>
        </p:spPr>
      </p:pic>
      <p:pic>
        <p:nvPicPr>
          <p:cNvPr id="10" name="Picture 9" descr="figure1_reflectors.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60646" y="1773546"/>
            <a:ext cx="3317701" cy="3317701"/>
          </a:xfrm>
          <a:prstGeom prst="rect">
            <a:avLst/>
          </a:prstGeom>
        </p:spPr>
      </p:pic>
      <p:pic>
        <p:nvPicPr>
          <p:cNvPr id="7" name="Picture 6" descr="444014main_apollo15_facility_540.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91220" y="1773546"/>
            <a:ext cx="3349621" cy="3349621"/>
          </a:xfrm>
          <a:prstGeom prst="rect">
            <a:avLst/>
          </a:prstGeom>
        </p:spPr>
      </p:pic>
    </p:spTree>
    <p:extLst>
      <p:ext uri="{BB962C8B-B14F-4D97-AF65-F5344CB8AC3E}">
        <p14:creationId xmlns:p14="http://schemas.microsoft.com/office/powerpoint/2010/main" val="17524823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9241CC6E-A8D3-6342-9328-84A8044C66F1}"/>
              </a:ext>
            </a:extLst>
          </p:cNvPr>
          <p:cNvGrpSpPr/>
          <p:nvPr/>
        </p:nvGrpSpPr>
        <p:grpSpPr>
          <a:xfrm>
            <a:off x="0" y="101128"/>
            <a:ext cx="12192000" cy="1393371"/>
            <a:chOff x="0" y="101128"/>
            <a:chExt cx="12192000" cy="1393371"/>
          </a:xfrm>
        </p:grpSpPr>
        <p:sp>
          <p:nvSpPr>
            <p:cNvPr id="9" name="Rectangle 8">
              <a:extLst>
                <a:ext uri="{FF2B5EF4-FFF2-40B4-BE49-F238E27FC236}">
                  <a16:creationId xmlns:a16="http://schemas.microsoft.com/office/drawing/2014/main" id="{3E3AEA20-0B08-9A49-8695-10F9ECEA3883}"/>
                </a:ext>
              </a:extLst>
            </p:cNvPr>
            <p:cNvSpPr/>
            <p:nvPr/>
          </p:nvSpPr>
          <p:spPr>
            <a:xfrm>
              <a:off x="0" y="101128"/>
              <a:ext cx="12192000" cy="1393371"/>
            </a:xfrm>
            <a:prstGeom prst="rect">
              <a:avLst/>
            </a:prstGeom>
            <a:solidFill>
              <a:srgbClr val="018BC0">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9B13F8DA-2561-B342-A2D7-738DF19896B3}"/>
                </a:ext>
              </a:extLst>
            </p:cNvPr>
            <p:cNvSpPr/>
            <p:nvPr/>
          </p:nvSpPr>
          <p:spPr>
            <a:xfrm>
              <a:off x="0" y="257155"/>
              <a:ext cx="12192000" cy="1081315"/>
            </a:xfrm>
            <a:prstGeom prst="rect">
              <a:avLst/>
            </a:prstGeom>
            <a:solidFill>
              <a:srgbClr val="018BC0">
                <a:alpha val="6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5" name="TextBox 4"/>
          <p:cNvSpPr txBox="1"/>
          <p:nvPr/>
        </p:nvSpPr>
        <p:spPr>
          <a:xfrm>
            <a:off x="423746" y="536202"/>
            <a:ext cx="9144000" cy="523220"/>
          </a:xfrm>
          <a:prstGeom prst="rect">
            <a:avLst/>
          </a:prstGeom>
          <a:noFill/>
        </p:spPr>
        <p:txBody>
          <a:bodyPr wrap="square" rtlCol="0">
            <a:spAutoFit/>
          </a:bodyPr>
          <a:lstStyle/>
          <a:p>
            <a:r>
              <a:rPr lang="en-US" sz="2800" b="1" dirty="0">
                <a:solidFill>
                  <a:schemeClr val="bg1"/>
                </a:solidFill>
                <a:latin typeface="+mj-lt"/>
              </a:rPr>
              <a:t>Lunar magnetic induction</a:t>
            </a:r>
          </a:p>
        </p:txBody>
      </p:sp>
      <p:sp>
        <p:nvSpPr>
          <p:cNvPr id="3" name="TextBox 2"/>
          <p:cNvSpPr txBox="1"/>
          <p:nvPr/>
        </p:nvSpPr>
        <p:spPr>
          <a:xfrm>
            <a:off x="156407" y="1534958"/>
            <a:ext cx="11927305" cy="1754326"/>
          </a:xfrm>
          <a:prstGeom prst="rect">
            <a:avLst/>
          </a:prstGeom>
          <a:noFill/>
        </p:spPr>
        <p:txBody>
          <a:bodyPr wrap="square" rtlCol="0">
            <a:spAutoFit/>
          </a:bodyPr>
          <a:lstStyle/>
          <a:p>
            <a:pPr marL="285750" indent="-285750">
              <a:buFont typeface="Arial"/>
              <a:buChar char="•"/>
            </a:pPr>
            <a:r>
              <a:rPr lang="en-US" dirty="0"/>
              <a:t>EM sounding at Apollo 12 provided broad constraints on core size, mantle composition, and interior temperature (used concurrent orbital reference).</a:t>
            </a:r>
          </a:p>
          <a:p>
            <a:pPr marL="285750" indent="-285750">
              <a:buFont typeface="Arial"/>
              <a:buChar char="•"/>
            </a:pPr>
            <a:r>
              <a:rPr lang="en-US" dirty="0"/>
              <a:t>The Lunar Prospector and </a:t>
            </a:r>
            <a:r>
              <a:rPr lang="en-US" dirty="0" err="1"/>
              <a:t>Kaguya</a:t>
            </a:r>
            <a:r>
              <a:rPr lang="en-US" dirty="0"/>
              <a:t> magnetometers detected an induced moment that independently constrained core size.</a:t>
            </a:r>
          </a:p>
          <a:p>
            <a:pPr marL="285750" indent="-285750">
              <a:buFont typeface="Arial"/>
              <a:buChar char="•"/>
            </a:pPr>
            <a:r>
              <a:rPr lang="en-US" dirty="0"/>
              <a:t>Apollo 12 site may be anomalous as it is located within the PKT.</a:t>
            </a:r>
          </a:p>
          <a:p>
            <a:pPr marL="285750" indent="-285750">
              <a:buFont typeface="Arial"/>
              <a:buChar char="•"/>
            </a:pPr>
            <a:endParaRPr lang="en-US" dirty="0"/>
          </a:p>
          <a:p>
            <a:pPr marL="285750" indent="-285750">
              <a:buFont typeface="Arial"/>
              <a:buChar char="•"/>
            </a:pPr>
            <a:endParaRPr lang="en-US" dirty="0"/>
          </a:p>
        </p:txBody>
      </p:sp>
      <p:pic>
        <p:nvPicPr>
          <p:cNvPr id="2" name="Picture 1">
            <a:extLst>
              <a:ext uri="{FF2B5EF4-FFF2-40B4-BE49-F238E27FC236}">
                <a16:creationId xmlns:a16="http://schemas.microsoft.com/office/drawing/2014/main" id="{F4C10FBF-795B-8C48-8DE1-08D70F465980}"/>
              </a:ext>
            </a:extLst>
          </p:cNvPr>
          <p:cNvPicPr>
            <a:picLocks noChangeAspect="1"/>
          </p:cNvPicPr>
          <p:nvPr/>
        </p:nvPicPr>
        <p:blipFill>
          <a:blip r:embed="rId3"/>
          <a:stretch>
            <a:fillRect/>
          </a:stretch>
        </p:blipFill>
        <p:spPr>
          <a:xfrm>
            <a:off x="423746" y="3096510"/>
            <a:ext cx="3045972" cy="3077757"/>
          </a:xfrm>
          <a:prstGeom prst="rect">
            <a:avLst/>
          </a:prstGeom>
        </p:spPr>
      </p:pic>
      <p:sp>
        <p:nvSpPr>
          <p:cNvPr id="4" name="TextBox 3">
            <a:extLst>
              <a:ext uri="{FF2B5EF4-FFF2-40B4-BE49-F238E27FC236}">
                <a16:creationId xmlns:a16="http://schemas.microsoft.com/office/drawing/2014/main" id="{5E98F210-F41E-C747-ABF1-294FF7469AE2}"/>
              </a:ext>
            </a:extLst>
          </p:cNvPr>
          <p:cNvSpPr txBox="1"/>
          <p:nvPr/>
        </p:nvSpPr>
        <p:spPr>
          <a:xfrm>
            <a:off x="359246" y="6235823"/>
            <a:ext cx="3174972" cy="338554"/>
          </a:xfrm>
          <a:prstGeom prst="rect">
            <a:avLst/>
          </a:prstGeom>
          <a:noFill/>
        </p:spPr>
        <p:txBody>
          <a:bodyPr wrap="none" rtlCol="0">
            <a:spAutoFit/>
          </a:bodyPr>
          <a:lstStyle/>
          <a:p>
            <a:r>
              <a:rPr lang="en-US" sz="1600" dirty="0">
                <a:latin typeface="+mj-lt"/>
              </a:rPr>
              <a:t>Apollo Lunar Surface Magnetometer</a:t>
            </a:r>
          </a:p>
        </p:txBody>
      </p:sp>
      <p:pic>
        <p:nvPicPr>
          <p:cNvPr id="16" name="Picture 15">
            <a:extLst>
              <a:ext uri="{FF2B5EF4-FFF2-40B4-BE49-F238E27FC236}">
                <a16:creationId xmlns:a16="http://schemas.microsoft.com/office/drawing/2014/main" id="{B82773BA-DB67-1947-9B4F-9A47D27AE7A6}"/>
              </a:ext>
            </a:extLst>
          </p:cNvPr>
          <p:cNvPicPr>
            <a:picLocks noChangeAspect="1"/>
          </p:cNvPicPr>
          <p:nvPr/>
        </p:nvPicPr>
        <p:blipFill>
          <a:blip r:embed="rId4"/>
          <a:stretch>
            <a:fillRect/>
          </a:stretch>
        </p:blipFill>
        <p:spPr>
          <a:xfrm>
            <a:off x="3737057" y="2781261"/>
            <a:ext cx="4382046" cy="3736573"/>
          </a:xfrm>
          <a:prstGeom prst="rect">
            <a:avLst/>
          </a:prstGeom>
        </p:spPr>
      </p:pic>
      <p:sp>
        <p:nvSpPr>
          <p:cNvPr id="17" name="Rectangle 7">
            <a:extLst>
              <a:ext uri="{FF2B5EF4-FFF2-40B4-BE49-F238E27FC236}">
                <a16:creationId xmlns:a16="http://schemas.microsoft.com/office/drawing/2014/main" id="{2787346A-2D04-2744-AC13-4C4D81776EFE}"/>
              </a:ext>
            </a:extLst>
          </p:cNvPr>
          <p:cNvSpPr>
            <a:spLocks noChangeArrowheads="1"/>
          </p:cNvSpPr>
          <p:nvPr/>
        </p:nvSpPr>
        <p:spPr bwMode="auto">
          <a:xfrm>
            <a:off x="4219185" y="6471976"/>
            <a:ext cx="3801747" cy="335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defRPr sz="4000" b="1">
                <a:solidFill>
                  <a:schemeClr val="bg1"/>
                </a:solidFill>
                <a:latin typeface="Arial" charset="0"/>
                <a:ea typeface="ヒラギノ角ゴ Pro W3" charset="-128"/>
              </a:defRPr>
            </a:lvl1pPr>
            <a:lvl2pPr marL="742950" indent="-285750">
              <a:defRPr sz="4000" b="1">
                <a:solidFill>
                  <a:schemeClr val="bg1"/>
                </a:solidFill>
                <a:latin typeface="Arial" charset="0"/>
                <a:ea typeface="ヒラギノ角ゴ Pro W3" charset="-128"/>
              </a:defRPr>
            </a:lvl2pPr>
            <a:lvl3pPr marL="1143000" indent="-228600">
              <a:defRPr sz="4000" b="1">
                <a:solidFill>
                  <a:schemeClr val="bg1"/>
                </a:solidFill>
                <a:latin typeface="Arial" charset="0"/>
                <a:ea typeface="ヒラギノ角ゴ Pro W3" charset="-128"/>
              </a:defRPr>
            </a:lvl3pPr>
            <a:lvl4pPr marL="1600200" indent="-228600">
              <a:defRPr sz="4000" b="1">
                <a:solidFill>
                  <a:schemeClr val="bg1"/>
                </a:solidFill>
                <a:latin typeface="Arial" charset="0"/>
                <a:ea typeface="ヒラギノ角ゴ Pro W3" charset="-128"/>
              </a:defRPr>
            </a:lvl4pPr>
            <a:lvl5pPr marL="2057400" indent="-228600">
              <a:defRPr sz="4000" b="1">
                <a:solidFill>
                  <a:schemeClr val="bg1"/>
                </a:solidFill>
                <a:latin typeface="Arial" charset="0"/>
                <a:ea typeface="ヒラギノ角ゴ Pro W3" charset="-128"/>
              </a:defRPr>
            </a:lvl5pPr>
            <a:lvl6pPr marL="2514600" indent="-228600" algn="ctr" eaLnBrk="0" fontAlgn="base" hangingPunct="0">
              <a:spcBef>
                <a:spcPct val="20000"/>
              </a:spcBef>
              <a:spcAft>
                <a:spcPct val="0"/>
              </a:spcAft>
              <a:buClr>
                <a:srgbClr val="FFFF99"/>
              </a:buClr>
              <a:buSzPct val="100000"/>
              <a:buFont typeface="Times" charset="0"/>
              <a:buChar char="•"/>
              <a:defRPr sz="4000" b="1">
                <a:solidFill>
                  <a:schemeClr val="bg1"/>
                </a:solidFill>
                <a:latin typeface="Arial" charset="0"/>
                <a:ea typeface="ヒラギノ角ゴ Pro W3" charset="-128"/>
              </a:defRPr>
            </a:lvl6pPr>
            <a:lvl7pPr marL="2971800" indent="-228600" algn="ctr" eaLnBrk="0" fontAlgn="base" hangingPunct="0">
              <a:spcBef>
                <a:spcPct val="20000"/>
              </a:spcBef>
              <a:spcAft>
                <a:spcPct val="0"/>
              </a:spcAft>
              <a:buClr>
                <a:srgbClr val="FFFF99"/>
              </a:buClr>
              <a:buSzPct val="100000"/>
              <a:buFont typeface="Times" charset="0"/>
              <a:buChar char="•"/>
              <a:defRPr sz="4000" b="1">
                <a:solidFill>
                  <a:schemeClr val="bg1"/>
                </a:solidFill>
                <a:latin typeface="Arial" charset="0"/>
                <a:ea typeface="ヒラギノ角ゴ Pro W3" charset="-128"/>
              </a:defRPr>
            </a:lvl7pPr>
            <a:lvl8pPr marL="3429000" indent="-228600" algn="ctr" eaLnBrk="0" fontAlgn="base" hangingPunct="0">
              <a:spcBef>
                <a:spcPct val="20000"/>
              </a:spcBef>
              <a:spcAft>
                <a:spcPct val="0"/>
              </a:spcAft>
              <a:buClr>
                <a:srgbClr val="FFFF99"/>
              </a:buClr>
              <a:buSzPct val="100000"/>
              <a:buFont typeface="Times" charset="0"/>
              <a:buChar char="•"/>
              <a:defRPr sz="4000" b="1">
                <a:solidFill>
                  <a:schemeClr val="bg1"/>
                </a:solidFill>
                <a:latin typeface="Arial" charset="0"/>
                <a:ea typeface="ヒラギノ角ゴ Pro W3" charset="-128"/>
              </a:defRPr>
            </a:lvl8pPr>
            <a:lvl9pPr marL="3886200" indent="-228600" algn="ctr" eaLnBrk="0" fontAlgn="base" hangingPunct="0">
              <a:spcBef>
                <a:spcPct val="20000"/>
              </a:spcBef>
              <a:spcAft>
                <a:spcPct val="0"/>
              </a:spcAft>
              <a:buClr>
                <a:srgbClr val="FFFF99"/>
              </a:buClr>
              <a:buSzPct val="100000"/>
              <a:buFont typeface="Times" charset="0"/>
              <a:buChar char="•"/>
              <a:defRPr sz="4000" b="1">
                <a:solidFill>
                  <a:schemeClr val="bg1"/>
                </a:solidFill>
                <a:latin typeface="Arial" charset="0"/>
                <a:ea typeface="ヒラギノ角ゴ Pro W3" charset="-128"/>
              </a:defRPr>
            </a:lvl9pPr>
          </a:lstStyle>
          <a:p>
            <a:r>
              <a:rPr lang="en-US" altLang="en-US" sz="1600" b="0" dirty="0">
                <a:solidFill>
                  <a:srgbClr val="000000"/>
                </a:solidFill>
                <a:latin typeface="+mj-lt"/>
              </a:rPr>
              <a:t>Grimm &amp; </a:t>
            </a:r>
            <a:r>
              <a:rPr lang="en-US" altLang="en-US" sz="1600" b="0" dirty="0" err="1">
                <a:solidFill>
                  <a:srgbClr val="000000"/>
                </a:solidFill>
                <a:latin typeface="+mj-lt"/>
              </a:rPr>
              <a:t>Delory</a:t>
            </a:r>
            <a:r>
              <a:rPr lang="en-US" altLang="en-US" sz="1600" b="0" dirty="0">
                <a:solidFill>
                  <a:srgbClr val="000000"/>
                </a:solidFill>
                <a:latin typeface="+mj-lt"/>
              </a:rPr>
              <a:t> (2012) </a:t>
            </a:r>
            <a:r>
              <a:rPr lang="en-US" altLang="en-US" sz="1600" b="0" i="1" dirty="0">
                <a:solidFill>
                  <a:srgbClr val="000000"/>
                </a:solidFill>
                <a:latin typeface="+mj-lt"/>
              </a:rPr>
              <a:t>ASR</a:t>
            </a:r>
            <a:r>
              <a:rPr lang="en-US" altLang="en-US" sz="1600" b="0" dirty="0">
                <a:solidFill>
                  <a:srgbClr val="000000"/>
                </a:solidFill>
                <a:latin typeface="+mj-lt"/>
              </a:rPr>
              <a:t> </a:t>
            </a:r>
            <a:r>
              <a:rPr lang="en-US" altLang="en-US" sz="1600" dirty="0">
                <a:solidFill>
                  <a:srgbClr val="000000"/>
                </a:solidFill>
                <a:latin typeface="+mj-lt"/>
              </a:rPr>
              <a:t>50</a:t>
            </a:r>
            <a:r>
              <a:rPr lang="en-US" altLang="en-US" sz="1600" b="0" dirty="0">
                <a:solidFill>
                  <a:srgbClr val="000000"/>
                </a:solidFill>
                <a:latin typeface="+mj-lt"/>
              </a:rPr>
              <a:t>, 1687–1701 </a:t>
            </a:r>
          </a:p>
        </p:txBody>
      </p:sp>
      <p:pic>
        <p:nvPicPr>
          <p:cNvPr id="19" name="Picture 18">
            <a:extLst>
              <a:ext uri="{FF2B5EF4-FFF2-40B4-BE49-F238E27FC236}">
                <a16:creationId xmlns:a16="http://schemas.microsoft.com/office/drawing/2014/main" id="{9D652C83-1AE1-2B4D-9D75-17C36E1F49CB}"/>
              </a:ext>
            </a:extLst>
          </p:cNvPr>
          <p:cNvPicPr>
            <a:picLocks noChangeAspect="1"/>
          </p:cNvPicPr>
          <p:nvPr/>
        </p:nvPicPr>
        <p:blipFill>
          <a:blip r:embed="rId5"/>
          <a:stretch>
            <a:fillRect/>
          </a:stretch>
        </p:blipFill>
        <p:spPr>
          <a:xfrm>
            <a:off x="8727345" y="2689331"/>
            <a:ext cx="2748124" cy="3870327"/>
          </a:xfrm>
          <a:prstGeom prst="rect">
            <a:avLst/>
          </a:prstGeom>
        </p:spPr>
      </p:pic>
      <p:sp>
        <p:nvSpPr>
          <p:cNvPr id="20" name="Rectangle 7">
            <a:extLst>
              <a:ext uri="{FF2B5EF4-FFF2-40B4-BE49-F238E27FC236}">
                <a16:creationId xmlns:a16="http://schemas.microsoft.com/office/drawing/2014/main" id="{10674BFE-D142-7C42-B55B-499EC337E0DF}"/>
              </a:ext>
            </a:extLst>
          </p:cNvPr>
          <p:cNvSpPr>
            <a:spLocks noChangeArrowheads="1"/>
          </p:cNvSpPr>
          <p:nvPr/>
        </p:nvSpPr>
        <p:spPr bwMode="auto">
          <a:xfrm>
            <a:off x="8474871" y="6471975"/>
            <a:ext cx="3253071" cy="335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defRPr sz="4000" b="1">
                <a:solidFill>
                  <a:schemeClr val="bg1"/>
                </a:solidFill>
                <a:latin typeface="Arial" charset="0"/>
                <a:ea typeface="ヒラギノ角ゴ Pro W3" charset="-128"/>
              </a:defRPr>
            </a:lvl1pPr>
            <a:lvl2pPr marL="742950" indent="-285750">
              <a:defRPr sz="4000" b="1">
                <a:solidFill>
                  <a:schemeClr val="bg1"/>
                </a:solidFill>
                <a:latin typeface="Arial" charset="0"/>
                <a:ea typeface="ヒラギノ角ゴ Pro W3" charset="-128"/>
              </a:defRPr>
            </a:lvl2pPr>
            <a:lvl3pPr marL="1143000" indent="-228600">
              <a:defRPr sz="4000" b="1">
                <a:solidFill>
                  <a:schemeClr val="bg1"/>
                </a:solidFill>
                <a:latin typeface="Arial" charset="0"/>
                <a:ea typeface="ヒラギノ角ゴ Pro W3" charset="-128"/>
              </a:defRPr>
            </a:lvl3pPr>
            <a:lvl4pPr marL="1600200" indent="-228600">
              <a:defRPr sz="4000" b="1">
                <a:solidFill>
                  <a:schemeClr val="bg1"/>
                </a:solidFill>
                <a:latin typeface="Arial" charset="0"/>
                <a:ea typeface="ヒラギノ角ゴ Pro W3" charset="-128"/>
              </a:defRPr>
            </a:lvl4pPr>
            <a:lvl5pPr marL="2057400" indent="-228600">
              <a:defRPr sz="4000" b="1">
                <a:solidFill>
                  <a:schemeClr val="bg1"/>
                </a:solidFill>
                <a:latin typeface="Arial" charset="0"/>
                <a:ea typeface="ヒラギノ角ゴ Pro W3" charset="-128"/>
              </a:defRPr>
            </a:lvl5pPr>
            <a:lvl6pPr marL="2514600" indent="-228600" algn="ctr" eaLnBrk="0" fontAlgn="base" hangingPunct="0">
              <a:spcBef>
                <a:spcPct val="20000"/>
              </a:spcBef>
              <a:spcAft>
                <a:spcPct val="0"/>
              </a:spcAft>
              <a:buClr>
                <a:srgbClr val="FFFF99"/>
              </a:buClr>
              <a:buSzPct val="100000"/>
              <a:buFont typeface="Times" charset="0"/>
              <a:buChar char="•"/>
              <a:defRPr sz="4000" b="1">
                <a:solidFill>
                  <a:schemeClr val="bg1"/>
                </a:solidFill>
                <a:latin typeface="Arial" charset="0"/>
                <a:ea typeface="ヒラギノ角ゴ Pro W3" charset="-128"/>
              </a:defRPr>
            </a:lvl6pPr>
            <a:lvl7pPr marL="2971800" indent="-228600" algn="ctr" eaLnBrk="0" fontAlgn="base" hangingPunct="0">
              <a:spcBef>
                <a:spcPct val="20000"/>
              </a:spcBef>
              <a:spcAft>
                <a:spcPct val="0"/>
              </a:spcAft>
              <a:buClr>
                <a:srgbClr val="FFFF99"/>
              </a:buClr>
              <a:buSzPct val="100000"/>
              <a:buFont typeface="Times" charset="0"/>
              <a:buChar char="•"/>
              <a:defRPr sz="4000" b="1">
                <a:solidFill>
                  <a:schemeClr val="bg1"/>
                </a:solidFill>
                <a:latin typeface="Arial" charset="0"/>
                <a:ea typeface="ヒラギノ角ゴ Pro W3" charset="-128"/>
              </a:defRPr>
            </a:lvl7pPr>
            <a:lvl8pPr marL="3429000" indent="-228600" algn="ctr" eaLnBrk="0" fontAlgn="base" hangingPunct="0">
              <a:spcBef>
                <a:spcPct val="20000"/>
              </a:spcBef>
              <a:spcAft>
                <a:spcPct val="0"/>
              </a:spcAft>
              <a:buClr>
                <a:srgbClr val="FFFF99"/>
              </a:buClr>
              <a:buSzPct val="100000"/>
              <a:buFont typeface="Times" charset="0"/>
              <a:buChar char="•"/>
              <a:defRPr sz="4000" b="1">
                <a:solidFill>
                  <a:schemeClr val="bg1"/>
                </a:solidFill>
                <a:latin typeface="Arial" charset="0"/>
                <a:ea typeface="ヒラギノ角ゴ Pro W3" charset="-128"/>
              </a:defRPr>
            </a:lvl8pPr>
            <a:lvl9pPr marL="3886200" indent="-228600" algn="ctr" eaLnBrk="0" fontAlgn="base" hangingPunct="0">
              <a:spcBef>
                <a:spcPct val="20000"/>
              </a:spcBef>
              <a:spcAft>
                <a:spcPct val="0"/>
              </a:spcAft>
              <a:buClr>
                <a:srgbClr val="FFFF99"/>
              </a:buClr>
              <a:buSzPct val="100000"/>
              <a:buFont typeface="Times" charset="0"/>
              <a:buChar char="•"/>
              <a:defRPr sz="4000" b="1">
                <a:solidFill>
                  <a:schemeClr val="bg1"/>
                </a:solidFill>
                <a:latin typeface="Arial" charset="0"/>
                <a:ea typeface="ヒラギノ角ゴ Pro W3" charset="-128"/>
              </a:defRPr>
            </a:lvl9pPr>
          </a:lstStyle>
          <a:p>
            <a:r>
              <a:rPr lang="en-US" altLang="en-US" sz="1600" b="0" dirty="0">
                <a:solidFill>
                  <a:srgbClr val="000000"/>
                </a:solidFill>
                <a:latin typeface="+mj-lt"/>
              </a:rPr>
              <a:t>Khan et al. (2006) </a:t>
            </a:r>
            <a:r>
              <a:rPr lang="en-US" altLang="en-US" sz="1600" b="0" i="1" dirty="0">
                <a:solidFill>
                  <a:srgbClr val="000000"/>
                </a:solidFill>
                <a:latin typeface="+mj-lt"/>
              </a:rPr>
              <a:t>EPSL</a:t>
            </a:r>
            <a:r>
              <a:rPr lang="en-US" altLang="en-US" sz="1600" b="0" dirty="0">
                <a:solidFill>
                  <a:srgbClr val="000000"/>
                </a:solidFill>
                <a:latin typeface="+mj-lt"/>
              </a:rPr>
              <a:t> </a:t>
            </a:r>
            <a:r>
              <a:rPr lang="en-US" altLang="en-US" sz="1600" dirty="0">
                <a:solidFill>
                  <a:srgbClr val="000000"/>
                </a:solidFill>
                <a:latin typeface="+mj-lt"/>
              </a:rPr>
              <a:t>248</a:t>
            </a:r>
            <a:r>
              <a:rPr lang="en-US" altLang="en-US" sz="1600" b="0" dirty="0">
                <a:solidFill>
                  <a:srgbClr val="000000"/>
                </a:solidFill>
                <a:latin typeface="+mj-lt"/>
              </a:rPr>
              <a:t>, 579-598 </a:t>
            </a:r>
          </a:p>
        </p:txBody>
      </p:sp>
      <p:sp>
        <p:nvSpPr>
          <p:cNvPr id="6" name="TextBox 5">
            <a:extLst>
              <a:ext uri="{FF2B5EF4-FFF2-40B4-BE49-F238E27FC236}">
                <a16:creationId xmlns:a16="http://schemas.microsoft.com/office/drawing/2014/main" id="{3054DB77-5255-E744-8009-C03CADE863C2}"/>
              </a:ext>
            </a:extLst>
          </p:cNvPr>
          <p:cNvSpPr txBox="1"/>
          <p:nvPr/>
        </p:nvSpPr>
        <p:spPr>
          <a:xfrm rot="16200000">
            <a:off x="8167965" y="4382923"/>
            <a:ext cx="976549" cy="307777"/>
          </a:xfrm>
          <a:prstGeom prst="rect">
            <a:avLst/>
          </a:prstGeom>
          <a:noFill/>
        </p:spPr>
        <p:txBody>
          <a:bodyPr wrap="none" rtlCol="0">
            <a:spAutoFit/>
          </a:bodyPr>
          <a:lstStyle/>
          <a:p>
            <a:r>
              <a:rPr lang="en-US" sz="1400" dirty="0">
                <a:latin typeface="Times New Roman" panose="02020603050405020304" pitchFamily="18" charset="0"/>
                <a:cs typeface="Times New Roman" panose="02020603050405020304" pitchFamily="18" charset="0"/>
              </a:rPr>
              <a:t>depth (km)</a:t>
            </a:r>
          </a:p>
        </p:txBody>
      </p:sp>
    </p:spTree>
    <p:extLst>
      <p:ext uri="{BB962C8B-B14F-4D97-AF65-F5344CB8AC3E}">
        <p14:creationId xmlns:p14="http://schemas.microsoft.com/office/powerpoint/2010/main" val="2518718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A26A5BEF-1493-034A-8033-63627D276905}"/>
              </a:ext>
            </a:extLst>
          </p:cNvPr>
          <p:cNvGrpSpPr/>
          <p:nvPr/>
        </p:nvGrpSpPr>
        <p:grpSpPr>
          <a:xfrm>
            <a:off x="0" y="101128"/>
            <a:ext cx="12192000" cy="1393371"/>
            <a:chOff x="0" y="101128"/>
            <a:chExt cx="12192000" cy="1393371"/>
          </a:xfrm>
        </p:grpSpPr>
        <p:sp>
          <p:nvSpPr>
            <p:cNvPr id="10" name="Rectangle 9">
              <a:extLst>
                <a:ext uri="{FF2B5EF4-FFF2-40B4-BE49-F238E27FC236}">
                  <a16:creationId xmlns:a16="http://schemas.microsoft.com/office/drawing/2014/main" id="{7079BCE3-A9D5-E34B-9725-20235F3B63EA}"/>
                </a:ext>
              </a:extLst>
            </p:cNvPr>
            <p:cNvSpPr/>
            <p:nvPr/>
          </p:nvSpPr>
          <p:spPr>
            <a:xfrm>
              <a:off x="0" y="101128"/>
              <a:ext cx="12192000" cy="1393371"/>
            </a:xfrm>
            <a:prstGeom prst="rect">
              <a:avLst/>
            </a:prstGeom>
            <a:solidFill>
              <a:srgbClr val="018BC0">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AC25ABF0-74F6-8047-A378-9F398F0102F6}"/>
                </a:ext>
              </a:extLst>
            </p:cNvPr>
            <p:cNvSpPr/>
            <p:nvPr/>
          </p:nvSpPr>
          <p:spPr>
            <a:xfrm>
              <a:off x="0" y="257155"/>
              <a:ext cx="12192000" cy="1081315"/>
            </a:xfrm>
            <a:prstGeom prst="rect">
              <a:avLst/>
            </a:prstGeom>
            <a:solidFill>
              <a:srgbClr val="018BC0">
                <a:alpha val="6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5" name="TextBox 4"/>
          <p:cNvSpPr txBox="1"/>
          <p:nvPr/>
        </p:nvSpPr>
        <p:spPr>
          <a:xfrm>
            <a:off x="598449" y="536202"/>
            <a:ext cx="9144000" cy="523220"/>
          </a:xfrm>
          <a:prstGeom prst="rect">
            <a:avLst/>
          </a:prstGeom>
          <a:noFill/>
        </p:spPr>
        <p:txBody>
          <a:bodyPr wrap="square" rtlCol="0">
            <a:spAutoFit/>
          </a:bodyPr>
          <a:lstStyle/>
          <a:p>
            <a:r>
              <a:rPr lang="en-US" sz="2800" b="1" dirty="0">
                <a:solidFill>
                  <a:schemeClr val="bg1"/>
                </a:solidFill>
                <a:latin typeface="+mj-lt"/>
              </a:rPr>
              <a:t>Seismic measurements</a:t>
            </a:r>
          </a:p>
        </p:txBody>
      </p:sp>
      <p:pic>
        <p:nvPicPr>
          <p:cNvPr id="4" name="Picture 3">
            <a:extLst>
              <a:ext uri="{FF2B5EF4-FFF2-40B4-BE49-F238E27FC236}">
                <a16:creationId xmlns:a16="http://schemas.microsoft.com/office/drawing/2014/main" id="{14B87D5F-BE39-6F4B-96C3-967EA4C88997}"/>
              </a:ext>
            </a:extLst>
          </p:cNvPr>
          <p:cNvPicPr>
            <a:picLocks noChangeAspect="1"/>
          </p:cNvPicPr>
          <p:nvPr/>
        </p:nvPicPr>
        <p:blipFill>
          <a:blip r:embed="rId3"/>
          <a:stretch>
            <a:fillRect/>
          </a:stretch>
        </p:blipFill>
        <p:spPr>
          <a:xfrm>
            <a:off x="208824" y="1650525"/>
            <a:ext cx="5003256" cy="4988837"/>
          </a:xfrm>
          <a:prstGeom prst="rect">
            <a:avLst/>
          </a:prstGeom>
        </p:spPr>
      </p:pic>
      <p:pic>
        <p:nvPicPr>
          <p:cNvPr id="13" name="Picture 12">
            <a:extLst>
              <a:ext uri="{FF2B5EF4-FFF2-40B4-BE49-F238E27FC236}">
                <a16:creationId xmlns:a16="http://schemas.microsoft.com/office/drawing/2014/main" id="{1DF4668B-F341-384D-B36E-7B915C0C9478}"/>
              </a:ext>
            </a:extLst>
          </p:cNvPr>
          <p:cNvPicPr/>
          <p:nvPr/>
        </p:nvPicPr>
        <p:blipFill>
          <a:blip r:embed="rId4"/>
          <a:stretch>
            <a:fillRect/>
          </a:stretch>
        </p:blipFill>
        <p:spPr>
          <a:xfrm>
            <a:off x="5472431" y="1511188"/>
            <a:ext cx="5003255" cy="5091771"/>
          </a:xfrm>
          <a:prstGeom prst="rect">
            <a:avLst/>
          </a:prstGeom>
        </p:spPr>
      </p:pic>
      <p:sp>
        <p:nvSpPr>
          <p:cNvPr id="14" name="Oval 13">
            <a:extLst>
              <a:ext uri="{FF2B5EF4-FFF2-40B4-BE49-F238E27FC236}">
                <a16:creationId xmlns:a16="http://schemas.microsoft.com/office/drawing/2014/main" id="{A9F71EBB-8B0C-1647-BD33-207A5692E759}"/>
              </a:ext>
            </a:extLst>
          </p:cNvPr>
          <p:cNvSpPr/>
          <p:nvPr/>
        </p:nvSpPr>
        <p:spPr>
          <a:xfrm>
            <a:off x="10645022" y="2587083"/>
            <a:ext cx="95669" cy="95669"/>
          </a:xfrm>
          <a:prstGeom prst="ellipse">
            <a:avLst/>
          </a:prstGeom>
          <a:solidFill>
            <a:srgbClr val="0700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8E723CA9-7DEA-DE4E-906D-88FA4C2F6F05}"/>
              </a:ext>
            </a:extLst>
          </p:cNvPr>
          <p:cNvSpPr/>
          <p:nvPr/>
        </p:nvSpPr>
        <p:spPr>
          <a:xfrm>
            <a:off x="10640368" y="3246404"/>
            <a:ext cx="95669" cy="95669"/>
          </a:xfrm>
          <a:prstGeom prst="ellipse">
            <a:avLst/>
          </a:prstGeom>
          <a:solidFill>
            <a:srgbClr val="FE0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C43532E3-5D02-FA42-9FB2-11BD7632D7EB}"/>
              </a:ext>
            </a:extLst>
          </p:cNvPr>
          <p:cNvSpPr/>
          <p:nvPr/>
        </p:nvSpPr>
        <p:spPr>
          <a:xfrm>
            <a:off x="10640368" y="3911742"/>
            <a:ext cx="95669" cy="95669"/>
          </a:xfrm>
          <a:prstGeom prst="ellipse">
            <a:avLst/>
          </a:prstGeom>
          <a:solidFill>
            <a:srgbClr val="05FF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07EB3897-5C61-2842-AF1F-7CBD4271DF0E}"/>
              </a:ext>
            </a:extLst>
          </p:cNvPr>
          <p:cNvSpPr txBox="1"/>
          <p:nvPr/>
        </p:nvSpPr>
        <p:spPr>
          <a:xfrm>
            <a:off x="10736037" y="2450250"/>
            <a:ext cx="1247139" cy="646331"/>
          </a:xfrm>
          <a:prstGeom prst="rect">
            <a:avLst/>
          </a:prstGeom>
          <a:noFill/>
        </p:spPr>
        <p:txBody>
          <a:bodyPr wrap="square" rtlCol="0">
            <a:spAutoFit/>
          </a:bodyPr>
          <a:lstStyle/>
          <a:p>
            <a:r>
              <a:rPr lang="en-US" dirty="0"/>
              <a:t>Meteorite impact</a:t>
            </a:r>
          </a:p>
        </p:txBody>
      </p:sp>
      <p:sp>
        <p:nvSpPr>
          <p:cNvPr id="24" name="TextBox 23">
            <a:extLst>
              <a:ext uri="{FF2B5EF4-FFF2-40B4-BE49-F238E27FC236}">
                <a16:creationId xmlns:a16="http://schemas.microsoft.com/office/drawing/2014/main" id="{16380B8B-2EED-3D43-8348-2F7B48FC7600}"/>
              </a:ext>
            </a:extLst>
          </p:cNvPr>
          <p:cNvSpPr txBox="1"/>
          <p:nvPr/>
        </p:nvSpPr>
        <p:spPr>
          <a:xfrm>
            <a:off x="10736036" y="3096581"/>
            <a:ext cx="1247139" cy="646331"/>
          </a:xfrm>
          <a:prstGeom prst="rect">
            <a:avLst/>
          </a:prstGeom>
          <a:noFill/>
        </p:spPr>
        <p:txBody>
          <a:bodyPr wrap="square" rtlCol="0">
            <a:spAutoFit/>
          </a:bodyPr>
          <a:lstStyle/>
          <a:p>
            <a:r>
              <a:rPr lang="en-US" dirty="0"/>
              <a:t>Artificial impact</a:t>
            </a:r>
          </a:p>
        </p:txBody>
      </p:sp>
      <p:sp>
        <p:nvSpPr>
          <p:cNvPr id="25" name="TextBox 24">
            <a:extLst>
              <a:ext uri="{FF2B5EF4-FFF2-40B4-BE49-F238E27FC236}">
                <a16:creationId xmlns:a16="http://schemas.microsoft.com/office/drawing/2014/main" id="{A3EC06B8-7211-FE48-8E6C-9DC41234E15D}"/>
              </a:ext>
            </a:extLst>
          </p:cNvPr>
          <p:cNvSpPr txBox="1"/>
          <p:nvPr/>
        </p:nvSpPr>
        <p:spPr>
          <a:xfrm>
            <a:off x="10736036" y="3758919"/>
            <a:ext cx="1354364" cy="646331"/>
          </a:xfrm>
          <a:prstGeom prst="rect">
            <a:avLst/>
          </a:prstGeom>
          <a:noFill/>
        </p:spPr>
        <p:txBody>
          <a:bodyPr wrap="square" rtlCol="0">
            <a:spAutoFit/>
          </a:bodyPr>
          <a:lstStyle/>
          <a:p>
            <a:r>
              <a:rPr lang="en-US" dirty="0"/>
              <a:t>Shallow moonquake</a:t>
            </a:r>
          </a:p>
        </p:txBody>
      </p:sp>
      <p:sp>
        <p:nvSpPr>
          <p:cNvPr id="26" name="TextBox 25">
            <a:extLst>
              <a:ext uri="{FF2B5EF4-FFF2-40B4-BE49-F238E27FC236}">
                <a16:creationId xmlns:a16="http://schemas.microsoft.com/office/drawing/2014/main" id="{AA6DC3CD-77AE-DF41-8A52-B01C02DA086B}"/>
              </a:ext>
            </a:extLst>
          </p:cNvPr>
          <p:cNvSpPr txBox="1"/>
          <p:nvPr/>
        </p:nvSpPr>
        <p:spPr>
          <a:xfrm>
            <a:off x="10538161" y="4479154"/>
            <a:ext cx="300082" cy="369332"/>
          </a:xfrm>
          <a:prstGeom prst="rect">
            <a:avLst/>
          </a:prstGeom>
          <a:noFill/>
        </p:spPr>
        <p:txBody>
          <a:bodyPr wrap="none" rtlCol="0">
            <a:spAutoFit/>
          </a:bodyPr>
          <a:lstStyle/>
          <a:p>
            <a:r>
              <a:rPr lang="en-US" dirty="0"/>
              <a:t>*</a:t>
            </a:r>
          </a:p>
        </p:txBody>
      </p:sp>
      <p:sp>
        <p:nvSpPr>
          <p:cNvPr id="28" name="TextBox 27">
            <a:extLst>
              <a:ext uri="{FF2B5EF4-FFF2-40B4-BE49-F238E27FC236}">
                <a16:creationId xmlns:a16="http://schemas.microsoft.com/office/drawing/2014/main" id="{3682E49E-6A44-AC4F-80EE-DB4C13C28473}"/>
              </a:ext>
            </a:extLst>
          </p:cNvPr>
          <p:cNvSpPr txBox="1"/>
          <p:nvPr/>
        </p:nvSpPr>
        <p:spPr>
          <a:xfrm>
            <a:off x="10736036" y="4441149"/>
            <a:ext cx="1354364" cy="646331"/>
          </a:xfrm>
          <a:prstGeom prst="rect">
            <a:avLst/>
          </a:prstGeom>
          <a:noFill/>
        </p:spPr>
        <p:txBody>
          <a:bodyPr wrap="square" rtlCol="0">
            <a:spAutoFit/>
          </a:bodyPr>
          <a:lstStyle/>
          <a:p>
            <a:r>
              <a:rPr lang="en-US" dirty="0"/>
              <a:t>Deep moonquake</a:t>
            </a:r>
          </a:p>
        </p:txBody>
      </p:sp>
      <p:sp>
        <p:nvSpPr>
          <p:cNvPr id="29" name="Oval 28">
            <a:extLst>
              <a:ext uri="{FF2B5EF4-FFF2-40B4-BE49-F238E27FC236}">
                <a16:creationId xmlns:a16="http://schemas.microsoft.com/office/drawing/2014/main" id="{07E63924-E563-A542-BC2D-85B84974C414}"/>
              </a:ext>
            </a:extLst>
          </p:cNvPr>
          <p:cNvSpPr/>
          <p:nvPr/>
        </p:nvSpPr>
        <p:spPr>
          <a:xfrm>
            <a:off x="10594710" y="5266342"/>
            <a:ext cx="189318" cy="18931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A5B8A923-7FDB-B44E-942E-379871782A75}"/>
              </a:ext>
            </a:extLst>
          </p:cNvPr>
          <p:cNvSpPr txBox="1"/>
          <p:nvPr/>
        </p:nvSpPr>
        <p:spPr>
          <a:xfrm>
            <a:off x="10736036" y="5171651"/>
            <a:ext cx="1354364" cy="646331"/>
          </a:xfrm>
          <a:prstGeom prst="rect">
            <a:avLst/>
          </a:prstGeom>
          <a:noFill/>
        </p:spPr>
        <p:txBody>
          <a:bodyPr wrap="square" rtlCol="0">
            <a:spAutoFit/>
          </a:bodyPr>
          <a:lstStyle/>
          <a:p>
            <a:r>
              <a:rPr lang="en-US" dirty="0" err="1"/>
              <a:t>Farside</a:t>
            </a:r>
            <a:r>
              <a:rPr lang="en-US" dirty="0"/>
              <a:t> event</a:t>
            </a:r>
          </a:p>
        </p:txBody>
      </p:sp>
      <p:sp>
        <p:nvSpPr>
          <p:cNvPr id="18" name="TextBox 17">
            <a:extLst>
              <a:ext uri="{FF2B5EF4-FFF2-40B4-BE49-F238E27FC236}">
                <a16:creationId xmlns:a16="http://schemas.microsoft.com/office/drawing/2014/main" id="{10254BCE-A136-E34D-BF4A-CC43DB1C40D7}"/>
              </a:ext>
            </a:extLst>
          </p:cNvPr>
          <p:cNvSpPr txBox="1"/>
          <p:nvPr/>
        </p:nvSpPr>
        <p:spPr>
          <a:xfrm>
            <a:off x="10736036" y="5872100"/>
            <a:ext cx="1354364" cy="646331"/>
          </a:xfrm>
          <a:prstGeom prst="rect">
            <a:avLst/>
          </a:prstGeom>
          <a:noFill/>
        </p:spPr>
        <p:txBody>
          <a:bodyPr wrap="square" rtlCol="0">
            <a:spAutoFit/>
          </a:bodyPr>
          <a:lstStyle/>
          <a:p>
            <a:r>
              <a:rPr lang="en-US" dirty="0"/>
              <a:t>Apollo station</a:t>
            </a:r>
          </a:p>
        </p:txBody>
      </p:sp>
      <p:sp>
        <p:nvSpPr>
          <p:cNvPr id="2" name="Triangle 1">
            <a:extLst>
              <a:ext uri="{FF2B5EF4-FFF2-40B4-BE49-F238E27FC236}">
                <a16:creationId xmlns:a16="http://schemas.microsoft.com/office/drawing/2014/main" id="{3255CDAA-5E8C-FB4D-B08C-C5DF05AD0643}"/>
              </a:ext>
            </a:extLst>
          </p:cNvPr>
          <p:cNvSpPr/>
          <p:nvPr/>
        </p:nvSpPr>
        <p:spPr>
          <a:xfrm>
            <a:off x="10563454" y="5953656"/>
            <a:ext cx="220574" cy="190150"/>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207094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B819D46B-A460-E44F-B11C-AFF40483CE94}"/>
              </a:ext>
            </a:extLst>
          </p:cNvPr>
          <p:cNvGrpSpPr/>
          <p:nvPr/>
        </p:nvGrpSpPr>
        <p:grpSpPr>
          <a:xfrm>
            <a:off x="2701997" y="1391823"/>
            <a:ext cx="9006831" cy="5430546"/>
            <a:chOff x="1586875" y="1391824"/>
            <a:chExt cx="9006831" cy="5430546"/>
          </a:xfrm>
        </p:grpSpPr>
        <p:pic>
          <p:nvPicPr>
            <p:cNvPr id="6" name="Picture 5" descr="Screen Shot 2016-12-17 at 3.54.48 PM.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86875" y="1609580"/>
              <a:ext cx="4683016" cy="4923383"/>
            </a:xfrm>
            <a:prstGeom prst="rect">
              <a:avLst/>
            </a:prstGeom>
          </p:spPr>
        </p:pic>
        <p:pic>
          <p:nvPicPr>
            <p:cNvPr id="2" name="Picture 1" descr="Screen Shot 2016-12-17 at 4.07.37 PM.jpg"/>
            <p:cNvPicPr>
              <a:picLocks noChangeAspect="1"/>
            </p:cNvPicPr>
            <p:nvPr/>
          </p:nvPicPr>
          <p:blipFill rotWithShape="1">
            <a:blip r:embed="rId4">
              <a:extLst>
                <a:ext uri="{28A0092B-C50C-407E-A947-70E740481C1C}">
                  <a14:useLocalDpi xmlns:a14="http://schemas.microsoft.com/office/drawing/2010/main" val="0"/>
                </a:ext>
              </a:extLst>
            </a:blip>
            <a:srcRect l="12507" r="3637"/>
            <a:stretch/>
          </p:blipFill>
          <p:spPr>
            <a:xfrm>
              <a:off x="6177153" y="1391824"/>
              <a:ext cx="4270248" cy="5191438"/>
            </a:xfrm>
            <a:prstGeom prst="rect">
              <a:avLst/>
            </a:prstGeom>
          </p:spPr>
        </p:pic>
        <p:sp>
          <p:nvSpPr>
            <p:cNvPr id="7" name="Rectangle 7"/>
            <p:cNvSpPr>
              <a:spLocks noChangeArrowheads="1"/>
            </p:cNvSpPr>
            <p:nvPr/>
          </p:nvSpPr>
          <p:spPr bwMode="auto">
            <a:xfrm>
              <a:off x="2419187" y="6486381"/>
              <a:ext cx="2995949" cy="335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defRPr sz="4000" b="1">
                  <a:solidFill>
                    <a:schemeClr val="bg1"/>
                  </a:solidFill>
                  <a:latin typeface="Arial" charset="0"/>
                  <a:ea typeface="ヒラギノ角ゴ Pro W3" charset="-128"/>
                </a:defRPr>
              </a:lvl1pPr>
              <a:lvl2pPr marL="742950" indent="-285750">
                <a:defRPr sz="4000" b="1">
                  <a:solidFill>
                    <a:schemeClr val="bg1"/>
                  </a:solidFill>
                  <a:latin typeface="Arial" charset="0"/>
                  <a:ea typeface="ヒラギノ角ゴ Pro W3" charset="-128"/>
                </a:defRPr>
              </a:lvl2pPr>
              <a:lvl3pPr marL="1143000" indent="-228600">
                <a:defRPr sz="4000" b="1">
                  <a:solidFill>
                    <a:schemeClr val="bg1"/>
                  </a:solidFill>
                  <a:latin typeface="Arial" charset="0"/>
                  <a:ea typeface="ヒラギノ角ゴ Pro W3" charset="-128"/>
                </a:defRPr>
              </a:lvl3pPr>
              <a:lvl4pPr marL="1600200" indent="-228600">
                <a:defRPr sz="4000" b="1">
                  <a:solidFill>
                    <a:schemeClr val="bg1"/>
                  </a:solidFill>
                  <a:latin typeface="Arial" charset="0"/>
                  <a:ea typeface="ヒラギノ角ゴ Pro W3" charset="-128"/>
                </a:defRPr>
              </a:lvl4pPr>
              <a:lvl5pPr marL="2057400" indent="-228600">
                <a:defRPr sz="4000" b="1">
                  <a:solidFill>
                    <a:schemeClr val="bg1"/>
                  </a:solidFill>
                  <a:latin typeface="Arial" charset="0"/>
                  <a:ea typeface="ヒラギノ角ゴ Pro W3" charset="-128"/>
                </a:defRPr>
              </a:lvl5pPr>
              <a:lvl6pPr marL="2514600" indent="-228600" algn="ctr" eaLnBrk="0" fontAlgn="base" hangingPunct="0">
                <a:spcBef>
                  <a:spcPct val="20000"/>
                </a:spcBef>
                <a:spcAft>
                  <a:spcPct val="0"/>
                </a:spcAft>
                <a:buClr>
                  <a:srgbClr val="FFFF99"/>
                </a:buClr>
                <a:buSzPct val="100000"/>
                <a:buFont typeface="Times" charset="0"/>
                <a:buChar char="•"/>
                <a:defRPr sz="4000" b="1">
                  <a:solidFill>
                    <a:schemeClr val="bg1"/>
                  </a:solidFill>
                  <a:latin typeface="Arial" charset="0"/>
                  <a:ea typeface="ヒラギノ角ゴ Pro W3" charset="-128"/>
                </a:defRPr>
              </a:lvl6pPr>
              <a:lvl7pPr marL="2971800" indent="-228600" algn="ctr" eaLnBrk="0" fontAlgn="base" hangingPunct="0">
                <a:spcBef>
                  <a:spcPct val="20000"/>
                </a:spcBef>
                <a:spcAft>
                  <a:spcPct val="0"/>
                </a:spcAft>
                <a:buClr>
                  <a:srgbClr val="FFFF99"/>
                </a:buClr>
                <a:buSzPct val="100000"/>
                <a:buFont typeface="Times" charset="0"/>
                <a:buChar char="•"/>
                <a:defRPr sz="4000" b="1">
                  <a:solidFill>
                    <a:schemeClr val="bg1"/>
                  </a:solidFill>
                  <a:latin typeface="Arial" charset="0"/>
                  <a:ea typeface="ヒラギノ角ゴ Pro W3" charset="-128"/>
                </a:defRPr>
              </a:lvl7pPr>
              <a:lvl8pPr marL="3429000" indent="-228600" algn="ctr" eaLnBrk="0" fontAlgn="base" hangingPunct="0">
                <a:spcBef>
                  <a:spcPct val="20000"/>
                </a:spcBef>
                <a:spcAft>
                  <a:spcPct val="0"/>
                </a:spcAft>
                <a:buClr>
                  <a:srgbClr val="FFFF99"/>
                </a:buClr>
                <a:buSzPct val="100000"/>
                <a:buFont typeface="Times" charset="0"/>
                <a:buChar char="•"/>
                <a:defRPr sz="4000" b="1">
                  <a:solidFill>
                    <a:schemeClr val="bg1"/>
                  </a:solidFill>
                  <a:latin typeface="Arial" charset="0"/>
                  <a:ea typeface="ヒラギノ角ゴ Pro W3" charset="-128"/>
                </a:defRPr>
              </a:lvl8pPr>
              <a:lvl9pPr marL="3886200" indent="-228600" algn="ctr" eaLnBrk="0" fontAlgn="base" hangingPunct="0">
                <a:spcBef>
                  <a:spcPct val="20000"/>
                </a:spcBef>
                <a:spcAft>
                  <a:spcPct val="0"/>
                </a:spcAft>
                <a:buClr>
                  <a:srgbClr val="FFFF99"/>
                </a:buClr>
                <a:buSzPct val="100000"/>
                <a:buFont typeface="Times" charset="0"/>
                <a:buChar char="•"/>
                <a:defRPr sz="4000" b="1">
                  <a:solidFill>
                    <a:schemeClr val="bg1"/>
                  </a:solidFill>
                  <a:latin typeface="Arial" charset="0"/>
                  <a:ea typeface="ヒラギノ角ゴ Pro W3" charset="-128"/>
                </a:defRPr>
              </a:lvl9pPr>
            </a:lstStyle>
            <a:p>
              <a:pPr algn="l">
                <a:buFont typeface="Times" charset="0"/>
                <a:buNone/>
              </a:pPr>
              <a:r>
                <a:rPr lang="en-US" altLang="en-US" sz="1600" b="0" dirty="0">
                  <a:solidFill>
                    <a:srgbClr val="000000"/>
                  </a:solidFill>
                  <a:latin typeface="+mj-lt"/>
                </a:rPr>
                <a:t>Nakamura (1983) </a:t>
              </a:r>
              <a:r>
                <a:rPr lang="en-US" altLang="en-US" sz="1600" b="0" i="1" dirty="0">
                  <a:solidFill>
                    <a:srgbClr val="000000"/>
                  </a:solidFill>
                  <a:latin typeface="+mj-lt"/>
                </a:rPr>
                <a:t>JGR</a:t>
              </a:r>
              <a:r>
                <a:rPr lang="en-US" altLang="en-US" sz="1600" b="0" dirty="0">
                  <a:solidFill>
                    <a:srgbClr val="000000"/>
                  </a:solidFill>
                  <a:latin typeface="+mj-lt"/>
                </a:rPr>
                <a:t> </a:t>
              </a:r>
              <a:r>
                <a:rPr lang="en-US" altLang="en-US" sz="1600" dirty="0">
                  <a:solidFill>
                    <a:srgbClr val="000000"/>
                  </a:solidFill>
                  <a:latin typeface="+mj-lt"/>
                </a:rPr>
                <a:t>88</a:t>
              </a:r>
              <a:r>
                <a:rPr lang="en-US" altLang="en-US" sz="1600" b="0" dirty="0">
                  <a:solidFill>
                    <a:srgbClr val="000000"/>
                  </a:solidFill>
                  <a:latin typeface="+mj-lt"/>
                </a:rPr>
                <a:t>, 677-686</a:t>
              </a:r>
            </a:p>
          </p:txBody>
        </p:sp>
        <p:sp>
          <p:nvSpPr>
            <p:cNvPr id="8" name="Rectangle 7"/>
            <p:cNvSpPr>
              <a:spLocks noChangeArrowheads="1"/>
            </p:cNvSpPr>
            <p:nvPr/>
          </p:nvSpPr>
          <p:spPr bwMode="auto">
            <a:xfrm>
              <a:off x="7256399" y="6468620"/>
              <a:ext cx="3337307" cy="335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90488" tIns="44450" rIns="90488" bIns="44450">
              <a:spAutoFit/>
            </a:bodyPr>
            <a:lstStyle>
              <a:lvl1pPr>
                <a:defRPr sz="4000" b="1">
                  <a:solidFill>
                    <a:schemeClr val="bg1"/>
                  </a:solidFill>
                  <a:latin typeface="Arial" charset="0"/>
                  <a:ea typeface="ヒラギノ角ゴ Pro W3" charset="-128"/>
                </a:defRPr>
              </a:lvl1pPr>
              <a:lvl2pPr marL="742950" indent="-285750">
                <a:defRPr sz="4000" b="1">
                  <a:solidFill>
                    <a:schemeClr val="bg1"/>
                  </a:solidFill>
                  <a:latin typeface="Arial" charset="0"/>
                  <a:ea typeface="ヒラギノ角ゴ Pro W3" charset="-128"/>
                </a:defRPr>
              </a:lvl2pPr>
              <a:lvl3pPr marL="1143000" indent="-228600">
                <a:defRPr sz="4000" b="1">
                  <a:solidFill>
                    <a:schemeClr val="bg1"/>
                  </a:solidFill>
                  <a:latin typeface="Arial" charset="0"/>
                  <a:ea typeface="ヒラギノ角ゴ Pro W3" charset="-128"/>
                </a:defRPr>
              </a:lvl3pPr>
              <a:lvl4pPr marL="1600200" indent="-228600">
                <a:defRPr sz="4000" b="1">
                  <a:solidFill>
                    <a:schemeClr val="bg1"/>
                  </a:solidFill>
                  <a:latin typeface="Arial" charset="0"/>
                  <a:ea typeface="ヒラギノ角ゴ Pro W3" charset="-128"/>
                </a:defRPr>
              </a:lvl4pPr>
              <a:lvl5pPr marL="2057400" indent="-228600">
                <a:defRPr sz="4000" b="1">
                  <a:solidFill>
                    <a:schemeClr val="bg1"/>
                  </a:solidFill>
                  <a:latin typeface="Arial" charset="0"/>
                  <a:ea typeface="ヒラギノ角ゴ Pro W3" charset="-128"/>
                </a:defRPr>
              </a:lvl5pPr>
              <a:lvl6pPr marL="2514600" indent="-228600" algn="ctr" eaLnBrk="0" fontAlgn="base" hangingPunct="0">
                <a:spcBef>
                  <a:spcPct val="20000"/>
                </a:spcBef>
                <a:spcAft>
                  <a:spcPct val="0"/>
                </a:spcAft>
                <a:buClr>
                  <a:srgbClr val="FFFF99"/>
                </a:buClr>
                <a:buSzPct val="100000"/>
                <a:buFont typeface="Times" charset="0"/>
                <a:buChar char="•"/>
                <a:defRPr sz="4000" b="1">
                  <a:solidFill>
                    <a:schemeClr val="bg1"/>
                  </a:solidFill>
                  <a:latin typeface="Arial" charset="0"/>
                  <a:ea typeface="ヒラギノ角ゴ Pro W3" charset="-128"/>
                </a:defRPr>
              </a:lvl6pPr>
              <a:lvl7pPr marL="2971800" indent="-228600" algn="ctr" eaLnBrk="0" fontAlgn="base" hangingPunct="0">
                <a:spcBef>
                  <a:spcPct val="20000"/>
                </a:spcBef>
                <a:spcAft>
                  <a:spcPct val="0"/>
                </a:spcAft>
                <a:buClr>
                  <a:srgbClr val="FFFF99"/>
                </a:buClr>
                <a:buSzPct val="100000"/>
                <a:buFont typeface="Times" charset="0"/>
                <a:buChar char="•"/>
                <a:defRPr sz="4000" b="1">
                  <a:solidFill>
                    <a:schemeClr val="bg1"/>
                  </a:solidFill>
                  <a:latin typeface="Arial" charset="0"/>
                  <a:ea typeface="ヒラギノ角ゴ Pro W3" charset="-128"/>
                </a:defRPr>
              </a:lvl7pPr>
              <a:lvl8pPr marL="3429000" indent="-228600" algn="ctr" eaLnBrk="0" fontAlgn="base" hangingPunct="0">
                <a:spcBef>
                  <a:spcPct val="20000"/>
                </a:spcBef>
                <a:spcAft>
                  <a:spcPct val="0"/>
                </a:spcAft>
                <a:buClr>
                  <a:srgbClr val="FFFF99"/>
                </a:buClr>
                <a:buSzPct val="100000"/>
                <a:buFont typeface="Times" charset="0"/>
                <a:buChar char="•"/>
                <a:defRPr sz="4000" b="1">
                  <a:solidFill>
                    <a:schemeClr val="bg1"/>
                  </a:solidFill>
                  <a:latin typeface="Arial" charset="0"/>
                  <a:ea typeface="ヒラギノ角ゴ Pro W3" charset="-128"/>
                </a:defRPr>
              </a:lvl8pPr>
              <a:lvl9pPr marL="3886200" indent="-228600" algn="ctr" eaLnBrk="0" fontAlgn="base" hangingPunct="0">
                <a:spcBef>
                  <a:spcPct val="20000"/>
                </a:spcBef>
                <a:spcAft>
                  <a:spcPct val="0"/>
                </a:spcAft>
                <a:buClr>
                  <a:srgbClr val="FFFF99"/>
                </a:buClr>
                <a:buSzPct val="100000"/>
                <a:buFont typeface="Times" charset="0"/>
                <a:buChar char="•"/>
                <a:defRPr sz="4000" b="1">
                  <a:solidFill>
                    <a:schemeClr val="bg1"/>
                  </a:solidFill>
                  <a:latin typeface="Arial" charset="0"/>
                  <a:ea typeface="ヒラギノ角ゴ Pro W3" charset="-128"/>
                </a:defRPr>
              </a:lvl9pPr>
            </a:lstStyle>
            <a:p>
              <a:pPr algn="l">
                <a:buFont typeface="Times" charset="0"/>
                <a:buNone/>
              </a:pPr>
              <a:r>
                <a:rPr lang="en-US" altLang="en-US" sz="1600" b="0" dirty="0">
                  <a:solidFill>
                    <a:srgbClr val="000000"/>
                  </a:solidFill>
                  <a:latin typeface="+mj-lt"/>
                </a:rPr>
                <a:t>Nakamura (2005) </a:t>
              </a:r>
              <a:r>
                <a:rPr lang="en-US" altLang="en-US" sz="1600" b="0" i="1" dirty="0">
                  <a:solidFill>
                    <a:srgbClr val="000000"/>
                  </a:solidFill>
                  <a:latin typeface="+mj-lt"/>
                </a:rPr>
                <a:t>JGR </a:t>
              </a:r>
              <a:r>
                <a:rPr lang="en-US" altLang="en-US" sz="1600" dirty="0">
                  <a:solidFill>
                    <a:srgbClr val="000000"/>
                  </a:solidFill>
                  <a:latin typeface="+mj-lt"/>
                </a:rPr>
                <a:t>110</a:t>
              </a:r>
              <a:r>
                <a:rPr lang="en-US" altLang="en-US" sz="1600" b="0" dirty="0">
                  <a:solidFill>
                    <a:srgbClr val="000000"/>
                  </a:solidFill>
                  <a:latin typeface="+mj-lt"/>
                </a:rPr>
                <a:t> </a:t>
              </a:r>
            </a:p>
          </p:txBody>
        </p:sp>
      </p:grpSp>
      <p:grpSp>
        <p:nvGrpSpPr>
          <p:cNvPr id="9" name="Group 8">
            <a:extLst>
              <a:ext uri="{FF2B5EF4-FFF2-40B4-BE49-F238E27FC236}">
                <a16:creationId xmlns:a16="http://schemas.microsoft.com/office/drawing/2014/main" id="{A26A5BEF-1493-034A-8033-63627D276905}"/>
              </a:ext>
            </a:extLst>
          </p:cNvPr>
          <p:cNvGrpSpPr/>
          <p:nvPr/>
        </p:nvGrpSpPr>
        <p:grpSpPr>
          <a:xfrm>
            <a:off x="0" y="101128"/>
            <a:ext cx="12192000" cy="1393371"/>
            <a:chOff x="0" y="101128"/>
            <a:chExt cx="12192000" cy="1393371"/>
          </a:xfrm>
        </p:grpSpPr>
        <p:sp>
          <p:nvSpPr>
            <p:cNvPr id="10" name="Rectangle 9">
              <a:extLst>
                <a:ext uri="{FF2B5EF4-FFF2-40B4-BE49-F238E27FC236}">
                  <a16:creationId xmlns:a16="http://schemas.microsoft.com/office/drawing/2014/main" id="{7079BCE3-A9D5-E34B-9725-20235F3B63EA}"/>
                </a:ext>
              </a:extLst>
            </p:cNvPr>
            <p:cNvSpPr/>
            <p:nvPr/>
          </p:nvSpPr>
          <p:spPr>
            <a:xfrm>
              <a:off x="0" y="101128"/>
              <a:ext cx="12192000" cy="1393371"/>
            </a:xfrm>
            <a:prstGeom prst="rect">
              <a:avLst/>
            </a:prstGeom>
            <a:solidFill>
              <a:srgbClr val="018BC0">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AC25ABF0-74F6-8047-A378-9F398F0102F6}"/>
                </a:ext>
              </a:extLst>
            </p:cNvPr>
            <p:cNvSpPr/>
            <p:nvPr/>
          </p:nvSpPr>
          <p:spPr>
            <a:xfrm>
              <a:off x="0" y="257155"/>
              <a:ext cx="12192000" cy="1081315"/>
            </a:xfrm>
            <a:prstGeom prst="rect">
              <a:avLst/>
            </a:prstGeom>
            <a:solidFill>
              <a:srgbClr val="018BC0">
                <a:alpha val="6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5" name="TextBox 4"/>
          <p:cNvSpPr txBox="1"/>
          <p:nvPr/>
        </p:nvSpPr>
        <p:spPr>
          <a:xfrm>
            <a:off x="598449" y="536202"/>
            <a:ext cx="9144000" cy="523220"/>
          </a:xfrm>
          <a:prstGeom prst="rect">
            <a:avLst/>
          </a:prstGeom>
          <a:noFill/>
        </p:spPr>
        <p:txBody>
          <a:bodyPr wrap="square" rtlCol="0">
            <a:spAutoFit/>
          </a:bodyPr>
          <a:lstStyle/>
          <a:p>
            <a:r>
              <a:rPr lang="en-US" sz="2800" b="1" dirty="0">
                <a:solidFill>
                  <a:schemeClr val="bg1"/>
                </a:solidFill>
                <a:latin typeface="+mj-lt"/>
              </a:rPr>
              <a:t>Seismic measurements</a:t>
            </a:r>
          </a:p>
        </p:txBody>
      </p:sp>
      <p:sp>
        <p:nvSpPr>
          <p:cNvPr id="3" name="TextBox 2"/>
          <p:cNvSpPr txBox="1"/>
          <p:nvPr/>
        </p:nvSpPr>
        <p:spPr>
          <a:xfrm>
            <a:off x="288099" y="2132096"/>
            <a:ext cx="2243228" cy="3139321"/>
          </a:xfrm>
          <a:prstGeom prst="rect">
            <a:avLst/>
          </a:prstGeom>
          <a:noFill/>
        </p:spPr>
        <p:txBody>
          <a:bodyPr wrap="square" rtlCol="0">
            <a:spAutoFit/>
          </a:bodyPr>
          <a:lstStyle/>
          <a:p>
            <a:r>
              <a:rPr lang="en-US" dirty="0"/>
              <a:t>No seismic energy originating from far side penetrated the core, so it is likely attenuating</a:t>
            </a:r>
          </a:p>
          <a:p>
            <a:endParaRPr lang="en-US" dirty="0"/>
          </a:p>
          <a:p>
            <a:r>
              <a:rPr lang="en-US" dirty="0"/>
              <a:t>Deepest moonquake source regions ~1200-1400km depth; so core likely 300-500km radius</a:t>
            </a:r>
          </a:p>
        </p:txBody>
      </p:sp>
    </p:spTree>
    <p:extLst>
      <p:ext uri="{BB962C8B-B14F-4D97-AF65-F5344CB8AC3E}">
        <p14:creationId xmlns:p14="http://schemas.microsoft.com/office/powerpoint/2010/main" val="28181074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44EF0426-8828-A840-80BA-F4053A242D07}"/>
              </a:ext>
            </a:extLst>
          </p:cNvPr>
          <p:cNvGrpSpPr/>
          <p:nvPr/>
        </p:nvGrpSpPr>
        <p:grpSpPr>
          <a:xfrm>
            <a:off x="0" y="101128"/>
            <a:ext cx="12192000" cy="1393371"/>
            <a:chOff x="0" y="101128"/>
            <a:chExt cx="12192000" cy="1393371"/>
          </a:xfrm>
        </p:grpSpPr>
        <p:sp>
          <p:nvSpPr>
            <p:cNvPr id="21" name="Rectangle 20">
              <a:extLst>
                <a:ext uri="{FF2B5EF4-FFF2-40B4-BE49-F238E27FC236}">
                  <a16:creationId xmlns:a16="http://schemas.microsoft.com/office/drawing/2014/main" id="{8DAE99EA-22F1-7B4E-A7F0-9E391A3250CE}"/>
                </a:ext>
              </a:extLst>
            </p:cNvPr>
            <p:cNvSpPr/>
            <p:nvPr/>
          </p:nvSpPr>
          <p:spPr>
            <a:xfrm>
              <a:off x="0" y="101128"/>
              <a:ext cx="12192000" cy="1393371"/>
            </a:xfrm>
            <a:prstGeom prst="rect">
              <a:avLst/>
            </a:prstGeom>
            <a:solidFill>
              <a:srgbClr val="018BC0">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B2D81A8F-F391-0A45-90DD-526A4736ACD6}"/>
                </a:ext>
              </a:extLst>
            </p:cNvPr>
            <p:cNvSpPr/>
            <p:nvPr/>
          </p:nvSpPr>
          <p:spPr>
            <a:xfrm>
              <a:off x="0" y="257155"/>
              <a:ext cx="12192000" cy="1081315"/>
            </a:xfrm>
            <a:prstGeom prst="rect">
              <a:avLst/>
            </a:prstGeom>
            <a:solidFill>
              <a:srgbClr val="018BC0">
                <a:alpha val="6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3" name="TextBox 22">
            <a:extLst>
              <a:ext uri="{FF2B5EF4-FFF2-40B4-BE49-F238E27FC236}">
                <a16:creationId xmlns:a16="http://schemas.microsoft.com/office/drawing/2014/main" id="{0F831095-54DB-A441-AD96-269DF2B02105}"/>
              </a:ext>
            </a:extLst>
          </p:cNvPr>
          <p:cNvSpPr txBox="1"/>
          <p:nvPr/>
        </p:nvSpPr>
        <p:spPr>
          <a:xfrm>
            <a:off x="598449" y="536202"/>
            <a:ext cx="9144000" cy="523220"/>
          </a:xfrm>
          <a:prstGeom prst="rect">
            <a:avLst/>
          </a:prstGeom>
          <a:noFill/>
        </p:spPr>
        <p:txBody>
          <a:bodyPr wrap="square" rtlCol="0">
            <a:spAutoFit/>
          </a:bodyPr>
          <a:lstStyle/>
          <a:p>
            <a:r>
              <a:rPr lang="en-US" sz="2800" b="1" dirty="0">
                <a:solidFill>
                  <a:schemeClr val="bg1"/>
                </a:solidFill>
                <a:latin typeface="+mj-lt"/>
              </a:rPr>
              <a:t>Seismic scattering</a:t>
            </a:r>
          </a:p>
        </p:txBody>
      </p:sp>
      <p:pic>
        <p:nvPicPr>
          <p:cNvPr id="16" name="Picture 15" descr="Lawrence_and_Johnson_Lunar_v_Earth_seismograms.jpg">
            <a:extLst>
              <a:ext uri="{FF2B5EF4-FFF2-40B4-BE49-F238E27FC236}">
                <a16:creationId xmlns:a16="http://schemas.microsoft.com/office/drawing/2014/main" id="{D03183FE-9ED5-AD4C-9CCB-37B804C3795F}"/>
              </a:ext>
            </a:extLst>
          </p:cNvPr>
          <p:cNvPicPr>
            <a:picLocks noChangeAspect="1"/>
          </p:cNvPicPr>
          <p:nvPr/>
        </p:nvPicPr>
        <p:blipFill>
          <a:blip r:embed="rId3"/>
          <a:stretch>
            <a:fillRect/>
          </a:stretch>
        </p:blipFill>
        <p:spPr>
          <a:xfrm>
            <a:off x="225011" y="1773546"/>
            <a:ext cx="7207415" cy="4548252"/>
          </a:xfrm>
          <a:prstGeom prst="rect">
            <a:avLst/>
          </a:prstGeom>
        </p:spPr>
      </p:pic>
      <p:pic>
        <p:nvPicPr>
          <p:cNvPr id="17" name="Picture 16" descr="scattering.jpg">
            <a:extLst>
              <a:ext uri="{FF2B5EF4-FFF2-40B4-BE49-F238E27FC236}">
                <a16:creationId xmlns:a16="http://schemas.microsoft.com/office/drawing/2014/main" id="{ABCBAFC3-C6AE-F641-8783-9AC028966ECD}"/>
              </a:ext>
            </a:extLst>
          </p:cNvPr>
          <p:cNvPicPr>
            <a:picLocks noChangeAspect="1"/>
          </p:cNvPicPr>
          <p:nvPr/>
        </p:nvPicPr>
        <p:blipFill>
          <a:blip r:embed="rId4"/>
          <a:stretch>
            <a:fillRect/>
          </a:stretch>
        </p:blipFill>
        <p:spPr>
          <a:xfrm>
            <a:off x="7733127" y="1650526"/>
            <a:ext cx="4233862" cy="1997075"/>
          </a:xfrm>
          <a:prstGeom prst="rect">
            <a:avLst/>
          </a:prstGeom>
          <a:ln>
            <a:solidFill>
              <a:srgbClr val="000000"/>
            </a:solidFill>
          </a:ln>
          <a:effectLst>
            <a:outerShdw blurRad="50800" dist="38100" dir="2700000">
              <a:srgbClr val="000000">
                <a:alpha val="43000"/>
              </a:srgbClr>
            </a:outerShdw>
          </a:effectLst>
        </p:spPr>
      </p:pic>
      <p:sp>
        <p:nvSpPr>
          <p:cNvPr id="2" name="TextBox 1">
            <a:extLst>
              <a:ext uri="{FF2B5EF4-FFF2-40B4-BE49-F238E27FC236}">
                <a16:creationId xmlns:a16="http://schemas.microsoft.com/office/drawing/2014/main" id="{8EF7677C-419C-3446-AD65-DE70AB9DA8D5}"/>
              </a:ext>
            </a:extLst>
          </p:cNvPr>
          <p:cNvSpPr txBox="1"/>
          <p:nvPr/>
        </p:nvSpPr>
        <p:spPr>
          <a:xfrm>
            <a:off x="7733127" y="4417270"/>
            <a:ext cx="4233862" cy="2308324"/>
          </a:xfrm>
          <a:prstGeom prst="rect">
            <a:avLst/>
          </a:prstGeom>
          <a:noFill/>
        </p:spPr>
        <p:txBody>
          <a:bodyPr wrap="square" rtlCol="0">
            <a:spAutoFit/>
          </a:bodyPr>
          <a:lstStyle/>
          <a:p>
            <a:pPr marL="285750" indent="-285750">
              <a:buFont typeface="Arial" panose="020B0604020202020204" pitchFamily="34" charset="0"/>
              <a:buChar char="•"/>
            </a:pPr>
            <a:r>
              <a:rPr lang="en-US" dirty="0"/>
              <a:t>The lunar regolith intensely scatters seismic energy. </a:t>
            </a:r>
          </a:p>
          <a:p>
            <a:pPr marL="285750" indent="-285750">
              <a:buFont typeface="Arial" panose="020B0604020202020204" pitchFamily="34" charset="0"/>
              <a:buChar char="•"/>
            </a:pPr>
            <a:r>
              <a:rPr lang="en-US" dirty="0"/>
              <a:t>Lunar seismograms are of limited quality compared to their modern terrestrial counterparts. </a:t>
            </a:r>
          </a:p>
          <a:p>
            <a:pPr marL="285750" indent="-285750">
              <a:buFont typeface="Arial" panose="020B0604020202020204" pitchFamily="34" charset="0"/>
              <a:buChar char="•"/>
            </a:pPr>
            <a:r>
              <a:rPr lang="en-US" dirty="0"/>
              <a:t>Secondary phases which contain information on deep structure are masked by ringy codas.</a:t>
            </a:r>
          </a:p>
        </p:txBody>
      </p:sp>
      <p:sp>
        <p:nvSpPr>
          <p:cNvPr id="19" name="Rectangle 7">
            <a:extLst>
              <a:ext uri="{FF2B5EF4-FFF2-40B4-BE49-F238E27FC236}">
                <a16:creationId xmlns:a16="http://schemas.microsoft.com/office/drawing/2014/main" id="{29C5F2A6-5383-5D41-A5CE-4E091103432C}"/>
              </a:ext>
            </a:extLst>
          </p:cNvPr>
          <p:cNvSpPr>
            <a:spLocks noChangeArrowheads="1"/>
          </p:cNvSpPr>
          <p:nvPr/>
        </p:nvSpPr>
        <p:spPr bwMode="auto">
          <a:xfrm>
            <a:off x="8377217" y="3711683"/>
            <a:ext cx="3814783" cy="335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90488" tIns="44450" rIns="90488" bIns="44450">
            <a:spAutoFit/>
          </a:bodyPr>
          <a:lstStyle>
            <a:lvl1pPr>
              <a:defRPr sz="4000" b="1">
                <a:solidFill>
                  <a:schemeClr val="bg1"/>
                </a:solidFill>
                <a:latin typeface="Arial" charset="0"/>
                <a:ea typeface="ヒラギノ角ゴ Pro W3" charset="-128"/>
              </a:defRPr>
            </a:lvl1pPr>
            <a:lvl2pPr marL="742950" indent="-285750">
              <a:defRPr sz="4000" b="1">
                <a:solidFill>
                  <a:schemeClr val="bg1"/>
                </a:solidFill>
                <a:latin typeface="Arial" charset="0"/>
                <a:ea typeface="ヒラギノ角ゴ Pro W3" charset="-128"/>
              </a:defRPr>
            </a:lvl2pPr>
            <a:lvl3pPr marL="1143000" indent="-228600">
              <a:defRPr sz="4000" b="1">
                <a:solidFill>
                  <a:schemeClr val="bg1"/>
                </a:solidFill>
                <a:latin typeface="Arial" charset="0"/>
                <a:ea typeface="ヒラギノ角ゴ Pro W3" charset="-128"/>
              </a:defRPr>
            </a:lvl3pPr>
            <a:lvl4pPr marL="1600200" indent="-228600">
              <a:defRPr sz="4000" b="1">
                <a:solidFill>
                  <a:schemeClr val="bg1"/>
                </a:solidFill>
                <a:latin typeface="Arial" charset="0"/>
                <a:ea typeface="ヒラギノ角ゴ Pro W3" charset="-128"/>
              </a:defRPr>
            </a:lvl4pPr>
            <a:lvl5pPr marL="2057400" indent="-228600">
              <a:defRPr sz="4000" b="1">
                <a:solidFill>
                  <a:schemeClr val="bg1"/>
                </a:solidFill>
                <a:latin typeface="Arial" charset="0"/>
                <a:ea typeface="ヒラギノ角ゴ Pro W3" charset="-128"/>
              </a:defRPr>
            </a:lvl5pPr>
            <a:lvl6pPr marL="2514600" indent="-228600" algn="ctr" eaLnBrk="0" fontAlgn="base" hangingPunct="0">
              <a:spcBef>
                <a:spcPct val="20000"/>
              </a:spcBef>
              <a:spcAft>
                <a:spcPct val="0"/>
              </a:spcAft>
              <a:buClr>
                <a:srgbClr val="FFFF99"/>
              </a:buClr>
              <a:buSzPct val="100000"/>
              <a:buFont typeface="Times" charset="0"/>
              <a:buChar char="•"/>
              <a:defRPr sz="4000" b="1">
                <a:solidFill>
                  <a:schemeClr val="bg1"/>
                </a:solidFill>
                <a:latin typeface="Arial" charset="0"/>
                <a:ea typeface="ヒラギノ角ゴ Pro W3" charset="-128"/>
              </a:defRPr>
            </a:lvl6pPr>
            <a:lvl7pPr marL="2971800" indent="-228600" algn="ctr" eaLnBrk="0" fontAlgn="base" hangingPunct="0">
              <a:spcBef>
                <a:spcPct val="20000"/>
              </a:spcBef>
              <a:spcAft>
                <a:spcPct val="0"/>
              </a:spcAft>
              <a:buClr>
                <a:srgbClr val="FFFF99"/>
              </a:buClr>
              <a:buSzPct val="100000"/>
              <a:buFont typeface="Times" charset="0"/>
              <a:buChar char="•"/>
              <a:defRPr sz="4000" b="1">
                <a:solidFill>
                  <a:schemeClr val="bg1"/>
                </a:solidFill>
                <a:latin typeface="Arial" charset="0"/>
                <a:ea typeface="ヒラギノ角ゴ Pro W3" charset="-128"/>
              </a:defRPr>
            </a:lvl7pPr>
            <a:lvl8pPr marL="3429000" indent="-228600" algn="ctr" eaLnBrk="0" fontAlgn="base" hangingPunct="0">
              <a:spcBef>
                <a:spcPct val="20000"/>
              </a:spcBef>
              <a:spcAft>
                <a:spcPct val="0"/>
              </a:spcAft>
              <a:buClr>
                <a:srgbClr val="FFFF99"/>
              </a:buClr>
              <a:buSzPct val="100000"/>
              <a:buFont typeface="Times" charset="0"/>
              <a:buChar char="•"/>
              <a:defRPr sz="4000" b="1">
                <a:solidFill>
                  <a:schemeClr val="bg1"/>
                </a:solidFill>
                <a:latin typeface="Arial" charset="0"/>
                <a:ea typeface="ヒラギノ角ゴ Pro W3" charset="-128"/>
              </a:defRPr>
            </a:lvl8pPr>
            <a:lvl9pPr marL="3886200" indent="-228600" algn="ctr" eaLnBrk="0" fontAlgn="base" hangingPunct="0">
              <a:spcBef>
                <a:spcPct val="20000"/>
              </a:spcBef>
              <a:spcAft>
                <a:spcPct val="0"/>
              </a:spcAft>
              <a:buClr>
                <a:srgbClr val="FFFF99"/>
              </a:buClr>
              <a:buSzPct val="100000"/>
              <a:buFont typeface="Times" charset="0"/>
              <a:buChar char="•"/>
              <a:defRPr sz="4000" b="1">
                <a:solidFill>
                  <a:schemeClr val="bg1"/>
                </a:solidFill>
                <a:latin typeface="Arial" charset="0"/>
                <a:ea typeface="ヒラギノ角ゴ Pro W3" charset="-128"/>
              </a:defRPr>
            </a:lvl9pPr>
          </a:lstStyle>
          <a:p>
            <a:pPr algn="r"/>
            <a:r>
              <a:rPr lang="en-US" altLang="en-US" sz="1600" b="0" dirty="0">
                <a:solidFill>
                  <a:srgbClr val="000000"/>
                </a:solidFill>
                <a:latin typeface="+mj-lt"/>
              </a:rPr>
              <a:t>Dainty et al. (1974) </a:t>
            </a:r>
            <a:r>
              <a:rPr lang="en-US" altLang="en-US" sz="1600" b="0" i="1" dirty="0">
                <a:solidFill>
                  <a:srgbClr val="000000"/>
                </a:solidFill>
                <a:latin typeface="+mj-lt"/>
              </a:rPr>
              <a:t>The Moon </a:t>
            </a:r>
            <a:r>
              <a:rPr lang="en-US" altLang="en-US" sz="1600" dirty="0">
                <a:solidFill>
                  <a:srgbClr val="000000"/>
                </a:solidFill>
                <a:latin typeface="+mj-lt"/>
              </a:rPr>
              <a:t>9</a:t>
            </a:r>
            <a:r>
              <a:rPr lang="en-US" altLang="en-US" sz="1600" b="0" dirty="0">
                <a:solidFill>
                  <a:srgbClr val="000000"/>
                </a:solidFill>
                <a:latin typeface="+mj-lt"/>
              </a:rPr>
              <a:t>, 11-29. </a:t>
            </a:r>
          </a:p>
        </p:txBody>
      </p:sp>
      <p:sp>
        <p:nvSpPr>
          <p:cNvPr id="3" name="TextBox 2">
            <a:extLst>
              <a:ext uri="{FF2B5EF4-FFF2-40B4-BE49-F238E27FC236}">
                <a16:creationId xmlns:a16="http://schemas.microsoft.com/office/drawing/2014/main" id="{77872496-4E17-9647-A2F9-56CC52FCA7BE}"/>
              </a:ext>
            </a:extLst>
          </p:cNvPr>
          <p:cNvSpPr txBox="1"/>
          <p:nvPr/>
        </p:nvSpPr>
        <p:spPr>
          <a:xfrm>
            <a:off x="634074" y="1726046"/>
            <a:ext cx="503664" cy="276999"/>
          </a:xfrm>
          <a:prstGeom prst="rect">
            <a:avLst/>
          </a:prstGeom>
          <a:noFill/>
        </p:spPr>
        <p:txBody>
          <a:bodyPr wrap="none" rtlCol="0">
            <a:spAutoFit/>
          </a:bodyPr>
          <a:lstStyle/>
          <a:p>
            <a:r>
              <a:rPr lang="en-US" sz="1200" dirty="0">
                <a:latin typeface="+mj-lt"/>
              </a:rPr>
              <a:t>lunar</a:t>
            </a:r>
          </a:p>
        </p:txBody>
      </p:sp>
      <p:sp>
        <p:nvSpPr>
          <p:cNvPr id="11" name="TextBox 10">
            <a:extLst>
              <a:ext uri="{FF2B5EF4-FFF2-40B4-BE49-F238E27FC236}">
                <a16:creationId xmlns:a16="http://schemas.microsoft.com/office/drawing/2014/main" id="{CACACB6E-1382-614C-8230-8C70B066BBAA}"/>
              </a:ext>
            </a:extLst>
          </p:cNvPr>
          <p:cNvSpPr txBox="1"/>
          <p:nvPr/>
        </p:nvSpPr>
        <p:spPr>
          <a:xfrm>
            <a:off x="634074" y="2649063"/>
            <a:ext cx="503664" cy="276999"/>
          </a:xfrm>
          <a:prstGeom prst="rect">
            <a:avLst/>
          </a:prstGeom>
          <a:noFill/>
        </p:spPr>
        <p:txBody>
          <a:bodyPr wrap="none" rtlCol="0">
            <a:spAutoFit/>
          </a:bodyPr>
          <a:lstStyle/>
          <a:p>
            <a:r>
              <a:rPr lang="en-US" sz="1200" dirty="0">
                <a:latin typeface="+mj-lt"/>
              </a:rPr>
              <a:t>lunar</a:t>
            </a:r>
          </a:p>
        </p:txBody>
      </p:sp>
      <p:sp>
        <p:nvSpPr>
          <p:cNvPr id="12" name="TextBox 11">
            <a:extLst>
              <a:ext uri="{FF2B5EF4-FFF2-40B4-BE49-F238E27FC236}">
                <a16:creationId xmlns:a16="http://schemas.microsoft.com/office/drawing/2014/main" id="{DC9E8177-89D4-DF47-A712-3EC153542AF1}"/>
              </a:ext>
            </a:extLst>
          </p:cNvPr>
          <p:cNvSpPr txBox="1"/>
          <p:nvPr/>
        </p:nvSpPr>
        <p:spPr>
          <a:xfrm>
            <a:off x="653081" y="3509101"/>
            <a:ext cx="503664" cy="276999"/>
          </a:xfrm>
          <a:prstGeom prst="rect">
            <a:avLst/>
          </a:prstGeom>
          <a:noFill/>
        </p:spPr>
        <p:txBody>
          <a:bodyPr wrap="none" rtlCol="0">
            <a:spAutoFit/>
          </a:bodyPr>
          <a:lstStyle/>
          <a:p>
            <a:r>
              <a:rPr lang="en-US" sz="1200" dirty="0">
                <a:latin typeface="+mj-lt"/>
              </a:rPr>
              <a:t>lunar</a:t>
            </a:r>
          </a:p>
        </p:txBody>
      </p:sp>
      <p:sp>
        <p:nvSpPr>
          <p:cNvPr id="13" name="TextBox 12">
            <a:extLst>
              <a:ext uri="{FF2B5EF4-FFF2-40B4-BE49-F238E27FC236}">
                <a16:creationId xmlns:a16="http://schemas.microsoft.com/office/drawing/2014/main" id="{F6D5C762-DBD4-8544-99F0-FC23CBCA8347}"/>
              </a:ext>
            </a:extLst>
          </p:cNvPr>
          <p:cNvSpPr txBox="1"/>
          <p:nvPr/>
        </p:nvSpPr>
        <p:spPr>
          <a:xfrm>
            <a:off x="653081" y="4412026"/>
            <a:ext cx="503664" cy="276999"/>
          </a:xfrm>
          <a:prstGeom prst="rect">
            <a:avLst/>
          </a:prstGeom>
          <a:noFill/>
        </p:spPr>
        <p:txBody>
          <a:bodyPr wrap="none" rtlCol="0">
            <a:spAutoFit/>
          </a:bodyPr>
          <a:lstStyle/>
          <a:p>
            <a:r>
              <a:rPr lang="en-US" sz="1200" dirty="0">
                <a:latin typeface="+mj-lt"/>
              </a:rPr>
              <a:t>lunar</a:t>
            </a:r>
          </a:p>
        </p:txBody>
      </p:sp>
      <p:sp>
        <p:nvSpPr>
          <p:cNvPr id="14" name="TextBox 13">
            <a:extLst>
              <a:ext uri="{FF2B5EF4-FFF2-40B4-BE49-F238E27FC236}">
                <a16:creationId xmlns:a16="http://schemas.microsoft.com/office/drawing/2014/main" id="{5B693CED-F59B-534C-8B5D-37C614AC8D44}"/>
              </a:ext>
            </a:extLst>
          </p:cNvPr>
          <p:cNvSpPr txBox="1"/>
          <p:nvPr/>
        </p:nvSpPr>
        <p:spPr>
          <a:xfrm>
            <a:off x="655469" y="5314951"/>
            <a:ext cx="513474" cy="276999"/>
          </a:xfrm>
          <a:prstGeom prst="rect">
            <a:avLst/>
          </a:prstGeom>
          <a:noFill/>
        </p:spPr>
        <p:txBody>
          <a:bodyPr wrap="none" rtlCol="0">
            <a:spAutoFit/>
          </a:bodyPr>
          <a:lstStyle/>
          <a:p>
            <a:r>
              <a:rPr lang="en-US" sz="1200" dirty="0">
                <a:latin typeface="+mj-lt"/>
              </a:rPr>
              <a:t>Earth</a:t>
            </a:r>
          </a:p>
        </p:txBody>
      </p:sp>
    </p:spTree>
    <p:extLst>
      <p:ext uri="{BB962C8B-B14F-4D97-AF65-F5344CB8AC3E}">
        <p14:creationId xmlns:p14="http://schemas.microsoft.com/office/powerpoint/2010/main" val="39267701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44EF0426-8828-A840-80BA-F4053A242D07}"/>
              </a:ext>
            </a:extLst>
          </p:cNvPr>
          <p:cNvGrpSpPr/>
          <p:nvPr/>
        </p:nvGrpSpPr>
        <p:grpSpPr>
          <a:xfrm>
            <a:off x="0" y="101128"/>
            <a:ext cx="12192000" cy="1393371"/>
            <a:chOff x="0" y="101128"/>
            <a:chExt cx="12192000" cy="1393371"/>
          </a:xfrm>
        </p:grpSpPr>
        <p:sp>
          <p:nvSpPr>
            <p:cNvPr id="21" name="Rectangle 20">
              <a:extLst>
                <a:ext uri="{FF2B5EF4-FFF2-40B4-BE49-F238E27FC236}">
                  <a16:creationId xmlns:a16="http://schemas.microsoft.com/office/drawing/2014/main" id="{8DAE99EA-22F1-7B4E-A7F0-9E391A3250CE}"/>
                </a:ext>
              </a:extLst>
            </p:cNvPr>
            <p:cNvSpPr/>
            <p:nvPr/>
          </p:nvSpPr>
          <p:spPr>
            <a:xfrm>
              <a:off x="0" y="101128"/>
              <a:ext cx="12192000" cy="1393371"/>
            </a:xfrm>
            <a:prstGeom prst="rect">
              <a:avLst/>
            </a:prstGeom>
            <a:solidFill>
              <a:srgbClr val="018BC0">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B2D81A8F-F391-0A45-90DD-526A4736ACD6}"/>
                </a:ext>
              </a:extLst>
            </p:cNvPr>
            <p:cNvSpPr/>
            <p:nvPr/>
          </p:nvSpPr>
          <p:spPr>
            <a:xfrm>
              <a:off x="0" y="257155"/>
              <a:ext cx="12192000" cy="1081315"/>
            </a:xfrm>
            <a:prstGeom prst="rect">
              <a:avLst/>
            </a:prstGeom>
            <a:solidFill>
              <a:srgbClr val="018BC0">
                <a:alpha val="6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3" name="TextBox 22">
            <a:extLst>
              <a:ext uri="{FF2B5EF4-FFF2-40B4-BE49-F238E27FC236}">
                <a16:creationId xmlns:a16="http://schemas.microsoft.com/office/drawing/2014/main" id="{0F831095-54DB-A441-AD96-269DF2B02105}"/>
              </a:ext>
            </a:extLst>
          </p:cNvPr>
          <p:cNvSpPr txBox="1"/>
          <p:nvPr/>
        </p:nvSpPr>
        <p:spPr>
          <a:xfrm>
            <a:off x="598449" y="536202"/>
            <a:ext cx="9144000" cy="523220"/>
          </a:xfrm>
          <a:prstGeom prst="rect">
            <a:avLst/>
          </a:prstGeom>
          <a:noFill/>
        </p:spPr>
        <p:txBody>
          <a:bodyPr wrap="square" rtlCol="0">
            <a:spAutoFit/>
          </a:bodyPr>
          <a:lstStyle/>
          <a:p>
            <a:r>
              <a:rPr lang="en-US" sz="2800" b="1" dirty="0">
                <a:solidFill>
                  <a:schemeClr val="bg1"/>
                </a:solidFill>
                <a:latin typeface="+mj-lt"/>
              </a:rPr>
              <a:t>Seismic scattering</a:t>
            </a:r>
          </a:p>
        </p:txBody>
      </p:sp>
      <p:pic>
        <p:nvPicPr>
          <p:cNvPr id="16" name="Picture 15" descr="Lawrence_and_Johnson_Lunar_v_Earth_seismograms.jpg">
            <a:extLst>
              <a:ext uri="{FF2B5EF4-FFF2-40B4-BE49-F238E27FC236}">
                <a16:creationId xmlns:a16="http://schemas.microsoft.com/office/drawing/2014/main" id="{D03183FE-9ED5-AD4C-9CCB-37B804C3795F}"/>
              </a:ext>
            </a:extLst>
          </p:cNvPr>
          <p:cNvPicPr>
            <a:picLocks noChangeAspect="1"/>
          </p:cNvPicPr>
          <p:nvPr/>
        </p:nvPicPr>
        <p:blipFill>
          <a:blip r:embed="rId3"/>
          <a:stretch>
            <a:fillRect/>
          </a:stretch>
        </p:blipFill>
        <p:spPr>
          <a:xfrm>
            <a:off x="211076" y="2276399"/>
            <a:ext cx="7207415" cy="4548252"/>
          </a:xfrm>
          <a:prstGeom prst="rect">
            <a:avLst/>
          </a:prstGeom>
        </p:spPr>
      </p:pic>
      <p:pic>
        <p:nvPicPr>
          <p:cNvPr id="17" name="Picture 16" descr="scattering.jpg">
            <a:extLst>
              <a:ext uri="{FF2B5EF4-FFF2-40B4-BE49-F238E27FC236}">
                <a16:creationId xmlns:a16="http://schemas.microsoft.com/office/drawing/2014/main" id="{ABCBAFC3-C6AE-F641-8783-9AC028966ECD}"/>
              </a:ext>
            </a:extLst>
          </p:cNvPr>
          <p:cNvPicPr>
            <a:picLocks noChangeAspect="1"/>
          </p:cNvPicPr>
          <p:nvPr/>
        </p:nvPicPr>
        <p:blipFill>
          <a:blip r:embed="rId4"/>
          <a:stretch>
            <a:fillRect/>
          </a:stretch>
        </p:blipFill>
        <p:spPr>
          <a:xfrm>
            <a:off x="7733127" y="1650526"/>
            <a:ext cx="4233862" cy="1997075"/>
          </a:xfrm>
          <a:prstGeom prst="rect">
            <a:avLst/>
          </a:prstGeom>
          <a:ln>
            <a:solidFill>
              <a:srgbClr val="000000"/>
            </a:solidFill>
          </a:ln>
          <a:effectLst>
            <a:outerShdw blurRad="50800" dist="38100" dir="2700000">
              <a:srgbClr val="000000">
                <a:alpha val="43000"/>
              </a:srgbClr>
            </a:outerShdw>
          </a:effectLst>
        </p:spPr>
      </p:pic>
      <p:sp>
        <p:nvSpPr>
          <p:cNvPr id="2" name="TextBox 1">
            <a:extLst>
              <a:ext uri="{FF2B5EF4-FFF2-40B4-BE49-F238E27FC236}">
                <a16:creationId xmlns:a16="http://schemas.microsoft.com/office/drawing/2014/main" id="{8EF7677C-419C-3446-AD65-DE70AB9DA8D5}"/>
              </a:ext>
            </a:extLst>
          </p:cNvPr>
          <p:cNvSpPr txBox="1"/>
          <p:nvPr/>
        </p:nvSpPr>
        <p:spPr>
          <a:xfrm>
            <a:off x="7733127" y="4417270"/>
            <a:ext cx="4233862" cy="2308324"/>
          </a:xfrm>
          <a:prstGeom prst="rect">
            <a:avLst/>
          </a:prstGeom>
          <a:noFill/>
        </p:spPr>
        <p:txBody>
          <a:bodyPr wrap="square" rtlCol="0">
            <a:spAutoFit/>
          </a:bodyPr>
          <a:lstStyle/>
          <a:p>
            <a:pPr marL="285750" indent="-285750">
              <a:buFont typeface="Arial" panose="020B0604020202020204" pitchFamily="34" charset="0"/>
              <a:buChar char="•"/>
            </a:pPr>
            <a:r>
              <a:rPr lang="en-US" dirty="0"/>
              <a:t>The lunar regolith intensely scatters seismic energy. </a:t>
            </a:r>
          </a:p>
          <a:p>
            <a:pPr marL="285750" indent="-285750">
              <a:buFont typeface="Arial" panose="020B0604020202020204" pitchFamily="34" charset="0"/>
              <a:buChar char="•"/>
            </a:pPr>
            <a:r>
              <a:rPr lang="en-US" dirty="0"/>
              <a:t>Lunar seismograms are of limited quality compared to their modern terrestrial counterparts. </a:t>
            </a:r>
          </a:p>
          <a:p>
            <a:pPr marL="285750" indent="-285750">
              <a:buFont typeface="Arial" panose="020B0604020202020204" pitchFamily="34" charset="0"/>
              <a:buChar char="•"/>
            </a:pPr>
            <a:r>
              <a:rPr lang="en-US" dirty="0"/>
              <a:t>Secondary phases which contain information on deep structure are masked by ringy codas.</a:t>
            </a:r>
          </a:p>
        </p:txBody>
      </p:sp>
      <p:sp>
        <p:nvSpPr>
          <p:cNvPr id="19" name="Rectangle 7">
            <a:extLst>
              <a:ext uri="{FF2B5EF4-FFF2-40B4-BE49-F238E27FC236}">
                <a16:creationId xmlns:a16="http://schemas.microsoft.com/office/drawing/2014/main" id="{29C5F2A6-5383-5D41-A5CE-4E091103432C}"/>
              </a:ext>
            </a:extLst>
          </p:cNvPr>
          <p:cNvSpPr>
            <a:spLocks noChangeArrowheads="1"/>
          </p:cNvSpPr>
          <p:nvPr/>
        </p:nvSpPr>
        <p:spPr bwMode="auto">
          <a:xfrm>
            <a:off x="8377217" y="3711683"/>
            <a:ext cx="3814783" cy="335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90488" tIns="44450" rIns="90488" bIns="44450">
            <a:spAutoFit/>
          </a:bodyPr>
          <a:lstStyle>
            <a:lvl1pPr>
              <a:defRPr sz="4000" b="1">
                <a:solidFill>
                  <a:schemeClr val="bg1"/>
                </a:solidFill>
                <a:latin typeface="Arial" charset="0"/>
                <a:ea typeface="ヒラギノ角ゴ Pro W3" charset="-128"/>
              </a:defRPr>
            </a:lvl1pPr>
            <a:lvl2pPr marL="742950" indent="-285750">
              <a:defRPr sz="4000" b="1">
                <a:solidFill>
                  <a:schemeClr val="bg1"/>
                </a:solidFill>
                <a:latin typeface="Arial" charset="0"/>
                <a:ea typeface="ヒラギノ角ゴ Pro W3" charset="-128"/>
              </a:defRPr>
            </a:lvl2pPr>
            <a:lvl3pPr marL="1143000" indent="-228600">
              <a:defRPr sz="4000" b="1">
                <a:solidFill>
                  <a:schemeClr val="bg1"/>
                </a:solidFill>
                <a:latin typeface="Arial" charset="0"/>
                <a:ea typeface="ヒラギノ角ゴ Pro W3" charset="-128"/>
              </a:defRPr>
            </a:lvl3pPr>
            <a:lvl4pPr marL="1600200" indent="-228600">
              <a:defRPr sz="4000" b="1">
                <a:solidFill>
                  <a:schemeClr val="bg1"/>
                </a:solidFill>
                <a:latin typeface="Arial" charset="0"/>
                <a:ea typeface="ヒラギノ角ゴ Pro W3" charset="-128"/>
              </a:defRPr>
            </a:lvl4pPr>
            <a:lvl5pPr marL="2057400" indent="-228600">
              <a:defRPr sz="4000" b="1">
                <a:solidFill>
                  <a:schemeClr val="bg1"/>
                </a:solidFill>
                <a:latin typeface="Arial" charset="0"/>
                <a:ea typeface="ヒラギノ角ゴ Pro W3" charset="-128"/>
              </a:defRPr>
            </a:lvl5pPr>
            <a:lvl6pPr marL="2514600" indent="-228600" algn="ctr" eaLnBrk="0" fontAlgn="base" hangingPunct="0">
              <a:spcBef>
                <a:spcPct val="20000"/>
              </a:spcBef>
              <a:spcAft>
                <a:spcPct val="0"/>
              </a:spcAft>
              <a:buClr>
                <a:srgbClr val="FFFF99"/>
              </a:buClr>
              <a:buSzPct val="100000"/>
              <a:buFont typeface="Times" charset="0"/>
              <a:buChar char="•"/>
              <a:defRPr sz="4000" b="1">
                <a:solidFill>
                  <a:schemeClr val="bg1"/>
                </a:solidFill>
                <a:latin typeface="Arial" charset="0"/>
                <a:ea typeface="ヒラギノ角ゴ Pro W3" charset="-128"/>
              </a:defRPr>
            </a:lvl6pPr>
            <a:lvl7pPr marL="2971800" indent="-228600" algn="ctr" eaLnBrk="0" fontAlgn="base" hangingPunct="0">
              <a:spcBef>
                <a:spcPct val="20000"/>
              </a:spcBef>
              <a:spcAft>
                <a:spcPct val="0"/>
              </a:spcAft>
              <a:buClr>
                <a:srgbClr val="FFFF99"/>
              </a:buClr>
              <a:buSzPct val="100000"/>
              <a:buFont typeface="Times" charset="0"/>
              <a:buChar char="•"/>
              <a:defRPr sz="4000" b="1">
                <a:solidFill>
                  <a:schemeClr val="bg1"/>
                </a:solidFill>
                <a:latin typeface="Arial" charset="0"/>
                <a:ea typeface="ヒラギノ角ゴ Pro W3" charset="-128"/>
              </a:defRPr>
            </a:lvl7pPr>
            <a:lvl8pPr marL="3429000" indent="-228600" algn="ctr" eaLnBrk="0" fontAlgn="base" hangingPunct="0">
              <a:spcBef>
                <a:spcPct val="20000"/>
              </a:spcBef>
              <a:spcAft>
                <a:spcPct val="0"/>
              </a:spcAft>
              <a:buClr>
                <a:srgbClr val="FFFF99"/>
              </a:buClr>
              <a:buSzPct val="100000"/>
              <a:buFont typeface="Times" charset="0"/>
              <a:buChar char="•"/>
              <a:defRPr sz="4000" b="1">
                <a:solidFill>
                  <a:schemeClr val="bg1"/>
                </a:solidFill>
                <a:latin typeface="Arial" charset="0"/>
                <a:ea typeface="ヒラギノ角ゴ Pro W3" charset="-128"/>
              </a:defRPr>
            </a:lvl8pPr>
            <a:lvl9pPr marL="3886200" indent="-228600" algn="ctr" eaLnBrk="0" fontAlgn="base" hangingPunct="0">
              <a:spcBef>
                <a:spcPct val="20000"/>
              </a:spcBef>
              <a:spcAft>
                <a:spcPct val="0"/>
              </a:spcAft>
              <a:buClr>
                <a:srgbClr val="FFFF99"/>
              </a:buClr>
              <a:buSzPct val="100000"/>
              <a:buFont typeface="Times" charset="0"/>
              <a:buChar char="•"/>
              <a:defRPr sz="4000" b="1">
                <a:solidFill>
                  <a:schemeClr val="bg1"/>
                </a:solidFill>
                <a:latin typeface="Arial" charset="0"/>
                <a:ea typeface="ヒラギノ角ゴ Pro W3" charset="-128"/>
              </a:defRPr>
            </a:lvl9pPr>
          </a:lstStyle>
          <a:p>
            <a:pPr algn="r"/>
            <a:r>
              <a:rPr lang="en-US" altLang="en-US" sz="1600" b="0" dirty="0">
                <a:solidFill>
                  <a:srgbClr val="000000"/>
                </a:solidFill>
                <a:latin typeface="+mj-lt"/>
              </a:rPr>
              <a:t>Dainty et al. (1974) </a:t>
            </a:r>
            <a:r>
              <a:rPr lang="en-US" altLang="en-US" sz="1600" b="0" i="1" dirty="0">
                <a:solidFill>
                  <a:srgbClr val="000000"/>
                </a:solidFill>
                <a:latin typeface="+mj-lt"/>
              </a:rPr>
              <a:t>The Moon </a:t>
            </a:r>
            <a:r>
              <a:rPr lang="en-US" altLang="en-US" sz="1600" dirty="0">
                <a:solidFill>
                  <a:srgbClr val="000000"/>
                </a:solidFill>
                <a:latin typeface="+mj-lt"/>
              </a:rPr>
              <a:t>9</a:t>
            </a:r>
            <a:r>
              <a:rPr lang="en-US" altLang="en-US" sz="1600" b="0" dirty="0">
                <a:solidFill>
                  <a:srgbClr val="000000"/>
                </a:solidFill>
                <a:latin typeface="+mj-lt"/>
              </a:rPr>
              <a:t>, 11-29. </a:t>
            </a:r>
          </a:p>
        </p:txBody>
      </p:sp>
      <p:sp>
        <p:nvSpPr>
          <p:cNvPr id="3" name="TextBox 2">
            <a:extLst>
              <a:ext uri="{FF2B5EF4-FFF2-40B4-BE49-F238E27FC236}">
                <a16:creationId xmlns:a16="http://schemas.microsoft.com/office/drawing/2014/main" id="{77872496-4E17-9647-A2F9-56CC52FCA7BE}"/>
              </a:ext>
            </a:extLst>
          </p:cNvPr>
          <p:cNvSpPr txBox="1"/>
          <p:nvPr/>
        </p:nvSpPr>
        <p:spPr>
          <a:xfrm>
            <a:off x="634074" y="1726046"/>
            <a:ext cx="503664" cy="276999"/>
          </a:xfrm>
          <a:prstGeom prst="rect">
            <a:avLst/>
          </a:prstGeom>
          <a:noFill/>
        </p:spPr>
        <p:txBody>
          <a:bodyPr wrap="none" rtlCol="0">
            <a:spAutoFit/>
          </a:bodyPr>
          <a:lstStyle/>
          <a:p>
            <a:r>
              <a:rPr lang="en-US" sz="1200" dirty="0">
                <a:latin typeface="+mj-lt"/>
              </a:rPr>
              <a:t>lunar</a:t>
            </a:r>
          </a:p>
        </p:txBody>
      </p:sp>
      <p:sp>
        <p:nvSpPr>
          <p:cNvPr id="11" name="TextBox 10">
            <a:extLst>
              <a:ext uri="{FF2B5EF4-FFF2-40B4-BE49-F238E27FC236}">
                <a16:creationId xmlns:a16="http://schemas.microsoft.com/office/drawing/2014/main" id="{CACACB6E-1382-614C-8230-8C70B066BBAA}"/>
              </a:ext>
            </a:extLst>
          </p:cNvPr>
          <p:cNvSpPr txBox="1"/>
          <p:nvPr/>
        </p:nvSpPr>
        <p:spPr>
          <a:xfrm>
            <a:off x="634074" y="2649063"/>
            <a:ext cx="503664" cy="276999"/>
          </a:xfrm>
          <a:prstGeom prst="rect">
            <a:avLst/>
          </a:prstGeom>
          <a:noFill/>
        </p:spPr>
        <p:txBody>
          <a:bodyPr wrap="none" rtlCol="0">
            <a:spAutoFit/>
          </a:bodyPr>
          <a:lstStyle/>
          <a:p>
            <a:r>
              <a:rPr lang="en-US" sz="1200" dirty="0">
                <a:latin typeface="+mj-lt"/>
              </a:rPr>
              <a:t>lunar</a:t>
            </a:r>
          </a:p>
        </p:txBody>
      </p:sp>
      <p:sp>
        <p:nvSpPr>
          <p:cNvPr id="12" name="TextBox 11">
            <a:extLst>
              <a:ext uri="{FF2B5EF4-FFF2-40B4-BE49-F238E27FC236}">
                <a16:creationId xmlns:a16="http://schemas.microsoft.com/office/drawing/2014/main" id="{DC9E8177-89D4-DF47-A712-3EC153542AF1}"/>
              </a:ext>
            </a:extLst>
          </p:cNvPr>
          <p:cNvSpPr txBox="1"/>
          <p:nvPr/>
        </p:nvSpPr>
        <p:spPr>
          <a:xfrm>
            <a:off x="653081" y="3509101"/>
            <a:ext cx="503664" cy="276999"/>
          </a:xfrm>
          <a:prstGeom prst="rect">
            <a:avLst/>
          </a:prstGeom>
          <a:noFill/>
        </p:spPr>
        <p:txBody>
          <a:bodyPr wrap="none" rtlCol="0">
            <a:spAutoFit/>
          </a:bodyPr>
          <a:lstStyle/>
          <a:p>
            <a:r>
              <a:rPr lang="en-US" sz="1200" dirty="0">
                <a:latin typeface="+mj-lt"/>
              </a:rPr>
              <a:t>lunar</a:t>
            </a:r>
          </a:p>
        </p:txBody>
      </p:sp>
      <p:sp>
        <p:nvSpPr>
          <p:cNvPr id="13" name="TextBox 12">
            <a:extLst>
              <a:ext uri="{FF2B5EF4-FFF2-40B4-BE49-F238E27FC236}">
                <a16:creationId xmlns:a16="http://schemas.microsoft.com/office/drawing/2014/main" id="{F6D5C762-DBD4-8544-99F0-FC23CBCA8347}"/>
              </a:ext>
            </a:extLst>
          </p:cNvPr>
          <p:cNvSpPr txBox="1"/>
          <p:nvPr/>
        </p:nvSpPr>
        <p:spPr>
          <a:xfrm>
            <a:off x="653081" y="4412026"/>
            <a:ext cx="503664" cy="276999"/>
          </a:xfrm>
          <a:prstGeom prst="rect">
            <a:avLst/>
          </a:prstGeom>
          <a:noFill/>
        </p:spPr>
        <p:txBody>
          <a:bodyPr wrap="none" rtlCol="0">
            <a:spAutoFit/>
          </a:bodyPr>
          <a:lstStyle/>
          <a:p>
            <a:r>
              <a:rPr lang="en-US" sz="1200" dirty="0">
                <a:latin typeface="+mj-lt"/>
              </a:rPr>
              <a:t>lunar</a:t>
            </a:r>
          </a:p>
        </p:txBody>
      </p:sp>
      <p:sp>
        <p:nvSpPr>
          <p:cNvPr id="14" name="TextBox 13">
            <a:extLst>
              <a:ext uri="{FF2B5EF4-FFF2-40B4-BE49-F238E27FC236}">
                <a16:creationId xmlns:a16="http://schemas.microsoft.com/office/drawing/2014/main" id="{5B693CED-F59B-534C-8B5D-37C614AC8D44}"/>
              </a:ext>
            </a:extLst>
          </p:cNvPr>
          <p:cNvSpPr txBox="1"/>
          <p:nvPr/>
        </p:nvSpPr>
        <p:spPr>
          <a:xfrm>
            <a:off x="641534" y="5817804"/>
            <a:ext cx="513474" cy="276999"/>
          </a:xfrm>
          <a:prstGeom prst="rect">
            <a:avLst/>
          </a:prstGeom>
          <a:noFill/>
        </p:spPr>
        <p:txBody>
          <a:bodyPr wrap="none" rtlCol="0">
            <a:spAutoFit/>
          </a:bodyPr>
          <a:lstStyle/>
          <a:p>
            <a:r>
              <a:rPr lang="en-US" sz="1200" dirty="0">
                <a:latin typeface="+mj-lt"/>
              </a:rPr>
              <a:t>Earth</a:t>
            </a:r>
          </a:p>
        </p:txBody>
      </p:sp>
      <p:pic>
        <p:nvPicPr>
          <p:cNvPr id="7" name="Picture 6">
            <a:extLst>
              <a:ext uri="{FF2B5EF4-FFF2-40B4-BE49-F238E27FC236}">
                <a16:creationId xmlns:a16="http://schemas.microsoft.com/office/drawing/2014/main" id="{13663229-0138-0A46-B3D8-E7264CFE82E8}"/>
              </a:ext>
            </a:extLst>
          </p:cNvPr>
          <p:cNvPicPr>
            <a:picLocks noChangeAspect="1"/>
          </p:cNvPicPr>
          <p:nvPr/>
        </p:nvPicPr>
        <p:blipFill>
          <a:blip r:embed="rId5"/>
          <a:stretch>
            <a:fillRect/>
          </a:stretch>
        </p:blipFill>
        <p:spPr>
          <a:xfrm>
            <a:off x="62302" y="1678652"/>
            <a:ext cx="7503419" cy="3977422"/>
          </a:xfrm>
          <a:prstGeom prst="rect">
            <a:avLst/>
          </a:prstGeom>
        </p:spPr>
      </p:pic>
    </p:spTree>
    <p:extLst>
      <p:ext uri="{BB962C8B-B14F-4D97-AF65-F5344CB8AC3E}">
        <p14:creationId xmlns:p14="http://schemas.microsoft.com/office/powerpoint/2010/main" val="41540928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Shot 2016-12-17 at 4.46.33 PM.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4582" y="2213172"/>
            <a:ext cx="4378065" cy="4644829"/>
          </a:xfrm>
          <a:prstGeom prst="rect">
            <a:avLst/>
          </a:prstGeom>
          <a:ln>
            <a:solidFill>
              <a:schemeClr val="accent2">
                <a:lumMod val="75000"/>
              </a:schemeClr>
            </a:solidFill>
          </a:ln>
        </p:spPr>
      </p:pic>
      <p:pic>
        <p:nvPicPr>
          <p:cNvPr id="9" name="Picture 8" descr="Screen Shot 2016-12-17 at 4.48.18 PM.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36360" y="2594022"/>
            <a:ext cx="3148238" cy="4263979"/>
          </a:xfrm>
          <a:prstGeom prst="rect">
            <a:avLst/>
          </a:prstGeom>
          <a:ln>
            <a:solidFill>
              <a:schemeClr val="accent2">
                <a:lumMod val="75000"/>
              </a:schemeClr>
            </a:solidFill>
          </a:ln>
        </p:spPr>
      </p:pic>
      <p:pic>
        <p:nvPicPr>
          <p:cNvPr id="10" name="Picture 9" descr="Screen Shot 2016-12-17 at 4.50.58 PM.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12035" y="2574424"/>
            <a:ext cx="4220980" cy="4276846"/>
          </a:xfrm>
          <a:prstGeom prst="rect">
            <a:avLst/>
          </a:prstGeom>
          <a:ln>
            <a:solidFill>
              <a:schemeClr val="accent2">
                <a:lumMod val="75000"/>
              </a:schemeClr>
            </a:solidFill>
          </a:ln>
        </p:spPr>
      </p:pic>
      <p:pic>
        <p:nvPicPr>
          <p:cNvPr id="11" name="Picture 10" descr="models.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971832" y="2354906"/>
            <a:ext cx="3834319" cy="4503095"/>
          </a:xfrm>
          <a:prstGeom prst="rect">
            <a:avLst/>
          </a:prstGeom>
          <a:ln>
            <a:solidFill>
              <a:schemeClr val="accent2">
                <a:lumMod val="75000"/>
              </a:schemeClr>
            </a:solidFill>
          </a:ln>
        </p:spPr>
      </p:pic>
      <p:pic>
        <p:nvPicPr>
          <p:cNvPr id="12" name="Picture 11" descr="Screen Shot 2016-12-31 at 5.20.49 PM.jp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325147" y="2574424"/>
            <a:ext cx="1767936" cy="4283576"/>
          </a:xfrm>
          <a:prstGeom prst="rect">
            <a:avLst/>
          </a:prstGeom>
          <a:ln>
            <a:solidFill>
              <a:schemeClr val="accent2">
                <a:lumMod val="75000"/>
              </a:schemeClr>
            </a:solidFill>
          </a:ln>
        </p:spPr>
      </p:pic>
      <p:grpSp>
        <p:nvGrpSpPr>
          <p:cNvPr id="20" name="Group 19">
            <a:extLst>
              <a:ext uri="{FF2B5EF4-FFF2-40B4-BE49-F238E27FC236}">
                <a16:creationId xmlns:a16="http://schemas.microsoft.com/office/drawing/2014/main" id="{44EF0426-8828-A840-80BA-F4053A242D07}"/>
              </a:ext>
            </a:extLst>
          </p:cNvPr>
          <p:cNvGrpSpPr/>
          <p:nvPr/>
        </p:nvGrpSpPr>
        <p:grpSpPr>
          <a:xfrm>
            <a:off x="0" y="101128"/>
            <a:ext cx="12192000" cy="1393371"/>
            <a:chOff x="0" y="101128"/>
            <a:chExt cx="12192000" cy="1393371"/>
          </a:xfrm>
        </p:grpSpPr>
        <p:sp>
          <p:nvSpPr>
            <p:cNvPr id="21" name="Rectangle 20">
              <a:extLst>
                <a:ext uri="{FF2B5EF4-FFF2-40B4-BE49-F238E27FC236}">
                  <a16:creationId xmlns:a16="http://schemas.microsoft.com/office/drawing/2014/main" id="{8DAE99EA-22F1-7B4E-A7F0-9E391A3250CE}"/>
                </a:ext>
              </a:extLst>
            </p:cNvPr>
            <p:cNvSpPr/>
            <p:nvPr/>
          </p:nvSpPr>
          <p:spPr>
            <a:xfrm>
              <a:off x="0" y="101128"/>
              <a:ext cx="12192000" cy="1393371"/>
            </a:xfrm>
            <a:prstGeom prst="rect">
              <a:avLst/>
            </a:prstGeom>
            <a:solidFill>
              <a:srgbClr val="018BC0">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B2D81A8F-F391-0A45-90DD-526A4736ACD6}"/>
                </a:ext>
              </a:extLst>
            </p:cNvPr>
            <p:cNvSpPr/>
            <p:nvPr/>
          </p:nvSpPr>
          <p:spPr>
            <a:xfrm>
              <a:off x="0" y="257155"/>
              <a:ext cx="12192000" cy="1081315"/>
            </a:xfrm>
            <a:prstGeom prst="rect">
              <a:avLst/>
            </a:prstGeom>
            <a:solidFill>
              <a:srgbClr val="018BC0">
                <a:alpha val="6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3" name="TextBox 22">
            <a:extLst>
              <a:ext uri="{FF2B5EF4-FFF2-40B4-BE49-F238E27FC236}">
                <a16:creationId xmlns:a16="http://schemas.microsoft.com/office/drawing/2014/main" id="{0F831095-54DB-A441-AD96-269DF2B02105}"/>
              </a:ext>
            </a:extLst>
          </p:cNvPr>
          <p:cNvSpPr txBox="1"/>
          <p:nvPr/>
        </p:nvSpPr>
        <p:spPr>
          <a:xfrm>
            <a:off x="598449" y="536202"/>
            <a:ext cx="9144000" cy="523220"/>
          </a:xfrm>
          <a:prstGeom prst="rect">
            <a:avLst/>
          </a:prstGeom>
          <a:noFill/>
        </p:spPr>
        <p:txBody>
          <a:bodyPr wrap="square" rtlCol="0">
            <a:spAutoFit/>
          </a:bodyPr>
          <a:lstStyle/>
          <a:p>
            <a:r>
              <a:rPr lang="en-US" sz="2800" b="1" dirty="0">
                <a:solidFill>
                  <a:schemeClr val="bg1"/>
                </a:solidFill>
                <a:latin typeface="+mj-lt"/>
              </a:rPr>
              <a:t>Seismic model uncertainty</a:t>
            </a:r>
          </a:p>
        </p:txBody>
      </p:sp>
      <p:sp>
        <p:nvSpPr>
          <p:cNvPr id="24" name="Rectangle 7">
            <a:extLst>
              <a:ext uri="{FF2B5EF4-FFF2-40B4-BE49-F238E27FC236}">
                <a16:creationId xmlns:a16="http://schemas.microsoft.com/office/drawing/2014/main" id="{1D6C8702-D168-1440-B8A2-350B53E04574}"/>
              </a:ext>
            </a:extLst>
          </p:cNvPr>
          <p:cNvSpPr>
            <a:spLocks noChangeArrowheads="1"/>
          </p:cNvSpPr>
          <p:nvPr/>
        </p:nvSpPr>
        <p:spPr bwMode="auto">
          <a:xfrm>
            <a:off x="0" y="1494497"/>
            <a:ext cx="2995949" cy="335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defRPr sz="4000" b="1">
                <a:solidFill>
                  <a:schemeClr val="bg1"/>
                </a:solidFill>
                <a:latin typeface="Arial" charset="0"/>
                <a:ea typeface="ヒラギノ角ゴ Pro W3" charset="-128"/>
              </a:defRPr>
            </a:lvl1pPr>
            <a:lvl2pPr marL="742950" indent="-285750">
              <a:defRPr sz="4000" b="1">
                <a:solidFill>
                  <a:schemeClr val="bg1"/>
                </a:solidFill>
                <a:latin typeface="Arial" charset="0"/>
                <a:ea typeface="ヒラギノ角ゴ Pro W3" charset="-128"/>
              </a:defRPr>
            </a:lvl2pPr>
            <a:lvl3pPr marL="1143000" indent="-228600">
              <a:defRPr sz="4000" b="1">
                <a:solidFill>
                  <a:schemeClr val="bg1"/>
                </a:solidFill>
                <a:latin typeface="Arial" charset="0"/>
                <a:ea typeface="ヒラギノ角ゴ Pro W3" charset="-128"/>
              </a:defRPr>
            </a:lvl3pPr>
            <a:lvl4pPr marL="1600200" indent="-228600">
              <a:defRPr sz="4000" b="1">
                <a:solidFill>
                  <a:schemeClr val="bg1"/>
                </a:solidFill>
                <a:latin typeface="Arial" charset="0"/>
                <a:ea typeface="ヒラギノ角ゴ Pro W3" charset="-128"/>
              </a:defRPr>
            </a:lvl4pPr>
            <a:lvl5pPr marL="2057400" indent="-228600">
              <a:defRPr sz="4000" b="1">
                <a:solidFill>
                  <a:schemeClr val="bg1"/>
                </a:solidFill>
                <a:latin typeface="Arial" charset="0"/>
                <a:ea typeface="ヒラギノ角ゴ Pro W3" charset="-128"/>
              </a:defRPr>
            </a:lvl5pPr>
            <a:lvl6pPr marL="2514600" indent="-228600" algn="ctr" eaLnBrk="0" fontAlgn="base" hangingPunct="0">
              <a:spcBef>
                <a:spcPct val="20000"/>
              </a:spcBef>
              <a:spcAft>
                <a:spcPct val="0"/>
              </a:spcAft>
              <a:buClr>
                <a:srgbClr val="FFFF99"/>
              </a:buClr>
              <a:buSzPct val="100000"/>
              <a:buFont typeface="Times" charset="0"/>
              <a:buChar char="•"/>
              <a:defRPr sz="4000" b="1">
                <a:solidFill>
                  <a:schemeClr val="bg1"/>
                </a:solidFill>
                <a:latin typeface="Arial" charset="0"/>
                <a:ea typeface="ヒラギノ角ゴ Pro W3" charset="-128"/>
              </a:defRPr>
            </a:lvl6pPr>
            <a:lvl7pPr marL="2971800" indent="-228600" algn="ctr" eaLnBrk="0" fontAlgn="base" hangingPunct="0">
              <a:spcBef>
                <a:spcPct val="20000"/>
              </a:spcBef>
              <a:spcAft>
                <a:spcPct val="0"/>
              </a:spcAft>
              <a:buClr>
                <a:srgbClr val="FFFF99"/>
              </a:buClr>
              <a:buSzPct val="100000"/>
              <a:buFont typeface="Times" charset="0"/>
              <a:buChar char="•"/>
              <a:defRPr sz="4000" b="1">
                <a:solidFill>
                  <a:schemeClr val="bg1"/>
                </a:solidFill>
                <a:latin typeface="Arial" charset="0"/>
                <a:ea typeface="ヒラギノ角ゴ Pro W3" charset="-128"/>
              </a:defRPr>
            </a:lvl7pPr>
            <a:lvl8pPr marL="3429000" indent="-228600" algn="ctr" eaLnBrk="0" fontAlgn="base" hangingPunct="0">
              <a:spcBef>
                <a:spcPct val="20000"/>
              </a:spcBef>
              <a:spcAft>
                <a:spcPct val="0"/>
              </a:spcAft>
              <a:buClr>
                <a:srgbClr val="FFFF99"/>
              </a:buClr>
              <a:buSzPct val="100000"/>
              <a:buFont typeface="Times" charset="0"/>
              <a:buChar char="•"/>
              <a:defRPr sz="4000" b="1">
                <a:solidFill>
                  <a:schemeClr val="bg1"/>
                </a:solidFill>
                <a:latin typeface="Arial" charset="0"/>
                <a:ea typeface="ヒラギノ角ゴ Pro W3" charset="-128"/>
              </a:defRPr>
            </a:lvl8pPr>
            <a:lvl9pPr marL="3886200" indent="-228600" algn="ctr" eaLnBrk="0" fontAlgn="base" hangingPunct="0">
              <a:spcBef>
                <a:spcPct val="20000"/>
              </a:spcBef>
              <a:spcAft>
                <a:spcPct val="0"/>
              </a:spcAft>
              <a:buClr>
                <a:srgbClr val="FFFF99"/>
              </a:buClr>
              <a:buSzPct val="100000"/>
              <a:buFont typeface="Times" charset="0"/>
              <a:buChar char="•"/>
              <a:defRPr sz="4000" b="1">
                <a:solidFill>
                  <a:schemeClr val="bg1"/>
                </a:solidFill>
                <a:latin typeface="Arial" charset="0"/>
                <a:ea typeface="ヒラギノ角ゴ Pro W3" charset="-128"/>
              </a:defRPr>
            </a:lvl9pPr>
          </a:lstStyle>
          <a:p>
            <a:pPr algn="l">
              <a:buFont typeface="Times" charset="0"/>
              <a:buNone/>
            </a:pPr>
            <a:r>
              <a:rPr lang="en-US" altLang="en-US" sz="1600" b="0" dirty="0">
                <a:solidFill>
                  <a:srgbClr val="000000"/>
                </a:solidFill>
                <a:latin typeface="+mj-lt"/>
              </a:rPr>
              <a:t>Nakamura (1983) </a:t>
            </a:r>
            <a:r>
              <a:rPr lang="en-US" altLang="en-US" sz="1600" b="0" i="1" dirty="0">
                <a:solidFill>
                  <a:srgbClr val="000000"/>
                </a:solidFill>
                <a:latin typeface="+mj-lt"/>
              </a:rPr>
              <a:t>JGR</a:t>
            </a:r>
            <a:r>
              <a:rPr lang="en-US" altLang="en-US" sz="1600" b="0" dirty="0">
                <a:solidFill>
                  <a:srgbClr val="000000"/>
                </a:solidFill>
                <a:latin typeface="+mj-lt"/>
              </a:rPr>
              <a:t> </a:t>
            </a:r>
            <a:r>
              <a:rPr lang="en-US" altLang="en-US" sz="1600" dirty="0">
                <a:solidFill>
                  <a:srgbClr val="000000"/>
                </a:solidFill>
                <a:latin typeface="+mj-lt"/>
              </a:rPr>
              <a:t>88</a:t>
            </a:r>
            <a:r>
              <a:rPr lang="en-US" altLang="en-US" sz="1600" b="0" dirty="0">
                <a:solidFill>
                  <a:srgbClr val="000000"/>
                </a:solidFill>
                <a:latin typeface="+mj-lt"/>
              </a:rPr>
              <a:t>, 677-686</a:t>
            </a:r>
          </a:p>
        </p:txBody>
      </p:sp>
      <p:sp>
        <p:nvSpPr>
          <p:cNvPr id="25" name="Rectangle 7">
            <a:extLst>
              <a:ext uri="{FF2B5EF4-FFF2-40B4-BE49-F238E27FC236}">
                <a16:creationId xmlns:a16="http://schemas.microsoft.com/office/drawing/2014/main" id="{2FB9DF01-3E27-1A43-A194-A13E647489FC}"/>
              </a:ext>
            </a:extLst>
          </p:cNvPr>
          <p:cNvSpPr>
            <a:spLocks noChangeArrowheads="1"/>
          </p:cNvSpPr>
          <p:nvPr/>
        </p:nvSpPr>
        <p:spPr bwMode="auto">
          <a:xfrm>
            <a:off x="1984194" y="1818126"/>
            <a:ext cx="3138040" cy="335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defRPr sz="4000" b="1">
                <a:solidFill>
                  <a:schemeClr val="bg1"/>
                </a:solidFill>
                <a:latin typeface="Arial" charset="0"/>
                <a:ea typeface="ヒラギノ角ゴ Pro W3" charset="-128"/>
              </a:defRPr>
            </a:lvl1pPr>
            <a:lvl2pPr marL="742950" indent="-285750">
              <a:defRPr sz="4000" b="1">
                <a:solidFill>
                  <a:schemeClr val="bg1"/>
                </a:solidFill>
                <a:latin typeface="Arial" charset="0"/>
                <a:ea typeface="ヒラギノ角ゴ Pro W3" charset="-128"/>
              </a:defRPr>
            </a:lvl2pPr>
            <a:lvl3pPr marL="1143000" indent="-228600">
              <a:defRPr sz="4000" b="1">
                <a:solidFill>
                  <a:schemeClr val="bg1"/>
                </a:solidFill>
                <a:latin typeface="Arial" charset="0"/>
                <a:ea typeface="ヒラギノ角ゴ Pro W3" charset="-128"/>
              </a:defRPr>
            </a:lvl3pPr>
            <a:lvl4pPr marL="1600200" indent="-228600">
              <a:defRPr sz="4000" b="1">
                <a:solidFill>
                  <a:schemeClr val="bg1"/>
                </a:solidFill>
                <a:latin typeface="Arial" charset="0"/>
                <a:ea typeface="ヒラギノ角ゴ Pro W3" charset="-128"/>
              </a:defRPr>
            </a:lvl4pPr>
            <a:lvl5pPr marL="2057400" indent="-228600">
              <a:defRPr sz="4000" b="1">
                <a:solidFill>
                  <a:schemeClr val="bg1"/>
                </a:solidFill>
                <a:latin typeface="Arial" charset="0"/>
                <a:ea typeface="ヒラギノ角ゴ Pro W3" charset="-128"/>
              </a:defRPr>
            </a:lvl5pPr>
            <a:lvl6pPr marL="2514600" indent="-228600" algn="ctr" eaLnBrk="0" fontAlgn="base" hangingPunct="0">
              <a:spcBef>
                <a:spcPct val="20000"/>
              </a:spcBef>
              <a:spcAft>
                <a:spcPct val="0"/>
              </a:spcAft>
              <a:buClr>
                <a:srgbClr val="FFFF99"/>
              </a:buClr>
              <a:buSzPct val="100000"/>
              <a:buFont typeface="Times" charset="0"/>
              <a:buChar char="•"/>
              <a:defRPr sz="4000" b="1">
                <a:solidFill>
                  <a:schemeClr val="bg1"/>
                </a:solidFill>
                <a:latin typeface="Arial" charset="0"/>
                <a:ea typeface="ヒラギノ角ゴ Pro W3" charset="-128"/>
              </a:defRPr>
            </a:lvl6pPr>
            <a:lvl7pPr marL="2971800" indent="-228600" algn="ctr" eaLnBrk="0" fontAlgn="base" hangingPunct="0">
              <a:spcBef>
                <a:spcPct val="20000"/>
              </a:spcBef>
              <a:spcAft>
                <a:spcPct val="0"/>
              </a:spcAft>
              <a:buClr>
                <a:srgbClr val="FFFF99"/>
              </a:buClr>
              <a:buSzPct val="100000"/>
              <a:buFont typeface="Times" charset="0"/>
              <a:buChar char="•"/>
              <a:defRPr sz="4000" b="1">
                <a:solidFill>
                  <a:schemeClr val="bg1"/>
                </a:solidFill>
                <a:latin typeface="Arial" charset="0"/>
                <a:ea typeface="ヒラギノ角ゴ Pro W3" charset="-128"/>
              </a:defRPr>
            </a:lvl7pPr>
            <a:lvl8pPr marL="3429000" indent="-228600" algn="ctr" eaLnBrk="0" fontAlgn="base" hangingPunct="0">
              <a:spcBef>
                <a:spcPct val="20000"/>
              </a:spcBef>
              <a:spcAft>
                <a:spcPct val="0"/>
              </a:spcAft>
              <a:buClr>
                <a:srgbClr val="FFFF99"/>
              </a:buClr>
              <a:buSzPct val="100000"/>
              <a:buFont typeface="Times" charset="0"/>
              <a:buChar char="•"/>
              <a:defRPr sz="4000" b="1">
                <a:solidFill>
                  <a:schemeClr val="bg1"/>
                </a:solidFill>
                <a:latin typeface="Arial" charset="0"/>
                <a:ea typeface="ヒラギノ角ゴ Pro W3" charset="-128"/>
              </a:defRPr>
            </a:lvl8pPr>
            <a:lvl9pPr marL="3886200" indent="-228600" algn="ctr" eaLnBrk="0" fontAlgn="base" hangingPunct="0">
              <a:spcBef>
                <a:spcPct val="20000"/>
              </a:spcBef>
              <a:spcAft>
                <a:spcPct val="0"/>
              </a:spcAft>
              <a:buClr>
                <a:srgbClr val="FFFF99"/>
              </a:buClr>
              <a:buSzPct val="100000"/>
              <a:buFont typeface="Times" charset="0"/>
              <a:buChar char="•"/>
              <a:defRPr sz="4000" b="1">
                <a:solidFill>
                  <a:schemeClr val="bg1"/>
                </a:solidFill>
                <a:latin typeface="Arial" charset="0"/>
                <a:ea typeface="ヒラギノ角ゴ Pro W3" charset="-128"/>
              </a:defRPr>
            </a:lvl9pPr>
          </a:lstStyle>
          <a:p>
            <a:pPr algn="l">
              <a:buFont typeface="Times" charset="0"/>
              <a:buNone/>
            </a:pPr>
            <a:r>
              <a:rPr lang="en-US" altLang="en-US" sz="1600" b="0" dirty="0">
                <a:solidFill>
                  <a:srgbClr val="000000"/>
                </a:solidFill>
                <a:latin typeface="+mj-lt"/>
              </a:rPr>
              <a:t>Khan &amp; </a:t>
            </a:r>
            <a:r>
              <a:rPr lang="en-US" altLang="en-US" sz="1600" b="0" dirty="0" err="1">
                <a:solidFill>
                  <a:srgbClr val="000000"/>
                </a:solidFill>
                <a:latin typeface="+mj-lt"/>
              </a:rPr>
              <a:t>Mosegaard</a:t>
            </a:r>
            <a:r>
              <a:rPr lang="en-US" altLang="en-US" sz="1600" b="0" dirty="0">
                <a:solidFill>
                  <a:srgbClr val="000000"/>
                </a:solidFill>
                <a:latin typeface="+mj-lt"/>
              </a:rPr>
              <a:t> (2002) </a:t>
            </a:r>
            <a:r>
              <a:rPr lang="en-US" altLang="en-US" sz="1600" b="0" i="1" dirty="0">
                <a:solidFill>
                  <a:srgbClr val="000000"/>
                </a:solidFill>
                <a:latin typeface="+mj-lt"/>
              </a:rPr>
              <a:t>JGR</a:t>
            </a:r>
            <a:r>
              <a:rPr lang="en-US" altLang="en-US" sz="1600" b="0" dirty="0">
                <a:solidFill>
                  <a:srgbClr val="000000"/>
                </a:solidFill>
                <a:latin typeface="+mj-lt"/>
              </a:rPr>
              <a:t> </a:t>
            </a:r>
            <a:r>
              <a:rPr lang="en-US" altLang="en-US" sz="1600" dirty="0">
                <a:solidFill>
                  <a:srgbClr val="000000"/>
                </a:solidFill>
                <a:latin typeface="+mj-lt"/>
              </a:rPr>
              <a:t>107</a:t>
            </a:r>
            <a:endParaRPr lang="en-US" altLang="en-US" sz="1600" b="0" dirty="0">
              <a:solidFill>
                <a:srgbClr val="000000"/>
              </a:solidFill>
              <a:latin typeface="+mj-lt"/>
            </a:endParaRPr>
          </a:p>
        </p:txBody>
      </p:sp>
      <p:sp>
        <p:nvSpPr>
          <p:cNvPr id="26" name="Rectangle 7">
            <a:extLst>
              <a:ext uri="{FF2B5EF4-FFF2-40B4-BE49-F238E27FC236}">
                <a16:creationId xmlns:a16="http://schemas.microsoft.com/office/drawing/2014/main" id="{6D5E8071-8CE8-7A42-A41F-9F8396C8D32F}"/>
              </a:ext>
            </a:extLst>
          </p:cNvPr>
          <p:cNvSpPr>
            <a:spLocks noChangeArrowheads="1"/>
          </p:cNvSpPr>
          <p:nvPr/>
        </p:nvSpPr>
        <p:spPr bwMode="auto">
          <a:xfrm>
            <a:off x="4110479" y="1494497"/>
            <a:ext cx="3403753" cy="335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defRPr sz="4000" b="1">
                <a:solidFill>
                  <a:schemeClr val="bg1"/>
                </a:solidFill>
                <a:latin typeface="Arial" charset="0"/>
                <a:ea typeface="ヒラギノ角ゴ Pro W3" charset="-128"/>
              </a:defRPr>
            </a:lvl1pPr>
            <a:lvl2pPr marL="742950" indent="-285750">
              <a:defRPr sz="4000" b="1">
                <a:solidFill>
                  <a:schemeClr val="bg1"/>
                </a:solidFill>
                <a:latin typeface="Arial" charset="0"/>
                <a:ea typeface="ヒラギノ角ゴ Pro W3" charset="-128"/>
              </a:defRPr>
            </a:lvl2pPr>
            <a:lvl3pPr marL="1143000" indent="-228600">
              <a:defRPr sz="4000" b="1">
                <a:solidFill>
                  <a:schemeClr val="bg1"/>
                </a:solidFill>
                <a:latin typeface="Arial" charset="0"/>
                <a:ea typeface="ヒラギノ角ゴ Pro W3" charset="-128"/>
              </a:defRPr>
            </a:lvl3pPr>
            <a:lvl4pPr marL="1600200" indent="-228600">
              <a:defRPr sz="4000" b="1">
                <a:solidFill>
                  <a:schemeClr val="bg1"/>
                </a:solidFill>
                <a:latin typeface="Arial" charset="0"/>
                <a:ea typeface="ヒラギノ角ゴ Pro W3" charset="-128"/>
              </a:defRPr>
            </a:lvl4pPr>
            <a:lvl5pPr marL="2057400" indent="-228600">
              <a:defRPr sz="4000" b="1">
                <a:solidFill>
                  <a:schemeClr val="bg1"/>
                </a:solidFill>
                <a:latin typeface="Arial" charset="0"/>
                <a:ea typeface="ヒラギノ角ゴ Pro W3" charset="-128"/>
              </a:defRPr>
            </a:lvl5pPr>
            <a:lvl6pPr marL="2514600" indent="-228600" algn="ctr" eaLnBrk="0" fontAlgn="base" hangingPunct="0">
              <a:spcBef>
                <a:spcPct val="20000"/>
              </a:spcBef>
              <a:spcAft>
                <a:spcPct val="0"/>
              </a:spcAft>
              <a:buClr>
                <a:srgbClr val="FFFF99"/>
              </a:buClr>
              <a:buSzPct val="100000"/>
              <a:buFont typeface="Times" charset="0"/>
              <a:buChar char="•"/>
              <a:defRPr sz="4000" b="1">
                <a:solidFill>
                  <a:schemeClr val="bg1"/>
                </a:solidFill>
                <a:latin typeface="Arial" charset="0"/>
                <a:ea typeface="ヒラギノ角ゴ Pro W3" charset="-128"/>
              </a:defRPr>
            </a:lvl6pPr>
            <a:lvl7pPr marL="2971800" indent="-228600" algn="ctr" eaLnBrk="0" fontAlgn="base" hangingPunct="0">
              <a:spcBef>
                <a:spcPct val="20000"/>
              </a:spcBef>
              <a:spcAft>
                <a:spcPct val="0"/>
              </a:spcAft>
              <a:buClr>
                <a:srgbClr val="FFFF99"/>
              </a:buClr>
              <a:buSzPct val="100000"/>
              <a:buFont typeface="Times" charset="0"/>
              <a:buChar char="•"/>
              <a:defRPr sz="4000" b="1">
                <a:solidFill>
                  <a:schemeClr val="bg1"/>
                </a:solidFill>
                <a:latin typeface="Arial" charset="0"/>
                <a:ea typeface="ヒラギノ角ゴ Pro W3" charset="-128"/>
              </a:defRPr>
            </a:lvl7pPr>
            <a:lvl8pPr marL="3429000" indent="-228600" algn="ctr" eaLnBrk="0" fontAlgn="base" hangingPunct="0">
              <a:spcBef>
                <a:spcPct val="20000"/>
              </a:spcBef>
              <a:spcAft>
                <a:spcPct val="0"/>
              </a:spcAft>
              <a:buClr>
                <a:srgbClr val="FFFF99"/>
              </a:buClr>
              <a:buSzPct val="100000"/>
              <a:buFont typeface="Times" charset="0"/>
              <a:buChar char="•"/>
              <a:defRPr sz="4000" b="1">
                <a:solidFill>
                  <a:schemeClr val="bg1"/>
                </a:solidFill>
                <a:latin typeface="Arial" charset="0"/>
                <a:ea typeface="ヒラギノ角ゴ Pro W3" charset="-128"/>
              </a:defRPr>
            </a:lvl8pPr>
            <a:lvl9pPr marL="3886200" indent="-228600" algn="ctr" eaLnBrk="0" fontAlgn="base" hangingPunct="0">
              <a:spcBef>
                <a:spcPct val="20000"/>
              </a:spcBef>
              <a:spcAft>
                <a:spcPct val="0"/>
              </a:spcAft>
              <a:buClr>
                <a:srgbClr val="FFFF99"/>
              </a:buClr>
              <a:buSzPct val="100000"/>
              <a:buFont typeface="Times" charset="0"/>
              <a:buChar char="•"/>
              <a:defRPr sz="4000" b="1">
                <a:solidFill>
                  <a:schemeClr val="bg1"/>
                </a:solidFill>
                <a:latin typeface="Arial" charset="0"/>
                <a:ea typeface="ヒラギノ角ゴ Pro W3" charset="-128"/>
              </a:defRPr>
            </a:lvl9pPr>
          </a:lstStyle>
          <a:p>
            <a:pPr algn="l">
              <a:buFont typeface="Times" charset="0"/>
              <a:buNone/>
            </a:pPr>
            <a:r>
              <a:rPr lang="en-US" altLang="en-US" sz="1600" b="0" dirty="0" err="1">
                <a:solidFill>
                  <a:srgbClr val="000000"/>
                </a:solidFill>
                <a:latin typeface="+mj-lt"/>
              </a:rPr>
              <a:t>Lognonné</a:t>
            </a:r>
            <a:r>
              <a:rPr lang="en-US" altLang="en-US" sz="1600" b="0" dirty="0">
                <a:solidFill>
                  <a:srgbClr val="000000"/>
                </a:solidFill>
                <a:latin typeface="+mj-lt"/>
              </a:rPr>
              <a:t> et al. (2003) </a:t>
            </a:r>
            <a:r>
              <a:rPr lang="en-US" altLang="en-US" sz="1600" b="0" i="1" dirty="0">
                <a:solidFill>
                  <a:srgbClr val="000000"/>
                </a:solidFill>
                <a:latin typeface="+mj-lt"/>
              </a:rPr>
              <a:t>EPSL</a:t>
            </a:r>
            <a:r>
              <a:rPr lang="en-US" altLang="en-US" sz="1600" b="0" dirty="0">
                <a:solidFill>
                  <a:srgbClr val="000000"/>
                </a:solidFill>
                <a:latin typeface="+mj-lt"/>
              </a:rPr>
              <a:t> </a:t>
            </a:r>
            <a:r>
              <a:rPr lang="en-US" altLang="en-US" sz="1600" dirty="0">
                <a:solidFill>
                  <a:srgbClr val="000000"/>
                </a:solidFill>
                <a:latin typeface="+mj-lt"/>
              </a:rPr>
              <a:t>211</a:t>
            </a:r>
            <a:r>
              <a:rPr lang="en-US" altLang="en-US" sz="1600" b="0" dirty="0">
                <a:solidFill>
                  <a:srgbClr val="000000"/>
                </a:solidFill>
                <a:latin typeface="+mj-lt"/>
              </a:rPr>
              <a:t>, 27-44</a:t>
            </a:r>
          </a:p>
        </p:txBody>
      </p:sp>
      <p:sp>
        <p:nvSpPr>
          <p:cNvPr id="27" name="Rectangle 7">
            <a:extLst>
              <a:ext uri="{FF2B5EF4-FFF2-40B4-BE49-F238E27FC236}">
                <a16:creationId xmlns:a16="http://schemas.microsoft.com/office/drawing/2014/main" id="{6A0CF918-7219-B84A-9296-F048EE6DF182}"/>
              </a:ext>
            </a:extLst>
          </p:cNvPr>
          <p:cNvSpPr>
            <a:spLocks noChangeArrowheads="1"/>
          </p:cNvSpPr>
          <p:nvPr/>
        </p:nvSpPr>
        <p:spPr bwMode="auto">
          <a:xfrm>
            <a:off x="6531138" y="1820660"/>
            <a:ext cx="3065520" cy="335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defRPr sz="4000" b="1">
                <a:solidFill>
                  <a:schemeClr val="bg1"/>
                </a:solidFill>
                <a:latin typeface="Arial" charset="0"/>
                <a:ea typeface="ヒラギノ角ゴ Pro W3" charset="-128"/>
              </a:defRPr>
            </a:lvl1pPr>
            <a:lvl2pPr marL="742950" indent="-285750">
              <a:defRPr sz="4000" b="1">
                <a:solidFill>
                  <a:schemeClr val="bg1"/>
                </a:solidFill>
                <a:latin typeface="Arial" charset="0"/>
                <a:ea typeface="ヒラギノ角ゴ Pro W3" charset="-128"/>
              </a:defRPr>
            </a:lvl2pPr>
            <a:lvl3pPr marL="1143000" indent="-228600">
              <a:defRPr sz="4000" b="1">
                <a:solidFill>
                  <a:schemeClr val="bg1"/>
                </a:solidFill>
                <a:latin typeface="Arial" charset="0"/>
                <a:ea typeface="ヒラギノ角ゴ Pro W3" charset="-128"/>
              </a:defRPr>
            </a:lvl3pPr>
            <a:lvl4pPr marL="1600200" indent="-228600">
              <a:defRPr sz="4000" b="1">
                <a:solidFill>
                  <a:schemeClr val="bg1"/>
                </a:solidFill>
                <a:latin typeface="Arial" charset="0"/>
                <a:ea typeface="ヒラギノ角ゴ Pro W3" charset="-128"/>
              </a:defRPr>
            </a:lvl4pPr>
            <a:lvl5pPr marL="2057400" indent="-228600">
              <a:defRPr sz="4000" b="1">
                <a:solidFill>
                  <a:schemeClr val="bg1"/>
                </a:solidFill>
                <a:latin typeface="Arial" charset="0"/>
                <a:ea typeface="ヒラギノ角ゴ Pro W3" charset="-128"/>
              </a:defRPr>
            </a:lvl5pPr>
            <a:lvl6pPr marL="2514600" indent="-228600" algn="ctr" eaLnBrk="0" fontAlgn="base" hangingPunct="0">
              <a:spcBef>
                <a:spcPct val="20000"/>
              </a:spcBef>
              <a:spcAft>
                <a:spcPct val="0"/>
              </a:spcAft>
              <a:buClr>
                <a:srgbClr val="FFFF99"/>
              </a:buClr>
              <a:buSzPct val="100000"/>
              <a:buFont typeface="Times" charset="0"/>
              <a:buChar char="•"/>
              <a:defRPr sz="4000" b="1">
                <a:solidFill>
                  <a:schemeClr val="bg1"/>
                </a:solidFill>
                <a:latin typeface="Arial" charset="0"/>
                <a:ea typeface="ヒラギノ角ゴ Pro W3" charset="-128"/>
              </a:defRPr>
            </a:lvl6pPr>
            <a:lvl7pPr marL="2971800" indent="-228600" algn="ctr" eaLnBrk="0" fontAlgn="base" hangingPunct="0">
              <a:spcBef>
                <a:spcPct val="20000"/>
              </a:spcBef>
              <a:spcAft>
                <a:spcPct val="0"/>
              </a:spcAft>
              <a:buClr>
                <a:srgbClr val="FFFF99"/>
              </a:buClr>
              <a:buSzPct val="100000"/>
              <a:buFont typeface="Times" charset="0"/>
              <a:buChar char="•"/>
              <a:defRPr sz="4000" b="1">
                <a:solidFill>
                  <a:schemeClr val="bg1"/>
                </a:solidFill>
                <a:latin typeface="Arial" charset="0"/>
                <a:ea typeface="ヒラギノ角ゴ Pro W3" charset="-128"/>
              </a:defRPr>
            </a:lvl7pPr>
            <a:lvl8pPr marL="3429000" indent="-228600" algn="ctr" eaLnBrk="0" fontAlgn="base" hangingPunct="0">
              <a:spcBef>
                <a:spcPct val="20000"/>
              </a:spcBef>
              <a:spcAft>
                <a:spcPct val="0"/>
              </a:spcAft>
              <a:buClr>
                <a:srgbClr val="FFFF99"/>
              </a:buClr>
              <a:buSzPct val="100000"/>
              <a:buFont typeface="Times" charset="0"/>
              <a:buChar char="•"/>
              <a:defRPr sz="4000" b="1">
                <a:solidFill>
                  <a:schemeClr val="bg1"/>
                </a:solidFill>
                <a:latin typeface="Arial" charset="0"/>
                <a:ea typeface="ヒラギノ角ゴ Pro W3" charset="-128"/>
              </a:defRPr>
            </a:lvl8pPr>
            <a:lvl9pPr marL="3886200" indent="-228600" algn="ctr" eaLnBrk="0" fontAlgn="base" hangingPunct="0">
              <a:spcBef>
                <a:spcPct val="20000"/>
              </a:spcBef>
              <a:spcAft>
                <a:spcPct val="0"/>
              </a:spcAft>
              <a:buClr>
                <a:srgbClr val="FFFF99"/>
              </a:buClr>
              <a:buSzPct val="100000"/>
              <a:buFont typeface="Times" charset="0"/>
              <a:buChar char="•"/>
              <a:defRPr sz="4000" b="1">
                <a:solidFill>
                  <a:schemeClr val="bg1"/>
                </a:solidFill>
                <a:latin typeface="Arial" charset="0"/>
                <a:ea typeface="ヒラギノ角ゴ Pro W3" charset="-128"/>
              </a:defRPr>
            </a:lvl9pPr>
          </a:lstStyle>
          <a:p>
            <a:pPr algn="l">
              <a:buFont typeface="Times" charset="0"/>
              <a:buNone/>
            </a:pPr>
            <a:r>
              <a:rPr lang="en-US" altLang="en-US" sz="1600" b="0" dirty="0">
                <a:solidFill>
                  <a:srgbClr val="000000"/>
                </a:solidFill>
                <a:latin typeface="+mj-lt"/>
              </a:rPr>
              <a:t>Khan et al. (2007) </a:t>
            </a:r>
            <a:r>
              <a:rPr lang="en-US" altLang="en-US" sz="1600" b="0" i="1" dirty="0">
                <a:solidFill>
                  <a:srgbClr val="000000"/>
                </a:solidFill>
                <a:latin typeface="+mj-lt"/>
              </a:rPr>
              <a:t>GJI</a:t>
            </a:r>
            <a:r>
              <a:rPr lang="en-US" altLang="en-US" sz="1600" b="0" dirty="0">
                <a:solidFill>
                  <a:srgbClr val="000000"/>
                </a:solidFill>
                <a:latin typeface="+mj-lt"/>
              </a:rPr>
              <a:t> </a:t>
            </a:r>
            <a:r>
              <a:rPr lang="en-US" altLang="en-US" sz="1600" dirty="0">
                <a:solidFill>
                  <a:srgbClr val="000000"/>
                </a:solidFill>
                <a:latin typeface="+mj-lt"/>
              </a:rPr>
              <a:t>168</a:t>
            </a:r>
            <a:r>
              <a:rPr lang="en-US" altLang="en-US" sz="1600" b="0" dirty="0">
                <a:solidFill>
                  <a:srgbClr val="000000"/>
                </a:solidFill>
                <a:latin typeface="+mj-lt"/>
              </a:rPr>
              <a:t>, 243-258</a:t>
            </a:r>
          </a:p>
        </p:txBody>
      </p:sp>
      <p:sp>
        <p:nvSpPr>
          <p:cNvPr id="28" name="Rectangle 7">
            <a:extLst>
              <a:ext uri="{FF2B5EF4-FFF2-40B4-BE49-F238E27FC236}">
                <a16:creationId xmlns:a16="http://schemas.microsoft.com/office/drawing/2014/main" id="{7833B3FA-071B-2344-82BC-A4C6A25A888B}"/>
              </a:ext>
            </a:extLst>
          </p:cNvPr>
          <p:cNvSpPr>
            <a:spLocks noChangeArrowheads="1"/>
          </p:cNvSpPr>
          <p:nvPr/>
        </p:nvSpPr>
        <p:spPr bwMode="auto">
          <a:xfrm>
            <a:off x="8207538" y="1488318"/>
            <a:ext cx="3952365" cy="335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defRPr sz="4000" b="1">
                <a:solidFill>
                  <a:schemeClr val="bg1"/>
                </a:solidFill>
                <a:latin typeface="Arial" charset="0"/>
                <a:ea typeface="ヒラギノ角ゴ Pro W3" charset="-128"/>
              </a:defRPr>
            </a:lvl1pPr>
            <a:lvl2pPr marL="742950" indent="-285750">
              <a:defRPr sz="4000" b="1">
                <a:solidFill>
                  <a:schemeClr val="bg1"/>
                </a:solidFill>
                <a:latin typeface="Arial" charset="0"/>
                <a:ea typeface="ヒラギノ角ゴ Pro W3" charset="-128"/>
              </a:defRPr>
            </a:lvl2pPr>
            <a:lvl3pPr marL="1143000" indent="-228600">
              <a:defRPr sz="4000" b="1">
                <a:solidFill>
                  <a:schemeClr val="bg1"/>
                </a:solidFill>
                <a:latin typeface="Arial" charset="0"/>
                <a:ea typeface="ヒラギノ角ゴ Pro W3" charset="-128"/>
              </a:defRPr>
            </a:lvl3pPr>
            <a:lvl4pPr marL="1600200" indent="-228600">
              <a:defRPr sz="4000" b="1">
                <a:solidFill>
                  <a:schemeClr val="bg1"/>
                </a:solidFill>
                <a:latin typeface="Arial" charset="0"/>
                <a:ea typeface="ヒラギノ角ゴ Pro W3" charset="-128"/>
              </a:defRPr>
            </a:lvl4pPr>
            <a:lvl5pPr marL="2057400" indent="-228600">
              <a:defRPr sz="4000" b="1">
                <a:solidFill>
                  <a:schemeClr val="bg1"/>
                </a:solidFill>
                <a:latin typeface="Arial" charset="0"/>
                <a:ea typeface="ヒラギノ角ゴ Pro W3" charset="-128"/>
              </a:defRPr>
            </a:lvl5pPr>
            <a:lvl6pPr marL="2514600" indent="-228600" algn="ctr" eaLnBrk="0" fontAlgn="base" hangingPunct="0">
              <a:spcBef>
                <a:spcPct val="20000"/>
              </a:spcBef>
              <a:spcAft>
                <a:spcPct val="0"/>
              </a:spcAft>
              <a:buClr>
                <a:srgbClr val="FFFF99"/>
              </a:buClr>
              <a:buSzPct val="100000"/>
              <a:buFont typeface="Times" charset="0"/>
              <a:buChar char="•"/>
              <a:defRPr sz="4000" b="1">
                <a:solidFill>
                  <a:schemeClr val="bg1"/>
                </a:solidFill>
                <a:latin typeface="Arial" charset="0"/>
                <a:ea typeface="ヒラギノ角ゴ Pro W3" charset="-128"/>
              </a:defRPr>
            </a:lvl6pPr>
            <a:lvl7pPr marL="2971800" indent="-228600" algn="ctr" eaLnBrk="0" fontAlgn="base" hangingPunct="0">
              <a:spcBef>
                <a:spcPct val="20000"/>
              </a:spcBef>
              <a:spcAft>
                <a:spcPct val="0"/>
              </a:spcAft>
              <a:buClr>
                <a:srgbClr val="FFFF99"/>
              </a:buClr>
              <a:buSzPct val="100000"/>
              <a:buFont typeface="Times" charset="0"/>
              <a:buChar char="•"/>
              <a:defRPr sz="4000" b="1">
                <a:solidFill>
                  <a:schemeClr val="bg1"/>
                </a:solidFill>
                <a:latin typeface="Arial" charset="0"/>
                <a:ea typeface="ヒラギノ角ゴ Pro W3" charset="-128"/>
              </a:defRPr>
            </a:lvl7pPr>
            <a:lvl8pPr marL="3429000" indent="-228600" algn="ctr" eaLnBrk="0" fontAlgn="base" hangingPunct="0">
              <a:spcBef>
                <a:spcPct val="20000"/>
              </a:spcBef>
              <a:spcAft>
                <a:spcPct val="0"/>
              </a:spcAft>
              <a:buClr>
                <a:srgbClr val="FFFF99"/>
              </a:buClr>
              <a:buSzPct val="100000"/>
              <a:buFont typeface="Times" charset="0"/>
              <a:buChar char="•"/>
              <a:defRPr sz="4000" b="1">
                <a:solidFill>
                  <a:schemeClr val="bg1"/>
                </a:solidFill>
                <a:latin typeface="Arial" charset="0"/>
                <a:ea typeface="ヒラギノ角ゴ Pro W3" charset="-128"/>
              </a:defRPr>
            </a:lvl8pPr>
            <a:lvl9pPr marL="3886200" indent="-228600" algn="ctr" eaLnBrk="0" fontAlgn="base" hangingPunct="0">
              <a:spcBef>
                <a:spcPct val="20000"/>
              </a:spcBef>
              <a:spcAft>
                <a:spcPct val="0"/>
              </a:spcAft>
              <a:buClr>
                <a:srgbClr val="FFFF99"/>
              </a:buClr>
              <a:buSzPct val="100000"/>
              <a:buFont typeface="Times" charset="0"/>
              <a:buChar char="•"/>
              <a:defRPr sz="4000" b="1">
                <a:solidFill>
                  <a:schemeClr val="bg1"/>
                </a:solidFill>
                <a:latin typeface="Arial" charset="0"/>
                <a:ea typeface="ヒラギノ角ゴ Pro W3" charset="-128"/>
              </a:defRPr>
            </a:lvl9pPr>
          </a:lstStyle>
          <a:p>
            <a:pPr algn="l">
              <a:buFont typeface="Times" charset="0"/>
              <a:buNone/>
            </a:pPr>
            <a:r>
              <a:rPr lang="en-US" altLang="en-US" sz="1600" b="0" dirty="0">
                <a:solidFill>
                  <a:srgbClr val="000000"/>
                </a:solidFill>
                <a:latin typeface="+mj-lt"/>
              </a:rPr>
              <a:t>Khan &amp; </a:t>
            </a:r>
            <a:r>
              <a:rPr lang="en-US" altLang="en-US" sz="1600" b="0" dirty="0" err="1">
                <a:solidFill>
                  <a:srgbClr val="000000"/>
                </a:solidFill>
                <a:latin typeface="+mj-lt"/>
              </a:rPr>
              <a:t>Mosegaard</a:t>
            </a:r>
            <a:r>
              <a:rPr lang="en-US" altLang="en-US" sz="1600" b="0" dirty="0">
                <a:solidFill>
                  <a:srgbClr val="000000"/>
                </a:solidFill>
                <a:latin typeface="+mj-lt"/>
              </a:rPr>
              <a:t> (2001) </a:t>
            </a:r>
            <a:r>
              <a:rPr lang="en-US" altLang="en-US" sz="1600" b="0" i="1" dirty="0">
                <a:solidFill>
                  <a:srgbClr val="000000"/>
                </a:solidFill>
                <a:latin typeface="+mj-lt"/>
              </a:rPr>
              <a:t>GRL</a:t>
            </a:r>
            <a:r>
              <a:rPr lang="en-US" altLang="en-US" sz="1600" b="0" dirty="0">
                <a:solidFill>
                  <a:srgbClr val="000000"/>
                </a:solidFill>
                <a:latin typeface="+mj-lt"/>
              </a:rPr>
              <a:t> </a:t>
            </a:r>
            <a:r>
              <a:rPr lang="en-US" altLang="en-US" sz="1600" dirty="0">
                <a:solidFill>
                  <a:srgbClr val="000000"/>
                </a:solidFill>
                <a:latin typeface="+mj-lt"/>
              </a:rPr>
              <a:t>28</a:t>
            </a:r>
            <a:r>
              <a:rPr lang="en-US" altLang="en-US" sz="1600" b="0" dirty="0">
                <a:solidFill>
                  <a:srgbClr val="000000"/>
                </a:solidFill>
                <a:latin typeface="+mj-lt"/>
              </a:rPr>
              <a:t>, 1791-1794</a:t>
            </a:r>
          </a:p>
        </p:txBody>
      </p:sp>
    </p:spTree>
    <p:extLst>
      <p:ext uri="{BB962C8B-B14F-4D97-AF65-F5344CB8AC3E}">
        <p14:creationId xmlns:p14="http://schemas.microsoft.com/office/powerpoint/2010/main" val="1040007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01128"/>
            <a:ext cx="12192000" cy="1393371"/>
          </a:xfrm>
          <a:prstGeom prst="rect">
            <a:avLst/>
          </a:prstGeom>
          <a:solidFill>
            <a:srgbClr val="018BC0">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p:cNvSpPr/>
          <p:nvPr/>
        </p:nvSpPr>
        <p:spPr>
          <a:xfrm>
            <a:off x="0" y="257155"/>
            <a:ext cx="12192000" cy="1081315"/>
          </a:xfrm>
          <a:prstGeom prst="rect">
            <a:avLst/>
          </a:prstGeom>
          <a:solidFill>
            <a:srgbClr val="018BC0">
              <a:alpha val="6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838200" y="325369"/>
            <a:ext cx="10515600" cy="973345"/>
          </a:xfrm>
        </p:spPr>
        <p:txBody>
          <a:bodyPr>
            <a:noAutofit/>
          </a:bodyPr>
          <a:lstStyle/>
          <a:p>
            <a:r>
              <a:rPr lang="en-US" sz="2800" b="1" dirty="0">
                <a:solidFill>
                  <a:schemeClr val="bg1"/>
                </a:solidFill>
              </a:rPr>
              <a:t>Recent advances in lunar geophysics</a:t>
            </a:r>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3" y="1521763"/>
            <a:ext cx="7969427" cy="4974547"/>
          </a:xfrm>
          <a:prstGeom prst="rect">
            <a:avLst/>
          </a:prstGeom>
        </p:spPr>
      </p:pic>
      <p:sp>
        <p:nvSpPr>
          <p:cNvPr id="12" name="Rectangle 7"/>
          <p:cNvSpPr>
            <a:spLocks noChangeArrowheads="1"/>
          </p:cNvSpPr>
          <p:nvPr/>
        </p:nvSpPr>
        <p:spPr bwMode="auto">
          <a:xfrm>
            <a:off x="838200" y="6496309"/>
            <a:ext cx="4417090" cy="335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90488" tIns="44450" rIns="90488" bIns="44450">
            <a:spAutoFit/>
          </a:bodyPr>
          <a:lstStyle>
            <a:lvl1pPr>
              <a:defRPr sz="4000" b="1">
                <a:solidFill>
                  <a:schemeClr val="bg1"/>
                </a:solidFill>
                <a:latin typeface="Arial" charset="0"/>
                <a:ea typeface="ヒラギノ角ゴ Pro W3" charset="-128"/>
              </a:defRPr>
            </a:lvl1pPr>
            <a:lvl2pPr marL="742950" indent="-285750">
              <a:defRPr sz="4000" b="1">
                <a:solidFill>
                  <a:schemeClr val="bg1"/>
                </a:solidFill>
                <a:latin typeface="Arial" charset="0"/>
                <a:ea typeface="ヒラギノ角ゴ Pro W3" charset="-128"/>
              </a:defRPr>
            </a:lvl2pPr>
            <a:lvl3pPr marL="1143000" indent="-228600">
              <a:defRPr sz="4000" b="1">
                <a:solidFill>
                  <a:schemeClr val="bg1"/>
                </a:solidFill>
                <a:latin typeface="Arial" charset="0"/>
                <a:ea typeface="ヒラギノ角ゴ Pro W3" charset="-128"/>
              </a:defRPr>
            </a:lvl3pPr>
            <a:lvl4pPr marL="1600200" indent="-228600">
              <a:defRPr sz="4000" b="1">
                <a:solidFill>
                  <a:schemeClr val="bg1"/>
                </a:solidFill>
                <a:latin typeface="Arial" charset="0"/>
                <a:ea typeface="ヒラギノ角ゴ Pro W3" charset="-128"/>
              </a:defRPr>
            </a:lvl4pPr>
            <a:lvl5pPr marL="2057400" indent="-228600">
              <a:defRPr sz="4000" b="1">
                <a:solidFill>
                  <a:schemeClr val="bg1"/>
                </a:solidFill>
                <a:latin typeface="Arial" charset="0"/>
                <a:ea typeface="ヒラギノ角ゴ Pro W3" charset="-128"/>
              </a:defRPr>
            </a:lvl5pPr>
            <a:lvl6pPr marL="2514600" indent="-228600" algn="ctr" eaLnBrk="0" fontAlgn="base" hangingPunct="0">
              <a:spcBef>
                <a:spcPct val="20000"/>
              </a:spcBef>
              <a:spcAft>
                <a:spcPct val="0"/>
              </a:spcAft>
              <a:buClr>
                <a:srgbClr val="FFFF99"/>
              </a:buClr>
              <a:buSzPct val="100000"/>
              <a:buFont typeface="Times" charset="0"/>
              <a:buChar char="•"/>
              <a:defRPr sz="4000" b="1">
                <a:solidFill>
                  <a:schemeClr val="bg1"/>
                </a:solidFill>
                <a:latin typeface="Arial" charset="0"/>
                <a:ea typeface="ヒラギノ角ゴ Pro W3" charset="-128"/>
              </a:defRPr>
            </a:lvl6pPr>
            <a:lvl7pPr marL="2971800" indent="-228600" algn="ctr" eaLnBrk="0" fontAlgn="base" hangingPunct="0">
              <a:spcBef>
                <a:spcPct val="20000"/>
              </a:spcBef>
              <a:spcAft>
                <a:spcPct val="0"/>
              </a:spcAft>
              <a:buClr>
                <a:srgbClr val="FFFF99"/>
              </a:buClr>
              <a:buSzPct val="100000"/>
              <a:buFont typeface="Times" charset="0"/>
              <a:buChar char="•"/>
              <a:defRPr sz="4000" b="1">
                <a:solidFill>
                  <a:schemeClr val="bg1"/>
                </a:solidFill>
                <a:latin typeface="Arial" charset="0"/>
                <a:ea typeface="ヒラギノ角ゴ Pro W3" charset="-128"/>
              </a:defRPr>
            </a:lvl7pPr>
            <a:lvl8pPr marL="3429000" indent="-228600" algn="ctr" eaLnBrk="0" fontAlgn="base" hangingPunct="0">
              <a:spcBef>
                <a:spcPct val="20000"/>
              </a:spcBef>
              <a:spcAft>
                <a:spcPct val="0"/>
              </a:spcAft>
              <a:buClr>
                <a:srgbClr val="FFFF99"/>
              </a:buClr>
              <a:buSzPct val="100000"/>
              <a:buFont typeface="Times" charset="0"/>
              <a:buChar char="•"/>
              <a:defRPr sz="4000" b="1">
                <a:solidFill>
                  <a:schemeClr val="bg1"/>
                </a:solidFill>
                <a:latin typeface="Arial" charset="0"/>
                <a:ea typeface="ヒラギノ角ゴ Pro W3" charset="-128"/>
              </a:defRPr>
            </a:lvl8pPr>
            <a:lvl9pPr marL="3886200" indent="-228600" algn="ctr" eaLnBrk="0" fontAlgn="base" hangingPunct="0">
              <a:spcBef>
                <a:spcPct val="20000"/>
              </a:spcBef>
              <a:spcAft>
                <a:spcPct val="0"/>
              </a:spcAft>
              <a:buClr>
                <a:srgbClr val="FFFF99"/>
              </a:buClr>
              <a:buSzPct val="100000"/>
              <a:buFont typeface="Times" charset="0"/>
              <a:buChar char="•"/>
              <a:defRPr sz="4000" b="1">
                <a:solidFill>
                  <a:schemeClr val="bg1"/>
                </a:solidFill>
                <a:latin typeface="Arial" charset="0"/>
                <a:ea typeface="ヒラギノ角ゴ Pro W3" charset="-128"/>
              </a:defRPr>
            </a:lvl9pPr>
          </a:lstStyle>
          <a:p>
            <a:r>
              <a:rPr lang="en-US" altLang="en-US" sz="1600" b="0" dirty="0">
                <a:solidFill>
                  <a:srgbClr val="000000"/>
                </a:solidFill>
                <a:latin typeface="+mj-lt"/>
              </a:rPr>
              <a:t>Wieczorek et al. (2013) </a:t>
            </a:r>
            <a:r>
              <a:rPr lang="en-US" altLang="en-US" sz="1600" b="0" i="1" dirty="0">
                <a:solidFill>
                  <a:srgbClr val="000000"/>
                </a:solidFill>
                <a:latin typeface="+mj-lt"/>
              </a:rPr>
              <a:t>Science</a:t>
            </a:r>
            <a:r>
              <a:rPr lang="en-US" altLang="en-US" sz="1600" b="0" dirty="0">
                <a:solidFill>
                  <a:srgbClr val="000000"/>
                </a:solidFill>
                <a:latin typeface="+mj-lt"/>
              </a:rPr>
              <a:t> </a:t>
            </a:r>
            <a:r>
              <a:rPr lang="en-US" altLang="en-US" sz="1600" dirty="0">
                <a:solidFill>
                  <a:srgbClr val="000000"/>
                </a:solidFill>
                <a:latin typeface="+mj-lt"/>
              </a:rPr>
              <a:t>339</a:t>
            </a:r>
            <a:r>
              <a:rPr lang="en-US" altLang="en-US" sz="1600" b="0" dirty="0">
                <a:solidFill>
                  <a:srgbClr val="000000"/>
                </a:solidFill>
                <a:latin typeface="+mj-lt"/>
              </a:rPr>
              <a:t>, 671-675 </a:t>
            </a:r>
          </a:p>
        </p:txBody>
      </p:sp>
      <p:sp>
        <p:nvSpPr>
          <p:cNvPr id="8" name="TextBox 7"/>
          <p:cNvSpPr txBox="1"/>
          <p:nvPr/>
        </p:nvSpPr>
        <p:spPr>
          <a:xfrm>
            <a:off x="8150088" y="2022206"/>
            <a:ext cx="3710607" cy="3447098"/>
          </a:xfrm>
          <a:prstGeom prst="rect">
            <a:avLst/>
          </a:prstGeom>
          <a:noFill/>
        </p:spPr>
        <p:txBody>
          <a:bodyPr wrap="square" rtlCol="0">
            <a:spAutoFit/>
          </a:bodyPr>
          <a:lstStyle/>
          <a:p>
            <a:pPr marL="285750" indent="-285750">
              <a:buFont typeface="Arial" panose="020B0604020202020204" pitchFamily="34" charset="0"/>
              <a:buChar char="•"/>
            </a:pPr>
            <a:r>
              <a:rPr lang="en-US" altLang="en-US" dirty="0"/>
              <a:t>GRAIL lunar gravity mission mapped the Moon’s gravity field in extreme detail</a:t>
            </a:r>
          </a:p>
          <a:p>
            <a:pPr marL="285750" indent="-285750">
              <a:buFont typeface="Arial" panose="020B0604020202020204" pitchFamily="34" charset="0"/>
              <a:buChar char="•"/>
            </a:pPr>
            <a:endParaRPr lang="en-US" altLang="en-US" dirty="0"/>
          </a:p>
          <a:p>
            <a:pPr marL="285750" indent="-285750">
              <a:buFont typeface="Arial" panose="020B0604020202020204" pitchFamily="34" charset="0"/>
              <a:buChar char="•"/>
            </a:pPr>
            <a:r>
              <a:rPr lang="en-US" altLang="en-US" dirty="0"/>
              <a:t>Shallow (crustal) structure is tightly constrained, but still tied to (uncertain) ground-truth seismic estimates at the Apollo landing sites</a:t>
            </a:r>
          </a:p>
          <a:p>
            <a:pPr marL="285750" indent="-285750">
              <a:buFont typeface="Arial" panose="020B0604020202020204" pitchFamily="34" charset="0"/>
              <a:buChar char="•"/>
            </a:pPr>
            <a:endParaRPr lang="en-US" altLang="en-US" dirty="0"/>
          </a:p>
          <a:p>
            <a:pPr marL="800100" lvl="1" indent="-342900">
              <a:buFont typeface="Wingdings" charset="2"/>
              <a:buChar char="Ø"/>
            </a:pPr>
            <a:endParaRPr lang="en-US" altLang="en-US" dirty="0"/>
          </a:p>
          <a:p>
            <a:endParaRPr lang="en-US" dirty="0"/>
          </a:p>
        </p:txBody>
      </p:sp>
    </p:spTree>
    <p:extLst>
      <p:ext uri="{BB962C8B-B14F-4D97-AF65-F5344CB8AC3E}">
        <p14:creationId xmlns:p14="http://schemas.microsoft.com/office/powerpoint/2010/main" val="10341486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5296175" y="1912670"/>
            <a:ext cx="6478467" cy="3477875"/>
          </a:xfrm>
          <a:prstGeom prst="rect">
            <a:avLst/>
          </a:prstGeom>
          <a:noFill/>
        </p:spPr>
        <p:txBody>
          <a:bodyPr wrap="square" rtlCol="0">
            <a:spAutoFit/>
          </a:bodyPr>
          <a:lstStyle/>
          <a:p>
            <a:pPr marL="342900" indent="-342900">
              <a:buFont typeface="Arial" charset="0"/>
              <a:buChar char="•"/>
            </a:pPr>
            <a:r>
              <a:rPr lang="en-US" altLang="en-US" sz="2000" dirty="0"/>
              <a:t>Re-analyses of Apollo seismic data found evidence for core reflections, both including (Weber et al., 2011) and not including (Garcia et al., 2011) the presence of a partial melt layer above the liquid outer core.</a:t>
            </a:r>
          </a:p>
          <a:p>
            <a:pPr marL="342900" indent="-342900">
              <a:buFont typeface="Arial" charset="0"/>
              <a:buChar char="•"/>
            </a:pPr>
            <a:endParaRPr lang="en-US" altLang="en-US" sz="2000" dirty="0"/>
          </a:p>
          <a:p>
            <a:pPr marL="342900" indent="-342900">
              <a:buFont typeface="Arial" charset="0"/>
              <a:buChar char="•"/>
            </a:pPr>
            <a:r>
              <a:rPr lang="en-US" altLang="en-US" sz="2000" dirty="0"/>
              <a:t>Differing perspectives on whether a partial melt layer is required to satisfy available constraints (gravity, seismic, geodetic constraints, EM sounding data, phase-equilibrium models, dissipation, volatile content) </a:t>
            </a:r>
          </a:p>
          <a:p>
            <a:pPr marL="800100" lvl="1" indent="-342900">
              <a:buFont typeface="Wingdings" charset="2"/>
              <a:buChar char="Ø"/>
            </a:pPr>
            <a:endParaRPr lang="en-US" altLang="en-US" sz="2000" dirty="0"/>
          </a:p>
          <a:p>
            <a:endParaRPr lang="en-US" sz="2000" dirty="0"/>
          </a:p>
        </p:txBody>
      </p:sp>
      <p:sp>
        <p:nvSpPr>
          <p:cNvPr id="4" name="Rectangle 3"/>
          <p:cNvSpPr/>
          <p:nvPr/>
        </p:nvSpPr>
        <p:spPr>
          <a:xfrm>
            <a:off x="0" y="101128"/>
            <a:ext cx="12192000" cy="1393371"/>
          </a:xfrm>
          <a:prstGeom prst="rect">
            <a:avLst/>
          </a:prstGeom>
          <a:solidFill>
            <a:srgbClr val="018BC0">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p:cNvSpPr/>
          <p:nvPr/>
        </p:nvSpPr>
        <p:spPr>
          <a:xfrm>
            <a:off x="0" y="257155"/>
            <a:ext cx="12192000" cy="1081315"/>
          </a:xfrm>
          <a:prstGeom prst="rect">
            <a:avLst/>
          </a:prstGeom>
          <a:solidFill>
            <a:srgbClr val="018BC0">
              <a:alpha val="6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838200" y="325369"/>
            <a:ext cx="10515600" cy="973345"/>
          </a:xfrm>
        </p:spPr>
        <p:txBody>
          <a:bodyPr>
            <a:noAutofit/>
          </a:bodyPr>
          <a:lstStyle/>
          <a:p>
            <a:r>
              <a:rPr lang="en-US" sz="2800" b="1" dirty="0">
                <a:solidFill>
                  <a:schemeClr val="bg1"/>
                </a:solidFill>
              </a:rPr>
              <a:t>Recent advances in lunar geophysics</a:t>
            </a:r>
          </a:p>
        </p:txBody>
      </p:sp>
      <p:pic>
        <p:nvPicPr>
          <p:cNvPr id="11" name="Picture 3" descr="new_core_cutaway.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7358" y="1650526"/>
            <a:ext cx="4472694" cy="44710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3" name="Rectangle 7"/>
          <p:cNvSpPr>
            <a:spLocks noChangeArrowheads="1"/>
          </p:cNvSpPr>
          <p:nvPr/>
        </p:nvSpPr>
        <p:spPr bwMode="auto">
          <a:xfrm>
            <a:off x="615448" y="6264856"/>
            <a:ext cx="3688894" cy="335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90488" tIns="44450" rIns="90488" bIns="44450">
            <a:spAutoFit/>
          </a:bodyPr>
          <a:lstStyle>
            <a:lvl1pPr>
              <a:defRPr sz="4000" b="1">
                <a:solidFill>
                  <a:schemeClr val="bg1"/>
                </a:solidFill>
                <a:latin typeface="Arial" charset="0"/>
                <a:ea typeface="ヒラギノ角ゴ Pro W3" charset="-128"/>
              </a:defRPr>
            </a:lvl1pPr>
            <a:lvl2pPr marL="742950" indent="-285750">
              <a:defRPr sz="4000" b="1">
                <a:solidFill>
                  <a:schemeClr val="bg1"/>
                </a:solidFill>
                <a:latin typeface="Arial" charset="0"/>
                <a:ea typeface="ヒラギノ角ゴ Pro W3" charset="-128"/>
              </a:defRPr>
            </a:lvl2pPr>
            <a:lvl3pPr marL="1143000" indent="-228600">
              <a:defRPr sz="4000" b="1">
                <a:solidFill>
                  <a:schemeClr val="bg1"/>
                </a:solidFill>
                <a:latin typeface="Arial" charset="0"/>
                <a:ea typeface="ヒラギノ角ゴ Pro W3" charset="-128"/>
              </a:defRPr>
            </a:lvl3pPr>
            <a:lvl4pPr marL="1600200" indent="-228600">
              <a:defRPr sz="4000" b="1">
                <a:solidFill>
                  <a:schemeClr val="bg1"/>
                </a:solidFill>
                <a:latin typeface="Arial" charset="0"/>
                <a:ea typeface="ヒラギノ角ゴ Pro W3" charset="-128"/>
              </a:defRPr>
            </a:lvl4pPr>
            <a:lvl5pPr marL="2057400" indent="-228600">
              <a:defRPr sz="4000" b="1">
                <a:solidFill>
                  <a:schemeClr val="bg1"/>
                </a:solidFill>
                <a:latin typeface="Arial" charset="0"/>
                <a:ea typeface="ヒラギノ角ゴ Pro W3" charset="-128"/>
              </a:defRPr>
            </a:lvl5pPr>
            <a:lvl6pPr marL="2514600" indent="-228600" algn="ctr" eaLnBrk="0" fontAlgn="base" hangingPunct="0">
              <a:spcBef>
                <a:spcPct val="20000"/>
              </a:spcBef>
              <a:spcAft>
                <a:spcPct val="0"/>
              </a:spcAft>
              <a:buClr>
                <a:srgbClr val="FFFF99"/>
              </a:buClr>
              <a:buSzPct val="100000"/>
              <a:buFont typeface="Times" charset="0"/>
              <a:buChar char="•"/>
              <a:defRPr sz="4000" b="1">
                <a:solidFill>
                  <a:schemeClr val="bg1"/>
                </a:solidFill>
                <a:latin typeface="Arial" charset="0"/>
                <a:ea typeface="ヒラギノ角ゴ Pro W3" charset="-128"/>
              </a:defRPr>
            </a:lvl6pPr>
            <a:lvl7pPr marL="2971800" indent="-228600" algn="ctr" eaLnBrk="0" fontAlgn="base" hangingPunct="0">
              <a:spcBef>
                <a:spcPct val="20000"/>
              </a:spcBef>
              <a:spcAft>
                <a:spcPct val="0"/>
              </a:spcAft>
              <a:buClr>
                <a:srgbClr val="FFFF99"/>
              </a:buClr>
              <a:buSzPct val="100000"/>
              <a:buFont typeface="Times" charset="0"/>
              <a:buChar char="•"/>
              <a:defRPr sz="4000" b="1">
                <a:solidFill>
                  <a:schemeClr val="bg1"/>
                </a:solidFill>
                <a:latin typeface="Arial" charset="0"/>
                <a:ea typeface="ヒラギノ角ゴ Pro W3" charset="-128"/>
              </a:defRPr>
            </a:lvl7pPr>
            <a:lvl8pPr marL="3429000" indent="-228600" algn="ctr" eaLnBrk="0" fontAlgn="base" hangingPunct="0">
              <a:spcBef>
                <a:spcPct val="20000"/>
              </a:spcBef>
              <a:spcAft>
                <a:spcPct val="0"/>
              </a:spcAft>
              <a:buClr>
                <a:srgbClr val="FFFF99"/>
              </a:buClr>
              <a:buSzPct val="100000"/>
              <a:buFont typeface="Times" charset="0"/>
              <a:buChar char="•"/>
              <a:defRPr sz="4000" b="1">
                <a:solidFill>
                  <a:schemeClr val="bg1"/>
                </a:solidFill>
                <a:latin typeface="Arial" charset="0"/>
                <a:ea typeface="ヒラギノ角ゴ Pro W3" charset="-128"/>
              </a:defRPr>
            </a:lvl8pPr>
            <a:lvl9pPr marL="3886200" indent="-228600" algn="ctr" eaLnBrk="0" fontAlgn="base" hangingPunct="0">
              <a:spcBef>
                <a:spcPct val="20000"/>
              </a:spcBef>
              <a:spcAft>
                <a:spcPct val="0"/>
              </a:spcAft>
              <a:buClr>
                <a:srgbClr val="FFFF99"/>
              </a:buClr>
              <a:buSzPct val="100000"/>
              <a:buFont typeface="Times" charset="0"/>
              <a:buChar char="•"/>
              <a:defRPr sz="4000" b="1">
                <a:solidFill>
                  <a:schemeClr val="bg1"/>
                </a:solidFill>
                <a:latin typeface="Arial" charset="0"/>
                <a:ea typeface="ヒラギノ角ゴ Pro W3" charset="-128"/>
              </a:defRPr>
            </a:lvl9pPr>
          </a:lstStyle>
          <a:p>
            <a:r>
              <a:rPr lang="en-US" altLang="en-US" sz="1600" b="0" dirty="0">
                <a:solidFill>
                  <a:srgbClr val="000000"/>
                </a:solidFill>
                <a:latin typeface="+mj-lt"/>
              </a:rPr>
              <a:t>Weber et al. (2011) </a:t>
            </a:r>
            <a:r>
              <a:rPr lang="en-US" altLang="en-US" sz="1600" b="0" i="1" dirty="0">
                <a:solidFill>
                  <a:srgbClr val="000000"/>
                </a:solidFill>
                <a:latin typeface="+mj-lt"/>
              </a:rPr>
              <a:t>Science</a:t>
            </a:r>
            <a:r>
              <a:rPr lang="en-US" altLang="en-US" sz="1600" b="0" dirty="0">
                <a:solidFill>
                  <a:srgbClr val="000000"/>
                </a:solidFill>
                <a:latin typeface="+mj-lt"/>
              </a:rPr>
              <a:t> </a:t>
            </a:r>
            <a:r>
              <a:rPr lang="en-US" altLang="en-US" sz="1600" dirty="0">
                <a:solidFill>
                  <a:srgbClr val="000000"/>
                </a:solidFill>
                <a:latin typeface="+mj-lt"/>
              </a:rPr>
              <a:t>331</a:t>
            </a:r>
            <a:r>
              <a:rPr lang="en-US" altLang="en-US" sz="1600" b="0" dirty="0">
                <a:solidFill>
                  <a:srgbClr val="000000"/>
                </a:solidFill>
                <a:latin typeface="+mj-lt"/>
              </a:rPr>
              <a:t>, 309-312 </a:t>
            </a:r>
          </a:p>
        </p:txBody>
      </p:sp>
    </p:spTree>
    <p:extLst>
      <p:ext uri="{BB962C8B-B14F-4D97-AF65-F5344CB8AC3E}">
        <p14:creationId xmlns:p14="http://schemas.microsoft.com/office/powerpoint/2010/main" val="38218754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01128"/>
            <a:ext cx="12192000" cy="1393371"/>
          </a:xfrm>
          <a:prstGeom prst="rect">
            <a:avLst/>
          </a:prstGeom>
          <a:solidFill>
            <a:srgbClr val="018BC0">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p:cNvSpPr/>
          <p:nvPr/>
        </p:nvSpPr>
        <p:spPr>
          <a:xfrm>
            <a:off x="0" y="257155"/>
            <a:ext cx="12192000" cy="1081315"/>
          </a:xfrm>
          <a:prstGeom prst="rect">
            <a:avLst/>
          </a:prstGeom>
          <a:solidFill>
            <a:srgbClr val="018BC0">
              <a:alpha val="6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838200" y="325369"/>
            <a:ext cx="10515600" cy="973345"/>
          </a:xfrm>
        </p:spPr>
        <p:txBody>
          <a:bodyPr>
            <a:noAutofit/>
          </a:bodyPr>
          <a:lstStyle/>
          <a:p>
            <a:r>
              <a:rPr lang="en-US" sz="2800" b="1" dirty="0">
                <a:solidFill>
                  <a:schemeClr val="bg1"/>
                </a:solidFill>
              </a:rPr>
              <a:t>Synergy with geothermal measurements</a:t>
            </a:r>
          </a:p>
        </p:txBody>
      </p:sp>
      <p:sp>
        <p:nvSpPr>
          <p:cNvPr id="18" name="TextBox 17"/>
          <p:cNvSpPr txBox="1"/>
          <p:nvPr/>
        </p:nvSpPr>
        <p:spPr>
          <a:xfrm>
            <a:off x="76262" y="1595501"/>
            <a:ext cx="8605755" cy="2462213"/>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dirty="0"/>
              <a:t>Geothermal measurements track heat production and interior temperature distribution. </a:t>
            </a:r>
          </a:p>
          <a:p>
            <a:pPr marL="285750" indent="-285750">
              <a:spcAft>
                <a:spcPts val="600"/>
              </a:spcAft>
              <a:buFont typeface="Arial" panose="020B0604020202020204" pitchFamily="34" charset="0"/>
              <a:buChar char="•"/>
            </a:pPr>
            <a:r>
              <a:rPr lang="en-US" dirty="0"/>
              <a:t>The Apollo Heat Flow Experiments were both within areas dominated by Thorium-rich crust. How the PKT came to exist depends on internal structure.</a:t>
            </a:r>
          </a:p>
          <a:p>
            <a:pPr marL="285750" indent="-285750">
              <a:spcAft>
                <a:spcPts val="600"/>
              </a:spcAft>
              <a:buFont typeface="Arial" panose="020B0604020202020204" pitchFamily="34" charset="0"/>
              <a:buChar char="•"/>
            </a:pPr>
            <a:r>
              <a:rPr lang="en-US" dirty="0"/>
              <a:t>Determining the physical and thermal structure of the lunar core and deep interior is critical for understanding the Moon's formation. Geophysical data reveal the evolution of the lunar dynamo, by which the Moon may have generated and maintained its own magnetic field. They also provide context for thermal emission and volcanism studies.</a:t>
            </a:r>
          </a:p>
        </p:txBody>
      </p:sp>
      <p:grpSp>
        <p:nvGrpSpPr>
          <p:cNvPr id="8" name="Group 7">
            <a:extLst>
              <a:ext uri="{FF2B5EF4-FFF2-40B4-BE49-F238E27FC236}">
                <a16:creationId xmlns:a16="http://schemas.microsoft.com/office/drawing/2014/main" id="{6AD381AE-AB5F-C642-915D-7025FEBA3584}"/>
              </a:ext>
            </a:extLst>
          </p:cNvPr>
          <p:cNvGrpSpPr/>
          <p:nvPr/>
        </p:nvGrpSpPr>
        <p:grpSpPr>
          <a:xfrm>
            <a:off x="92177" y="4119906"/>
            <a:ext cx="5171719" cy="2672779"/>
            <a:chOff x="6182081" y="1638228"/>
            <a:chExt cx="5171719" cy="2672779"/>
          </a:xfrm>
        </p:grpSpPr>
        <p:pic>
          <p:nvPicPr>
            <p:cNvPr id="11" name="Picture 10"/>
            <p:cNvPicPr>
              <a:picLocks noChangeAspect="1"/>
            </p:cNvPicPr>
            <p:nvPr/>
          </p:nvPicPr>
          <p:blipFill>
            <a:blip r:embed="rId3"/>
            <a:stretch>
              <a:fillRect/>
            </a:stretch>
          </p:blipFill>
          <p:spPr>
            <a:xfrm>
              <a:off x="6182081" y="1638228"/>
              <a:ext cx="5171719" cy="2672779"/>
            </a:xfrm>
            <a:prstGeom prst="rect">
              <a:avLst/>
            </a:prstGeom>
            <a:ln>
              <a:solidFill>
                <a:schemeClr val="bg1"/>
              </a:solidFill>
            </a:ln>
          </p:spPr>
        </p:pic>
        <p:sp>
          <p:nvSpPr>
            <p:cNvPr id="3" name="5-Point Star 2"/>
            <p:cNvSpPr/>
            <p:nvPr/>
          </p:nvSpPr>
          <p:spPr>
            <a:xfrm>
              <a:off x="7432423" y="2263964"/>
              <a:ext cx="344774" cy="284814"/>
            </a:xfrm>
            <a:prstGeom prst="star5">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5-Point Star 18"/>
            <p:cNvSpPr/>
            <p:nvPr/>
          </p:nvSpPr>
          <p:spPr>
            <a:xfrm>
              <a:off x="7777197" y="2563769"/>
              <a:ext cx="344774" cy="284814"/>
            </a:xfrm>
            <a:prstGeom prst="star5">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p:cNvSpPr txBox="1"/>
            <p:nvPr/>
          </p:nvSpPr>
          <p:spPr>
            <a:xfrm>
              <a:off x="7605771" y="2084721"/>
              <a:ext cx="1093569" cy="369332"/>
            </a:xfrm>
            <a:prstGeom prst="rect">
              <a:avLst/>
            </a:prstGeom>
            <a:noFill/>
          </p:spPr>
          <p:txBody>
            <a:bodyPr wrap="none" rtlCol="0">
              <a:spAutoFit/>
            </a:bodyPr>
            <a:lstStyle/>
            <a:p>
              <a:r>
                <a:rPr lang="en-US" b="1" dirty="0">
                  <a:solidFill>
                    <a:schemeClr val="bg1"/>
                  </a:solidFill>
                </a:rPr>
                <a:t>Apollo 15</a:t>
              </a:r>
            </a:p>
          </p:txBody>
        </p:sp>
        <p:sp>
          <p:nvSpPr>
            <p:cNvPr id="20" name="TextBox 19"/>
            <p:cNvSpPr txBox="1"/>
            <p:nvPr/>
          </p:nvSpPr>
          <p:spPr>
            <a:xfrm>
              <a:off x="8021267" y="2371608"/>
              <a:ext cx="1093569" cy="369332"/>
            </a:xfrm>
            <a:prstGeom prst="rect">
              <a:avLst/>
            </a:prstGeom>
            <a:noFill/>
          </p:spPr>
          <p:txBody>
            <a:bodyPr wrap="none" rtlCol="0">
              <a:spAutoFit/>
            </a:bodyPr>
            <a:lstStyle/>
            <a:p>
              <a:r>
                <a:rPr lang="en-US" b="1" dirty="0">
                  <a:solidFill>
                    <a:schemeClr val="bg1"/>
                  </a:solidFill>
                </a:rPr>
                <a:t>Apollo 17</a:t>
              </a:r>
            </a:p>
          </p:txBody>
        </p:sp>
      </p:gr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09199" y="4245762"/>
            <a:ext cx="2127516" cy="2421066"/>
          </a:xfrm>
          <a:prstGeom prst="rect">
            <a:avLst/>
          </a:prstGeom>
        </p:spPr>
      </p:pic>
      <p:pic>
        <p:nvPicPr>
          <p:cNvPr id="10" name="Picture 9">
            <a:extLst>
              <a:ext uri="{FF2B5EF4-FFF2-40B4-BE49-F238E27FC236}">
                <a16:creationId xmlns:a16="http://schemas.microsoft.com/office/drawing/2014/main" id="{977C675B-73E8-E64F-8B9F-451736ABC927}"/>
              </a:ext>
            </a:extLst>
          </p:cNvPr>
          <p:cNvPicPr>
            <a:picLocks noChangeAspect="1"/>
          </p:cNvPicPr>
          <p:nvPr/>
        </p:nvPicPr>
        <p:blipFill>
          <a:blip r:embed="rId5"/>
          <a:stretch>
            <a:fillRect/>
          </a:stretch>
        </p:blipFill>
        <p:spPr>
          <a:xfrm>
            <a:off x="8682018" y="2343085"/>
            <a:ext cx="3509982" cy="3822943"/>
          </a:xfrm>
          <a:prstGeom prst="rect">
            <a:avLst/>
          </a:prstGeom>
        </p:spPr>
      </p:pic>
      <p:sp>
        <p:nvSpPr>
          <p:cNvPr id="21" name="Rectangle 7">
            <a:extLst>
              <a:ext uri="{FF2B5EF4-FFF2-40B4-BE49-F238E27FC236}">
                <a16:creationId xmlns:a16="http://schemas.microsoft.com/office/drawing/2014/main" id="{87C091C7-5A80-884B-A301-725767EB5740}"/>
              </a:ext>
            </a:extLst>
          </p:cNvPr>
          <p:cNvSpPr>
            <a:spLocks noChangeArrowheads="1"/>
          </p:cNvSpPr>
          <p:nvPr/>
        </p:nvSpPr>
        <p:spPr bwMode="auto">
          <a:xfrm>
            <a:off x="8682017" y="6134558"/>
            <a:ext cx="3150319" cy="582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90488" tIns="44450" rIns="90488" bIns="44450">
            <a:spAutoFit/>
          </a:bodyPr>
          <a:lstStyle>
            <a:lvl1pPr>
              <a:defRPr sz="4000" b="1">
                <a:solidFill>
                  <a:schemeClr val="bg1"/>
                </a:solidFill>
                <a:latin typeface="Arial" charset="0"/>
                <a:ea typeface="ヒラギノ角ゴ Pro W3" charset="-128"/>
              </a:defRPr>
            </a:lvl1pPr>
            <a:lvl2pPr marL="742950" indent="-285750">
              <a:defRPr sz="4000" b="1">
                <a:solidFill>
                  <a:schemeClr val="bg1"/>
                </a:solidFill>
                <a:latin typeface="Arial" charset="0"/>
                <a:ea typeface="ヒラギノ角ゴ Pro W3" charset="-128"/>
              </a:defRPr>
            </a:lvl2pPr>
            <a:lvl3pPr marL="1143000" indent="-228600">
              <a:defRPr sz="4000" b="1">
                <a:solidFill>
                  <a:schemeClr val="bg1"/>
                </a:solidFill>
                <a:latin typeface="Arial" charset="0"/>
                <a:ea typeface="ヒラギノ角ゴ Pro W3" charset="-128"/>
              </a:defRPr>
            </a:lvl3pPr>
            <a:lvl4pPr marL="1600200" indent="-228600">
              <a:defRPr sz="4000" b="1">
                <a:solidFill>
                  <a:schemeClr val="bg1"/>
                </a:solidFill>
                <a:latin typeface="Arial" charset="0"/>
                <a:ea typeface="ヒラギノ角ゴ Pro W3" charset="-128"/>
              </a:defRPr>
            </a:lvl4pPr>
            <a:lvl5pPr marL="2057400" indent="-228600">
              <a:defRPr sz="4000" b="1">
                <a:solidFill>
                  <a:schemeClr val="bg1"/>
                </a:solidFill>
                <a:latin typeface="Arial" charset="0"/>
                <a:ea typeface="ヒラギノ角ゴ Pro W3" charset="-128"/>
              </a:defRPr>
            </a:lvl5pPr>
            <a:lvl6pPr marL="2514600" indent="-228600" algn="ctr" eaLnBrk="0" fontAlgn="base" hangingPunct="0">
              <a:spcBef>
                <a:spcPct val="20000"/>
              </a:spcBef>
              <a:spcAft>
                <a:spcPct val="0"/>
              </a:spcAft>
              <a:buClr>
                <a:srgbClr val="FFFF99"/>
              </a:buClr>
              <a:buSzPct val="100000"/>
              <a:buFont typeface="Times" charset="0"/>
              <a:buChar char="•"/>
              <a:defRPr sz="4000" b="1">
                <a:solidFill>
                  <a:schemeClr val="bg1"/>
                </a:solidFill>
                <a:latin typeface="Arial" charset="0"/>
                <a:ea typeface="ヒラギノ角ゴ Pro W3" charset="-128"/>
              </a:defRPr>
            </a:lvl6pPr>
            <a:lvl7pPr marL="2971800" indent="-228600" algn="ctr" eaLnBrk="0" fontAlgn="base" hangingPunct="0">
              <a:spcBef>
                <a:spcPct val="20000"/>
              </a:spcBef>
              <a:spcAft>
                <a:spcPct val="0"/>
              </a:spcAft>
              <a:buClr>
                <a:srgbClr val="FFFF99"/>
              </a:buClr>
              <a:buSzPct val="100000"/>
              <a:buFont typeface="Times" charset="0"/>
              <a:buChar char="•"/>
              <a:defRPr sz="4000" b="1">
                <a:solidFill>
                  <a:schemeClr val="bg1"/>
                </a:solidFill>
                <a:latin typeface="Arial" charset="0"/>
                <a:ea typeface="ヒラギノ角ゴ Pro W3" charset="-128"/>
              </a:defRPr>
            </a:lvl7pPr>
            <a:lvl8pPr marL="3429000" indent="-228600" algn="ctr" eaLnBrk="0" fontAlgn="base" hangingPunct="0">
              <a:spcBef>
                <a:spcPct val="20000"/>
              </a:spcBef>
              <a:spcAft>
                <a:spcPct val="0"/>
              </a:spcAft>
              <a:buClr>
                <a:srgbClr val="FFFF99"/>
              </a:buClr>
              <a:buSzPct val="100000"/>
              <a:buFont typeface="Times" charset="0"/>
              <a:buChar char="•"/>
              <a:defRPr sz="4000" b="1">
                <a:solidFill>
                  <a:schemeClr val="bg1"/>
                </a:solidFill>
                <a:latin typeface="Arial" charset="0"/>
                <a:ea typeface="ヒラギノ角ゴ Pro W3" charset="-128"/>
              </a:defRPr>
            </a:lvl8pPr>
            <a:lvl9pPr marL="3886200" indent="-228600" algn="ctr" eaLnBrk="0" fontAlgn="base" hangingPunct="0">
              <a:spcBef>
                <a:spcPct val="20000"/>
              </a:spcBef>
              <a:spcAft>
                <a:spcPct val="0"/>
              </a:spcAft>
              <a:buClr>
                <a:srgbClr val="FFFF99"/>
              </a:buClr>
              <a:buSzPct val="100000"/>
              <a:buFont typeface="Times" charset="0"/>
              <a:buChar char="•"/>
              <a:defRPr sz="4000" b="1">
                <a:solidFill>
                  <a:schemeClr val="bg1"/>
                </a:solidFill>
                <a:latin typeface="Arial" charset="0"/>
                <a:ea typeface="ヒラギノ角ゴ Pro W3" charset="-128"/>
              </a:defRPr>
            </a:lvl9pPr>
          </a:lstStyle>
          <a:p>
            <a:r>
              <a:rPr lang="en-US" altLang="en-US" sz="1600" b="0" dirty="0" err="1">
                <a:solidFill>
                  <a:srgbClr val="000000"/>
                </a:solidFill>
                <a:latin typeface="+mj-lt"/>
              </a:rPr>
              <a:t>Laneuville</a:t>
            </a:r>
            <a:r>
              <a:rPr lang="en-US" altLang="en-US" sz="1600" b="0" dirty="0">
                <a:solidFill>
                  <a:srgbClr val="000000"/>
                </a:solidFill>
                <a:latin typeface="+mj-lt"/>
              </a:rPr>
              <a:t> et al. (2014) </a:t>
            </a:r>
            <a:r>
              <a:rPr lang="en-US" altLang="en-US" sz="1600" b="0" i="1" dirty="0">
                <a:solidFill>
                  <a:srgbClr val="000000"/>
                </a:solidFill>
                <a:latin typeface="+mj-lt"/>
              </a:rPr>
              <a:t>EPSL</a:t>
            </a:r>
            <a:r>
              <a:rPr lang="en-US" altLang="en-US" sz="1600" b="0" dirty="0">
                <a:solidFill>
                  <a:srgbClr val="000000"/>
                </a:solidFill>
                <a:latin typeface="+mj-lt"/>
              </a:rPr>
              <a:t> </a:t>
            </a:r>
            <a:r>
              <a:rPr lang="en-US" altLang="en-US" sz="1600" dirty="0">
                <a:solidFill>
                  <a:srgbClr val="000000"/>
                </a:solidFill>
                <a:latin typeface="+mj-lt"/>
              </a:rPr>
              <a:t>401</a:t>
            </a:r>
            <a:r>
              <a:rPr lang="en-US" altLang="en-US" sz="1600" b="0" dirty="0">
                <a:solidFill>
                  <a:srgbClr val="000000"/>
                </a:solidFill>
                <a:latin typeface="+mj-lt"/>
              </a:rPr>
              <a:t>, 251-260. </a:t>
            </a:r>
          </a:p>
        </p:txBody>
      </p:sp>
    </p:spTree>
    <p:extLst>
      <p:ext uri="{BB962C8B-B14F-4D97-AF65-F5344CB8AC3E}">
        <p14:creationId xmlns:p14="http://schemas.microsoft.com/office/powerpoint/2010/main" val="20708830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C41EB01F-FF4B-854B-9601-3D2CABDB5ADB}"/>
              </a:ext>
            </a:extLst>
          </p:cNvPr>
          <p:cNvGrpSpPr/>
          <p:nvPr/>
        </p:nvGrpSpPr>
        <p:grpSpPr>
          <a:xfrm>
            <a:off x="0" y="101128"/>
            <a:ext cx="12192000" cy="1393371"/>
            <a:chOff x="0" y="101128"/>
            <a:chExt cx="12192000" cy="1393371"/>
          </a:xfrm>
        </p:grpSpPr>
        <p:sp>
          <p:nvSpPr>
            <p:cNvPr id="12" name="Rectangle 11">
              <a:extLst>
                <a:ext uri="{FF2B5EF4-FFF2-40B4-BE49-F238E27FC236}">
                  <a16:creationId xmlns:a16="http://schemas.microsoft.com/office/drawing/2014/main" id="{7AAC2579-13D3-6343-A9BC-3F2394F964E9}"/>
                </a:ext>
              </a:extLst>
            </p:cNvPr>
            <p:cNvSpPr/>
            <p:nvPr/>
          </p:nvSpPr>
          <p:spPr>
            <a:xfrm>
              <a:off x="0" y="101128"/>
              <a:ext cx="12192000" cy="1393371"/>
            </a:xfrm>
            <a:prstGeom prst="rect">
              <a:avLst/>
            </a:prstGeom>
            <a:solidFill>
              <a:srgbClr val="018BC0">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72A1B428-E45E-F147-863B-B7FE876FC08A}"/>
                </a:ext>
              </a:extLst>
            </p:cNvPr>
            <p:cNvSpPr/>
            <p:nvPr/>
          </p:nvSpPr>
          <p:spPr>
            <a:xfrm>
              <a:off x="0" y="257155"/>
              <a:ext cx="12192000" cy="1081315"/>
            </a:xfrm>
            <a:prstGeom prst="rect">
              <a:avLst/>
            </a:prstGeom>
            <a:solidFill>
              <a:srgbClr val="018BC0">
                <a:alpha val="6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Content Placeholder 2"/>
          <p:cNvSpPr>
            <a:spLocks noGrp="1"/>
          </p:cNvSpPr>
          <p:nvPr>
            <p:ph idx="1"/>
          </p:nvPr>
        </p:nvSpPr>
        <p:spPr>
          <a:xfrm>
            <a:off x="143690" y="1702778"/>
            <a:ext cx="5328173" cy="2465760"/>
          </a:xfrm>
        </p:spPr>
        <p:txBody>
          <a:bodyPr>
            <a:noAutofit/>
          </a:bodyPr>
          <a:lstStyle/>
          <a:p>
            <a:r>
              <a:rPr lang="en-US" sz="1800" dirty="0"/>
              <a:t>Magnetism is ubiquitous in the Solar System.</a:t>
            </a:r>
          </a:p>
          <a:p>
            <a:r>
              <a:rPr lang="en-US" sz="1800" dirty="0"/>
              <a:t>Just beginning to constrain the nature of the extinct lunar dynamo</a:t>
            </a:r>
          </a:p>
          <a:p>
            <a:r>
              <a:rPr lang="en-US" sz="1800" dirty="0"/>
              <a:t>We don’t know the origin of magnetic anomalies or swirls</a:t>
            </a:r>
          </a:p>
        </p:txBody>
      </p:sp>
      <p:grpSp>
        <p:nvGrpSpPr>
          <p:cNvPr id="15" name="Group 14">
            <a:extLst>
              <a:ext uri="{FF2B5EF4-FFF2-40B4-BE49-F238E27FC236}">
                <a16:creationId xmlns:a16="http://schemas.microsoft.com/office/drawing/2014/main" id="{2AB8662A-AE94-EB4D-B975-C7D6AFAB7142}"/>
              </a:ext>
            </a:extLst>
          </p:cNvPr>
          <p:cNvGrpSpPr/>
          <p:nvPr/>
        </p:nvGrpSpPr>
        <p:grpSpPr>
          <a:xfrm>
            <a:off x="5559495" y="1782703"/>
            <a:ext cx="5615118" cy="4981733"/>
            <a:chOff x="5621280" y="1817426"/>
            <a:chExt cx="5046721" cy="4477451"/>
          </a:xfrm>
        </p:grpSpPr>
        <p:pic>
          <p:nvPicPr>
            <p:cNvPr id="4" name="Picture 3"/>
            <p:cNvPicPr>
              <a:picLocks noChangeAspect="1"/>
            </p:cNvPicPr>
            <p:nvPr/>
          </p:nvPicPr>
          <p:blipFill rotWithShape="1">
            <a:blip r:embed="rId3"/>
            <a:srcRect l="4152"/>
            <a:stretch/>
          </p:blipFill>
          <p:spPr>
            <a:xfrm>
              <a:off x="5683975" y="1817426"/>
              <a:ext cx="4683815" cy="4477451"/>
            </a:xfrm>
            <a:prstGeom prst="rect">
              <a:avLst/>
            </a:prstGeom>
          </p:spPr>
        </p:pic>
        <p:sp>
          <p:nvSpPr>
            <p:cNvPr id="8" name="Rectangle 7"/>
            <p:cNvSpPr/>
            <p:nvPr/>
          </p:nvSpPr>
          <p:spPr>
            <a:xfrm>
              <a:off x="5621280" y="1817426"/>
              <a:ext cx="5046721" cy="1829301"/>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9575614" y="1840728"/>
              <a:ext cx="648172" cy="492443"/>
            </a:xfrm>
            <a:prstGeom prst="rect">
              <a:avLst/>
            </a:prstGeom>
            <a:noFill/>
          </p:spPr>
          <p:txBody>
            <a:bodyPr wrap="none" rtlCol="0">
              <a:spAutoFit/>
            </a:bodyPr>
            <a:lstStyle/>
            <a:p>
              <a:r>
                <a:rPr lang="en-US" sz="2600" dirty="0">
                  <a:solidFill>
                    <a:srgbClr val="FF0000"/>
                  </a:solidFill>
                </a:rPr>
                <a:t>???</a:t>
              </a:r>
            </a:p>
          </p:txBody>
        </p:sp>
      </p:grpSp>
      <p:sp>
        <p:nvSpPr>
          <p:cNvPr id="14" name="Rectangle 7">
            <a:extLst>
              <a:ext uri="{FF2B5EF4-FFF2-40B4-BE49-F238E27FC236}">
                <a16:creationId xmlns:a16="http://schemas.microsoft.com/office/drawing/2014/main" id="{0651BF9F-31E5-804B-8330-6FF07B401FA0}"/>
              </a:ext>
            </a:extLst>
          </p:cNvPr>
          <p:cNvSpPr>
            <a:spLocks noChangeArrowheads="1"/>
          </p:cNvSpPr>
          <p:nvPr/>
        </p:nvSpPr>
        <p:spPr bwMode="auto">
          <a:xfrm>
            <a:off x="10875969" y="5474317"/>
            <a:ext cx="1278047" cy="828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90488" tIns="44450" rIns="90488" bIns="44450">
            <a:spAutoFit/>
          </a:bodyPr>
          <a:lstStyle>
            <a:lvl1pPr>
              <a:defRPr sz="4000" b="1">
                <a:solidFill>
                  <a:schemeClr val="bg1"/>
                </a:solidFill>
                <a:latin typeface="Arial" charset="0"/>
                <a:ea typeface="ヒラギノ角ゴ Pro W3" charset="-128"/>
              </a:defRPr>
            </a:lvl1pPr>
            <a:lvl2pPr marL="742950" indent="-285750">
              <a:defRPr sz="4000" b="1">
                <a:solidFill>
                  <a:schemeClr val="bg1"/>
                </a:solidFill>
                <a:latin typeface="Arial" charset="0"/>
                <a:ea typeface="ヒラギノ角ゴ Pro W3" charset="-128"/>
              </a:defRPr>
            </a:lvl2pPr>
            <a:lvl3pPr marL="1143000" indent="-228600">
              <a:defRPr sz="4000" b="1">
                <a:solidFill>
                  <a:schemeClr val="bg1"/>
                </a:solidFill>
                <a:latin typeface="Arial" charset="0"/>
                <a:ea typeface="ヒラギノ角ゴ Pro W3" charset="-128"/>
              </a:defRPr>
            </a:lvl3pPr>
            <a:lvl4pPr marL="1600200" indent="-228600">
              <a:defRPr sz="4000" b="1">
                <a:solidFill>
                  <a:schemeClr val="bg1"/>
                </a:solidFill>
                <a:latin typeface="Arial" charset="0"/>
                <a:ea typeface="ヒラギノ角ゴ Pro W3" charset="-128"/>
              </a:defRPr>
            </a:lvl4pPr>
            <a:lvl5pPr marL="2057400" indent="-228600">
              <a:defRPr sz="4000" b="1">
                <a:solidFill>
                  <a:schemeClr val="bg1"/>
                </a:solidFill>
                <a:latin typeface="Arial" charset="0"/>
                <a:ea typeface="ヒラギノ角ゴ Pro W3" charset="-128"/>
              </a:defRPr>
            </a:lvl5pPr>
            <a:lvl6pPr marL="2514600" indent="-228600" algn="ctr" eaLnBrk="0" fontAlgn="base" hangingPunct="0">
              <a:spcBef>
                <a:spcPct val="20000"/>
              </a:spcBef>
              <a:spcAft>
                <a:spcPct val="0"/>
              </a:spcAft>
              <a:buClr>
                <a:srgbClr val="FFFF99"/>
              </a:buClr>
              <a:buSzPct val="100000"/>
              <a:buFont typeface="Times" charset="0"/>
              <a:buChar char="•"/>
              <a:defRPr sz="4000" b="1">
                <a:solidFill>
                  <a:schemeClr val="bg1"/>
                </a:solidFill>
                <a:latin typeface="Arial" charset="0"/>
                <a:ea typeface="ヒラギノ角ゴ Pro W3" charset="-128"/>
              </a:defRPr>
            </a:lvl6pPr>
            <a:lvl7pPr marL="2971800" indent="-228600" algn="ctr" eaLnBrk="0" fontAlgn="base" hangingPunct="0">
              <a:spcBef>
                <a:spcPct val="20000"/>
              </a:spcBef>
              <a:spcAft>
                <a:spcPct val="0"/>
              </a:spcAft>
              <a:buClr>
                <a:srgbClr val="FFFF99"/>
              </a:buClr>
              <a:buSzPct val="100000"/>
              <a:buFont typeface="Times" charset="0"/>
              <a:buChar char="•"/>
              <a:defRPr sz="4000" b="1">
                <a:solidFill>
                  <a:schemeClr val="bg1"/>
                </a:solidFill>
                <a:latin typeface="Arial" charset="0"/>
                <a:ea typeface="ヒラギノ角ゴ Pro W3" charset="-128"/>
              </a:defRPr>
            </a:lvl7pPr>
            <a:lvl8pPr marL="3429000" indent="-228600" algn="ctr" eaLnBrk="0" fontAlgn="base" hangingPunct="0">
              <a:spcBef>
                <a:spcPct val="20000"/>
              </a:spcBef>
              <a:spcAft>
                <a:spcPct val="0"/>
              </a:spcAft>
              <a:buClr>
                <a:srgbClr val="FFFF99"/>
              </a:buClr>
              <a:buSzPct val="100000"/>
              <a:buFont typeface="Times" charset="0"/>
              <a:buChar char="•"/>
              <a:defRPr sz="4000" b="1">
                <a:solidFill>
                  <a:schemeClr val="bg1"/>
                </a:solidFill>
                <a:latin typeface="Arial" charset="0"/>
                <a:ea typeface="ヒラギノ角ゴ Pro W3" charset="-128"/>
              </a:defRPr>
            </a:lvl8pPr>
            <a:lvl9pPr marL="3886200" indent="-228600" algn="ctr" eaLnBrk="0" fontAlgn="base" hangingPunct="0">
              <a:spcBef>
                <a:spcPct val="20000"/>
              </a:spcBef>
              <a:spcAft>
                <a:spcPct val="0"/>
              </a:spcAft>
              <a:buClr>
                <a:srgbClr val="FFFF99"/>
              </a:buClr>
              <a:buSzPct val="100000"/>
              <a:buFont typeface="Times" charset="0"/>
              <a:buChar char="•"/>
              <a:defRPr sz="4000" b="1">
                <a:solidFill>
                  <a:schemeClr val="bg1"/>
                </a:solidFill>
                <a:latin typeface="Arial" charset="0"/>
                <a:ea typeface="ヒラギノ角ゴ Pro W3" charset="-128"/>
              </a:defRPr>
            </a:lvl9pPr>
          </a:lstStyle>
          <a:p>
            <a:r>
              <a:rPr lang="en-US" altLang="en-US" sz="1600" b="0" dirty="0">
                <a:solidFill>
                  <a:srgbClr val="000000"/>
                </a:solidFill>
                <a:latin typeface="+mj-lt"/>
              </a:rPr>
              <a:t>Weiss &amp; </a:t>
            </a:r>
            <a:r>
              <a:rPr lang="en-US" altLang="en-US" sz="1600" b="0" dirty="0" err="1">
                <a:solidFill>
                  <a:srgbClr val="000000"/>
                </a:solidFill>
                <a:latin typeface="+mj-lt"/>
              </a:rPr>
              <a:t>Tikoo</a:t>
            </a:r>
            <a:r>
              <a:rPr lang="en-US" altLang="en-US" sz="1600" b="0" dirty="0">
                <a:solidFill>
                  <a:srgbClr val="000000"/>
                </a:solidFill>
                <a:latin typeface="+mj-lt"/>
              </a:rPr>
              <a:t> (2014) </a:t>
            </a:r>
            <a:r>
              <a:rPr lang="en-US" altLang="en-US" sz="1600" b="0" i="1" dirty="0">
                <a:solidFill>
                  <a:srgbClr val="000000"/>
                </a:solidFill>
                <a:latin typeface="+mj-lt"/>
              </a:rPr>
              <a:t>Science</a:t>
            </a:r>
            <a:r>
              <a:rPr lang="en-US" altLang="en-US" sz="1600" b="0" dirty="0">
                <a:solidFill>
                  <a:srgbClr val="000000"/>
                </a:solidFill>
                <a:latin typeface="+mj-lt"/>
              </a:rPr>
              <a:t> </a:t>
            </a:r>
            <a:r>
              <a:rPr lang="en-US" altLang="en-US" sz="1600" dirty="0">
                <a:solidFill>
                  <a:srgbClr val="000000"/>
                </a:solidFill>
                <a:latin typeface="+mj-lt"/>
              </a:rPr>
              <a:t>346</a:t>
            </a:r>
            <a:r>
              <a:rPr lang="en-US" altLang="en-US" sz="1600" b="0" dirty="0">
                <a:solidFill>
                  <a:srgbClr val="000000"/>
                </a:solidFill>
                <a:latin typeface="+mj-lt"/>
              </a:rPr>
              <a:t>.</a:t>
            </a:r>
          </a:p>
        </p:txBody>
      </p:sp>
      <p:sp>
        <p:nvSpPr>
          <p:cNvPr id="17" name="Title 1">
            <a:extLst>
              <a:ext uri="{FF2B5EF4-FFF2-40B4-BE49-F238E27FC236}">
                <a16:creationId xmlns:a16="http://schemas.microsoft.com/office/drawing/2014/main" id="{4A1AF796-7663-0348-A9A3-01D5B4603B4A}"/>
              </a:ext>
            </a:extLst>
          </p:cNvPr>
          <p:cNvSpPr>
            <a:spLocks noGrp="1"/>
          </p:cNvSpPr>
          <p:nvPr>
            <p:ph type="title"/>
          </p:nvPr>
        </p:nvSpPr>
        <p:spPr>
          <a:xfrm>
            <a:off x="838200" y="325369"/>
            <a:ext cx="10515600" cy="973345"/>
          </a:xfrm>
        </p:spPr>
        <p:txBody>
          <a:bodyPr>
            <a:noAutofit/>
          </a:bodyPr>
          <a:lstStyle/>
          <a:p>
            <a:r>
              <a:rPr lang="en-US" sz="2800" b="1" dirty="0">
                <a:solidFill>
                  <a:schemeClr val="bg1"/>
                </a:solidFill>
              </a:rPr>
              <a:t>Synergy with paleomagnetic measurements</a:t>
            </a:r>
          </a:p>
        </p:txBody>
      </p:sp>
      <p:pic>
        <p:nvPicPr>
          <p:cNvPr id="18" name="Picture 17">
            <a:extLst>
              <a:ext uri="{FF2B5EF4-FFF2-40B4-BE49-F238E27FC236}">
                <a16:creationId xmlns:a16="http://schemas.microsoft.com/office/drawing/2014/main" id="{D7C444E8-0711-6B4C-A275-F3E2D99462E7}"/>
              </a:ext>
            </a:extLst>
          </p:cNvPr>
          <p:cNvPicPr>
            <a:picLocks noChangeAspect="1"/>
          </p:cNvPicPr>
          <p:nvPr/>
        </p:nvPicPr>
        <p:blipFill>
          <a:blip r:embed="rId4"/>
          <a:stretch>
            <a:fillRect/>
          </a:stretch>
        </p:blipFill>
        <p:spPr>
          <a:xfrm>
            <a:off x="838200" y="3410175"/>
            <a:ext cx="3361425" cy="2736214"/>
          </a:xfrm>
          <a:prstGeom prst="rect">
            <a:avLst/>
          </a:prstGeom>
        </p:spPr>
      </p:pic>
      <p:sp>
        <p:nvSpPr>
          <p:cNvPr id="19" name="TextBox 18">
            <a:extLst>
              <a:ext uri="{FF2B5EF4-FFF2-40B4-BE49-F238E27FC236}">
                <a16:creationId xmlns:a16="http://schemas.microsoft.com/office/drawing/2014/main" id="{5374771B-4149-2448-B99C-840A17FBCEF8}"/>
              </a:ext>
            </a:extLst>
          </p:cNvPr>
          <p:cNvSpPr txBox="1"/>
          <p:nvPr/>
        </p:nvSpPr>
        <p:spPr>
          <a:xfrm>
            <a:off x="81509" y="6240243"/>
            <a:ext cx="5086839" cy="584775"/>
          </a:xfrm>
          <a:prstGeom prst="rect">
            <a:avLst/>
          </a:prstGeom>
          <a:noFill/>
        </p:spPr>
        <p:txBody>
          <a:bodyPr wrap="square" rtlCol="0">
            <a:spAutoFit/>
          </a:bodyPr>
          <a:lstStyle/>
          <a:p>
            <a:pPr algn="ctr"/>
            <a:r>
              <a:rPr lang="en-US" sz="1600" dirty="0">
                <a:latin typeface="+mj-lt"/>
              </a:rPr>
              <a:t>Local crustal magnetism – Hemingway &amp; Garrick-Bethell (2012) </a:t>
            </a:r>
            <a:r>
              <a:rPr lang="en-US" sz="1600" i="1" dirty="0">
                <a:latin typeface="+mj-lt"/>
              </a:rPr>
              <a:t>JGR </a:t>
            </a:r>
            <a:r>
              <a:rPr lang="en-US" sz="1600" b="1" dirty="0">
                <a:latin typeface="+mj-lt"/>
              </a:rPr>
              <a:t>110</a:t>
            </a:r>
            <a:endParaRPr lang="en-US" sz="1600" dirty="0">
              <a:latin typeface="+mj-lt"/>
            </a:endParaRPr>
          </a:p>
        </p:txBody>
      </p:sp>
    </p:spTree>
    <p:extLst>
      <p:ext uri="{BB962C8B-B14F-4D97-AF65-F5344CB8AC3E}">
        <p14:creationId xmlns:p14="http://schemas.microsoft.com/office/powerpoint/2010/main" val="17085315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D89AABBD-E0E6-8440-877D-937731D0B916}"/>
              </a:ext>
            </a:extLst>
          </p:cNvPr>
          <p:cNvGrpSpPr/>
          <p:nvPr/>
        </p:nvGrpSpPr>
        <p:grpSpPr>
          <a:xfrm>
            <a:off x="0" y="101128"/>
            <a:ext cx="12192000" cy="1393371"/>
            <a:chOff x="0" y="101128"/>
            <a:chExt cx="12192000" cy="1393371"/>
          </a:xfrm>
        </p:grpSpPr>
        <p:sp>
          <p:nvSpPr>
            <p:cNvPr id="15" name="Rectangle 14">
              <a:extLst>
                <a:ext uri="{FF2B5EF4-FFF2-40B4-BE49-F238E27FC236}">
                  <a16:creationId xmlns:a16="http://schemas.microsoft.com/office/drawing/2014/main" id="{8BB54ABC-0538-A84E-9A0E-5B168E838D5B}"/>
                </a:ext>
              </a:extLst>
            </p:cNvPr>
            <p:cNvSpPr/>
            <p:nvPr/>
          </p:nvSpPr>
          <p:spPr>
            <a:xfrm>
              <a:off x="0" y="101128"/>
              <a:ext cx="12192000" cy="1393371"/>
            </a:xfrm>
            <a:prstGeom prst="rect">
              <a:avLst/>
            </a:prstGeom>
            <a:solidFill>
              <a:srgbClr val="018BC0">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C01B21F1-C344-FC48-931E-98EF4513DAF6}"/>
                </a:ext>
              </a:extLst>
            </p:cNvPr>
            <p:cNvSpPr/>
            <p:nvPr/>
          </p:nvSpPr>
          <p:spPr>
            <a:xfrm>
              <a:off x="0" y="257155"/>
              <a:ext cx="12192000" cy="1081315"/>
            </a:xfrm>
            <a:prstGeom prst="rect">
              <a:avLst/>
            </a:prstGeom>
            <a:solidFill>
              <a:srgbClr val="018BC0">
                <a:alpha val="6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5" name="TextBox 4"/>
          <p:cNvSpPr txBox="1"/>
          <p:nvPr/>
        </p:nvSpPr>
        <p:spPr>
          <a:xfrm>
            <a:off x="236034" y="566979"/>
            <a:ext cx="11719932" cy="461665"/>
          </a:xfrm>
          <a:prstGeom prst="rect">
            <a:avLst/>
          </a:prstGeom>
          <a:noFill/>
        </p:spPr>
        <p:txBody>
          <a:bodyPr wrap="square" rtlCol="0">
            <a:spAutoFit/>
          </a:bodyPr>
          <a:lstStyle/>
          <a:p>
            <a:pPr algn="ctr"/>
            <a:r>
              <a:rPr lang="en-US" sz="2400" b="1" dirty="0">
                <a:solidFill>
                  <a:schemeClr val="bg1"/>
                </a:solidFill>
                <a:latin typeface="+mj-lt"/>
              </a:rPr>
              <a:t>How to develop an internal structure model consistent with all observations?</a:t>
            </a:r>
          </a:p>
        </p:txBody>
      </p:sp>
      <p:pic>
        <p:nvPicPr>
          <p:cNvPr id="22" name="Picture 21">
            <a:extLst>
              <a:ext uri="{FF2B5EF4-FFF2-40B4-BE49-F238E27FC236}">
                <a16:creationId xmlns:a16="http://schemas.microsoft.com/office/drawing/2014/main" id="{D1522F18-C360-DC4B-9CE1-EF848B4EB831}"/>
              </a:ext>
            </a:extLst>
          </p:cNvPr>
          <p:cNvPicPr>
            <a:picLocks noChangeAspect="1"/>
          </p:cNvPicPr>
          <p:nvPr/>
        </p:nvPicPr>
        <p:blipFill>
          <a:blip r:embed="rId3"/>
          <a:stretch>
            <a:fillRect/>
          </a:stretch>
        </p:blipFill>
        <p:spPr>
          <a:xfrm>
            <a:off x="369510" y="2623319"/>
            <a:ext cx="3509982" cy="3822943"/>
          </a:xfrm>
          <a:prstGeom prst="rect">
            <a:avLst/>
          </a:prstGeom>
        </p:spPr>
      </p:pic>
      <p:sp>
        <p:nvSpPr>
          <p:cNvPr id="23" name="Rectangle 7">
            <a:extLst>
              <a:ext uri="{FF2B5EF4-FFF2-40B4-BE49-F238E27FC236}">
                <a16:creationId xmlns:a16="http://schemas.microsoft.com/office/drawing/2014/main" id="{16458CC9-2E93-E74F-A67A-D4B12F59A2C3}"/>
              </a:ext>
            </a:extLst>
          </p:cNvPr>
          <p:cNvSpPr>
            <a:spLocks noChangeArrowheads="1"/>
          </p:cNvSpPr>
          <p:nvPr/>
        </p:nvSpPr>
        <p:spPr bwMode="auto">
          <a:xfrm>
            <a:off x="372146" y="6417451"/>
            <a:ext cx="3742127" cy="335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90488" tIns="44450" rIns="90488" bIns="44450">
            <a:spAutoFit/>
          </a:bodyPr>
          <a:lstStyle>
            <a:lvl1pPr>
              <a:defRPr sz="4000" b="1">
                <a:solidFill>
                  <a:schemeClr val="bg1"/>
                </a:solidFill>
                <a:latin typeface="Arial" charset="0"/>
                <a:ea typeface="ヒラギノ角ゴ Pro W3" charset="-128"/>
              </a:defRPr>
            </a:lvl1pPr>
            <a:lvl2pPr marL="742950" indent="-285750">
              <a:defRPr sz="4000" b="1">
                <a:solidFill>
                  <a:schemeClr val="bg1"/>
                </a:solidFill>
                <a:latin typeface="Arial" charset="0"/>
                <a:ea typeface="ヒラギノ角ゴ Pro W3" charset="-128"/>
              </a:defRPr>
            </a:lvl2pPr>
            <a:lvl3pPr marL="1143000" indent="-228600">
              <a:defRPr sz="4000" b="1">
                <a:solidFill>
                  <a:schemeClr val="bg1"/>
                </a:solidFill>
                <a:latin typeface="Arial" charset="0"/>
                <a:ea typeface="ヒラギノ角ゴ Pro W3" charset="-128"/>
              </a:defRPr>
            </a:lvl3pPr>
            <a:lvl4pPr marL="1600200" indent="-228600">
              <a:defRPr sz="4000" b="1">
                <a:solidFill>
                  <a:schemeClr val="bg1"/>
                </a:solidFill>
                <a:latin typeface="Arial" charset="0"/>
                <a:ea typeface="ヒラギノ角ゴ Pro W3" charset="-128"/>
              </a:defRPr>
            </a:lvl4pPr>
            <a:lvl5pPr marL="2057400" indent="-228600">
              <a:defRPr sz="4000" b="1">
                <a:solidFill>
                  <a:schemeClr val="bg1"/>
                </a:solidFill>
                <a:latin typeface="Arial" charset="0"/>
                <a:ea typeface="ヒラギノ角ゴ Pro W3" charset="-128"/>
              </a:defRPr>
            </a:lvl5pPr>
            <a:lvl6pPr marL="2514600" indent="-228600" algn="ctr" eaLnBrk="0" fontAlgn="base" hangingPunct="0">
              <a:spcBef>
                <a:spcPct val="20000"/>
              </a:spcBef>
              <a:spcAft>
                <a:spcPct val="0"/>
              </a:spcAft>
              <a:buClr>
                <a:srgbClr val="FFFF99"/>
              </a:buClr>
              <a:buSzPct val="100000"/>
              <a:buFont typeface="Times" charset="0"/>
              <a:buChar char="•"/>
              <a:defRPr sz="4000" b="1">
                <a:solidFill>
                  <a:schemeClr val="bg1"/>
                </a:solidFill>
                <a:latin typeface="Arial" charset="0"/>
                <a:ea typeface="ヒラギノ角ゴ Pro W3" charset="-128"/>
              </a:defRPr>
            </a:lvl6pPr>
            <a:lvl7pPr marL="2971800" indent="-228600" algn="ctr" eaLnBrk="0" fontAlgn="base" hangingPunct="0">
              <a:spcBef>
                <a:spcPct val="20000"/>
              </a:spcBef>
              <a:spcAft>
                <a:spcPct val="0"/>
              </a:spcAft>
              <a:buClr>
                <a:srgbClr val="FFFF99"/>
              </a:buClr>
              <a:buSzPct val="100000"/>
              <a:buFont typeface="Times" charset="0"/>
              <a:buChar char="•"/>
              <a:defRPr sz="4000" b="1">
                <a:solidFill>
                  <a:schemeClr val="bg1"/>
                </a:solidFill>
                <a:latin typeface="Arial" charset="0"/>
                <a:ea typeface="ヒラギノ角ゴ Pro W3" charset="-128"/>
              </a:defRPr>
            </a:lvl7pPr>
            <a:lvl8pPr marL="3429000" indent="-228600" algn="ctr" eaLnBrk="0" fontAlgn="base" hangingPunct="0">
              <a:spcBef>
                <a:spcPct val="20000"/>
              </a:spcBef>
              <a:spcAft>
                <a:spcPct val="0"/>
              </a:spcAft>
              <a:buClr>
                <a:srgbClr val="FFFF99"/>
              </a:buClr>
              <a:buSzPct val="100000"/>
              <a:buFont typeface="Times" charset="0"/>
              <a:buChar char="•"/>
              <a:defRPr sz="4000" b="1">
                <a:solidFill>
                  <a:schemeClr val="bg1"/>
                </a:solidFill>
                <a:latin typeface="Arial" charset="0"/>
                <a:ea typeface="ヒラギノ角ゴ Pro W3" charset="-128"/>
              </a:defRPr>
            </a:lvl8pPr>
            <a:lvl9pPr marL="3886200" indent="-228600" algn="ctr" eaLnBrk="0" fontAlgn="base" hangingPunct="0">
              <a:spcBef>
                <a:spcPct val="20000"/>
              </a:spcBef>
              <a:spcAft>
                <a:spcPct val="0"/>
              </a:spcAft>
              <a:buClr>
                <a:srgbClr val="FFFF99"/>
              </a:buClr>
              <a:buSzPct val="100000"/>
              <a:buFont typeface="Times" charset="0"/>
              <a:buChar char="•"/>
              <a:defRPr sz="4000" b="1">
                <a:solidFill>
                  <a:schemeClr val="bg1"/>
                </a:solidFill>
                <a:latin typeface="Arial" charset="0"/>
                <a:ea typeface="ヒラギノ角ゴ Pro W3" charset="-128"/>
              </a:defRPr>
            </a:lvl9pPr>
          </a:lstStyle>
          <a:p>
            <a:r>
              <a:rPr lang="en-US" altLang="en-US" sz="1600" b="0" dirty="0" err="1">
                <a:solidFill>
                  <a:srgbClr val="000000"/>
                </a:solidFill>
                <a:latin typeface="+mj-lt"/>
              </a:rPr>
              <a:t>Laneuville</a:t>
            </a:r>
            <a:r>
              <a:rPr lang="en-US" altLang="en-US" sz="1600" b="0" dirty="0">
                <a:solidFill>
                  <a:srgbClr val="000000"/>
                </a:solidFill>
                <a:latin typeface="+mj-lt"/>
              </a:rPr>
              <a:t> et al. (2014) </a:t>
            </a:r>
            <a:r>
              <a:rPr lang="en-US" altLang="en-US" sz="1600" b="0" i="1" dirty="0">
                <a:solidFill>
                  <a:srgbClr val="000000"/>
                </a:solidFill>
                <a:latin typeface="+mj-lt"/>
              </a:rPr>
              <a:t>EPSL</a:t>
            </a:r>
            <a:r>
              <a:rPr lang="en-US" altLang="en-US" sz="1600" b="0" dirty="0">
                <a:solidFill>
                  <a:srgbClr val="000000"/>
                </a:solidFill>
                <a:latin typeface="+mj-lt"/>
              </a:rPr>
              <a:t> </a:t>
            </a:r>
            <a:r>
              <a:rPr lang="en-US" altLang="en-US" sz="1600" dirty="0">
                <a:solidFill>
                  <a:srgbClr val="000000"/>
                </a:solidFill>
                <a:latin typeface="+mj-lt"/>
              </a:rPr>
              <a:t>401</a:t>
            </a:r>
            <a:r>
              <a:rPr lang="en-US" altLang="en-US" sz="1600" b="0" dirty="0">
                <a:solidFill>
                  <a:srgbClr val="000000"/>
                </a:solidFill>
                <a:latin typeface="+mj-lt"/>
              </a:rPr>
              <a:t>, 251-260. </a:t>
            </a:r>
          </a:p>
        </p:txBody>
      </p:sp>
      <p:grpSp>
        <p:nvGrpSpPr>
          <p:cNvPr id="7" name="Group 6">
            <a:extLst>
              <a:ext uri="{FF2B5EF4-FFF2-40B4-BE49-F238E27FC236}">
                <a16:creationId xmlns:a16="http://schemas.microsoft.com/office/drawing/2014/main" id="{E8CCD348-A114-A64F-B56E-1552E802FEC2}"/>
              </a:ext>
            </a:extLst>
          </p:cNvPr>
          <p:cNvGrpSpPr/>
          <p:nvPr/>
        </p:nvGrpSpPr>
        <p:grpSpPr>
          <a:xfrm>
            <a:off x="4007231" y="3010087"/>
            <a:ext cx="3008057" cy="3660012"/>
            <a:chOff x="8138160" y="1766210"/>
            <a:chExt cx="3931920" cy="4784110"/>
          </a:xfrm>
        </p:grpSpPr>
        <p:pic>
          <p:nvPicPr>
            <p:cNvPr id="8" name="Picture 7" descr="Screen Shot 2016-12-17 at 4.20.21 PM.jpg"/>
            <p:cNvPicPr>
              <a:picLocks noChangeAspect="1"/>
            </p:cNvPicPr>
            <p:nvPr/>
          </p:nvPicPr>
          <p:blipFill rotWithShape="1">
            <a:blip r:embed="rId4">
              <a:extLst>
                <a:ext uri="{28A0092B-C50C-407E-A947-70E740481C1C}">
                  <a14:useLocalDpi xmlns:a14="http://schemas.microsoft.com/office/drawing/2010/main" val="0"/>
                </a:ext>
              </a:extLst>
            </a:blip>
            <a:srcRect l="51086" r="1168"/>
            <a:stretch/>
          </p:blipFill>
          <p:spPr>
            <a:xfrm>
              <a:off x="8138160" y="1766210"/>
              <a:ext cx="3931920" cy="4784110"/>
            </a:xfrm>
            <a:prstGeom prst="rect">
              <a:avLst/>
            </a:prstGeom>
          </p:spPr>
        </p:pic>
        <p:sp>
          <p:nvSpPr>
            <p:cNvPr id="9" name="TextBox 8"/>
            <p:cNvSpPr txBox="1"/>
            <p:nvPr/>
          </p:nvSpPr>
          <p:spPr>
            <a:xfrm>
              <a:off x="9778306" y="1821705"/>
              <a:ext cx="651628" cy="369332"/>
            </a:xfrm>
            <a:prstGeom prst="rect">
              <a:avLst/>
            </a:prstGeom>
            <a:noFill/>
          </p:spPr>
          <p:txBody>
            <a:bodyPr wrap="none" rtlCol="0">
              <a:spAutoFit/>
            </a:bodyPr>
            <a:lstStyle/>
            <a:p>
              <a:r>
                <a:rPr lang="en-US" dirty="0"/>
                <a:t>crust</a:t>
              </a:r>
            </a:p>
          </p:txBody>
        </p:sp>
        <p:sp>
          <p:nvSpPr>
            <p:cNvPr id="11" name="TextBox 10"/>
            <p:cNvSpPr txBox="1"/>
            <p:nvPr/>
          </p:nvSpPr>
          <p:spPr>
            <a:xfrm>
              <a:off x="8771441" y="2741235"/>
              <a:ext cx="846055" cy="369332"/>
            </a:xfrm>
            <a:prstGeom prst="rect">
              <a:avLst/>
            </a:prstGeom>
            <a:noFill/>
          </p:spPr>
          <p:txBody>
            <a:bodyPr wrap="none" rtlCol="0">
              <a:spAutoFit/>
            </a:bodyPr>
            <a:lstStyle/>
            <a:p>
              <a:r>
                <a:rPr lang="en-US" dirty="0"/>
                <a:t>mantle</a:t>
              </a:r>
            </a:p>
          </p:txBody>
        </p:sp>
        <p:sp>
          <p:nvSpPr>
            <p:cNvPr id="12" name="TextBox 11"/>
            <p:cNvSpPr txBox="1"/>
            <p:nvPr/>
          </p:nvSpPr>
          <p:spPr>
            <a:xfrm>
              <a:off x="9825137" y="5440377"/>
              <a:ext cx="599330" cy="369332"/>
            </a:xfrm>
            <a:prstGeom prst="rect">
              <a:avLst/>
            </a:prstGeom>
            <a:noFill/>
          </p:spPr>
          <p:txBody>
            <a:bodyPr wrap="none" rtlCol="0">
              <a:spAutoFit/>
            </a:bodyPr>
            <a:lstStyle/>
            <a:p>
              <a:r>
                <a:rPr lang="en-US" dirty="0"/>
                <a:t>core</a:t>
              </a:r>
            </a:p>
          </p:txBody>
        </p:sp>
        <p:sp>
          <p:nvSpPr>
            <p:cNvPr id="14" name="TextBox 13"/>
            <p:cNvSpPr txBox="1"/>
            <p:nvPr/>
          </p:nvSpPr>
          <p:spPr>
            <a:xfrm>
              <a:off x="9978988" y="4739231"/>
              <a:ext cx="291629" cy="369332"/>
            </a:xfrm>
            <a:prstGeom prst="rect">
              <a:avLst/>
            </a:prstGeom>
            <a:noFill/>
          </p:spPr>
          <p:txBody>
            <a:bodyPr wrap="none" rtlCol="0">
              <a:spAutoFit/>
            </a:bodyPr>
            <a:lstStyle/>
            <a:p>
              <a:r>
                <a:rPr lang="en-US" dirty="0"/>
                <a:t>?</a:t>
              </a:r>
            </a:p>
          </p:txBody>
        </p:sp>
        <p:sp>
          <p:nvSpPr>
            <p:cNvPr id="16" name="TextBox 15"/>
            <p:cNvSpPr txBox="1"/>
            <p:nvPr/>
          </p:nvSpPr>
          <p:spPr>
            <a:xfrm>
              <a:off x="9817063" y="5080256"/>
              <a:ext cx="291629" cy="369332"/>
            </a:xfrm>
            <a:prstGeom prst="rect">
              <a:avLst/>
            </a:prstGeom>
            <a:noFill/>
          </p:spPr>
          <p:txBody>
            <a:bodyPr wrap="none" rtlCol="0">
              <a:spAutoFit/>
            </a:bodyPr>
            <a:lstStyle/>
            <a:p>
              <a:r>
                <a:rPr lang="en-US" dirty="0"/>
                <a:t>?</a:t>
              </a:r>
            </a:p>
          </p:txBody>
        </p:sp>
        <p:sp>
          <p:nvSpPr>
            <p:cNvPr id="17" name="TextBox 16"/>
            <p:cNvSpPr txBox="1"/>
            <p:nvPr/>
          </p:nvSpPr>
          <p:spPr>
            <a:xfrm>
              <a:off x="10197287" y="4382474"/>
              <a:ext cx="291629" cy="369332"/>
            </a:xfrm>
            <a:prstGeom prst="rect">
              <a:avLst/>
            </a:prstGeom>
            <a:noFill/>
          </p:spPr>
          <p:txBody>
            <a:bodyPr wrap="none" rtlCol="0">
              <a:spAutoFit/>
            </a:bodyPr>
            <a:lstStyle/>
            <a:p>
              <a:r>
                <a:rPr lang="en-US" dirty="0"/>
                <a:t>?</a:t>
              </a:r>
            </a:p>
          </p:txBody>
        </p:sp>
        <p:sp>
          <p:nvSpPr>
            <p:cNvPr id="3" name="Freeform 2">
              <a:extLst>
                <a:ext uri="{FF2B5EF4-FFF2-40B4-BE49-F238E27FC236}">
                  <a16:creationId xmlns:a16="http://schemas.microsoft.com/office/drawing/2014/main" id="{0855C1A4-6AEC-D64C-8CA2-C4DB48F0BAC2}"/>
                </a:ext>
              </a:extLst>
            </p:cNvPr>
            <p:cNvSpPr/>
            <p:nvPr/>
          </p:nvSpPr>
          <p:spPr>
            <a:xfrm>
              <a:off x="9194469" y="3045713"/>
              <a:ext cx="2005635" cy="1568690"/>
            </a:xfrm>
            <a:custGeom>
              <a:avLst/>
              <a:gdLst>
                <a:gd name="connsiteX0" fmla="*/ 389137 w 2005635"/>
                <a:gd name="connsiteY0" fmla="*/ 1528236 h 1568690"/>
                <a:gd name="connsiteX1" fmla="*/ 581161 w 2005635"/>
                <a:gd name="connsiteY1" fmla="*/ 1327068 h 1568690"/>
                <a:gd name="connsiteX2" fmla="*/ 572017 w 2005635"/>
                <a:gd name="connsiteY2" fmla="*/ 1016172 h 1568690"/>
                <a:gd name="connsiteX3" fmla="*/ 361705 w 2005635"/>
                <a:gd name="connsiteY3" fmla="*/ 860724 h 1568690"/>
                <a:gd name="connsiteX4" fmla="*/ 78241 w 2005635"/>
                <a:gd name="connsiteY4" fmla="*/ 714420 h 1568690"/>
                <a:gd name="connsiteX5" fmla="*/ 14233 w 2005635"/>
                <a:gd name="connsiteY5" fmla="*/ 339516 h 1568690"/>
                <a:gd name="connsiteX6" fmla="*/ 306841 w 2005635"/>
                <a:gd name="connsiteY6" fmla="*/ 101772 h 1568690"/>
                <a:gd name="connsiteX7" fmla="*/ 983497 w 2005635"/>
                <a:gd name="connsiteY7" fmla="*/ 1188 h 1568690"/>
                <a:gd name="connsiteX8" fmla="*/ 1596145 w 2005635"/>
                <a:gd name="connsiteY8" fmla="*/ 65196 h 1568690"/>
                <a:gd name="connsiteX9" fmla="*/ 1980193 w 2005635"/>
                <a:gd name="connsiteY9" fmla="*/ 321228 h 1568690"/>
                <a:gd name="connsiteX10" fmla="*/ 1934473 w 2005635"/>
                <a:gd name="connsiteY10" fmla="*/ 714420 h 1568690"/>
                <a:gd name="connsiteX11" fmla="*/ 1651009 w 2005635"/>
                <a:gd name="connsiteY11" fmla="*/ 961308 h 1568690"/>
                <a:gd name="connsiteX12" fmla="*/ 1340113 w 2005635"/>
                <a:gd name="connsiteY12" fmla="*/ 1025316 h 1568690"/>
                <a:gd name="connsiteX13" fmla="*/ 1276105 w 2005635"/>
                <a:gd name="connsiteY13" fmla="*/ 1244772 h 1568690"/>
                <a:gd name="connsiteX14" fmla="*/ 1358401 w 2005635"/>
                <a:gd name="connsiteY14" fmla="*/ 1445940 h 1568690"/>
                <a:gd name="connsiteX15" fmla="*/ 1541281 w 2005635"/>
                <a:gd name="connsiteY15" fmla="*/ 1564812 h 1568690"/>
                <a:gd name="connsiteX16" fmla="*/ 1669297 w 2005635"/>
                <a:gd name="connsiteY16" fmla="*/ 1528236 h 15686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05635" h="1568690">
                  <a:moveTo>
                    <a:pt x="389137" y="1528236"/>
                  </a:moveTo>
                  <a:cubicBezTo>
                    <a:pt x="469909" y="1470324"/>
                    <a:pt x="550681" y="1412412"/>
                    <a:pt x="581161" y="1327068"/>
                  </a:cubicBezTo>
                  <a:cubicBezTo>
                    <a:pt x="611641" y="1241724"/>
                    <a:pt x="608593" y="1093896"/>
                    <a:pt x="572017" y="1016172"/>
                  </a:cubicBezTo>
                  <a:cubicBezTo>
                    <a:pt x="535441" y="938448"/>
                    <a:pt x="444001" y="911016"/>
                    <a:pt x="361705" y="860724"/>
                  </a:cubicBezTo>
                  <a:cubicBezTo>
                    <a:pt x="279409" y="810432"/>
                    <a:pt x="136153" y="801288"/>
                    <a:pt x="78241" y="714420"/>
                  </a:cubicBezTo>
                  <a:cubicBezTo>
                    <a:pt x="20329" y="627552"/>
                    <a:pt x="-23867" y="441624"/>
                    <a:pt x="14233" y="339516"/>
                  </a:cubicBezTo>
                  <a:cubicBezTo>
                    <a:pt x="52333" y="237408"/>
                    <a:pt x="145297" y="158160"/>
                    <a:pt x="306841" y="101772"/>
                  </a:cubicBezTo>
                  <a:cubicBezTo>
                    <a:pt x="468385" y="45384"/>
                    <a:pt x="768613" y="7284"/>
                    <a:pt x="983497" y="1188"/>
                  </a:cubicBezTo>
                  <a:cubicBezTo>
                    <a:pt x="1198381" y="-4908"/>
                    <a:pt x="1430029" y="11856"/>
                    <a:pt x="1596145" y="65196"/>
                  </a:cubicBezTo>
                  <a:cubicBezTo>
                    <a:pt x="1762261" y="118536"/>
                    <a:pt x="1923805" y="213024"/>
                    <a:pt x="1980193" y="321228"/>
                  </a:cubicBezTo>
                  <a:cubicBezTo>
                    <a:pt x="2036581" y="429432"/>
                    <a:pt x="1989337" y="607740"/>
                    <a:pt x="1934473" y="714420"/>
                  </a:cubicBezTo>
                  <a:cubicBezTo>
                    <a:pt x="1879609" y="821100"/>
                    <a:pt x="1750069" y="909492"/>
                    <a:pt x="1651009" y="961308"/>
                  </a:cubicBezTo>
                  <a:cubicBezTo>
                    <a:pt x="1551949" y="1013124"/>
                    <a:pt x="1402597" y="978072"/>
                    <a:pt x="1340113" y="1025316"/>
                  </a:cubicBezTo>
                  <a:cubicBezTo>
                    <a:pt x="1277629" y="1072560"/>
                    <a:pt x="1273057" y="1174668"/>
                    <a:pt x="1276105" y="1244772"/>
                  </a:cubicBezTo>
                  <a:cubicBezTo>
                    <a:pt x="1279153" y="1314876"/>
                    <a:pt x="1314205" y="1392600"/>
                    <a:pt x="1358401" y="1445940"/>
                  </a:cubicBezTo>
                  <a:cubicBezTo>
                    <a:pt x="1402597" y="1499280"/>
                    <a:pt x="1489465" y="1551096"/>
                    <a:pt x="1541281" y="1564812"/>
                  </a:cubicBezTo>
                  <a:cubicBezTo>
                    <a:pt x="1593097" y="1578528"/>
                    <a:pt x="1631197" y="1553382"/>
                    <a:pt x="1669297" y="1528236"/>
                  </a:cubicBezTo>
                </a:path>
              </a:pathLst>
            </a:cu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926DEAAA-2DFB-4141-A8CC-4CC64C41D354}"/>
                </a:ext>
              </a:extLst>
            </p:cNvPr>
            <p:cNvSpPr txBox="1"/>
            <p:nvPr/>
          </p:nvSpPr>
          <p:spPr>
            <a:xfrm>
              <a:off x="10051252" y="3453833"/>
              <a:ext cx="292068" cy="369332"/>
            </a:xfrm>
            <a:prstGeom prst="rect">
              <a:avLst/>
            </a:prstGeom>
            <a:noFill/>
          </p:spPr>
          <p:txBody>
            <a:bodyPr wrap="none" rtlCol="0">
              <a:spAutoFit/>
            </a:bodyPr>
            <a:lstStyle/>
            <a:p>
              <a:r>
                <a:rPr lang="en-US" dirty="0"/>
                <a:t>?</a:t>
              </a:r>
            </a:p>
          </p:txBody>
        </p:sp>
      </p:grpSp>
      <p:pic>
        <p:nvPicPr>
          <p:cNvPr id="21" name="Picture 20">
            <a:extLst>
              <a:ext uri="{FF2B5EF4-FFF2-40B4-BE49-F238E27FC236}">
                <a16:creationId xmlns:a16="http://schemas.microsoft.com/office/drawing/2014/main" id="{F3F6D570-3BE1-A149-A35E-A3317E4D4124}"/>
              </a:ext>
            </a:extLst>
          </p:cNvPr>
          <p:cNvPicPr>
            <a:picLocks noChangeAspect="1"/>
          </p:cNvPicPr>
          <p:nvPr/>
        </p:nvPicPr>
        <p:blipFill>
          <a:blip r:embed="rId5"/>
          <a:stretch>
            <a:fillRect/>
          </a:stretch>
        </p:blipFill>
        <p:spPr>
          <a:xfrm>
            <a:off x="7094351" y="4691487"/>
            <a:ext cx="4083821" cy="1809335"/>
          </a:xfrm>
          <a:prstGeom prst="rect">
            <a:avLst/>
          </a:prstGeom>
        </p:spPr>
      </p:pic>
      <p:sp>
        <p:nvSpPr>
          <p:cNvPr id="24" name="TextBox 23">
            <a:extLst>
              <a:ext uri="{FF2B5EF4-FFF2-40B4-BE49-F238E27FC236}">
                <a16:creationId xmlns:a16="http://schemas.microsoft.com/office/drawing/2014/main" id="{67025DDE-63E4-3C48-A42C-8EC44E560B52}"/>
              </a:ext>
            </a:extLst>
          </p:cNvPr>
          <p:cNvSpPr txBox="1"/>
          <p:nvPr/>
        </p:nvSpPr>
        <p:spPr>
          <a:xfrm>
            <a:off x="7508240" y="6500822"/>
            <a:ext cx="4541520" cy="338554"/>
          </a:xfrm>
          <a:prstGeom prst="rect">
            <a:avLst/>
          </a:prstGeom>
          <a:noFill/>
        </p:spPr>
        <p:txBody>
          <a:bodyPr wrap="square" rtlCol="0">
            <a:spAutoFit/>
          </a:bodyPr>
          <a:lstStyle/>
          <a:p>
            <a:r>
              <a:rPr lang="en-US" sz="1600" dirty="0" err="1">
                <a:latin typeface="+mj-lt"/>
              </a:rPr>
              <a:t>Wieczorek</a:t>
            </a:r>
            <a:r>
              <a:rPr lang="en-US" sz="1600" dirty="0">
                <a:latin typeface="+mj-lt"/>
              </a:rPr>
              <a:t> et al. (2017) </a:t>
            </a:r>
            <a:r>
              <a:rPr lang="en-US" sz="1600" i="1" dirty="0">
                <a:latin typeface="+mj-lt"/>
              </a:rPr>
              <a:t>NVOTM2 </a:t>
            </a:r>
            <a:r>
              <a:rPr lang="en-US" sz="1600" dirty="0">
                <a:latin typeface="+mj-lt"/>
              </a:rPr>
              <a:t>#6036</a:t>
            </a:r>
          </a:p>
        </p:txBody>
      </p:sp>
      <p:pic>
        <p:nvPicPr>
          <p:cNvPr id="25" name="Picture 24" descr="mark_diagram.tiff">
            <a:extLst>
              <a:ext uri="{FF2B5EF4-FFF2-40B4-BE49-F238E27FC236}">
                <a16:creationId xmlns:a16="http://schemas.microsoft.com/office/drawing/2014/main" id="{9A13ED61-71A0-2640-8A1D-7D3EC4E40547}"/>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760084" y="1554313"/>
            <a:ext cx="3797708" cy="2650430"/>
          </a:xfrm>
          <a:prstGeom prst="rect">
            <a:avLst/>
          </a:prstGeom>
          <a:noFill/>
          <a:ln w="12700">
            <a:solidFill>
              <a:srgbClr val="383838"/>
            </a:solidFill>
            <a:round/>
            <a:headEnd/>
            <a:tailEnd/>
          </a:ln>
          <a:effectLst>
            <a:outerShdw blurRad="50800" dist="38100" dir="2700000" rotWithShape="0">
              <a:srgbClr val="000000">
                <a:alpha val="42999"/>
              </a:srgbClr>
            </a:outerShdw>
          </a:effectLst>
          <a:extLst>
            <a:ext uri="{909E8E84-426E-40DD-AFC4-6F175D3DCCD1}">
              <a14:hiddenFill xmlns:a14="http://schemas.microsoft.com/office/drawing/2010/main">
                <a:solidFill>
                  <a:srgbClr val="FFFFFF"/>
                </a:solidFill>
              </a14:hiddenFill>
            </a:ext>
          </a:extLst>
        </p:spPr>
      </p:pic>
      <p:sp>
        <p:nvSpPr>
          <p:cNvPr id="26" name="Rectangle 7">
            <a:extLst>
              <a:ext uri="{FF2B5EF4-FFF2-40B4-BE49-F238E27FC236}">
                <a16:creationId xmlns:a16="http://schemas.microsoft.com/office/drawing/2014/main" id="{6379F089-ED24-8C47-8F71-12B9CB6B74BD}"/>
              </a:ext>
            </a:extLst>
          </p:cNvPr>
          <p:cNvSpPr>
            <a:spLocks noChangeArrowheads="1"/>
          </p:cNvSpPr>
          <p:nvPr/>
        </p:nvSpPr>
        <p:spPr bwMode="auto">
          <a:xfrm>
            <a:off x="6986238" y="4264558"/>
            <a:ext cx="5313828" cy="335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lvl1pPr>
              <a:defRPr sz="4000" b="1">
                <a:solidFill>
                  <a:schemeClr val="bg1"/>
                </a:solidFill>
                <a:latin typeface="Arial" charset="0"/>
                <a:ea typeface="ヒラギノ角ゴ Pro W3" charset="-128"/>
              </a:defRPr>
            </a:lvl1pPr>
            <a:lvl2pPr marL="742950" indent="-285750">
              <a:defRPr sz="4000" b="1">
                <a:solidFill>
                  <a:schemeClr val="bg1"/>
                </a:solidFill>
                <a:latin typeface="Arial" charset="0"/>
                <a:ea typeface="ヒラギノ角ゴ Pro W3" charset="-128"/>
              </a:defRPr>
            </a:lvl2pPr>
            <a:lvl3pPr marL="1143000" indent="-228600">
              <a:defRPr sz="4000" b="1">
                <a:solidFill>
                  <a:schemeClr val="bg1"/>
                </a:solidFill>
                <a:latin typeface="Arial" charset="0"/>
                <a:ea typeface="ヒラギノ角ゴ Pro W3" charset="-128"/>
              </a:defRPr>
            </a:lvl3pPr>
            <a:lvl4pPr marL="1600200" indent="-228600">
              <a:defRPr sz="4000" b="1">
                <a:solidFill>
                  <a:schemeClr val="bg1"/>
                </a:solidFill>
                <a:latin typeface="Arial" charset="0"/>
                <a:ea typeface="ヒラギノ角ゴ Pro W3" charset="-128"/>
              </a:defRPr>
            </a:lvl4pPr>
            <a:lvl5pPr marL="2057400" indent="-228600">
              <a:defRPr sz="4000" b="1">
                <a:solidFill>
                  <a:schemeClr val="bg1"/>
                </a:solidFill>
                <a:latin typeface="Arial" charset="0"/>
                <a:ea typeface="ヒラギノ角ゴ Pro W3" charset="-128"/>
              </a:defRPr>
            </a:lvl5pPr>
            <a:lvl6pPr marL="2514600" indent="-228600" algn="ctr" eaLnBrk="0" fontAlgn="base" hangingPunct="0">
              <a:spcBef>
                <a:spcPct val="20000"/>
              </a:spcBef>
              <a:spcAft>
                <a:spcPct val="0"/>
              </a:spcAft>
              <a:buClr>
                <a:srgbClr val="FFFF99"/>
              </a:buClr>
              <a:buSzPct val="100000"/>
              <a:buFont typeface="Times" charset="0"/>
              <a:buChar char="•"/>
              <a:defRPr sz="4000" b="1">
                <a:solidFill>
                  <a:schemeClr val="bg1"/>
                </a:solidFill>
                <a:latin typeface="Arial" charset="0"/>
                <a:ea typeface="ヒラギノ角ゴ Pro W3" charset="-128"/>
              </a:defRPr>
            </a:lvl6pPr>
            <a:lvl7pPr marL="2971800" indent="-228600" algn="ctr" eaLnBrk="0" fontAlgn="base" hangingPunct="0">
              <a:spcBef>
                <a:spcPct val="20000"/>
              </a:spcBef>
              <a:spcAft>
                <a:spcPct val="0"/>
              </a:spcAft>
              <a:buClr>
                <a:srgbClr val="FFFF99"/>
              </a:buClr>
              <a:buSzPct val="100000"/>
              <a:buFont typeface="Times" charset="0"/>
              <a:buChar char="•"/>
              <a:defRPr sz="4000" b="1">
                <a:solidFill>
                  <a:schemeClr val="bg1"/>
                </a:solidFill>
                <a:latin typeface="Arial" charset="0"/>
                <a:ea typeface="ヒラギノ角ゴ Pro W3" charset="-128"/>
              </a:defRPr>
            </a:lvl7pPr>
            <a:lvl8pPr marL="3429000" indent="-228600" algn="ctr" eaLnBrk="0" fontAlgn="base" hangingPunct="0">
              <a:spcBef>
                <a:spcPct val="20000"/>
              </a:spcBef>
              <a:spcAft>
                <a:spcPct val="0"/>
              </a:spcAft>
              <a:buClr>
                <a:srgbClr val="FFFF99"/>
              </a:buClr>
              <a:buSzPct val="100000"/>
              <a:buFont typeface="Times" charset="0"/>
              <a:buChar char="•"/>
              <a:defRPr sz="4000" b="1">
                <a:solidFill>
                  <a:schemeClr val="bg1"/>
                </a:solidFill>
                <a:latin typeface="Arial" charset="0"/>
                <a:ea typeface="ヒラギノ角ゴ Pro W3" charset="-128"/>
              </a:defRPr>
            </a:lvl8pPr>
            <a:lvl9pPr marL="3886200" indent="-228600" algn="ctr" eaLnBrk="0" fontAlgn="base" hangingPunct="0">
              <a:spcBef>
                <a:spcPct val="20000"/>
              </a:spcBef>
              <a:spcAft>
                <a:spcPct val="0"/>
              </a:spcAft>
              <a:buClr>
                <a:srgbClr val="FFFF99"/>
              </a:buClr>
              <a:buSzPct val="100000"/>
              <a:buFont typeface="Times" charset="0"/>
              <a:buChar char="•"/>
              <a:defRPr sz="4000" b="1">
                <a:solidFill>
                  <a:schemeClr val="bg1"/>
                </a:solidFill>
                <a:latin typeface="Arial" charset="0"/>
                <a:ea typeface="ヒラギノ角ゴ Pro W3" charset="-128"/>
              </a:defRPr>
            </a:lvl9pPr>
          </a:lstStyle>
          <a:p>
            <a:pPr algn="l">
              <a:buFont typeface="Times" charset="0"/>
              <a:buNone/>
            </a:pPr>
            <a:r>
              <a:rPr lang="en-US" altLang="en-US" sz="1600" b="0" dirty="0">
                <a:solidFill>
                  <a:srgbClr val="000000"/>
                </a:solidFill>
                <a:latin typeface="+mj-lt"/>
              </a:rPr>
              <a:t>Wieczorek et al. (2006) </a:t>
            </a:r>
            <a:r>
              <a:rPr lang="en-US" altLang="en-US" sz="1600" b="0" i="1" dirty="0">
                <a:solidFill>
                  <a:srgbClr val="000000"/>
                </a:solidFill>
                <a:latin typeface="+mj-lt"/>
              </a:rPr>
              <a:t>Rev. Mineral. Geochem. </a:t>
            </a:r>
            <a:r>
              <a:rPr lang="en-US" altLang="en-US" sz="1600" dirty="0">
                <a:solidFill>
                  <a:srgbClr val="000000"/>
                </a:solidFill>
                <a:latin typeface="+mj-lt"/>
              </a:rPr>
              <a:t>60</a:t>
            </a:r>
            <a:r>
              <a:rPr lang="en-US" altLang="en-US" sz="1600" b="0" dirty="0">
                <a:solidFill>
                  <a:srgbClr val="000000"/>
                </a:solidFill>
                <a:latin typeface="+mj-lt"/>
              </a:rPr>
              <a:t>, 221 </a:t>
            </a:r>
            <a:r>
              <a:rPr lang="mr-IN" altLang="en-US" sz="1600" b="0" dirty="0">
                <a:solidFill>
                  <a:srgbClr val="000000"/>
                </a:solidFill>
                <a:latin typeface="+mj-lt"/>
              </a:rPr>
              <a:t>–</a:t>
            </a:r>
            <a:r>
              <a:rPr lang="en-US" altLang="en-US" sz="1600" b="0" dirty="0">
                <a:solidFill>
                  <a:srgbClr val="000000"/>
                </a:solidFill>
                <a:latin typeface="+mj-lt"/>
              </a:rPr>
              <a:t> 364. </a:t>
            </a:r>
          </a:p>
        </p:txBody>
      </p:sp>
      <p:sp>
        <p:nvSpPr>
          <p:cNvPr id="2" name="Rectangle 1">
            <a:extLst>
              <a:ext uri="{FF2B5EF4-FFF2-40B4-BE49-F238E27FC236}">
                <a16:creationId xmlns:a16="http://schemas.microsoft.com/office/drawing/2014/main" id="{C5664BB7-7A9B-1C43-B455-CE42416AC060}"/>
              </a:ext>
            </a:extLst>
          </p:cNvPr>
          <p:cNvSpPr/>
          <p:nvPr/>
        </p:nvSpPr>
        <p:spPr>
          <a:xfrm>
            <a:off x="215368" y="1661967"/>
            <a:ext cx="7137932" cy="830997"/>
          </a:xfrm>
          <a:prstGeom prst="rect">
            <a:avLst/>
          </a:prstGeom>
        </p:spPr>
        <p:txBody>
          <a:bodyPr wrap="square">
            <a:spAutoFit/>
          </a:bodyPr>
          <a:lstStyle/>
          <a:p>
            <a:r>
              <a:rPr lang="en-US" sz="1600" dirty="0"/>
              <a:t>Complex internal processes drive the distribution of surface observables. If the PKT is indicative of thermal upwelling and mantle overturn, a potential partially molten region could act as a thermochemical blanket preventing the core from cooling.</a:t>
            </a:r>
          </a:p>
        </p:txBody>
      </p:sp>
    </p:spTree>
    <p:extLst>
      <p:ext uri="{BB962C8B-B14F-4D97-AF65-F5344CB8AC3E}">
        <p14:creationId xmlns:p14="http://schemas.microsoft.com/office/powerpoint/2010/main" val="38766636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73601" y="1650526"/>
            <a:ext cx="7584938" cy="1708160"/>
          </a:xfrm>
          <a:prstGeom prst="rect">
            <a:avLst/>
          </a:prstGeom>
          <a:noFill/>
        </p:spPr>
        <p:txBody>
          <a:bodyPr wrap="square" rtlCol="0">
            <a:spAutoFit/>
          </a:bodyPr>
          <a:lstStyle/>
          <a:p>
            <a:pPr marL="342900" indent="-342900">
              <a:spcAft>
                <a:spcPts val="600"/>
              </a:spcAft>
              <a:buFont typeface="Arial" charset="0"/>
              <a:buChar char="•"/>
            </a:pPr>
            <a:r>
              <a:rPr lang="en-US" altLang="en-US" sz="2000" dirty="0"/>
              <a:t>A network of geophysical “nodes” (at least 4) operating continuously for an extended period </a:t>
            </a:r>
            <a:r>
              <a:rPr lang="mr-IN" altLang="en-US" sz="2000" dirty="0"/>
              <a:t>–</a:t>
            </a:r>
            <a:r>
              <a:rPr lang="en-US" altLang="en-US" sz="2000" dirty="0"/>
              <a:t> at least 2 (ILN), 4 (LUNETTE), or 6 (LGN threshold) years</a:t>
            </a:r>
          </a:p>
          <a:p>
            <a:pPr marL="342900" indent="-342900">
              <a:buFont typeface="Arial" charset="0"/>
              <a:buChar char="•"/>
            </a:pPr>
            <a:r>
              <a:rPr lang="en-US" altLang="en-US" sz="2000" dirty="0"/>
              <a:t>Science objectives for each node:</a:t>
            </a:r>
          </a:p>
          <a:p>
            <a:endParaRPr lang="en-US" sz="2000" dirty="0"/>
          </a:p>
        </p:txBody>
      </p:sp>
      <p:sp>
        <p:nvSpPr>
          <p:cNvPr id="4" name="Rectangle 3"/>
          <p:cNvSpPr/>
          <p:nvPr/>
        </p:nvSpPr>
        <p:spPr>
          <a:xfrm>
            <a:off x="0" y="101128"/>
            <a:ext cx="12192000" cy="1393371"/>
          </a:xfrm>
          <a:prstGeom prst="rect">
            <a:avLst/>
          </a:prstGeom>
          <a:solidFill>
            <a:srgbClr val="018BC0">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p:cNvSpPr/>
          <p:nvPr/>
        </p:nvSpPr>
        <p:spPr>
          <a:xfrm>
            <a:off x="0" y="257155"/>
            <a:ext cx="12192000" cy="1081315"/>
          </a:xfrm>
          <a:prstGeom prst="rect">
            <a:avLst/>
          </a:prstGeom>
          <a:solidFill>
            <a:srgbClr val="018BC0">
              <a:alpha val="6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838200" y="325369"/>
            <a:ext cx="10515600" cy="973345"/>
          </a:xfrm>
        </p:spPr>
        <p:txBody>
          <a:bodyPr>
            <a:noAutofit/>
          </a:bodyPr>
          <a:lstStyle/>
          <a:p>
            <a:r>
              <a:rPr lang="en-US" sz="2800" b="1" dirty="0">
                <a:solidFill>
                  <a:schemeClr val="bg1"/>
                </a:solidFill>
              </a:rPr>
              <a:t>The Lunar Geophysical Network</a:t>
            </a:r>
          </a:p>
        </p:txBody>
      </p:sp>
      <p:graphicFrame>
        <p:nvGraphicFramePr>
          <p:cNvPr id="14" name="Table 13"/>
          <p:cNvGraphicFramePr>
            <a:graphicFrameLocks noGrp="1"/>
          </p:cNvGraphicFramePr>
          <p:nvPr>
            <p:extLst>
              <p:ext uri="{D42A27DB-BD31-4B8C-83A1-F6EECF244321}">
                <p14:modId xmlns:p14="http://schemas.microsoft.com/office/powerpoint/2010/main" val="4159149354"/>
              </p:ext>
            </p:extLst>
          </p:nvPr>
        </p:nvGraphicFramePr>
        <p:xfrm>
          <a:off x="495476" y="3175403"/>
          <a:ext cx="11367052" cy="3423366"/>
        </p:xfrm>
        <a:graphic>
          <a:graphicData uri="http://schemas.openxmlformats.org/drawingml/2006/table">
            <a:tbl>
              <a:tblPr firstRow="1" bandRow="1">
                <a:tableStyleId>{F5AB1C69-6EDB-4FF4-983F-18BD219EF322}</a:tableStyleId>
              </a:tblPr>
              <a:tblGrid>
                <a:gridCol w="2841763">
                  <a:extLst>
                    <a:ext uri="{9D8B030D-6E8A-4147-A177-3AD203B41FA5}">
                      <a16:colId xmlns:a16="http://schemas.microsoft.com/office/drawing/2014/main" val="20000"/>
                    </a:ext>
                  </a:extLst>
                </a:gridCol>
                <a:gridCol w="2841763">
                  <a:extLst>
                    <a:ext uri="{9D8B030D-6E8A-4147-A177-3AD203B41FA5}">
                      <a16:colId xmlns:a16="http://schemas.microsoft.com/office/drawing/2014/main" val="20001"/>
                    </a:ext>
                  </a:extLst>
                </a:gridCol>
                <a:gridCol w="2841763">
                  <a:extLst>
                    <a:ext uri="{9D8B030D-6E8A-4147-A177-3AD203B41FA5}">
                      <a16:colId xmlns:a16="http://schemas.microsoft.com/office/drawing/2014/main" val="20002"/>
                    </a:ext>
                  </a:extLst>
                </a:gridCol>
                <a:gridCol w="2841763">
                  <a:extLst>
                    <a:ext uri="{9D8B030D-6E8A-4147-A177-3AD203B41FA5}">
                      <a16:colId xmlns:a16="http://schemas.microsoft.com/office/drawing/2014/main" val="20003"/>
                    </a:ext>
                  </a:extLst>
                </a:gridCol>
              </a:tblGrid>
              <a:tr h="384504">
                <a:tc>
                  <a:txBody>
                    <a:bodyPr/>
                    <a:lstStyle/>
                    <a:p>
                      <a:pPr algn="ctr"/>
                      <a:r>
                        <a:rPr lang="en-US" sz="2000" dirty="0">
                          <a:latin typeface="+mn-lt"/>
                        </a:rPr>
                        <a:t>Seismometer</a:t>
                      </a:r>
                    </a:p>
                  </a:txBody>
                  <a:tcPr/>
                </a:tc>
                <a:tc>
                  <a:txBody>
                    <a:bodyPr/>
                    <a:lstStyle/>
                    <a:p>
                      <a:pPr algn="ctr"/>
                      <a:r>
                        <a:rPr lang="en-US" sz="2000" dirty="0">
                          <a:latin typeface="+mn-lt"/>
                        </a:rPr>
                        <a:t>Heat flow probe</a:t>
                      </a:r>
                    </a:p>
                  </a:txBody>
                  <a:tcPr/>
                </a:tc>
                <a:tc>
                  <a:txBody>
                    <a:bodyPr/>
                    <a:lstStyle/>
                    <a:p>
                      <a:pPr algn="ctr"/>
                      <a:r>
                        <a:rPr lang="en-US" sz="2000" dirty="0">
                          <a:latin typeface="+mn-lt"/>
                        </a:rPr>
                        <a:t>Retroreflector</a:t>
                      </a:r>
                    </a:p>
                  </a:txBody>
                  <a:tcPr/>
                </a:tc>
                <a:tc>
                  <a:txBody>
                    <a:bodyPr/>
                    <a:lstStyle/>
                    <a:p>
                      <a:pPr algn="ctr"/>
                      <a:r>
                        <a:rPr lang="en-US" sz="2000" dirty="0">
                          <a:latin typeface="+mn-lt"/>
                        </a:rPr>
                        <a:t>Magnetometer</a:t>
                      </a:r>
                    </a:p>
                  </a:txBody>
                  <a:tcPr/>
                </a:tc>
                <a:extLst>
                  <a:ext uri="{0D108BD9-81ED-4DB2-BD59-A6C34878D82A}">
                    <a16:rowId xmlns:a16="http://schemas.microsoft.com/office/drawing/2014/main" val="10000"/>
                  </a:ext>
                </a:extLst>
              </a:tr>
              <a:tr h="3027126">
                <a:tc>
                  <a:txBody>
                    <a:bodyPr/>
                    <a:lstStyle/>
                    <a:p>
                      <a:pPr marL="285750" marR="0" indent="-285750" algn="l" defTabSz="914400" rtl="0" eaLnBrk="1" fontAlgn="auto" latinLnBrk="0" hangingPunct="1">
                        <a:lnSpc>
                          <a:spcPct val="100000"/>
                        </a:lnSpc>
                        <a:spcBef>
                          <a:spcPts val="0"/>
                        </a:spcBef>
                        <a:spcAft>
                          <a:spcPts val="0"/>
                        </a:spcAft>
                        <a:buClrTx/>
                        <a:buSzTx/>
                        <a:buFont typeface="Arial" charset="0"/>
                        <a:buChar char="•"/>
                        <a:tabLst/>
                        <a:defRPr/>
                      </a:pPr>
                      <a:r>
                        <a:rPr lang="en-US" sz="2000" kern="1200" dirty="0">
                          <a:solidFill>
                            <a:schemeClr val="dk1"/>
                          </a:solidFill>
                          <a:effectLst/>
                          <a:latin typeface="+mn-lt"/>
                          <a:ea typeface="+mn-ea"/>
                          <a:cs typeface="+mn-cs"/>
                        </a:rPr>
                        <a:t>Understand the current seismic state and determine the detailed internal structure of the Moon </a:t>
                      </a:r>
                      <a:endParaRPr lang="en-US" sz="2000" dirty="0">
                        <a:effectLst/>
                        <a:latin typeface="+mn-lt"/>
                      </a:endParaRPr>
                    </a:p>
                    <a:p>
                      <a:pPr marL="285750" indent="-285750">
                        <a:buFont typeface="Arial" charset="0"/>
                        <a:buChar char="•"/>
                      </a:pPr>
                      <a:endParaRPr lang="en-US" sz="2000" dirty="0">
                        <a:latin typeface="+mn-lt"/>
                      </a:endParaRPr>
                    </a:p>
                  </a:txBody>
                  <a:tcPr/>
                </a:tc>
                <a:tc>
                  <a:txBody>
                    <a:bodyPr/>
                    <a:lstStyle/>
                    <a:p>
                      <a:pPr marL="285750" indent="-285750">
                        <a:buFont typeface="Arial" charset="0"/>
                        <a:buChar char="•"/>
                      </a:pPr>
                      <a:r>
                        <a:rPr lang="en-US" sz="2000" dirty="0">
                          <a:latin typeface="+mn-lt"/>
                        </a:rPr>
                        <a:t>Measure the heat flow to characterize the temperature structure of the lunar interior</a:t>
                      </a:r>
                    </a:p>
                  </a:txBody>
                  <a:tcPr/>
                </a:tc>
                <a:tc>
                  <a:txBody>
                    <a:bodyPr/>
                    <a:lstStyle/>
                    <a:p>
                      <a:pPr marL="285750" indent="-285750">
                        <a:buFont typeface="Arial" charset="0"/>
                        <a:buChar char="•"/>
                      </a:pPr>
                      <a:r>
                        <a:rPr lang="en-US" sz="2000" dirty="0">
                          <a:latin typeface="+mn-lt"/>
                        </a:rPr>
                        <a:t>Constrain the deep mantle environment, fluid core/solid mantle boundary conditions, and the presence/absence of a solid inner core</a:t>
                      </a:r>
                    </a:p>
                  </a:txBody>
                  <a:tcPr/>
                </a:tc>
                <a:tc>
                  <a:txBody>
                    <a:bodyPr/>
                    <a:lstStyle/>
                    <a:p>
                      <a:pPr marL="285750" indent="-285750">
                        <a:buFont typeface="Arial" charset="0"/>
                        <a:buChar char="•"/>
                      </a:pPr>
                      <a:r>
                        <a:rPr lang="en-US" sz="2000" dirty="0">
                          <a:latin typeface="+mn-lt"/>
                        </a:rPr>
                        <a:t>Determine the electrical conductivity structure of the lunar interior to establish joint constraints on temperature and composition</a:t>
                      </a:r>
                    </a:p>
                    <a:p>
                      <a:pPr marL="285750" indent="-285750">
                        <a:buFont typeface="Arial" charset="0"/>
                        <a:buChar char="•"/>
                      </a:pPr>
                      <a:endParaRPr lang="en-US" sz="2000" dirty="0">
                        <a:latin typeface="+mn-lt"/>
                      </a:endParaRPr>
                    </a:p>
                  </a:txBody>
                  <a:tcPr/>
                </a:tc>
                <a:extLst>
                  <a:ext uri="{0D108BD9-81ED-4DB2-BD59-A6C34878D82A}">
                    <a16:rowId xmlns:a16="http://schemas.microsoft.com/office/drawing/2014/main" val="10001"/>
                  </a:ext>
                </a:extLst>
              </a:tr>
            </a:tbl>
          </a:graphicData>
        </a:graphic>
      </p:graphicFrame>
      <p:pic>
        <p:nvPicPr>
          <p:cNvPr id="7" name="Picture 6">
            <a:extLst>
              <a:ext uri="{FF2B5EF4-FFF2-40B4-BE49-F238E27FC236}">
                <a16:creationId xmlns:a16="http://schemas.microsoft.com/office/drawing/2014/main" id="{FA87C8B3-D068-AF42-8CF6-AAD4BB1107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63417" y="101129"/>
            <a:ext cx="3609476" cy="2956410"/>
          </a:xfrm>
          <a:prstGeom prst="rect">
            <a:avLst/>
          </a:prstGeom>
          <a:ln w="50800">
            <a:solidFill>
              <a:schemeClr val="bg1"/>
            </a:solidFill>
          </a:ln>
        </p:spPr>
      </p:pic>
      <p:sp>
        <p:nvSpPr>
          <p:cNvPr id="9" name="TextBox 8">
            <a:extLst>
              <a:ext uri="{FF2B5EF4-FFF2-40B4-BE49-F238E27FC236}">
                <a16:creationId xmlns:a16="http://schemas.microsoft.com/office/drawing/2014/main" id="{EF016D0B-3AF5-B24A-94A1-7B668E4DB3DE}"/>
              </a:ext>
            </a:extLst>
          </p:cNvPr>
          <p:cNvSpPr txBox="1"/>
          <p:nvPr/>
        </p:nvSpPr>
        <p:spPr>
          <a:xfrm>
            <a:off x="9011773" y="140702"/>
            <a:ext cx="2938818" cy="369332"/>
          </a:xfrm>
          <a:prstGeom prst="rect">
            <a:avLst/>
          </a:prstGeom>
          <a:noFill/>
        </p:spPr>
        <p:txBody>
          <a:bodyPr wrap="none" rtlCol="0">
            <a:spAutoFit/>
          </a:bodyPr>
          <a:lstStyle/>
          <a:p>
            <a:r>
              <a:rPr lang="en-US" dirty="0">
                <a:solidFill>
                  <a:schemeClr val="bg1"/>
                </a:solidFill>
                <a:latin typeface="+mj-lt"/>
              </a:rPr>
              <a:t>JPL LUNETTE mission concept</a:t>
            </a:r>
          </a:p>
        </p:txBody>
      </p:sp>
    </p:spTree>
    <p:extLst>
      <p:ext uri="{BB962C8B-B14F-4D97-AF65-F5344CB8AC3E}">
        <p14:creationId xmlns:p14="http://schemas.microsoft.com/office/powerpoint/2010/main" val="7872456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14F4AA42-65E6-B64C-A8B7-D10143BDA7AB}"/>
              </a:ext>
            </a:extLst>
          </p:cNvPr>
          <p:cNvGrpSpPr/>
          <p:nvPr/>
        </p:nvGrpSpPr>
        <p:grpSpPr>
          <a:xfrm>
            <a:off x="0" y="101128"/>
            <a:ext cx="12192000" cy="1393371"/>
            <a:chOff x="0" y="101128"/>
            <a:chExt cx="12192000" cy="1393371"/>
          </a:xfrm>
        </p:grpSpPr>
        <p:sp>
          <p:nvSpPr>
            <p:cNvPr id="9" name="Rectangle 8">
              <a:extLst>
                <a:ext uri="{FF2B5EF4-FFF2-40B4-BE49-F238E27FC236}">
                  <a16:creationId xmlns:a16="http://schemas.microsoft.com/office/drawing/2014/main" id="{7C749F89-C7EF-9442-875A-1D5D354C8062}"/>
                </a:ext>
              </a:extLst>
            </p:cNvPr>
            <p:cNvSpPr/>
            <p:nvPr/>
          </p:nvSpPr>
          <p:spPr>
            <a:xfrm>
              <a:off x="0" y="101128"/>
              <a:ext cx="12192000" cy="1393371"/>
            </a:xfrm>
            <a:prstGeom prst="rect">
              <a:avLst/>
            </a:prstGeom>
            <a:solidFill>
              <a:srgbClr val="018BC0">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394FD260-3BC1-B34A-BF2F-12669E1C1D1C}"/>
                </a:ext>
              </a:extLst>
            </p:cNvPr>
            <p:cNvSpPr/>
            <p:nvPr/>
          </p:nvSpPr>
          <p:spPr>
            <a:xfrm>
              <a:off x="0" y="257155"/>
              <a:ext cx="12192000" cy="1081315"/>
            </a:xfrm>
            <a:prstGeom prst="rect">
              <a:avLst/>
            </a:prstGeom>
            <a:solidFill>
              <a:srgbClr val="018BC0">
                <a:alpha val="6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p:cNvSpPr>
            <a:spLocks noGrp="1"/>
          </p:cNvSpPr>
          <p:nvPr>
            <p:ph type="title"/>
          </p:nvPr>
        </p:nvSpPr>
        <p:spPr>
          <a:xfrm>
            <a:off x="725582" y="257155"/>
            <a:ext cx="8229600" cy="1143000"/>
          </a:xfrm>
        </p:spPr>
        <p:txBody>
          <a:bodyPr>
            <a:normAutofit/>
          </a:bodyPr>
          <a:lstStyle/>
          <a:p>
            <a:r>
              <a:rPr lang="en-US" sz="2800" b="1" dirty="0">
                <a:solidFill>
                  <a:schemeClr val="bg1"/>
                </a:solidFill>
              </a:rPr>
              <a:t>Lunar scientific understanding – outstanding issues</a:t>
            </a:r>
          </a:p>
        </p:txBody>
      </p:sp>
      <p:pic>
        <p:nvPicPr>
          <p:cNvPr id="14" name="Picture 13">
            <a:extLst>
              <a:ext uri="{FF2B5EF4-FFF2-40B4-BE49-F238E27FC236}">
                <a16:creationId xmlns:a16="http://schemas.microsoft.com/office/drawing/2014/main" id="{B9BF631B-F6C7-2E4C-AE07-CBE94FDD7426}"/>
              </a:ext>
            </a:extLst>
          </p:cNvPr>
          <p:cNvPicPr>
            <a:picLocks noChangeAspect="1"/>
          </p:cNvPicPr>
          <p:nvPr/>
        </p:nvPicPr>
        <p:blipFill rotWithShape="1">
          <a:blip r:embed="rId3"/>
          <a:srcRect b="31230"/>
          <a:stretch/>
        </p:blipFill>
        <p:spPr>
          <a:xfrm>
            <a:off x="6889465" y="3289465"/>
            <a:ext cx="4458392" cy="3066030"/>
          </a:xfrm>
          <a:prstGeom prst="rect">
            <a:avLst/>
          </a:prstGeom>
        </p:spPr>
      </p:pic>
      <p:sp>
        <p:nvSpPr>
          <p:cNvPr id="15" name="TextBox 14">
            <a:extLst>
              <a:ext uri="{FF2B5EF4-FFF2-40B4-BE49-F238E27FC236}">
                <a16:creationId xmlns:a16="http://schemas.microsoft.com/office/drawing/2014/main" id="{90F83AD1-431A-0F44-B34F-DA2B9CC761BA}"/>
              </a:ext>
            </a:extLst>
          </p:cNvPr>
          <p:cNvSpPr txBox="1"/>
          <p:nvPr/>
        </p:nvSpPr>
        <p:spPr>
          <a:xfrm>
            <a:off x="7162260" y="6355495"/>
            <a:ext cx="3912802" cy="369332"/>
          </a:xfrm>
          <a:prstGeom prst="rect">
            <a:avLst/>
          </a:prstGeom>
          <a:noFill/>
        </p:spPr>
        <p:txBody>
          <a:bodyPr wrap="none" rtlCol="0">
            <a:spAutoFit/>
          </a:bodyPr>
          <a:lstStyle/>
          <a:p>
            <a:r>
              <a:rPr lang="en-US" dirty="0"/>
              <a:t>Shallow moonquakes: lobate scarp slip?</a:t>
            </a:r>
          </a:p>
        </p:txBody>
      </p:sp>
      <p:sp>
        <p:nvSpPr>
          <p:cNvPr id="11" name="TextBox 10">
            <a:extLst>
              <a:ext uri="{FF2B5EF4-FFF2-40B4-BE49-F238E27FC236}">
                <a16:creationId xmlns:a16="http://schemas.microsoft.com/office/drawing/2014/main" id="{EFFF3AF7-7598-F047-AEB9-A09200BB8387}"/>
              </a:ext>
            </a:extLst>
          </p:cNvPr>
          <p:cNvSpPr txBox="1"/>
          <p:nvPr/>
        </p:nvSpPr>
        <p:spPr>
          <a:xfrm>
            <a:off x="395086" y="6355495"/>
            <a:ext cx="5379614" cy="369332"/>
          </a:xfrm>
          <a:prstGeom prst="rect">
            <a:avLst/>
          </a:prstGeom>
          <a:noFill/>
        </p:spPr>
        <p:txBody>
          <a:bodyPr wrap="none" rtlCol="0">
            <a:spAutoFit/>
          </a:bodyPr>
          <a:lstStyle/>
          <a:p>
            <a:r>
              <a:rPr lang="en-US" dirty="0"/>
              <a:t>Deep moonquakes: brittle failure in the ductile regime?</a:t>
            </a:r>
          </a:p>
        </p:txBody>
      </p:sp>
      <p:pic>
        <p:nvPicPr>
          <p:cNvPr id="5" name="Picture 4">
            <a:extLst>
              <a:ext uri="{FF2B5EF4-FFF2-40B4-BE49-F238E27FC236}">
                <a16:creationId xmlns:a16="http://schemas.microsoft.com/office/drawing/2014/main" id="{3DA1C8BC-6B06-AE4E-B63D-ECE324785249}"/>
              </a:ext>
            </a:extLst>
          </p:cNvPr>
          <p:cNvPicPr>
            <a:picLocks noChangeAspect="1"/>
          </p:cNvPicPr>
          <p:nvPr/>
        </p:nvPicPr>
        <p:blipFill>
          <a:blip r:embed="rId4"/>
          <a:stretch>
            <a:fillRect/>
          </a:stretch>
        </p:blipFill>
        <p:spPr>
          <a:xfrm>
            <a:off x="442068" y="3476717"/>
            <a:ext cx="5379615" cy="2830505"/>
          </a:xfrm>
          <a:prstGeom prst="rect">
            <a:avLst/>
          </a:prstGeom>
        </p:spPr>
      </p:pic>
      <p:sp>
        <p:nvSpPr>
          <p:cNvPr id="3" name="Content Placeholder 2"/>
          <p:cNvSpPr>
            <a:spLocks noGrp="1"/>
          </p:cNvSpPr>
          <p:nvPr>
            <p:ph idx="1"/>
          </p:nvPr>
        </p:nvSpPr>
        <p:spPr>
          <a:xfrm>
            <a:off x="227222" y="1660290"/>
            <a:ext cx="11188923" cy="2059094"/>
          </a:xfrm>
        </p:spPr>
        <p:txBody>
          <a:bodyPr>
            <a:noAutofit/>
          </a:bodyPr>
          <a:lstStyle/>
          <a:p>
            <a:pPr>
              <a:lnSpc>
                <a:spcPct val="100000"/>
              </a:lnSpc>
              <a:spcBef>
                <a:spcPts val="0"/>
              </a:spcBef>
              <a:spcAft>
                <a:spcPts val="300"/>
              </a:spcAft>
            </a:pPr>
            <a:r>
              <a:rPr lang="en-US" sz="1800" dirty="0"/>
              <a:t>We don’t know the extent or duration of the now extinct lunar dynamo</a:t>
            </a:r>
          </a:p>
          <a:p>
            <a:pPr>
              <a:lnSpc>
                <a:spcPct val="100000"/>
              </a:lnSpc>
              <a:spcBef>
                <a:spcPts val="0"/>
              </a:spcBef>
              <a:spcAft>
                <a:spcPts val="300"/>
              </a:spcAft>
            </a:pPr>
            <a:r>
              <a:rPr lang="en-US" sz="1800" dirty="0"/>
              <a:t>We don’t know the exact origin of the Moon’s crustal magnetic anomalies/swirls</a:t>
            </a:r>
          </a:p>
          <a:p>
            <a:pPr>
              <a:lnSpc>
                <a:spcPct val="100000"/>
              </a:lnSpc>
              <a:spcBef>
                <a:spcPts val="0"/>
              </a:spcBef>
              <a:spcAft>
                <a:spcPts val="300"/>
              </a:spcAft>
            </a:pPr>
            <a:r>
              <a:rPr lang="en-US" sz="1800" dirty="0"/>
              <a:t>We don’t have unambiguous observations of a mid-mantle discontinuity (base of the LMO?), a partial melt layer above the outer core, or the nature of the inner core</a:t>
            </a:r>
          </a:p>
          <a:p>
            <a:pPr>
              <a:lnSpc>
                <a:spcPct val="100000"/>
              </a:lnSpc>
              <a:spcBef>
                <a:spcPts val="0"/>
              </a:spcBef>
              <a:spcAft>
                <a:spcPts val="300"/>
              </a:spcAft>
            </a:pPr>
            <a:r>
              <a:rPr lang="en-US" sz="1800" dirty="0"/>
              <a:t>We don’t know how surface hemispherical observations propagate into the interior</a:t>
            </a:r>
          </a:p>
          <a:p>
            <a:pPr>
              <a:lnSpc>
                <a:spcPct val="100000"/>
              </a:lnSpc>
              <a:spcBef>
                <a:spcPts val="0"/>
              </a:spcBef>
              <a:spcAft>
                <a:spcPts val="300"/>
              </a:spcAft>
            </a:pPr>
            <a:r>
              <a:rPr lang="en-US" sz="1800" dirty="0"/>
              <a:t>We don’t understand why/how all moonquakes occur</a:t>
            </a:r>
          </a:p>
          <a:p>
            <a:endParaRPr lang="en-US" sz="1800" dirty="0"/>
          </a:p>
          <a:p>
            <a:pPr lvl="1"/>
            <a:endParaRPr lang="en-US" sz="1800" dirty="0"/>
          </a:p>
        </p:txBody>
      </p:sp>
    </p:spTree>
    <p:extLst>
      <p:ext uri="{BB962C8B-B14F-4D97-AF65-F5344CB8AC3E}">
        <p14:creationId xmlns:p14="http://schemas.microsoft.com/office/powerpoint/2010/main" val="17008521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14F4AA42-65E6-B64C-A8B7-D10143BDA7AB}"/>
              </a:ext>
            </a:extLst>
          </p:cNvPr>
          <p:cNvGrpSpPr/>
          <p:nvPr/>
        </p:nvGrpSpPr>
        <p:grpSpPr>
          <a:xfrm>
            <a:off x="0" y="101128"/>
            <a:ext cx="12192000" cy="1393371"/>
            <a:chOff x="0" y="101128"/>
            <a:chExt cx="12192000" cy="1393371"/>
          </a:xfrm>
        </p:grpSpPr>
        <p:sp>
          <p:nvSpPr>
            <p:cNvPr id="9" name="Rectangle 8">
              <a:extLst>
                <a:ext uri="{FF2B5EF4-FFF2-40B4-BE49-F238E27FC236}">
                  <a16:creationId xmlns:a16="http://schemas.microsoft.com/office/drawing/2014/main" id="{7C749F89-C7EF-9442-875A-1D5D354C8062}"/>
                </a:ext>
              </a:extLst>
            </p:cNvPr>
            <p:cNvSpPr/>
            <p:nvPr/>
          </p:nvSpPr>
          <p:spPr>
            <a:xfrm>
              <a:off x="0" y="101128"/>
              <a:ext cx="12192000" cy="1393371"/>
            </a:xfrm>
            <a:prstGeom prst="rect">
              <a:avLst/>
            </a:prstGeom>
            <a:solidFill>
              <a:srgbClr val="018BC0">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394FD260-3BC1-B34A-BF2F-12669E1C1D1C}"/>
                </a:ext>
              </a:extLst>
            </p:cNvPr>
            <p:cNvSpPr/>
            <p:nvPr/>
          </p:nvSpPr>
          <p:spPr>
            <a:xfrm>
              <a:off x="0" y="257155"/>
              <a:ext cx="12192000" cy="1081315"/>
            </a:xfrm>
            <a:prstGeom prst="rect">
              <a:avLst/>
            </a:prstGeom>
            <a:solidFill>
              <a:srgbClr val="018BC0">
                <a:alpha val="6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p:cNvSpPr>
            <a:spLocks noGrp="1"/>
          </p:cNvSpPr>
          <p:nvPr>
            <p:ph type="title"/>
          </p:nvPr>
        </p:nvSpPr>
        <p:spPr>
          <a:xfrm>
            <a:off x="725582" y="257155"/>
            <a:ext cx="9098040" cy="1143000"/>
          </a:xfrm>
        </p:spPr>
        <p:txBody>
          <a:bodyPr>
            <a:normAutofit/>
          </a:bodyPr>
          <a:lstStyle/>
          <a:p>
            <a:r>
              <a:rPr lang="en-US" sz="2800" b="1" dirty="0">
                <a:solidFill>
                  <a:schemeClr val="bg1"/>
                </a:solidFill>
              </a:rPr>
              <a:t>Planetary scientific understanding – outstanding questions</a:t>
            </a:r>
          </a:p>
        </p:txBody>
      </p:sp>
      <p:sp>
        <p:nvSpPr>
          <p:cNvPr id="3" name="Content Placeholder 2"/>
          <p:cNvSpPr>
            <a:spLocks noGrp="1"/>
          </p:cNvSpPr>
          <p:nvPr>
            <p:ph idx="1"/>
          </p:nvPr>
        </p:nvSpPr>
        <p:spPr>
          <a:xfrm>
            <a:off x="227222" y="1660290"/>
            <a:ext cx="11188923" cy="4740510"/>
          </a:xfrm>
        </p:spPr>
        <p:txBody>
          <a:bodyPr>
            <a:noAutofit/>
          </a:bodyPr>
          <a:lstStyle/>
          <a:p>
            <a:pPr marL="0" indent="0">
              <a:buNone/>
            </a:pPr>
            <a:r>
              <a:rPr lang="en-US" sz="2200" dirty="0"/>
              <a:t>Terrestrial planet hypotheses that can be tested with new geophysical data from the Moon:</a:t>
            </a:r>
          </a:p>
          <a:p>
            <a:pPr marL="633413" lvl="0" indent="-457200" fontAlgn="base">
              <a:buFont typeface="+mj-lt"/>
              <a:buAutoNum type="arabicPeriod"/>
            </a:pPr>
            <a:r>
              <a:rPr lang="en-US" sz="2000" dirty="0"/>
              <a:t>How do solar systems form and evolve over time, and when did major solar system events happen?</a:t>
            </a:r>
          </a:p>
          <a:p>
            <a:pPr marL="976313" lvl="1" indent="-342900" fontAlgn="base"/>
            <a:r>
              <a:rPr lang="en-US" sz="1600" dirty="0"/>
              <a:t>What is the tidal relationship between parent bodies and their satellites, and the internal evolution and structure of these systems?  </a:t>
            </a:r>
          </a:p>
          <a:p>
            <a:pPr marL="633413" lvl="0" indent="-457200" fontAlgn="base">
              <a:buFont typeface="+mj-lt"/>
              <a:buAutoNum type="arabicPeriod"/>
            </a:pPr>
            <a:r>
              <a:rPr lang="en-US" sz="2000" dirty="0"/>
              <a:t>How did the early terrestrial planets form and differentiate?</a:t>
            </a:r>
          </a:p>
          <a:p>
            <a:pPr marL="1090613" lvl="1" indent="-457200" fontAlgn="base"/>
            <a:r>
              <a:rPr lang="en-US" sz="1600" dirty="0"/>
              <a:t>The Moon preserves a record of early terrestrial planet differentiation; imaging the core, mantle, crust provides a window into these early processes and how the planets evolve from an initial magma ocean.</a:t>
            </a:r>
          </a:p>
          <a:p>
            <a:pPr marL="633413" lvl="0" indent="-457200" fontAlgn="base">
              <a:buFont typeface="+mj-lt"/>
              <a:buAutoNum type="arabicPeriod"/>
            </a:pPr>
            <a:r>
              <a:rPr lang="en-US" sz="2000" dirty="0"/>
              <a:t>What processes shape planetary surfaces and how do these surfaces record solar system history? </a:t>
            </a:r>
          </a:p>
          <a:p>
            <a:pPr marL="1090613" lvl="1" indent="-457200" fontAlgn="base"/>
            <a:r>
              <a:rPr lang="en-US" sz="1600" dirty="0"/>
              <a:t>Stagnant lid conduction is assumed to be the norm for smaller bodies, as is global contraction. The thermal evolution of terrestrial objects is tied to their tectonic evolution, and the rate of heat loss is determined by their internal dynamics.</a:t>
            </a:r>
          </a:p>
          <a:p>
            <a:pPr marL="633413" lvl="0" indent="-457200" fontAlgn="base">
              <a:buFont typeface="+mj-lt"/>
              <a:buAutoNum type="arabicPeriod"/>
            </a:pPr>
            <a:r>
              <a:rPr lang="en-US" sz="2000" dirty="0"/>
              <a:t>How do worlds become habitable, and how is habitability sustained over time?</a:t>
            </a:r>
          </a:p>
          <a:p>
            <a:pPr marL="1090613" lvl="1" indent="-457200" fontAlgn="base"/>
            <a:r>
              <a:rPr lang="en-US" sz="1600" dirty="0"/>
              <a:t>We know the core dynamo is important for magnetic field generation, which is relevant for habitability. At what point did a core dynamo form (if it ever did), and how long was it operational?</a:t>
            </a:r>
          </a:p>
          <a:p>
            <a:pPr marL="633413" lvl="0" indent="-457200" fontAlgn="base">
              <a:buFont typeface="+mj-lt"/>
              <a:buAutoNum type="arabicPeriod"/>
            </a:pPr>
            <a:r>
              <a:rPr lang="en-US" sz="2000" dirty="0"/>
              <a:t>What are the hazards of the Solar System for human exploration? </a:t>
            </a:r>
          </a:p>
          <a:p>
            <a:pPr marL="1090613" lvl="1" indent="-457200" fontAlgn="base"/>
            <a:r>
              <a:rPr lang="en-US" sz="1600" dirty="0"/>
              <a:t>Seismology can assess risk from shaking, which is needed as we push toward a sustained human presence on the Moon.</a:t>
            </a:r>
            <a:endParaRPr lang="en-US" sz="2000" dirty="0"/>
          </a:p>
        </p:txBody>
      </p:sp>
    </p:spTree>
    <p:extLst>
      <p:ext uri="{BB962C8B-B14F-4D97-AF65-F5344CB8AC3E}">
        <p14:creationId xmlns:p14="http://schemas.microsoft.com/office/powerpoint/2010/main" val="1823850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14F4AA42-65E6-B64C-A8B7-D10143BDA7AB}"/>
              </a:ext>
            </a:extLst>
          </p:cNvPr>
          <p:cNvGrpSpPr/>
          <p:nvPr/>
        </p:nvGrpSpPr>
        <p:grpSpPr>
          <a:xfrm>
            <a:off x="0" y="101128"/>
            <a:ext cx="12192000" cy="1393371"/>
            <a:chOff x="0" y="101128"/>
            <a:chExt cx="12192000" cy="1393371"/>
          </a:xfrm>
        </p:grpSpPr>
        <p:sp>
          <p:nvSpPr>
            <p:cNvPr id="9" name="Rectangle 8">
              <a:extLst>
                <a:ext uri="{FF2B5EF4-FFF2-40B4-BE49-F238E27FC236}">
                  <a16:creationId xmlns:a16="http://schemas.microsoft.com/office/drawing/2014/main" id="{7C749F89-C7EF-9442-875A-1D5D354C8062}"/>
                </a:ext>
              </a:extLst>
            </p:cNvPr>
            <p:cNvSpPr/>
            <p:nvPr/>
          </p:nvSpPr>
          <p:spPr>
            <a:xfrm>
              <a:off x="0" y="101128"/>
              <a:ext cx="12192000" cy="1393371"/>
            </a:xfrm>
            <a:prstGeom prst="rect">
              <a:avLst/>
            </a:prstGeom>
            <a:solidFill>
              <a:srgbClr val="018BC0">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394FD260-3BC1-B34A-BF2F-12669E1C1D1C}"/>
                </a:ext>
              </a:extLst>
            </p:cNvPr>
            <p:cNvSpPr/>
            <p:nvPr/>
          </p:nvSpPr>
          <p:spPr>
            <a:xfrm>
              <a:off x="0" y="257155"/>
              <a:ext cx="12192000" cy="1081315"/>
            </a:xfrm>
            <a:prstGeom prst="rect">
              <a:avLst/>
            </a:prstGeom>
            <a:solidFill>
              <a:srgbClr val="018BC0">
                <a:alpha val="6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p:cNvSpPr>
            <a:spLocks noGrp="1"/>
          </p:cNvSpPr>
          <p:nvPr>
            <p:ph type="title"/>
          </p:nvPr>
        </p:nvSpPr>
        <p:spPr>
          <a:xfrm>
            <a:off x="838200" y="365125"/>
            <a:ext cx="10515600" cy="973345"/>
          </a:xfrm>
        </p:spPr>
        <p:txBody>
          <a:bodyPr>
            <a:normAutofit/>
          </a:bodyPr>
          <a:lstStyle/>
          <a:p>
            <a:r>
              <a:rPr lang="en-US" sz="2800" b="1" dirty="0">
                <a:solidFill>
                  <a:schemeClr val="bg1"/>
                </a:solidFill>
              </a:rPr>
              <a:t>Advancements in our scientific understanding of the lunar interior</a:t>
            </a:r>
          </a:p>
        </p:txBody>
      </p:sp>
      <p:sp>
        <p:nvSpPr>
          <p:cNvPr id="3" name="Content Placeholder 2">
            <a:extLst>
              <a:ext uri="{FF2B5EF4-FFF2-40B4-BE49-F238E27FC236}">
                <a16:creationId xmlns:a16="http://schemas.microsoft.com/office/drawing/2014/main" id="{970B3AEC-50D8-054C-88A1-B60B684A8142}"/>
              </a:ext>
            </a:extLst>
          </p:cNvPr>
          <p:cNvSpPr>
            <a:spLocks noGrp="1"/>
          </p:cNvSpPr>
          <p:nvPr>
            <p:ph idx="1"/>
          </p:nvPr>
        </p:nvSpPr>
        <p:spPr>
          <a:xfrm>
            <a:off x="306858" y="1650526"/>
            <a:ext cx="11679195" cy="5032375"/>
          </a:xfrm>
        </p:spPr>
        <p:txBody>
          <a:bodyPr>
            <a:noAutofit/>
          </a:bodyPr>
          <a:lstStyle/>
          <a:p>
            <a:pPr marL="0" indent="0" fontAlgn="base">
              <a:lnSpc>
                <a:spcPct val="100000"/>
              </a:lnSpc>
              <a:spcBef>
                <a:spcPts val="0"/>
              </a:spcBef>
              <a:buNone/>
            </a:pPr>
            <a:r>
              <a:rPr lang="en-US" sz="1500" b="1" u="sng" dirty="0"/>
              <a:t>Key points from the 2018 LEAG Special Action Team: Advancing Science of the Moon</a:t>
            </a:r>
          </a:p>
          <a:p>
            <a:pPr marL="0" indent="0" fontAlgn="base">
              <a:lnSpc>
                <a:spcPct val="100000"/>
              </a:lnSpc>
              <a:spcBef>
                <a:spcPts val="0"/>
              </a:spcBef>
              <a:buNone/>
            </a:pPr>
            <a:endParaRPr lang="en-US" sz="1400" dirty="0"/>
          </a:p>
          <a:p>
            <a:pPr fontAlgn="base">
              <a:lnSpc>
                <a:spcPct val="100000"/>
              </a:lnSpc>
              <a:spcBef>
                <a:spcPts val="0"/>
              </a:spcBef>
              <a:spcAft>
                <a:spcPts val="600"/>
              </a:spcAft>
            </a:pPr>
            <a:r>
              <a:rPr lang="en-US" sz="1400" dirty="0"/>
              <a:t>GRAIL data improved lunar gravity field map and revealed features of the lunar crust in unprecedented detail, including fractures and other tectonic structures, </a:t>
            </a:r>
            <a:r>
              <a:rPr lang="en-US" sz="1400" dirty="0" err="1"/>
              <a:t>mascons</a:t>
            </a:r>
            <a:r>
              <a:rPr lang="en-US" sz="1400" dirty="0"/>
              <a:t>, lava tubes and other volcanic landforms, impact basin rings, and the shape and size of complex to peak-ring lunar craters.</a:t>
            </a:r>
          </a:p>
          <a:p>
            <a:pPr lvl="1" fontAlgn="base">
              <a:lnSpc>
                <a:spcPct val="100000"/>
              </a:lnSpc>
              <a:spcBef>
                <a:spcPts val="0"/>
              </a:spcBef>
              <a:spcAft>
                <a:spcPts val="600"/>
              </a:spcAft>
              <a:buFont typeface="Wingdings" pitchFamily="2" charset="2"/>
              <a:buChar char="Ø"/>
            </a:pPr>
            <a:r>
              <a:rPr lang="en-US" sz="1400" b="1" i="1" dirty="0"/>
              <a:t>A more nuanced view of the lunar interior drives new questions to be answered by an LGN in concert with GRAIL investment</a:t>
            </a:r>
            <a:endParaRPr lang="en-US" sz="1400" b="1" dirty="0"/>
          </a:p>
          <a:p>
            <a:pPr fontAlgn="base">
              <a:lnSpc>
                <a:spcPct val="100000"/>
              </a:lnSpc>
              <a:spcBef>
                <a:spcPts val="0"/>
              </a:spcBef>
              <a:spcAft>
                <a:spcPts val="600"/>
              </a:spcAft>
            </a:pPr>
            <a:r>
              <a:rPr lang="en-US" sz="1400" dirty="0"/>
              <a:t>Applying terrestrial seismic techniques to Apollo data can quantify scattering effects in the shallowest layers of the lunar regolith (meter scale). </a:t>
            </a:r>
          </a:p>
          <a:p>
            <a:pPr lvl="1" fontAlgn="base">
              <a:lnSpc>
                <a:spcPct val="100000"/>
              </a:lnSpc>
              <a:spcBef>
                <a:spcPts val="0"/>
              </a:spcBef>
              <a:spcAft>
                <a:spcPts val="600"/>
              </a:spcAft>
              <a:buFont typeface="Wingdings" pitchFamily="2" charset="2"/>
              <a:buChar char="Ø"/>
            </a:pPr>
            <a:r>
              <a:rPr lang="en-US" sz="1400" b="1" i="1" dirty="0"/>
              <a:t>Recent studies have made progress quantifying these effects, feeding instrument design and deployment needs</a:t>
            </a:r>
            <a:endParaRPr lang="en-US" sz="1400" b="1" dirty="0"/>
          </a:p>
          <a:p>
            <a:pPr fontAlgn="base">
              <a:lnSpc>
                <a:spcPct val="100000"/>
              </a:lnSpc>
              <a:spcBef>
                <a:spcPts val="0"/>
              </a:spcBef>
              <a:spcAft>
                <a:spcPts val="600"/>
              </a:spcAft>
            </a:pPr>
            <a:r>
              <a:rPr lang="en-US" sz="1400" dirty="0"/>
              <a:t>GRAIL analysis produced a family of core models consistent with geodetic parameters (including constraints from LLR), but gravity data alone have not yet definitively identified the presence of an inner core. Laser ranging data suggest the lunar core is liquid, although combining gravity, topography and laser ranging data to model the deep interior of the Moon produces a solid inner core and total core size akin to the core modeled using Apollo seismic data.  </a:t>
            </a:r>
          </a:p>
          <a:p>
            <a:pPr lvl="1" fontAlgn="base">
              <a:lnSpc>
                <a:spcPct val="100000"/>
              </a:lnSpc>
              <a:spcBef>
                <a:spcPts val="0"/>
              </a:spcBef>
              <a:spcAft>
                <a:spcPts val="600"/>
              </a:spcAft>
              <a:buFont typeface="Wingdings" pitchFamily="2" charset="2"/>
              <a:buChar char="Ø"/>
            </a:pPr>
            <a:r>
              <a:rPr lang="en-US" sz="1400" b="1" i="1" dirty="0"/>
              <a:t>Additional laser ranging stations would provide significant scientific return</a:t>
            </a:r>
            <a:endParaRPr lang="en-US" sz="1400" b="1" dirty="0"/>
          </a:p>
          <a:p>
            <a:pPr fontAlgn="base">
              <a:lnSpc>
                <a:spcPct val="100000"/>
              </a:lnSpc>
              <a:spcBef>
                <a:spcPts val="0"/>
              </a:spcBef>
              <a:spcAft>
                <a:spcPts val="600"/>
              </a:spcAft>
            </a:pPr>
            <a:r>
              <a:rPr lang="en-US" sz="1400" dirty="0"/>
              <a:t>Crustal Th in the PKT would lead to asymmetric mantle temperatures and cause a giant “mantle plume” below the PKT; the influence of ilmenite on mantle overturn may have also permitted a single upwelling plume. GRAIL data revealed a dyke system surrounding the PKT, calling into question the long-standing theory that the PKT is an ancient impact basin. Rather this work suggests it may be a magmatic-tectonic feature overlying the nearside “magma plumbing system” that supplied the mare with their basaltic infills. A thermal asymmetry that extended into the mantle may have produced true polar wander.  </a:t>
            </a:r>
          </a:p>
          <a:p>
            <a:pPr lvl="1" fontAlgn="base">
              <a:lnSpc>
                <a:spcPct val="100000"/>
              </a:lnSpc>
              <a:spcBef>
                <a:spcPts val="0"/>
              </a:spcBef>
              <a:spcAft>
                <a:spcPts val="600"/>
              </a:spcAft>
              <a:buFont typeface="Wingdings" pitchFamily="2" charset="2"/>
              <a:buChar char="Ø"/>
            </a:pPr>
            <a:r>
              <a:rPr lang="en-US" sz="1400" b="1" i="1" dirty="0"/>
              <a:t>Continued modeling efforts help define new hypotheses for heat-producing element distribution and updated landing site considerations</a:t>
            </a:r>
            <a:endParaRPr lang="en-US" sz="1400" b="1" dirty="0"/>
          </a:p>
          <a:p>
            <a:pPr fontAlgn="base">
              <a:lnSpc>
                <a:spcPct val="100000"/>
              </a:lnSpc>
              <a:spcBef>
                <a:spcPts val="0"/>
              </a:spcBef>
              <a:spcAft>
                <a:spcPts val="600"/>
              </a:spcAft>
            </a:pPr>
            <a:r>
              <a:rPr lang="en-US" sz="1400" dirty="0"/>
              <a:t>Paleomagnetic studies of Apollo samples have demonstrated that the Moon had surface magnetic fields of ~30–100 </a:t>
            </a:r>
            <a:r>
              <a:rPr lang="el-GR" sz="1400" dirty="0"/>
              <a:t>μ</a:t>
            </a:r>
            <a:r>
              <a:rPr lang="en-US" sz="1400" dirty="0"/>
              <a:t>T between at least 4.2 and 3.56 Ga. The widely accepted theory for the generation of this field is an ancient core dynamo. While large surface impacts can also generate transient magnetic fields, recent analyses of Apollo samples require a slow cooling timescale that excludes impact field origins. </a:t>
            </a:r>
          </a:p>
          <a:p>
            <a:pPr lvl="1" fontAlgn="base">
              <a:lnSpc>
                <a:spcPct val="100000"/>
              </a:lnSpc>
              <a:spcBef>
                <a:spcPts val="0"/>
              </a:spcBef>
              <a:spcAft>
                <a:spcPts val="600"/>
              </a:spcAft>
              <a:buFont typeface="Wingdings" pitchFamily="2" charset="2"/>
              <a:buChar char="Ø"/>
            </a:pPr>
            <a:r>
              <a:rPr lang="en-US" sz="1400" b="1" i="1" dirty="0"/>
              <a:t>Sample studies continue to make surprising discoveries about the lunar dynamo, but need the global context of an LGN type mission</a:t>
            </a:r>
            <a:endParaRPr lang="en-US" sz="1400" b="1" dirty="0"/>
          </a:p>
        </p:txBody>
      </p:sp>
    </p:spTree>
    <p:extLst>
      <p:ext uri="{BB962C8B-B14F-4D97-AF65-F5344CB8AC3E}">
        <p14:creationId xmlns:p14="http://schemas.microsoft.com/office/powerpoint/2010/main" val="15073697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0D454EA0-7E69-CC46-B8D1-F3F64A39406D}"/>
              </a:ext>
            </a:extLst>
          </p:cNvPr>
          <p:cNvGrpSpPr/>
          <p:nvPr/>
        </p:nvGrpSpPr>
        <p:grpSpPr>
          <a:xfrm>
            <a:off x="0" y="101128"/>
            <a:ext cx="12192000" cy="1393371"/>
            <a:chOff x="0" y="101128"/>
            <a:chExt cx="12192000" cy="1393371"/>
          </a:xfrm>
        </p:grpSpPr>
        <p:sp>
          <p:nvSpPr>
            <p:cNvPr id="23" name="Rectangle 22">
              <a:extLst>
                <a:ext uri="{FF2B5EF4-FFF2-40B4-BE49-F238E27FC236}">
                  <a16:creationId xmlns:a16="http://schemas.microsoft.com/office/drawing/2014/main" id="{EC8F8D4F-B250-DB47-9704-B7A249A6E5C3}"/>
                </a:ext>
              </a:extLst>
            </p:cNvPr>
            <p:cNvSpPr/>
            <p:nvPr/>
          </p:nvSpPr>
          <p:spPr>
            <a:xfrm>
              <a:off x="0" y="101128"/>
              <a:ext cx="12192000" cy="1393371"/>
            </a:xfrm>
            <a:prstGeom prst="rect">
              <a:avLst/>
            </a:prstGeom>
            <a:solidFill>
              <a:srgbClr val="018BC0">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sp>
          <p:nvSpPr>
            <p:cNvPr id="24" name="Rectangle 23">
              <a:extLst>
                <a:ext uri="{FF2B5EF4-FFF2-40B4-BE49-F238E27FC236}">
                  <a16:creationId xmlns:a16="http://schemas.microsoft.com/office/drawing/2014/main" id="{64FDFE68-2108-D645-8391-3A8D2D666F26}"/>
                </a:ext>
              </a:extLst>
            </p:cNvPr>
            <p:cNvSpPr/>
            <p:nvPr/>
          </p:nvSpPr>
          <p:spPr>
            <a:xfrm>
              <a:off x="0" y="257155"/>
              <a:ext cx="12192000" cy="1081315"/>
            </a:xfrm>
            <a:prstGeom prst="rect">
              <a:avLst/>
            </a:prstGeom>
            <a:solidFill>
              <a:srgbClr val="018BC0">
                <a:alpha val="6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grpSp>
      <p:sp>
        <p:nvSpPr>
          <p:cNvPr id="4" name="TextBox 3">
            <a:extLst>
              <a:ext uri="{FF2B5EF4-FFF2-40B4-BE49-F238E27FC236}">
                <a16:creationId xmlns:a16="http://schemas.microsoft.com/office/drawing/2014/main" id="{2C9EB3E2-E005-4A59-8B03-985AAE0C4347}"/>
              </a:ext>
            </a:extLst>
          </p:cNvPr>
          <p:cNvSpPr txBox="1"/>
          <p:nvPr/>
        </p:nvSpPr>
        <p:spPr>
          <a:xfrm>
            <a:off x="137244" y="1692075"/>
            <a:ext cx="4745227" cy="400110"/>
          </a:xfrm>
          <a:prstGeom prst="rect">
            <a:avLst/>
          </a:prstGeom>
          <a:noFill/>
        </p:spPr>
        <p:txBody>
          <a:bodyPr wrap="square" rtlCol="0">
            <a:spAutoFit/>
          </a:bodyPr>
          <a:lstStyle/>
          <a:p>
            <a:r>
              <a:rPr lang="en-US" sz="2000" b="1" dirty="0">
                <a:latin typeface="+mj-lt"/>
              </a:rPr>
              <a:t>Seismology</a:t>
            </a:r>
          </a:p>
        </p:txBody>
      </p:sp>
      <p:sp>
        <p:nvSpPr>
          <p:cNvPr id="18" name="Title 1">
            <a:extLst>
              <a:ext uri="{FF2B5EF4-FFF2-40B4-BE49-F238E27FC236}">
                <a16:creationId xmlns:a16="http://schemas.microsoft.com/office/drawing/2014/main" id="{096EB806-174C-414C-B678-6BE1F97CC668}"/>
              </a:ext>
            </a:extLst>
          </p:cNvPr>
          <p:cNvSpPr txBox="1">
            <a:spLocks/>
          </p:cNvSpPr>
          <p:nvPr/>
        </p:nvSpPr>
        <p:spPr>
          <a:xfrm>
            <a:off x="725582" y="257155"/>
            <a:ext cx="8229600" cy="1143000"/>
          </a:xfrm>
          <a:prstGeom prst="rect">
            <a:avLst/>
          </a:prstGeom>
        </p:spPr>
        <p:txBody>
          <a:bodyPr anchor="ctr"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solidFill>
                  <a:schemeClr val="bg1"/>
                </a:solidFill>
              </a:rPr>
              <a:t>Technologic advancements in geophysical instruments</a:t>
            </a:r>
          </a:p>
        </p:txBody>
      </p:sp>
      <p:sp>
        <p:nvSpPr>
          <p:cNvPr id="9" name="TextBox 8">
            <a:extLst>
              <a:ext uri="{FF2B5EF4-FFF2-40B4-BE49-F238E27FC236}">
                <a16:creationId xmlns:a16="http://schemas.microsoft.com/office/drawing/2014/main" id="{4A001D4A-167C-F94C-AC70-2E7138063941}"/>
              </a:ext>
            </a:extLst>
          </p:cNvPr>
          <p:cNvSpPr txBox="1"/>
          <p:nvPr/>
        </p:nvSpPr>
        <p:spPr>
          <a:xfrm>
            <a:off x="121885" y="2363074"/>
            <a:ext cx="3632426" cy="923330"/>
          </a:xfrm>
          <a:prstGeom prst="rect">
            <a:avLst/>
          </a:prstGeom>
          <a:noFill/>
        </p:spPr>
        <p:txBody>
          <a:bodyPr wrap="square" rtlCol="0">
            <a:spAutoFit/>
          </a:bodyPr>
          <a:lstStyle/>
          <a:p>
            <a:r>
              <a:rPr lang="en-US" dirty="0"/>
              <a:t>Development of the </a:t>
            </a:r>
            <a:r>
              <a:rPr lang="en-US" dirty="0" err="1"/>
              <a:t>InSight</a:t>
            </a:r>
            <a:r>
              <a:rPr lang="en-US" dirty="0"/>
              <a:t> Very Broad Band (VBB) and Short Period (SP) flight seismometers.</a:t>
            </a:r>
          </a:p>
        </p:txBody>
      </p:sp>
      <p:sp>
        <p:nvSpPr>
          <p:cNvPr id="10" name="TextBox 9">
            <a:extLst>
              <a:ext uri="{FF2B5EF4-FFF2-40B4-BE49-F238E27FC236}">
                <a16:creationId xmlns:a16="http://schemas.microsoft.com/office/drawing/2014/main" id="{C6CA94F8-EB9E-5E49-9542-2F30DA282998}"/>
              </a:ext>
            </a:extLst>
          </p:cNvPr>
          <p:cNvSpPr txBox="1"/>
          <p:nvPr/>
        </p:nvSpPr>
        <p:spPr>
          <a:xfrm>
            <a:off x="3754311" y="1584495"/>
            <a:ext cx="3602795" cy="1200329"/>
          </a:xfrm>
          <a:prstGeom prst="rect">
            <a:avLst/>
          </a:prstGeom>
          <a:noFill/>
        </p:spPr>
        <p:txBody>
          <a:bodyPr wrap="square" rtlCol="0">
            <a:spAutoFit/>
          </a:bodyPr>
          <a:lstStyle/>
          <a:p>
            <a:r>
              <a:rPr lang="en-US" dirty="0"/>
              <a:t>The first placement of a seismometer on the surface of an extraterrestrial body since the Apollo &amp; Viking era. </a:t>
            </a:r>
          </a:p>
        </p:txBody>
      </p:sp>
      <p:sp>
        <p:nvSpPr>
          <p:cNvPr id="11" name="TextBox 10">
            <a:extLst>
              <a:ext uri="{FF2B5EF4-FFF2-40B4-BE49-F238E27FC236}">
                <a16:creationId xmlns:a16="http://schemas.microsoft.com/office/drawing/2014/main" id="{F25204D3-4C08-8E49-994B-DAC4727A906B}"/>
              </a:ext>
            </a:extLst>
          </p:cNvPr>
          <p:cNvSpPr txBox="1"/>
          <p:nvPr/>
        </p:nvSpPr>
        <p:spPr>
          <a:xfrm>
            <a:off x="7563810" y="1516595"/>
            <a:ext cx="4490946" cy="646331"/>
          </a:xfrm>
          <a:prstGeom prst="rect">
            <a:avLst/>
          </a:prstGeom>
          <a:noFill/>
        </p:spPr>
        <p:txBody>
          <a:bodyPr wrap="square" rtlCol="0">
            <a:spAutoFit/>
          </a:bodyPr>
          <a:lstStyle/>
          <a:p>
            <a:r>
              <a:rPr lang="en-US" dirty="0"/>
              <a:t>The discovery of </a:t>
            </a:r>
            <a:r>
              <a:rPr lang="en-US" dirty="0" err="1"/>
              <a:t>marsquakes</a:t>
            </a:r>
            <a:r>
              <a:rPr lang="en-US" dirty="0"/>
              <a:t> and characterization of the seismicity of Mars</a:t>
            </a:r>
          </a:p>
        </p:txBody>
      </p:sp>
      <p:pic>
        <p:nvPicPr>
          <p:cNvPr id="12" name="Picture 11">
            <a:extLst>
              <a:ext uri="{FF2B5EF4-FFF2-40B4-BE49-F238E27FC236}">
                <a16:creationId xmlns:a16="http://schemas.microsoft.com/office/drawing/2014/main" id="{1CB7DD26-C4A6-654B-8997-BD7C87F58F06}"/>
              </a:ext>
            </a:extLst>
          </p:cNvPr>
          <p:cNvPicPr>
            <a:picLocks noChangeAspect="1"/>
          </p:cNvPicPr>
          <p:nvPr/>
        </p:nvPicPr>
        <p:blipFill>
          <a:blip r:embed="rId3"/>
          <a:stretch>
            <a:fillRect/>
          </a:stretch>
        </p:blipFill>
        <p:spPr>
          <a:xfrm>
            <a:off x="3922350" y="2843865"/>
            <a:ext cx="3502691" cy="3502691"/>
          </a:xfrm>
          <a:prstGeom prst="rect">
            <a:avLst/>
          </a:prstGeom>
        </p:spPr>
      </p:pic>
      <p:grpSp>
        <p:nvGrpSpPr>
          <p:cNvPr id="13" name="Group 12">
            <a:extLst>
              <a:ext uri="{FF2B5EF4-FFF2-40B4-BE49-F238E27FC236}">
                <a16:creationId xmlns:a16="http://schemas.microsoft.com/office/drawing/2014/main" id="{711AB25D-4012-2E45-993C-F9052B51778A}"/>
              </a:ext>
            </a:extLst>
          </p:cNvPr>
          <p:cNvGrpSpPr/>
          <p:nvPr/>
        </p:nvGrpSpPr>
        <p:grpSpPr>
          <a:xfrm>
            <a:off x="126429" y="3470744"/>
            <a:ext cx="3632426" cy="2422800"/>
            <a:chOff x="205711" y="2593700"/>
            <a:chExt cx="3632426" cy="2422800"/>
          </a:xfrm>
        </p:grpSpPr>
        <p:pic>
          <p:nvPicPr>
            <p:cNvPr id="14" name="Picture 13">
              <a:extLst>
                <a:ext uri="{FF2B5EF4-FFF2-40B4-BE49-F238E27FC236}">
                  <a16:creationId xmlns:a16="http://schemas.microsoft.com/office/drawing/2014/main" id="{B39E8FB7-11E8-5E4B-B8D6-80AEE0CA1365}"/>
                </a:ext>
              </a:extLst>
            </p:cNvPr>
            <p:cNvPicPr>
              <a:picLocks noChangeAspect="1"/>
            </p:cNvPicPr>
            <p:nvPr/>
          </p:nvPicPr>
          <p:blipFill>
            <a:blip r:embed="rId4"/>
            <a:stretch>
              <a:fillRect/>
            </a:stretch>
          </p:blipFill>
          <p:spPr>
            <a:xfrm>
              <a:off x="205711" y="2593700"/>
              <a:ext cx="3632426" cy="2422800"/>
            </a:xfrm>
            <a:prstGeom prst="rect">
              <a:avLst/>
            </a:prstGeom>
          </p:spPr>
        </p:pic>
        <p:sp>
          <p:nvSpPr>
            <p:cNvPr id="15" name="TextBox 14">
              <a:extLst>
                <a:ext uri="{FF2B5EF4-FFF2-40B4-BE49-F238E27FC236}">
                  <a16:creationId xmlns:a16="http://schemas.microsoft.com/office/drawing/2014/main" id="{ADFCA2B4-3A8B-0D4B-8C07-EFC8CCDC706D}"/>
                </a:ext>
              </a:extLst>
            </p:cNvPr>
            <p:cNvSpPr txBox="1"/>
            <p:nvPr/>
          </p:nvSpPr>
          <p:spPr>
            <a:xfrm>
              <a:off x="558800" y="2663513"/>
              <a:ext cx="566181" cy="369332"/>
            </a:xfrm>
            <a:prstGeom prst="rect">
              <a:avLst/>
            </a:prstGeom>
            <a:noFill/>
          </p:spPr>
          <p:txBody>
            <a:bodyPr wrap="none" rtlCol="0">
              <a:spAutoFit/>
            </a:bodyPr>
            <a:lstStyle/>
            <a:p>
              <a:r>
                <a:rPr lang="en-US" dirty="0">
                  <a:solidFill>
                    <a:schemeClr val="bg1"/>
                  </a:solidFill>
                </a:rPr>
                <a:t>VBB</a:t>
              </a:r>
            </a:p>
          </p:txBody>
        </p:sp>
        <p:sp>
          <p:nvSpPr>
            <p:cNvPr id="16" name="TextBox 15">
              <a:extLst>
                <a:ext uri="{FF2B5EF4-FFF2-40B4-BE49-F238E27FC236}">
                  <a16:creationId xmlns:a16="http://schemas.microsoft.com/office/drawing/2014/main" id="{C1BBF201-7AE0-3C4B-81BD-CBD3B43E33BB}"/>
                </a:ext>
              </a:extLst>
            </p:cNvPr>
            <p:cNvSpPr txBox="1"/>
            <p:nvPr/>
          </p:nvSpPr>
          <p:spPr>
            <a:xfrm>
              <a:off x="2908300" y="4401679"/>
              <a:ext cx="409086" cy="369332"/>
            </a:xfrm>
            <a:prstGeom prst="rect">
              <a:avLst/>
            </a:prstGeom>
            <a:noFill/>
          </p:spPr>
          <p:txBody>
            <a:bodyPr wrap="none" rtlCol="0">
              <a:spAutoFit/>
            </a:bodyPr>
            <a:lstStyle/>
            <a:p>
              <a:r>
                <a:rPr lang="en-US" dirty="0">
                  <a:solidFill>
                    <a:schemeClr val="bg1"/>
                  </a:solidFill>
                </a:rPr>
                <a:t>SP</a:t>
              </a:r>
            </a:p>
          </p:txBody>
        </p:sp>
        <p:sp>
          <p:nvSpPr>
            <p:cNvPr id="17" name="Up Arrow 16">
              <a:extLst>
                <a:ext uri="{FF2B5EF4-FFF2-40B4-BE49-F238E27FC236}">
                  <a16:creationId xmlns:a16="http://schemas.microsoft.com/office/drawing/2014/main" id="{B4FBB06E-BB91-334B-BF7B-280C7E5C900B}"/>
                </a:ext>
              </a:extLst>
            </p:cNvPr>
            <p:cNvSpPr/>
            <p:nvPr/>
          </p:nvSpPr>
          <p:spPr>
            <a:xfrm>
              <a:off x="3055693" y="4130790"/>
              <a:ext cx="114300" cy="304800"/>
            </a:xfrm>
            <a:prstGeom prst="up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Up Arrow 18">
              <a:extLst>
                <a:ext uri="{FF2B5EF4-FFF2-40B4-BE49-F238E27FC236}">
                  <a16:creationId xmlns:a16="http://schemas.microsoft.com/office/drawing/2014/main" id="{B6793B08-2217-B340-98E1-0C9E50655F5F}"/>
                </a:ext>
              </a:extLst>
            </p:cNvPr>
            <p:cNvSpPr/>
            <p:nvPr/>
          </p:nvSpPr>
          <p:spPr>
            <a:xfrm rot="10800000">
              <a:off x="784740" y="3032845"/>
              <a:ext cx="114300" cy="304800"/>
            </a:xfrm>
            <a:prstGeom prst="up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TextBox 19">
            <a:extLst>
              <a:ext uri="{FF2B5EF4-FFF2-40B4-BE49-F238E27FC236}">
                <a16:creationId xmlns:a16="http://schemas.microsoft.com/office/drawing/2014/main" id="{47F9B973-7E65-6E4A-9699-AE0B3B675EB4}"/>
              </a:ext>
            </a:extLst>
          </p:cNvPr>
          <p:cNvSpPr txBox="1"/>
          <p:nvPr/>
        </p:nvSpPr>
        <p:spPr>
          <a:xfrm>
            <a:off x="4966042" y="6318077"/>
            <a:ext cx="2528384" cy="338554"/>
          </a:xfrm>
          <a:prstGeom prst="rect">
            <a:avLst/>
          </a:prstGeom>
          <a:noFill/>
        </p:spPr>
        <p:txBody>
          <a:bodyPr wrap="none" rtlCol="0">
            <a:spAutoFit/>
          </a:bodyPr>
          <a:lstStyle/>
          <a:p>
            <a:r>
              <a:rPr lang="en-US" sz="1600" dirty="0">
                <a:latin typeface="+mj-lt"/>
              </a:rPr>
              <a:t>http://</a:t>
            </a:r>
            <a:r>
              <a:rPr lang="en-US" sz="1600" dirty="0" err="1">
                <a:latin typeface="+mj-lt"/>
              </a:rPr>
              <a:t>mars.nasa.gov</a:t>
            </a:r>
            <a:r>
              <a:rPr lang="en-US" sz="1600" dirty="0">
                <a:latin typeface="+mj-lt"/>
              </a:rPr>
              <a:t>/insight</a:t>
            </a:r>
          </a:p>
        </p:txBody>
      </p:sp>
      <p:sp>
        <p:nvSpPr>
          <p:cNvPr id="21" name="TextBox 20">
            <a:extLst>
              <a:ext uri="{FF2B5EF4-FFF2-40B4-BE49-F238E27FC236}">
                <a16:creationId xmlns:a16="http://schemas.microsoft.com/office/drawing/2014/main" id="{E8A72FF1-1A5D-C447-AEA8-72AAACA28564}"/>
              </a:ext>
            </a:extLst>
          </p:cNvPr>
          <p:cNvSpPr txBox="1"/>
          <p:nvPr/>
        </p:nvSpPr>
        <p:spPr>
          <a:xfrm>
            <a:off x="1853213" y="5918944"/>
            <a:ext cx="1901098" cy="338554"/>
          </a:xfrm>
          <a:prstGeom prst="rect">
            <a:avLst/>
          </a:prstGeom>
          <a:noFill/>
        </p:spPr>
        <p:txBody>
          <a:bodyPr wrap="none" rtlCol="0">
            <a:spAutoFit/>
          </a:bodyPr>
          <a:lstStyle/>
          <a:p>
            <a:r>
              <a:rPr lang="en-US" sz="1600" dirty="0">
                <a:latin typeface="+mj-lt"/>
              </a:rPr>
              <a:t>http://seis-</a:t>
            </a:r>
            <a:r>
              <a:rPr lang="en-US" sz="1600" dirty="0" err="1">
                <a:latin typeface="+mj-lt"/>
              </a:rPr>
              <a:t>insight.eu</a:t>
            </a:r>
            <a:endParaRPr lang="en-US" sz="1600" dirty="0">
              <a:latin typeface="+mj-lt"/>
            </a:endParaRPr>
          </a:p>
        </p:txBody>
      </p:sp>
      <p:sp>
        <p:nvSpPr>
          <p:cNvPr id="25" name="TextBox 24">
            <a:extLst>
              <a:ext uri="{FF2B5EF4-FFF2-40B4-BE49-F238E27FC236}">
                <a16:creationId xmlns:a16="http://schemas.microsoft.com/office/drawing/2014/main" id="{B40C57C0-BAC9-5841-8C86-E977AD867518}"/>
              </a:ext>
            </a:extLst>
          </p:cNvPr>
          <p:cNvSpPr txBox="1"/>
          <p:nvPr/>
        </p:nvSpPr>
        <p:spPr>
          <a:xfrm>
            <a:off x="8479476" y="6455884"/>
            <a:ext cx="2706767" cy="338554"/>
          </a:xfrm>
          <a:prstGeom prst="rect">
            <a:avLst/>
          </a:prstGeom>
          <a:noFill/>
        </p:spPr>
        <p:txBody>
          <a:bodyPr wrap="none" rtlCol="0">
            <a:spAutoFit/>
          </a:bodyPr>
          <a:lstStyle/>
          <a:p>
            <a:r>
              <a:rPr lang="en-US" sz="1600" dirty="0" err="1">
                <a:latin typeface="+mj-lt"/>
              </a:rPr>
              <a:t>Lognonne</a:t>
            </a:r>
            <a:r>
              <a:rPr lang="en-US" sz="1600" dirty="0">
                <a:latin typeface="+mj-lt"/>
              </a:rPr>
              <a:t> et al. (2020) </a:t>
            </a:r>
            <a:r>
              <a:rPr lang="en-US" sz="1600" i="1" dirty="0">
                <a:latin typeface="+mj-lt"/>
              </a:rPr>
              <a:t>Nature</a:t>
            </a:r>
            <a:r>
              <a:rPr lang="en-US" sz="1600" dirty="0">
                <a:latin typeface="+mj-lt"/>
              </a:rPr>
              <a:t> </a:t>
            </a:r>
          </a:p>
        </p:txBody>
      </p:sp>
      <p:pic>
        <p:nvPicPr>
          <p:cNvPr id="26" name="Picture 25">
            <a:extLst>
              <a:ext uri="{FF2B5EF4-FFF2-40B4-BE49-F238E27FC236}">
                <a16:creationId xmlns:a16="http://schemas.microsoft.com/office/drawing/2014/main" id="{499E0CCB-82D1-AF49-9B8C-14686001F8E8}"/>
              </a:ext>
            </a:extLst>
          </p:cNvPr>
          <p:cNvPicPr>
            <a:picLocks noChangeAspect="1"/>
          </p:cNvPicPr>
          <p:nvPr/>
        </p:nvPicPr>
        <p:blipFill>
          <a:blip r:embed="rId5"/>
          <a:stretch>
            <a:fillRect/>
          </a:stretch>
        </p:blipFill>
        <p:spPr>
          <a:xfrm>
            <a:off x="7463706" y="3680386"/>
            <a:ext cx="4591050" cy="2811159"/>
          </a:xfrm>
          <a:prstGeom prst="rect">
            <a:avLst/>
          </a:prstGeom>
        </p:spPr>
      </p:pic>
      <p:sp>
        <p:nvSpPr>
          <p:cNvPr id="27" name="TextBox 26">
            <a:extLst>
              <a:ext uri="{FF2B5EF4-FFF2-40B4-BE49-F238E27FC236}">
                <a16:creationId xmlns:a16="http://schemas.microsoft.com/office/drawing/2014/main" id="{C671AB3C-2D1D-354C-A2A7-3838BD96D8E4}"/>
              </a:ext>
            </a:extLst>
          </p:cNvPr>
          <p:cNvSpPr txBox="1"/>
          <p:nvPr/>
        </p:nvSpPr>
        <p:spPr>
          <a:xfrm>
            <a:off x="7717675" y="3299677"/>
            <a:ext cx="3994807" cy="523220"/>
          </a:xfrm>
          <a:prstGeom prst="rect">
            <a:avLst/>
          </a:prstGeom>
          <a:noFill/>
        </p:spPr>
        <p:txBody>
          <a:bodyPr wrap="square" rtlCol="0">
            <a:spAutoFit/>
          </a:bodyPr>
          <a:lstStyle/>
          <a:p>
            <a:pPr algn="ctr"/>
            <a:r>
              <a:rPr lang="en-US" sz="1400" dirty="0">
                <a:latin typeface="+mj-lt"/>
                <a:cs typeface="Arial Narrow" panose="020B0604020202020204" pitchFamily="34" charset="0"/>
              </a:rPr>
              <a:t>Statistical Comparison of Martian, terrestrial and lunar seismic noise</a:t>
            </a:r>
          </a:p>
        </p:txBody>
      </p:sp>
      <p:grpSp>
        <p:nvGrpSpPr>
          <p:cNvPr id="28" name="Group 27">
            <a:extLst>
              <a:ext uri="{FF2B5EF4-FFF2-40B4-BE49-F238E27FC236}">
                <a16:creationId xmlns:a16="http://schemas.microsoft.com/office/drawing/2014/main" id="{713B5809-486E-804B-8E2A-77E41A1AA0A4}"/>
              </a:ext>
            </a:extLst>
          </p:cNvPr>
          <p:cNvGrpSpPr/>
          <p:nvPr/>
        </p:nvGrpSpPr>
        <p:grpSpPr>
          <a:xfrm>
            <a:off x="7541036" y="2118477"/>
            <a:ext cx="4628190" cy="947693"/>
            <a:chOff x="7541036" y="2386514"/>
            <a:chExt cx="4628190" cy="947693"/>
          </a:xfrm>
        </p:grpSpPr>
        <p:pic>
          <p:nvPicPr>
            <p:cNvPr id="29" name="Picture 28">
              <a:extLst>
                <a:ext uri="{FF2B5EF4-FFF2-40B4-BE49-F238E27FC236}">
                  <a16:creationId xmlns:a16="http://schemas.microsoft.com/office/drawing/2014/main" id="{F790F04C-10C1-EF40-8FAF-634FC85AAD6D}"/>
                </a:ext>
              </a:extLst>
            </p:cNvPr>
            <p:cNvPicPr>
              <a:picLocks noChangeAspect="1"/>
            </p:cNvPicPr>
            <p:nvPr/>
          </p:nvPicPr>
          <p:blipFill>
            <a:blip r:embed="rId6"/>
            <a:stretch>
              <a:fillRect/>
            </a:stretch>
          </p:blipFill>
          <p:spPr>
            <a:xfrm>
              <a:off x="7541036" y="2386514"/>
              <a:ext cx="4628190" cy="752665"/>
            </a:xfrm>
            <a:prstGeom prst="rect">
              <a:avLst/>
            </a:prstGeom>
          </p:spPr>
        </p:pic>
        <p:sp>
          <p:nvSpPr>
            <p:cNvPr id="30" name="Rectangle 29">
              <a:extLst>
                <a:ext uri="{FF2B5EF4-FFF2-40B4-BE49-F238E27FC236}">
                  <a16:creationId xmlns:a16="http://schemas.microsoft.com/office/drawing/2014/main" id="{EF309B30-5731-994C-AD3C-1CF5C4192DE5}"/>
                </a:ext>
              </a:extLst>
            </p:cNvPr>
            <p:cNvSpPr/>
            <p:nvPr/>
          </p:nvSpPr>
          <p:spPr>
            <a:xfrm>
              <a:off x="9673786" y="2926080"/>
              <a:ext cx="2495440" cy="4081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TextBox 30">
            <a:extLst>
              <a:ext uri="{FF2B5EF4-FFF2-40B4-BE49-F238E27FC236}">
                <a16:creationId xmlns:a16="http://schemas.microsoft.com/office/drawing/2014/main" id="{28AC1429-B31B-174D-90EF-E3207DAEEB2F}"/>
              </a:ext>
            </a:extLst>
          </p:cNvPr>
          <p:cNvSpPr txBox="1"/>
          <p:nvPr/>
        </p:nvSpPr>
        <p:spPr>
          <a:xfrm>
            <a:off x="8955182" y="2610990"/>
            <a:ext cx="2543453" cy="338554"/>
          </a:xfrm>
          <a:prstGeom prst="rect">
            <a:avLst/>
          </a:prstGeom>
          <a:noFill/>
        </p:spPr>
        <p:txBody>
          <a:bodyPr wrap="none" rtlCol="0">
            <a:spAutoFit/>
          </a:bodyPr>
          <a:lstStyle/>
          <a:p>
            <a:r>
              <a:rPr lang="en-US" sz="1600" dirty="0" err="1">
                <a:latin typeface="+mj-lt"/>
              </a:rPr>
              <a:t>Banerdt</a:t>
            </a:r>
            <a:r>
              <a:rPr lang="en-US" sz="1600" dirty="0">
                <a:latin typeface="+mj-lt"/>
              </a:rPr>
              <a:t> et al. (2020) </a:t>
            </a:r>
            <a:r>
              <a:rPr lang="en-US" sz="1600" i="1" dirty="0">
                <a:latin typeface="+mj-lt"/>
              </a:rPr>
              <a:t>Nature</a:t>
            </a:r>
            <a:r>
              <a:rPr lang="en-US" sz="1600" dirty="0">
                <a:latin typeface="+mj-lt"/>
              </a:rPr>
              <a:t> </a:t>
            </a:r>
          </a:p>
        </p:txBody>
      </p:sp>
      <p:sp>
        <p:nvSpPr>
          <p:cNvPr id="2" name="TextBox 1">
            <a:extLst>
              <a:ext uri="{FF2B5EF4-FFF2-40B4-BE49-F238E27FC236}">
                <a16:creationId xmlns:a16="http://schemas.microsoft.com/office/drawing/2014/main" id="{0F09DA86-AF28-804E-91CA-25BBDB5F5D29}"/>
              </a:ext>
            </a:extLst>
          </p:cNvPr>
          <p:cNvSpPr txBox="1"/>
          <p:nvPr/>
        </p:nvSpPr>
        <p:spPr>
          <a:xfrm>
            <a:off x="8010293" y="4379766"/>
            <a:ext cx="848245" cy="215444"/>
          </a:xfrm>
          <a:prstGeom prst="rect">
            <a:avLst/>
          </a:prstGeom>
          <a:noFill/>
        </p:spPr>
        <p:txBody>
          <a:bodyPr wrap="square" rtlCol="0">
            <a:spAutoFit/>
          </a:bodyPr>
          <a:lstStyle/>
          <a:p>
            <a:r>
              <a:rPr lang="en-US" sz="800" dirty="0">
                <a:solidFill>
                  <a:schemeClr val="bg1"/>
                </a:solidFill>
              </a:rPr>
              <a:t>VBB</a:t>
            </a:r>
          </a:p>
        </p:txBody>
      </p:sp>
      <p:cxnSp>
        <p:nvCxnSpPr>
          <p:cNvPr id="5" name="Straight Connector 4">
            <a:extLst>
              <a:ext uri="{FF2B5EF4-FFF2-40B4-BE49-F238E27FC236}">
                <a16:creationId xmlns:a16="http://schemas.microsoft.com/office/drawing/2014/main" id="{16BD9B76-8859-134E-8076-632947AD24D7}"/>
              </a:ext>
            </a:extLst>
          </p:cNvPr>
          <p:cNvCxnSpPr/>
          <p:nvPr/>
        </p:nvCxnSpPr>
        <p:spPr>
          <a:xfrm>
            <a:off x="9166302" y="4493941"/>
            <a:ext cx="208157" cy="0"/>
          </a:xfrm>
          <a:prstGeom prst="lin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90556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0D454EA0-7E69-CC46-B8D1-F3F64A39406D}"/>
              </a:ext>
            </a:extLst>
          </p:cNvPr>
          <p:cNvGrpSpPr/>
          <p:nvPr/>
        </p:nvGrpSpPr>
        <p:grpSpPr>
          <a:xfrm>
            <a:off x="0" y="101128"/>
            <a:ext cx="12192000" cy="1393371"/>
            <a:chOff x="0" y="101128"/>
            <a:chExt cx="12192000" cy="1393371"/>
          </a:xfrm>
        </p:grpSpPr>
        <p:sp>
          <p:nvSpPr>
            <p:cNvPr id="23" name="Rectangle 22">
              <a:extLst>
                <a:ext uri="{FF2B5EF4-FFF2-40B4-BE49-F238E27FC236}">
                  <a16:creationId xmlns:a16="http://schemas.microsoft.com/office/drawing/2014/main" id="{EC8F8D4F-B250-DB47-9704-B7A249A6E5C3}"/>
                </a:ext>
              </a:extLst>
            </p:cNvPr>
            <p:cNvSpPr/>
            <p:nvPr/>
          </p:nvSpPr>
          <p:spPr>
            <a:xfrm>
              <a:off x="0" y="101128"/>
              <a:ext cx="12192000" cy="1393371"/>
            </a:xfrm>
            <a:prstGeom prst="rect">
              <a:avLst/>
            </a:prstGeom>
            <a:solidFill>
              <a:srgbClr val="018BC0">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sp>
          <p:nvSpPr>
            <p:cNvPr id="24" name="Rectangle 23">
              <a:extLst>
                <a:ext uri="{FF2B5EF4-FFF2-40B4-BE49-F238E27FC236}">
                  <a16:creationId xmlns:a16="http://schemas.microsoft.com/office/drawing/2014/main" id="{64FDFE68-2108-D645-8391-3A8D2D666F26}"/>
                </a:ext>
              </a:extLst>
            </p:cNvPr>
            <p:cNvSpPr/>
            <p:nvPr/>
          </p:nvSpPr>
          <p:spPr>
            <a:xfrm>
              <a:off x="0" y="257155"/>
              <a:ext cx="12192000" cy="1081315"/>
            </a:xfrm>
            <a:prstGeom prst="rect">
              <a:avLst/>
            </a:prstGeom>
            <a:solidFill>
              <a:srgbClr val="018BC0">
                <a:alpha val="6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grpSp>
      <p:sp>
        <p:nvSpPr>
          <p:cNvPr id="18" name="Title 1">
            <a:extLst>
              <a:ext uri="{FF2B5EF4-FFF2-40B4-BE49-F238E27FC236}">
                <a16:creationId xmlns:a16="http://schemas.microsoft.com/office/drawing/2014/main" id="{096EB806-174C-414C-B678-6BE1F97CC668}"/>
              </a:ext>
            </a:extLst>
          </p:cNvPr>
          <p:cNvSpPr txBox="1">
            <a:spLocks/>
          </p:cNvSpPr>
          <p:nvPr/>
        </p:nvSpPr>
        <p:spPr>
          <a:xfrm>
            <a:off x="725582" y="257155"/>
            <a:ext cx="8229600" cy="1143000"/>
          </a:xfrm>
          <a:prstGeom prst="rect">
            <a:avLst/>
          </a:prstGeom>
        </p:spPr>
        <p:txBody>
          <a:bodyPr anchor="ctr"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solidFill>
                  <a:schemeClr val="bg1"/>
                </a:solidFill>
              </a:rPr>
              <a:t>Technologic advancements in geophysical instruments</a:t>
            </a:r>
          </a:p>
        </p:txBody>
      </p:sp>
      <p:sp>
        <p:nvSpPr>
          <p:cNvPr id="32" name="TextBox 31">
            <a:extLst>
              <a:ext uri="{FF2B5EF4-FFF2-40B4-BE49-F238E27FC236}">
                <a16:creationId xmlns:a16="http://schemas.microsoft.com/office/drawing/2014/main" id="{F4B8CDDE-9CAF-F544-A1C3-897EF40E23BE}"/>
              </a:ext>
            </a:extLst>
          </p:cNvPr>
          <p:cNvSpPr txBox="1"/>
          <p:nvPr/>
        </p:nvSpPr>
        <p:spPr>
          <a:xfrm>
            <a:off x="137244" y="1692075"/>
            <a:ext cx="10118864" cy="2246769"/>
          </a:xfrm>
          <a:prstGeom prst="rect">
            <a:avLst/>
          </a:prstGeom>
          <a:noFill/>
        </p:spPr>
        <p:txBody>
          <a:bodyPr wrap="square" rtlCol="0">
            <a:spAutoFit/>
          </a:bodyPr>
          <a:lstStyle/>
          <a:p>
            <a:r>
              <a:rPr lang="en-US" sz="2000" b="1" dirty="0"/>
              <a:t>Seismology</a:t>
            </a:r>
          </a:p>
          <a:p>
            <a:endParaRPr lang="en-US" sz="2000" b="1" dirty="0"/>
          </a:p>
          <a:p>
            <a:pPr marL="342900" indent="-342900">
              <a:buFont typeface="Arial" panose="020B0604020202020204" pitchFamily="34" charset="0"/>
              <a:buChar char="•"/>
            </a:pPr>
            <a:r>
              <a:rPr lang="en-US" sz="2000" dirty="0"/>
              <a:t>Planetary Broadband Seismometer (PBBS) – JPL </a:t>
            </a:r>
          </a:p>
          <a:p>
            <a:pPr marL="342900" indent="-342900">
              <a:buFont typeface="Arial" panose="020B0604020202020204" pitchFamily="34" charset="0"/>
              <a:buChar char="•"/>
            </a:pPr>
            <a:r>
              <a:rPr lang="en-US" sz="2000" dirty="0"/>
              <a:t>Molecular Electronic Transducer (MET) Seismometer – ASU</a:t>
            </a:r>
          </a:p>
          <a:p>
            <a:pPr marL="342900" indent="-342900">
              <a:buFont typeface="Arial" panose="020B0604020202020204" pitchFamily="34" charset="0"/>
              <a:buChar char="•"/>
            </a:pPr>
            <a:r>
              <a:rPr lang="en-US" sz="2000" dirty="0"/>
              <a:t>Seismometer for Lunar Network (SLN) – University of Arizona</a:t>
            </a:r>
          </a:p>
          <a:p>
            <a:pPr marL="342900" indent="-342900">
              <a:buFont typeface="Arial" panose="020B0604020202020204" pitchFamily="34" charset="0"/>
              <a:buChar char="•"/>
            </a:pPr>
            <a:r>
              <a:rPr lang="en-US" sz="2000" dirty="0"/>
              <a:t>Ultra-low frequency atomic lunar seismometer – JPL </a:t>
            </a:r>
          </a:p>
          <a:p>
            <a:pPr marL="342900" indent="-342900">
              <a:buFont typeface="Arial" panose="020B0604020202020204" pitchFamily="34" charset="0"/>
              <a:buChar char="•"/>
            </a:pPr>
            <a:r>
              <a:rPr lang="en-US" sz="2000" dirty="0"/>
              <a:t>Universal MEMS Seismometer (UMS) – JPL </a:t>
            </a:r>
          </a:p>
        </p:txBody>
      </p:sp>
      <p:pic>
        <p:nvPicPr>
          <p:cNvPr id="34" name="Picture 33">
            <a:extLst>
              <a:ext uri="{FF2B5EF4-FFF2-40B4-BE49-F238E27FC236}">
                <a16:creationId xmlns:a16="http://schemas.microsoft.com/office/drawing/2014/main" id="{2E04260A-BF87-A34C-A6CA-6CC5BE5B995A}"/>
              </a:ext>
            </a:extLst>
          </p:cNvPr>
          <p:cNvPicPr>
            <a:picLocks noChangeAspect="1"/>
          </p:cNvPicPr>
          <p:nvPr/>
        </p:nvPicPr>
        <p:blipFill rotWithShape="1">
          <a:blip r:embed="rId3"/>
          <a:srcRect l="53879" t="19196" r="5388" b="25311"/>
          <a:stretch/>
        </p:blipFill>
        <p:spPr>
          <a:xfrm>
            <a:off x="7117492" y="1650526"/>
            <a:ext cx="4937264" cy="5044663"/>
          </a:xfrm>
          <a:prstGeom prst="rect">
            <a:avLst/>
          </a:prstGeom>
        </p:spPr>
      </p:pic>
    </p:spTree>
    <p:extLst>
      <p:ext uri="{BB962C8B-B14F-4D97-AF65-F5344CB8AC3E}">
        <p14:creationId xmlns:p14="http://schemas.microsoft.com/office/powerpoint/2010/main" val="21996833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0D454EA0-7E69-CC46-B8D1-F3F64A39406D}"/>
              </a:ext>
            </a:extLst>
          </p:cNvPr>
          <p:cNvGrpSpPr/>
          <p:nvPr/>
        </p:nvGrpSpPr>
        <p:grpSpPr>
          <a:xfrm>
            <a:off x="0" y="101128"/>
            <a:ext cx="12192000" cy="1393371"/>
            <a:chOff x="0" y="101128"/>
            <a:chExt cx="12192000" cy="1393371"/>
          </a:xfrm>
        </p:grpSpPr>
        <p:sp>
          <p:nvSpPr>
            <p:cNvPr id="23" name="Rectangle 22">
              <a:extLst>
                <a:ext uri="{FF2B5EF4-FFF2-40B4-BE49-F238E27FC236}">
                  <a16:creationId xmlns:a16="http://schemas.microsoft.com/office/drawing/2014/main" id="{EC8F8D4F-B250-DB47-9704-B7A249A6E5C3}"/>
                </a:ext>
              </a:extLst>
            </p:cNvPr>
            <p:cNvSpPr/>
            <p:nvPr/>
          </p:nvSpPr>
          <p:spPr>
            <a:xfrm>
              <a:off x="0" y="101128"/>
              <a:ext cx="12192000" cy="1393371"/>
            </a:xfrm>
            <a:prstGeom prst="rect">
              <a:avLst/>
            </a:prstGeom>
            <a:solidFill>
              <a:srgbClr val="018BC0">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64FDFE68-2108-D645-8391-3A8D2D666F26}"/>
                </a:ext>
              </a:extLst>
            </p:cNvPr>
            <p:cNvSpPr/>
            <p:nvPr/>
          </p:nvSpPr>
          <p:spPr>
            <a:xfrm>
              <a:off x="0" y="257155"/>
              <a:ext cx="12192000" cy="1081315"/>
            </a:xfrm>
            <a:prstGeom prst="rect">
              <a:avLst/>
            </a:prstGeom>
            <a:solidFill>
              <a:srgbClr val="018BC0">
                <a:alpha val="6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 name="TextBox 3">
            <a:extLst>
              <a:ext uri="{FF2B5EF4-FFF2-40B4-BE49-F238E27FC236}">
                <a16:creationId xmlns:a16="http://schemas.microsoft.com/office/drawing/2014/main" id="{2C9EB3E2-E005-4A59-8B03-985AAE0C4347}"/>
              </a:ext>
            </a:extLst>
          </p:cNvPr>
          <p:cNvSpPr txBox="1"/>
          <p:nvPr/>
        </p:nvSpPr>
        <p:spPr>
          <a:xfrm>
            <a:off x="132522" y="1752912"/>
            <a:ext cx="1391479" cy="400110"/>
          </a:xfrm>
          <a:prstGeom prst="rect">
            <a:avLst/>
          </a:prstGeom>
          <a:noFill/>
        </p:spPr>
        <p:txBody>
          <a:bodyPr wrap="square" rtlCol="0">
            <a:spAutoFit/>
          </a:bodyPr>
          <a:lstStyle/>
          <a:p>
            <a:r>
              <a:rPr lang="en-US" sz="2000" b="1" dirty="0">
                <a:latin typeface="+mj-lt"/>
              </a:rPr>
              <a:t>Heat Flow</a:t>
            </a:r>
          </a:p>
        </p:txBody>
      </p:sp>
      <p:sp>
        <p:nvSpPr>
          <p:cNvPr id="5" name="TextBox 4">
            <a:extLst>
              <a:ext uri="{FF2B5EF4-FFF2-40B4-BE49-F238E27FC236}">
                <a16:creationId xmlns:a16="http://schemas.microsoft.com/office/drawing/2014/main" id="{EF233E9F-2B98-4125-8731-4D4480325B4A}"/>
              </a:ext>
            </a:extLst>
          </p:cNvPr>
          <p:cNvSpPr txBox="1"/>
          <p:nvPr/>
        </p:nvSpPr>
        <p:spPr>
          <a:xfrm>
            <a:off x="132522" y="2247366"/>
            <a:ext cx="5009321" cy="3970318"/>
          </a:xfrm>
          <a:prstGeom prst="rect">
            <a:avLst/>
          </a:prstGeom>
          <a:noFill/>
        </p:spPr>
        <p:txBody>
          <a:bodyPr wrap="square" rtlCol="0">
            <a:spAutoFit/>
          </a:bodyPr>
          <a:lstStyle/>
          <a:p>
            <a:pPr marL="285750" indent="-285750">
              <a:buFont typeface="Arial" panose="020B0604020202020204" pitchFamily="34" charset="0"/>
              <a:buChar char="•"/>
            </a:pPr>
            <a:r>
              <a:rPr lang="en-US" dirty="0"/>
              <a:t>We now have a heat flow instrument deployable from a small robotic lander, and it is more robust in its ability to penetrate regolith than the mole-based system used for the InSight mission.</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The new heat flow instrument (LISTER) has been selected to fly on a CLPS mission in 2022.</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Recent lunar orbital missions (LRO and GRAIL in particular) have global data coverage and the Arecibo Radar has near complete coverage on the near side. These data enable us to select landing sites that would maximize science return.</a:t>
            </a:r>
          </a:p>
        </p:txBody>
      </p:sp>
      <p:pic>
        <p:nvPicPr>
          <p:cNvPr id="6" name="Picture 5" descr="A screenshot of a computer&#10;&#10;Description automatically generated">
            <a:extLst>
              <a:ext uri="{FF2B5EF4-FFF2-40B4-BE49-F238E27FC236}">
                <a16:creationId xmlns:a16="http://schemas.microsoft.com/office/drawing/2014/main" id="{35C14004-1075-464D-9FC2-41B91C0F0E1D}"/>
              </a:ext>
            </a:extLst>
          </p:cNvPr>
          <p:cNvPicPr/>
          <p:nvPr/>
        </p:nvPicPr>
        <p:blipFill>
          <a:blip r:embed="rId3">
            <a:extLst>
              <a:ext uri="{28A0092B-C50C-407E-A947-70E740481C1C}">
                <a14:useLocalDpi xmlns:a14="http://schemas.microsoft.com/office/drawing/2010/main" val="0"/>
              </a:ext>
            </a:extLst>
          </a:blip>
          <a:srcRect l="7948" t="34853" r="54231" b="21184"/>
          <a:stretch>
            <a:fillRect/>
          </a:stretch>
        </p:blipFill>
        <p:spPr bwMode="auto">
          <a:xfrm>
            <a:off x="5552662" y="1703534"/>
            <a:ext cx="6414052" cy="4286983"/>
          </a:xfrm>
          <a:prstGeom prst="rect">
            <a:avLst/>
          </a:prstGeom>
          <a:noFill/>
        </p:spPr>
      </p:pic>
      <p:sp>
        <p:nvSpPr>
          <p:cNvPr id="7" name="TextBox 6">
            <a:extLst>
              <a:ext uri="{FF2B5EF4-FFF2-40B4-BE49-F238E27FC236}">
                <a16:creationId xmlns:a16="http://schemas.microsoft.com/office/drawing/2014/main" id="{34CF9E75-4D24-4C06-91BF-F72006A33707}"/>
              </a:ext>
            </a:extLst>
          </p:cNvPr>
          <p:cNvSpPr txBox="1"/>
          <p:nvPr/>
        </p:nvSpPr>
        <p:spPr>
          <a:xfrm>
            <a:off x="5380382" y="6045406"/>
            <a:ext cx="6679096" cy="584775"/>
          </a:xfrm>
          <a:prstGeom prst="rect">
            <a:avLst/>
          </a:prstGeom>
          <a:noFill/>
        </p:spPr>
        <p:txBody>
          <a:bodyPr wrap="square" rtlCol="0">
            <a:spAutoFit/>
          </a:bodyPr>
          <a:lstStyle/>
          <a:p>
            <a:pPr algn="ctr"/>
            <a:r>
              <a:rPr lang="en-US" sz="1600" b="1" dirty="0">
                <a:latin typeface="+mj-lt"/>
              </a:rPr>
              <a:t>The Lunar Instrumentation for Subsurface Thermal Exploration with Rapidity (LISTER)</a:t>
            </a:r>
          </a:p>
        </p:txBody>
      </p:sp>
      <p:sp>
        <p:nvSpPr>
          <p:cNvPr id="18" name="Title 1">
            <a:extLst>
              <a:ext uri="{FF2B5EF4-FFF2-40B4-BE49-F238E27FC236}">
                <a16:creationId xmlns:a16="http://schemas.microsoft.com/office/drawing/2014/main" id="{096EB806-174C-414C-B678-6BE1F97CC668}"/>
              </a:ext>
            </a:extLst>
          </p:cNvPr>
          <p:cNvSpPr txBox="1">
            <a:spLocks/>
          </p:cNvSpPr>
          <p:nvPr/>
        </p:nvSpPr>
        <p:spPr>
          <a:xfrm>
            <a:off x="725582" y="257155"/>
            <a:ext cx="8229600" cy="1143000"/>
          </a:xfrm>
          <a:prstGeom prst="rect">
            <a:avLst/>
          </a:prstGeom>
        </p:spPr>
        <p:txBody>
          <a:bodyPr anchor="ctr"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solidFill>
                  <a:schemeClr val="bg1"/>
                </a:solidFill>
              </a:rPr>
              <a:t>Technologic advancements in geophysical instruments</a:t>
            </a:r>
          </a:p>
        </p:txBody>
      </p:sp>
    </p:spTree>
    <p:extLst>
      <p:ext uri="{BB962C8B-B14F-4D97-AF65-F5344CB8AC3E}">
        <p14:creationId xmlns:p14="http://schemas.microsoft.com/office/powerpoint/2010/main" val="37910933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0D454EA0-7E69-CC46-B8D1-F3F64A39406D}"/>
              </a:ext>
            </a:extLst>
          </p:cNvPr>
          <p:cNvGrpSpPr/>
          <p:nvPr/>
        </p:nvGrpSpPr>
        <p:grpSpPr>
          <a:xfrm>
            <a:off x="0" y="101128"/>
            <a:ext cx="12192000" cy="1393371"/>
            <a:chOff x="0" y="101128"/>
            <a:chExt cx="12192000" cy="1393371"/>
          </a:xfrm>
        </p:grpSpPr>
        <p:sp>
          <p:nvSpPr>
            <p:cNvPr id="23" name="Rectangle 22">
              <a:extLst>
                <a:ext uri="{FF2B5EF4-FFF2-40B4-BE49-F238E27FC236}">
                  <a16:creationId xmlns:a16="http://schemas.microsoft.com/office/drawing/2014/main" id="{EC8F8D4F-B250-DB47-9704-B7A249A6E5C3}"/>
                </a:ext>
              </a:extLst>
            </p:cNvPr>
            <p:cNvSpPr/>
            <p:nvPr/>
          </p:nvSpPr>
          <p:spPr>
            <a:xfrm>
              <a:off x="0" y="101128"/>
              <a:ext cx="12192000" cy="1393371"/>
            </a:xfrm>
            <a:prstGeom prst="rect">
              <a:avLst/>
            </a:prstGeom>
            <a:solidFill>
              <a:srgbClr val="018BC0">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sp>
          <p:nvSpPr>
            <p:cNvPr id="24" name="Rectangle 23">
              <a:extLst>
                <a:ext uri="{FF2B5EF4-FFF2-40B4-BE49-F238E27FC236}">
                  <a16:creationId xmlns:a16="http://schemas.microsoft.com/office/drawing/2014/main" id="{64FDFE68-2108-D645-8391-3A8D2D666F26}"/>
                </a:ext>
              </a:extLst>
            </p:cNvPr>
            <p:cNvSpPr/>
            <p:nvPr/>
          </p:nvSpPr>
          <p:spPr>
            <a:xfrm>
              <a:off x="0" y="257155"/>
              <a:ext cx="12192000" cy="1081315"/>
            </a:xfrm>
            <a:prstGeom prst="rect">
              <a:avLst/>
            </a:prstGeom>
            <a:solidFill>
              <a:srgbClr val="018BC0">
                <a:alpha val="6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grpSp>
      <p:sp>
        <p:nvSpPr>
          <p:cNvPr id="4" name="TextBox 3">
            <a:extLst>
              <a:ext uri="{FF2B5EF4-FFF2-40B4-BE49-F238E27FC236}">
                <a16:creationId xmlns:a16="http://schemas.microsoft.com/office/drawing/2014/main" id="{2C9EB3E2-E005-4A59-8B03-985AAE0C4347}"/>
              </a:ext>
            </a:extLst>
          </p:cNvPr>
          <p:cNvSpPr txBox="1"/>
          <p:nvPr/>
        </p:nvSpPr>
        <p:spPr>
          <a:xfrm>
            <a:off x="226343" y="1589332"/>
            <a:ext cx="4745227" cy="400110"/>
          </a:xfrm>
          <a:prstGeom prst="rect">
            <a:avLst/>
          </a:prstGeom>
          <a:noFill/>
        </p:spPr>
        <p:txBody>
          <a:bodyPr wrap="square" rtlCol="0">
            <a:spAutoFit/>
          </a:bodyPr>
          <a:lstStyle/>
          <a:p>
            <a:r>
              <a:rPr lang="en-US" sz="2000" b="1" dirty="0">
                <a:latin typeface="+mj-lt"/>
              </a:rPr>
              <a:t>Electromagnetic Sounding</a:t>
            </a:r>
          </a:p>
        </p:txBody>
      </p:sp>
      <p:sp>
        <p:nvSpPr>
          <p:cNvPr id="5" name="TextBox 4">
            <a:extLst>
              <a:ext uri="{FF2B5EF4-FFF2-40B4-BE49-F238E27FC236}">
                <a16:creationId xmlns:a16="http://schemas.microsoft.com/office/drawing/2014/main" id="{EF233E9F-2B98-4125-8731-4D4480325B4A}"/>
              </a:ext>
            </a:extLst>
          </p:cNvPr>
          <p:cNvSpPr txBox="1"/>
          <p:nvPr/>
        </p:nvSpPr>
        <p:spPr>
          <a:xfrm>
            <a:off x="226342" y="1989442"/>
            <a:ext cx="8944161" cy="2308324"/>
          </a:xfrm>
          <a:prstGeom prst="rect">
            <a:avLst/>
          </a:prstGeom>
          <a:noFill/>
        </p:spPr>
        <p:txBody>
          <a:bodyPr wrap="square" rtlCol="0">
            <a:spAutoFit/>
          </a:bodyPr>
          <a:lstStyle/>
          <a:p>
            <a:r>
              <a:rPr lang="en-US" dirty="0"/>
              <a:t>Surface magnetometer measurement must be supplemented with another constraint in order to perform EM sounding:</a:t>
            </a:r>
          </a:p>
          <a:p>
            <a:pPr marL="800100" lvl="1" indent="-342900">
              <a:buFont typeface="Arial" panose="020B0604020202020204" pitchFamily="34" charset="0"/>
              <a:buChar char="•"/>
            </a:pPr>
            <a:r>
              <a:rPr lang="en-US" dirty="0"/>
              <a:t>Geometrical information on source field (quasi-DC fields observed by Galileo,  Lunar Prospector, </a:t>
            </a:r>
            <a:r>
              <a:rPr lang="en-US" dirty="0" err="1"/>
              <a:t>Kaguya</a:t>
            </a:r>
            <a:r>
              <a:rPr lang="en-US" dirty="0"/>
              <a:t>).</a:t>
            </a:r>
          </a:p>
          <a:p>
            <a:pPr marL="800100" lvl="1" indent="-342900">
              <a:buFont typeface="Arial" panose="020B0604020202020204" pitchFamily="34" charset="0"/>
              <a:buChar char="•"/>
            </a:pPr>
            <a:r>
              <a:rPr lang="en-US" dirty="0"/>
              <a:t>Direct measurement of AC source field at large distance from target (Apollo-Explorer)</a:t>
            </a:r>
          </a:p>
          <a:p>
            <a:r>
              <a:rPr lang="en-US" dirty="0"/>
              <a:t>Measurement of the electric field can also be done using the </a:t>
            </a:r>
            <a:r>
              <a:rPr lang="en-US" dirty="0" err="1"/>
              <a:t>magnetotelluric</a:t>
            </a:r>
            <a:r>
              <a:rPr lang="en-US" dirty="0"/>
              <a:t> method (MT).</a:t>
            </a:r>
          </a:p>
          <a:p>
            <a:pPr marL="800100" lvl="1" indent="-342900">
              <a:buFont typeface="Arial" panose="020B0604020202020204" pitchFamily="34" charset="0"/>
              <a:buChar char="•"/>
            </a:pPr>
            <a:r>
              <a:rPr lang="en-US" i="1" dirty="0"/>
              <a:t>MT has been used on Earth for more than 50 years and provides soundings from a single surface station without any knowledge of the source field. </a:t>
            </a:r>
          </a:p>
        </p:txBody>
      </p:sp>
      <p:sp>
        <p:nvSpPr>
          <p:cNvPr id="18" name="Title 1">
            <a:extLst>
              <a:ext uri="{FF2B5EF4-FFF2-40B4-BE49-F238E27FC236}">
                <a16:creationId xmlns:a16="http://schemas.microsoft.com/office/drawing/2014/main" id="{096EB806-174C-414C-B678-6BE1F97CC668}"/>
              </a:ext>
            </a:extLst>
          </p:cNvPr>
          <p:cNvSpPr txBox="1">
            <a:spLocks/>
          </p:cNvSpPr>
          <p:nvPr/>
        </p:nvSpPr>
        <p:spPr>
          <a:xfrm>
            <a:off x="725582" y="257155"/>
            <a:ext cx="8229600" cy="1143000"/>
          </a:xfrm>
          <a:prstGeom prst="rect">
            <a:avLst/>
          </a:prstGeom>
        </p:spPr>
        <p:txBody>
          <a:bodyPr anchor="ctr"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solidFill>
                  <a:schemeClr val="bg1"/>
                </a:solidFill>
              </a:rPr>
              <a:t>Technologic advancements in geophysical instruments</a:t>
            </a:r>
          </a:p>
        </p:txBody>
      </p:sp>
      <p:pic>
        <p:nvPicPr>
          <p:cNvPr id="9" name="Picture 8"/>
          <p:cNvPicPr>
            <a:picLocks noChangeAspect="1"/>
          </p:cNvPicPr>
          <p:nvPr/>
        </p:nvPicPr>
        <p:blipFill>
          <a:blip r:embed="rId3"/>
          <a:stretch>
            <a:fillRect/>
          </a:stretch>
        </p:blipFill>
        <p:spPr>
          <a:xfrm>
            <a:off x="5081209" y="4525896"/>
            <a:ext cx="4222608" cy="2230043"/>
          </a:xfrm>
          <a:prstGeom prst="rect">
            <a:avLst/>
          </a:prstGeom>
        </p:spPr>
      </p:pic>
      <p:pic>
        <p:nvPicPr>
          <p:cNvPr id="10" name="Picture 9"/>
          <p:cNvPicPr>
            <a:picLocks noChangeAspect="1"/>
          </p:cNvPicPr>
          <p:nvPr/>
        </p:nvPicPr>
        <p:blipFill rotWithShape="1">
          <a:blip r:embed="rId4"/>
          <a:srcRect t="32238"/>
          <a:stretch/>
        </p:blipFill>
        <p:spPr>
          <a:xfrm>
            <a:off x="9422297" y="2247326"/>
            <a:ext cx="2680252" cy="4508613"/>
          </a:xfrm>
          <a:prstGeom prst="rect">
            <a:avLst/>
          </a:prstGeom>
        </p:spPr>
      </p:pic>
      <p:sp>
        <p:nvSpPr>
          <p:cNvPr id="11" name="TextBox 10">
            <a:extLst>
              <a:ext uri="{FF2B5EF4-FFF2-40B4-BE49-F238E27FC236}">
                <a16:creationId xmlns:a16="http://schemas.microsoft.com/office/drawing/2014/main" id="{EF233E9F-2B98-4125-8731-4D4480325B4A}"/>
              </a:ext>
            </a:extLst>
          </p:cNvPr>
          <p:cNvSpPr txBox="1"/>
          <p:nvPr/>
        </p:nvSpPr>
        <p:spPr>
          <a:xfrm>
            <a:off x="89451" y="4838997"/>
            <a:ext cx="4873278" cy="1754326"/>
          </a:xfrm>
          <a:prstGeom prst="rect">
            <a:avLst/>
          </a:prstGeom>
          <a:noFill/>
        </p:spPr>
        <p:txBody>
          <a:bodyPr wrap="square" rtlCol="0">
            <a:spAutoFit/>
          </a:bodyPr>
          <a:lstStyle/>
          <a:p>
            <a:pPr marL="347663" lvl="1" indent="-223838">
              <a:buFont typeface="Arial" panose="020B0604020202020204" pitchFamily="34" charset="0"/>
              <a:buChar char="•"/>
            </a:pPr>
            <a:r>
              <a:rPr lang="en-US" dirty="0"/>
              <a:t>Compact instrument combining fluxgate magnetometer with ballistically launched electrodes.</a:t>
            </a:r>
          </a:p>
          <a:p>
            <a:pPr marL="347663" lvl="2" indent="-223838">
              <a:buFont typeface="Arial" panose="020B0604020202020204" pitchFamily="34" charset="0"/>
              <a:buChar char="•"/>
            </a:pPr>
            <a:r>
              <a:rPr lang="en-US" dirty="0"/>
              <a:t>Electric field determined from voltage drop across electrodes 10-20 m apart.</a:t>
            </a:r>
          </a:p>
          <a:p>
            <a:pPr marL="347663" lvl="1" indent="-223838">
              <a:buFont typeface="Arial" panose="020B0604020202020204" pitchFamily="34" charset="0"/>
              <a:buChar char="•"/>
            </a:pPr>
            <a:r>
              <a:rPr lang="en-US" dirty="0"/>
              <a:t>Selected for CLPS flight to the Moon in 2022.</a:t>
            </a:r>
          </a:p>
        </p:txBody>
      </p:sp>
      <p:sp>
        <p:nvSpPr>
          <p:cNvPr id="2" name="Rectangle 1">
            <a:extLst>
              <a:ext uri="{FF2B5EF4-FFF2-40B4-BE49-F238E27FC236}">
                <a16:creationId xmlns:a16="http://schemas.microsoft.com/office/drawing/2014/main" id="{A342E3CE-FC49-E542-8739-D19D739AAC56}"/>
              </a:ext>
            </a:extLst>
          </p:cNvPr>
          <p:cNvSpPr/>
          <p:nvPr/>
        </p:nvSpPr>
        <p:spPr>
          <a:xfrm>
            <a:off x="226343" y="4439363"/>
            <a:ext cx="4097725" cy="400110"/>
          </a:xfrm>
          <a:prstGeom prst="rect">
            <a:avLst/>
          </a:prstGeom>
        </p:spPr>
        <p:txBody>
          <a:bodyPr wrap="none">
            <a:spAutoFit/>
          </a:bodyPr>
          <a:lstStyle/>
          <a:p>
            <a:r>
              <a:rPr lang="en-US" sz="2000" b="1" dirty="0">
                <a:latin typeface="+mj-lt"/>
              </a:rPr>
              <a:t>Lunar </a:t>
            </a:r>
            <a:r>
              <a:rPr lang="en-US" sz="2000" b="1" dirty="0" err="1">
                <a:latin typeface="+mj-lt"/>
              </a:rPr>
              <a:t>Magnetotelluric</a:t>
            </a:r>
            <a:r>
              <a:rPr lang="en-US" sz="2000" b="1" dirty="0">
                <a:latin typeface="+mj-lt"/>
              </a:rPr>
              <a:t> Sounder (LMS) </a:t>
            </a:r>
          </a:p>
        </p:txBody>
      </p:sp>
    </p:spTree>
    <p:extLst>
      <p:ext uri="{BB962C8B-B14F-4D97-AF65-F5344CB8AC3E}">
        <p14:creationId xmlns:p14="http://schemas.microsoft.com/office/powerpoint/2010/main" val="16970069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0D454EA0-7E69-CC46-B8D1-F3F64A39406D}"/>
              </a:ext>
            </a:extLst>
          </p:cNvPr>
          <p:cNvGrpSpPr/>
          <p:nvPr/>
        </p:nvGrpSpPr>
        <p:grpSpPr>
          <a:xfrm>
            <a:off x="0" y="101128"/>
            <a:ext cx="12192000" cy="1393371"/>
            <a:chOff x="0" y="101128"/>
            <a:chExt cx="12192000" cy="1393371"/>
          </a:xfrm>
        </p:grpSpPr>
        <p:sp>
          <p:nvSpPr>
            <p:cNvPr id="23" name="Rectangle 22">
              <a:extLst>
                <a:ext uri="{FF2B5EF4-FFF2-40B4-BE49-F238E27FC236}">
                  <a16:creationId xmlns:a16="http://schemas.microsoft.com/office/drawing/2014/main" id="{EC8F8D4F-B250-DB47-9704-B7A249A6E5C3}"/>
                </a:ext>
              </a:extLst>
            </p:cNvPr>
            <p:cNvSpPr/>
            <p:nvPr/>
          </p:nvSpPr>
          <p:spPr>
            <a:xfrm>
              <a:off x="0" y="101128"/>
              <a:ext cx="12192000" cy="1393371"/>
            </a:xfrm>
            <a:prstGeom prst="rect">
              <a:avLst/>
            </a:prstGeom>
            <a:solidFill>
              <a:srgbClr val="018BC0">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sp>
          <p:nvSpPr>
            <p:cNvPr id="24" name="Rectangle 23">
              <a:extLst>
                <a:ext uri="{FF2B5EF4-FFF2-40B4-BE49-F238E27FC236}">
                  <a16:creationId xmlns:a16="http://schemas.microsoft.com/office/drawing/2014/main" id="{64FDFE68-2108-D645-8391-3A8D2D666F26}"/>
                </a:ext>
              </a:extLst>
            </p:cNvPr>
            <p:cNvSpPr/>
            <p:nvPr/>
          </p:nvSpPr>
          <p:spPr>
            <a:xfrm>
              <a:off x="0" y="257155"/>
              <a:ext cx="12192000" cy="1081315"/>
            </a:xfrm>
            <a:prstGeom prst="rect">
              <a:avLst/>
            </a:prstGeom>
            <a:solidFill>
              <a:srgbClr val="018BC0">
                <a:alpha val="6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grpSp>
      <p:sp>
        <p:nvSpPr>
          <p:cNvPr id="4" name="TextBox 3">
            <a:extLst>
              <a:ext uri="{FF2B5EF4-FFF2-40B4-BE49-F238E27FC236}">
                <a16:creationId xmlns:a16="http://schemas.microsoft.com/office/drawing/2014/main" id="{2C9EB3E2-E005-4A59-8B03-985AAE0C4347}"/>
              </a:ext>
            </a:extLst>
          </p:cNvPr>
          <p:cNvSpPr txBox="1"/>
          <p:nvPr/>
        </p:nvSpPr>
        <p:spPr>
          <a:xfrm>
            <a:off x="226343" y="1589332"/>
            <a:ext cx="4745227" cy="400110"/>
          </a:xfrm>
          <a:prstGeom prst="rect">
            <a:avLst/>
          </a:prstGeom>
          <a:noFill/>
        </p:spPr>
        <p:txBody>
          <a:bodyPr wrap="square" rtlCol="0">
            <a:spAutoFit/>
          </a:bodyPr>
          <a:lstStyle/>
          <a:p>
            <a:r>
              <a:rPr lang="en-US" sz="2000" b="1" dirty="0">
                <a:latin typeface="+mj-lt"/>
              </a:rPr>
              <a:t>Lunar Laser Ranging</a:t>
            </a:r>
          </a:p>
        </p:txBody>
      </p:sp>
      <p:sp>
        <p:nvSpPr>
          <p:cNvPr id="5" name="TextBox 4">
            <a:extLst>
              <a:ext uri="{FF2B5EF4-FFF2-40B4-BE49-F238E27FC236}">
                <a16:creationId xmlns:a16="http://schemas.microsoft.com/office/drawing/2014/main" id="{EF233E9F-2B98-4125-8731-4D4480325B4A}"/>
              </a:ext>
            </a:extLst>
          </p:cNvPr>
          <p:cNvSpPr txBox="1"/>
          <p:nvPr/>
        </p:nvSpPr>
        <p:spPr>
          <a:xfrm>
            <a:off x="226343" y="2320745"/>
            <a:ext cx="6373241" cy="3693319"/>
          </a:xfrm>
          <a:prstGeom prst="rect">
            <a:avLst/>
          </a:prstGeom>
          <a:noFill/>
        </p:spPr>
        <p:txBody>
          <a:bodyPr wrap="square" rtlCol="0">
            <a:spAutoFit/>
          </a:bodyPr>
          <a:lstStyle/>
          <a:p>
            <a:r>
              <a:rPr lang="en-US" dirty="0"/>
              <a:t>Technical Advancements</a:t>
            </a:r>
          </a:p>
          <a:p>
            <a:pPr marL="285750" indent="-285750">
              <a:buFont typeface="Arial" panose="020B0604020202020204" pitchFamily="34" charset="0"/>
              <a:buChar char="•"/>
            </a:pPr>
            <a:r>
              <a:rPr lang="en-US" dirty="0"/>
              <a:t>Development of Next Generation Lunar Retroreflector for CLPS lander</a:t>
            </a:r>
          </a:p>
          <a:p>
            <a:pPr marL="285750" indent="-285750">
              <a:buFont typeface="Arial" panose="020B0604020202020204" pitchFamily="34" charset="0"/>
              <a:buChar char="•"/>
            </a:pPr>
            <a:r>
              <a:rPr lang="en-US" dirty="0"/>
              <a:t>Upon deployment in 2022 will support factor of 100 improved range accuracy and science parameter uncertainty </a:t>
            </a:r>
          </a:p>
          <a:p>
            <a:endParaRPr lang="en-US" dirty="0"/>
          </a:p>
          <a:p>
            <a:r>
              <a:rPr lang="en-US" dirty="0"/>
              <a:t>Lunar Scientific Advancements </a:t>
            </a:r>
          </a:p>
          <a:p>
            <a:pPr marL="285750" indent="-285750">
              <a:buFont typeface="Arial" panose="020B0604020202020204" pitchFamily="34" charset="0"/>
              <a:buChar char="•"/>
            </a:pPr>
            <a:r>
              <a:rPr lang="en-US" dirty="0"/>
              <a:t>Strong tidal dissipation from partial melt at bottom 200 km of mantle. Dissipation 1/Q peaks around 3 months period  </a:t>
            </a:r>
          </a:p>
          <a:p>
            <a:pPr marL="285750" indent="-285750">
              <a:buFont typeface="Arial" panose="020B0604020202020204" pitchFamily="34" charset="0"/>
              <a:buChar char="•"/>
            </a:pPr>
            <a:r>
              <a:rPr lang="en-US" dirty="0"/>
              <a:t>Improved shape &amp; dissipation of liquid-core/solid-mantle boundary </a:t>
            </a:r>
          </a:p>
          <a:p>
            <a:pPr marL="285750" indent="-285750">
              <a:buFont typeface="Arial" panose="020B0604020202020204" pitchFamily="34" charset="0"/>
              <a:buChar char="•"/>
            </a:pPr>
            <a:r>
              <a:rPr lang="en-US" dirty="0"/>
              <a:t>Collaboration with GRAIL improves principal moments of inertia </a:t>
            </a:r>
          </a:p>
        </p:txBody>
      </p:sp>
      <p:sp>
        <p:nvSpPr>
          <p:cNvPr id="18" name="Title 1">
            <a:extLst>
              <a:ext uri="{FF2B5EF4-FFF2-40B4-BE49-F238E27FC236}">
                <a16:creationId xmlns:a16="http://schemas.microsoft.com/office/drawing/2014/main" id="{096EB806-174C-414C-B678-6BE1F97CC668}"/>
              </a:ext>
            </a:extLst>
          </p:cNvPr>
          <p:cNvSpPr txBox="1">
            <a:spLocks/>
          </p:cNvSpPr>
          <p:nvPr/>
        </p:nvSpPr>
        <p:spPr>
          <a:xfrm>
            <a:off x="725582" y="257155"/>
            <a:ext cx="8229600" cy="1143000"/>
          </a:xfrm>
          <a:prstGeom prst="rect">
            <a:avLst/>
          </a:prstGeom>
        </p:spPr>
        <p:txBody>
          <a:bodyPr anchor="ctr"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solidFill>
                  <a:schemeClr val="bg1"/>
                </a:solidFill>
              </a:rPr>
              <a:t>Technologic advancements in geophysical instruments</a:t>
            </a:r>
          </a:p>
        </p:txBody>
      </p:sp>
      <p:pic>
        <p:nvPicPr>
          <p:cNvPr id="6" name="Picture 5">
            <a:extLst>
              <a:ext uri="{FF2B5EF4-FFF2-40B4-BE49-F238E27FC236}">
                <a16:creationId xmlns:a16="http://schemas.microsoft.com/office/drawing/2014/main" id="{55ADA519-B317-0A42-9E83-B8AB7DFD6387}"/>
              </a:ext>
            </a:extLst>
          </p:cNvPr>
          <p:cNvPicPr>
            <a:picLocks noChangeAspect="1"/>
          </p:cNvPicPr>
          <p:nvPr/>
        </p:nvPicPr>
        <p:blipFill>
          <a:blip r:embed="rId3"/>
          <a:stretch>
            <a:fillRect/>
          </a:stretch>
        </p:blipFill>
        <p:spPr>
          <a:xfrm>
            <a:off x="7426998" y="1789387"/>
            <a:ext cx="3882700" cy="4537255"/>
          </a:xfrm>
          <a:prstGeom prst="rect">
            <a:avLst/>
          </a:prstGeom>
        </p:spPr>
      </p:pic>
    </p:spTree>
    <p:extLst>
      <p:ext uri="{BB962C8B-B14F-4D97-AF65-F5344CB8AC3E}">
        <p14:creationId xmlns:p14="http://schemas.microsoft.com/office/powerpoint/2010/main" val="10208583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0D454EA0-7E69-CC46-B8D1-F3F64A39406D}"/>
              </a:ext>
            </a:extLst>
          </p:cNvPr>
          <p:cNvGrpSpPr/>
          <p:nvPr/>
        </p:nvGrpSpPr>
        <p:grpSpPr>
          <a:xfrm>
            <a:off x="0" y="101128"/>
            <a:ext cx="12192000" cy="1393371"/>
            <a:chOff x="0" y="101128"/>
            <a:chExt cx="12192000" cy="1393371"/>
          </a:xfrm>
        </p:grpSpPr>
        <p:sp>
          <p:nvSpPr>
            <p:cNvPr id="23" name="Rectangle 22">
              <a:extLst>
                <a:ext uri="{FF2B5EF4-FFF2-40B4-BE49-F238E27FC236}">
                  <a16:creationId xmlns:a16="http://schemas.microsoft.com/office/drawing/2014/main" id="{EC8F8D4F-B250-DB47-9704-B7A249A6E5C3}"/>
                </a:ext>
              </a:extLst>
            </p:cNvPr>
            <p:cNvSpPr/>
            <p:nvPr/>
          </p:nvSpPr>
          <p:spPr>
            <a:xfrm>
              <a:off x="0" y="101128"/>
              <a:ext cx="12192000" cy="1393371"/>
            </a:xfrm>
            <a:prstGeom prst="rect">
              <a:avLst/>
            </a:prstGeom>
            <a:solidFill>
              <a:srgbClr val="018BC0">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sp>
          <p:nvSpPr>
            <p:cNvPr id="24" name="Rectangle 23">
              <a:extLst>
                <a:ext uri="{FF2B5EF4-FFF2-40B4-BE49-F238E27FC236}">
                  <a16:creationId xmlns:a16="http://schemas.microsoft.com/office/drawing/2014/main" id="{64FDFE68-2108-D645-8391-3A8D2D666F26}"/>
                </a:ext>
              </a:extLst>
            </p:cNvPr>
            <p:cNvSpPr/>
            <p:nvPr/>
          </p:nvSpPr>
          <p:spPr>
            <a:xfrm>
              <a:off x="0" y="257155"/>
              <a:ext cx="12192000" cy="1081315"/>
            </a:xfrm>
            <a:prstGeom prst="rect">
              <a:avLst/>
            </a:prstGeom>
            <a:solidFill>
              <a:srgbClr val="018BC0">
                <a:alpha val="6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grpSp>
      <p:sp>
        <p:nvSpPr>
          <p:cNvPr id="4" name="TextBox 3">
            <a:extLst>
              <a:ext uri="{FF2B5EF4-FFF2-40B4-BE49-F238E27FC236}">
                <a16:creationId xmlns:a16="http://schemas.microsoft.com/office/drawing/2014/main" id="{2C9EB3E2-E005-4A59-8B03-985AAE0C4347}"/>
              </a:ext>
            </a:extLst>
          </p:cNvPr>
          <p:cNvSpPr txBox="1"/>
          <p:nvPr/>
        </p:nvSpPr>
        <p:spPr>
          <a:xfrm>
            <a:off x="226343" y="1589332"/>
            <a:ext cx="3831307" cy="4093428"/>
          </a:xfrm>
          <a:prstGeom prst="rect">
            <a:avLst/>
          </a:prstGeom>
          <a:noFill/>
        </p:spPr>
        <p:txBody>
          <a:bodyPr wrap="square" rtlCol="0">
            <a:spAutoFit/>
          </a:bodyPr>
          <a:lstStyle/>
          <a:p>
            <a:r>
              <a:rPr lang="en-US" sz="2000" b="1" dirty="0">
                <a:latin typeface="+mj-lt"/>
              </a:rPr>
              <a:t>Lunar Laser Ranging</a:t>
            </a:r>
          </a:p>
          <a:p>
            <a:endParaRPr lang="en-US" sz="2000" b="1" dirty="0">
              <a:latin typeface="+mj-lt"/>
            </a:endParaRPr>
          </a:p>
          <a:p>
            <a:r>
              <a:rPr lang="en-US" sz="2000" b="1" dirty="0">
                <a:latin typeface="+mj-lt"/>
              </a:rPr>
              <a:t>Love numbers (h, k, and l) are dimensionless parameters that measure the rigidity of a planetary body and the susceptibility of its shape to change in response to a tidal potential.</a:t>
            </a:r>
          </a:p>
          <a:p>
            <a:endParaRPr lang="en-US" sz="2000" b="1" dirty="0">
              <a:latin typeface="+mj-lt"/>
            </a:endParaRPr>
          </a:p>
          <a:p>
            <a:r>
              <a:rPr lang="en-US" sz="2000" b="1" dirty="0">
                <a:latin typeface="+mj-lt"/>
              </a:rPr>
              <a:t>h and k characterize the overall elastic (displacement) response of the Moon to tides</a:t>
            </a:r>
          </a:p>
          <a:p>
            <a:endParaRPr lang="en-US" sz="2000" b="1" dirty="0">
              <a:latin typeface="+mj-lt"/>
            </a:endParaRPr>
          </a:p>
        </p:txBody>
      </p:sp>
      <p:sp>
        <p:nvSpPr>
          <p:cNvPr id="18" name="Title 1">
            <a:extLst>
              <a:ext uri="{FF2B5EF4-FFF2-40B4-BE49-F238E27FC236}">
                <a16:creationId xmlns:a16="http://schemas.microsoft.com/office/drawing/2014/main" id="{096EB806-174C-414C-B678-6BE1F97CC668}"/>
              </a:ext>
            </a:extLst>
          </p:cNvPr>
          <p:cNvSpPr txBox="1">
            <a:spLocks/>
          </p:cNvSpPr>
          <p:nvPr/>
        </p:nvSpPr>
        <p:spPr>
          <a:xfrm>
            <a:off x="725582" y="257155"/>
            <a:ext cx="8229600" cy="1143000"/>
          </a:xfrm>
          <a:prstGeom prst="rect">
            <a:avLst/>
          </a:prstGeom>
        </p:spPr>
        <p:txBody>
          <a:bodyPr anchor="ctr"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solidFill>
                  <a:schemeClr val="bg1"/>
                </a:solidFill>
              </a:rPr>
              <a:t>Technologic advancements in geophysical instruments</a:t>
            </a:r>
          </a:p>
        </p:txBody>
      </p:sp>
      <p:pic>
        <p:nvPicPr>
          <p:cNvPr id="2" name="Picture 1">
            <a:extLst>
              <a:ext uri="{FF2B5EF4-FFF2-40B4-BE49-F238E27FC236}">
                <a16:creationId xmlns:a16="http://schemas.microsoft.com/office/drawing/2014/main" id="{938ABEED-17FA-4125-9E6A-30EE0F0D3005}"/>
              </a:ext>
            </a:extLst>
          </p:cNvPr>
          <p:cNvPicPr>
            <a:picLocks noChangeAspect="1"/>
          </p:cNvPicPr>
          <p:nvPr/>
        </p:nvPicPr>
        <p:blipFill>
          <a:blip r:embed="rId3"/>
          <a:stretch>
            <a:fillRect/>
          </a:stretch>
        </p:blipFill>
        <p:spPr>
          <a:xfrm>
            <a:off x="4295775" y="1589332"/>
            <a:ext cx="7772400" cy="5013891"/>
          </a:xfrm>
          <a:prstGeom prst="rect">
            <a:avLst/>
          </a:prstGeom>
        </p:spPr>
      </p:pic>
      <p:sp>
        <p:nvSpPr>
          <p:cNvPr id="3" name="TextBox 2">
            <a:extLst>
              <a:ext uri="{FF2B5EF4-FFF2-40B4-BE49-F238E27FC236}">
                <a16:creationId xmlns:a16="http://schemas.microsoft.com/office/drawing/2014/main" id="{865AB117-0BC3-F8C7-F2EF-3C3C3DCE03D3}"/>
              </a:ext>
            </a:extLst>
          </p:cNvPr>
          <p:cNvSpPr txBox="1"/>
          <p:nvPr/>
        </p:nvSpPr>
        <p:spPr>
          <a:xfrm>
            <a:off x="9795822" y="6519446"/>
            <a:ext cx="2272353" cy="338554"/>
          </a:xfrm>
          <a:prstGeom prst="rect">
            <a:avLst/>
          </a:prstGeom>
          <a:noFill/>
        </p:spPr>
        <p:txBody>
          <a:bodyPr wrap="none" rtlCol="0">
            <a:spAutoFit/>
          </a:bodyPr>
          <a:lstStyle/>
          <a:p>
            <a:r>
              <a:rPr lang="en-US" sz="1600" dirty="0">
                <a:latin typeface="+mj-lt"/>
              </a:rPr>
              <a:t>Williams et al. (2022) </a:t>
            </a:r>
            <a:r>
              <a:rPr lang="en-US" sz="1600" i="1" dirty="0">
                <a:latin typeface="+mj-lt"/>
              </a:rPr>
              <a:t>PSJ</a:t>
            </a:r>
            <a:r>
              <a:rPr lang="en-US" sz="1600" dirty="0">
                <a:latin typeface="+mj-lt"/>
              </a:rPr>
              <a:t> </a:t>
            </a:r>
          </a:p>
        </p:txBody>
      </p:sp>
    </p:spTree>
    <p:extLst>
      <p:ext uri="{BB962C8B-B14F-4D97-AF65-F5344CB8AC3E}">
        <p14:creationId xmlns:p14="http://schemas.microsoft.com/office/powerpoint/2010/main" val="11664817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2377E901-9B00-C7F0-88F9-CF041CED791F}"/>
              </a:ext>
            </a:extLst>
          </p:cNvPr>
          <p:cNvPicPr>
            <a:picLocks noChangeAspect="1"/>
          </p:cNvPicPr>
          <p:nvPr/>
        </p:nvPicPr>
        <p:blipFill>
          <a:blip r:embed="rId3"/>
          <a:stretch>
            <a:fillRect/>
          </a:stretch>
        </p:blipFill>
        <p:spPr>
          <a:xfrm>
            <a:off x="0" y="0"/>
            <a:ext cx="12192000" cy="6966856"/>
          </a:xfrm>
          <a:prstGeom prst="rect">
            <a:avLst/>
          </a:prstGeom>
        </p:spPr>
      </p:pic>
      <p:sp>
        <p:nvSpPr>
          <p:cNvPr id="7" name="TextBox 6">
            <a:extLst>
              <a:ext uri="{FF2B5EF4-FFF2-40B4-BE49-F238E27FC236}">
                <a16:creationId xmlns:a16="http://schemas.microsoft.com/office/drawing/2014/main" id="{AB15ED59-00CF-744F-BB67-A4A68EFF1E37}"/>
              </a:ext>
            </a:extLst>
          </p:cNvPr>
          <p:cNvSpPr txBox="1"/>
          <p:nvPr/>
        </p:nvSpPr>
        <p:spPr>
          <a:xfrm>
            <a:off x="11223320" y="4822520"/>
            <a:ext cx="764087" cy="369332"/>
          </a:xfrm>
          <a:prstGeom prst="rect">
            <a:avLst/>
          </a:prstGeom>
          <a:noFill/>
        </p:spPr>
        <p:txBody>
          <a:bodyPr wrap="square" rtlCol="0">
            <a:spAutoFit/>
          </a:bodyPr>
          <a:lstStyle/>
          <a:p>
            <a:r>
              <a:rPr lang="en-US" dirty="0"/>
              <a:t>✅</a:t>
            </a:r>
          </a:p>
        </p:txBody>
      </p:sp>
      <p:sp>
        <p:nvSpPr>
          <p:cNvPr id="11" name="TextBox 10">
            <a:extLst>
              <a:ext uri="{FF2B5EF4-FFF2-40B4-BE49-F238E27FC236}">
                <a16:creationId xmlns:a16="http://schemas.microsoft.com/office/drawing/2014/main" id="{6EBA417A-49E7-194B-AC89-AD357ACC287E}"/>
              </a:ext>
            </a:extLst>
          </p:cNvPr>
          <p:cNvSpPr txBox="1"/>
          <p:nvPr/>
        </p:nvSpPr>
        <p:spPr>
          <a:xfrm>
            <a:off x="10459233" y="3378895"/>
            <a:ext cx="764087" cy="369332"/>
          </a:xfrm>
          <a:prstGeom prst="rect">
            <a:avLst/>
          </a:prstGeom>
          <a:noFill/>
        </p:spPr>
        <p:txBody>
          <a:bodyPr wrap="square" rtlCol="0">
            <a:spAutoFit/>
          </a:bodyPr>
          <a:lstStyle/>
          <a:p>
            <a:r>
              <a:rPr lang="en-US" dirty="0"/>
              <a:t>✅</a:t>
            </a:r>
          </a:p>
        </p:txBody>
      </p:sp>
    </p:spTree>
    <p:extLst>
      <p:ext uri="{BB962C8B-B14F-4D97-AF65-F5344CB8AC3E}">
        <p14:creationId xmlns:p14="http://schemas.microsoft.com/office/powerpoint/2010/main" val="2749474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14F4AA42-65E6-B64C-A8B7-D10143BDA7AB}"/>
              </a:ext>
            </a:extLst>
          </p:cNvPr>
          <p:cNvGrpSpPr/>
          <p:nvPr/>
        </p:nvGrpSpPr>
        <p:grpSpPr>
          <a:xfrm>
            <a:off x="0" y="101128"/>
            <a:ext cx="12192000" cy="1393371"/>
            <a:chOff x="0" y="101128"/>
            <a:chExt cx="12192000" cy="1393371"/>
          </a:xfrm>
        </p:grpSpPr>
        <p:sp>
          <p:nvSpPr>
            <p:cNvPr id="9" name="Rectangle 8">
              <a:extLst>
                <a:ext uri="{FF2B5EF4-FFF2-40B4-BE49-F238E27FC236}">
                  <a16:creationId xmlns:a16="http://schemas.microsoft.com/office/drawing/2014/main" id="{7C749F89-C7EF-9442-875A-1D5D354C8062}"/>
                </a:ext>
              </a:extLst>
            </p:cNvPr>
            <p:cNvSpPr/>
            <p:nvPr/>
          </p:nvSpPr>
          <p:spPr>
            <a:xfrm>
              <a:off x="0" y="101128"/>
              <a:ext cx="12192000" cy="1393371"/>
            </a:xfrm>
            <a:prstGeom prst="rect">
              <a:avLst/>
            </a:prstGeom>
            <a:solidFill>
              <a:srgbClr val="018BC0">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394FD260-3BC1-B34A-BF2F-12669E1C1D1C}"/>
                </a:ext>
              </a:extLst>
            </p:cNvPr>
            <p:cNvSpPr/>
            <p:nvPr/>
          </p:nvSpPr>
          <p:spPr>
            <a:xfrm>
              <a:off x="0" y="257155"/>
              <a:ext cx="12192000" cy="1081315"/>
            </a:xfrm>
            <a:prstGeom prst="rect">
              <a:avLst/>
            </a:prstGeom>
            <a:solidFill>
              <a:srgbClr val="018BC0">
                <a:alpha val="6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p:cNvSpPr>
            <a:spLocks noGrp="1"/>
          </p:cNvSpPr>
          <p:nvPr>
            <p:ph type="title"/>
          </p:nvPr>
        </p:nvSpPr>
        <p:spPr>
          <a:xfrm>
            <a:off x="838200" y="365125"/>
            <a:ext cx="10515600" cy="973345"/>
          </a:xfrm>
        </p:spPr>
        <p:txBody>
          <a:bodyPr>
            <a:normAutofit/>
          </a:bodyPr>
          <a:lstStyle/>
          <a:p>
            <a:r>
              <a:rPr lang="en-US" sz="2800" b="1" dirty="0">
                <a:solidFill>
                  <a:schemeClr val="bg1"/>
                </a:solidFill>
              </a:rPr>
              <a:t>CLPS, Artemis, and LGN</a:t>
            </a:r>
          </a:p>
        </p:txBody>
      </p:sp>
      <p:pic>
        <p:nvPicPr>
          <p:cNvPr id="11" name="Picture 4" descr="https://www.nasa.gov/sites/default/files/thumbnails/image/astrobiotic.jpg">
            <a:extLst>
              <a:ext uri="{FF2B5EF4-FFF2-40B4-BE49-F238E27FC236}">
                <a16:creationId xmlns:a16="http://schemas.microsoft.com/office/drawing/2014/main" id="{9F2C294C-FF1A-FE41-96DA-E09CAE75C3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22266" y="1971801"/>
            <a:ext cx="1950938" cy="169406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descr="https://www.nasa.gov/sites/default/files/thumbnails/image/intuitive_machines.jpg">
            <a:extLst>
              <a:ext uri="{FF2B5EF4-FFF2-40B4-BE49-F238E27FC236}">
                <a16:creationId xmlns:a16="http://schemas.microsoft.com/office/drawing/2014/main" id="{E45F66E8-1BED-D946-937F-62C81F568C4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35876" y="1971801"/>
            <a:ext cx="1860641" cy="169406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A1207009-D1D5-D747-A94C-A968213C5373}"/>
              </a:ext>
            </a:extLst>
          </p:cNvPr>
          <p:cNvSpPr txBox="1"/>
          <p:nvPr/>
        </p:nvSpPr>
        <p:spPr>
          <a:xfrm>
            <a:off x="7622474" y="1602469"/>
            <a:ext cx="4274250" cy="369332"/>
          </a:xfrm>
          <a:prstGeom prst="rect">
            <a:avLst/>
          </a:prstGeom>
          <a:noFill/>
        </p:spPr>
        <p:txBody>
          <a:bodyPr wrap="square" rtlCol="0">
            <a:spAutoFit/>
          </a:bodyPr>
          <a:lstStyle/>
          <a:p>
            <a:pPr algn="ctr"/>
            <a:r>
              <a:rPr lang="en-US" b="1" dirty="0">
                <a:latin typeface="+mj-lt"/>
              </a:rPr>
              <a:t>Astrobotic	      Intuitive Machines</a:t>
            </a:r>
          </a:p>
        </p:txBody>
      </p:sp>
      <p:pic>
        <p:nvPicPr>
          <p:cNvPr id="5" name="Picture 4">
            <a:extLst>
              <a:ext uri="{FF2B5EF4-FFF2-40B4-BE49-F238E27FC236}">
                <a16:creationId xmlns:a16="http://schemas.microsoft.com/office/drawing/2014/main" id="{75181200-E007-E24C-8A44-01027FEF7EDA}"/>
              </a:ext>
            </a:extLst>
          </p:cNvPr>
          <p:cNvPicPr>
            <a:picLocks noChangeAspect="1"/>
          </p:cNvPicPr>
          <p:nvPr/>
        </p:nvPicPr>
        <p:blipFill>
          <a:blip r:embed="rId5"/>
          <a:stretch>
            <a:fillRect/>
          </a:stretch>
        </p:blipFill>
        <p:spPr>
          <a:xfrm>
            <a:off x="9122070" y="3755710"/>
            <a:ext cx="3001162" cy="3001162"/>
          </a:xfrm>
          <a:prstGeom prst="rect">
            <a:avLst/>
          </a:prstGeom>
        </p:spPr>
      </p:pic>
      <p:pic>
        <p:nvPicPr>
          <p:cNvPr id="14" name="Picture 13">
            <a:extLst>
              <a:ext uri="{FF2B5EF4-FFF2-40B4-BE49-F238E27FC236}">
                <a16:creationId xmlns:a16="http://schemas.microsoft.com/office/drawing/2014/main" id="{9D61C296-4316-C048-A75A-8C55FCDF19A0}"/>
              </a:ext>
            </a:extLst>
          </p:cNvPr>
          <p:cNvPicPr>
            <a:picLocks noChangeAspect="1"/>
          </p:cNvPicPr>
          <p:nvPr/>
        </p:nvPicPr>
        <p:blipFill rotWithShape="1">
          <a:blip r:embed="rId6"/>
          <a:srcRect l="57329" r="22299"/>
          <a:stretch/>
        </p:blipFill>
        <p:spPr>
          <a:xfrm>
            <a:off x="7853819" y="3771516"/>
            <a:ext cx="1079765" cy="2981472"/>
          </a:xfrm>
          <a:prstGeom prst="rect">
            <a:avLst/>
          </a:prstGeom>
        </p:spPr>
      </p:pic>
      <p:sp>
        <p:nvSpPr>
          <p:cNvPr id="15" name="TextBox 14">
            <a:extLst>
              <a:ext uri="{FF2B5EF4-FFF2-40B4-BE49-F238E27FC236}">
                <a16:creationId xmlns:a16="http://schemas.microsoft.com/office/drawing/2014/main" id="{94F15D24-F6DF-FE49-A33F-43F379BAE21B}"/>
              </a:ext>
            </a:extLst>
          </p:cNvPr>
          <p:cNvSpPr txBox="1"/>
          <p:nvPr/>
        </p:nvSpPr>
        <p:spPr>
          <a:xfrm>
            <a:off x="338203" y="1766170"/>
            <a:ext cx="6721391" cy="5016758"/>
          </a:xfrm>
          <a:prstGeom prst="rect">
            <a:avLst/>
          </a:prstGeom>
          <a:noFill/>
        </p:spPr>
        <p:txBody>
          <a:bodyPr wrap="square" rtlCol="0">
            <a:spAutoFit/>
          </a:bodyPr>
          <a:lstStyle/>
          <a:p>
            <a:pPr marL="285750" indent="-285750">
              <a:buFont typeface="Arial" panose="020B0604020202020204" pitchFamily="34" charset="0"/>
              <a:buChar char="•"/>
            </a:pPr>
            <a:r>
              <a:rPr lang="en-US" sz="2000" dirty="0"/>
              <a:t>CLPS landers currently carry 30-50 kg of total payload and last 1 lunar day; LGN concept requires a long-lived integrated science mission</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CLPS missions can enable LGN by retiring key risks, such as: </a:t>
            </a:r>
          </a:p>
          <a:p>
            <a:pPr marL="742950" lvl="1" indent="-285750">
              <a:buFont typeface="Arial" panose="020B0604020202020204" pitchFamily="34" charset="0"/>
              <a:buChar char="•"/>
            </a:pPr>
            <a:r>
              <a:rPr lang="en-US" sz="2000" dirty="0"/>
              <a:t>Deployment strategy</a:t>
            </a:r>
          </a:p>
          <a:p>
            <a:pPr marL="742950" lvl="1" indent="-285750">
              <a:buFont typeface="Arial" panose="020B0604020202020204" pitchFamily="34" charset="0"/>
              <a:buChar char="•"/>
            </a:pPr>
            <a:r>
              <a:rPr lang="en-US" sz="2000" dirty="0"/>
              <a:t>Lander noise characterization</a:t>
            </a:r>
          </a:p>
          <a:p>
            <a:pPr marL="742950" lvl="1" indent="-285750">
              <a:buFont typeface="Arial" panose="020B0604020202020204" pitchFamily="34" charset="0"/>
              <a:buChar char="•"/>
            </a:pPr>
            <a:r>
              <a:rPr lang="en-US" sz="2000" dirty="0"/>
              <a:t>Thermal and power performance</a:t>
            </a:r>
          </a:p>
          <a:p>
            <a:endParaRPr lang="en-US" sz="2000" dirty="0"/>
          </a:p>
          <a:p>
            <a:pPr marL="342900" indent="-342900">
              <a:buFont typeface="Arial" panose="020B0604020202020204" pitchFamily="34" charset="0"/>
              <a:buChar char="•"/>
            </a:pPr>
            <a:r>
              <a:rPr lang="en-US" sz="2000" dirty="0"/>
              <a:t>Multiple new lander providers may eventually enable a mission like LGN to shop around and save on mission bus costs</a:t>
            </a:r>
          </a:p>
          <a:p>
            <a:pPr marL="342900" indent="-342900">
              <a:buFont typeface="Arial" panose="020B0604020202020204" pitchFamily="34" charset="0"/>
              <a:buChar char="•"/>
            </a:pPr>
            <a:endParaRPr lang="en-US" sz="2000" dirty="0"/>
          </a:p>
          <a:p>
            <a:pPr marL="342900" indent="-342900">
              <a:buFont typeface="Arial" panose="020B0604020202020204" pitchFamily="34" charset="0"/>
              <a:buChar char="•"/>
            </a:pPr>
            <a:r>
              <a:rPr lang="en-US" sz="2000" dirty="0"/>
              <a:t>Human-deployed instruments can further augment LGN network</a:t>
            </a:r>
          </a:p>
          <a:p>
            <a:endParaRPr lang="en-US" sz="2000" dirty="0"/>
          </a:p>
        </p:txBody>
      </p:sp>
    </p:spTree>
    <p:extLst>
      <p:ext uri="{BB962C8B-B14F-4D97-AF65-F5344CB8AC3E}">
        <p14:creationId xmlns:p14="http://schemas.microsoft.com/office/powerpoint/2010/main" val="7989289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087815E4-F4E2-A943-AEF3-6010E15E4190}"/>
              </a:ext>
            </a:extLst>
          </p:cNvPr>
          <p:cNvPicPr>
            <a:picLocks noChangeAspect="1"/>
          </p:cNvPicPr>
          <p:nvPr/>
        </p:nvPicPr>
        <p:blipFill>
          <a:blip r:embed="rId3"/>
          <a:stretch>
            <a:fillRect/>
          </a:stretch>
        </p:blipFill>
        <p:spPr>
          <a:xfrm>
            <a:off x="0" y="0"/>
            <a:ext cx="10477198" cy="6858000"/>
          </a:xfrm>
          <a:prstGeom prst="rect">
            <a:avLst/>
          </a:prstGeom>
        </p:spPr>
      </p:pic>
      <p:sp>
        <p:nvSpPr>
          <p:cNvPr id="3" name="Rectangle 2">
            <a:extLst>
              <a:ext uri="{FF2B5EF4-FFF2-40B4-BE49-F238E27FC236}">
                <a16:creationId xmlns:a16="http://schemas.microsoft.com/office/drawing/2014/main" id="{835EF7C1-05FF-8B4E-94CC-03E72ABAD532}"/>
              </a:ext>
            </a:extLst>
          </p:cNvPr>
          <p:cNvSpPr/>
          <p:nvPr/>
        </p:nvSpPr>
        <p:spPr>
          <a:xfrm>
            <a:off x="8129845" y="4349931"/>
            <a:ext cx="2090057" cy="1920239"/>
          </a:xfrm>
          <a:prstGeom prst="rect">
            <a:avLst/>
          </a:prstGeom>
          <a:solidFill>
            <a:schemeClr val="bg1"/>
          </a:solidFill>
          <a:ln w="28575">
            <a:solidFill>
              <a:schemeClr val="tx1">
                <a:lumMod val="95000"/>
                <a:lumOff val="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064B3BAF-C06C-194F-ADA8-B5091D05C6D0}"/>
              </a:ext>
            </a:extLst>
          </p:cNvPr>
          <p:cNvSpPr txBox="1"/>
          <p:nvPr/>
        </p:nvSpPr>
        <p:spPr>
          <a:xfrm>
            <a:off x="8090656" y="4455255"/>
            <a:ext cx="2090057" cy="1677382"/>
          </a:xfrm>
          <a:prstGeom prst="rect">
            <a:avLst/>
          </a:prstGeom>
          <a:noFill/>
        </p:spPr>
        <p:txBody>
          <a:bodyPr wrap="square" rtlCol="0">
            <a:spAutoFit/>
          </a:bodyPr>
          <a:lstStyle/>
          <a:p>
            <a:pPr algn="ctr">
              <a:spcAft>
                <a:spcPts val="300"/>
              </a:spcAft>
            </a:pPr>
            <a:r>
              <a:rPr lang="en-US" sz="1600" u="sng" dirty="0">
                <a:latin typeface="Times New Roman" panose="02020603050405020304" pitchFamily="18" charset="0"/>
                <a:cs typeface="Times New Roman" panose="02020603050405020304" pitchFamily="18" charset="0"/>
              </a:rPr>
              <a:t>Electromagnetics</a:t>
            </a:r>
          </a:p>
          <a:p>
            <a:pPr algn="ctr">
              <a:spcAft>
                <a:spcPts val="300"/>
              </a:spcAft>
            </a:pPr>
            <a:r>
              <a:rPr lang="en-US" sz="1200" dirty="0">
                <a:latin typeface="Times New Roman" panose="02020603050405020304" pitchFamily="18" charset="0"/>
                <a:cs typeface="Times New Roman" panose="02020603050405020304" pitchFamily="18" charset="0"/>
              </a:rPr>
              <a:t>Bob Grimm</a:t>
            </a:r>
          </a:p>
          <a:p>
            <a:pPr algn="ctr">
              <a:spcAft>
                <a:spcPts val="300"/>
              </a:spcAft>
            </a:pPr>
            <a:r>
              <a:rPr lang="en-US" sz="1200" dirty="0">
                <a:latin typeface="Times New Roman" panose="02020603050405020304" pitchFamily="18" charset="0"/>
                <a:cs typeface="Times New Roman" panose="02020603050405020304" pitchFamily="18" charset="0"/>
              </a:rPr>
              <a:t>Peter Chi*</a:t>
            </a:r>
          </a:p>
          <a:p>
            <a:pPr algn="ctr">
              <a:spcAft>
                <a:spcPts val="300"/>
              </a:spcAft>
            </a:pPr>
            <a:r>
              <a:rPr lang="en-US" sz="1200" dirty="0">
                <a:latin typeface="Times New Roman" panose="02020603050405020304" pitchFamily="18" charset="0"/>
                <a:cs typeface="Times New Roman" panose="02020603050405020304" pitchFamily="18" charset="0"/>
              </a:rPr>
              <a:t>Heidi Haviland*</a:t>
            </a:r>
          </a:p>
          <a:p>
            <a:pPr algn="ctr">
              <a:spcAft>
                <a:spcPts val="300"/>
              </a:spcAft>
            </a:pPr>
            <a:r>
              <a:rPr lang="en-US" sz="1200" dirty="0">
                <a:latin typeface="Times New Roman" panose="02020603050405020304" pitchFamily="18" charset="0"/>
                <a:cs typeface="Times New Roman" panose="02020603050405020304" pitchFamily="18" charset="0"/>
              </a:rPr>
              <a:t>Catherine Johnson*</a:t>
            </a:r>
          </a:p>
          <a:p>
            <a:pPr algn="ctr">
              <a:spcAft>
                <a:spcPts val="300"/>
              </a:spcAft>
            </a:pPr>
            <a:r>
              <a:rPr lang="en-US" sz="1200" dirty="0">
                <a:latin typeface="Times New Roman" panose="02020603050405020304" pitchFamily="18" charset="0"/>
                <a:cs typeface="Times New Roman" panose="02020603050405020304" pitchFamily="18" charset="0"/>
              </a:rPr>
              <a:t>Greg </a:t>
            </a:r>
            <a:r>
              <a:rPr lang="en-US" sz="1200" dirty="0" err="1">
                <a:latin typeface="Times New Roman" panose="02020603050405020304" pitchFamily="18" charset="0"/>
                <a:cs typeface="Times New Roman" panose="02020603050405020304" pitchFamily="18" charset="0"/>
              </a:rPr>
              <a:t>Delory</a:t>
            </a:r>
            <a:endParaRPr lang="en-US" sz="1200" dirty="0">
              <a:latin typeface="Times New Roman" panose="02020603050405020304" pitchFamily="18" charset="0"/>
              <a:cs typeface="Times New Roman" panose="02020603050405020304" pitchFamily="18" charset="0"/>
            </a:endParaRPr>
          </a:p>
          <a:p>
            <a:pPr algn="ctr">
              <a:spcAft>
                <a:spcPts val="300"/>
              </a:spcAft>
            </a:pPr>
            <a:r>
              <a:rPr lang="en-US" sz="1200" dirty="0">
                <a:latin typeface="Times New Roman" panose="02020603050405020304" pitchFamily="18" charset="0"/>
                <a:cs typeface="Times New Roman" panose="02020603050405020304" pitchFamily="18" charset="0"/>
              </a:rPr>
              <a:t>Jared Espley</a:t>
            </a:r>
          </a:p>
        </p:txBody>
      </p:sp>
      <p:sp>
        <p:nvSpPr>
          <p:cNvPr id="4" name="TextBox 3">
            <a:extLst>
              <a:ext uri="{FF2B5EF4-FFF2-40B4-BE49-F238E27FC236}">
                <a16:creationId xmlns:a16="http://schemas.microsoft.com/office/drawing/2014/main" id="{C69D6E2E-BCC3-6840-BC02-A0ED747D1F43}"/>
              </a:ext>
            </a:extLst>
          </p:cNvPr>
          <p:cNvSpPr txBox="1"/>
          <p:nvPr/>
        </p:nvSpPr>
        <p:spPr>
          <a:xfrm>
            <a:off x="6405548" y="261256"/>
            <a:ext cx="782587" cy="307777"/>
          </a:xfrm>
          <a:prstGeom prst="rect">
            <a:avLst/>
          </a:prstGeom>
          <a:noFill/>
        </p:spPr>
        <p:txBody>
          <a:bodyPr wrap="none" rtlCol="0">
            <a:spAutoFit/>
          </a:bodyPr>
          <a:lstStyle/>
          <a:p>
            <a:r>
              <a:rPr lang="en-US" sz="1400" dirty="0">
                <a:latin typeface="Times New Roman" panose="02020603050405020304" pitchFamily="18" charset="0"/>
                <a:cs typeface="Times New Roman" panose="02020603050405020304" pitchFamily="18" charset="0"/>
              </a:rPr>
              <a:t>(PMCS)</a:t>
            </a:r>
          </a:p>
        </p:txBody>
      </p:sp>
      <p:pic>
        <p:nvPicPr>
          <p:cNvPr id="6" name="Picture 5">
            <a:extLst>
              <a:ext uri="{FF2B5EF4-FFF2-40B4-BE49-F238E27FC236}">
                <a16:creationId xmlns:a16="http://schemas.microsoft.com/office/drawing/2014/main" id="{5A85389B-93D4-EA42-B97D-CD2FA20F3ECE}"/>
              </a:ext>
            </a:extLst>
          </p:cNvPr>
          <p:cNvPicPr>
            <a:picLocks noChangeAspect="1"/>
          </p:cNvPicPr>
          <p:nvPr/>
        </p:nvPicPr>
        <p:blipFill>
          <a:blip r:embed="rId4"/>
          <a:stretch>
            <a:fillRect/>
          </a:stretch>
        </p:blipFill>
        <p:spPr>
          <a:xfrm>
            <a:off x="9146995" y="0"/>
            <a:ext cx="3045005" cy="3945699"/>
          </a:xfrm>
          <a:prstGeom prst="rect">
            <a:avLst/>
          </a:prstGeom>
        </p:spPr>
      </p:pic>
      <p:sp>
        <p:nvSpPr>
          <p:cNvPr id="9" name="TextBox 8">
            <a:extLst>
              <a:ext uri="{FF2B5EF4-FFF2-40B4-BE49-F238E27FC236}">
                <a16:creationId xmlns:a16="http://schemas.microsoft.com/office/drawing/2014/main" id="{BD772328-E3A1-2F40-A96E-BF015E83B185}"/>
              </a:ext>
            </a:extLst>
          </p:cNvPr>
          <p:cNvSpPr txBox="1"/>
          <p:nvPr/>
        </p:nvSpPr>
        <p:spPr>
          <a:xfrm>
            <a:off x="7188135" y="6448185"/>
            <a:ext cx="4869795" cy="369332"/>
          </a:xfrm>
          <a:prstGeom prst="rect">
            <a:avLst/>
          </a:prstGeom>
          <a:noFill/>
        </p:spPr>
        <p:txBody>
          <a:bodyPr wrap="none" rtlCol="0">
            <a:spAutoFit/>
          </a:bodyPr>
          <a:lstStyle/>
          <a:p>
            <a:r>
              <a:rPr lang="en-US" dirty="0">
                <a:solidFill>
                  <a:schemeClr val="accent1"/>
                </a:solidFill>
              </a:rPr>
              <a:t>https://</a:t>
            </a:r>
            <a:r>
              <a:rPr lang="en-US" dirty="0" err="1">
                <a:solidFill>
                  <a:schemeClr val="accent1"/>
                </a:solidFill>
              </a:rPr>
              <a:t>science.nasa.gov</a:t>
            </a:r>
            <a:r>
              <a:rPr lang="en-US" dirty="0">
                <a:solidFill>
                  <a:schemeClr val="accent1"/>
                </a:solidFill>
              </a:rPr>
              <a:t>/solar-system/documents</a:t>
            </a:r>
          </a:p>
        </p:txBody>
      </p:sp>
    </p:spTree>
    <p:extLst>
      <p:ext uri="{BB962C8B-B14F-4D97-AF65-F5344CB8AC3E}">
        <p14:creationId xmlns:p14="http://schemas.microsoft.com/office/powerpoint/2010/main" val="26104362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7F6C7B3F-45A7-2348-AA53-2218BEBEBB77}"/>
              </a:ext>
            </a:extLst>
          </p:cNvPr>
          <p:cNvGrpSpPr/>
          <p:nvPr/>
        </p:nvGrpSpPr>
        <p:grpSpPr>
          <a:xfrm>
            <a:off x="0" y="101128"/>
            <a:ext cx="12192000" cy="1393371"/>
            <a:chOff x="0" y="101128"/>
            <a:chExt cx="12192000" cy="1393371"/>
          </a:xfrm>
        </p:grpSpPr>
        <p:sp>
          <p:nvSpPr>
            <p:cNvPr id="12" name="Rectangle 11">
              <a:extLst>
                <a:ext uri="{FF2B5EF4-FFF2-40B4-BE49-F238E27FC236}">
                  <a16:creationId xmlns:a16="http://schemas.microsoft.com/office/drawing/2014/main" id="{D0B95EFC-7964-3E46-ADB2-711559ACEAD8}"/>
                </a:ext>
              </a:extLst>
            </p:cNvPr>
            <p:cNvSpPr/>
            <p:nvPr/>
          </p:nvSpPr>
          <p:spPr>
            <a:xfrm>
              <a:off x="0" y="101128"/>
              <a:ext cx="12192000" cy="1393371"/>
            </a:xfrm>
            <a:prstGeom prst="rect">
              <a:avLst/>
            </a:prstGeom>
            <a:solidFill>
              <a:srgbClr val="018BC0">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6C3122DA-D757-9C40-847A-020BBA02CB79}"/>
                </a:ext>
              </a:extLst>
            </p:cNvPr>
            <p:cNvSpPr/>
            <p:nvPr/>
          </p:nvSpPr>
          <p:spPr>
            <a:xfrm>
              <a:off x="0" y="257155"/>
              <a:ext cx="12192000" cy="1081315"/>
            </a:xfrm>
            <a:prstGeom prst="rect">
              <a:avLst/>
            </a:prstGeom>
            <a:solidFill>
              <a:srgbClr val="018BC0">
                <a:alpha val="6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5" name="TextBox 4">
            <a:extLst>
              <a:ext uri="{FF2B5EF4-FFF2-40B4-BE49-F238E27FC236}">
                <a16:creationId xmlns:a16="http://schemas.microsoft.com/office/drawing/2014/main" id="{23B63140-6217-EE40-AD78-FF7C975F6BDA}"/>
              </a:ext>
            </a:extLst>
          </p:cNvPr>
          <p:cNvSpPr txBox="1"/>
          <p:nvPr/>
        </p:nvSpPr>
        <p:spPr>
          <a:xfrm>
            <a:off x="462337" y="1089061"/>
            <a:ext cx="184731" cy="369332"/>
          </a:xfrm>
          <a:prstGeom prst="rect">
            <a:avLst/>
          </a:prstGeom>
          <a:noFill/>
        </p:spPr>
        <p:txBody>
          <a:bodyPr wrap="none" rtlCol="0">
            <a:spAutoFit/>
          </a:bodyPr>
          <a:lstStyle/>
          <a:p>
            <a:endParaRPr lang="en-US" dirty="0"/>
          </a:p>
        </p:txBody>
      </p:sp>
      <p:sp>
        <p:nvSpPr>
          <p:cNvPr id="6" name="Subtitle 2">
            <a:extLst>
              <a:ext uri="{FF2B5EF4-FFF2-40B4-BE49-F238E27FC236}">
                <a16:creationId xmlns:a16="http://schemas.microsoft.com/office/drawing/2014/main" id="{AB956FE2-5E64-C74C-B6CE-A5F959FDAD36}"/>
              </a:ext>
            </a:extLst>
          </p:cNvPr>
          <p:cNvSpPr txBox="1">
            <a:spLocks/>
          </p:cNvSpPr>
          <p:nvPr/>
        </p:nvSpPr>
        <p:spPr>
          <a:xfrm>
            <a:off x="260887" y="1828800"/>
            <a:ext cx="6432521" cy="4835188"/>
          </a:xfrm>
          <a:prstGeom prst="rect">
            <a:avLst/>
          </a:prstGeom>
        </p:spPr>
        <p:txBody>
          <a:bodyPr/>
          <a:lst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a:lstStyle>
          <a:p>
            <a:pPr marL="0" indent="0">
              <a:buNone/>
            </a:pPr>
            <a:r>
              <a:rPr lang="en-US" sz="2400" b="1" cap="none" dirty="0">
                <a:latin typeface="Calibri" panose="020F0502020204030204" pitchFamily="34" charset="0"/>
                <a:cs typeface="Calibri" panose="020F0502020204030204" pitchFamily="34" charset="0"/>
              </a:rPr>
              <a:t>Goal: </a:t>
            </a:r>
          </a:p>
          <a:p>
            <a:r>
              <a:rPr lang="en-US" cap="none" dirty="0">
                <a:latin typeface="Calibri" panose="020F0502020204030204" pitchFamily="34" charset="0"/>
                <a:cs typeface="Calibri" panose="020F0502020204030204" pitchFamily="34" charset="0"/>
              </a:rPr>
              <a:t>To understand the initial stages of terrestrial planet evolution</a:t>
            </a:r>
          </a:p>
          <a:p>
            <a:pPr marL="0" indent="0">
              <a:buNone/>
            </a:pPr>
            <a:endParaRPr lang="en-US" sz="1800" cap="none" dirty="0">
              <a:latin typeface="Calibri" panose="020F0502020204030204" pitchFamily="34" charset="0"/>
              <a:cs typeface="Calibri" panose="020F0502020204030204" pitchFamily="34" charset="0"/>
            </a:endParaRPr>
          </a:p>
          <a:p>
            <a:pPr marL="0" indent="0">
              <a:buNone/>
            </a:pPr>
            <a:r>
              <a:rPr lang="en-US" sz="2400" b="1" cap="none" dirty="0">
                <a:latin typeface="Calibri" panose="020F0502020204030204" pitchFamily="34" charset="0"/>
                <a:cs typeface="Calibri" panose="020F0502020204030204" pitchFamily="34" charset="0"/>
              </a:rPr>
              <a:t>Objectives: </a:t>
            </a:r>
            <a:r>
              <a:rPr lang="en-US" sz="1800" cap="none" dirty="0">
                <a:latin typeface="Calibri" panose="020F0502020204030204" pitchFamily="34" charset="0"/>
                <a:cs typeface="Calibri" panose="020F0502020204030204" pitchFamily="34" charset="0"/>
              </a:rPr>
              <a:t>	</a:t>
            </a:r>
          </a:p>
          <a:p>
            <a:r>
              <a:rPr lang="en-US" cap="none" dirty="0">
                <a:latin typeface="Calibri" panose="020F0502020204030204" pitchFamily="34" charset="0"/>
                <a:cs typeface="Calibri" panose="020F0502020204030204" pitchFamily="34" charset="0"/>
              </a:rPr>
              <a:t>Define the interior structure of the Moon</a:t>
            </a:r>
          </a:p>
          <a:p>
            <a:r>
              <a:rPr lang="en-US" cap="none" dirty="0">
                <a:latin typeface="Calibri" panose="020F0502020204030204" pitchFamily="34" charset="0"/>
                <a:cs typeface="Calibri" panose="020F0502020204030204" pitchFamily="34" charset="0"/>
              </a:rPr>
              <a:t>Constrain the interior and bulk composition of the Moon</a:t>
            </a:r>
          </a:p>
          <a:p>
            <a:r>
              <a:rPr lang="en-US" cap="none" dirty="0">
                <a:latin typeface="Calibri" panose="020F0502020204030204" pitchFamily="34" charset="0"/>
                <a:cs typeface="Calibri" panose="020F0502020204030204" pitchFamily="34" charset="0"/>
              </a:rPr>
              <a:t>Delineate the vertical and lateral heterogeneities within the interior of the moon as they relate to surface features and terranes</a:t>
            </a:r>
          </a:p>
          <a:p>
            <a:r>
              <a:rPr lang="en-US" cap="none" dirty="0">
                <a:latin typeface="Calibri" panose="020F0502020204030204" pitchFamily="34" charset="0"/>
                <a:cs typeface="Calibri" panose="020F0502020204030204" pitchFamily="34" charset="0"/>
              </a:rPr>
              <a:t>Evaluate the current </a:t>
            </a:r>
            <a:r>
              <a:rPr lang="en-US" cap="none" dirty="0" err="1">
                <a:latin typeface="Calibri" panose="020F0502020204030204" pitchFamily="34" charset="0"/>
                <a:cs typeface="Calibri" panose="020F0502020204030204" pitchFamily="34" charset="0"/>
              </a:rPr>
              <a:t>seismo</a:t>
            </a:r>
            <a:r>
              <a:rPr lang="en-US" cap="none" dirty="0">
                <a:latin typeface="Calibri" panose="020F0502020204030204" pitchFamily="34" charset="0"/>
                <a:cs typeface="Calibri" panose="020F0502020204030204" pitchFamily="34" charset="0"/>
              </a:rPr>
              <a:t>-tectonic activity of the Moon</a:t>
            </a:r>
          </a:p>
          <a:p>
            <a:pPr marL="0" indent="0">
              <a:buNone/>
            </a:pPr>
            <a:endParaRPr lang="en-US" sz="1800" cap="none" dirty="0">
              <a:latin typeface="Calibri" panose="020F0502020204030204" pitchFamily="34" charset="0"/>
              <a:cs typeface="Calibri" panose="020F0502020204030204" pitchFamily="34" charset="0"/>
            </a:endParaRPr>
          </a:p>
          <a:p>
            <a:pPr marL="0" indent="0">
              <a:buNone/>
            </a:pPr>
            <a:endParaRPr lang="en-US" sz="1800" cap="none" dirty="0">
              <a:latin typeface="Calibri" panose="020F0502020204030204" pitchFamily="34" charset="0"/>
              <a:cs typeface="Calibri" panose="020F0502020204030204" pitchFamily="34" charset="0"/>
            </a:endParaRPr>
          </a:p>
          <a:p>
            <a:endParaRPr lang="en-US" sz="1800" cap="none" dirty="0">
              <a:latin typeface="Calibri" panose="020F0502020204030204" pitchFamily="34" charset="0"/>
              <a:cs typeface="Calibri" panose="020F0502020204030204" pitchFamily="34" charset="0"/>
            </a:endParaRPr>
          </a:p>
        </p:txBody>
      </p:sp>
      <p:pic>
        <p:nvPicPr>
          <p:cNvPr id="8" name="Picture 7">
            <a:extLst>
              <a:ext uri="{FF2B5EF4-FFF2-40B4-BE49-F238E27FC236}">
                <a16:creationId xmlns:a16="http://schemas.microsoft.com/office/drawing/2014/main" id="{AC9AF6B6-368E-6841-AD7C-DA00D622CFFA}"/>
              </a:ext>
            </a:extLst>
          </p:cNvPr>
          <p:cNvPicPr>
            <a:picLocks noChangeAspect="1"/>
          </p:cNvPicPr>
          <p:nvPr/>
        </p:nvPicPr>
        <p:blipFill>
          <a:blip r:embed="rId3"/>
          <a:stretch>
            <a:fillRect/>
          </a:stretch>
        </p:blipFill>
        <p:spPr>
          <a:xfrm>
            <a:off x="8978578" y="194012"/>
            <a:ext cx="2900981" cy="3384478"/>
          </a:xfrm>
          <a:prstGeom prst="rect">
            <a:avLst/>
          </a:prstGeom>
        </p:spPr>
      </p:pic>
      <p:pic>
        <p:nvPicPr>
          <p:cNvPr id="10" name="Picture 9">
            <a:extLst>
              <a:ext uri="{FF2B5EF4-FFF2-40B4-BE49-F238E27FC236}">
                <a16:creationId xmlns:a16="http://schemas.microsoft.com/office/drawing/2014/main" id="{FF370B2D-151D-CC41-BB16-092C9A990B49}"/>
              </a:ext>
            </a:extLst>
          </p:cNvPr>
          <p:cNvPicPr>
            <a:picLocks noChangeAspect="1"/>
          </p:cNvPicPr>
          <p:nvPr/>
        </p:nvPicPr>
        <p:blipFill>
          <a:blip r:embed="rId4"/>
          <a:stretch>
            <a:fillRect/>
          </a:stretch>
        </p:blipFill>
        <p:spPr>
          <a:xfrm>
            <a:off x="6693408" y="3732407"/>
            <a:ext cx="5388864" cy="3056841"/>
          </a:xfrm>
          <a:prstGeom prst="rect">
            <a:avLst/>
          </a:prstGeom>
        </p:spPr>
      </p:pic>
      <p:sp>
        <p:nvSpPr>
          <p:cNvPr id="2" name="TextBox 1">
            <a:extLst>
              <a:ext uri="{FF2B5EF4-FFF2-40B4-BE49-F238E27FC236}">
                <a16:creationId xmlns:a16="http://schemas.microsoft.com/office/drawing/2014/main" id="{64AC1969-DF81-9748-A12B-F9026FAD4812}"/>
              </a:ext>
            </a:extLst>
          </p:cNvPr>
          <p:cNvSpPr txBox="1"/>
          <p:nvPr/>
        </p:nvSpPr>
        <p:spPr>
          <a:xfrm>
            <a:off x="554702" y="487828"/>
            <a:ext cx="3392980" cy="523220"/>
          </a:xfrm>
          <a:prstGeom prst="rect">
            <a:avLst/>
          </a:prstGeom>
          <a:noFill/>
        </p:spPr>
        <p:txBody>
          <a:bodyPr wrap="none" rtlCol="0">
            <a:spAutoFit/>
          </a:bodyPr>
          <a:lstStyle/>
          <a:p>
            <a:r>
              <a:rPr lang="en-US" sz="2800" dirty="0">
                <a:solidFill>
                  <a:schemeClr val="bg1"/>
                </a:solidFill>
                <a:latin typeface="+mj-lt"/>
              </a:rPr>
              <a:t>LGN Science Overview</a:t>
            </a:r>
          </a:p>
        </p:txBody>
      </p:sp>
    </p:spTree>
    <p:extLst>
      <p:ext uri="{BB962C8B-B14F-4D97-AF65-F5344CB8AC3E}">
        <p14:creationId xmlns:p14="http://schemas.microsoft.com/office/powerpoint/2010/main" val="16938086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936BBB59-3636-F94A-AC0C-F0E2126EBC26}"/>
              </a:ext>
            </a:extLst>
          </p:cNvPr>
          <p:cNvGrpSpPr/>
          <p:nvPr/>
        </p:nvGrpSpPr>
        <p:grpSpPr>
          <a:xfrm>
            <a:off x="0" y="101128"/>
            <a:ext cx="12192000" cy="1393371"/>
            <a:chOff x="0" y="101128"/>
            <a:chExt cx="12192000" cy="1393371"/>
          </a:xfrm>
        </p:grpSpPr>
        <p:sp>
          <p:nvSpPr>
            <p:cNvPr id="17" name="Rectangle 16">
              <a:extLst>
                <a:ext uri="{FF2B5EF4-FFF2-40B4-BE49-F238E27FC236}">
                  <a16:creationId xmlns:a16="http://schemas.microsoft.com/office/drawing/2014/main" id="{577A2451-F14B-4E4D-9FAF-3FCBA9B1FB2A}"/>
                </a:ext>
              </a:extLst>
            </p:cNvPr>
            <p:cNvSpPr/>
            <p:nvPr/>
          </p:nvSpPr>
          <p:spPr>
            <a:xfrm>
              <a:off x="0" y="101128"/>
              <a:ext cx="12192000" cy="1393371"/>
            </a:xfrm>
            <a:prstGeom prst="rect">
              <a:avLst/>
            </a:prstGeom>
            <a:solidFill>
              <a:srgbClr val="018BC0">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B9036F51-D9A4-3E48-8F81-555AA46BBE34}"/>
                </a:ext>
              </a:extLst>
            </p:cNvPr>
            <p:cNvSpPr/>
            <p:nvPr/>
          </p:nvSpPr>
          <p:spPr>
            <a:xfrm>
              <a:off x="0" y="257155"/>
              <a:ext cx="12192000" cy="1081315"/>
            </a:xfrm>
            <a:prstGeom prst="rect">
              <a:avLst/>
            </a:prstGeom>
            <a:solidFill>
              <a:srgbClr val="018BC0">
                <a:alpha val="6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8" name="Title 6"/>
          <p:cNvSpPr>
            <a:spLocks noGrp="1"/>
          </p:cNvSpPr>
          <p:nvPr>
            <p:ph type="title"/>
          </p:nvPr>
        </p:nvSpPr>
        <p:spPr>
          <a:xfrm>
            <a:off x="394474" y="538747"/>
            <a:ext cx="10972800" cy="533400"/>
          </a:xfrm>
        </p:spPr>
        <p:txBody>
          <a:bodyPr>
            <a:normAutofit/>
          </a:bodyPr>
          <a:lstStyle/>
          <a:p>
            <a:r>
              <a:rPr lang="en-US" sz="2800" dirty="0">
                <a:solidFill>
                  <a:schemeClr val="bg1"/>
                </a:solidFill>
              </a:rPr>
              <a:t>Investigations</a:t>
            </a:r>
          </a:p>
        </p:txBody>
      </p:sp>
      <p:sp>
        <p:nvSpPr>
          <p:cNvPr id="9" name="TextBox 8"/>
          <p:cNvSpPr txBox="1"/>
          <p:nvPr/>
        </p:nvSpPr>
        <p:spPr>
          <a:xfrm>
            <a:off x="246742" y="1651012"/>
            <a:ext cx="11640458" cy="1631216"/>
          </a:xfrm>
          <a:prstGeom prst="rect">
            <a:avLst/>
          </a:prstGeom>
          <a:noFill/>
        </p:spPr>
        <p:txBody>
          <a:bodyPr wrap="square" rtlCol="0">
            <a:spAutoFit/>
          </a:bodyPr>
          <a:lstStyle/>
          <a:p>
            <a:pPr marL="285750" lvl="0" indent="-285750">
              <a:spcBef>
                <a:spcPts val="600"/>
              </a:spcBef>
              <a:buFont typeface="Arial" charset="0"/>
              <a:buChar char="•"/>
            </a:pPr>
            <a:r>
              <a:rPr lang="en-US" sz="1600" dirty="0">
                <a:latin typeface="Calibri" panose="020F0502020204030204" pitchFamily="34" charset="0"/>
                <a:ea typeface="Arial" charset="0"/>
                <a:cs typeface="Calibri" panose="020F0502020204030204" pitchFamily="34" charset="0"/>
              </a:rPr>
              <a:t>Determine the size, state, and composition of the lunar core.</a:t>
            </a:r>
          </a:p>
          <a:p>
            <a:pPr marL="285750" lvl="0" indent="-285750">
              <a:spcBef>
                <a:spcPts val="600"/>
              </a:spcBef>
              <a:buFont typeface="Arial" charset="0"/>
              <a:buChar char="•"/>
            </a:pPr>
            <a:r>
              <a:rPr lang="en-US" sz="1600" dirty="0">
                <a:latin typeface="Calibri" panose="020F0502020204030204" pitchFamily="34" charset="0"/>
                <a:ea typeface="Arial" charset="0"/>
                <a:cs typeface="Calibri" panose="020F0502020204030204" pitchFamily="34" charset="0"/>
              </a:rPr>
              <a:t>Determine the state of as well as the chemical/physical stratification in the lunar mantle.</a:t>
            </a:r>
          </a:p>
          <a:p>
            <a:pPr marL="285750" lvl="0" indent="-285750">
              <a:spcBef>
                <a:spcPts val="600"/>
              </a:spcBef>
              <a:buFont typeface="Arial" charset="0"/>
              <a:buChar char="•"/>
            </a:pPr>
            <a:r>
              <a:rPr lang="en-US" sz="1600" dirty="0">
                <a:latin typeface="Calibri" panose="020F0502020204030204" pitchFamily="34" charset="0"/>
                <a:ea typeface="Arial" charset="0"/>
                <a:cs typeface="Calibri" panose="020F0502020204030204" pitchFamily="34" charset="0"/>
              </a:rPr>
              <a:t>Determine the thickness of the lunar crust and characterize its vertical and lateral variability.</a:t>
            </a:r>
          </a:p>
          <a:p>
            <a:pPr marL="285750" lvl="0" indent="-285750">
              <a:spcBef>
                <a:spcPts val="600"/>
              </a:spcBef>
              <a:buFont typeface="Arial" charset="0"/>
              <a:buChar char="•"/>
            </a:pPr>
            <a:r>
              <a:rPr lang="en-US" sz="1600" dirty="0">
                <a:latin typeface="Calibri" panose="020F0502020204030204" pitchFamily="34" charset="0"/>
                <a:ea typeface="Arial" charset="0"/>
                <a:cs typeface="Calibri" panose="020F0502020204030204" pitchFamily="34" charset="0"/>
              </a:rPr>
              <a:t>Determine the thermal state of the lunar interior and elucidate the workings of the planetary heat engine.</a:t>
            </a:r>
          </a:p>
          <a:p>
            <a:pPr marL="285750" lvl="0" indent="-285750">
              <a:spcBef>
                <a:spcPts val="600"/>
              </a:spcBef>
              <a:buFont typeface="Arial" charset="0"/>
              <a:buChar char="•"/>
            </a:pPr>
            <a:r>
              <a:rPr lang="en-US" sz="1600" dirty="0">
                <a:latin typeface="Calibri" panose="020F0502020204030204" pitchFamily="34" charset="0"/>
                <a:ea typeface="Arial" charset="0"/>
                <a:cs typeface="Calibri" panose="020F0502020204030204" pitchFamily="34" charset="0"/>
              </a:rPr>
              <a:t>Monitor impacts on to the lunar surface as an aid to exploring the lunar interior.</a:t>
            </a:r>
          </a:p>
        </p:txBody>
      </p:sp>
      <p:pic>
        <p:nvPicPr>
          <p:cNvPr id="7" name="Picture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94869" y="3506161"/>
            <a:ext cx="3106058" cy="3100411"/>
          </a:xfrm>
          <a:prstGeom prst="rect">
            <a:avLst/>
          </a:prstGeom>
        </p:spPr>
      </p:pic>
      <p:sp>
        <p:nvSpPr>
          <p:cNvPr id="10" name="TextBox 9"/>
          <p:cNvSpPr txBox="1"/>
          <p:nvPr/>
        </p:nvSpPr>
        <p:spPr>
          <a:xfrm>
            <a:off x="394474" y="6590064"/>
            <a:ext cx="3222998" cy="307777"/>
          </a:xfrm>
          <a:prstGeom prst="rect">
            <a:avLst/>
          </a:prstGeom>
          <a:noFill/>
        </p:spPr>
        <p:txBody>
          <a:bodyPr wrap="none" rtlCol="0">
            <a:spAutoFit/>
          </a:bodyPr>
          <a:lstStyle/>
          <a:p>
            <a:r>
              <a:rPr lang="en-US" sz="1400" dirty="0">
                <a:latin typeface="+mj-lt"/>
              </a:rPr>
              <a:t>Weber et al. (2011)  Science 331, 309-312</a:t>
            </a:r>
          </a:p>
        </p:txBody>
      </p:sp>
      <p:pic>
        <p:nvPicPr>
          <p:cNvPr id="12" name="Picture 11"/>
          <p:cNvPicPr>
            <a:picLocks noChangeAspect="1"/>
          </p:cNvPicPr>
          <p:nvPr/>
        </p:nvPicPr>
        <p:blipFill>
          <a:blip r:embed="rId4" r:link="rId5">
            <a:extLst>
              <a:ext uri="{28A0092B-C50C-407E-A947-70E740481C1C}">
                <a14:useLocalDpi xmlns:a14="http://schemas.microsoft.com/office/drawing/2010/main" val="0"/>
              </a:ext>
            </a:extLst>
          </a:blip>
          <a:stretch>
            <a:fillRect/>
          </a:stretch>
        </p:blipFill>
        <p:spPr>
          <a:xfrm>
            <a:off x="3617472" y="3577385"/>
            <a:ext cx="5715955" cy="3179500"/>
          </a:xfrm>
          <a:prstGeom prst="rect">
            <a:avLst/>
          </a:prstGeom>
        </p:spPr>
      </p:pic>
      <p:pic>
        <p:nvPicPr>
          <p:cNvPr id="13" name="Picture 12"/>
          <p:cNvPicPr>
            <a:picLocks noChangeAspect="1"/>
          </p:cNvPicPr>
          <p:nvPr/>
        </p:nvPicPr>
        <p:blipFill>
          <a:blip r:embed="rId6"/>
          <a:stretch>
            <a:fillRect/>
          </a:stretch>
        </p:blipFill>
        <p:spPr>
          <a:xfrm>
            <a:off x="9605245" y="2963612"/>
            <a:ext cx="2281955" cy="3451818"/>
          </a:xfrm>
          <a:prstGeom prst="rect">
            <a:avLst/>
          </a:prstGeom>
        </p:spPr>
      </p:pic>
      <p:sp>
        <p:nvSpPr>
          <p:cNvPr id="14" name="TextBox 13"/>
          <p:cNvSpPr txBox="1"/>
          <p:nvPr/>
        </p:nvSpPr>
        <p:spPr>
          <a:xfrm>
            <a:off x="9480881" y="6416183"/>
            <a:ext cx="2598404" cy="307777"/>
          </a:xfrm>
          <a:prstGeom prst="rect">
            <a:avLst/>
          </a:prstGeom>
          <a:noFill/>
        </p:spPr>
        <p:txBody>
          <a:bodyPr wrap="none" rtlCol="0">
            <a:spAutoFit/>
          </a:bodyPr>
          <a:lstStyle/>
          <a:p>
            <a:r>
              <a:rPr lang="en-US" sz="1400" dirty="0" err="1">
                <a:latin typeface="+mj-lt"/>
              </a:rPr>
              <a:t>Spera</a:t>
            </a:r>
            <a:r>
              <a:rPr lang="en-US" sz="1400" dirty="0">
                <a:latin typeface="+mj-lt"/>
              </a:rPr>
              <a:t> (1992) GCA  56, 2253-2265</a:t>
            </a:r>
          </a:p>
        </p:txBody>
      </p:sp>
    </p:spTree>
    <p:extLst>
      <p:ext uri="{BB962C8B-B14F-4D97-AF65-F5344CB8AC3E}">
        <p14:creationId xmlns:p14="http://schemas.microsoft.com/office/powerpoint/2010/main" val="6583674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6565E896-B748-B24D-8481-C256DE45F66B}"/>
              </a:ext>
            </a:extLst>
          </p:cNvPr>
          <p:cNvGrpSpPr/>
          <p:nvPr/>
        </p:nvGrpSpPr>
        <p:grpSpPr>
          <a:xfrm>
            <a:off x="0" y="101128"/>
            <a:ext cx="12192000" cy="1393371"/>
            <a:chOff x="0" y="101128"/>
            <a:chExt cx="12192000" cy="1393371"/>
          </a:xfrm>
        </p:grpSpPr>
        <p:sp>
          <p:nvSpPr>
            <p:cNvPr id="18" name="Rectangle 17">
              <a:extLst>
                <a:ext uri="{FF2B5EF4-FFF2-40B4-BE49-F238E27FC236}">
                  <a16:creationId xmlns:a16="http://schemas.microsoft.com/office/drawing/2014/main" id="{12DD6996-4F74-7947-AD27-4E4D08168D51}"/>
                </a:ext>
              </a:extLst>
            </p:cNvPr>
            <p:cNvSpPr/>
            <p:nvPr/>
          </p:nvSpPr>
          <p:spPr>
            <a:xfrm>
              <a:off x="0" y="101128"/>
              <a:ext cx="12192000" cy="1393371"/>
            </a:xfrm>
            <a:prstGeom prst="rect">
              <a:avLst/>
            </a:prstGeom>
            <a:solidFill>
              <a:srgbClr val="018BC0">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65496759-398B-4F43-93A5-DFEC460B7821}"/>
                </a:ext>
              </a:extLst>
            </p:cNvPr>
            <p:cNvSpPr/>
            <p:nvPr/>
          </p:nvSpPr>
          <p:spPr>
            <a:xfrm>
              <a:off x="0" y="257155"/>
              <a:ext cx="12192000" cy="1081315"/>
            </a:xfrm>
            <a:prstGeom prst="rect">
              <a:avLst/>
            </a:prstGeom>
            <a:solidFill>
              <a:srgbClr val="018BC0">
                <a:alpha val="6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 name="Title 6"/>
          <p:cNvSpPr>
            <a:spLocks noGrp="1"/>
          </p:cNvSpPr>
          <p:nvPr>
            <p:ph type="title"/>
          </p:nvPr>
        </p:nvSpPr>
        <p:spPr>
          <a:xfrm>
            <a:off x="304800" y="143922"/>
            <a:ext cx="10515600" cy="1325563"/>
          </a:xfrm>
        </p:spPr>
        <p:txBody>
          <a:bodyPr>
            <a:normAutofit/>
          </a:bodyPr>
          <a:lstStyle/>
          <a:p>
            <a:r>
              <a:rPr lang="en-US" sz="2800" dirty="0">
                <a:solidFill>
                  <a:schemeClr val="bg1"/>
                </a:solidFill>
              </a:rPr>
              <a:t>Secondary Mission Objectives</a:t>
            </a:r>
          </a:p>
        </p:txBody>
      </p:sp>
      <p:sp>
        <p:nvSpPr>
          <p:cNvPr id="2" name="TextBox 1"/>
          <p:cNvSpPr txBox="1"/>
          <p:nvPr/>
        </p:nvSpPr>
        <p:spPr>
          <a:xfrm>
            <a:off x="257326" y="4011468"/>
            <a:ext cx="5193939" cy="1277273"/>
          </a:xfrm>
          <a:prstGeom prst="rect">
            <a:avLst/>
          </a:prstGeom>
          <a:noFill/>
        </p:spPr>
        <p:txBody>
          <a:bodyPr wrap="square" rtlCol="0">
            <a:spAutoFit/>
          </a:bodyPr>
          <a:lstStyle/>
          <a:p>
            <a:pPr>
              <a:spcAft>
                <a:spcPts val="300"/>
              </a:spcAft>
            </a:pPr>
            <a:r>
              <a:rPr lang="en-US" b="1" dirty="0">
                <a:cs typeface="Arial"/>
              </a:rPr>
              <a:t>Earth-based support facilities:</a:t>
            </a:r>
          </a:p>
          <a:p>
            <a:pPr marL="742950" lvl="1" indent="-342900">
              <a:spcAft>
                <a:spcPts val="300"/>
              </a:spcAft>
              <a:buFont typeface="Arial"/>
              <a:buChar char="•"/>
            </a:pPr>
            <a:r>
              <a:rPr lang="en-US" dirty="0">
                <a:cs typeface="Arial"/>
              </a:rPr>
              <a:t>Laser ranging telescopes;</a:t>
            </a:r>
          </a:p>
          <a:p>
            <a:pPr marL="742950" lvl="1" indent="-342900">
              <a:spcAft>
                <a:spcPts val="300"/>
              </a:spcAft>
              <a:buFont typeface="Arial"/>
              <a:buChar char="•"/>
            </a:pPr>
            <a:r>
              <a:rPr lang="en-US" dirty="0">
                <a:cs typeface="Arial"/>
              </a:rPr>
              <a:t>Telescopic monitoring of impact flashes during the lunar night.</a:t>
            </a:r>
          </a:p>
        </p:txBody>
      </p:sp>
      <p:sp>
        <p:nvSpPr>
          <p:cNvPr id="8" name="TextBox 9"/>
          <p:cNvSpPr txBox="1">
            <a:spLocks noChangeArrowheads="1"/>
          </p:cNvSpPr>
          <p:nvPr/>
        </p:nvSpPr>
        <p:spPr bwMode="auto">
          <a:xfrm>
            <a:off x="257326" y="1569259"/>
            <a:ext cx="5810845" cy="1200329"/>
          </a:xfrm>
          <a:prstGeom prst="rect">
            <a:avLst/>
          </a:prstGeom>
          <a:noFill/>
          <a:ln w="9525">
            <a:noFill/>
            <a:miter lim="800000"/>
            <a:headEnd/>
            <a:tailEnd/>
          </a:ln>
        </p:spPr>
        <p:txBody>
          <a:bodyPr wrap="square">
            <a:spAutoFit/>
          </a:bodyPr>
          <a:lstStyle/>
          <a:p>
            <a:r>
              <a:rPr lang="en-US" b="1" dirty="0">
                <a:cs typeface="Arial" pitchFamily="34" charset="0"/>
              </a:rPr>
              <a:t>Secondary Science:</a:t>
            </a:r>
            <a:endParaRPr lang="en-US" dirty="0">
              <a:cs typeface="Arial" pitchFamily="34" charset="0"/>
            </a:endParaRPr>
          </a:p>
          <a:p>
            <a:pPr marL="285750" indent="-285750">
              <a:buFont typeface="Arial" panose="020B0604020202020204" pitchFamily="34" charset="0"/>
              <a:buChar char="•"/>
            </a:pPr>
            <a:r>
              <a:rPr lang="en-US" dirty="0">
                <a:cs typeface="Arial" pitchFamily="34" charset="0"/>
              </a:rPr>
              <a:t>Characterize the present impact flux on the Moon.  </a:t>
            </a:r>
          </a:p>
          <a:p>
            <a:pPr marL="285750" indent="-285750">
              <a:buFont typeface="Arial" panose="020B0604020202020204" pitchFamily="34" charset="0"/>
              <a:buChar char="•"/>
            </a:pPr>
            <a:r>
              <a:rPr lang="en-US" dirty="0">
                <a:cs typeface="Arial" pitchFamily="34" charset="0"/>
              </a:rPr>
              <a:t>Obtain fundamental information about Moon-plasma interactions</a:t>
            </a:r>
          </a:p>
        </p:txBody>
      </p:sp>
      <p:sp>
        <p:nvSpPr>
          <p:cNvPr id="9" name="TextBox 9"/>
          <p:cNvSpPr txBox="1">
            <a:spLocks noChangeArrowheads="1"/>
          </p:cNvSpPr>
          <p:nvPr/>
        </p:nvSpPr>
        <p:spPr bwMode="auto">
          <a:xfrm>
            <a:off x="257326" y="2873627"/>
            <a:ext cx="8583353" cy="923330"/>
          </a:xfrm>
          <a:prstGeom prst="rect">
            <a:avLst/>
          </a:prstGeom>
          <a:noFill/>
          <a:ln w="9525">
            <a:noFill/>
            <a:miter lim="800000"/>
            <a:headEnd/>
            <a:tailEnd/>
          </a:ln>
        </p:spPr>
        <p:txBody>
          <a:bodyPr wrap="square">
            <a:spAutoFit/>
          </a:bodyPr>
          <a:lstStyle/>
          <a:p>
            <a:r>
              <a:rPr lang="en-US" b="1" dirty="0">
                <a:cs typeface="Arial" pitchFamily="34" charset="0"/>
              </a:rPr>
              <a:t>Exploration:</a:t>
            </a:r>
            <a:endParaRPr lang="en-US" dirty="0">
              <a:cs typeface="Arial" pitchFamily="34" charset="0"/>
            </a:endParaRPr>
          </a:p>
          <a:p>
            <a:pPr marL="285750" indent="-285750">
              <a:buFont typeface="Arial" panose="020B0604020202020204" pitchFamily="34" charset="0"/>
              <a:buChar char="•"/>
            </a:pPr>
            <a:r>
              <a:rPr lang="en-US" dirty="0">
                <a:cs typeface="Arial" pitchFamily="34" charset="0"/>
              </a:rPr>
              <a:t>Evaluate the seismic hazard to human outposts on the Moon</a:t>
            </a:r>
          </a:p>
          <a:p>
            <a:pPr marL="800100" lvl="1" indent="-342900">
              <a:buSzPct val="80000"/>
              <a:buFont typeface="Wingdings" pitchFamily="2" charset="2"/>
              <a:buChar char="Ø"/>
            </a:pPr>
            <a:r>
              <a:rPr lang="en-US" dirty="0">
                <a:cs typeface="Arial" pitchFamily="34" charset="0"/>
              </a:rPr>
              <a:t>Document and locate shallow moonquakes &amp; meteoroid impacts</a:t>
            </a:r>
          </a:p>
        </p:txBody>
      </p:sp>
      <p:pic>
        <p:nvPicPr>
          <p:cNvPr id="10" name="Picture 9"/>
          <p:cNvPicPr>
            <a:picLocks noChangeAspect="1"/>
          </p:cNvPicPr>
          <p:nvPr/>
        </p:nvPicPr>
        <p:blipFill>
          <a:blip r:embed="rId3" r:link="rId4">
            <a:extLst>
              <a:ext uri="{28A0092B-C50C-407E-A947-70E740481C1C}">
                <a14:useLocalDpi xmlns:a14="http://schemas.microsoft.com/office/drawing/2010/main" val="0"/>
              </a:ext>
            </a:extLst>
          </a:blip>
          <a:stretch>
            <a:fillRect/>
          </a:stretch>
        </p:blipFill>
        <p:spPr>
          <a:xfrm>
            <a:off x="8556566" y="400361"/>
            <a:ext cx="3454400" cy="2443988"/>
          </a:xfrm>
          <a:prstGeom prst="rect">
            <a:avLst/>
          </a:prstGeom>
          <a:ln>
            <a:solidFill>
              <a:schemeClr val="tx1"/>
            </a:solidFill>
          </a:ln>
        </p:spPr>
      </p:pic>
      <p:pic>
        <p:nvPicPr>
          <p:cNvPr id="11" name="Picture 10"/>
          <p:cNvPicPr>
            <a:picLocks noChangeAspect="1"/>
          </p:cNvPicPr>
          <p:nvPr/>
        </p:nvPicPr>
        <p:blipFill>
          <a:blip r:embed="rId5" r:link="rId6">
            <a:extLst>
              <a:ext uri="{28A0092B-C50C-407E-A947-70E740481C1C}">
                <a14:useLocalDpi xmlns:a14="http://schemas.microsoft.com/office/drawing/2010/main" val="0"/>
              </a:ext>
            </a:extLst>
          </a:blip>
          <a:stretch>
            <a:fillRect/>
          </a:stretch>
        </p:blipFill>
        <p:spPr>
          <a:xfrm>
            <a:off x="5829537" y="359241"/>
            <a:ext cx="2445787" cy="2466340"/>
          </a:xfrm>
          <a:prstGeom prst="rect">
            <a:avLst/>
          </a:prstGeom>
        </p:spPr>
      </p:pic>
      <p:pic>
        <p:nvPicPr>
          <p:cNvPr id="14" name="Picture 13"/>
          <p:cNvPicPr>
            <a:picLocks noChangeAspect="1"/>
          </p:cNvPicPr>
          <p:nvPr/>
        </p:nvPicPr>
        <p:blipFill>
          <a:blip r:embed="rId7" r:link="rId8">
            <a:extLst>
              <a:ext uri="{28A0092B-C50C-407E-A947-70E740481C1C}">
                <a14:useLocalDpi xmlns:a14="http://schemas.microsoft.com/office/drawing/2010/main" val="0"/>
              </a:ext>
            </a:extLst>
          </a:blip>
          <a:stretch>
            <a:fillRect/>
          </a:stretch>
        </p:blipFill>
        <p:spPr>
          <a:xfrm>
            <a:off x="9441267" y="3107088"/>
            <a:ext cx="2465578" cy="2555003"/>
          </a:xfrm>
          <a:prstGeom prst="rect">
            <a:avLst/>
          </a:prstGeom>
        </p:spPr>
      </p:pic>
      <p:sp>
        <p:nvSpPr>
          <p:cNvPr id="15" name="TextBox 14"/>
          <p:cNvSpPr txBox="1"/>
          <p:nvPr/>
        </p:nvSpPr>
        <p:spPr>
          <a:xfrm>
            <a:off x="9566953" y="5681050"/>
            <a:ext cx="2214205" cy="584775"/>
          </a:xfrm>
          <a:prstGeom prst="rect">
            <a:avLst/>
          </a:prstGeom>
          <a:noFill/>
        </p:spPr>
        <p:txBody>
          <a:bodyPr wrap="square" rtlCol="0">
            <a:spAutoFit/>
          </a:bodyPr>
          <a:lstStyle/>
          <a:p>
            <a:pPr algn="ctr"/>
            <a:r>
              <a:rPr lang="en-US" sz="1600" dirty="0">
                <a:latin typeface="+mj-lt"/>
              </a:rPr>
              <a:t>Nakamura et al. (1974) LPSC 5</a:t>
            </a:r>
            <a:r>
              <a:rPr lang="en-US" sz="1600" baseline="30000" dirty="0">
                <a:latin typeface="+mj-lt"/>
              </a:rPr>
              <a:t>th</a:t>
            </a:r>
            <a:r>
              <a:rPr lang="en-US" sz="1600" dirty="0">
                <a:latin typeface="+mj-lt"/>
              </a:rPr>
              <a:t>, 2883-2890</a:t>
            </a:r>
          </a:p>
        </p:txBody>
      </p:sp>
      <p:pic>
        <p:nvPicPr>
          <p:cNvPr id="20" name="Picture 19" descr="444014main_apollo15_facility_540.jpg">
            <a:extLst>
              <a:ext uri="{FF2B5EF4-FFF2-40B4-BE49-F238E27FC236}">
                <a16:creationId xmlns:a16="http://schemas.microsoft.com/office/drawing/2014/main" id="{D8AAE6AE-3685-CF41-B4AF-9794ED59321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740737" y="4011468"/>
            <a:ext cx="2618450" cy="2618450"/>
          </a:xfrm>
          <a:prstGeom prst="rect">
            <a:avLst/>
          </a:prstGeom>
        </p:spPr>
      </p:pic>
      <p:pic>
        <p:nvPicPr>
          <p:cNvPr id="5" name="Picture 4">
            <a:extLst>
              <a:ext uri="{FF2B5EF4-FFF2-40B4-BE49-F238E27FC236}">
                <a16:creationId xmlns:a16="http://schemas.microsoft.com/office/drawing/2014/main" id="{5FB98200-D324-3B44-A01C-77D93A582354}"/>
              </a:ext>
            </a:extLst>
          </p:cNvPr>
          <p:cNvPicPr>
            <a:picLocks noChangeAspect="1"/>
          </p:cNvPicPr>
          <p:nvPr/>
        </p:nvPicPr>
        <p:blipFill>
          <a:blip r:embed="rId10"/>
          <a:stretch>
            <a:fillRect/>
          </a:stretch>
        </p:blipFill>
        <p:spPr>
          <a:xfrm>
            <a:off x="4286949" y="5129575"/>
            <a:ext cx="2246022" cy="1500343"/>
          </a:xfrm>
          <a:prstGeom prst="rect">
            <a:avLst/>
          </a:prstGeom>
          <a:ln>
            <a:solidFill>
              <a:schemeClr val="tx1"/>
            </a:solidFill>
          </a:ln>
        </p:spPr>
      </p:pic>
    </p:spTree>
    <p:extLst>
      <p:ext uri="{BB962C8B-B14F-4D97-AF65-F5344CB8AC3E}">
        <p14:creationId xmlns:p14="http://schemas.microsoft.com/office/powerpoint/2010/main" val="866053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p:bldP spid="1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CF2EDDAC-83D5-CA41-BA81-25860AAFE514}"/>
              </a:ext>
            </a:extLst>
          </p:cNvPr>
          <p:cNvGrpSpPr/>
          <p:nvPr/>
        </p:nvGrpSpPr>
        <p:grpSpPr>
          <a:xfrm>
            <a:off x="0" y="101128"/>
            <a:ext cx="12192000" cy="1393371"/>
            <a:chOff x="0" y="101128"/>
            <a:chExt cx="12192000" cy="1393371"/>
          </a:xfrm>
        </p:grpSpPr>
        <p:sp>
          <p:nvSpPr>
            <p:cNvPr id="17" name="Rectangle 16">
              <a:extLst>
                <a:ext uri="{FF2B5EF4-FFF2-40B4-BE49-F238E27FC236}">
                  <a16:creationId xmlns:a16="http://schemas.microsoft.com/office/drawing/2014/main" id="{AD4768F7-3587-C142-BEE0-976C111A9153}"/>
                </a:ext>
              </a:extLst>
            </p:cNvPr>
            <p:cNvSpPr/>
            <p:nvPr/>
          </p:nvSpPr>
          <p:spPr>
            <a:xfrm>
              <a:off x="0" y="101128"/>
              <a:ext cx="12192000" cy="1393371"/>
            </a:xfrm>
            <a:prstGeom prst="rect">
              <a:avLst/>
            </a:prstGeom>
            <a:solidFill>
              <a:srgbClr val="018BC0">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E61022B0-3341-A346-8A18-C0139EE6C531}"/>
                </a:ext>
              </a:extLst>
            </p:cNvPr>
            <p:cNvSpPr/>
            <p:nvPr/>
          </p:nvSpPr>
          <p:spPr>
            <a:xfrm>
              <a:off x="0" y="257155"/>
              <a:ext cx="12192000" cy="1081315"/>
            </a:xfrm>
            <a:prstGeom prst="rect">
              <a:avLst/>
            </a:prstGeom>
            <a:solidFill>
              <a:srgbClr val="018BC0">
                <a:alpha val="6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 name="Title 6"/>
          <p:cNvSpPr>
            <a:spLocks noGrp="1"/>
          </p:cNvSpPr>
          <p:nvPr>
            <p:ph type="title"/>
          </p:nvPr>
        </p:nvSpPr>
        <p:spPr>
          <a:xfrm>
            <a:off x="374737" y="137666"/>
            <a:ext cx="10515600" cy="1325563"/>
          </a:xfrm>
        </p:spPr>
        <p:txBody>
          <a:bodyPr>
            <a:normAutofit/>
          </a:bodyPr>
          <a:lstStyle/>
          <a:p>
            <a:r>
              <a:rPr lang="en-US" sz="2800" dirty="0">
                <a:solidFill>
                  <a:schemeClr val="bg1"/>
                </a:solidFill>
              </a:rPr>
              <a:t>High-Level Mission Concept</a:t>
            </a:r>
          </a:p>
        </p:txBody>
      </p:sp>
      <p:pic>
        <p:nvPicPr>
          <p:cNvPr id="3" name="Picture 2"/>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5986072" y="818846"/>
            <a:ext cx="6005512" cy="3736763"/>
          </a:xfrm>
          <a:prstGeom prst="rect">
            <a:avLst/>
          </a:prstGeom>
          <a:ln>
            <a:solidFill>
              <a:schemeClr val="tx1"/>
            </a:solidFill>
          </a:ln>
        </p:spPr>
      </p:pic>
      <p:sp>
        <p:nvSpPr>
          <p:cNvPr id="9" name="TextBox 8"/>
          <p:cNvSpPr txBox="1"/>
          <p:nvPr/>
        </p:nvSpPr>
        <p:spPr>
          <a:xfrm>
            <a:off x="6754957" y="5015571"/>
            <a:ext cx="5304503" cy="1631216"/>
          </a:xfrm>
          <a:prstGeom prst="rect">
            <a:avLst/>
          </a:prstGeom>
          <a:noFill/>
        </p:spPr>
        <p:txBody>
          <a:bodyPr wrap="square" rtlCol="0">
            <a:spAutoFit/>
          </a:bodyPr>
          <a:lstStyle/>
          <a:p>
            <a:pPr marL="236538" indent="-236538">
              <a:spcBef>
                <a:spcPts val="1200"/>
              </a:spcBef>
              <a:buFont typeface="Arial" charset="0"/>
              <a:buChar char="•"/>
            </a:pPr>
            <a:r>
              <a:rPr lang="en-US" dirty="0">
                <a:ea typeface="Arial" charset="0"/>
                <a:cs typeface="Arial" charset="0"/>
              </a:rPr>
              <a:t>The parent spacecraft = communications relay for all landers. </a:t>
            </a:r>
          </a:p>
          <a:p>
            <a:pPr marL="236538" indent="-236538">
              <a:spcBef>
                <a:spcPts val="1200"/>
              </a:spcBef>
              <a:buFont typeface="Arial" charset="0"/>
              <a:buChar char="•"/>
            </a:pPr>
            <a:r>
              <a:rPr lang="en-US" dirty="0">
                <a:ea typeface="Arial" charset="0"/>
                <a:cs typeface="Arial" charset="0"/>
              </a:rPr>
              <a:t>Each lander will be able to send data direct to Earth, so the communications relay orbiter acts as a back-up for near side landers.</a:t>
            </a:r>
          </a:p>
        </p:txBody>
      </p:sp>
      <p:sp>
        <p:nvSpPr>
          <p:cNvPr id="2" name="TextBox 1"/>
          <p:cNvSpPr txBox="1"/>
          <p:nvPr/>
        </p:nvSpPr>
        <p:spPr>
          <a:xfrm>
            <a:off x="132540" y="1605107"/>
            <a:ext cx="6005512" cy="2339102"/>
          </a:xfrm>
          <a:prstGeom prst="rect">
            <a:avLst/>
          </a:prstGeom>
          <a:noFill/>
        </p:spPr>
        <p:txBody>
          <a:bodyPr wrap="square" rtlCol="0">
            <a:spAutoFit/>
          </a:bodyPr>
          <a:lstStyle/>
          <a:p>
            <a:r>
              <a:rPr lang="en-US" b="1" u="sng" dirty="0">
                <a:ea typeface="Arial" charset="0"/>
                <a:cs typeface="Arial" charset="0"/>
              </a:rPr>
              <a:t>Baseline Mission</a:t>
            </a:r>
            <a:r>
              <a:rPr lang="en-US" dirty="0">
                <a:ea typeface="Arial" charset="0"/>
                <a:cs typeface="Arial" charset="0"/>
              </a:rPr>
              <a:t>: </a:t>
            </a:r>
          </a:p>
          <a:p>
            <a:pPr marL="236538" indent="-236538">
              <a:spcBef>
                <a:spcPts val="600"/>
              </a:spcBef>
              <a:buFont typeface="Arial" charset="0"/>
              <a:buChar char="•"/>
            </a:pPr>
            <a:r>
              <a:rPr lang="en-US" dirty="0">
                <a:ea typeface="Arial" charset="0"/>
                <a:cs typeface="Arial" charset="0"/>
              </a:rPr>
              <a:t>4 identical landers globally deployed around the Moon.</a:t>
            </a:r>
          </a:p>
          <a:p>
            <a:pPr marL="236538" indent="-236538">
              <a:spcBef>
                <a:spcPts val="600"/>
              </a:spcBef>
              <a:buFont typeface="Arial" charset="0"/>
              <a:buChar char="•"/>
            </a:pPr>
            <a:r>
              <a:rPr lang="en-US" dirty="0">
                <a:ea typeface="Arial" charset="0"/>
                <a:cs typeface="Arial" charset="0"/>
              </a:rPr>
              <a:t>Long-lived: 6-year mission with a goal of 10 years.</a:t>
            </a:r>
          </a:p>
          <a:p>
            <a:pPr marL="236538" indent="-236538">
              <a:spcBef>
                <a:spcPts val="600"/>
              </a:spcBef>
              <a:buFont typeface="Arial" charset="0"/>
              <a:buChar char="•"/>
            </a:pPr>
            <a:r>
              <a:rPr lang="en-US" dirty="0">
                <a:ea typeface="Arial" charset="0"/>
                <a:cs typeface="Arial" charset="0"/>
              </a:rPr>
              <a:t>Will allow other nodes to be added to strengthen science return (</a:t>
            </a:r>
            <a:r>
              <a:rPr lang="en-US" i="1" dirty="0">
                <a:ea typeface="Arial" charset="0"/>
                <a:cs typeface="Arial" charset="0"/>
              </a:rPr>
              <a:t>cf</a:t>
            </a:r>
            <a:r>
              <a:rPr lang="en-US" dirty="0">
                <a:ea typeface="Arial" charset="0"/>
                <a:cs typeface="Arial" charset="0"/>
              </a:rPr>
              <a:t>. the International Lunar Network).</a:t>
            </a:r>
          </a:p>
          <a:p>
            <a:pPr marL="236538" indent="-236538">
              <a:spcBef>
                <a:spcPts val="600"/>
              </a:spcBef>
              <a:buFont typeface="Arial" charset="0"/>
              <a:buChar char="•"/>
            </a:pPr>
            <a:r>
              <a:rPr lang="en-US" dirty="0">
                <a:ea typeface="Arial" charset="0"/>
                <a:cs typeface="Arial" charset="0"/>
              </a:rPr>
              <a:t>4 landers launched together, deployed </a:t>
            </a:r>
            <a:br>
              <a:rPr lang="en-US" dirty="0">
                <a:ea typeface="Arial" charset="0"/>
                <a:cs typeface="Arial" charset="0"/>
              </a:rPr>
            </a:br>
            <a:r>
              <a:rPr lang="en-US" dirty="0">
                <a:ea typeface="Arial" charset="0"/>
                <a:cs typeface="Arial" charset="0"/>
              </a:rPr>
              <a:t>sequentially.</a:t>
            </a:r>
          </a:p>
        </p:txBody>
      </p:sp>
      <p:sp>
        <p:nvSpPr>
          <p:cNvPr id="10" name="TextBox 9"/>
          <p:cNvSpPr txBox="1"/>
          <p:nvPr/>
        </p:nvSpPr>
        <p:spPr>
          <a:xfrm>
            <a:off x="132540" y="3958643"/>
            <a:ext cx="6205630" cy="2693045"/>
          </a:xfrm>
          <a:prstGeom prst="rect">
            <a:avLst/>
          </a:prstGeom>
          <a:noFill/>
        </p:spPr>
        <p:txBody>
          <a:bodyPr wrap="square" rtlCol="0">
            <a:spAutoFit/>
          </a:bodyPr>
          <a:lstStyle/>
          <a:p>
            <a:r>
              <a:rPr lang="en-US" b="1" u="sng" dirty="0">
                <a:ea typeface="Arial" charset="0"/>
                <a:cs typeface="Arial" charset="0"/>
              </a:rPr>
              <a:t>Threshold Mission</a:t>
            </a:r>
            <a:r>
              <a:rPr lang="en-US" dirty="0">
                <a:ea typeface="Arial" charset="0"/>
                <a:cs typeface="Arial" charset="0"/>
              </a:rPr>
              <a:t>: </a:t>
            </a:r>
          </a:p>
          <a:p>
            <a:pPr marL="236538" indent="-236538">
              <a:spcBef>
                <a:spcPts val="600"/>
              </a:spcBef>
              <a:buFont typeface="Arial" charset="0"/>
              <a:buChar char="•"/>
            </a:pPr>
            <a:r>
              <a:rPr lang="en-US" dirty="0">
                <a:ea typeface="Arial" charset="0"/>
                <a:cs typeface="Arial" charset="0"/>
              </a:rPr>
              <a:t>2 identical landers deployed at 1 (young mare basalt P-60) and 2 (</a:t>
            </a:r>
            <a:r>
              <a:rPr lang="en-US" dirty="0" err="1">
                <a:ea typeface="Arial" charset="0"/>
                <a:cs typeface="Arial" charset="0"/>
              </a:rPr>
              <a:t>Schickard</a:t>
            </a:r>
            <a:r>
              <a:rPr lang="en-US" dirty="0">
                <a:ea typeface="Arial" charset="0"/>
                <a:cs typeface="Arial" charset="0"/>
              </a:rPr>
              <a:t> Basin </a:t>
            </a:r>
            <a:r>
              <a:rPr lang="mr-IN" dirty="0">
                <a:ea typeface="Arial" charset="0"/>
                <a:cs typeface="Arial" charset="0"/>
              </a:rPr>
              <a:t>–</a:t>
            </a:r>
            <a:r>
              <a:rPr lang="en-US" dirty="0">
                <a:ea typeface="Arial" charset="0"/>
                <a:cs typeface="Arial" charset="0"/>
              </a:rPr>
              <a:t> antipodal to A33).</a:t>
            </a:r>
          </a:p>
          <a:p>
            <a:pPr marL="236538" indent="-236538">
              <a:spcBef>
                <a:spcPts val="600"/>
              </a:spcBef>
              <a:buFont typeface="Arial" charset="0"/>
              <a:buChar char="•"/>
            </a:pPr>
            <a:r>
              <a:rPr lang="en-US" dirty="0">
                <a:ea typeface="Arial" charset="0"/>
                <a:cs typeface="Arial" charset="0"/>
              </a:rPr>
              <a:t>2 sites distinctly in different terranes.</a:t>
            </a:r>
          </a:p>
          <a:p>
            <a:pPr marL="236538" indent="-236538">
              <a:spcBef>
                <a:spcPts val="600"/>
              </a:spcBef>
              <a:buFont typeface="Arial" charset="0"/>
              <a:buChar char="•"/>
            </a:pPr>
            <a:r>
              <a:rPr lang="en-US" dirty="0">
                <a:ea typeface="Arial" charset="0"/>
                <a:cs typeface="Arial" charset="0"/>
              </a:rPr>
              <a:t>Sites detect deep moonquakes from </a:t>
            </a:r>
            <a:r>
              <a:rPr lang="en-US" dirty="0" err="1">
                <a:ea typeface="Arial" charset="0"/>
                <a:cs typeface="Arial" charset="0"/>
              </a:rPr>
              <a:t>farside</a:t>
            </a:r>
            <a:r>
              <a:rPr lang="en-US" dirty="0">
                <a:ea typeface="Arial" charset="0"/>
                <a:cs typeface="Arial" charset="0"/>
              </a:rPr>
              <a:t> A33 nest (core and mantle structure).</a:t>
            </a:r>
          </a:p>
          <a:p>
            <a:pPr marL="236538" indent="-236538">
              <a:spcBef>
                <a:spcPts val="600"/>
              </a:spcBef>
              <a:buFont typeface="Arial" charset="0"/>
              <a:buChar char="•"/>
            </a:pPr>
            <a:r>
              <a:rPr lang="en-US" dirty="0">
                <a:ea typeface="Arial" charset="0"/>
                <a:cs typeface="Arial" charset="0"/>
              </a:rPr>
              <a:t>Expand the LRR network.</a:t>
            </a:r>
          </a:p>
          <a:p>
            <a:pPr marL="236538" indent="-236538">
              <a:spcBef>
                <a:spcPts val="600"/>
              </a:spcBef>
              <a:buFont typeface="Arial" charset="0"/>
              <a:buChar char="•"/>
            </a:pPr>
            <a:r>
              <a:rPr lang="en-US" dirty="0">
                <a:ea typeface="Arial" charset="0"/>
                <a:cs typeface="Arial" charset="0"/>
              </a:rPr>
              <a:t>Deep EM sounding beneath distinct terranes.</a:t>
            </a:r>
          </a:p>
        </p:txBody>
      </p:sp>
      <p:sp>
        <p:nvSpPr>
          <p:cNvPr id="11" name="TextBox 10"/>
          <p:cNvSpPr txBox="1"/>
          <p:nvPr/>
        </p:nvSpPr>
        <p:spPr>
          <a:xfrm>
            <a:off x="7869595" y="2285487"/>
            <a:ext cx="356188" cy="461665"/>
          </a:xfrm>
          <a:prstGeom prst="rect">
            <a:avLst/>
          </a:prstGeom>
          <a:noFill/>
        </p:spPr>
        <p:txBody>
          <a:bodyPr wrap="none" rtlCol="0">
            <a:spAutoFit/>
          </a:bodyPr>
          <a:lstStyle/>
          <a:p>
            <a:r>
              <a:rPr lang="en-US" sz="2400" b="1" dirty="0">
                <a:solidFill>
                  <a:schemeClr val="bg1"/>
                </a:solidFill>
                <a:latin typeface="Arial" charset="0"/>
                <a:ea typeface="Arial" charset="0"/>
                <a:cs typeface="Arial" charset="0"/>
              </a:rPr>
              <a:t>1</a:t>
            </a:r>
          </a:p>
        </p:txBody>
      </p:sp>
      <p:sp>
        <p:nvSpPr>
          <p:cNvPr id="12" name="TextBox 11"/>
          <p:cNvSpPr txBox="1"/>
          <p:nvPr/>
        </p:nvSpPr>
        <p:spPr>
          <a:xfrm>
            <a:off x="7868880" y="3489809"/>
            <a:ext cx="356188" cy="461665"/>
          </a:xfrm>
          <a:prstGeom prst="rect">
            <a:avLst/>
          </a:prstGeom>
          <a:noFill/>
        </p:spPr>
        <p:txBody>
          <a:bodyPr wrap="none" rtlCol="0">
            <a:spAutoFit/>
          </a:bodyPr>
          <a:lstStyle/>
          <a:p>
            <a:r>
              <a:rPr lang="en-US" sz="2400" b="1" dirty="0">
                <a:solidFill>
                  <a:schemeClr val="bg1"/>
                </a:solidFill>
                <a:latin typeface="Arial" charset="0"/>
                <a:ea typeface="Arial" charset="0"/>
                <a:cs typeface="Arial" charset="0"/>
              </a:rPr>
              <a:t>2</a:t>
            </a:r>
          </a:p>
        </p:txBody>
      </p:sp>
      <p:sp>
        <p:nvSpPr>
          <p:cNvPr id="13" name="TextBox 12"/>
          <p:cNvSpPr txBox="1"/>
          <p:nvPr/>
        </p:nvSpPr>
        <p:spPr>
          <a:xfrm>
            <a:off x="9980054" y="2341561"/>
            <a:ext cx="356188" cy="461665"/>
          </a:xfrm>
          <a:prstGeom prst="rect">
            <a:avLst/>
          </a:prstGeom>
          <a:noFill/>
        </p:spPr>
        <p:txBody>
          <a:bodyPr wrap="none" rtlCol="0">
            <a:spAutoFit/>
          </a:bodyPr>
          <a:lstStyle/>
          <a:p>
            <a:r>
              <a:rPr lang="en-US" sz="2400" b="1" dirty="0">
                <a:solidFill>
                  <a:srgbClr val="FFFF00"/>
                </a:solidFill>
                <a:latin typeface="Arial" charset="0"/>
                <a:ea typeface="Arial" charset="0"/>
                <a:cs typeface="Arial" charset="0"/>
              </a:rPr>
              <a:t>3</a:t>
            </a:r>
          </a:p>
        </p:txBody>
      </p:sp>
      <p:sp>
        <p:nvSpPr>
          <p:cNvPr id="14" name="TextBox 13"/>
          <p:cNvSpPr txBox="1"/>
          <p:nvPr/>
        </p:nvSpPr>
        <p:spPr>
          <a:xfrm>
            <a:off x="6402749" y="2880918"/>
            <a:ext cx="356188" cy="461665"/>
          </a:xfrm>
          <a:prstGeom prst="rect">
            <a:avLst/>
          </a:prstGeom>
          <a:noFill/>
        </p:spPr>
        <p:txBody>
          <a:bodyPr wrap="none" rtlCol="0">
            <a:spAutoFit/>
          </a:bodyPr>
          <a:lstStyle/>
          <a:p>
            <a:r>
              <a:rPr lang="en-US" sz="2400" b="1" dirty="0">
                <a:solidFill>
                  <a:srgbClr val="FFFF00"/>
                </a:solidFill>
                <a:latin typeface="Arial" charset="0"/>
                <a:ea typeface="Arial" charset="0"/>
                <a:cs typeface="Arial" charset="0"/>
              </a:rPr>
              <a:t>4</a:t>
            </a:r>
          </a:p>
        </p:txBody>
      </p:sp>
    </p:spTree>
    <p:extLst>
      <p:ext uri="{BB962C8B-B14F-4D97-AF65-F5344CB8AC3E}">
        <p14:creationId xmlns:p14="http://schemas.microsoft.com/office/powerpoint/2010/main" val="317823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id="{7C6C602D-158F-0343-8C16-8D9F80C16D64}"/>
              </a:ext>
            </a:extLst>
          </p:cNvPr>
          <p:cNvGrpSpPr/>
          <p:nvPr/>
        </p:nvGrpSpPr>
        <p:grpSpPr>
          <a:xfrm>
            <a:off x="0" y="101128"/>
            <a:ext cx="12192000" cy="1393371"/>
            <a:chOff x="0" y="101128"/>
            <a:chExt cx="12192000" cy="1393371"/>
          </a:xfrm>
        </p:grpSpPr>
        <p:sp>
          <p:nvSpPr>
            <p:cNvPr id="23" name="Rectangle 22">
              <a:extLst>
                <a:ext uri="{FF2B5EF4-FFF2-40B4-BE49-F238E27FC236}">
                  <a16:creationId xmlns:a16="http://schemas.microsoft.com/office/drawing/2014/main" id="{4BAF1A7A-9212-BE42-9D72-DBAFA52D6598}"/>
                </a:ext>
              </a:extLst>
            </p:cNvPr>
            <p:cNvSpPr/>
            <p:nvPr/>
          </p:nvSpPr>
          <p:spPr>
            <a:xfrm>
              <a:off x="0" y="101128"/>
              <a:ext cx="12192000" cy="1393371"/>
            </a:xfrm>
            <a:prstGeom prst="rect">
              <a:avLst/>
            </a:prstGeom>
            <a:solidFill>
              <a:srgbClr val="018BC0">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a:extLst>
                <a:ext uri="{FF2B5EF4-FFF2-40B4-BE49-F238E27FC236}">
                  <a16:creationId xmlns:a16="http://schemas.microsoft.com/office/drawing/2014/main" id="{6A1256C8-B2BC-2342-A532-1B3DD294F1A7}"/>
                </a:ext>
              </a:extLst>
            </p:cNvPr>
            <p:cNvSpPr/>
            <p:nvPr/>
          </p:nvSpPr>
          <p:spPr>
            <a:xfrm>
              <a:off x="0" y="257155"/>
              <a:ext cx="12192000" cy="1081315"/>
            </a:xfrm>
            <a:prstGeom prst="rect">
              <a:avLst/>
            </a:prstGeom>
            <a:solidFill>
              <a:srgbClr val="018BC0">
                <a:alpha val="6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p:cNvSpPr>
            <a:spLocks noGrp="1"/>
          </p:cNvSpPr>
          <p:nvPr>
            <p:ph type="title"/>
          </p:nvPr>
        </p:nvSpPr>
        <p:spPr>
          <a:xfrm>
            <a:off x="341691" y="141696"/>
            <a:ext cx="10515600" cy="1325563"/>
          </a:xfrm>
        </p:spPr>
        <p:txBody>
          <a:bodyPr>
            <a:normAutofit/>
          </a:bodyPr>
          <a:lstStyle/>
          <a:p>
            <a:r>
              <a:rPr lang="en-US" sz="2800" dirty="0">
                <a:solidFill>
                  <a:schemeClr val="bg1"/>
                </a:solidFill>
              </a:rPr>
              <a:t>LGN Payload Components</a:t>
            </a:r>
          </a:p>
        </p:txBody>
      </p:sp>
      <p:pic>
        <p:nvPicPr>
          <p:cNvPr id="8" name="Picture 7"/>
          <p:cNvPicPr>
            <a:picLocks noChangeAspect="1"/>
          </p:cNvPicPr>
          <p:nvPr/>
        </p:nvPicPr>
        <p:blipFill>
          <a:blip r:embed="rId3"/>
          <a:stretch>
            <a:fillRect/>
          </a:stretch>
        </p:blipFill>
        <p:spPr>
          <a:xfrm>
            <a:off x="8307870" y="2057638"/>
            <a:ext cx="1414962" cy="2834907"/>
          </a:xfrm>
          <a:prstGeom prst="rect">
            <a:avLst/>
          </a:prstGeom>
        </p:spPr>
      </p:pic>
      <p:pic>
        <p:nvPicPr>
          <p:cNvPr id="13" name="Picture 12"/>
          <p:cNvPicPr>
            <a:picLocks noChangeAspect="1"/>
          </p:cNvPicPr>
          <p:nvPr/>
        </p:nvPicPr>
        <p:blipFill>
          <a:blip r:embed="rId4"/>
          <a:stretch>
            <a:fillRect/>
          </a:stretch>
        </p:blipFill>
        <p:spPr>
          <a:xfrm>
            <a:off x="9917427" y="360265"/>
            <a:ext cx="2004547" cy="1874055"/>
          </a:xfrm>
          <a:prstGeom prst="rect">
            <a:avLst/>
          </a:prstGeom>
          <a:ln>
            <a:solidFill>
              <a:schemeClr val="tx1"/>
            </a:solidFill>
          </a:ln>
        </p:spPr>
      </p:pic>
      <p:sp>
        <p:nvSpPr>
          <p:cNvPr id="20" name="TextBox 19"/>
          <p:cNvSpPr txBox="1"/>
          <p:nvPr/>
        </p:nvSpPr>
        <p:spPr>
          <a:xfrm>
            <a:off x="106855" y="1504094"/>
            <a:ext cx="6366810" cy="5309146"/>
          </a:xfrm>
          <a:prstGeom prst="rect">
            <a:avLst/>
          </a:prstGeom>
          <a:noFill/>
        </p:spPr>
        <p:txBody>
          <a:bodyPr wrap="square" rtlCol="0">
            <a:spAutoFit/>
          </a:bodyPr>
          <a:lstStyle/>
          <a:p>
            <a:r>
              <a:rPr lang="en-US" sz="1600" b="1" u="sng" dirty="0">
                <a:ea typeface="Arial" charset="0"/>
                <a:cs typeface="Arial" charset="0"/>
              </a:rPr>
              <a:t>Lander Instrument Suite</a:t>
            </a:r>
            <a:r>
              <a:rPr lang="en-US" sz="1600" dirty="0">
                <a:ea typeface="Arial" charset="0"/>
                <a:cs typeface="Arial" charset="0"/>
              </a:rPr>
              <a:t>:</a:t>
            </a:r>
          </a:p>
          <a:p>
            <a:pPr marL="285750" indent="-285750">
              <a:spcBef>
                <a:spcPts val="600"/>
              </a:spcBef>
              <a:buFont typeface="Arial" charset="0"/>
              <a:buChar char="•"/>
            </a:pPr>
            <a:r>
              <a:rPr lang="en-US" sz="1600" dirty="0">
                <a:ea typeface="Arial" charset="0"/>
                <a:cs typeface="Arial" charset="0"/>
              </a:rPr>
              <a:t>One 4-axis very broad band (VBB) and one 3-axis short period (SP) seismometer beneath each lander.</a:t>
            </a:r>
            <a:br>
              <a:rPr lang="en-US" sz="1600" dirty="0">
                <a:ea typeface="Arial" charset="0"/>
                <a:cs typeface="Arial" charset="0"/>
              </a:rPr>
            </a:br>
            <a:r>
              <a:rPr lang="en-US" sz="1600" b="1" dirty="0">
                <a:ea typeface="Arial" charset="0"/>
                <a:cs typeface="Arial" charset="0"/>
              </a:rPr>
              <a:t>Heritage: </a:t>
            </a:r>
            <a:r>
              <a:rPr lang="en-US" sz="1600" b="1" dirty="0" err="1">
                <a:ea typeface="Arial" charset="0"/>
                <a:cs typeface="Arial" charset="0"/>
              </a:rPr>
              <a:t>InSight</a:t>
            </a:r>
            <a:endParaRPr lang="en-US" sz="1600" b="1" dirty="0">
              <a:ea typeface="Arial" charset="0"/>
              <a:cs typeface="Arial" charset="0"/>
            </a:endParaRPr>
          </a:p>
          <a:p>
            <a:pPr marL="285750" indent="-285750">
              <a:spcBef>
                <a:spcPts val="600"/>
              </a:spcBef>
              <a:buFont typeface="Arial" charset="0"/>
              <a:buChar char="•"/>
            </a:pPr>
            <a:r>
              <a:rPr lang="en-US" sz="1600" dirty="0">
                <a:ea typeface="Arial" charset="0"/>
                <a:cs typeface="Arial" charset="0"/>
              </a:rPr>
              <a:t>One 3-axis SP seismometer on the deck of each lander.</a:t>
            </a:r>
            <a:br>
              <a:rPr lang="en-US" sz="1600" dirty="0">
                <a:ea typeface="Arial" charset="0"/>
                <a:cs typeface="Arial" charset="0"/>
              </a:rPr>
            </a:br>
            <a:r>
              <a:rPr lang="en-US" sz="1600" b="1" dirty="0">
                <a:ea typeface="Arial" charset="0"/>
                <a:cs typeface="Arial" charset="0"/>
              </a:rPr>
              <a:t>Heritage: </a:t>
            </a:r>
            <a:r>
              <a:rPr lang="en-US" sz="1600" b="1" dirty="0" err="1">
                <a:ea typeface="Arial" charset="0"/>
                <a:cs typeface="Arial" charset="0"/>
              </a:rPr>
              <a:t>InSight</a:t>
            </a:r>
            <a:endParaRPr lang="en-US" sz="1600" b="1" dirty="0">
              <a:ea typeface="Arial" charset="0"/>
              <a:cs typeface="Arial" charset="0"/>
            </a:endParaRPr>
          </a:p>
          <a:p>
            <a:pPr marL="285750" indent="-285750">
              <a:spcBef>
                <a:spcPts val="600"/>
              </a:spcBef>
              <a:buFont typeface="Arial" charset="0"/>
              <a:buChar char="•"/>
            </a:pPr>
            <a:r>
              <a:rPr lang="en-US" sz="1600" dirty="0">
                <a:ea typeface="Arial" charset="0"/>
                <a:cs typeface="Arial" charset="0"/>
              </a:rPr>
              <a:t>1 buried Silicon Audio SP seismometer + 3 MEMS sensors deployed from one of the legs.</a:t>
            </a:r>
            <a:br>
              <a:rPr lang="en-US" sz="1600" dirty="0">
                <a:ea typeface="Arial" charset="0"/>
                <a:cs typeface="Arial" charset="0"/>
              </a:rPr>
            </a:br>
            <a:r>
              <a:rPr lang="en-US" sz="1600" b="1" dirty="0">
                <a:ea typeface="Arial" charset="0"/>
                <a:cs typeface="Arial" charset="0"/>
              </a:rPr>
              <a:t>Heritage: DALI Program</a:t>
            </a:r>
            <a:endParaRPr lang="en-US" sz="1600" dirty="0">
              <a:ea typeface="Arial" charset="0"/>
              <a:cs typeface="Arial" charset="0"/>
            </a:endParaRPr>
          </a:p>
          <a:p>
            <a:pPr marL="285750" indent="-285750">
              <a:spcBef>
                <a:spcPts val="600"/>
              </a:spcBef>
              <a:buFont typeface="Arial" charset="0"/>
              <a:buChar char="•"/>
            </a:pPr>
            <a:r>
              <a:rPr lang="en-US" sz="1600" dirty="0">
                <a:ea typeface="Arial" charset="0"/>
                <a:cs typeface="Arial" charset="0"/>
              </a:rPr>
              <a:t>2 heat flow probes (LISTER) deployed from two lander legs.</a:t>
            </a:r>
            <a:br>
              <a:rPr lang="en-US" sz="1600" dirty="0">
                <a:ea typeface="Arial" charset="0"/>
                <a:cs typeface="Arial" charset="0"/>
              </a:rPr>
            </a:br>
            <a:r>
              <a:rPr lang="en-US" sz="1600" b="1" dirty="0">
                <a:ea typeface="Arial" charset="0"/>
                <a:cs typeface="Arial" charset="0"/>
              </a:rPr>
              <a:t>Heritage: CLPS (2022)</a:t>
            </a:r>
            <a:endParaRPr lang="en-US" sz="1600" dirty="0">
              <a:ea typeface="Arial" charset="0"/>
              <a:cs typeface="Arial" charset="0"/>
            </a:endParaRPr>
          </a:p>
          <a:p>
            <a:pPr marL="285750" indent="-285750">
              <a:spcBef>
                <a:spcPts val="600"/>
              </a:spcBef>
              <a:buFont typeface="Arial" charset="0"/>
              <a:buChar char="•"/>
            </a:pPr>
            <a:r>
              <a:rPr lang="en-US" sz="1600" dirty="0">
                <a:ea typeface="Arial" charset="0"/>
                <a:cs typeface="Arial" charset="0"/>
              </a:rPr>
              <a:t>2 laser retroreflectors (1 on lander deck, 1 on lunar surface).</a:t>
            </a:r>
            <a:br>
              <a:rPr lang="en-US" sz="1600" dirty="0">
                <a:ea typeface="Arial" charset="0"/>
                <a:cs typeface="Arial" charset="0"/>
              </a:rPr>
            </a:br>
            <a:r>
              <a:rPr lang="en-US" sz="1600" b="1" dirty="0">
                <a:ea typeface="Arial" charset="0"/>
                <a:cs typeface="Arial" charset="0"/>
              </a:rPr>
              <a:t>Heritage: CLPS (2022)</a:t>
            </a:r>
            <a:r>
              <a:rPr lang="en-US" sz="1600" dirty="0">
                <a:ea typeface="Arial" charset="0"/>
                <a:cs typeface="Arial" charset="0"/>
              </a:rPr>
              <a:t>. </a:t>
            </a:r>
          </a:p>
          <a:p>
            <a:pPr marL="285750" indent="-285750">
              <a:spcBef>
                <a:spcPts val="600"/>
              </a:spcBef>
              <a:buFont typeface="Arial" charset="0"/>
              <a:buChar char="•"/>
            </a:pPr>
            <a:r>
              <a:rPr lang="en-US" sz="1600" dirty="0">
                <a:ea typeface="Arial" charset="0"/>
                <a:cs typeface="Arial" charset="0"/>
              </a:rPr>
              <a:t>1 Lunar </a:t>
            </a:r>
            <a:r>
              <a:rPr lang="en-US" sz="1600" dirty="0" err="1">
                <a:ea typeface="Arial" charset="0"/>
                <a:cs typeface="Arial" charset="0"/>
              </a:rPr>
              <a:t>Magnetotelluric</a:t>
            </a:r>
            <a:r>
              <a:rPr lang="en-US" sz="1600" dirty="0">
                <a:ea typeface="Arial" charset="0"/>
                <a:cs typeface="Arial" charset="0"/>
              </a:rPr>
              <a:t> Sounder Suite (LMSS): 4 electrodes deployed around lander.  Fluxgate and </a:t>
            </a:r>
            <a:r>
              <a:rPr lang="en-US" sz="1600" dirty="0" err="1">
                <a:ea typeface="Arial" charset="0"/>
                <a:cs typeface="Arial" charset="0"/>
              </a:rPr>
              <a:t>searchcoil</a:t>
            </a:r>
            <a:r>
              <a:rPr lang="en-US" sz="1600" dirty="0">
                <a:ea typeface="Arial" charset="0"/>
                <a:cs typeface="Arial" charset="0"/>
              </a:rPr>
              <a:t> magnetometers on booms. Electrostatic analyzer on deck.</a:t>
            </a:r>
            <a:br>
              <a:rPr lang="en-US" sz="1600" dirty="0">
                <a:ea typeface="Arial" charset="0"/>
                <a:cs typeface="Arial" charset="0"/>
              </a:rPr>
            </a:br>
            <a:r>
              <a:rPr lang="en-US" sz="1600" b="1" dirty="0">
                <a:ea typeface="Arial" charset="0"/>
                <a:cs typeface="Arial" charset="0"/>
              </a:rPr>
              <a:t>Heritage: CLPS (2022)</a:t>
            </a:r>
            <a:r>
              <a:rPr lang="en-US" sz="1600" dirty="0">
                <a:ea typeface="Arial" charset="0"/>
                <a:cs typeface="Arial" charset="0"/>
              </a:rPr>
              <a:t>.</a:t>
            </a:r>
          </a:p>
          <a:p>
            <a:pPr marL="285750" indent="-285750">
              <a:spcBef>
                <a:spcPts val="600"/>
              </a:spcBef>
              <a:buFont typeface="Arial" charset="0"/>
              <a:buChar char="•"/>
            </a:pPr>
            <a:r>
              <a:rPr lang="en-US" sz="1600" dirty="0">
                <a:ea typeface="Arial" charset="0"/>
                <a:cs typeface="Arial" charset="0"/>
              </a:rPr>
              <a:t>Cameras: 1 Panoramic Camera and 3 Close-up Imagers</a:t>
            </a:r>
            <a:br>
              <a:rPr lang="en-US" sz="1600" dirty="0">
                <a:ea typeface="Arial" charset="0"/>
                <a:cs typeface="Arial" charset="0"/>
              </a:rPr>
            </a:br>
            <a:r>
              <a:rPr lang="en-US" sz="1600" b="1" dirty="0">
                <a:ea typeface="Arial" charset="0"/>
                <a:cs typeface="Arial" charset="0"/>
              </a:rPr>
              <a:t>Heritage: Curiosity</a:t>
            </a:r>
          </a:p>
        </p:txBody>
      </p:sp>
      <p:pic>
        <p:nvPicPr>
          <p:cNvPr id="21" name="Picture 20"/>
          <p:cNvPicPr>
            <a:picLocks noChangeAspect="1"/>
          </p:cNvPicPr>
          <p:nvPr/>
        </p:nvPicPr>
        <p:blipFill>
          <a:blip r:embed="rId5"/>
          <a:stretch>
            <a:fillRect/>
          </a:stretch>
        </p:blipFill>
        <p:spPr>
          <a:xfrm rot="16200000">
            <a:off x="9315095" y="3516182"/>
            <a:ext cx="3247210" cy="1870672"/>
          </a:xfrm>
          <a:prstGeom prst="rect">
            <a:avLst/>
          </a:prstGeom>
          <a:ln>
            <a:solidFill>
              <a:schemeClr val="tx1"/>
            </a:solidFill>
          </a:ln>
        </p:spPr>
      </p:pic>
      <p:sp>
        <p:nvSpPr>
          <p:cNvPr id="22" name="TextBox 21"/>
          <p:cNvSpPr txBox="1"/>
          <p:nvPr/>
        </p:nvSpPr>
        <p:spPr>
          <a:xfrm>
            <a:off x="10003364" y="2827912"/>
            <a:ext cx="793807" cy="369332"/>
          </a:xfrm>
          <a:prstGeom prst="rect">
            <a:avLst/>
          </a:prstGeom>
          <a:noFill/>
        </p:spPr>
        <p:txBody>
          <a:bodyPr wrap="none" rtlCol="0">
            <a:spAutoFit/>
          </a:bodyPr>
          <a:lstStyle/>
          <a:p>
            <a:r>
              <a:rPr lang="en-US" dirty="0">
                <a:ea typeface="Arial" charset="0"/>
                <a:cs typeface="Arial" charset="0"/>
              </a:rPr>
              <a:t>LISTER</a:t>
            </a:r>
            <a:endParaRPr lang="en-US" dirty="0"/>
          </a:p>
        </p:txBody>
      </p:sp>
      <p:sp>
        <p:nvSpPr>
          <p:cNvPr id="24" name="TextBox 23"/>
          <p:cNvSpPr txBox="1"/>
          <p:nvPr/>
        </p:nvSpPr>
        <p:spPr>
          <a:xfrm>
            <a:off x="11355793" y="1874967"/>
            <a:ext cx="566181" cy="369332"/>
          </a:xfrm>
          <a:prstGeom prst="rect">
            <a:avLst/>
          </a:prstGeom>
          <a:noFill/>
        </p:spPr>
        <p:txBody>
          <a:bodyPr wrap="none" rtlCol="0">
            <a:spAutoFit/>
          </a:bodyPr>
          <a:lstStyle/>
          <a:p>
            <a:r>
              <a:rPr lang="en-US" dirty="0"/>
              <a:t>VBB</a:t>
            </a:r>
          </a:p>
        </p:txBody>
      </p:sp>
      <p:sp>
        <p:nvSpPr>
          <p:cNvPr id="25" name="TextBox 24"/>
          <p:cNvSpPr txBox="1"/>
          <p:nvPr/>
        </p:nvSpPr>
        <p:spPr>
          <a:xfrm>
            <a:off x="8272104" y="1798403"/>
            <a:ext cx="1079142" cy="369332"/>
          </a:xfrm>
          <a:prstGeom prst="rect">
            <a:avLst/>
          </a:prstGeom>
          <a:noFill/>
        </p:spPr>
        <p:txBody>
          <a:bodyPr wrap="none" rtlCol="0">
            <a:spAutoFit/>
          </a:bodyPr>
          <a:lstStyle/>
          <a:p>
            <a:r>
              <a:rPr lang="en-US" dirty="0"/>
              <a:t>Buried SP</a:t>
            </a:r>
          </a:p>
        </p:txBody>
      </p:sp>
      <p:pic>
        <p:nvPicPr>
          <p:cNvPr id="6" name="Picture 5"/>
          <p:cNvPicPr>
            <a:picLocks noChangeAspect="1"/>
          </p:cNvPicPr>
          <p:nvPr/>
        </p:nvPicPr>
        <p:blipFill>
          <a:blip r:embed="rId6" r:link="rId7">
            <a:extLst>
              <a:ext uri="{28A0092B-C50C-407E-A947-70E740481C1C}">
                <a14:useLocalDpi xmlns:a14="http://schemas.microsoft.com/office/drawing/2010/main" val="0"/>
              </a:ext>
            </a:extLst>
          </a:blip>
          <a:stretch>
            <a:fillRect/>
          </a:stretch>
        </p:blipFill>
        <p:spPr>
          <a:xfrm>
            <a:off x="6539086" y="1590369"/>
            <a:ext cx="1619362" cy="2026920"/>
          </a:xfrm>
          <a:prstGeom prst="rect">
            <a:avLst/>
          </a:prstGeom>
          <a:ln>
            <a:solidFill>
              <a:schemeClr val="tx1"/>
            </a:solidFill>
          </a:ln>
        </p:spPr>
      </p:pic>
      <p:sp>
        <p:nvSpPr>
          <p:cNvPr id="7" name="TextBox 6"/>
          <p:cNvSpPr txBox="1"/>
          <p:nvPr/>
        </p:nvSpPr>
        <p:spPr>
          <a:xfrm>
            <a:off x="7625930" y="1559057"/>
            <a:ext cx="532518" cy="369332"/>
          </a:xfrm>
          <a:prstGeom prst="rect">
            <a:avLst/>
          </a:prstGeom>
          <a:noFill/>
        </p:spPr>
        <p:txBody>
          <a:bodyPr wrap="none" rtlCol="0">
            <a:spAutoFit/>
          </a:bodyPr>
          <a:lstStyle/>
          <a:p>
            <a:r>
              <a:rPr lang="en-US" dirty="0">
                <a:solidFill>
                  <a:schemeClr val="bg1"/>
                </a:solidFill>
              </a:rPr>
              <a:t>LRR</a:t>
            </a:r>
          </a:p>
        </p:txBody>
      </p:sp>
      <p:pic>
        <p:nvPicPr>
          <p:cNvPr id="9" name="Picture 8"/>
          <p:cNvPicPr>
            <a:picLocks noChangeAspect="1"/>
          </p:cNvPicPr>
          <p:nvPr/>
        </p:nvPicPr>
        <p:blipFill>
          <a:blip r:embed="rId8" r:link="rId9">
            <a:extLst>
              <a:ext uri="{28A0092B-C50C-407E-A947-70E740481C1C}">
                <a14:useLocalDpi xmlns:a14="http://schemas.microsoft.com/office/drawing/2010/main" val="0"/>
              </a:ext>
            </a:extLst>
          </a:blip>
          <a:stretch>
            <a:fillRect/>
          </a:stretch>
        </p:blipFill>
        <p:spPr>
          <a:xfrm>
            <a:off x="6668260" y="4951976"/>
            <a:ext cx="2980377" cy="1534698"/>
          </a:xfrm>
          <a:prstGeom prst="rect">
            <a:avLst/>
          </a:prstGeom>
          <a:ln>
            <a:solidFill>
              <a:schemeClr val="tx1"/>
            </a:solidFill>
          </a:ln>
        </p:spPr>
      </p:pic>
      <p:sp>
        <p:nvSpPr>
          <p:cNvPr id="14" name="TextBox 13"/>
          <p:cNvSpPr txBox="1"/>
          <p:nvPr/>
        </p:nvSpPr>
        <p:spPr>
          <a:xfrm>
            <a:off x="6623087" y="4582644"/>
            <a:ext cx="691215" cy="369332"/>
          </a:xfrm>
          <a:prstGeom prst="rect">
            <a:avLst/>
          </a:prstGeom>
          <a:noFill/>
        </p:spPr>
        <p:txBody>
          <a:bodyPr wrap="none" rtlCol="0">
            <a:spAutoFit/>
          </a:bodyPr>
          <a:lstStyle/>
          <a:p>
            <a:r>
              <a:rPr lang="en-US" dirty="0"/>
              <a:t>LMSS</a:t>
            </a:r>
          </a:p>
        </p:txBody>
      </p:sp>
    </p:spTree>
    <p:extLst>
      <p:ext uri="{BB962C8B-B14F-4D97-AF65-F5344CB8AC3E}">
        <p14:creationId xmlns:p14="http://schemas.microsoft.com/office/powerpoint/2010/main" val="2319654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0">
                                            <p:txEl>
                                              <p:pRg st="6" end="6"/>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0">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uiExpand="1" build="p"/>
      <p:bldP spid="22" grpId="0"/>
      <p:bldP spid="25" grpId="0"/>
      <p:bldP spid="7" grpId="0"/>
      <p:bldP spid="1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EF348853-935A-6849-B546-59F225E4FB0E}"/>
              </a:ext>
            </a:extLst>
          </p:cNvPr>
          <p:cNvGrpSpPr/>
          <p:nvPr/>
        </p:nvGrpSpPr>
        <p:grpSpPr>
          <a:xfrm>
            <a:off x="0" y="101128"/>
            <a:ext cx="12192000" cy="1393371"/>
            <a:chOff x="0" y="101128"/>
            <a:chExt cx="12192000" cy="1393371"/>
          </a:xfrm>
        </p:grpSpPr>
        <p:sp>
          <p:nvSpPr>
            <p:cNvPr id="7" name="Rectangle 6">
              <a:extLst>
                <a:ext uri="{FF2B5EF4-FFF2-40B4-BE49-F238E27FC236}">
                  <a16:creationId xmlns:a16="http://schemas.microsoft.com/office/drawing/2014/main" id="{670DA0B8-900A-F14F-B7D1-7581F406BE92}"/>
                </a:ext>
              </a:extLst>
            </p:cNvPr>
            <p:cNvSpPr/>
            <p:nvPr/>
          </p:nvSpPr>
          <p:spPr>
            <a:xfrm>
              <a:off x="0" y="101128"/>
              <a:ext cx="12192000" cy="1393371"/>
            </a:xfrm>
            <a:prstGeom prst="rect">
              <a:avLst/>
            </a:prstGeom>
            <a:solidFill>
              <a:srgbClr val="018BC0">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257A1F88-3550-7A4E-B496-677DAA11E640}"/>
                </a:ext>
              </a:extLst>
            </p:cNvPr>
            <p:cNvSpPr/>
            <p:nvPr/>
          </p:nvSpPr>
          <p:spPr>
            <a:xfrm>
              <a:off x="0" y="257155"/>
              <a:ext cx="12192000" cy="1081315"/>
            </a:xfrm>
            <a:prstGeom prst="rect">
              <a:avLst/>
            </a:prstGeom>
            <a:solidFill>
              <a:srgbClr val="018BC0">
                <a:alpha val="6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4" name="Picture 3">
            <a:extLst>
              <a:ext uri="{FF2B5EF4-FFF2-40B4-BE49-F238E27FC236}">
                <a16:creationId xmlns:a16="http://schemas.microsoft.com/office/drawing/2014/main" id="{CF42C46C-DACF-2144-9479-6E309B035F4D}"/>
              </a:ext>
            </a:extLst>
          </p:cNvPr>
          <p:cNvPicPr>
            <a:picLocks noChangeAspect="1"/>
          </p:cNvPicPr>
          <p:nvPr/>
        </p:nvPicPr>
        <p:blipFill>
          <a:blip r:embed="rId2"/>
          <a:stretch>
            <a:fillRect/>
          </a:stretch>
        </p:blipFill>
        <p:spPr>
          <a:xfrm>
            <a:off x="2042476" y="1602469"/>
            <a:ext cx="8107048" cy="5046161"/>
          </a:xfrm>
          <a:prstGeom prst="rect">
            <a:avLst/>
          </a:prstGeom>
        </p:spPr>
      </p:pic>
      <p:sp>
        <p:nvSpPr>
          <p:cNvPr id="3" name="TextBox 2">
            <a:extLst>
              <a:ext uri="{FF2B5EF4-FFF2-40B4-BE49-F238E27FC236}">
                <a16:creationId xmlns:a16="http://schemas.microsoft.com/office/drawing/2014/main" id="{3DAEC739-0CA3-D547-8228-00BA5B31A692}"/>
              </a:ext>
            </a:extLst>
          </p:cNvPr>
          <p:cNvSpPr txBox="1"/>
          <p:nvPr/>
        </p:nvSpPr>
        <p:spPr>
          <a:xfrm>
            <a:off x="375780" y="536202"/>
            <a:ext cx="2435539" cy="523220"/>
          </a:xfrm>
          <a:prstGeom prst="rect">
            <a:avLst/>
          </a:prstGeom>
          <a:noFill/>
        </p:spPr>
        <p:txBody>
          <a:bodyPr wrap="none" rtlCol="0">
            <a:spAutoFit/>
          </a:bodyPr>
          <a:lstStyle/>
          <a:p>
            <a:r>
              <a:rPr lang="en-US" sz="2800" dirty="0">
                <a:solidFill>
                  <a:schemeClr val="bg1"/>
                </a:solidFill>
              </a:rPr>
              <a:t>Lander concept</a:t>
            </a:r>
          </a:p>
        </p:txBody>
      </p:sp>
    </p:spTree>
    <p:extLst>
      <p:ext uri="{BB962C8B-B14F-4D97-AF65-F5344CB8AC3E}">
        <p14:creationId xmlns:p14="http://schemas.microsoft.com/office/powerpoint/2010/main" val="21753772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FEB0B315-1D56-D04B-8227-E71219484A7E}"/>
              </a:ext>
            </a:extLst>
          </p:cNvPr>
          <p:cNvGrpSpPr/>
          <p:nvPr/>
        </p:nvGrpSpPr>
        <p:grpSpPr>
          <a:xfrm>
            <a:off x="0" y="101128"/>
            <a:ext cx="12192000" cy="1393371"/>
            <a:chOff x="0" y="101128"/>
            <a:chExt cx="12192000" cy="1393371"/>
          </a:xfrm>
        </p:grpSpPr>
        <p:sp>
          <p:nvSpPr>
            <p:cNvPr id="8" name="Rectangle 7">
              <a:extLst>
                <a:ext uri="{FF2B5EF4-FFF2-40B4-BE49-F238E27FC236}">
                  <a16:creationId xmlns:a16="http://schemas.microsoft.com/office/drawing/2014/main" id="{4747AE71-B87D-E942-AA45-3A7594A8F4E7}"/>
                </a:ext>
              </a:extLst>
            </p:cNvPr>
            <p:cNvSpPr/>
            <p:nvPr/>
          </p:nvSpPr>
          <p:spPr>
            <a:xfrm>
              <a:off x="0" y="101128"/>
              <a:ext cx="12192000" cy="1393371"/>
            </a:xfrm>
            <a:prstGeom prst="rect">
              <a:avLst/>
            </a:prstGeom>
            <a:solidFill>
              <a:srgbClr val="018BC0">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733EB2B1-72B3-D046-A3F0-C954D22CA47B}"/>
                </a:ext>
              </a:extLst>
            </p:cNvPr>
            <p:cNvSpPr/>
            <p:nvPr/>
          </p:nvSpPr>
          <p:spPr>
            <a:xfrm>
              <a:off x="0" y="257155"/>
              <a:ext cx="12192000" cy="1081315"/>
            </a:xfrm>
            <a:prstGeom prst="rect">
              <a:avLst/>
            </a:prstGeom>
            <a:solidFill>
              <a:srgbClr val="018BC0">
                <a:alpha val="6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a:extLst>
              <a:ext uri="{FF2B5EF4-FFF2-40B4-BE49-F238E27FC236}">
                <a16:creationId xmlns:a16="http://schemas.microsoft.com/office/drawing/2014/main" id="{7FDDFB4E-D064-6D45-8CBE-C89E05C53DC0}"/>
              </a:ext>
            </a:extLst>
          </p:cNvPr>
          <p:cNvSpPr>
            <a:spLocks noGrp="1"/>
          </p:cNvSpPr>
          <p:nvPr>
            <p:ph type="title"/>
          </p:nvPr>
        </p:nvSpPr>
        <p:spPr>
          <a:xfrm>
            <a:off x="362361" y="560368"/>
            <a:ext cx="10363200" cy="474888"/>
          </a:xfrm>
        </p:spPr>
        <p:txBody>
          <a:bodyPr>
            <a:noAutofit/>
          </a:bodyPr>
          <a:lstStyle/>
          <a:p>
            <a:pPr algn="l"/>
            <a:r>
              <a:rPr lang="en-US" sz="2800" dirty="0">
                <a:solidFill>
                  <a:schemeClr val="bg1"/>
                </a:solidFill>
              </a:rPr>
              <a:t>Mission Architecture </a:t>
            </a:r>
            <a:r>
              <a:rPr lang="mr-IN" sz="2800" dirty="0">
                <a:solidFill>
                  <a:schemeClr val="bg1"/>
                </a:solidFill>
              </a:rPr>
              <a:t>–</a:t>
            </a:r>
            <a:r>
              <a:rPr lang="en-US" sz="2800" dirty="0">
                <a:solidFill>
                  <a:schemeClr val="bg1"/>
                </a:solidFill>
              </a:rPr>
              <a:t> Falcon 9 Heavy Fairing</a:t>
            </a:r>
          </a:p>
        </p:txBody>
      </p:sp>
      <p:pic>
        <p:nvPicPr>
          <p:cNvPr id="10" name="Picture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997459" y="1494497"/>
            <a:ext cx="10197081" cy="5293984"/>
          </a:xfrm>
          <a:prstGeom prst="rect">
            <a:avLst/>
          </a:prstGeom>
        </p:spPr>
      </p:pic>
    </p:spTree>
    <p:extLst>
      <p:ext uri="{BB962C8B-B14F-4D97-AF65-F5344CB8AC3E}">
        <p14:creationId xmlns:p14="http://schemas.microsoft.com/office/powerpoint/2010/main" val="2185124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8BFA44E9-BF74-C444-965A-C5199C40CC1B}"/>
              </a:ext>
            </a:extLst>
          </p:cNvPr>
          <p:cNvGrpSpPr/>
          <p:nvPr/>
        </p:nvGrpSpPr>
        <p:grpSpPr>
          <a:xfrm>
            <a:off x="0" y="101128"/>
            <a:ext cx="12192000" cy="1393371"/>
            <a:chOff x="0" y="101128"/>
            <a:chExt cx="12192000" cy="1393371"/>
          </a:xfrm>
        </p:grpSpPr>
        <p:sp>
          <p:nvSpPr>
            <p:cNvPr id="9" name="Rectangle 8">
              <a:extLst>
                <a:ext uri="{FF2B5EF4-FFF2-40B4-BE49-F238E27FC236}">
                  <a16:creationId xmlns:a16="http://schemas.microsoft.com/office/drawing/2014/main" id="{3F51E594-F44C-6D41-8CA4-1B33C0CAB2D8}"/>
                </a:ext>
              </a:extLst>
            </p:cNvPr>
            <p:cNvSpPr/>
            <p:nvPr/>
          </p:nvSpPr>
          <p:spPr>
            <a:xfrm>
              <a:off x="0" y="101128"/>
              <a:ext cx="12192000" cy="1393371"/>
            </a:xfrm>
            <a:prstGeom prst="rect">
              <a:avLst/>
            </a:prstGeom>
            <a:solidFill>
              <a:srgbClr val="018BC0">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BEA91C05-7D43-B74B-A335-E95BE9B368A8}"/>
                </a:ext>
              </a:extLst>
            </p:cNvPr>
            <p:cNvSpPr/>
            <p:nvPr/>
          </p:nvSpPr>
          <p:spPr>
            <a:xfrm>
              <a:off x="0" y="257155"/>
              <a:ext cx="12192000" cy="1081315"/>
            </a:xfrm>
            <a:prstGeom prst="rect">
              <a:avLst/>
            </a:prstGeom>
            <a:solidFill>
              <a:srgbClr val="018BC0">
                <a:alpha val="6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Content Placeholder 1"/>
          <p:cNvSpPr>
            <a:spLocks noGrp="1"/>
          </p:cNvSpPr>
          <p:nvPr>
            <p:ph idx="1"/>
          </p:nvPr>
        </p:nvSpPr>
        <p:spPr>
          <a:xfrm>
            <a:off x="609600" y="1650526"/>
            <a:ext cx="11234738" cy="4936008"/>
          </a:xfrm>
        </p:spPr>
        <p:txBody>
          <a:bodyPr>
            <a:noAutofit/>
          </a:bodyPr>
          <a:lstStyle/>
          <a:p>
            <a:pPr>
              <a:spcBef>
                <a:spcPts val="600"/>
              </a:spcBef>
            </a:pPr>
            <a:r>
              <a:rPr lang="en-US" sz="1800" dirty="0">
                <a:solidFill>
                  <a:schemeClr val="tx1"/>
                </a:solidFill>
              </a:rPr>
              <a:t>Class B</a:t>
            </a:r>
          </a:p>
          <a:p>
            <a:pPr>
              <a:spcBef>
                <a:spcPts val="600"/>
              </a:spcBef>
            </a:pPr>
            <a:r>
              <a:rPr lang="en-US" sz="1800" dirty="0">
                <a:solidFill>
                  <a:schemeClr val="tx1"/>
                </a:solidFill>
              </a:rPr>
              <a:t>6 year mission life, 10 year goal</a:t>
            </a:r>
          </a:p>
          <a:p>
            <a:pPr>
              <a:spcBef>
                <a:spcPts val="600"/>
              </a:spcBef>
            </a:pPr>
            <a:r>
              <a:rPr lang="en-US" sz="1800" b="1" dirty="0">
                <a:solidFill>
                  <a:schemeClr val="tx1"/>
                </a:solidFill>
              </a:rPr>
              <a:t>Threshold mission</a:t>
            </a:r>
            <a:r>
              <a:rPr lang="en-US" sz="1800" dirty="0">
                <a:solidFill>
                  <a:schemeClr val="tx1"/>
                </a:solidFill>
              </a:rPr>
              <a:t>: No orbiter, 2 landers on near side (P-60 &amp; </a:t>
            </a:r>
            <a:r>
              <a:rPr lang="en-US" sz="1800" dirty="0" err="1">
                <a:solidFill>
                  <a:schemeClr val="tx1"/>
                </a:solidFill>
              </a:rPr>
              <a:t>Schickard</a:t>
            </a:r>
            <a:r>
              <a:rPr lang="en-US" sz="1800" dirty="0">
                <a:solidFill>
                  <a:schemeClr val="tx1"/>
                </a:solidFill>
              </a:rPr>
              <a:t> sites)</a:t>
            </a:r>
          </a:p>
          <a:p>
            <a:pPr>
              <a:spcBef>
                <a:spcPts val="600"/>
              </a:spcBef>
            </a:pPr>
            <a:r>
              <a:rPr lang="en-US" sz="1800" dirty="0">
                <a:solidFill>
                  <a:schemeClr val="tx1"/>
                </a:solidFill>
              </a:rPr>
              <a:t>0.5m ground clearance</a:t>
            </a:r>
          </a:p>
          <a:p>
            <a:pPr>
              <a:spcBef>
                <a:spcPts val="600"/>
              </a:spcBef>
            </a:pPr>
            <a:r>
              <a:rPr lang="en-US" sz="1800" dirty="0">
                <a:solidFill>
                  <a:schemeClr val="tx1"/>
                </a:solidFill>
              </a:rPr>
              <a:t>Communication</a:t>
            </a:r>
            <a:r>
              <a:rPr lang="en-US" sz="1800" baseline="0" dirty="0">
                <a:solidFill>
                  <a:schemeClr val="tx1"/>
                </a:solidFill>
              </a:rPr>
              <a:t> asset is in orbit</a:t>
            </a:r>
          </a:p>
          <a:p>
            <a:pPr>
              <a:spcBef>
                <a:spcPts val="600"/>
              </a:spcBef>
            </a:pPr>
            <a:r>
              <a:rPr lang="en-US" sz="1800" dirty="0">
                <a:solidFill>
                  <a:schemeClr val="tx1"/>
                </a:solidFill>
              </a:rPr>
              <a:t>Under-body mounted instruments must be protected from thrusters/plume</a:t>
            </a:r>
          </a:p>
          <a:p>
            <a:pPr>
              <a:spcBef>
                <a:spcPts val="600"/>
              </a:spcBef>
            </a:pPr>
            <a:r>
              <a:rPr lang="en-US" sz="1800" baseline="0" dirty="0">
                <a:solidFill>
                  <a:schemeClr val="tx1"/>
                </a:solidFill>
              </a:rPr>
              <a:t>Need </a:t>
            </a:r>
            <a:r>
              <a:rPr lang="en-US" sz="1800" dirty="0">
                <a:solidFill>
                  <a:schemeClr val="tx1"/>
                </a:solidFill>
              </a:rPr>
              <a:t>thermal </a:t>
            </a:r>
            <a:r>
              <a:rPr lang="en-US" sz="1800" dirty="0"/>
              <a:t>control for seismometer (shadowed or shielded)</a:t>
            </a:r>
            <a:endParaRPr lang="en-US" sz="1800" baseline="0" dirty="0">
              <a:solidFill>
                <a:schemeClr val="tx1"/>
              </a:solidFill>
            </a:endParaRPr>
          </a:p>
          <a:p>
            <a:pPr>
              <a:spcBef>
                <a:spcPts val="600"/>
              </a:spcBef>
            </a:pPr>
            <a:r>
              <a:rPr lang="en-US" sz="1800" dirty="0">
                <a:solidFill>
                  <a:schemeClr val="tx1"/>
                </a:solidFill>
              </a:rPr>
              <a:t>Landing constraints:</a:t>
            </a:r>
          </a:p>
          <a:p>
            <a:pPr lvl="1">
              <a:spcBef>
                <a:spcPts val="600"/>
              </a:spcBef>
            </a:pPr>
            <a:r>
              <a:rPr lang="en-US" sz="1800" dirty="0">
                <a:solidFill>
                  <a:schemeClr val="tx1"/>
                </a:solidFill>
              </a:rPr>
              <a:t>Retroreflectors must be gimbaled and point within 1 degree at Earth</a:t>
            </a:r>
          </a:p>
          <a:p>
            <a:pPr lvl="1">
              <a:spcBef>
                <a:spcPts val="600"/>
              </a:spcBef>
            </a:pPr>
            <a:r>
              <a:rPr lang="en-US" sz="1800" dirty="0">
                <a:solidFill>
                  <a:schemeClr val="tx1"/>
                </a:solidFill>
              </a:rPr>
              <a:t>Fixed cameras can’t be sun blinded</a:t>
            </a:r>
          </a:p>
          <a:p>
            <a:pPr lvl="1">
              <a:spcBef>
                <a:spcPts val="600"/>
              </a:spcBef>
            </a:pPr>
            <a:r>
              <a:rPr lang="en-US" sz="1800" dirty="0">
                <a:solidFill>
                  <a:schemeClr val="tx1"/>
                </a:solidFill>
              </a:rPr>
              <a:t>Avoid 0.5m rocks (orbital resolution is 1m)</a:t>
            </a:r>
          </a:p>
          <a:p>
            <a:pPr lvl="1">
              <a:spcBef>
                <a:spcPts val="600"/>
              </a:spcBef>
            </a:pPr>
            <a:r>
              <a:rPr lang="en-US" sz="1800" dirty="0">
                <a:solidFill>
                  <a:schemeClr val="tx1"/>
                </a:solidFill>
              </a:rPr>
              <a:t>Handle 10% grade (0.5m rock over 5m leg span)</a:t>
            </a:r>
          </a:p>
          <a:p>
            <a:pPr>
              <a:spcBef>
                <a:spcPts val="600"/>
              </a:spcBef>
            </a:pPr>
            <a:r>
              <a:rPr lang="en-US" sz="1800" dirty="0">
                <a:solidFill>
                  <a:schemeClr val="tx1"/>
                </a:solidFill>
              </a:rPr>
              <a:t>Night/day operations allowed to be different, but data taken 24/7/365(6)</a:t>
            </a:r>
          </a:p>
        </p:txBody>
      </p:sp>
      <p:sp>
        <p:nvSpPr>
          <p:cNvPr id="3" name="Date Placeholder 2"/>
          <p:cNvSpPr>
            <a:spLocks noGrp="1"/>
          </p:cNvSpPr>
          <p:nvPr>
            <p:ph type="dt" sz="half" idx="10"/>
          </p:nvPr>
        </p:nvSpPr>
        <p:spPr/>
        <p:txBody>
          <a:bodyPr/>
          <a:lstStyle/>
          <a:p>
            <a:r>
              <a:rPr lang="en-US" sz="1200"/>
              <a:t>26 May 2020</a:t>
            </a:r>
          </a:p>
        </p:txBody>
      </p:sp>
      <p:sp>
        <p:nvSpPr>
          <p:cNvPr id="5" name="Slide Number Placeholder 4"/>
          <p:cNvSpPr>
            <a:spLocks noGrp="1"/>
          </p:cNvSpPr>
          <p:nvPr>
            <p:ph type="sldNum" sz="quarter" idx="12"/>
          </p:nvPr>
        </p:nvSpPr>
        <p:spPr/>
        <p:txBody>
          <a:bodyPr/>
          <a:lstStyle/>
          <a:p>
            <a:fld id="{71991FB5-6170-9949-8052-23FF89692873}" type="slidenum">
              <a:rPr lang="en-US" sz="1200" smtClean="0"/>
              <a:t>38</a:t>
            </a:fld>
            <a:endParaRPr lang="en-US" sz="1200"/>
          </a:p>
        </p:txBody>
      </p:sp>
      <p:sp>
        <p:nvSpPr>
          <p:cNvPr id="7" name="Footer Placeholder 3"/>
          <p:cNvSpPr>
            <a:spLocks noGrp="1"/>
          </p:cNvSpPr>
          <p:nvPr>
            <p:ph type="ftr" sz="quarter" idx="4294967295"/>
          </p:nvPr>
        </p:nvSpPr>
        <p:spPr>
          <a:xfrm>
            <a:off x="3752064" y="6577696"/>
            <a:ext cx="4652830" cy="226330"/>
          </a:xfrm>
          <a:prstGeom prst="rect">
            <a:avLst/>
          </a:prstGeom>
        </p:spPr>
        <p:txBody>
          <a:bodyPr/>
          <a:lstStyle/>
          <a:p>
            <a:pPr algn="ctr"/>
            <a:r>
              <a:rPr lang="en-US" sz="1200" dirty="0">
                <a:solidFill>
                  <a:prstClr val="black">
                    <a:lumMod val="50000"/>
                    <a:lumOff val="50000"/>
                  </a:prstClr>
                </a:solidFill>
                <a:latin typeface="Arial" charset="0"/>
                <a:ea typeface="Arial" charset="0"/>
                <a:cs typeface="Arial" charset="0"/>
              </a:rPr>
              <a:t>Lunar Geophysical Network Mission - Competition Sensitive</a:t>
            </a:r>
          </a:p>
        </p:txBody>
      </p:sp>
      <p:sp>
        <p:nvSpPr>
          <p:cNvPr id="12" name="TextBox 11">
            <a:extLst>
              <a:ext uri="{FF2B5EF4-FFF2-40B4-BE49-F238E27FC236}">
                <a16:creationId xmlns:a16="http://schemas.microsoft.com/office/drawing/2014/main" id="{C8955B1D-FF8E-304E-B7E9-913B74D686EC}"/>
              </a:ext>
            </a:extLst>
          </p:cNvPr>
          <p:cNvSpPr txBox="1"/>
          <p:nvPr/>
        </p:nvSpPr>
        <p:spPr>
          <a:xfrm>
            <a:off x="319058" y="536202"/>
            <a:ext cx="3781484" cy="523220"/>
          </a:xfrm>
          <a:prstGeom prst="rect">
            <a:avLst/>
          </a:prstGeom>
          <a:noFill/>
        </p:spPr>
        <p:txBody>
          <a:bodyPr wrap="none" rtlCol="0">
            <a:spAutoFit/>
          </a:bodyPr>
          <a:lstStyle/>
          <a:p>
            <a:r>
              <a:rPr lang="en-US" sz="2800" dirty="0">
                <a:solidFill>
                  <a:schemeClr val="bg1"/>
                </a:solidFill>
                <a:latin typeface="+mj-lt"/>
              </a:rPr>
              <a:t>Key driving requirements</a:t>
            </a:r>
          </a:p>
        </p:txBody>
      </p:sp>
    </p:spTree>
    <p:extLst>
      <p:ext uri="{BB962C8B-B14F-4D97-AF65-F5344CB8AC3E}">
        <p14:creationId xmlns:p14="http://schemas.microsoft.com/office/powerpoint/2010/main" val="1807638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6" end="6"/>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7" end="7"/>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xEl>
                                              <p:pRg st="8" end="8"/>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9" end="9"/>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xEl>
                                              <p:pRg st="10" end="1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xEl>
                                              <p:pRg st="11" end="11"/>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381BDCDF-CDE5-0140-8AC1-5E00E5E4A5E9}"/>
              </a:ext>
            </a:extLst>
          </p:cNvPr>
          <p:cNvGrpSpPr/>
          <p:nvPr/>
        </p:nvGrpSpPr>
        <p:grpSpPr>
          <a:xfrm>
            <a:off x="0" y="101128"/>
            <a:ext cx="12192000" cy="1393371"/>
            <a:chOff x="0" y="101128"/>
            <a:chExt cx="12192000" cy="1393371"/>
          </a:xfrm>
        </p:grpSpPr>
        <p:sp>
          <p:nvSpPr>
            <p:cNvPr id="8" name="Rectangle 7">
              <a:extLst>
                <a:ext uri="{FF2B5EF4-FFF2-40B4-BE49-F238E27FC236}">
                  <a16:creationId xmlns:a16="http://schemas.microsoft.com/office/drawing/2014/main" id="{81EED3A2-1F59-D34E-AC94-179AA2E9A674}"/>
                </a:ext>
              </a:extLst>
            </p:cNvPr>
            <p:cNvSpPr/>
            <p:nvPr/>
          </p:nvSpPr>
          <p:spPr>
            <a:xfrm>
              <a:off x="0" y="101128"/>
              <a:ext cx="12192000" cy="1393371"/>
            </a:xfrm>
            <a:prstGeom prst="rect">
              <a:avLst/>
            </a:prstGeom>
            <a:solidFill>
              <a:srgbClr val="018BC0">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069096A3-00A0-174E-BFB4-4CDAF58615D5}"/>
                </a:ext>
              </a:extLst>
            </p:cNvPr>
            <p:cNvSpPr/>
            <p:nvPr/>
          </p:nvSpPr>
          <p:spPr>
            <a:xfrm>
              <a:off x="0" y="257155"/>
              <a:ext cx="12192000" cy="1081315"/>
            </a:xfrm>
            <a:prstGeom prst="rect">
              <a:avLst/>
            </a:prstGeom>
            <a:solidFill>
              <a:srgbClr val="018BC0">
                <a:alpha val="6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4" name="Picture 3">
            <a:extLst>
              <a:ext uri="{FF2B5EF4-FFF2-40B4-BE49-F238E27FC236}">
                <a16:creationId xmlns:a16="http://schemas.microsoft.com/office/drawing/2014/main" id="{D044688C-FCAC-7442-AE04-B10066F10C83}"/>
              </a:ext>
            </a:extLst>
          </p:cNvPr>
          <p:cNvPicPr>
            <a:picLocks noChangeAspect="1"/>
          </p:cNvPicPr>
          <p:nvPr/>
        </p:nvPicPr>
        <p:blipFill>
          <a:blip r:embed="rId3"/>
          <a:stretch>
            <a:fillRect/>
          </a:stretch>
        </p:blipFill>
        <p:spPr>
          <a:xfrm>
            <a:off x="5515399" y="1"/>
            <a:ext cx="6653284" cy="6858000"/>
          </a:xfrm>
          <a:prstGeom prst="rect">
            <a:avLst/>
          </a:prstGeom>
        </p:spPr>
      </p:pic>
      <p:sp>
        <p:nvSpPr>
          <p:cNvPr id="3" name="TextBox 2">
            <a:extLst>
              <a:ext uri="{FF2B5EF4-FFF2-40B4-BE49-F238E27FC236}">
                <a16:creationId xmlns:a16="http://schemas.microsoft.com/office/drawing/2014/main" id="{56325487-A0E5-194C-ADA2-C09D4DE9BFED}"/>
              </a:ext>
            </a:extLst>
          </p:cNvPr>
          <p:cNvSpPr txBox="1"/>
          <p:nvPr/>
        </p:nvSpPr>
        <p:spPr>
          <a:xfrm>
            <a:off x="343150" y="494294"/>
            <a:ext cx="2689904" cy="523220"/>
          </a:xfrm>
          <a:prstGeom prst="rect">
            <a:avLst/>
          </a:prstGeom>
          <a:noFill/>
        </p:spPr>
        <p:txBody>
          <a:bodyPr wrap="none" rtlCol="0">
            <a:spAutoFit/>
          </a:bodyPr>
          <a:lstStyle/>
          <a:p>
            <a:r>
              <a:rPr lang="en-US" sz="2800" dirty="0">
                <a:solidFill>
                  <a:schemeClr val="bg1"/>
                </a:solidFill>
                <a:latin typeface="+mj-lt"/>
              </a:rPr>
              <a:t>Mission overview</a:t>
            </a:r>
          </a:p>
        </p:txBody>
      </p:sp>
      <p:sp>
        <p:nvSpPr>
          <p:cNvPr id="12" name="TextBox 11">
            <a:extLst>
              <a:ext uri="{FF2B5EF4-FFF2-40B4-BE49-F238E27FC236}">
                <a16:creationId xmlns:a16="http://schemas.microsoft.com/office/drawing/2014/main" id="{987DBBC9-0DD7-9E41-A29C-D74FB91CC1AB}"/>
              </a:ext>
            </a:extLst>
          </p:cNvPr>
          <p:cNvSpPr txBox="1"/>
          <p:nvPr/>
        </p:nvSpPr>
        <p:spPr>
          <a:xfrm>
            <a:off x="212944" y="1731638"/>
            <a:ext cx="5060514" cy="4909036"/>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dirty="0"/>
              <a:t>Four landers to permit global distribution (including the far side) and allow for redundancy</a:t>
            </a:r>
          </a:p>
          <a:p>
            <a:pPr marL="285750" indent="-285750">
              <a:spcAft>
                <a:spcPts val="600"/>
              </a:spcAft>
              <a:buFont typeface="Arial" panose="020B0604020202020204" pitchFamily="34" charset="0"/>
              <a:buChar char="•"/>
            </a:pPr>
            <a:r>
              <a:rPr lang="en-US" dirty="0"/>
              <a:t>Long-lived (6 years with a goal of 10 years) to maximize science and allow other nodes to be added by international/commercial/HEO partners during the lifetime of the mission, thus increasing the fidelity and value of the data obtained.</a:t>
            </a:r>
          </a:p>
          <a:p>
            <a:pPr marL="285750" indent="-285750">
              <a:spcAft>
                <a:spcPts val="600"/>
              </a:spcAft>
              <a:buFont typeface="Arial" panose="020B0604020202020204" pitchFamily="34" charset="0"/>
              <a:buChar char="•"/>
            </a:pPr>
            <a:r>
              <a:rPr lang="en-US" dirty="0"/>
              <a:t>Landers will be deployed sequentially from a parent spacecraft. </a:t>
            </a:r>
          </a:p>
          <a:p>
            <a:pPr marL="285750" indent="-285750">
              <a:spcAft>
                <a:spcPts val="600"/>
              </a:spcAft>
              <a:buFont typeface="Arial" panose="020B0604020202020204" pitchFamily="34" charset="0"/>
              <a:buChar char="•"/>
            </a:pPr>
            <a:r>
              <a:rPr lang="en-US" dirty="0"/>
              <a:t>Comm relay will remain in orbit,  allowing a lander to be placed on the far side. </a:t>
            </a:r>
          </a:p>
          <a:p>
            <a:pPr marL="285750" indent="-285750">
              <a:spcAft>
                <a:spcPts val="600"/>
              </a:spcAft>
              <a:buFont typeface="Arial" panose="020B0604020202020204" pitchFamily="34" charset="0"/>
              <a:buChar char="•"/>
            </a:pPr>
            <a:r>
              <a:rPr lang="en-US" dirty="0"/>
              <a:t>Each lander will also be able to send data direct to Earth, so the communications orbiter acts as a back-up for near side landers.</a:t>
            </a:r>
          </a:p>
          <a:p>
            <a:pPr>
              <a:spcAft>
                <a:spcPts val="600"/>
              </a:spcAft>
            </a:pPr>
            <a:endParaRPr lang="en-US" dirty="0"/>
          </a:p>
        </p:txBody>
      </p:sp>
      <p:sp>
        <p:nvSpPr>
          <p:cNvPr id="6" name="TextBox 5">
            <a:extLst>
              <a:ext uri="{FF2B5EF4-FFF2-40B4-BE49-F238E27FC236}">
                <a16:creationId xmlns:a16="http://schemas.microsoft.com/office/drawing/2014/main" id="{32F978A4-9C47-AFDB-6311-FA9C3F00D245}"/>
              </a:ext>
            </a:extLst>
          </p:cNvPr>
          <p:cNvSpPr txBox="1"/>
          <p:nvPr/>
        </p:nvSpPr>
        <p:spPr>
          <a:xfrm>
            <a:off x="343150" y="6456008"/>
            <a:ext cx="6093618" cy="369332"/>
          </a:xfrm>
          <a:prstGeom prst="rect">
            <a:avLst/>
          </a:prstGeom>
          <a:noFill/>
        </p:spPr>
        <p:txBody>
          <a:bodyPr wrap="square">
            <a:spAutoFit/>
          </a:bodyPr>
          <a:lstStyle/>
          <a:p>
            <a:r>
              <a:rPr lang="en-US" dirty="0">
                <a:solidFill>
                  <a:srgbClr val="0070C0"/>
                </a:solidFill>
              </a:rPr>
              <a:t>https://</a:t>
            </a:r>
            <a:r>
              <a:rPr lang="en-US" dirty="0" err="1">
                <a:solidFill>
                  <a:srgbClr val="0070C0"/>
                </a:solidFill>
              </a:rPr>
              <a:t>science.nasa.gov</a:t>
            </a:r>
            <a:r>
              <a:rPr lang="en-US" dirty="0">
                <a:solidFill>
                  <a:srgbClr val="0070C0"/>
                </a:solidFill>
              </a:rPr>
              <a:t>/solar-system/documents</a:t>
            </a:r>
          </a:p>
        </p:txBody>
      </p:sp>
    </p:spTree>
    <p:extLst>
      <p:ext uri="{BB962C8B-B14F-4D97-AF65-F5344CB8AC3E}">
        <p14:creationId xmlns:p14="http://schemas.microsoft.com/office/powerpoint/2010/main" val="2741333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A970A41E-8440-EF4E-B7FD-3F131F72D872}"/>
              </a:ext>
            </a:extLst>
          </p:cNvPr>
          <p:cNvGrpSpPr/>
          <p:nvPr/>
        </p:nvGrpSpPr>
        <p:grpSpPr>
          <a:xfrm>
            <a:off x="0" y="101128"/>
            <a:ext cx="12192000" cy="1393371"/>
            <a:chOff x="0" y="101128"/>
            <a:chExt cx="12192000" cy="1393371"/>
          </a:xfrm>
        </p:grpSpPr>
        <p:sp>
          <p:nvSpPr>
            <p:cNvPr id="7" name="Rectangle 6">
              <a:extLst>
                <a:ext uri="{FF2B5EF4-FFF2-40B4-BE49-F238E27FC236}">
                  <a16:creationId xmlns:a16="http://schemas.microsoft.com/office/drawing/2014/main" id="{13147A48-197E-304D-ABAE-F8CA1AF950DE}"/>
                </a:ext>
              </a:extLst>
            </p:cNvPr>
            <p:cNvSpPr/>
            <p:nvPr/>
          </p:nvSpPr>
          <p:spPr>
            <a:xfrm>
              <a:off x="0" y="101128"/>
              <a:ext cx="12192000" cy="1393371"/>
            </a:xfrm>
            <a:prstGeom prst="rect">
              <a:avLst/>
            </a:prstGeom>
            <a:solidFill>
              <a:srgbClr val="018BC0">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2E0AB366-3B34-8D45-9BA4-74B5BC17C3E1}"/>
                </a:ext>
              </a:extLst>
            </p:cNvPr>
            <p:cNvSpPr/>
            <p:nvPr/>
          </p:nvSpPr>
          <p:spPr>
            <a:xfrm>
              <a:off x="0" y="257155"/>
              <a:ext cx="12192000" cy="1081315"/>
            </a:xfrm>
            <a:prstGeom prst="rect">
              <a:avLst/>
            </a:prstGeom>
            <a:solidFill>
              <a:srgbClr val="018BC0">
                <a:alpha val="6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8" name="Picture 7">
            <a:extLst>
              <a:ext uri="{FF2B5EF4-FFF2-40B4-BE49-F238E27FC236}">
                <a16:creationId xmlns:a16="http://schemas.microsoft.com/office/drawing/2014/main" id="{73B8BD9F-592D-3944-B670-9E58E9A16170}"/>
              </a:ext>
            </a:extLst>
          </p:cNvPr>
          <p:cNvPicPr>
            <a:picLocks noChangeAspect="1"/>
          </p:cNvPicPr>
          <p:nvPr/>
        </p:nvPicPr>
        <p:blipFill rotWithShape="1">
          <a:blip r:embed="rId3">
            <a:extLst>
              <a:ext uri="{28A0092B-C50C-407E-A947-70E740481C1C}">
                <a14:useLocalDpi xmlns:a14="http://schemas.microsoft.com/office/drawing/2010/main" val="0"/>
              </a:ext>
            </a:extLst>
          </a:blip>
          <a:srcRect t="12034" b="6511"/>
          <a:stretch/>
        </p:blipFill>
        <p:spPr>
          <a:xfrm>
            <a:off x="1161282" y="1526186"/>
            <a:ext cx="9721241" cy="5278932"/>
          </a:xfrm>
          <a:prstGeom prst="rect">
            <a:avLst/>
          </a:prstGeom>
        </p:spPr>
      </p:pic>
      <p:sp>
        <p:nvSpPr>
          <p:cNvPr id="3" name="TextBox 2">
            <a:extLst>
              <a:ext uri="{FF2B5EF4-FFF2-40B4-BE49-F238E27FC236}">
                <a16:creationId xmlns:a16="http://schemas.microsoft.com/office/drawing/2014/main" id="{084BF614-040A-954A-9954-B06BD324B75E}"/>
              </a:ext>
            </a:extLst>
          </p:cNvPr>
          <p:cNvSpPr txBox="1"/>
          <p:nvPr/>
        </p:nvSpPr>
        <p:spPr>
          <a:xfrm>
            <a:off x="475989" y="536202"/>
            <a:ext cx="2040623" cy="523220"/>
          </a:xfrm>
          <a:prstGeom prst="rect">
            <a:avLst/>
          </a:prstGeom>
          <a:noFill/>
        </p:spPr>
        <p:txBody>
          <a:bodyPr wrap="none" rtlCol="0">
            <a:spAutoFit/>
          </a:bodyPr>
          <a:lstStyle/>
          <a:p>
            <a:r>
              <a:rPr lang="en-US" sz="2800" dirty="0">
                <a:solidFill>
                  <a:schemeClr val="bg1"/>
                </a:solidFill>
                <a:latin typeface="+mj-lt"/>
              </a:rPr>
              <a:t>Landing sites</a:t>
            </a:r>
          </a:p>
        </p:txBody>
      </p:sp>
    </p:spTree>
    <p:extLst>
      <p:ext uri="{BB962C8B-B14F-4D97-AF65-F5344CB8AC3E}">
        <p14:creationId xmlns:p14="http://schemas.microsoft.com/office/powerpoint/2010/main" val="5290827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BAA5AE9-F224-4945-A551-6310F074E246}"/>
              </a:ext>
            </a:extLst>
          </p:cNvPr>
          <p:cNvSpPr txBox="1"/>
          <p:nvPr/>
        </p:nvSpPr>
        <p:spPr>
          <a:xfrm>
            <a:off x="475988" y="1773546"/>
            <a:ext cx="11373633" cy="4985980"/>
          </a:xfrm>
          <a:prstGeom prst="rect">
            <a:avLst/>
          </a:prstGeom>
          <a:noFill/>
        </p:spPr>
        <p:txBody>
          <a:bodyPr wrap="square">
            <a:spAutoFit/>
          </a:bodyPr>
          <a:lstStyle/>
          <a:p>
            <a:r>
              <a:rPr lang="en-US" sz="2400" b="1" dirty="0"/>
              <a:t>Lunar science is Solar System science</a:t>
            </a:r>
          </a:p>
          <a:p>
            <a:r>
              <a:rPr lang="en-US" dirty="0"/>
              <a:t>The so-called “ancient” planets, including the Moon, retain more information about their early interior structure, and are ideal bodies to explore to advance our understanding of all terrestrial planetary formation and evolution.</a:t>
            </a:r>
          </a:p>
          <a:p>
            <a:endParaRPr lang="en-US" dirty="0"/>
          </a:p>
          <a:p>
            <a:r>
              <a:rPr lang="en-US" sz="2400" b="1" dirty="0"/>
              <a:t>Community support for LGN is high</a:t>
            </a:r>
          </a:p>
          <a:p>
            <a:r>
              <a:rPr lang="en-US" dirty="0"/>
              <a:t>LGN is named as a priority New Frontiers mission in the current planetary decadal survey (2013– 2022)</a:t>
            </a:r>
          </a:p>
          <a:p>
            <a:pPr marL="920750" indent="-460375"/>
            <a:r>
              <a:rPr lang="en-US" i="1" dirty="0"/>
              <a:t>"The scientific rationale in V&amp;V for the LGN has not changed, and if anything has become more compelling” </a:t>
            </a:r>
          </a:p>
          <a:p>
            <a:pPr marL="920750"/>
            <a:r>
              <a:rPr lang="en-US" sz="1600" dirty="0">
                <a:solidFill>
                  <a:schemeClr val="bg2">
                    <a:lumMod val="50000"/>
                  </a:schemeClr>
                </a:solidFill>
              </a:rPr>
              <a:t>- Report Series: Committee on Astrobiology and Planetary Science Options for the Fifth New Frontiers Announcement of Opportunity (2020)</a:t>
            </a:r>
            <a:endParaRPr lang="en-US" dirty="0"/>
          </a:p>
          <a:p>
            <a:r>
              <a:rPr lang="en-US" dirty="0"/>
              <a:t>LGN is endorsed by the Lunar Exploration Analysis Group</a:t>
            </a:r>
          </a:p>
          <a:p>
            <a:pPr marL="460375"/>
            <a:r>
              <a:rPr lang="en-US" i="1" dirty="0"/>
              <a:t>“NF5 is nominally scheduled to include a lunar geophysical network, and LEAG affirms the importance of such a mission for lunar and Solar System science”</a:t>
            </a:r>
          </a:p>
          <a:p>
            <a:pPr marL="460375" indent="460375"/>
            <a:r>
              <a:rPr lang="en-US" sz="1600" dirty="0">
                <a:solidFill>
                  <a:schemeClr val="bg2">
                    <a:lumMod val="50000"/>
                  </a:schemeClr>
                </a:solidFill>
              </a:rPr>
              <a:t>- 2019 LEAG Meeting findings</a:t>
            </a:r>
          </a:p>
          <a:p>
            <a:endParaRPr lang="en-US" dirty="0"/>
          </a:p>
          <a:p>
            <a:r>
              <a:rPr lang="en-US" sz="2400" b="1" dirty="0"/>
              <a:t>The Moon is NASA’s current exploration focus</a:t>
            </a:r>
          </a:p>
          <a:p>
            <a:r>
              <a:rPr lang="en-US" dirty="0"/>
              <a:t>LGN helps constrain seismic risk from moonquakes and impacts</a:t>
            </a:r>
          </a:p>
          <a:p>
            <a:endParaRPr lang="en-US" dirty="0"/>
          </a:p>
        </p:txBody>
      </p:sp>
      <p:grpSp>
        <p:nvGrpSpPr>
          <p:cNvPr id="5" name="Group 4">
            <a:extLst>
              <a:ext uri="{FF2B5EF4-FFF2-40B4-BE49-F238E27FC236}">
                <a16:creationId xmlns:a16="http://schemas.microsoft.com/office/drawing/2014/main" id="{B8BB7D24-1F0D-BD46-9294-FFAA9A031CF5}"/>
              </a:ext>
            </a:extLst>
          </p:cNvPr>
          <p:cNvGrpSpPr/>
          <p:nvPr/>
        </p:nvGrpSpPr>
        <p:grpSpPr>
          <a:xfrm>
            <a:off x="0" y="101128"/>
            <a:ext cx="12192000" cy="1393371"/>
            <a:chOff x="0" y="101128"/>
            <a:chExt cx="12192000" cy="1393371"/>
          </a:xfrm>
        </p:grpSpPr>
        <p:sp>
          <p:nvSpPr>
            <p:cNvPr id="6" name="Rectangle 5">
              <a:extLst>
                <a:ext uri="{FF2B5EF4-FFF2-40B4-BE49-F238E27FC236}">
                  <a16:creationId xmlns:a16="http://schemas.microsoft.com/office/drawing/2014/main" id="{45A82CE3-CCE4-3B47-8074-6E9E76065D84}"/>
                </a:ext>
              </a:extLst>
            </p:cNvPr>
            <p:cNvSpPr/>
            <p:nvPr/>
          </p:nvSpPr>
          <p:spPr>
            <a:xfrm>
              <a:off x="0" y="101128"/>
              <a:ext cx="12192000" cy="1393371"/>
            </a:xfrm>
            <a:prstGeom prst="rect">
              <a:avLst/>
            </a:prstGeom>
            <a:solidFill>
              <a:srgbClr val="018BC0">
                <a:alpha val="5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73083C13-6EDA-E24C-8954-EC21B0A3EF7E}"/>
                </a:ext>
              </a:extLst>
            </p:cNvPr>
            <p:cNvSpPr/>
            <p:nvPr/>
          </p:nvSpPr>
          <p:spPr>
            <a:xfrm>
              <a:off x="0" y="257155"/>
              <a:ext cx="12192000" cy="1081315"/>
            </a:xfrm>
            <a:prstGeom prst="rect">
              <a:avLst/>
            </a:prstGeom>
            <a:solidFill>
              <a:srgbClr val="018BC0">
                <a:alpha val="6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8" name="TextBox 7">
            <a:extLst>
              <a:ext uri="{FF2B5EF4-FFF2-40B4-BE49-F238E27FC236}">
                <a16:creationId xmlns:a16="http://schemas.microsoft.com/office/drawing/2014/main" id="{EB367CA1-4E3E-CA43-B16B-51829BFCF343}"/>
              </a:ext>
            </a:extLst>
          </p:cNvPr>
          <p:cNvSpPr txBox="1"/>
          <p:nvPr/>
        </p:nvSpPr>
        <p:spPr>
          <a:xfrm>
            <a:off x="475989" y="536202"/>
            <a:ext cx="2071080" cy="523220"/>
          </a:xfrm>
          <a:prstGeom prst="rect">
            <a:avLst/>
          </a:prstGeom>
          <a:noFill/>
        </p:spPr>
        <p:txBody>
          <a:bodyPr wrap="none" rtlCol="0">
            <a:spAutoFit/>
          </a:bodyPr>
          <a:lstStyle/>
          <a:p>
            <a:r>
              <a:rPr lang="en-US" sz="2800" dirty="0">
                <a:solidFill>
                  <a:schemeClr val="bg1"/>
                </a:solidFill>
                <a:latin typeface="+mj-lt"/>
              </a:rPr>
              <a:t>In conclusion</a:t>
            </a:r>
          </a:p>
        </p:txBody>
      </p:sp>
      <p:pic>
        <p:nvPicPr>
          <p:cNvPr id="10" name="Picture 9">
            <a:extLst>
              <a:ext uri="{FF2B5EF4-FFF2-40B4-BE49-F238E27FC236}">
                <a16:creationId xmlns:a16="http://schemas.microsoft.com/office/drawing/2014/main" id="{79AE6745-D0C3-594E-B3D1-DC08DE86CA21}"/>
              </a:ext>
            </a:extLst>
          </p:cNvPr>
          <p:cNvPicPr>
            <a:picLocks noChangeAspect="1"/>
          </p:cNvPicPr>
          <p:nvPr/>
        </p:nvPicPr>
        <p:blipFill>
          <a:blip r:embed="rId2"/>
          <a:stretch>
            <a:fillRect/>
          </a:stretch>
        </p:blipFill>
        <p:spPr>
          <a:xfrm>
            <a:off x="8668012" y="5071709"/>
            <a:ext cx="3416038" cy="1597532"/>
          </a:xfrm>
          <a:prstGeom prst="rect">
            <a:avLst/>
          </a:prstGeom>
        </p:spPr>
      </p:pic>
    </p:spTree>
    <p:extLst>
      <p:ext uri="{BB962C8B-B14F-4D97-AF65-F5344CB8AC3E}">
        <p14:creationId xmlns:p14="http://schemas.microsoft.com/office/powerpoint/2010/main" val="12128789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40792</TotalTime>
  <Words>6431</Words>
  <Application>Microsoft Macintosh PowerPoint</Application>
  <PresentationFormat>Widescreen</PresentationFormat>
  <Paragraphs>540</Paragraphs>
  <Slides>41</Slides>
  <Notes>35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41</vt:i4>
      </vt:variant>
    </vt:vector>
  </HeadingPairs>
  <TitlesOfParts>
    <vt:vector size="48" baseType="lpstr">
      <vt:lpstr>Arial</vt:lpstr>
      <vt:lpstr>Calibri</vt:lpstr>
      <vt:lpstr>Calibri Light</vt:lpstr>
      <vt:lpstr>Times</vt:lpstr>
      <vt:lpstr>Times New Roman</vt:lpstr>
      <vt:lpstr>Wingdings</vt:lpstr>
      <vt:lpstr>Office Theme</vt:lpstr>
      <vt:lpstr>PowerPoint Presentation</vt:lpstr>
      <vt:lpstr>50 Years of Lunar Science:  The Legacy of "One Small Step"</vt:lpstr>
      <vt:lpstr>Geophysics: Elucidating planetary interiors</vt:lpstr>
      <vt:lpstr>Lunar Science is Solar System Science</vt:lpstr>
      <vt:lpstr>Lunar geodetic parameters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Recent advances in lunar geophysics</vt:lpstr>
      <vt:lpstr>Recent advances in lunar geophysics</vt:lpstr>
      <vt:lpstr>Synergy with geothermal measurements</vt:lpstr>
      <vt:lpstr>Synergy with paleomagnetic measurements</vt:lpstr>
      <vt:lpstr>PowerPoint Presentation</vt:lpstr>
      <vt:lpstr>The Lunar Geophysical Network</vt:lpstr>
      <vt:lpstr>Lunar scientific understanding – outstanding issues</vt:lpstr>
      <vt:lpstr>Planetary scientific understanding – outstanding questions</vt:lpstr>
      <vt:lpstr>Advancements in our scientific understanding of the lunar interior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CLPS, Artemis, and LGN</vt:lpstr>
      <vt:lpstr>PowerPoint Presentation</vt:lpstr>
      <vt:lpstr>PowerPoint Presentation</vt:lpstr>
      <vt:lpstr>Investigations</vt:lpstr>
      <vt:lpstr>Secondary Mission Objectives</vt:lpstr>
      <vt:lpstr>High-Level Mission Concept</vt:lpstr>
      <vt:lpstr>LGN Payload Components</vt:lpstr>
      <vt:lpstr>PowerPoint Presentation</vt:lpstr>
      <vt:lpstr>Mission Architecture – Falcon 9 Heavy Fairing</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Renee Weber</dc:creator>
  <cp:lastModifiedBy>Weber, Renee C. (MSFC-ST01)</cp:lastModifiedBy>
  <cp:revision>376</cp:revision>
  <cp:lastPrinted>2020-03-24T14:47:11Z</cp:lastPrinted>
  <dcterms:created xsi:type="dcterms:W3CDTF">2018-01-02T14:51:13Z</dcterms:created>
  <dcterms:modified xsi:type="dcterms:W3CDTF">2022-08-31T13:20:08Z</dcterms:modified>
</cp:coreProperties>
</file>