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90"/>
    <p:restoredTop sz="96292"/>
  </p:normalViewPr>
  <p:slideViewPr>
    <p:cSldViewPr snapToGrid="0" snapToObjects="1">
      <p:cViewPr>
        <p:scale>
          <a:sx n="50" d="100"/>
          <a:sy n="50" d="100"/>
        </p:scale>
        <p:origin x="240"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181DC-3552-7649-BFB0-411A5F4FCED0}" type="datetimeFigureOut">
              <a:rPr lang="en-US" smtClean="0"/>
              <a:t>7/29/22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D6FE5-9288-8643-A5FB-BF4E887DA0FE}" type="slidenum">
              <a:rPr lang="en-US" smtClean="0"/>
              <a:t>‹#›</a:t>
            </a:fld>
            <a:endParaRPr lang="en-US"/>
          </a:p>
        </p:txBody>
      </p:sp>
    </p:spTree>
    <p:extLst>
      <p:ext uri="{BB962C8B-B14F-4D97-AF65-F5344CB8AC3E}">
        <p14:creationId xmlns:p14="http://schemas.microsoft.com/office/powerpoint/2010/main" val="134364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8CB9DD-FD21-304E-BF51-A76D5ED85CA6}" type="datetimeFigureOut">
              <a:rPr lang="en-US" smtClean="0"/>
              <a:t>7/29/22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378141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CB9DD-FD21-304E-BF51-A76D5ED85CA6}" type="datetimeFigureOut">
              <a:rPr lang="en-US" smtClean="0"/>
              <a:t>7/29/22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423259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CB9DD-FD21-304E-BF51-A76D5ED85CA6}" type="datetimeFigureOut">
              <a:rPr lang="en-US" smtClean="0"/>
              <a:t>7/29/22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159659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CB9DD-FD21-304E-BF51-A76D5ED85CA6}" type="datetimeFigureOut">
              <a:rPr lang="en-US" smtClean="0"/>
              <a:t>7/29/22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5508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CB9DD-FD21-304E-BF51-A76D5ED85CA6}" type="datetimeFigureOut">
              <a:rPr lang="en-US" smtClean="0"/>
              <a:t>7/29/22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249822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8CB9DD-FD21-304E-BF51-A76D5ED85CA6}" type="datetimeFigureOut">
              <a:rPr lang="en-US" smtClean="0"/>
              <a:t>7/29/22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19170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8CB9DD-FD21-304E-BF51-A76D5ED85CA6}" type="datetimeFigureOut">
              <a:rPr lang="en-US" smtClean="0"/>
              <a:t>7/29/22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41751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8CB9DD-FD21-304E-BF51-A76D5ED85CA6}" type="datetimeFigureOut">
              <a:rPr lang="en-US" smtClean="0"/>
              <a:t>7/29/22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83732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CB9DD-FD21-304E-BF51-A76D5ED85CA6}" type="datetimeFigureOut">
              <a:rPr lang="en-US" smtClean="0"/>
              <a:t>7/29/22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187617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A8CB9DD-FD21-304E-BF51-A76D5ED85CA6}" type="datetimeFigureOut">
              <a:rPr lang="en-US" smtClean="0"/>
              <a:t>7/29/22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383764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A8CB9DD-FD21-304E-BF51-A76D5ED85CA6}" type="datetimeFigureOut">
              <a:rPr lang="en-US" smtClean="0"/>
              <a:t>7/29/22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A15C0-A5CE-8D4E-AAB9-3BA225589B21}" type="slidenum">
              <a:rPr lang="en-US" smtClean="0"/>
              <a:t>‹#›</a:t>
            </a:fld>
            <a:endParaRPr lang="en-US"/>
          </a:p>
        </p:txBody>
      </p:sp>
    </p:spTree>
    <p:extLst>
      <p:ext uri="{BB962C8B-B14F-4D97-AF65-F5344CB8AC3E}">
        <p14:creationId xmlns:p14="http://schemas.microsoft.com/office/powerpoint/2010/main" val="170035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A8CB9DD-FD21-304E-BF51-A76D5ED85CA6}" type="datetimeFigureOut">
              <a:rPr lang="en-US" smtClean="0"/>
              <a:t>7/29/22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A4A15C0-A5CE-8D4E-AAB9-3BA225589B21}" type="slidenum">
              <a:rPr lang="en-US" smtClean="0"/>
              <a:t>‹#›</a:t>
            </a:fld>
            <a:endParaRPr lang="en-US"/>
          </a:p>
        </p:txBody>
      </p:sp>
    </p:spTree>
    <p:extLst>
      <p:ext uri="{BB962C8B-B14F-4D97-AF65-F5344CB8AC3E}">
        <p14:creationId xmlns:p14="http://schemas.microsoft.com/office/powerpoint/2010/main" val="3942524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8"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Box 161">
            <a:extLst>
              <a:ext uri="{FF2B5EF4-FFF2-40B4-BE49-F238E27FC236}">
                <a16:creationId xmlns:a16="http://schemas.microsoft.com/office/drawing/2014/main" id="{E7FE6608-AE7C-6093-07B9-D6AA99F7D0BF}"/>
              </a:ext>
            </a:extLst>
          </p:cNvPr>
          <p:cNvSpPr txBox="1"/>
          <p:nvPr/>
        </p:nvSpPr>
        <p:spPr>
          <a:xfrm>
            <a:off x="914400" y="5374166"/>
            <a:ext cx="12801600" cy="12403395"/>
          </a:xfrm>
          <a:prstGeom prst="rect">
            <a:avLst/>
          </a:prstGeom>
          <a:noFill/>
        </p:spPr>
        <p:txBody>
          <a:bodyPr wrap="square" rtlCol="0">
            <a:spAutoFit/>
          </a:bodyPr>
          <a:lstStyle/>
          <a:p>
            <a:pPr algn="just"/>
            <a:r>
              <a:rPr lang="en-US" sz="3200" dirty="0"/>
              <a:t>Mobile augmented reality (AR) systems are ones which use machine learning (ML) operations to generate and deliver virtual content  based on a user’s environment, location, and behavior. However, the variability of real-world environmental conditions (e.g., ambient light level, user height and movement speed, environmental background, etc.) can cause the system to behave in undesirable ways, known as “edge cases”.  Undesirable edge case behavior (such as those demonstrated in Figure 1) can be particularly hazardous in mobile AR systems because the system has such a direct impact on the user’s view of the real world.</a:t>
            </a:r>
          </a:p>
          <a:p>
            <a:pPr algn="just"/>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endParaRPr lang="en-US" sz="3200" dirty="0"/>
          </a:p>
          <a:p>
            <a:pPr algn="just"/>
            <a:r>
              <a:rPr lang="en-US" sz="3200" dirty="0"/>
              <a:t>In addition, </a:t>
            </a:r>
            <a:r>
              <a:rPr lang="en-US" sz="3200" b="1" i="1" dirty="0"/>
              <a:t>developing “oracles”, or methods for determining whether system output is appropriate for a given input, is particularly difficult for machine learning-based systems such as these because the range of possible inputs is effectively infinite </a:t>
            </a:r>
            <a:r>
              <a:rPr lang="en-US" sz="3200" dirty="0"/>
              <a:t>[1] [2]; as such, verifying a mobile AR (or similar ML-based) system by exhaustively verifying the output for all possible usage scenarios is infeasible.</a:t>
            </a:r>
          </a:p>
        </p:txBody>
      </p:sp>
      <p:sp>
        <p:nvSpPr>
          <p:cNvPr id="153" name="Rectangle 152">
            <a:extLst>
              <a:ext uri="{FF2B5EF4-FFF2-40B4-BE49-F238E27FC236}">
                <a16:creationId xmlns:a16="http://schemas.microsoft.com/office/drawing/2014/main" id="{E772484C-3B7F-68EB-0749-A699EE73FA30}"/>
              </a:ext>
            </a:extLst>
          </p:cNvPr>
          <p:cNvSpPr/>
          <p:nvPr/>
        </p:nvSpPr>
        <p:spPr>
          <a:xfrm>
            <a:off x="914400" y="914400"/>
            <a:ext cx="420624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a:extLst>
              <a:ext uri="{FF2B5EF4-FFF2-40B4-BE49-F238E27FC236}">
                <a16:creationId xmlns:a16="http://schemas.microsoft.com/office/drawing/2014/main" id="{4E01D343-A691-9C4B-E6A6-138C5130D185}"/>
              </a:ext>
            </a:extLst>
          </p:cNvPr>
          <p:cNvPicPr>
            <a:picLocks noChangeAspect="1"/>
          </p:cNvPicPr>
          <p:nvPr/>
        </p:nvPicPr>
        <p:blipFill rotWithShape="1">
          <a:blip r:embed="rId2"/>
          <a:srcRect l="22317" r="22454"/>
          <a:stretch/>
        </p:blipFill>
        <p:spPr>
          <a:xfrm>
            <a:off x="1062220" y="914400"/>
            <a:ext cx="3030042" cy="2743200"/>
          </a:xfrm>
          <a:prstGeom prst="rect">
            <a:avLst/>
          </a:prstGeom>
        </p:spPr>
      </p:pic>
      <p:pic>
        <p:nvPicPr>
          <p:cNvPr id="157" name="Picture 156" descr="Logo&#10;&#10;Description automatically generated">
            <a:extLst>
              <a:ext uri="{FF2B5EF4-FFF2-40B4-BE49-F238E27FC236}">
                <a16:creationId xmlns:a16="http://schemas.microsoft.com/office/drawing/2014/main" id="{A36DBA5C-A0FA-0CED-BB78-29DD93195A12}"/>
              </a:ext>
            </a:extLst>
          </p:cNvPr>
          <p:cNvPicPr>
            <a:picLocks noChangeAspect="1"/>
          </p:cNvPicPr>
          <p:nvPr/>
        </p:nvPicPr>
        <p:blipFill>
          <a:blip r:embed="rId3"/>
          <a:stretch>
            <a:fillRect/>
          </a:stretch>
        </p:blipFill>
        <p:spPr>
          <a:xfrm>
            <a:off x="38090930" y="1099124"/>
            <a:ext cx="4202667" cy="2286000"/>
          </a:xfrm>
          <a:prstGeom prst="rect">
            <a:avLst/>
          </a:prstGeom>
        </p:spPr>
      </p:pic>
      <p:sp>
        <p:nvSpPr>
          <p:cNvPr id="158" name="TextBox 157">
            <a:extLst>
              <a:ext uri="{FF2B5EF4-FFF2-40B4-BE49-F238E27FC236}">
                <a16:creationId xmlns:a16="http://schemas.microsoft.com/office/drawing/2014/main" id="{2D60986B-6F94-0536-7D12-C0E98FEDDCDB}"/>
              </a:ext>
            </a:extLst>
          </p:cNvPr>
          <p:cNvSpPr txBox="1"/>
          <p:nvPr/>
        </p:nvSpPr>
        <p:spPr>
          <a:xfrm>
            <a:off x="11884864" y="1149517"/>
            <a:ext cx="20116800" cy="2185214"/>
          </a:xfrm>
          <a:prstGeom prst="rect">
            <a:avLst/>
          </a:prstGeom>
          <a:noFill/>
        </p:spPr>
        <p:txBody>
          <a:bodyPr wrap="square" rtlCol="0" anchor="ctr">
            <a:spAutoFit/>
          </a:bodyPr>
          <a:lstStyle/>
          <a:p>
            <a:pPr algn="ctr"/>
            <a:r>
              <a:rPr lang="en-US" sz="6400" b="1" dirty="0">
                <a:solidFill>
                  <a:schemeClr val="bg1"/>
                </a:solidFill>
              </a:rPr>
              <a:t>ISVAR: In-Situ Validation of Augmented Reality</a:t>
            </a:r>
          </a:p>
          <a:p>
            <a:pPr algn="ctr"/>
            <a:r>
              <a:rPr lang="en-US" sz="3600" dirty="0">
                <a:solidFill>
                  <a:schemeClr val="bg1"/>
                </a:solidFill>
              </a:rPr>
              <a:t>Sarah M. Lehman, PhD</a:t>
            </a:r>
          </a:p>
          <a:p>
            <a:pPr algn="ctr"/>
            <a:r>
              <a:rPr lang="en-US" sz="3600" dirty="0">
                <a:solidFill>
                  <a:schemeClr val="bg1"/>
                </a:solidFill>
              </a:rPr>
              <a:t>NASA Langley Research Center</a:t>
            </a:r>
          </a:p>
        </p:txBody>
      </p:sp>
      <p:sp>
        <p:nvSpPr>
          <p:cNvPr id="159" name="Rectangle 158">
            <a:extLst>
              <a:ext uri="{FF2B5EF4-FFF2-40B4-BE49-F238E27FC236}">
                <a16:creationId xmlns:a16="http://schemas.microsoft.com/office/drawing/2014/main" id="{EAB6A252-5C60-C358-2349-9F7B7619514F}"/>
              </a:ext>
            </a:extLst>
          </p:cNvPr>
          <p:cNvSpPr/>
          <p:nvPr/>
        </p:nvSpPr>
        <p:spPr>
          <a:xfrm>
            <a:off x="914400" y="4343400"/>
            <a:ext cx="1280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The Oracle Problem of Machine Learning</a:t>
            </a:r>
          </a:p>
        </p:txBody>
      </p:sp>
      <p:sp>
        <p:nvSpPr>
          <p:cNvPr id="160" name="Rectangle 159">
            <a:extLst>
              <a:ext uri="{FF2B5EF4-FFF2-40B4-BE49-F238E27FC236}">
                <a16:creationId xmlns:a16="http://schemas.microsoft.com/office/drawing/2014/main" id="{7912D89E-EA4B-B547-25B0-EC6BE40E62DB}"/>
              </a:ext>
            </a:extLst>
          </p:cNvPr>
          <p:cNvSpPr/>
          <p:nvPr/>
        </p:nvSpPr>
        <p:spPr>
          <a:xfrm>
            <a:off x="30175199" y="18358468"/>
            <a:ext cx="1280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Applications for Final System</a:t>
            </a:r>
          </a:p>
        </p:txBody>
      </p:sp>
      <p:sp>
        <p:nvSpPr>
          <p:cNvPr id="161" name="Rectangle 160">
            <a:extLst>
              <a:ext uri="{FF2B5EF4-FFF2-40B4-BE49-F238E27FC236}">
                <a16:creationId xmlns:a16="http://schemas.microsoft.com/office/drawing/2014/main" id="{24DA2BEA-4B10-B0FD-3EDF-EA5CE108EBFA}"/>
              </a:ext>
            </a:extLst>
          </p:cNvPr>
          <p:cNvSpPr/>
          <p:nvPr/>
        </p:nvSpPr>
        <p:spPr>
          <a:xfrm>
            <a:off x="914400" y="18096942"/>
            <a:ext cx="1280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Using the Environment for Edge Case Handling</a:t>
            </a:r>
          </a:p>
        </p:txBody>
      </p:sp>
      <p:sp>
        <p:nvSpPr>
          <p:cNvPr id="163" name="TextBox 162">
            <a:extLst>
              <a:ext uri="{FF2B5EF4-FFF2-40B4-BE49-F238E27FC236}">
                <a16:creationId xmlns:a16="http://schemas.microsoft.com/office/drawing/2014/main" id="{4E12C9C5-BF57-6503-9124-46E83C9BCAFF}"/>
              </a:ext>
            </a:extLst>
          </p:cNvPr>
          <p:cNvSpPr txBox="1"/>
          <p:nvPr/>
        </p:nvSpPr>
        <p:spPr>
          <a:xfrm>
            <a:off x="914400" y="19114310"/>
            <a:ext cx="12801600" cy="5016758"/>
          </a:xfrm>
          <a:prstGeom prst="rect">
            <a:avLst/>
          </a:prstGeom>
          <a:noFill/>
        </p:spPr>
        <p:txBody>
          <a:bodyPr wrap="square" rtlCol="0">
            <a:spAutoFit/>
          </a:bodyPr>
          <a:lstStyle/>
          <a:p>
            <a:pPr algn="just"/>
            <a:r>
              <a:rPr lang="en-US" sz="3200" dirty="0"/>
              <a:t>When handling edge cases encountered by machine learning-based systems in the real world, it is important to </a:t>
            </a:r>
            <a:r>
              <a:rPr lang="en-US" sz="3200" b="1" i="1" dirty="0"/>
              <a:t>leverage the usage conditions directly </a:t>
            </a:r>
            <a:r>
              <a:rPr lang="en-US" sz="3200" dirty="0"/>
              <a:t>to assist in diagnosing and redressing those unforeseen conditions.  Today’s mobile systems provide a wealth of data through environmental sensors, such as ambient light levels, inertial data, camera images, and microphone audio.  The machine learning model also provides data points in the form of inputs, outputs, and performance traces; finally, the user provides their own data in the form of behavioral trends and, when prompted, explicit feedback.  All of these can be used to give context to how and why edge cases and undesirable behavior occurs in the wild.</a:t>
            </a:r>
          </a:p>
        </p:txBody>
      </p:sp>
      <p:pic>
        <p:nvPicPr>
          <p:cNvPr id="171" name="Picture 170" descr="A picture containing logo&#10;&#10;Description automatically generated">
            <a:extLst>
              <a:ext uri="{FF2B5EF4-FFF2-40B4-BE49-F238E27FC236}">
                <a16:creationId xmlns:a16="http://schemas.microsoft.com/office/drawing/2014/main" id="{E4AD532A-FC15-9C54-B209-DF8C1E6B04F7}"/>
              </a:ext>
            </a:extLst>
          </p:cNvPr>
          <p:cNvPicPr>
            <a:picLocks noChangeAspect="1"/>
          </p:cNvPicPr>
          <p:nvPr/>
        </p:nvPicPr>
        <p:blipFill>
          <a:blip r:embed="rId4"/>
          <a:stretch>
            <a:fillRect/>
          </a:stretch>
        </p:blipFill>
        <p:spPr>
          <a:xfrm>
            <a:off x="3843778" y="1028700"/>
            <a:ext cx="2628502" cy="2514600"/>
          </a:xfrm>
          <a:prstGeom prst="rect">
            <a:avLst/>
          </a:prstGeom>
        </p:spPr>
      </p:pic>
      <p:sp>
        <p:nvSpPr>
          <p:cNvPr id="178" name="Rectangle 177">
            <a:extLst>
              <a:ext uri="{FF2B5EF4-FFF2-40B4-BE49-F238E27FC236}">
                <a16:creationId xmlns:a16="http://schemas.microsoft.com/office/drawing/2014/main" id="{D4E0FC68-67F6-F0A1-AE6A-1FCACE46614E}"/>
              </a:ext>
            </a:extLst>
          </p:cNvPr>
          <p:cNvSpPr/>
          <p:nvPr/>
        </p:nvSpPr>
        <p:spPr>
          <a:xfrm>
            <a:off x="30175200" y="27564709"/>
            <a:ext cx="128016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References</a:t>
            </a:r>
          </a:p>
        </p:txBody>
      </p:sp>
      <p:sp>
        <p:nvSpPr>
          <p:cNvPr id="179" name="TextBox 178">
            <a:extLst>
              <a:ext uri="{FF2B5EF4-FFF2-40B4-BE49-F238E27FC236}">
                <a16:creationId xmlns:a16="http://schemas.microsoft.com/office/drawing/2014/main" id="{C6EDB5A7-5690-0A9B-C3A5-6049F0786B29}"/>
              </a:ext>
            </a:extLst>
          </p:cNvPr>
          <p:cNvSpPr txBox="1"/>
          <p:nvPr/>
        </p:nvSpPr>
        <p:spPr>
          <a:xfrm>
            <a:off x="30175200" y="28683206"/>
            <a:ext cx="12801600" cy="3416320"/>
          </a:xfrm>
          <a:prstGeom prst="rect">
            <a:avLst/>
          </a:prstGeom>
          <a:noFill/>
        </p:spPr>
        <p:txBody>
          <a:bodyPr wrap="square" rtlCol="0">
            <a:spAutoFit/>
          </a:bodyPr>
          <a:lstStyle/>
          <a:p>
            <a:pPr marL="514350" indent="-514350" algn="just">
              <a:buFont typeface="+mj-lt"/>
              <a:buAutoNum type="arabicPeriod"/>
            </a:pPr>
            <a:r>
              <a:rPr lang="en-US" sz="2400" dirty="0"/>
              <a:t>Barr, Earl T., et al. "The oracle problem in software testing: A survey." </a:t>
            </a:r>
            <a:r>
              <a:rPr lang="en-US" sz="2400" i="1" dirty="0"/>
              <a:t>IEEE transactions on software engineering</a:t>
            </a:r>
            <a:r>
              <a:rPr lang="en-US" sz="2400" dirty="0"/>
              <a:t> 41.5 (2014): 507-525.</a:t>
            </a:r>
          </a:p>
          <a:p>
            <a:pPr marL="514350" indent="-514350" algn="just">
              <a:buFont typeface="+mj-lt"/>
              <a:buAutoNum type="arabicPeriod"/>
            </a:pPr>
            <a:r>
              <a:rPr lang="en-US" sz="2400" dirty="0"/>
              <a:t>Riccio, Vincenzo, et al. "Testing machine learning based systems: a systematic mapping." </a:t>
            </a:r>
            <a:r>
              <a:rPr lang="en-US" sz="2400" i="1" dirty="0"/>
              <a:t>Empirical Software Engineering</a:t>
            </a:r>
            <a:r>
              <a:rPr lang="en-US" sz="2400" dirty="0"/>
              <a:t> 25.6 (2020): 5193-5254.</a:t>
            </a:r>
          </a:p>
          <a:p>
            <a:pPr marL="514350" indent="-514350" algn="just">
              <a:buFont typeface="+mj-lt"/>
              <a:buAutoNum type="arabicPeriod"/>
            </a:pPr>
            <a:r>
              <a:rPr lang="en-US" sz="2400" dirty="0"/>
              <a:t>Lehman, Sarah M., </a:t>
            </a:r>
            <a:r>
              <a:rPr lang="en-US" sz="2400" dirty="0" err="1"/>
              <a:t>Haibin</a:t>
            </a:r>
            <a:r>
              <a:rPr lang="en-US" sz="2400" dirty="0"/>
              <a:t> Ling, and Chiu C. Tan. ”ARCHIE: A user-focused framework for testing augmented reality applications in the wild." </a:t>
            </a:r>
            <a:r>
              <a:rPr lang="en-US" sz="2400" i="1" dirty="0"/>
              <a:t>2020 IEEE Conference on Virtual Reality and 3D User Interfaces (VR)</a:t>
            </a:r>
            <a:r>
              <a:rPr lang="en-US" sz="2400" dirty="0"/>
              <a:t>. IEEE, 2020.</a:t>
            </a:r>
          </a:p>
          <a:p>
            <a:pPr marL="514350" indent="-514350" algn="just">
              <a:buFont typeface="+mj-lt"/>
              <a:buAutoNum type="arabicPeriod"/>
            </a:pPr>
            <a:r>
              <a:rPr lang="en-US" sz="2400" dirty="0"/>
              <a:t>Lehman, Sarah, et al. "ARCHIE++: A cloud-enabled framework for conducting AR system testing in the wild." </a:t>
            </a:r>
            <a:r>
              <a:rPr lang="en-US" sz="2400" i="1" dirty="0"/>
              <a:t>IEEE Transactions on Visualization and Computer Graphics</a:t>
            </a:r>
            <a:r>
              <a:rPr lang="en-US" sz="2400" dirty="0"/>
              <a:t> (2022).</a:t>
            </a:r>
          </a:p>
        </p:txBody>
      </p:sp>
      <p:sp>
        <p:nvSpPr>
          <p:cNvPr id="152" name="Rectangle 151">
            <a:extLst>
              <a:ext uri="{FF2B5EF4-FFF2-40B4-BE49-F238E27FC236}">
                <a16:creationId xmlns:a16="http://schemas.microsoft.com/office/drawing/2014/main" id="{315F23D9-3636-0D75-C75E-9B9DE7A15C19}"/>
              </a:ext>
            </a:extLst>
          </p:cNvPr>
          <p:cNvSpPr/>
          <p:nvPr/>
        </p:nvSpPr>
        <p:spPr>
          <a:xfrm>
            <a:off x="914400" y="1047377"/>
            <a:ext cx="42062400" cy="3108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76" name="Group 275">
            <a:extLst>
              <a:ext uri="{FF2B5EF4-FFF2-40B4-BE49-F238E27FC236}">
                <a16:creationId xmlns:a16="http://schemas.microsoft.com/office/drawing/2014/main" id="{5A18977E-473B-4D33-EE3D-D812EAEB737D}"/>
              </a:ext>
            </a:extLst>
          </p:cNvPr>
          <p:cNvGrpSpPr/>
          <p:nvPr/>
        </p:nvGrpSpPr>
        <p:grpSpPr>
          <a:xfrm>
            <a:off x="1453802" y="24454632"/>
            <a:ext cx="11613832" cy="1611047"/>
            <a:chOff x="15870397" y="10769345"/>
            <a:chExt cx="11613832" cy="1611047"/>
          </a:xfrm>
        </p:grpSpPr>
        <p:grpSp>
          <p:nvGrpSpPr>
            <p:cNvPr id="3" name="Group 2">
              <a:extLst>
                <a:ext uri="{FF2B5EF4-FFF2-40B4-BE49-F238E27FC236}">
                  <a16:creationId xmlns:a16="http://schemas.microsoft.com/office/drawing/2014/main" id="{41F6BD1D-9A96-F78A-3DC8-B37C8D0D7D54}"/>
                </a:ext>
              </a:extLst>
            </p:cNvPr>
            <p:cNvGrpSpPr>
              <a:grpSpLocks noChangeAspect="1"/>
            </p:cNvGrpSpPr>
            <p:nvPr/>
          </p:nvGrpSpPr>
          <p:grpSpPr>
            <a:xfrm>
              <a:off x="23982382" y="10780192"/>
              <a:ext cx="3501847" cy="1600200"/>
              <a:chOff x="6313776" y="632438"/>
              <a:chExt cx="2650670" cy="1211247"/>
            </a:xfrm>
          </p:grpSpPr>
          <p:grpSp>
            <p:nvGrpSpPr>
              <p:cNvPr id="4" name="Group 3">
                <a:extLst>
                  <a:ext uri="{FF2B5EF4-FFF2-40B4-BE49-F238E27FC236}">
                    <a16:creationId xmlns:a16="http://schemas.microsoft.com/office/drawing/2014/main" id="{ABE57CF5-5993-43B4-C2DF-C848EF8F4FB1}"/>
                  </a:ext>
                </a:extLst>
              </p:cNvPr>
              <p:cNvGrpSpPr/>
              <p:nvPr/>
            </p:nvGrpSpPr>
            <p:grpSpPr>
              <a:xfrm>
                <a:off x="6793041" y="648519"/>
                <a:ext cx="1760991" cy="585216"/>
                <a:chOff x="8303233" y="1805146"/>
                <a:chExt cx="1760991" cy="585216"/>
              </a:xfrm>
            </p:grpSpPr>
            <p:pic>
              <p:nvPicPr>
                <p:cNvPr id="7" name="Graphic 6" descr="User with solid fill">
                  <a:extLst>
                    <a:ext uri="{FF2B5EF4-FFF2-40B4-BE49-F238E27FC236}">
                      <a16:creationId xmlns:a16="http://schemas.microsoft.com/office/drawing/2014/main" id="{AC3718A9-177D-B7B3-0B68-D542B3022A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93792" y="1805146"/>
                  <a:ext cx="585216" cy="585216"/>
                </a:xfrm>
                <a:prstGeom prst="rect">
                  <a:avLst/>
                </a:prstGeom>
              </p:spPr>
            </p:pic>
            <p:pic>
              <p:nvPicPr>
                <p:cNvPr id="8" name="Graphic 7" descr="Virtual Reality headset with solid fill">
                  <a:extLst>
                    <a:ext uri="{FF2B5EF4-FFF2-40B4-BE49-F238E27FC236}">
                      <a16:creationId xmlns:a16="http://schemas.microsoft.com/office/drawing/2014/main" id="{712241D9-FDB3-9719-4D75-44DA1EE7B2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3233" y="1805146"/>
                  <a:ext cx="585216" cy="585216"/>
                </a:xfrm>
                <a:prstGeom prst="rect">
                  <a:avLst/>
                </a:prstGeom>
              </p:spPr>
            </p:pic>
            <p:pic>
              <p:nvPicPr>
                <p:cNvPr id="9" name="Graphic 8" descr="Clipboard Checked with solid fill">
                  <a:extLst>
                    <a:ext uri="{FF2B5EF4-FFF2-40B4-BE49-F238E27FC236}">
                      <a16:creationId xmlns:a16="http://schemas.microsoft.com/office/drawing/2014/main" id="{04B5E185-D29C-89C9-02D9-FB01663843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9008" y="1805146"/>
                  <a:ext cx="585216" cy="585216"/>
                </a:xfrm>
                <a:prstGeom prst="rect">
                  <a:avLst/>
                </a:prstGeom>
              </p:spPr>
            </p:pic>
          </p:grpSp>
          <p:sp>
            <p:nvSpPr>
              <p:cNvPr id="5" name="Rectangle 4">
                <a:extLst>
                  <a:ext uri="{FF2B5EF4-FFF2-40B4-BE49-F238E27FC236}">
                    <a16:creationId xmlns:a16="http://schemas.microsoft.com/office/drawing/2014/main" id="{746CBA21-2C75-FEFC-8665-3B108FA6DE45}"/>
                  </a:ext>
                </a:extLst>
              </p:cNvPr>
              <p:cNvSpPr/>
              <p:nvPr/>
            </p:nvSpPr>
            <p:spPr>
              <a:xfrm>
                <a:off x="6313776" y="632438"/>
                <a:ext cx="2650670" cy="121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71CD09-9880-3EEC-AD62-429151D341ED}"/>
                  </a:ext>
                </a:extLst>
              </p:cNvPr>
              <p:cNvSpPr txBox="1"/>
              <p:nvPr/>
            </p:nvSpPr>
            <p:spPr>
              <a:xfrm>
                <a:off x="6407099" y="1233736"/>
                <a:ext cx="2538221" cy="582417"/>
              </a:xfrm>
              <a:prstGeom prst="rect">
                <a:avLst/>
              </a:prstGeom>
              <a:noFill/>
            </p:spPr>
            <p:txBody>
              <a:bodyPr wrap="none" rtlCol="0">
                <a:spAutoFit/>
              </a:bodyPr>
              <a:lstStyle/>
              <a:p>
                <a:pPr algn="ctr"/>
                <a:r>
                  <a:rPr lang="en-US" sz="2200" b="1" dirty="0"/>
                  <a:t>User Data </a:t>
                </a:r>
                <a:r>
                  <a:rPr lang="en-US" sz="2200" dirty="0"/>
                  <a:t>(explicit</a:t>
                </a:r>
                <a:br>
                  <a:rPr lang="en-US" sz="2200" dirty="0"/>
                </a:br>
                <a:r>
                  <a:rPr lang="en-US" sz="2200" dirty="0"/>
                  <a:t>feedback, implicit behavior)</a:t>
                </a:r>
              </a:p>
            </p:txBody>
          </p:sp>
        </p:grpSp>
        <p:grpSp>
          <p:nvGrpSpPr>
            <p:cNvPr id="10" name="Group 9">
              <a:extLst>
                <a:ext uri="{FF2B5EF4-FFF2-40B4-BE49-F238E27FC236}">
                  <a16:creationId xmlns:a16="http://schemas.microsoft.com/office/drawing/2014/main" id="{7B41D351-1E1E-8C3F-DCF9-D4B750FD2B77}"/>
                </a:ext>
              </a:extLst>
            </p:cNvPr>
            <p:cNvGrpSpPr>
              <a:grpSpLocks noChangeAspect="1"/>
            </p:cNvGrpSpPr>
            <p:nvPr/>
          </p:nvGrpSpPr>
          <p:grpSpPr>
            <a:xfrm>
              <a:off x="15870397" y="10769345"/>
              <a:ext cx="3087230" cy="1611047"/>
              <a:chOff x="1525581" y="632438"/>
              <a:chExt cx="2348404" cy="1225496"/>
            </a:xfrm>
          </p:grpSpPr>
          <p:grpSp>
            <p:nvGrpSpPr>
              <p:cNvPr id="11" name="Group 10">
                <a:extLst>
                  <a:ext uri="{FF2B5EF4-FFF2-40B4-BE49-F238E27FC236}">
                    <a16:creationId xmlns:a16="http://schemas.microsoft.com/office/drawing/2014/main" id="{19887411-5684-F380-7A52-43DB773FC1AB}"/>
                  </a:ext>
                </a:extLst>
              </p:cNvPr>
              <p:cNvGrpSpPr/>
              <p:nvPr/>
            </p:nvGrpSpPr>
            <p:grpSpPr>
              <a:xfrm>
                <a:off x="1836187" y="687858"/>
                <a:ext cx="1754324" cy="588752"/>
                <a:chOff x="2418489" y="1867506"/>
                <a:chExt cx="1754324" cy="588752"/>
              </a:xfrm>
            </p:grpSpPr>
            <p:pic>
              <p:nvPicPr>
                <p:cNvPr id="14" name="Graphic 13" descr="Marker with solid fill">
                  <a:extLst>
                    <a:ext uri="{FF2B5EF4-FFF2-40B4-BE49-F238E27FC236}">
                      <a16:creationId xmlns:a16="http://schemas.microsoft.com/office/drawing/2014/main" id="{A95DD27A-ACDE-7D54-CF06-003B3CDB12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03264" y="1871483"/>
                  <a:ext cx="584775" cy="584775"/>
                </a:xfrm>
                <a:prstGeom prst="rect">
                  <a:avLst/>
                </a:prstGeom>
              </p:spPr>
            </p:pic>
            <p:pic>
              <p:nvPicPr>
                <p:cNvPr id="15" name="Graphic 14" descr="Lights On with solid fill">
                  <a:extLst>
                    <a:ext uri="{FF2B5EF4-FFF2-40B4-BE49-F238E27FC236}">
                      <a16:creationId xmlns:a16="http://schemas.microsoft.com/office/drawing/2014/main" id="{3712A1DE-E809-3362-5A19-FAC032F3E3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88038" y="1867506"/>
                  <a:ext cx="584775" cy="584775"/>
                </a:xfrm>
                <a:prstGeom prst="rect">
                  <a:avLst/>
                </a:prstGeom>
              </p:spPr>
            </p:pic>
            <p:pic>
              <p:nvPicPr>
                <p:cNvPr id="16" name="Graphic 15" descr="Compass with solid fill">
                  <a:extLst>
                    <a:ext uri="{FF2B5EF4-FFF2-40B4-BE49-F238E27FC236}">
                      <a16:creationId xmlns:a16="http://schemas.microsoft.com/office/drawing/2014/main" id="{74DC0DD8-4CAA-94D8-006A-CD2E761AF3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18489" y="1871482"/>
                  <a:ext cx="584775" cy="584775"/>
                </a:xfrm>
                <a:prstGeom prst="rect">
                  <a:avLst/>
                </a:prstGeom>
              </p:spPr>
            </p:pic>
          </p:grpSp>
          <p:sp>
            <p:nvSpPr>
              <p:cNvPr id="12" name="TextBox 11">
                <a:extLst>
                  <a:ext uri="{FF2B5EF4-FFF2-40B4-BE49-F238E27FC236}">
                    <a16:creationId xmlns:a16="http://schemas.microsoft.com/office/drawing/2014/main" id="{1E002396-3B0E-CBF1-8D7F-C3AC981C7CC0}"/>
                  </a:ext>
                </a:extLst>
              </p:cNvPr>
              <p:cNvSpPr txBox="1"/>
              <p:nvPr/>
            </p:nvSpPr>
            <p:spPr>
              <a:xfrm>
                <a:off x="1544829" y="1272633"/>
                <a:ext cx="2329156" cy="585301"/>
              </a:xfrm>
              <a:prstGeom prst="rect">
                <a:avLst/>
              </a:prstGeom>
              <a:noFill/>
            </p:spPr>
            <p:txBody>
              <a:bodyPr wrap="none" rtlCol="0">
                <a:spAutoFit/>
              </a:bodyPr>
              <a:lstStyle/>
              <a:p>
                <a:pPr algn="ctr"/>
                <a:r>
                  <a:rPr lang="en-US" sz="2200" b="1" dirty="0"/>
                  <a:t>Environmental Data</a:t>
                </a:r>
              </a:p>
              <a:p>
                <a:pPr algn="ctr"/>
                <a:r>
                  <a:rPr lang="en-US" sz="2200" dirty="0"/>
                  <a:t>(light, location, direction)</a:t>
                </a:r>
              </a:p>
            </p:txBody>
          </p:sp>
          <p:sp>
            <p:nvSpPr>
              <p:cNvPr id="13" name="Rectangle 12">
                <a:extLst>
                  <a:ext uri="{FF2B5EF4-FFF2-40B4-BE49-F238E27FC236}">
                    <a16:creationId xmlns:a16="http://schemas.microsoft.com/office/drawing/2014/main" id="{F1A8CA55-8BB7-04EA-4810-BA4503980740}"/>
                  </a:ext>
                </a:extLst>
              </p:cNvPr>
              <p:cNvSpPr/>
              <p:nvPr/>
            </p:nvSpPr>
            <p:spPr>
              <a:xfrm>
                <a:off x="1525581" y="632438"/>
                <a:ext cx="2329156" cy="1217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0D3A79E-DCF8-4968-1EEA-6B7BB26AC4EF}"/>
                </a:ext>
              </a:extLst>
            </p:cNvPr>
            <p:cNvGrpSpPr>
              <a:grpSpLocks noChangeAspect="1"/>
            </p:cNvGrpSpPr>
            <p:nvPr/>
          </p:nvGrpSpPr>
          <p:grpSpPr>
            <a:xfrm>
              <a:off x="19718166" y="10769345"/>
              <a:ext cx="3501848" cy="1605384"/>
              <a:chOff x="4742908" y="635965"/>
              <a:chExt cx="2650669" cy="1215170"/>
            </a:xfrm>
          </p:grpSpPr>
          <p:pic>
            <p:nvPicPr>
              <p:cNvPr id="18" name="Graphic 17" descr="Periodic Graph with solid fill">
                <a:extLst>
                  <a:ext uri="{FF2B5EF4-FFF2-40B4-BE49-F238E27FC236}">
                    <a16:creationId xmlns:a16="http://schemas.microsoft.com/office/drawing/2014/main" id="{AE1B04D9-65AB-7DF6-7B52-09CB4E7C284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81873" y="694147"/>
                <a:ext cx="585216" cy="585216"/>
              </a:xfrm>
              <a:prstGeom prst="rect">
                <a:avLst/>
              </a:prstGeom>
            </p:spPr>
          </p:pic>
          <p:pic>
            <p:nvPicPr>
              <p:cNvPr id="19" name="Graphic 18" descr="Camera with solid fill">
                <a:extLst>
                  <a:ext uri="{FF2B5EF4-FFF2-40B4-BE49-F238E27FC236}">
                    <a16:creationId xmlns:a16="http://schemas.microsoft.com/office/drawing/2014/main" id="{98B7F315-FAEF-1B75-3116-D50AAB7CE2C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08844" y="689265"/>
                <a:ext cx="585216" cy="585216"/>
              </a:xfrm>
              <a:prstGeom prst="rect">
                <a:avLst/>
              </a:prstGeom>
            </p:spPr>
          </p:pic>
          <p:pic>
            <p:nvPicPr>
              <p:cNvPr id="20" name="Graphic 19" descr="Radio microphone with solid fill">
                <a:extLst>
                  <a:ext uri="{FF2B5EF4-FFF2-40B4-BE49-F238E27FC236}">
                    <a16:creationId xmlns:a16="http://schemas.microsoft.com/office/drawing/2014/main" id="{FD2626D3-3089-95B1-B02D-23C47213ECC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500058" y="694147"/>
                <a:ext cx="585216" cy="585216"/>
              </a:xfrm>
              <a:prstGeom prst="rect">
                <a:avLst/>
              </a:prstGeom>
            </p:spPr>
          </p:pic>
          <p:sp>
            <p:nvSpPr>
              <p:cNvPr id="21" name="Rectangle 20">
                <a:extLst>
                  <a:ext uri="{FF2B5EF4-FFF2-40B4-BE49-F238E27FC236}">
                    <a16:creationId xmlns:a16="http://schemas.microsoft.com/office/drawing/2014/main" id="{401E20C2-2BA0-AED9-0E42-4CD4E520143A}"/>
                  </a:ext>
                </a:extLst>
              </p:cNvPr>
              <p:cNvSpPr/>
              <p:nvPr/>
            </p:nvSpPr>
            <p:spPr>
              <a:xfrm>
                <a:off x="4742908" y="635965"/>
                <a:ext cx="2650669" cy="1211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79AE061-B0ED-D862-D6D3-EEE0E509DBA0}"/>
                  </a:ext>
                </a:extLst>
              </p:cNvPr>
              <p:cNvSpPr txBox="1"/>
              <p:nvPr/>
            </p:nvSpPr>
            <p:spPr>
              <a:xfrm>
                <a:off x="5043651" y="1268719"/>
                <a:ext cx="2102184" cy="582416"/>
              </a:xfrm>
              <a:prstGeom prst="rect">
                <a:avLst/>
              </a:prstGeom>
              <a:noFill/>
            </p:spPr>
            <p:txBody>
              <a:bodyPr wrap="none" rtlCol="0">
                <a:spAutoFit/>
              </a:bodyPr>
              <a:lstStyle/>
              <a:p>
                <a:pPr algn="ctr"/>
                <a:r>
                  <a:rPr lang="en-US" sz="2200" b="1" dirty="0"/>
                  <a:t>Model Data </a:t>
                </a:r>
                <a:r>
                  <a:rPr lang="en-US" sz="2200" dirty="0"/>
                  <a:t>(inputs,</a:t>
                </a:r>
                <a:br>
                  <a:rPr lang="en-US" sz="2200" dirty="0"/>
                </a:br>
                <a:r>
                  <a:rPr lang="en-US" sz="2200" dirty="0"/>
                  <a:t>outputs, performance)</a:t>
                </a:r>
              </a:p>
            </p:txBody>
          </p:sp>
          <p:pic>
            <p:nvPicPr>
              <p:cNvPr id="23" name="Graphic 22" descr="Tag with solid fill">
                <a:extLst>
                  <a:ext uri="{FF2B5EF4-FFF2-40B4-BE49-F238E27FC236}">
                    <a16:creationId xmlns:a16="http://schemas.microsoft.com/office/drawing/2014/main" id="{B2651809-0F16-A8F7-0ECF-04604879C63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094891" y="691463"/>
                <a:ext cx="585216" cy="585216"/>
              </a:xfrm>
              <a:prstGeom prst="rect">
                <a:avLst/>
              </a:prstGeom>
            </p:spPr>
          </p:pic>
        </p:grpSp>
      </p:grpSp>
      <p:grpSp>
        <p:nvGrpSpPr>
          <p:cNvPr id="24" name="Group 23">
            <a:extLst>
              <a:ext uri="{FF2B5EF4-FFF2-40B4-BE49-F238E27FC236}">
                <a16:creationId xmlns:a16="http://schemas.microsoft.com/office/drawing/2014/main" id="{3016E96C-32BC-5E92-1FAA-8DF148C926B2}"/>
              </a:ext>
            </a:extLst>
          </p:cNvPr>
          <p:cNvGrpSpPr/>
          <p:nvPr/>
        </p:nvGrpSpPr>
        <p:grpSpPr>
          <a:xfrm>
            <a:off x="15546735" y="5507300"/>
            <a:ext cx="12801600" cy="6275574"/>
            <a:chOff x="15558043" y="10289257"/>
            <a:chExt cx="12801600" cy="6275574"/>
          </a:xfrm>
        </p:grpSpPr>
        <p:sp>
          <p:nvSpPr>
            <p:cNvPr id="180" name="Rectangle 179">
              <a:extLst>
                <a:ext uri="{FF2B5EF4-FFF2-40B4-BE49-F238E27FC236}">
                  <a16:creationId xmlns:a16="http://schemas.microsoft.com/office/drawing/2014/main" id="{7BFADDB5-1A19-B5C4-3A73-EECC067EE157}"/>
                </a:ext>
              </a:extLst>
            </p:cNvPr>
            <p:cNvSpPr/>
            <p:nvPr/>
          </p:nvSpPr>
          <p:spPr>
            <a:xfrm>
              <a:off x="15558043" y="10289257"/>
              <a:ext cx="12801600" cy="62755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11EC00F1-F4A5-BA9B-67C0-4DAF1DDD004D}"/>
                </a:ext>
              </a:extLst>
            </p:cNvPr>
            <p:cNvGrpSpPr/>
            <p:nvPr/>
          </p:nvGrpSpPr>
          <p:grpSpPr>
            <a:xfrm>
              <a:off x="16187875" y="10582589"/>
              <a:ext cx="11541936" cy="5612935"/>
              <a:chOff x="16270052" y="12785188"/>
              <a:chExt cx="11541936" cy="5612935"/>
            </a:xfrm>
          </p:grpSpPr>
          <p:grpSp>
            <p:nvGrpSpPr>
              <p:cNvPr id="275" name="Group 274">
                <a:extLst>
                  <a:ext uri="{FF2B5EF4-FFF2-40B4-BE49-F238E27FC236}">
                    <a16:creationId xmlns:a16="http://schemas.microsoft.com/office/drawing/2014/main" id="{14BA9615-E956-B1C8-AC29-761B41CFABAF}"/>
                  </a:ext>
                </a:extLst>
              </p:cNvPr>
              <p:cNvGrpSpPr/>
              <p:nvPr/>
            </p:nvGrpSpPr>
            <p:grpSpPr>
              <a:xfrm>
                <a:off x="16270052" y="12785188"/>
                <a:ext cx="5630976" cy="5612935"/>
                <a:chOff x="15722400" y="12794531"/>
                <a:chExt cx="5630976" cy="5612935"/>
              </a:xfrm>
            </p:grpSpPr>
            <p:grpSp>
              <p:nvGrpSpPr>
                <p:cNvPr id="267" name="Group 266">
                  <a:extLst>
                    <a:ext uri="{FF2B5EF4-FFF2-40B4-BE49-F238E27FC236}">
                      <a16:creationId xmlns:a16="http://schemas.microsoft.com/office/drawing/2014/main" id="{ED0E3B0B-BFCE-59DA-BF99-14C24B3C0EAB}"/>
                    </a:ext>
                  </a:extLst>
                </p:cNvPr>
                <p:cNvGrpSpPr/>
                <p:nvPr/>
              </p:nvGrpSpPr>
              <p:grpSpPr>
                <a:xfrm>
                  <a:off x="16017331" y="13081120"/>
                  <a:ext cx="5041838" cy="5030969"/>
                  <a:chOff x="15204935" y="26424296"/>
                  <a:chExt cx="5041838" cy="5030969"/>
                </a:xfrm>
              </p:grpSpPr>
              <p:grpSp>
                <p:nvGrpSpPr>
                  <p:cNvPr id="182" name="Group 181">
                    <a:extLst>
                      <a:ext uri="{FF2B5EF4-FFF2-40B4-BE49-F238E27FC236}">
                        <a16:creationId xmlns:a16="http://schemas.microsoft.com/office/drawing/2014/main" id="{266AC797-5D5C-EB56-808E-DC233DDCF6A2}"/>
                      </a:ext>
                    </a:extLst>
                  </p:cNvPr>
                  <p:cNvGrpSpPr/>
                  <p:nvPr/>
                </p:nvGrpSpPr>
                <p:grpSpPr>
                  <a:xfrm>
                    <a:off x="15760708" y="27419331"/>
                    <a:ext cx="3917649" cy="3039134"/>
                    <a:chOff x="5209571" y="3429000"/>
                    <a:chExt cx="2123214" cy="1647092"/>
                  </a:xfrm>
                </p:grpSpPr>
                <p:sp>
                  <p:nvSpPr>
                    <p:cNvPr id="187" name="Oval 186">
                      <a:extLst>
                        <a:ext uri="{FF2B5EF4-FFF2-40B4-BE49-F238E27FC236}">
                          <a16:creationId xmlns:a16="http://schemas.microsoft.com/office/drawing/2014/main" id="{A6C1979C-3334-EFF1-CE68-DEC65DD223C6}"/>
                        </a:ext>
                      </a:extLst>
                    </p:cNvPr>
                    <p:cNvSpPr/>
                    <p:nvPr/>
                  </p:nvSpPr>
                  <p:spPr>
                    <a:xfrm>
                      <a:off x="5209571" y="378362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1240B3B1-2187-E2F3-D2C8-A432BFD4FF96}"/>
                        </a:ext>
                      </a:extLst>
                    </p:cNvPr>
                    <p:cNvSpPr/>
                    <p:nvPr/>
                  </p:nvSpPr>
                  <p:spPr>
                    <a:xfrm>
                      <a:off x="5209571" y="413824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DC394F1-1FCB-66D7-52F7-DE4EA5BF0A31}"/>
                        </a:ext>
                      </a:extLst>
                    </p:cNvPr>
                    <p:cNvSpPr/>
                    <p:nvPr/>
                  </p:nvSpPr>
                  <p:spPr>
                    <a:xfrm>
                      <a:off x="5209571" y="449286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846A9895-CD3F-A38A-8638-E47D8FAA4EB1}"/>
                        </a:ext>
                      </a:extLst>
                    </p:cNvPr>
                    <p:cNvSpPr/>
                    <p:nvPr/>
                  </p:nvSpPr>
                  <p:spPr>
                    <a:xfrm>
                      <a:off x="5839685" y="3429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75F143FE-5A40-57CF-F359-41C55A958E73}"/>
                        </a:ext>
                      </a:extLst>
                    </p:cNvPr>
                    <p:cNvSpPr/>
                    <p:nvPr/>
                  </p:nvSpPr>
                  <p:spPr>
                    <a:xfrm>
                      <a:off x="5839685" y="3783623"/>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79D6F00F-D1C7-205C-AB37-EA506B2885EB}"/>
                        </a:ext>
                      </a:extLst>
                    </p:cNvPr>
                    <p:cNvSpPr/>
                    <p:nvPr/>
                  </p:nvSpPr>
                  <p:spPr>
                    <a:xfrm>
                      <a:off x="5839685" y="413824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3638313C-F900-F8A3-658E-87C365531902}"/>
                        </a:ext>
                      </a:extLst>
                    </p:cNvPr>
                    <p:cNvSpPr/>
                    <p:nvPr/>
                  </p:nvSpPr>
                  <p:spPr>
                    <a:xfrm>
                      <a:off x="5839685" y="449286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F837B7EC-333C-29E0-8C9C-3442F3933E57}"/>
                        </a:ext>
                      </a:extLst>
                    </p:cNvPr>
                    <p:cNvSpPr/>
                    <p:nvPr/>
                  </p:nvSpPr>
                  <p:spPr>
                    <a:xfrm>
                      <a:off x="5839685" y="484749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27B01DC1-9294-5B39-14F9-CF71B620937B}"/>
                        </a:ext>
                      </a:extLst>
                    </p:cNvPr>
                    <p:cNvSpPr/>
                    <p:nvPr/>
                  </p:nvSpPr>
                  <p:spPr>
                    <a:xfrm>
                      <a:off x="6469799" y="34290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7E64D1AA-1F6D-5B33-5DC8-BF6F3C84FDA9}"/>
                        </a:ext>
                      </a:extLst>
                    </p:cNvPr>
                    <p:cNvSpPr/>
                    <p:nvPr/>
                  </p:nvSpPr>
                  <p:spPr>
                    <a:xfrm>
                      <a:off x="6469799" y="3783623"/>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7703A6-925D-2018-D29F-215FB26230A2}"/>
                        </a:ext>
                      </a:extLst>
                    </p:cNvPr>
                    <p:cNvSpPr/>
                    <p:nvPr/>
                  </p:nvSpPr>
                  <p:spPr>
                    <a:xfrm>
                      <a:off x="6469799" y="413824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B8784F8-0117-38B7-1E98-150E54D20E87}"/>
                        </a:ext>
                      </a:extLst>
                    </p:cNvPr>
                    <p:cNvSpPr/>
                    <p:nvPr/>
                  </p:nvSpPr>
                  <p:spPr>
                    <a:xfrm>
                      <a:off x="6469799" y="449286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AEE80D8F-4CB7-1261-F959-F82A25875874}"/>
                        </a:ext>
                      </a:extLst>
                    </p:cNvPr>
                    <p:cNvSpPr/>
                    <p:nvPr/>
                  </p:nvSpPr>
                  <p:spPr>
                    <a:xfrm>
                      <a:off x="6469799" y="484749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E1281D1B-A25F-C7F7-AB98-2C27A0B4259E}"/>
                        </a:ext>
                      </a:extLst>
                    </p:cNvPr>
                    <p:cNvSpPr/>
                    <p:nvPr/>
                  </p:nvSpPr>
                  <p:spPr>
                    <a:xfrm>
                      <a:off x="7104185" y="378655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41768510-9ED8-EA03-2081-F2AC7B0D0047}"/>
                        </a:ext>
                      </a:extLst>
                    </p:cNvPr>
                    <p:cNvSpPr/>
                    <p:nvPr/>
                  </p:nvSpPr>
                  <p:spPr>
                    <a:xfrm>
                      <a:off x="7104185" y="414117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869AB0D6-8AB5-8518-795E-AA9CA2C6A6DB}"/>
                        </a:ext>
                      </a:extLst>
                    </p:cNvPr>
                    <p:cNvSpPr/>
                    <p:nvPr/>
                  </p:nvSpPr>
                  <p:spPr>
                    <a:xfrm>
                      <a:off x="7104185"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981F3C11-0914-9178-5825-1018CF512A1B}"/>
                        </a:ext>
                      </a:extLst>
                    </p:cNvPr>
                    <p:cNvCxnSpPr>
                      <a:stCxn id="187" idx="6"/>
                      <a:endCxn id="190" idx="2"/>
                    </p:cNvCxnSpPr>
                    <p:nvPr/>
                  </p:nvCxnSpPr>
                  <p:spPr>
                    <a:xfrm flipV="1">
                      <a:off x="5438171" y="3543300"/>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08BA614-CBCB-C806-2033-6FB89637F870}"/>
                        </a:ext>
                      </a:extLst>
                    </p:cNvPr>
                    <p:cNvCxnSpPr>
                      <a:stCxn id="187" idx="6"/>
                      <a:endCxn id="191" idx="2"/>
                    </p:cNvCxnSpPr>
                    <p:nvPr/>
                  </p:nvCxnSpPr>
                  <p:spPr>
                    <a:xfrm>
                      <a:off x="5438171" y="3897923"/>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62A1975-0BC0-ED3B-6E04-1C210F949402}"/>
                        </a:ext>
                      </a:extLst>
                    </p:cNvPr>
                    <p:cNvCxnSpPr>
                      <a:stCxn id="187" idx="6"/>
                      <a:endCxn id="192" idx="2"/>
                    </p:cNvCxnSpPr>
                    <p:nvPr/>
                  </p:nvCxnSpPr>
                  <p:spPr>
                    <a:xfrm>
                      <a:off x="5438171" y="3897923"/>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81178CD-926E-48AB-0DCE-3AE50A8E3B6E}"/>
                        </a:ext>
                      </a:extLst>
                    </p:cNvPr>
                    <p:cNvCxnSpPr>
                      <a:stCxn id="187" idx="6"/>
                      <a:endCxn id="193" idx="2"/>
                    </p:cNvCxnSpPr>
                    <p:nvPr/>
                  </p:nvCxnSpPr>
                  <p:spPr>
                    <a:xfrm>
                      <a:off x="5438171" y="3897923"/>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7E0BFBB-DD5F-9D07-5327-0274DEDD8D78}"/>
                        </a:ext>
                      </a:extLst>
                    </p:cNvPr>
                    <p:cNvCxnSpPr>
                      <a:stCxn id="187" idx="6"/>
                      <a:endCxn id="194" idx="2"/>
                    </p:cNvCxnSpPr>
                    <p:nvPr/>
                  </p:nvCxnSpPr>
                  <p:spPr>
                    <a:xfrm>
                      <a:off x="5438171" y="3897923"/>
                      <a:ext cx="401514" cy="106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18226AA-366E-178C-1603-8EEDBBE96453}"/>
                        </a:ext>
                      </a:extLst>
                    </p:cNvPr>
                    <p:cNvCxnSpPr>
                      <a:cxnSpLocks/>
                      <a:stCxn id="188" idx="6"/>
                      <a:endCxn id="190" idx="2"/>
                    </p:cNvCxnSpPr>
                    <p:nvPr/>
                  </p:nvCxnSpPr>
                  <p:spPr>
                    <a:xfrm flipV="1">
                      <a:off x="5438171" y="3543300"/>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482D43D-146C-2AB8-F593-1CA73B763C3C}"/>
                        </a:ext>
                      </a:extLst>
                    </p:cNvPr>
                    <p:cNvCxnSpPr>
                      <a:cxnSpLocks/>
                      <a:stCxn id="188" idx="6"/>
                      <a:endCxn id="191" idx="2"/>
                    </p:cNvCxnSpPr>
                    <p:nvPr/>
                  </p:nvCxnSpPr>
                  <p:spPr>
                    <a:xfrm flipV="1">
                      <a:off x="5438171" y="3897923"/>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F77324B-9E1B-864E-C154-DA29D7B993C1}"/>
                        </a:ext>
                      </a:extLst>
                    </p:cNvPr>
                    <p:cNvCxnSpPr>
                      <a:cxnSpLocks/>
                      <a:stCxn id="188" idx="6"/>
                      <a:endCxn id="192" idx="2"/>
                    </p:cNvCxnSpPr>
                    <p:nvPr/>
                  </p:nvCxnSpPr>
                  <p:spPr>
                    <a:xfrm>
                      <a:off x="5438171" y="4252546"/>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DB66501-30DB-D8E1-F580-64B18C287A60}"/>
                        </a:ext>
                      </a:extLst>
                    </p:cNvPr>
                    <p:cNvCxnSpPr>
                      <a:cxnSpLocks/>
                      <a:stCxn id="188" idx="6"/>
                      <a:endCxn id="193" idx="2"/>
                    </p:cNvCxnSpPr>
                    <p:nvPr/>
                  </p:nvCxnSpPr>
                  <p:spPr>
                    <a:xfrm>
                      <a:off x="5438171" y="4252546"/>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0EEDF7F-98E3-B099-FDF4-3D2C2106EEAD}"/>
                        </a:ext>
                      </a:extLst>
                    </p:cNvPr>
                    <p:cNvCxnSpPr>
                      <a:cxnSpLocks/>
                      <a:stCxn id="188" idx="6"/>
                      <a:endCxn id="194" idx="2"/>
                    </p:cNvCxnSpPr>
                    <p:nvPr/>
                  </p:nvCxnSpPr>
                  <p:spPr>
                    <a:xfrm>
                      <a:off x="5438171" y="4252546"/>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0CF6CB9-88F5-F446-8729-B9F1AF7B62D6}"/>
                        </a:ext>
                      </a:extLst>
                    </p:cNvPr>
                    <p:cNvCxnSpPr>
                      <a:cxnSpLocks/>
                      <a:stCxn id="189" idx="6"/>
                      <a:endCxn id="190" idx="2"/>
                    </p:cNvCxnSpPr>
                    <p:nvPr/>
                  </p:nvCxnSpPr>
                  <p:spPr>
                    <a:xfrm flipV="1">
                      <a:off x="5438171" y="3543300"/>
                      <a:ext cx="401514" cy="106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7B2EED6-0FBB-572E-F514-9B113948289F}"/>
                        </a:ext>
                      </a:extLst>
                    </p:cNvPr>
                    <p:cNvCxnSpPr>
                      <a:cxnSpLocks/>
                      <a:stCxn id="189" idx="6"/>
                      <a:endCxn id="191" idx="2"/>
                    </p:cNvCxnSpPr>
                    <p:nvPr/>
                  </p:nvCxnSpPr>
                  <p:spPr>
                    <a:xfrm flipV="1">
                      <a:off x="5438171" y="3897923"/>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A129308-B12F-78BC-EDDD-3EBAC6443F96}"/>
                        </a:ext>
                      </a:extLst>
                    </p:cNvPr>
                    <p:cNvCxnSpPr>
                      <a:cxnSpLocks/>
                      <a:stCxn id="189" idx="6"/>
                      <a:endCxn id="193" idx="2"/>
                    </p:cNvCxnSpPr>
                    <p:nvPr/>
                  </p:nvCxnSpPr>
                  <p:spPr>
                    <a:xfrm>
                      <a:off x="5438171" y="4607169"/>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3A46099-3EA8-5A30-1AA0-418B5A35075C}"/>
                        </a:ext>
                      </a:extLst>
                    </p:cNvPr>
                    <p:cNvCxnSpPr>
                      <a:cxnSpLocks/>
                      <a:stCxn id="189" idx="6"/>
                      <a:endCxn id="192" idx="2"/>
                    </p:cNvCxnSpPr>
                    <p:nvPr/>
                  </p:nvCxnSpPr>
                  <p:spPr>
                    <a:xfrm flipV="1">
                      <a:off x="5438171" y="4252546"/>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80EB9E2-74C0-0970-B2B1-2A55F3BB0A6B}"/>
                        </a:ext>
                      </a:extLst>
                    </p:cNvPr>
                    <p:cNvCxnSpPr>
                      <a:cxnSpLocks/>
                      <a:stCxn id="189" idx="6"/>
                      <a:endCxn id="194" idx="2"/>
                    </p:cNvCxnSpPr>
                    <p:nvPr/>
                  </p:nvCxnSpPr>
                  <p:spPr>
                    <a:xfrm>
                      <a:off x="5438171" y="4607169"/>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1DD2DEE-9D35-AA65-F155-41603574D27D}"/>
                        </a:ext>
                      </a:extLst>
                    </p:cNvPr>
                    <p:cNvCxnSpPr>
                      <a:cxnSpLocks/>
                      <a:stCxn id="202" idx="2"/>
                      <a:endCxn id="199" idx="6"/>
                    </p:cNvCxnSpPr>
                    <p:nvPr/>
                  </p:nvCxnSpPr>
                  <p:spPr>
                    <a:xfrm flipH="1">
                      <a:off x="6698399" y="4610100"/>
                      <a:ext cx="405786" cy="35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368CECF-384E-561F-59E3-5995F8AB01F7}"/>
                        </a:ext>
                      </a:extLst>
                    </p:cNvPr>
                    <p:cNvCxnSpPr>
                      <a:cxnSpLocks/>
                      <a:stCxn id="202" idx="2"/>
                      <a:endCxn id="198" idx="6"/>
                    </p:cNvCxnSpPr>
                    <p:nvPr/>
                  </p:nvCxnSpPr>
                  <p:spPr>
                    <a:xfrm flipH="1" flipV="1">
                      <a:off x="6698399" y="4607169"/>
                      <a:ext cx="405786" cy="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19A9021D-E265-235C-7A6E-A8E6E6A75885}"/>
                        </a:ext>
                      </a:extLst>
                    </p:cNvPr>
                    <p:cNvCxnSpPr>
                      <a:cxnSpLocks/>
                      <a:stCxn id="202" idx="2"/>
                      <a:endCxn id="197" idx="6"/>
                    </p:cNvCxnSpPr>
                    <p:nvPr/>
                  </p:nvCxnSpPr>
                  <p:spPr>
                    <a:xfrm flipH="1" flipV="1">
                      <a:off x="6698399" y="4252546"/>
                      <a:ext cx="405786" cy="357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B4B3D03-E242-F39C-4BBD-ED47B142516C}"/>
                        </a:ext>
                      </a:extLst>
                    </p:cNvPr>
                    <p:cNvCxnSpPr>
                      <a:cxnSpLocks/>
                      <a:stCxn id="202" idx="2"/>
                      <a:endCxn id="196" idx="6"/>
                    </p:cNvCxnSpPr>
                    <p:nvPr/>
                  </p:nvCxnSpPr>
                  <p:spPr>
                    <a:xfrm flipH="1" flipV="1">
                      <a:off x="6698399" y="3897923"/>
                      <a:ext cx="405786" cy="71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FD08EAF8-35C4-F229-EC67-660B828A034E}"/>
                        </a:ext>
                      </a:extLst>
                    </p:cNvPr>
                    <p:cNvCxnSpPr>
                      <a:cxnSpLocks/>
                      <a:stCxn id="202" idx="2"/>
                      <a:endCxn id="195" idx="6"/>
                    </p:cNvCxnSpPr>
                    <p:nvPr/>
                  </p:nvCxnSpPr>
                  <p:spPr>
                    <a:xfrm flipH="1" flipV="1">
                      <a:off x="6698399" y="3543300"/>
                      <a:ext cx="405786"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8A7A443-45B0-A361-3EF8-2EC10D4D9C44}"/>
                        </a:ext>
                      </a:extLst>
                    </p:cNvPr>
                    <p:cNvCxnSpPr>
                      <a:cxnSpLocks/>
                      <a:stCxn id="201" idx="2"/>
                      <a:endCxn id="199" idx="6"/>
                    </p:cNvCxnSpPr>
                    <p:nvPr/>
                  </p:nvCxnSpPr>
                  <p:spPr>
                    <a:xfrm flipH="1">
                      <a:off x="6698399" y="4255477"/>
                      <a:ext cx="405786" cy="70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1FA6E24-E5E7-1F63-3EE3-011E9F839569}"/>
                        </a:ext>
                      </a:extLst>
                    </p:cNvPr>
                    <p:cNvCxnSpPr>
                      <a:cxnSpLocks/>
                      <a:stCxn id="201" idx="2"/>
                      <a:endCxn id="198" idx="6"/>
                    </p:cNvCxnSpPr>
                    <p:nvPr/>
                  </p:nvCxnSpPr>
                  <p:spPr>
                    <a:xfrm flipH="1">
                      <a:off x="6698399" y="4255477"/>
                      <a:ext cx="405786" cy="35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82F49E7-5A96-F3AE-7566-CFDD457A49F4}"/>
                        </a:ext>
                      </a:extLst>
                    </p:cNvPr>
                    <p:cNvCxnSpPr>
                      <a:cxnSpLocks/>
                      <a:stCxn id="201" idx="2"/>
                      <a:endCxn id="197" idx="6"/>
                    </p:cNvCxnSpPr>
                    <p:nvPr/>
                  </p:nvCxnSpPr>
                  <p:spPr>
                    <a:xfrm flipH="1" flipV="1">
                      <a:off x="6698399" y="4252546"/>
                      <a:ext cx="405786" cy="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A367173-0A2C-EEEA-1A16-A04B141AB38A}"/>
                        </a:ext>
                      </a:extLst>
                    </p:cNvPr>
                    <p:cNvCxnSpPr>
                      <a:cxnSpLocks/>
                      <a:stCxn id="201" idx="2"/>
                      <a:endCxn id="196" idx="6"/>
                    </p:cNvCxnSpPr>
                    <p:nvPr/>
                  </p:nvCxnSpPr>
                  <p:spPr>
                    <a:xfrm flipH="1" flipV="1">
                      <a:off x="6698399" y="3897923"/>
                      <a:ext cx="405786" cy="357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882FA5F-7188-AFF4-1310-8FA389C6F68C}"/>
                        </a:ext>
                      </a:extLst>
                    </p:cNvPr>
                    <p:cNvCxnSpPr>
                      <a:cxnSpLocks/>
                      <a:stCxn id="201" idx="2"/>
                      <a:endCxn id="195" idx="6"/>
                    </p:cNvCxnSpPr>
                    <p:nvPr/>
                  </p:nvCxnSpPr>
                  <p:spPr>
                    <a:xfrm flipH="1" flipV="1">
                      <a:off x="6698399" y="3543300"/>
                      <a:ext cx="405786" cy="71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0B9CC11-0960-9E4D-0EB4-786742A66E91}"/>
                        </a:ext>
                      </a:extLst>
                    </p:cNvPr>
                    <p:cNvCxnSpPr>
                      <a:cxnSpLocks/>
                      <a:stCxn id="200" idx="2"/>
                      <a:endCxn id="199" idx="6"/>
                    </p:cNvCxnSpPr>
                    <p:nvPr/>
                  </p:nvCxnSpPr>
                  <p:spPr>
                    <a:xfrm flipH="1">
                      <a:off x="6698399" y="3900854"/>
                      <a:ext cx="405786" cy="1060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749132B-EF97-369F-B64E-FAEB1DC520CE}"/>
                        </a:ext>
                      </a:extLst>
                    </p:cNvPr>
                    <p:cNvCxnSpPr>
                      <a:cxnSpLocks/>
                      <a:stCxn id="200" idx="2"/>
                      <a:endCxn id="198" idx="6"/>
                    </p:cNvCxnSpPr>
                    <p:nvPr/>
                  </p:nvCxnSpPr>
                  <p:spPr>
                    <a:xfrm flipH="1">
                      <a:off x="6698399" y="3900854"/>
                      <a:ext cx="405786" cy="70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F7C6361-F74B-FD33-5C5D-95DDCF8068F1}"/>
                        </a:ext>
                      </a:extLst>
                    </p:cNvPr>
                    <p:cNvCxnSpPr>
                      <a:cxnSpLocks/>
                      <a:stCxn id="200" idx="2"/>
                      <a:endCxn id="196" idx="6"/>
                    </p:cNvCxnSpPr>
                    <p:nvPr/>
                  </p:nvCxnSpPr>
                  <p:spPr>
                    <a:xfrm flipH="1" flipV="1">
                      <a:off x="6698399" y="3897923"/>
                      <a:ext cx="405786" cy="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7E01EE5-EEDA-4899-1481-6C0924B17A48}"/>
                        </a:ext>
                      </a:extLst>
                    </p:cNvPr>
                    <p:cNvCxnSpPr>
                      <a:cxnSpLocks/>
                      <a:stCxn id="200" idx="2"/>
                      <a:endCxn id="197" idx="6"/>
                    </p:cNvCxnSpPr>
                    <p:nvPr/>
                  </p:nvCxnSpPr>
                  <p:spPr>
                    <a:xfrm flipH="1">
                      <a:off x="6698399" y="3900854"/>
                      <a:ext cx="405786" cy="351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075CB3C-F499-4FE3-EA0E-B1C9597793B2}"/>
                        </a:ext>
                      </a:extLst>
                    </p:cNvPr>
                    <p:cNvCxnSpPr>
                      <a:cxnSpLocks/>
                      <a:stCxn id="200" idx="2"/>
                      <a:endCxn id="195" idx="6"/>
                    </p:cNvCxnSpPr>
                    <p:nvPr/>
                  </p:nvCxnSpPr>
                  <p:spPr>
                    <a:xfrm flipH="1" flipV="1">
                      <a:off x="6698399" y="3543300"/>
                      <a:ext cx="405786" cy="357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2F25EC9-2F13-0A36-6E42-86BA6FB6F0A5}"/>
                        </a:ext>
                      </a:extLst>
                    </p:cNvPr>
                    <p:cNvCxnSpPr>
                      <a:stCxn id="190" idx="6"/>
                      <a:endCxn id="195" idx="2"/>
                    </p:cNvCxnSpPr>
                    <p:nvPr/>
                  </p:nvCxnSpPr>
                  <p:spPr>
                    <a:xfrm>
                      <a:off x="6068285" y="3543300"/>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62F97F73-F0F5-5F3C-EF37-4ABFF11FDAD6}"/>
                        </a:ext>
                      </a:extLst>
                    </p:cNvPr>
                    <p:cNvCxnSpPr>
                      <a:cxnSpLocks/>
                      <a:stCxn id="191" idx="6"/>
                      <a:endCxn id="196" idx="2"/>
                    </p:cNvCxnSpPr>
                    <p:nvPr/>
                  </p:nvCxnSpPr>
                  <p:spPr>
                    <a:xfrm>
                      <a:off x="6068285" y="3897923"/>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9E044B2-A16F-D695-5E09-A0BA3D8340B8}"/>
                        </a:ext>
                      </a:extLst>
                    </p:cNvPr>
                    <p:cNvCxnSpPr>
                      <a:cxnSpLocks/>
                      <a:stCxn id="192" idx="6"/>
                      <a:endCxn id="197" idx="2"/>
                    </p:cNvCxnSpPr>
                    <p:nvPr/>
                  </p:nvCxnSpPr>
                  <p:spPr>
                    <a:xfrm>
                      <a:off x="6068285" y="4252546"/>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824293A-74BA-4C15-53E7-FA90C655C114}"/>
                        </a:ext>
                      </a:extLst>
                    </p:cNvPr>
                    <p:cNvCxnSpPr>
                      <a:cxnSpLocks/>
                      <a:stCxn id="193" idx="6"/>
                      <a:endCxn id="198" idx="2"/>
                    </p:cNvCxnSpPr>
                    <p:nvPr/>
                  </p:nvCxnSpPr>
                  <p:spPr>
                    <a:xfrm>
                      <a:off x="6068285" y="4607169"/>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44A2B996-BB6C-7182-6581-8CC71675DF46}"/>
                        </a:ext>
                      </a:extLst>
                    </p:cNvPr>
                    <p:cNvCxnSpPr>
                      <a:cxnSpLocks/>
                      <a:stCxn id="194" idx="6"/>
                      <a:endCxn id="199" idx="2"/>
                    </p:cNvCxnSpPr>
                    <p:nvPr/>
                  </p:nvCxnSpPr>
                  <p:spPr>
                    <a:xfrm>
                      <a:off x="6068285" y="4961792"/>
                      <a:ext cx="4015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A79BFFDB-3A5E-BE38-56DB-C8CDD06F2718}"/>
                        </a:ext>
                      </a:extLst>
                    </p:cNvPr>
                    <p:cNvCxnSpPr>
                      <a:cxnSpLocks/>
                      <a:stCxn id="190" idx="6"/>
                      <a:endCxn id="196" idx="2"/>
                    </p:cNvCxnSpPr>
                    <p:nvPr/>
                  </p:nvCxnSpPr>
                  <p:spPr>
                    <a:xfrm>
                      <a:off x="6068285" y="3543300"/>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FB64707-5396-6BDE-3939-424AFCECF077}"/>
                        </a:ext>
                      </a:extLst>
                    </p:cNvPr>
                    <p:cNvCxnSpPr>
                      <a:cxnSpLocks/>
                      <a:stCxn id="190" idx="6"/>
                      <a:endCxn id="197" idx="2"/>
                    </p:cNvCxnSpPr>
                    <p:nvPr/>
                  </p:nvCxnSpPr>
                  <p:spPr>
                    <a:xfrm>
                      <a:off x="6068285" y="3543300"/>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BBBCCD1-9010-A738-C53E-BA433EB7874A}"/>
                        </a:ext>
                      </a:extLst>
                    </p:cNvPr>
                    <p:cNvCxnSpPr>
                      <a:cxnSpLocks/>
                      <a:stCxn id="190" idx="6"/>
                      <a:endCxn id="198" idx="2"/>
                    </p:cNvCxnSpPr>
                    <p:nvPr/>
                  </p:nvCxnSpPr>
                  <p:spPr>
                    <a:xfrm>
                      <a:off x="6068285" y="3543300"/>
                      <a:ext cx="401514" cy="106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E2995C3-C142-47A9-64B8-593FA3DBAB93}"/>
                        </a:ext>
                      </a:extLst>
                    </p:cNvPr>
                    <p:cNvCxnSpPr>
                      <a:cxnSpLocks/>
                      <a:stCxn id="190" idx="6"/>
                      <a:endCxn id="199" idx="2"/>
                    </p:cNvCxnSpPr>
                    <p:nvPr/>
                  </p:nvCxnSpPr>
                  <p:spPr>
                    <a:xfrm>
                      <a:off x="6068285" y="3543300"/>
                      <a:ext cx="401514" cy="141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03C0602-A2A4-952D-FB01-E63D9792D219}"/>
                        </a:ext>
                      </a:extLst>
                    </p:cNvPr>
                    <p:cNvCxnSpPr>
                      <a:cxnSpLocks/>
                      <a:stCxn id="191" idx="6"/>
                      <a:endCxn id="195" idx="2"/>
                    </p:cNvCxnSpPr>
                    <p:nvPr/>
                  </p:nvCxnSpPr>
                  <p:spPr>
                    <a:xfrm flipV="1">
                      <a:off x="6068285" y="3543300"/>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6B1FB55-4D93-91A3-7653-9C424C2CA054}"/>
                        </a:ext>
                      </a:extLst>
                    </p:cNvPr>
                    <p:cNvCxnSpPr>
                      <a:cxnSpLocks/>
                      <a:stCxn id="191" idx="6"/>
                      <a:endCxn id="197" idx="2"/>
                    </p:cNvCxnSpPr>
                    <p:nvPr/>
                  </p:nvCxnSpPr>
                  <p:spPr>
                    <a:xfrm>
                      <a:off x="6068285" y="3897923"/>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8C43852-F8D3-6F39-1A2E-23431EEE7F23}"/>
                        </a:ext>
                      </a:extLst>
                    </p:cNvPr>
                    <p:cNvCxnSpPr>
                      <a:cxnSpLocks/>
                      <a:stCxn id="191" idx="6"/>
                      <a:endCxn id="198" idx="2"/>
                    </p:cNvCxnSpPr>
                    <p:nvPr/>
                  </p:nvCxnSpPr>
                  <p:spPr>
                    <a:xfrm>
                      <a:off x="6068285" y="3897923"/>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1123E9D-D295-224E-C07D-919806508C3C}"/>
                        </a:ext>
                      </a:extLst>
                    </p:cNvPr>
                    <p:cNvCxnSpPr>
                      <a:cxnSpLocks/>
                      <a:stCxn id="191" idx="6"/>
                      <a:endCxn id="199" idx="2"/>
                    </p:cNvCxnSpPr>
                    <p:nvPr/>
                  </p:nvCxnSpPr>
                  <p:spPr>
                    <a:xfrm>
                      <a:off x="6068285" y="3897923"/>
                      <a:ext cx="401514" cy="106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98DCDBC-A9ED-25F3-47B1-3F451888D06F}"/>
                        </a:ext>
                      </a:extLst>
                    </p:cNvPr>
                    <p:cNvCxnSpPr>
                      <a:cxnSpLocks/>
                      <a:stCxn id="192" idx="6"/>
                      <a:endCxn id="195" idx="2"/>
                    </p:cNvCxnSpPr>
                    <p:nvPr/>
                  </p:nvCxnSpPr>
                  <p:spPr>
                    <a:xfrm flipV="1">
                      <a:off x="6068285" y="3543300"/>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093B9D2-E8CF-DC58-2AAF-3203AD402B64}"/>
                        </a:ext>
                      </a:extLst>
                    </p:cNvPr>
                    <p:cNvCxnSpPr>
                      <a:cxnSpLocks/>
                      <a:stCxn id="192" idx="6"/>
                      <a:endCxn id="196" idx="2"/>
                    </p:cNvCxnSpPr>
                    <p:nvPr/>
                  </p:nvCxnSpPr>
                  <p:spPr>
                    <a:xfrm flipV="1">
                      <a:off x="6068285" y="3897923"/>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E603714-0B5D-1F3E-6633-F1F692966D4D}"/>
                        </a:ext>
                      </a:extLst>
                    </p:cNvPr>
                    <p:cNvCxnSpPr>
                      <a:cxnSpLocks/>
                      <a:stCxn id="193" idx="6"/>
                      <a:endCxn id="195" idx="2"/>
                    </p:cNvCxnSpPr>
                    <p:nvPr/>
                  </p:nvCxnSpPr>
                  <p:spPr>
                    <a:xfrm flipV="1">
                      <a:off x="6068285" y="3543300"/>
                      <a:ext cx="401514" cy="106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86FFCC31-BC14-6F20-9631-319948B93524}"/>
                        </a:ext>
                      </a:extLst>
                    </p:cNvPr>
                    <p:cNvCxnSpPr>
                      <a:cxnSpLocks/>
                      <a:stCxn id="194" idx="6"/>
                      <a:endCxn id="195" idx="2"/>
                    </p:cNvCxnSpPr>
                    <p:nvPr/>
                  </p:nvCxnSpPr>
                  <p:spPr>
                    <a:xfrm flipV="1">
                      <a:off x="6068285" y="3543300"/>
                      <a:ext cx="401514" cy="141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F774AF5-F321-1BD9-63F8-DED8401A13F2}"/>
                        </a:ext>
                      </a:extLst>
                    </p:cNvPr>
                    <p:cNvCxnSpPr>
                      <a:cxnSpLocks/>
                      <a:stCxn id="193" idx="6"/>
                      <a:endCxn id="196" idx="2"/>
                    </p:cNvCxnSpPr>
                    <p:nvPr/>
                  </p:nvCxnSpPr>
                  <p:spPr>
                    <a:xfrm flipV="1">
                      <a:off x="6068285" y="3897923"/>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016E302-7D82-305D-A1CF-F98EAE0C0246}"/>
                        </a:ext>
                      </a:extLst>
                    </p:cNvPr>
                    <p:cNvCxnSpPr>
                      <a:cxnSpLocks/>
                      <a:stCxn id="194" idx="6"/>
                      <a:endCxn id="196" idx="2"/>
                    </p:cNvCxnSpPr>
                    <p:nvPr/>
                  </p:nvCxnSpPr>
                  <p:spPr>
                    <a:xfrm flipV="1">
                      <a:off x="6068285" y="3897923"/>
                      <a:ext cx="401514" cy="1063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131733F-855D-2B86-65E2-BD6F7856829D}"/>
                        </a:ext>
                      </a:extLst>
                    </p:cNvPr>
                    <p:cNvCxnSpPr>
                      <a:cxnSpLocks/>
                      <a:stCxn id="192" idx="6"/>
                      <a:endCxn id="198" idx="2"/>
                    </p:cNvCxnSpPr>
                    <p:nvPr/>
                  </p:nvCxnSpPr>
                  <p:spPr>
                    <a:xfrm>
                      <a:off x="6068285" y="4252546"/>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FA09D2E-17CA-DFF3-F253-E8EB9F2904C9}"/>
                        </a:ext>
                      </a:extLst>
                    </p:cNvPr>
                    <p:cNvCxnSpPr>
                      <a:cxnSpLocks/>
                      <a:stCxn id="192" idx="6"/>
                      <a:endCxn id="199" idx="2"/>
                    </p:cNvCxnSpPr>
                    <p:nvPr/>
                  </p:nvCxnSpPr>
                  <p:spPr>
                    <a:xfrm>
                      <a:off x="6068285" y="4252546"/>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70F9841C-6D85-E447-04BA-9A2F4CDEB57B}"/>
                        </a:ext>
                      </a:extLst>
                    </p:cNvPr>
                    <p:cNvCxnSpPr>
                      <a:cxnSpLocks/>
                      <a:stCxn id="194" idx="6"/>
                      <a:endCxn id="198" idx="2"/>
                    </p:cNvCxnSpPr>
                    <p:nvPr/>
                  </p:nvCxnSpPr>
                  <p:spPr>
                    <a:xfrm flipV="1">
                      <a:off x="6068285" y="4607169"/>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F356B2D-9945-D8A8-9D38-9E5E59D8F581}"/>
                        </a:ext>
                      </a:extLst>
                    </p:cNvPr>
                    <p:cNvCxnSpPr>
                      <a:cxnSpLocks/>
                      <a:stCxn id="194" idx="6"/>
                      <a:endCxn id="197" idx="2"/>
                    </p:cNvCxnSpPr>
                    <p:nvPr/>
                  </p:nvCxnSpPr>
                  <p:spPr>
                    <a:xfrm flipV="1">
                      <a:off x="6068285" y="4252546"/>
                      <a:ext cx="401514" cy="70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DEA37579-91B4-811E-A87F-85A850B8D6D4}"/>
                        </a:ext>
                      </a:extLst>
                    </p:cNvPr>
                    <p:cNvCxnSpPr>
                      <a:cxnSpLocks/>
                      <a:stCxn id="193" idx="6"/>
                      <a:endCxn id="199" idx="2"/>
                    </p:cNvCxnSpPr>
                    <p:nvPr/>
                  </p:nvCxnSpPr>
                  <p:spPr>
                    <a:xfrm>
                      <a:off x="6068285" y="4607169"/>
                      <a:ext cx="401514" cy="35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E5EDD5F-97F6-8E35-A971-5FD2CF1102F7}"/>
                        </a:ext>
                      </a:extLst>
                    </p:cNvPr>
                    <p:cNvCxnSpPr>
                      <a:cxnSpLocks/>
                      <a:stCxn id="193" idx="6"/>
                      <a:endCxn id="197" idx="2"/>
                    </p:cNvCxnSpPr>
                    <p:nvPr/>
                  </p:nvCxnSpPr>
                  <p:spPr>
                    <a:xfrm flipV="1">
                      <a:off x="6068285" y="4252546"/>
                      <a:ext cx="401514" cy="3546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148EFC75-AA33-0A98-E899-9F67F22E531C}"/>
                      </a:ext>
                    </a:extLst>
                  </p:cNvPr>
                  <p:cNvGrpSpPr/>
                  <p:nvPr/>
                </p:nvGrpSpPr>
                <p:grpSpPr>
                  <a:xfrm>
                    <a:off x="15204935" y="26424296"/>
                    <a:ext cx="5041838" cy="5030969"/>
                    <a:chOff x="15204935" y="26424296"/>
                    <a:chExt cx="5041838" cy="5030969"/>
                  </a:xfrm>
                </p:grpSpPr>
                <p:sp>
                  <p:nvSpPr>
                    <p:cNvPr id="183" name="Arc 182">
                      <a:extLst>
                        <a:ext uri="{FF2B5EF4-FFF2-40B4-BE49-F238E27FC236}">
                          <a16:creationId xmlns:a16="http://schemas.microsoft.com/office/drawing/2014/main" id="{444C0706-986C-DEF6-2517-8ED864FD8F1D}"/>
                        </a:ext>
                      </a:extLst>
                    </p:cNvPr>
                    <p:cNvSpPr>
                      <a:spLocks noChangeAspect="1"/>
                    </p:cNvSpPr>
                    <p:nvPr/>
                  </p:nvSpPr>
                  <p:spPr>
                    <a:xfrm rot="10800000">
                      <a:off x="15204935" y="26424298"/>
                      <a:ext cx="5029197" cy="5029200"/>
                    </a:xfrm>
                    <a:prstGeom prst="arc">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4" name="Arc 183">
                      <a:extLst>
                        <a:ext uri="{FF2B5EF4-FFF2-40B4-BE49-F238E27FC236}">
                          <a16:creationId xmlns:a16="http://schemas.microsoft.com/office/drawing/2014/main" id="{13AD0E82-52B6-680E-1C66-D73DA63573AF}"/>
                        </a:ext>
                      </a:extLst>
                    </p:cNvPr>
                    <p:cNvSpPr>
                      <a:spLocks noChangeAspect="1"/>
                    </p:cNvSpPr>
                    <p:nvPr/>
                  </p:nvSpPr>
                  <p:spPr>
                    <a:xfrm rot="5400000">
                      <a:off x="15217568" y="26424298"/>
                      <a:ext cx="5029203" cy="5029200"/>
                    </a:xfrm>
                    <a:prstGeom prst="arc">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185" name="Arc 184">
                      <a:extLst>
                        <a:ext uri="{FF2B5EF4-FFF2-40B4-BE49-F238E27FC236}">
                          <a16:creationId xmlns:a16="http://schemas.microsoft.com/office/drawing/2014/main" id="{09DA45F1-D2CB-35F8-DD27-353A44BC7014}"/>
                        </a:ext>
                      </a:extLst>
                    </p:cNvPr>
                    <p:cNvSpPr>
                      <a:spLocks noChangeAspect="1"/>
                    </p:cNvSpPr>
                    <p:nvPr/>
                  </p:nvSpPr>
                  <p:spPr>
                    <a:xfrm>
                      <a:off x="15217572" y="26426065"/>
                      <a:ext cx="5029200" cy="5029200"/>
                    </a:xfrm>
                    <a:prstGeom prst="arc">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6" name="Arc 185">
                      <a:extLst>
                        <a:ext uri="{FF2B5EF4-FFF2-40B4-BE49-F238E27FC236}">
                          <a16:creationId xmlns:a16="http://schemas.microsoft.com/office/drawing/2014/main" id="{604B1C2B-B247-8F54-8896-6354D5231362}"/>
                        </a:ext>
                      </a:extLst>
                    </p:cNvPr>
                    <p:cNvSpPr>
                      <a:spLocks noChangeAspect="1"/>
                    </p:cNvSpPr>
                    <p:nvPr/>
                  </p:nvSpPr>
                  <p:spPr>
                    <a:xfrm rot="16200000">
                      <a:off x="15217571" y="26424299"/>
                      <a:ext cx="5029203" cy="5029200"/>
                    </a:xfrm>
                    <a:prstGeom prst="arc">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grpSp>
            <p:sp>
              <p:nvSpPr>
                <p:cNvPr id="269" name="Rounded Rectangle 268">
                  <a:extLst>
                    <a:ext uri="{FF2B5EF4-FFF2-40B4-BE49-F238E27FC236}">
                      <a16:creationId xmlns:a16="http://schemas.microsoft.com/office/drawing/2014/main" id="{DB5618C7-5029-94A3-A28D-7BE2B6747B7C}"/>
                    </a:ext>
                  </a:extLst>
                </p:cNvPr>
                <p:cNvSpPr>
                  <a:spLocks noChangeAspect="1"/>
                </p:cNvSpPr>
                <p:nvPr/>
              </p:nvSpPr>
              <p:spPr>
                <a:xfrm>
                  <a:off x="18663516" y="12794531"/>
                  <a:ext cx="594360" cy="594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1</a:t>
                  </a:r>
                </a:p>
              </p:txBody>
            </p:sp>
            <p:sp>
              <p:nvSpPr>
                <p:cNvPr id="270" name="Rounded Rectangle 269">
                  <a:extLst>
                    <a:ext uri="{FF2B5EF4-FFF2-40B4-BE49-F238E27FC236}">
                      <a16:creationId xmlns:a16="http://schemas.microsoft.com/office/drawing/2014/main" id="{39A483B0-DA57-471B-6628-0FD2E378892C}"/>
                    </a:ext>
                  </a:extLst>
                </p:cNvPr>
                <p:cNvSpPr>
                  <a:spLocks noChangeAspect="1"/>
                </p:cNvSpPr>
                <p:nvPr/>
              </p:nvSpPr>
              <p:spPr>
                <a:xfrm>
                  <a:off x="20759016" y="15689472"/>
                  <a:ext cx="594360" cy="594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2</a:t>
                  </a:r>
                </a:p>
              </p:txBody>
            </p:sp>
            <p:sp>
              <p:nvSpPr>
                <p:cNvPr id="271" name="Rounded Rectangle 270">
                  <a:extLst>
                    <a:ext uri="{FF2B5EF4-FFF2-40B4-BE49-F238E27FC236}">
                      <a16:creationId xmlns:a16="http://schemas.microsoft.com/office/drawing/2014/main" id="{0E870A0D-8BB9-1C63-3B19-1C57229CA0B3}"/>
                    </a:ext>
                  </a:extLst>
                </p:cNvPr>
                <p:cNvSpPr>
                  <a:spLocks noChangeAspect="1"/>
                </p:cNvSpPr>
                <p:nvPr/>
              </p:nvSpPr>
              <p:spPr>
                <a:xfrm>
                  <a:off x="17818149" y="17813106"/>
                  <a:ext cx="594360" cy="594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3</a:t>
                  </a:r>
                </a:p>
              </p:txBody>
            </p:sp>
            <p:sp>
              <p:nvSpPr>
                <p:cNvPr id="272" name="Rounded Rectangle 271">
                  <a:extLst>
                    <a:ext uri="{FF2B5EF4-FFF2-40B4-BE49-F238E27FC236}">
                      <a16:creationId xmlns:a16="http://schemas.microsoft.com/office/drawing/2014/main" id="{4E164820-8CB5-E3B5-C1B7-DDBEF09578BF}"/>
                    </a:ext>
                  </a:extLst>
                </p:cNvPr>
                <p:cNvSpPr>
                  <a:spLocks noChangeAspect="1"/>
                </p:cNvSpPr>
                <p:nvPr/>
              </p:nvSpPr>
              <p:spPr>
                <a:xfrm>
                  <a:off x="15722400" y="14874255"/>
                  <a:ext cx="594360" cy="5943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4</a:t>
                  </a:r>
                </a:p>
              </p:txBody>
            </p:sp>
          </p:grpSp>
          <p:sp>
            <p:nvSpPr>
              <p:cNvPr id="277" name="Rounded Rectangle 276">
                <a:extLst>
                  <a:ext uri="{FF2B5EF4-FFF2-40B4-BE49-F238E27FC236}">
                    <a16:creationId xmlns:a16="http://schemas.microsoft.com/office/drawing/2014/main" id="{953D1FCD-9099-727A-17D2-A0C21526A703}"/>
                  </a:ext>
                </a:extLst>
              </p:cNvPr>
              <p:cNvSpPr>
                <a:spLocks noChangeAspect="1"/>
              </p:cNvSpPr>
              <p:nvPr/>
            </p:nvSpPr>
            <p:spPr>
              <a:xfrm>
                <a:off x="22389081" y="13186331"/>
                <a:ext cx="685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a:t>1</a:t>
                </a:r>
              </a:p>
            </p:txBody>
          </p:sp>
          <p:sp>
            <p:nvSpPr>
              <p:cNvPr id="278" name="Rounded Rectangle 277">
                <a:extLst>
                  <a:ext uri="{FF2B5EF4-FFF2-40B4-BE49-F238E27FC236}">
                    <a16:creationId xmlns:a16="http://schemas.microsoft.com/office/drawing/2014/main" id="{DAF851FB-AEBB-2406-A8B2-FAAC956F5985}"/>
                  </a:ext>
                </a:extLst>
              </p:cNvPr>
              <p:cNvSpPr>
                <a:spLocks noChangeAspect="1"/>
              </p:cNvSpPr>
              <p:nvPr/>
            </p:nvSpPr>
            <p:spPr>
              <a:xfrm>
                <a:off x="22389081" y="14073596"/>
                <a:ext cx="685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a:t>2</a:t>
                </a:r>
              </a:p>
            </p:txBody>
          </p:sp>
          <p:sp>
            <p:nvSpPr>
              <p:cNvPr id="279" name="Rounded Rectangle 278">
                <a:extLst>
                  <a:ext uri="{FF2B5EF4-FFF2-40B4-BE49-F238E27FC236}">
                    <a16:creationId xmlns:a16="http://schemas.microsoft.com/office/drawing/2014/main" id="{4D9BCC42-7836-8C13-55B5-467E74406511}"/>
                  </a:ext>
                </a:extLst>
              </p:cNvPr>
              <p:cNvSpPr>
                <a:spLocks noChangeAspect="1"/>
              </p:cNvSpPr>
              <p:nvPr/>
            </p:nvSpPr>
            <p:spPr>
              <a:xfrm>
                <a:off x="22389081" y="15503247"/>
                <a:ext cx="685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a:t>3</a:t>
                </a:r>
              </a:p>
            </p:txBody>
          </p:sp>
          <p:sp>
            <p:nvSpPr>
              <p:cNvPr id="280" name="Rounded Rectangle 279">
                <a:extLst>
                  <a:ext uri="{FF2B5EF4-FFF2-40B4-BE49-F238E27FC236}">
                    <a16:creationId xmlns:a16="http://schemas.microsoft.com/office/drawing/2014/main" id="{71650319-C462-B718-EA37-2B04B46FB66B}"/>
                  </a:ext>
                </a:extLst>
              </p:cNvPr>
              <p:cNvSpPr>
                <a:spLocks noChangeAspect="1"/>
              </p:cNvSpPr>
              <p:nvPr/>
            </p:nvSpPr>
            <p:spPr>
              <a:xfrm>
                <a:off x="22389081" y="16965067"/>
                <a:ext cx="6858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a:t>4</a:t>
                </a:r>
              </a:p>
            </p:txBody>
          </p:sp>
          <p:sp>
            <p:nvSpPr>
              <p:cNvPr id="281" name="TextBox 280">
                <a:extLst>
                  <a:ext uri="{FF2B5EF4-FFF2-40B4-BE49-F238E27FC236}">
                    <a16:creationId xmlns:a16="http://schemas.microsoft.com/office/drawing/2014/main" id="{D98566E8-5A6F-7FEB-8FA0-E0E61778B90F}"/>
                  </a:ext>
                </a:extLst>
              </p:cNvPr>
              <p:cNvSpPr txBox="1"/>
              <p:nvPr/>
            </p:nvSpPr>
            <p:spPr>
              <a:xfrm>
                <a:off x="23155341" y="13206066"/>
                <a:ext cx="2450543" cy="646331"/>
              </a:xfrm>
              <a:prstGeom prst="rect">
                <a:avLst/>
              </a:prstGeom>
              <a:noFill/>
            </p:spPr>
            <p:txBody>
              <a:bodyPr wrap="none" rtlCol="0">
                <a:spAutoFit/>
              </a:bodyPr>
              <a:lstStyle/>
              <a:p>
                <a:r>
                  <a:rPr lang="en-US" sz="3600" dirty="0">
                    <a:solidFill>
                      <a:schemeClr val="accent6">
                        <a:lumMod val="75000"/>
                      </a:schemeClr>
                    </a:solidFill>
                  </a:rPr>
                  <a:t>Collect data</a:t>
                </a:r>
              </a:p>
            </p:txBody>
          </p:sp>
          <p:sp>
            <p:nvSpPr>
              <p:cNvPr id="282" name="TextBox 281">
                <a:extLst>
                  <a:ext uri="{FF2B5EF4-FFF2-40B4-BE49-F238E27FC236}">
                    <a16:creationId xmlns:a16="http://schemas.microsoft.com/office/drawing/2014/main" id="{23A6818F-EE56-885A-53AD-0C987ED0BB2A}"/>
                  </a:ext>
                </a:extLst>
              </p:cNvPr>
              <p:cNvSpPr txBox="1"/>
              <p:nvPr/>
            </p:nvSpPr>
            <p:spPr>
              <a:xfrm>
                <a:off x="23155341" y="14093330"/>
                <a:ext cx="4656647" cy="1200329"/>
              </a:xfrm>
              <a:prstGeom prst="rect">
                <a:avLst/>
              </a:prstGeom>
              <a:noFill/>
            </p:spPr>
            <p:txBody>
              <a:bodyPr wrap="square" rtlCol="0">
                <a:spAutoFit/>
              </a:bodyPr>
              <a:lstStyle/>
              <a:p>
                <a:r>
                  <a:rPr lang="en-US" sz="3600" dirty="0">
                    <a:solidFill>
                      <a:schemeClr val="accent6">
                        <a:lumMod val="75000"/>
                      </a:schemeClr>
                    </a:solidFill>
                  </a:rPr>
                  <a:t>Identify edge cases and performance anomalies</a:t>
                </a:r>
              </a:p>
            </p:txBody>
          </p:sp>
          <p:sp>
            <p:nvSpPr>
              <p:cNvPr id="283" name="TextBox 282">
                <a:extLst>
                  <a:ext uri="{FF2B5EF4-FFF2-40B4-BE49-F238E27FC236}">
                    <a16:creationId xmlns:a16="http://schemas.microsoft.com/office/drawing/2014/main" id="{103970A4-45DC-15D4-245A-8ABCA4E8AA87}"/>
                  </a:ext>
                </a:extLst>
              </p:cNvPr>
              <p:cNvSpPr txBox="1"/>
              <p:nvPr/>
            </p:nvSpPr>
            <p:spPr>
              <a:xfrm>
                <a:off x="23155341" y="15539320"/>
                <a:ext cx="4656647" cy="1200329"/>
              </a:xfrm>
              <a:prstGeom prst="rect">
                <a:avLst/>
              </a:prstGeom>
              <a:noFill/>
            </p:spPr>
            <p:txBody>
              <a:bodyPr wrap="square" rtlCol="0">
                <a:spAutoFit/>
              </a:bodyPr>
              <a:lstStyle/>
              <a:p>
                <a:r>
                  <a:rPr lang="en-US" sz="3600" dirty="0">
                    <a:solidFill>
                      <a:schemeClr val="accent6">
                        <a:lumMod val="75000"/>
                      </a:schemeClr>
                    </a:solidFill>
                  </a:rPr>
                  <a:t>Patch ML model using collected issue data</a:t>
                </a:r>
              </a:p>
            </p:txBody>
          </p:sp>
          <p:sp>
            <p:nvSpPr>
              <p:cNvPr id="284" name="TextBox 283">
                <a:extLst>
                  <a:ext uri="{FF2B5EF4-FFF2-40B4-BE49-F238E27FC236}">
                    <a16:creationId xmlns:a16="http://schemas.microsoft.com/office/drawing/2014/main" id="{5CCF7349-C428-EFBF-1CD5-7B192568CAC3}"/>
                  </a:ext>
                </a:extLst>
              </p:cNvPr>
              <p:cNvSpPr txBox="1"/>
              <p:nvPr/>
            </p:nvSpPr>
            <p:spPr>
              <a:xfrm>
                <a:off x="23155341" y="16980019"/>
                <a:ext cx="4656647" cy="1200329"/>
              </a:xfrm>
              <a:prstGeom prst="rect">
                <a:avLst/>
              </a:prstGeom>
              <a:noFill/>
            </p:spPr>
            <p:txBody>
              <a:bodyPr wrap="square" rtlCol="0">
                <a:spAutoFit/>
              </a:bodyPr>
              <a:lstStyle/>
              <a:p>
                <a:r>
                  <a:rPr lang="en-US" sz="3600" dirty="0">
                    <a:solidFill>
                      <a:schemeClr val="accent6">
                        <a:lumMod val="75000"/>
                      </a:schemeClr>
                    </a:solidFill>
                  </a:rPr>
                  <a:t>Verify updates and re-deploy model</a:t>
                </a:r>
              </a:p>
            </p:txBody>
          </p:sp>
        </p:grpSp>
      </p:grpSp>
      <p:grpSp>
        <p:nvGrpSpPr>
          <p:cNvPr id="297" name="Group 296">
            <a:extLst>
              <a:ext uri="{FF2B5EF4-FFF2-40B4-BE49-F238E27FC236}">
                <a16:creationId xmlns:a16="http://schemas.microsoft.com/office/drawing/2014/main" id="{7822F3CE-CA6B-2CC9-38DC-EA26E9A7B87A}"/>
              </a:ext>
            </a:extLst>
          </p:cNvPr>
          <p:cNvGrpSpPr>
            <a:grpSpLocks noChangeAspect="1"/>
          </p:cNvGrpSpPr>
          <p:nvPr/>
        </p:nvGrpSpPr>
        <p:grpSpPr>
          <a:xfrm>
            <a:off x="15544800" y="12726315"/>
            <a:ext cx="12801600" cy="7447455"/>
            <a:chOff x="15340898" y="10208029"/>
            <a:chExt cx="12912163" cy="7511777"/>
          </a:xfrm>
        </p:grpSpPr>
        <p:grpSp>
          <p:nvGrpSpPr>
            <p:cNvPr id="296" name="Group 295">
              <a:extLst>
                <a:ext uri="{FF2B5EF4-FFF2-40B4-BE49-F238E27FC236}">
                  <a16:creationId xmlns:a16="http://schemas.microsoft.com/office/drawing/2014/main" id="{F3CC170D-37F9-58C5-4B27-0DB65AD7658D}"/>
                </a:ext>
              </a:extLst>
            </p:cNvPr>
            <p:cNvGrpSpPr>
              <a:grpSpLocks noChangeAspect="1"/>
            </p:cNvGrpSpPr>
            <p:nvPr/>
          </p:nvGrpSpPr>
          <p:grpSpPr>
            <a:xfrm>
              <a:off x="15451461" y="10343305"/>
              <a:ext cx="12801600" cy="7321737"/>
              <a:chOff x="15766678" y="10439190"/>
              <a:chExt cx="11263339" cy="6441945"/>
            </a:xfrm>
          </p:grpSpPr>
          <p:sp>
            <p:nvSpPr>
              <p:cNvPr id="108" name="TextBox 107">
                <a:extLst>
                  <a:ext uri="{FF2B5EF4-FFF2-40B4-BE49-F238E27FC236}">
                    <a16:creationId xmlns:a16="http://schemas.microsoft.com/office/drawing/2014/main" id="{78EE0781-40D5-B93C-46EB-C4617F9804EB}"/>
                  </a:ext>
                </a:extLst>
              </p:cNvPr>
              <p:cNvSpPr txBox="1"/>
              <p:nvPr/>
            </p:nvSpPr>
            <p:spPr>
              <a:xfrm>
                <a:off x="23026679" y="12485421"/>
                <a:ext cx="1839350" cy="369332"/>
              </a:xfrm>
              <a:prstGeom prst="rect">
                <a:avLst/>
              </a:prstGeom>
              <a:noFill/>
            </p:spPr>
            <p:txBody>
              <a:bodyPr wrap="none" rtlCol="0">
                <a:spAutoFit/>
              </a:bodyPr>
              <a:lstStyle/>
              <a:p>
                <a:pPr algn="ctr"/>
                <a:r>
                  <a:rPr lang="en-US" dirty="0"/>
                  <a:t>Deploy ML model</a:t>
                </a:r>
              </a:p>
            </p:txBody>
          </p:sp>
          <p:sp>
            <p:nvSpPr>
              <p:cNvPr id="109" name="TextBox 108">
                <a:extLst>
                  <a:ext uri="{FF2B5EF4-FFF2-40B4-BE49-F238E27FC236}">
                    <a16:creationId xmlns:a16="http://schemas.microsoft.com/office/drawing/2014/main" id="{FB4F51C4-FE42-2AC6-11F1-28B869761C89}"/>
                  </a:ext>
                </a:extLst>
              </p:cNvPr>
              <p:cNvSpPr txBox="1"/>
              <p:nvPr/>
            </p:nvSpPr>
            <p:spPr>
              <a:xfrm>
                <a:off x="22982275" y="14899139"/>
                <a:ext cx="1928157" cy="369332"/>
              </a:xfrm>
              <a:prstGeom prst="rect">
                <a:avLst/>
              </a:prstGeom>
              <a:noFill/>
            </p:spPr>
            <p:txBody>
              <a:bodyPr wrap="none" rtlCol="0">
                <a:spAutoFit/>
              </a:bodyPr>
              <a:lstStyle/>
              <a:p>
                <a:pPr algn="ctr"/>
                <a:r>
                  <a:rPr lang="en-US" dirty="0"/>
                  <a:t>Return in-situ data</a:t>
                </a:r>
              </a:p>
            </p:txBody>
          </p:sp>
          <p:grpSp>
            <p:nvGrpSpPr>
              <p:cNvPr id="110" name="Group 109">
                <a:extLst>
                  <a:ext uri="{FF2B5EF4-FFF2-40B4-BE49-F238E27FC236}">
                    <a16:creationId xmlns:a16="http://schemas.microsoft.com/office/drawing/2014/main" id="{11951167-96A8-B283-D49B-AA3A475A84DE}"/>
                  </a:ext>
                </a:extLst>
              </p:cNvPr>
              <p:cNvGrpSpPr/>
              <p:nvPr/>
            </p:nvGrpSpPr>
            <p:grpSpPr>
              <a:xfrm>
                <a:off x="22125443" y="13138968"/>
                <a:ext cx="1185590" cy="1431738"/>
                <a:chOff x="1495838" y="3065417"/>
                <a:chExt cx="979434" cy="1182780"/>
              </a:xfrm>
            </p:grpSpPr>
            <p:pic>
              <p:nvPicPr>
                <p:cNvPr id="111" name="Graphic 110" descr="Database with solid fill">
                  <a:extLst>
                    <a:ext uri="{FF2B5EF4-FFF2-40B4-BE49-F238E27FC236}">
                      <a16:creationId xmlns:a16="http://schemas.microsoft.com/office/drawing/2014/main" id="{1B5DC6D8-7C43-2967-B4B0-B5C60FC87AA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528355" y="3085542"/>
                  <a:ext cx="914400" cy="914400"/>
                </a:xfrm>
                <a:prstGeom prst="rect">
                  <a:avLst/>
                </a:prstGeom>
              </p:spPr>
            </p:pic>
            <p:sp>
              <p:nvSpPr>
                <p:cNvPr id="112" name="TextBox 111">
                  <a:extLst>
                    <a:ext uri="{FF2B5EF4-FFF2-40B4-BE49-F238E27FC236}">
                      <a16:creationId xmlns:a16="http://schemas.microsoft.com/office/drawing/2014/main" id="{BD714328-9E06-44A2-B7AF-9BA19BF4F066}"/>
                    </a:ext>
                  </a:extLst>
                </p:cNvPr>
                <p:cNvSpPr txBox="1"/>
                <p:nvPr/>
              </p:nvSpPr>
              <p:spPr>
                <a:xfrm>
                  <a:off x="1661030" y="3943086"/>
                  <a:ext cx="649049" cy="305111"/>
                </a:xfrm>
                <a:prstGeom prst="rect">
                  <a:avLst/>
                </a:prstGeom>
                <a:noFill/>
              </p:spPr>
              <p:txBody>
                <a:bodyPr wrap="none" rtlCol="0">
                  <a:spAutoFit/>
                </a:bodyPr>
                <a:lstStyle/>
                <a:p>
                  <a:pPr algn="ctr"/>
                  <a:r>
                    <a:rPr lang="en-US" dirty="0"/>
                    <a:t>Server</a:t>
                  </a:r>
                </a:p>
              </p:txBody>
            </p:sp>
            <p:sp>
              <p:nvSpPr>
                <p:cNvPr id="113" name="Rectangle 112">
                  <a:extLst>
                    <a:ext uri="{FF2B5EF4-FFF2-40B4-BE49-F238E27FC236}">
                      <a16:creationId xmlns:a16="http://schemas.microsoft.com/office/drawing/2014/main" id="{22D8DB7B-D6F8-748E-79C9-9703B2507FBD}"/>
                    </a:ext>
                  </a:extLst>
                </p:cNvPr>
                <p:cNvSpPr/>
                <p:nvPr/>
              </p:nvSpPr>
              <p:spPr>
                <a:xfrm>
                  <a:off x="1495838" y="3065417"/>
                  <a:ext cx="979434" cy="1154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4771C4-7390-E824-4AFE-B1505B697518}"/>
                  </a:ext>
                </a:extLst>
              </p:cNvPr>
              <p:cNvGrpSpPr/>
              <p:nvPr/>
            </p:nvGrpSpPr>
            <p:grpSpPr>
              <a:xfrm>
                <a:off x="24581676" y="13130866"/>
                <a:ext cx="1185590" cy="1415097"/>
                <a:chOff x="2804421" y="3365752"/>
                <a:chExt cx="979434" cy="1169033"/>
              </a:xfrm>
            </p:grpSpPr>
            <p:pic>
              <p:nvPicPr>
                <p:cNvPr id="115" name="Graphic 114" descr="User with solid fill">
                  <a:extLst>
                    <a:ext uri="{FF2B5EF4-FFF2-40B4-BE49-F238E27FC236}">
                      <a16:creationId xmlns:a16="http://schemas.microsoft.com/office/drawing/2014/main" id="{92F1CD9B-64AB-57F2-A0BA-AE0CEB39D4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1529" y="3496369"/>
                  <a:ext cx="585216" cy="585216"/>
                </a:xfrm>
                <a:prstGeom prst="rect">
                  <a:avLst/>
                </a:prstGeom>
              </p:spPr>
            </p:pic>
            <p:sp>
              <p:nvSpPr>
                <p:cNvPr id="116" name="TextBox 115">
                  <a:extLst>
                    <a:ext uri="{FF2B5EF4-FFF2-40B4-BE49-F238E27FC236}">
                      <a16:creationId xmlns:a16="http://schemas.microsoft.com/office/drawing/2014/main" id="{ACA6361D-4209-6EB8-C872-00BF42E7994D}"/>
                    </a:ext>
                  </a:extLst>
                </p:cNvPr>
                <p:cNvSpPr txBox="1"/>
                <p:nvPr/>
              </p:nvSpPr>
              <p:spPr>
                <a:xfrm>
                  <a:off x="2814118" y="4000841"/>
                  <a:ext cx="960039" cy="533944"/>
                </a:xfrm>
                <a:prstGeom prst="rect">
                  <a:avLst/>
                </a:prstGeom>
                <a:noFill/>
              </p:spPr>
              <p:txBody>
                <a:bodyPr wrap="none" rtlCol="0">
                  <a:spAutoFit/>
                </a:bodyPr>
                <a:lstStyle/>
                <a:p>
                  <a:pPr algn="ctr"/>
                  <a:r>
                    <a:rPr lang="en-US" dirty="0"/>
                    <a:t>Fielded</a:t>
                  </a:r>
                </a:p>
                <a:p>
                  <a:pPr algn="ctr"/>
                  <a:r>
                    <a:rPr lang="en-US" dirty="0"/>
                    <a:t>AR System</a:t>
                  </a:r>
                </a:p>
              </p:txBody>
            </p:sp>
            <p:sp>
              <p:nvSpPr>
                <p:cNvPr id="117" name="Rectangle 116">
                  <a:extLst>
                    <a:ext uri="{FF2B5EF4-FFF2-40B4-BE49-F238E27FC236}">
                      <a16:creationId xmlns:a16="http://schemas.microsoft.com/office/drawing/2014/main" id="{453CAA48-0592-E703-6EFA-9CA36DCC064B}"/>
                    </a:ext>
                  </a:extLst>
                </p:cNvPr>
                <p:cNvSpPr/>
                <p:nvPr/>
              </p:nvSpPr>
              <p:spPr>
                <a:xfrm>
                  <a:off x="2804421" y="3365752"/>
                  <a:ext cx="979434" cy="1154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Virtual Reality headset with solid fill">
                  <a:extLst>
                    <a:ext uri="{FF2B5EF4-FFF2-40B4-BE49-F238E27FC236}">
                      <a16:creationId xmlns:a16="http://schemas.microsoft.com/office/drawing/2014/main" id="{22F75338-051B-2573-23ED-85F4388AACA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153336" y="3507375"/>
                  <a:ext cx="281602" cy="281602"/>
                </a:xfrm>
                <a:prstGeom prst="rect">
                  <a:avLst/>
                </a:prstGeom>
              </p:spPr>
            </p:pic>
          </p:grpSp>
          <p:cxnSp>
            <p:nvCxnSpPr>
              <p:cNvPr id="119" name="Curved Connector 118">
                <a:extLst>
                  <a:ext uri="{FF2B5EF4-FFF2-40B4-BE49-F238E27FC236}">
                    <a16:creationId xmlns:a16="http://schemas.microsoft.com/office/drawing/2014/main" id="{6169DE2E-19ED-F0FC-377A-FB4E32A9F318}"/>
                  </a:ext>
                </a:extLst>
              </p:cNvPr>
              <p:cNvCxnSpPr>
                <a:stCxn id="113" idx="0"/>
                <a:endCxn id="117" idx="0"/>
              </p:cNvCxnSpPr>
              <p:nvPr/>
            </p:nvCxnSpPr>
            <p:spPr>
              <a:xfrm rot="5400000" flipH="1" flipV="1">
                <a:off x="23942303" y="11906801"/>
                <a:ext cx="8102" cy="2456233"/>
              </a:xfrm>
              <a:prstGeom prst="curvedConnector3">
                <a:avLst>
                  <a:gd name="adj1" fmla="val 2921526"/>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a:extLst>
                  <a:ext uri="{FF2B5EF4-FFF2-40B4-BE49-F238E27FC236}">
                    <a16:creationId xmlns:a16="http://schemas.microsoft.com/office/drawing/2014/main" id="{B68F2D01-701C-BB21-3722-D3CB3B9C8A56}"/>
                  </a:ext>
                </a:extLst>
              </p:cNvPr>
              <p:cNvCxnSpPr>
                <a:stCxn id="117" idx="2"/>
                <a:endCxn id="113" idx="2"/>
              </p:cNvCxnSpPr>
              <p:nvPr/>
            </p:nvCxnSpPr>
            <p:spPr>
              <a:xfrm rot="5400000">
                <a:off x="23942304" y="13304509"/>
                <a:ext cx="8103" cy="2456233"/>
              </a:xfrm>
              <a:prstGeom prst="curvedConnector3">
                <a:avLst>
                  <a:gd name="adj1" fmla="val 292117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Curved Connector 120">
                <a:extLst>
                  <a:ext uri="{FF2B5EF4-FFF2-40B4-BE49-F238E27FC236}">
                    <a16:creationId xmlns:a16="http://schemas.microsoft.com/office/drawing/2014/main" id="{85B15899-F06C-F4E6-5C7D-95FAFEC695BE}"/>
                  </a:ext>
                </a:extLst>
              </p:cNvPr>
              <p:cNvCxnSpPr>
                <a:cxnSpLocks/>
                <a:stCxn id="117" idx="0"/>
                <a:endCxn id="117" idx="2"/>
              </p:cNvCxnSpPr>
              <p:nvPr/>
            </p:nvCxnSpPr>
            <p:spPr>
              <a:xfrm rot="16200000" flipH="1">
                <a:off x="24475617" y="13829721"/>
                <a:ext cx="1397709" cy="15373"/>
              </a:xfrm>
              <a:prstGeom prst="curvedConnector5">
                <a:avLst>
                  <a:gd name="adj1" fmla="val -19044"/>
                  <a:gd name="adj2" fmla="val 7301756"/>
                  <a:gd name="adj3" fmla="val 119044"/>
                </a:avLst>
              </a:prstGeom>
              <a:ln w="285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41C02241-0156-AF16-431C-9FF0743ACD67}"/>
                  </a:ext>
                </a:extLst>
              </p:cNvPr>
              <p:cNvSpPr txBox="1"/>
              <p:nvPr/>
            </p:nvSpPr>
            <p:spPr>
              <a:xfrm>
                <a:off x="25096603" y="14864998"/>
                <a:ext cx="1933414" cy="646331"/>
              </a:xfrm>
              <a:prstGeom prst="rect">
                <a:avLst/>
              </a:prstGeom>
              <a:noFill/>
            </p:spPr>
            <p:txBody>
              <a:bodyPr wrap="none" rtlCol="0">
                <a:spAutoFit/>
              </a:bodyPr>
              <a:lstStyle/>
              <a:p>
                <a:r>
                  <a:rPr lang="en-US" dirty="0"/>
                  <a:t>Collect in-situ data</a:t>
                </a:r>
              </a:p>
              <a:p>
                <a:r>
                  <a:rPr lang="en-US" dirty="0"/>
                  <a:t>(model, env., user)</a:t>
                </a:r>
              </a:p>
            </p:txBody>
          </p:sp>
          <p:grpSp>
            <p:nvGrpSpPr>
              <p:cNvPr id="123" name="Group 122">
                <a:extLst>
                  <a:ext uri="{FF2B5EF4-FFF2-40B4-BE49-F238E27FC236}">
                    <a16:creationId xmlns:a16="http://schemas.microsoft.com/office/drawing/2014/main" id="{362BC245-5608-C2C9-6002-6C33B5089D14}"/>
                  </a:ext>
                </a:extLst>
              </p:cNvPr>
              <p:cNvGrpSpPr/>
              <p:nvPr/>
            </p:nvGrpSpPr>
            <p:grpSpPr>
              <a:xfrm>
                <a:off x="19196187" y="14426379"/>
                <a:ext cx="1246944" cy="1430337"/>
                <a:chOff x="528820" y="5081249"/>
                <a:chExt cx="1030119" cy="1181623"/>
              </a:xfrm>
            </p:grpSpPr>
            <p:pic>
              <p:nvPicPr>
                <p:cNvPr id="124" name="Graphic 123" descr="Decision chart with solid fill">
                  <a:extLst>
                    <a:ext uri="{FF2B5EF4-FFF2-40B4-BE49-F238E27FC236}">
                      <a16:creationId xmlns:a16="http://schemas.microsoft.com/office/drawing/2014/main" id="{27A22A4D-FFCB-1602-C763-296829F843E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00979" y="5088452"/>
                  <a:ext cx="685800" cy="685800"/>
                </a:xfrm>
                <a:prstGeom prst="rect">
                  <a:avLst/>
                </a:prstGeom>
              </p:spPr>
            </p:pic>
            <p:sp>
              <p:nvSpPr>
                <p:cNvPr id="125" name="Rectangle 124">
                  <a:extLst>
                    <a:ext uri="{FF2B5EF4-FFF2-40B4-BE49-F238E27FC236}">
                      <a16:creationId xmlns:a16="http://schemas.microsoft.com/office/drawing/2014/main" id="{B405E498-AF3A-6607-66EA-14FC04651B9D}"/>
                    </a:ext>
                  </a:extLst>
                </p:cNvPr>
                <p:cNvSpPr/>
                <p:nvPr/>
              </p:nvSpPr>
              <p:spPr>
                <a:xfrm>
                  <a:off x="554162" y="5081249"/>
                  <a:ext cx="979434" cy="1154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4CE256DA-BFB2-7D92-EA39-D66424711E53}"/>
                    </a:ext>
                  </a:extLst>
                </p:cNvPr>
                <p:cNvSpPr txBox="1"/>
                <p:nvPr/>
              </p:nvSpPr>
              <p:spPr>
                <a:xfrm>
                  <a:off x="528820" y="5728928"/>
                  <a:ext cx="1030119" cy="533944"/>
                </a:xfrm>
                <a:prstGeom prst="rect">
                  <a:avLst/>
                </a:prstGeom>
                <a:noFill/>
              </p:spPr>
              <p:txBody>
                <a:bodyPr wrap="none" rtlCol="0">
                  <a:spAutoFit/>
                </a:bodyPr>
                <a:lstStyle/>
                <a:p>
                  <a:pPr algn="ctr"/>
                  <a:r>
                    <a:rPr lang="en-US" dirty="0"/>
                    <a:t>Monitoring</a:t>
                  </a:r>
                </a:p>
                <a:p>
                  <a:pPr algn="ctr"/>
                  <a:r>
                    <a:rPr lang="en-US" dirty="0"/>
                    <a:t>Subprocess</a:t>
                  </a:r>
                </a:p>
              </p:txBody>
            </p:sp>
          </p:grpSp>
          <p:grpSp>
            <p:nvGrpSpPr>
              <p:cNvPr id="127" name="Group 126">
                <a:extLst>
                  <a:ext uri="{FF2B5EF4-FFF2-40B4-BE49-F238E27FC236}">
                    <a16:creationId xmlns:a16="http://schemas.microsoft.com/office/drawing/2014/main" id="{631223C0-4FD5-2312-06CE-172D008486BC}"/>
                  </a:ext>
                </a:extLst>
              </p:cNvPr>
              <p:cNvGrpSpPr/>
              <p:nvPr/>
            </p:nvGrpSpPr>
            <p:grpSpPr>
              <a:xfrm>
                <a:off x="17838432" y="11568515"/>
                <a:ext cx="1246944" cy="1412049"/>
                <a:chOff x="2309723" y="4902724"/>
                <a:chExt cx="1030119" cy="1166515"/>
              </a:xfrm>
            </p:grpSpPr>
            <p:pic>
              <p:nvPicPr>
                <p:cNvPr id="128" name="Graphic 127" descr="Decision chart with solid fill">
                  <a:extLst>
                    <a:ext uri="{FF2B5EF4-FFF2-40B4-BE49-F238E27FC236}">
                      <a16:creationId xmlns:a16="http://schemas.microsoft.com/office/drawing/2014/main" id="{A32957F1-A88A-0097-5E3C-BF4FA865C66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481882" y="4909927"/>
                  <a:ext cx="685800" cy="685800"/>
                </a:xfrm>
                <a:prstGeom prst="rect">
                  <a:avLst/>
                </a:prstGeom>
              </p:spPr>
            </p:pic>
            <p:sp>
              <p:nvSpPr>
                <p:cNvPr id="129" name="Rectangle 128">
                  <a:extLst>
                    <a:ext uri="{FF2B5EF4-FFF2-40B4-BE49-F238E27FC236}">
                      <a16:creationId xmlns:a16="http://schemas.microsoft.com/office/drawing/2014/main" id="{A74C934E-ABF3-8535-EC15-2B26BCB8B221}"/>
                    </a:ext>
                  </a:extLst>
                </p:cNvPr>
                <p:cNvSpPr/>
                <p:nvPr/>
              </p:nvSpPr>
              <p:spPr>
                <a:xfrm>
                  <a:off x="2335065" y="4902724"/>
                  <a:ext cx="979434" cy="1154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E02CAA07-0701-F6CC-672A-899F60ADEEBF}"/>
                    </a:ext>
                  </a:extLst>
                </p:cNvPr>
                <p:cNvSpPr txBox="1"/>
                <p:nvPr/>
              </p:nvSpPr>
              <p:spPr>
                <a:xfrm>
                  <a:off x="2309723" y="5535295"/>
                  <a:ext cx="1030119" cy="533944"/>
                </a:xfrm>
                <a:prstGeom prst="rect">
                  <a:avLst/>
                </a:prstGeom>
                <a:noFill/>
              </p:spPr>
              <p:txBody>
                <a:bodyPr wrap="none" rtlCol="0">
                  <a:spAutoFit/>
                </a:bodyPr>
                <a:lstStyle/>
                <a:p>
                  <a:pPr algn="ctr"/>
                  <a:r>
                    <a:rPr lang="en-US" dirty="0"/>
                    <a:t>Testing</a:t>
                  </a:r>
                </a:p>
                <a:p>
                  <a:pPr algn="ctr"/>
                  <a:r>
                    <a:rPr lang="en-US" dirty="0"/>
                    <a:t>Subprocess</a:t>
                  </a:r>
                </a:p>
              </p:txBody>
            </p:sp>
          </p:grpSp>
          <p:cxnSp>
            <p:nvCxnSpPr>
              <p:cNvPr id="131" name="Curved Connector 130">
                <a:extLst>
                  <a:ext uri="{FF2B5EF4-FFF2-40B4-BE49-F238E27FC236}">
                    <a16:creationId xmlns:a16="http://schemas.microsoft.com/office/drawing/2014/main" id="{8405650C-A0C8-7780-53BF-B5909B48262F}"/>
                  </a:ext>
                </a:extLst>
              </p:cNvPr>
              <p:cNvCxnSpPr>
                <a:stCxn id="125" idx="3"/>
                <a:endCxn id="125" idx="1"/>
              </p:cNvCxnSpPr>
              <p:nvPr/>
            </p:nvCxnSpPr>
            <p:spPr>
              <a:xfrm flipH="1">
                <a:off x="19226863" y="15125233"/>
                <a:ext cx="1185590" cy="15373"/>
              </a:xfrm>
              <a:prstGeom prst="curvedConnector5">
                <a:avLst>
                  <a:gd name="adj1" fmla="val -23340"/>
                  <a:gd name="adj2" fmla="val 6963079"/>
                  <a:gd name="adj3" fmla="val 123340"/>
                </a:avLst>
              </a:prstGeom>
              <a:ln w="285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2" name="Curved Connector 131">
                <a:extLst>
                  <a:ext uri="{FF2B5EF4-FFF2-40B4-BE49-F238E27FC236}">
                    <a16:creationId xmlns:a16="http://schemas.microsoft.com/office/drawing/2014/main" id="{9C4810EF-1718-80F4-A974-AF1D49C677F8}"/>
                  </a:ext>
                </a:extLst>
              </p:cNvPr>
              <p:cNvCxnSpPr>
                <a:cxnSpLocks/>
                <a:stCxn id="129" idx="1"/>
                <a:endCxn id="129" idx="3"/>
              </p:cNvCxnSpPr>
              <p:nvPr/>
            </p:nvCxnSpPr>
            <p:spPr>
              <a:xfrm rot="10800000" flipH="1">
                <a:off x="17869108" y="12267369"/>
                <a:ext cx="1185590" cy="15373"/>
              </a:xfrm>
              <a:prstGeom prst="curvedConnector5">
                <a:avLst>
                  <a:gd name="adj1" fmla="val -23340"/>
                  <a:gd name="adj2" fmla="val 8060220"/>
                  <a:gd name="adj3" fmla="val 123340"/>
                </a:avLst>
              </a:prstGeom>
              <a:ln w="285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C1D2F191-7504-7310-63B5-7C455A4D864C}"/>
                  </a:ext>
                </a:extLst>
              </p:cNvPr>
              <p:cNvSpPr txBox="1"/>
              <p:nvPr/>
            </p:nvSpPr>
            <p:spPr>
              <a:xfrm>
                <a:off x="18734681" y="16234804"/>
                <a:ext cx="2169953" cy="646331"/>
              </a:xfrm>
              <a:prstGeom prst="rect">
                <a:avLst/>
              </a:prstGeom>
              <a:noFill/>
            </p:spPr>
            <p:txBody>
              <a:bodyPr wrap="none" rtlCol="0">
                <a:spAutoFit/>
              </a:bodyPr>
              <a:lstStyle/>
              <a:p>
                <a:pPr algn="ctr"/>
                <a:r>
                  <a:rPr lang="en-US" dirty="0"/>
                  <a:t>Monitor in-situ data</a:t>
                </a:r>
              </a:p>
              <a:p>
                <a:pPr algn="ctr"/>
                <a:r>
                  <a:rPr lang="en-US" dirty="0"/>
                  <a:t>stream for anomalies</a:t>
                </a:r>
              </a:p>
            </p:txBody>
          </p:sp>
          <p:sp>
            <p:nvSpPr>
              <p:cNvPr id="134" name="TextBox 133">
                <a:extLst>
                  <a:ext uri="{FF2B5EF4-FFF2-40B4-BE49-F238E27FC236}">
                    <a16:creationId xmlns:a16="http://schemas.microsoft.com/office/drawing/2014/main" id="{5E72A3E8-5D0B-0B72-88E9-A4C9508ABCAA}"/>
                  </a:ext>
                </a:extLst>
              </p:cNvPr>
              <p:cNvSpPr txBox="1"/>
              <p:nvPr/>
            </p:nvSpPr>
            <p:spPr>
              <a:xfrm>
                <a:off x="17166460" y="10439190"/>
                <a:ext cx="2590902" cy="646331"/>
              </a:xfrm>
              <a:prstGeom prst="rect">
                <a:avLst/>
              </a:prstGeom>
              <a:noFill/>
            </p:spPr>
            <p:txBody>
              <a:bodyPr wrap="none" rtlCol="0">
                <a:spAutoFit/>
              </a:bodyPr>
              <a:lstStyle/>
              <a:p>
                <a:pPr algn="ctr"/>
                <a:r>
                  <a:rPr lang="en-US" dirty="0"/>
                  <a:t>Ensure retrained model</a:t>
                </a:r>
                <a:br>
                  <a:rPr lang="en-US" dirty="0"/>
                </a:br>
                <a:r>
                  <a:rPr lang="en-US" dirty="0"/>
                  <a:t>passes all regression tests</a:t>
                </a:r>
              </a:p>
            </p:txBody>
          </p:sp>
          <p:grpSp>
            <p:nvGrpSpPr>
              <p:cNvPr id="135" name="Group 134">
                <a:extLst>
                  <a:ext uri="{FF2B5EF4-FFF2-40B4-BE49-F238E27FC236}">
                    <a16:creationId xmlns:a16="http://schemas.microsoft.com/office/drawing/2014/main" id="{D73EA7C0-9A06-AF47-8F57-2E89AD98B785}"/>
                  </a:ext>
                </a:extLst>
              </p:cNvPr>
              <p:cNvGrpSpPr/>
              <p:nvPr/>
            </p:nvGrpSpPr>
            <p:grpSpPr>
              <a:xfrm>
                <a:off x="16222125" y="14424516"/>
                <a:ext cx="1246944" cy="1430337"/>
                <a:chOff x="528820" y="5081249"/>
                <a:chExt cx="1030119" cy="1181623"/>
              </a:xfrm>
            </p:grpSpPr>
            <p:pic>
              <p:nvPicPr>
                <p:cNvPr id="136" name="Graphic 135" descr="Decision chart with solid fill">
                  <a:extLst>
                    <a:ext uri="{FF2B5EF4-FFF2-40B4-BE49-F238E27FC236}">
                      <a16:creationId xmlns:a16="http://schemas.microsoft.com/office/drawing/2014/main" id="{0B50D5FD-FDFC-06B6-EE53-E7363762A55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00979" y="5088452"/>
                  <a:ext cx="685800" cy="685800"/>
                </a:xfrm>
                <a:prstGeom prst="rect">
                  <a:avLst/>
                </a:prstGeom>
              </p:spPr>
            </p:pic>
            <p:sp>
              <p:nvSpPr>
                <p:cNvPr id="137" name="Rectangle 136">
                  <a:extLst>
                    <a:ext uri="{FF2B5EF4-FFF2-40B4-BE49-F238E27FC236}">
                      <a16:creationId xmlns:a16="http://schemas.microsoft.com/office/drawing/2014/main" id="{C0ADCD63-7B50-8816-9289-DFED080100BF}"/>
                    </a:ext>
                  </a:extLst>
                </p:cNvPr>
                <p:cNvSpPr/>
                <p:nvPr/>
              </p:nvSpPr>
              <p:spPr>
                <a:xfrm>
                  <a:off x="554162" y="5081249"/>
                  <a:ext cx="979434" cy="1154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TextBox 137">
                  <a:extLst>
                    <a:ext uri="{FF2B5EF4-FFF2-40B4-BE49-F238E27FC236}">
                      <a16:creationId xmlns:a16="http://schemas.microsoft.com/office/drawing/2014/main" id="{E8356FD5-3A49-1B0F-547D-650446E40E3F}"/>
                    </a:ext>
                  </a:extLst>
                </p:cNvPr>
                <p:cNvSpPr txBox="1"/>
                <p:nvPr/>
              </p:nvSpPr>
              <p:spPr>
                <a:xfrm>
                  <a:off x="528820" y="5728928"/>
                  <a:ext cx="1030119" cy="533944"/>
                </a:xfrm>
                <a:prstGeom prst="rect">
                  <a:avLst/>
                </a:prstGeom>
                <a:noFill/>
              </p:spPr>
              <p:txBody>
                <a:bodyPr wrap="none" rtlCol="0">
                  <a:spAutoFit/>
                </a:bodyPr>
                <a:lstStyle/>
                <a:p>
                  <a:pPr algn="ctr"/>
                  <a:r>
                    <a:rPr lang="en-US" dirty="0"/>
                    <a:t>Patching</a:t>
                  </a:r>
                </a:p>
                <a:p>
                  <a:pPr algn="ctr"/>
                  <a:r>
                    <a:rPr lang="en-US" dirty="0"/>
                    <a:t>Subprocess</a:t>
                  </a:r>
                </a:p>
              </p:txBody>
            </p:sp>
          </p:grpSp>
          <p:cxnSp>
            <p:nvCxnSpPr>
              <p:cNvPr id="139" name="Curved Connector 138">
                <a:extLst>
                  <a:ext uri="{FF2B5EF4-FFF2-40B4-BE49-F238E27FC236}">
                    <a16:creationId xmlns:a16="http://schemas.microsoft.com/office/drawing/2014/main" id="{0F4F5C32-EE22-F17E-EB9E-E03AC6150734}"/>
                  </a:ext>
                </a:extLst>
              </p:cNvPr>
              <p:cNvCxnSpPr>
                <a:stCxn id="137" idx="3"/>
                <a:endCxn id="137" idx="1"/>
              </p:cNvCxnSpPr>
              <p:nvPr/>
            </p:nvCxnSpPr>
            <p:spPr>
              <a:xfrm flipH="1">
                <a:off x="16252802" y="15123370"/>
                <a:ext cx="1185590" cy="15373"/>
              </a:xfrm>
              <a:prstGeom prst="curvedConnector5">
                <a:avLst>
                  <a:gd name="adj1" fmla="val -23340"/>
                  <a:gd name="adj2" fmla="val 6963079"/>
                  <a:gd name="adj3" fmla="val 123340"/>
                </a:avLst>
              </a:prstGeom>
              <a:ln w="28575">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B73C2DDA-0A58-0759-48BA-82A4868FEE25}"/>
                  </a:ext>
                </a:extLst>
              </p:cNvPr>
              <p:cNvSpPr txBox="1"/>
              <p:nvPr/>
            </p:nvSpPr>
            <p:spPr>
              <a:xfrm>
                <a:off x="15766678" y="16232941"/>
                <a:ext cx="2157835" cy="646331"/>
              </a:xfrm>
              <a:prstGeom prst="rect">
                <a:avLst/>
              </a:prstGeom>
              <a:noFill/>
            </p:spPr>
            <p:txBody>
              <a:bodyPr wrap="none" rtlCol="0">
                <a:spAutoFit/>
              </a:bodyPr>
              <a:lstStyle/>
              <a:p>
                <a:pPr algn="ctr"/>
                <a:r>
                  <a:rPr lang="en-US" dirty="0"/>
                  <a:t>Retrain ML model</a:t>
                </a:r>
              </a:p>
              <a:p>
                <a:pPr algn="ctr"/>
                <a:r>
                  <a:rPr lang="en-US" dirty="0"/>
                  <a:t>with anomalous data</a:t>
                </a:r>
              </a:p>
            </p:txBody>
          </p:sp>
          <p:cxnSp>
            <p:nvCxnSpPr>
              <p:cNvPr id="141" name="Curved Connector 140">
                <a:extLst>
                  <a:ext uri="{FF2B5EF4-FFF2-40B4-BE49-F238E27FC236}">
                    <a16:creationId xmlns:a16="http://schemas.microsoft.com/office/drawing/2014/main" id="{3C32F3C3-0F65-0DFA-ED2E-C527E459275E}"/>
                  </a:ext>
                </a:extLst>
              </p:cNvPr>
              <p:cNvCxnSpPr>
                <a:cxnSpLocks/>
                <a:stCxn id="113" idx="1"/>
                <a:endCxn id="124" idx="0"/>
              </p:cNvCxnSpPr>
              <p:nvPr/>
            </p:nvCxnSpPr>
            <p:spPr>
              <a:xfrm rot="10800000" flipV="1">
                <a:off x="19819661" y="13837822"/>
                <a:ext cx="2305784" cy="597275"/>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BF64FE94-D34A-8D91-6FD5-62FFE3B7A762}"/>
                  </a:ext>
                </a:extLst>
              </p:cNvPr>
              <p:cNvCxnSpPr>
                <a:stCxn id="125" idx="0"/>
                <a:endCxn id="137" idx="0"/>
              </p:cNvCxnSpPr>
              <p:nvPr/>
            </p:nvCxnSpPr>
            <p:spPr>
              <a:xfrm rot="16200000" flipV="1">
                <a:off x="18331699" y="12938417"/>
                <a:ext cx="1863" cy="2974062"/>
              </a:xfrm>
              <a:prstGeom prst="curvedConnector3">
                <a:avLst>
                  <a:gd name="adj1" fmla="val 1495380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3" name="Curved Connector 142">
                <a:extLst>
                  <a:ext uri="{FF2B5EF4-FFF2-40B4-BE49-F238E27FC236}">
                    <a16:creationId xmlns:a16="http://schemas.microsoft.com/office/drawing/2014/main" id="{EAB0D32F-FF52-545C-1FFD-C1E873AFEE64}"/>
                  </a:ext>
                </a:extLst>
              </p:cNvPr>
              <p:cNvCxnSpPr>
                <a:cxnSpLocks/>
                <a:stCxn id="129" idx="2"/>
                <a:endCxn id="113" idx="1"/>
              </p:cNvCxnSpPr>
              <p:nvPr/>
            </p:nvCxnSpPr>
            <p:spPr>
              <a:xfrm rot="16200000" flipH="1">
                <a:off x="19857875" y="11570253"/>
                <a:ext cx="871599" cy="3663540"/>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4" name="Curved Connector 143">
                <a:extLst>
                  <a:ext uri="{FF2B5EF4-FFF2-40B4-BE49-F238E27FC236}">
                    <a16:creationId xmlns:a16="http://schemas.microsoft.com/office/drawing/2014/main" id="{DA482947-675A-B87C-6F29-A4A6660E20B6}"/>
                  </a:ext>
                </a:extLst>
              </p:cNvPr>
              <p:cNvCxnSpPr>
                <a:stCxn id="137" idx="0"/>
                <a:endCxn id="130" idx="2"/>
              </p:cNvCxnSpPr>
              <p:nvPr/>
            </p:nvCxnSpPr>
            <p:spPr>
              <a:xfrm rot="5400000" flipH="1" flipV="1">
                <a:off x="16931774" y="12894387"/>
                <a:ext cx="1443952" cy="1616306"/>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3636CA09-E21A-81C8-C839-0DE44078D767}"/>
                  </a:ext>
                </a:extLst>
              </p:cNvPr>
              <p:cNvSpPr txBox="1"/>
              <p:nvPr/>
            </p:nvSpPr>
            <p:spPr>
              <a:xfrm>
                <a:off x="20488483" y="13969119"/>
                <a:ext cx="1602106" cy="646331"/>
              </a:xfrm>
              <a:prstGeom prst="rect">
                <a:avLst/>
              </a:prstGeom>
              <a:noFill/>
            </p:spPr>
            <p:txBody>
              <a:bodyPr wrap="none" rtlCol="0">
                <a:spAutoFit/>
              </a:bodyPr>
              <a:lstStyle/>
              <a:p>
                <a:pPr algn="ctr"/>
                <a:r>
                  <a:rPr lang="en-US" dirty="0"/>
                  <a:t>Forward in-situ</a:t>
                </a:r>
                <a:br>
                  <a:rPr lang="en-US" dirty="0"/>
                </a:br>
                <a:r>
                  <a:rPr lang="en-US" dirty="0"/>
                  <a:t>data as rec’d</a:t>
                </a:r>
              </a:p>
            </p:txBody>
          </p:sp>
          <p:sp>
            <p:nvSpPr>
              <p:cNvPr id="146" name="TextBox 145">
                <a:extLst>
                  <a:ext uri="{FF2B5EF4-FFF2-40B4-BE49-F238E27FC236}">
                    <a16:creationId xmlns:a16="http://schemas.microsoft.com/office/drawing/2014/main" id="{DF36C2E1-4B91-34D0-0BA9-AC046B9E3DB2}"/>
                  </a:ext>
                </a:extLst>
              </p:cNvPr>
              <p:cNvSpPr txBox="1"/>
              <p:nvPr/>
            </p:nvSpPr>
            <p:spPr>
              <a:xfrm>
                <a:off x="17679197" y="14172996"/>
                <a:ext cx="1220207" cy="923330"/>
              </a:xfrm>
              <a:prstGeom prst="rect">
                <a:avLst/>
              </a:prstGeom>
              <a:noFill/>
            </p:spPr>
            <p:txBody>
              <a:bodyPr wrap="none" rtlCol="0">
                <a:spAutoFit/>
              </a:bodyPr>
              <a:lstStyle/>
              <a:p>
                <a:pPr algn="ctr"/>
                <a:r>
                  <a:rPr lang="en-US" dirty="0"/>
                  <a:t>Forward</a:t>
                </a:r>
              </a:p>
              <a:p>
                <a:pPr algn="ctr"/>
                <a:r>
                  <a:rPr lang="en-US" dirty="0"/>
                  <a:t>anomalous</a:t>
                </a:r>
              </a:p>
              <a:p>
                <a:pPr algn="ctr"/>
                <a:r>
                  <a:rPr lang="en-US" dirty="0"/>
                  <a:t>data</a:t>
                </a:r>
              </a:p>
            </p:txBody>
          </p:sp>
          <p:sp>
            <p:nvSpPr>
              <p:cNvPr id="147" name="TextBox 146">
                <a:extLst>
                  <a:ext uri="{FF2B5EF4-FFF2-40B4-BE49-F238E27FC236}">
                    <a16:creationId xmlns:a16="http://schemas.microsoft.com/office/drawing/2014/main" id="{AFF15090-F926-7A22-5862-8CBE32204E1B}"/>
                  </a:ext>
                </a:extLst>
              </p:cNvPr>
              <p:cNvSpPr txBox="1"/>
              <p:nvPr/>
            </p:nvSpPr>
            <p:spPr>
              <a:xfrm>
                <a:off x="16224945" y="13082079"/>
                <a:ext cx="1881670" cy="646331"/>
              </a:xfrm>
              <a:prstGeom prst="rect">
                <a:avLst/>
              </a:prstGeom>
              <a:noFill/>
            </p:spPr>
            <p:txBody>
              <a:bodyPr wrap="none" rtlCol="0">
                <a:spAutoFit/>
              </a:bodyPr>
              <a:lstStyle/>
              <a:p>
                <a:pPr algn="ctr"/>
                <a:r>
                  <a:rPr lang="en-US" dirty="0"/>
                  <a:t>Forward retrained</a:t>
                </a:r>
                <a:br>
                  <a:rPr lang="en-US" dirty="0"/>
                </a:br>
                <a:r>
                  <a:rPr lang="en-US" dirty="0"/>
                  <a:t>ML model</a:t>
                </a:r>
              </a:p>
            </p:txBody>
          </p:sp>
          <p:sp>
            <p:nvSpPr>
              <p:cNvPr id="148" name="TextBox 147">
                <a:extLst>
                  <a:ext uri="{FF2B5EF4-FFF2-40B4-BE49-F238E27FC236}">
                    <a16:creationId xmlns:a16="http://schemas.microsoft.com/office/drawing/2014/main" id="{054A066C-A659-677A-6F05-E06DD0CF69F4}"/>
                  </a:ext>
                </a:extLst>
              </p:cNvPr>
              <p:cNvSpPr txBox="1"/>
              <p:nvPr/>
            </p:nvSpPr>
            <p:spPr>
              <a:xfrm>
                <a:off x="19430425" y="12984002"/>
                <a:ext cx="1726498" cy="646331"/>
              </a:xfrm>
              <a:prstGeom prst="rect">
                <a:avLst/>
              </a:prstGeom>
              <a:noFill/>
            </p:spPr>
            <p:txBody>
              <a:bodyPr wrap="none" rtlCol="0">
                <a:spAutoFit/>
              </a:bodyPr>
              <a:lstStyle/>
              <a:p>
                <a:pPr algn="ctr"/>
                <a:r>
                  <a:rPr lang="en-US" dirty="0"/>
                  <a:t>Forward verified</a:t>
                </a:r>
                <a:br>
                  <a:rPr lang="en-US" dirty="0"/>
                </a:br>
                <a:r>
                  <a:rPr lang="en-US" dirty="0"/>
                  <a:t>ML model</a:t>
                </a:r>
              </a:p>
            </p:txBody>
          </p:sp>
          <p:cxnSp>
            <p:nvCxnSpPr>
              <p:cNvPr id="149" name="Straight Arrow Connector 148">
                <a:extLst>
                  <a:ext uri="{FF2B5EF4-FFF2-40B4-BE49-F238E27FC236}">
                    <a16:creationId xmlns:a16="http://schemas.microsoft.com/office/drawing/2014/main" id="{F16F4904-A5DC-CE58-7120-39D2BE83700D}"/>
                  </a:ext>
                </a:extLst>
              </p:cNvPr>
              <p:cNvCxnSpPr/>
              <p:nvPr/>
            </p:nvCxnSpPr>
            <p:spPr>
              <a:xfrm>
                <a:off x="21998614" y="11347982"/>
                <a:ext cx="129101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80C12B7-1008-C1F6-7D13-75A4C6F6961E}"/>
                  </a:ext>
                </a:extLst>
              </p:cNvPr>
              <p:cNvCxnSpPr/>
              <p:nvPr/>
            </p:nvCxnSpPr>
            <p:spPr>
              <a:xfrm>
                <a:off x="21998614" y="11632606"/>
                <a:ext cx="1291013" cy="0"/>
              </a:xfrm>
              <a:prstGeom prst="straightConnector1">
                <a:avLst/>
              </a:prstGeom>
              <a:ln w="190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04307C91-6083-E8B8-3FF0-4C8AAF256A85}"/>
                  </a:ext>
                </a:extLst>
              </p:cNvPr>
              <p:cNvSpPr txBox="1"/>
              <p:nvPr/>
            </p:nvSpPr>
            <p:spPr>
              <a:xfrm>
                <a:off x="23332000" y="11212537"/>
                <a:ext cx="2155975" cy="646331"/>
              </a:xfrm>
              <a:prstGeom prst="rect">
                <a:avLst/>
              </a:prstGeom>
              <a:noFill/>
            </p:spPr>
            <p:txBody>
              <a:bodyPr wrap="none" rtlCol="0">
                <a:spAutoFit/>
              </a:bodyPr>
              <a:lstStyle/>
              <a:p>
                <a:r>
                  <a:rPr lang="en-US" dirty="0"/>
                  <a:t>Inter-agent data flow</a:t>
                </a:r>
              </a:p>
              <a:p>
                <a:r>
                  <a:rPr lang="en-US" dirty="0"/>
                  <a:t>Internal data flow</a:t>
                </a:r>
              </a:p>
            </p:txBody>
          </p:sp>
        </p:grpSp>
        <p:sp>
          <p:nvSpPr>
            <p:cNvPr id="287" name="Rectangle 286">
              <a:extLst>
                <a:ext uri="{FF2B5EF4-FFF2-40B4-BE49-F238E27FC236}">
                  <a16:creationId xmlns:a16="http://schemas.microsoft.com/office/drawing/2014/main" id="{90383126-9A77-7656-4C16-71BA90053CE2}"/>
                </a:ext>
              </a:extLst>
            </p:cNvPr>
            <p:cNvSpPr/>
            <p:nvPr/>
          </p:nvSpPr>
          <p:spPr>
            <a:xfrm>
              <a:off x="15340898" y="10208029"/>
              <a:ext cx="12857597" cy="7511777"/>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91" name="Rectangle 290">
            <a:extLst>
              <a:ext uri="{FF2B5EF4-FFF2-40B4-BE49-F238E27FC236}">
                <a16:creationId xmlns:a16="http://schemas.microsoft.com/office/drawing/2014/main" id="{6C252346-5A4B-72A2-3EB3-3EC2313BF222}"/>
              </a:ext>
            </a:extLst>
          </p:cNvPr>
          <p:cNvSpPr/>
          <p:nvPr/>
        </p:nvSpPr>
        <p:spPr>
          <a:xfrm>
            <a:off x="15544800" y="4343400"/>
            <a:ext cx="1280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The ISVAR Framework</a:t>
            </a:r>
          </a:p>
        </p:txBody>
      </p:sp>
      <p:graphicFrame>
        <p:nvGraphicFramePr>
          <p:cNvPr id="295" name="Table 295">
            <a:extLst>
              <a:ext uri="{FF2B5EF4-FFF2-40B4-BE49-F238E27FC236}">
                <a16:creationId xmlns:a16="http://schemas.microsoft.com/office/drawing/2014/main" id="{3829FEB9-660A-C499-6F04-410A5C863727}"/>
              </a:ext>
            </a:extLst>
          </p:cNvPr>
          <p:cNvGraphicFramePr>
            <a:graphicFrameLocks noGrp="1"/>
          </p:cNvGraphicFramePr>
          <p:nvPr>
            <p:extLst>
              <p:ext uri="{D42A27DB-BD31-4B8C-83A1-F6EECF244321}">
                <p14:modId xmlns:p14="http://schemas.microsoft.com/office/powerpoint/2010/main" val="3931718642"/>
              </p:ext>
            </p:extLst>
          </p:nvPr>
        </p:nvGraphicFramePr>
        <p:xfrm>
          <a:off x="15541785" y="21621951"/>
          <a:ext cx="12807629" cy="10393680"/>
        </p:xfrm>
        <a:graphic>
          <a:graphicData uri="http://schemas.openxmlformats.org/drawingml/2006/table">
            <a:tbl>
              <a:tblPr firstRow="1" bandRow="1">
                <a:tableStyleId>{10A1B5D5-9B99-4C35-A422-299274C87663}</a:tableStyleId>
              </a:tblPr>
              <a:tblGrid>
                <a:gridCol w="1300503">
                  <a:extLst>
                    <a:ext uri="{9D8B030D-6E8A-4147-A177-3AD203B41FA5}">
                      <a16:colId xmlns:a16="http://schemas.microsoft.com/office/drawing/2014/main" val="1308962020"/>
                    </a:ext>
                  </a:extLst>
                </a:gridCol>
                <a:gridCol w="2878401">
                  <a:extLst>
                    <a:ext uri="{9D8B030D-6E8A-4147-A177-3AD203B41FA5}">
                      <a16:colId xmlns:a16="http://schemas.microsoft.com/office/drawing/2014/main" val="608989623"/>
                    </a:ext>
                  </a:extLst>
                </a:gridCol>
                <a:gridCol w="8628725">
                  <a:extLst>
                    <a:ext uri="{9D8B030D-6E8A-4147-A177-3AD203B41FA5}">
                      <a16:colId xmlns:a16="http://schemas.microsoft.com/office/drawing/2014/main" val="3471889887"/>
                    </a:ext>
                  </a:extLst>
                </a:gridCol>
              </a:tblGrid>
              <a:tr h="0">
                <a:tc>
                  <a:txBody>
                    <a:bodyPr/>
                    <a:lstStyle/>
                    <a:p>
                      <a:pPr algn="ctr"/>
                      <a:r>
                        <a:rPr lang="en-US" sz="2800" dirty="0"/>
                        <a:t>Phase</a:t>
                      </a:r>
                    </a:p>
                  </a:txBody>
                  <a:tcPr/>
                </a:tc>
                <a:tc>
                  <a:txBody>
                    <a:bodyPr/>
                    <a:lstStyle/>
                    <a:p>
                      <a:pPr algn="ctr"/>
                      <a:r>
                        <a:rPr lang="en-US" sz="2800" dirty="0"/>
                        <a:t>Discipline</a:t>
                      </a:r>
                    </a:p>
                  </a:txBody>
                  <a:tcPr/>
                </a:tc>
                <a:tc>
                  <a:txBody>
                    <a:bodyPr/>
                    <a:lstStyle/>
                    <a:p>
                      <a:pPr algn="ctr"/>
                      <a:r>
                        <a:rPr lang="en-US" sz="2800" dirty="0"/>
                        <a:t>Problem</a:t>
                      </a:r>
                    </a:p>
                  </a:txBody>
                  <a:tcPr/>
                </a:tc>
                <a:extLst>
                  <a:ext uri="{0D108BD9-81ED-4DB2-BD59-A6C34878D82A}">
                    <a16:rowId xmlns:a16="http://schemas.microsoft.com/office/drawing/2014/main" val="3300424092"/>
                  </a:ext>
                </a:extLst>
              </a:tr>
              <a:tr h="0">
                <a:tc rowSpan="5">
                  <a:txBody>
                    <a:bodyPr/>
                    <a:lstStyle/>
                    <a:p>
                      <a:pPr algn="ctr"/>
                      <a:r>
                        <a:rPr lang="en-US" sz="2800" b="1" dirty="0"/>
                        <a:t>1</a:t>
                      </a:r>
                    </a:p>
                  </a:txBody>
                  <a:tcPr/>
                </a:tc>
                <a:tc rowSpan="3">
                  <a:txBody>
                    <a:bodyPr/>
                    <a:lstStyle/>
                    <a:p>
                      <a:pPr algn="ctr"/>
                      <a:r>
                        <a:rPr lang="en-US" sz="2800" dirty="0"/>
                        <a:t>Human</a:t>
                      </a:r>
                    </a:p>
                    <a:p>
                      <a:pPr algn="ctr"/>
                      <a:r>
                        <a:rPr lang="en-US" sz="2800" dirty="0"/>
                        <a:t>Factors</a:t>
                      </a:r>
                    </a:p>
                  </a:txBody>
                  <a:tcPr/>
                </a:tc>
                <a:tc>
                  <a:txBody>
                    <a:bodyPr/>
                    <a:lstStyle/>
                    <a:p>
                      <a:r>
                        <a:rPr lang="en-US" sz="2800" dirty="0"/>
                        <a:t>When to prompt for explicit feedback (minimal interruptions to crucial tasks)</a:t>
                      </a:r>
                    </a:p>
                  </a:txBody>
                  <a:tcPr/>
                </a:tc>
                <a:extLst>
                  <a:ext uri="{0D108BD9-81ED-4DB2-BD59-A6C34878D82A}">
                    <a16:rowId xmlns:a16="http://schemas.microsoft.com/office/drawing/2014/main" val="1110678264"/>
                  </a:ext>
                </a:extLst>
              </a:tr>
              <a:tr h="0">
                <a:tc vMerge="1">
                  <a:txBody>
                    <a:bodyPr/>
                    <a:lstStyle/>
                    <a:p>
                      <a:pPr algn="ctr"/>
                      <a:endParaRPr lang="en-US" sz="3200" dirty="0"/>
                    </a:p>
                  </a:txBody>
                  <a:tcPr/>
                </a:tc>
                <a:tc vMerge="1">
                  <a:txBody>
                    <a:bodyPr/>
                    <a:lstStyle/>
                    <a:p>
                      <a:pPr algn="ctr"/>
                      <a:endParaRPr lang="en-US" sz="3200" dirty="0"/>
                    </a:p>
                  </a:txBody>
                  <a:tcPr/>
                </a:tc>
                <a:tc>
                  <a:txBody>
                    <a:bodyPr/>
                    <a:lstStyle/>
                    <a:p>
                      <a:r>
                        <a:rPr lang="en-US" sz="2800" dirty="0"/>
                        <a:t>How to collect explicit feedback (minimal time / cognitive burden to complete)</a:t>
                      </a:r>
                    </a:p>
                  </a:txBody>
                  <a:tcPr/>
                </a:tc>
                <a:extLst>
                  <a:ext uri="{0D108BD9-81ED-4DB2-BD59-A6C34878D82A}">
                    <a16:rowId xmlns:a16="http://schemas.microsoft.com/office/drawing/2014/main" val="2669833766"/>
                  </a:ext>
                </a:extLst>
              </a:tr>
              <a:tr h="0">
                <a:tc vMerge="1">
                  <a:txBody>
                    <a:bodyPr/>
                    <a:lstStyle/>
                    <a:p>
                      <a:pPr algn="ctr"/>
                      <a:endParaRPr lang="en-US" sz="3200" dirty="0"/>
                    </a:p>
                  </a:txBody>
                  <a:tcPr/>
                </a:tc>
                <a:tc vMerge="1">
                  <a:txBody>
                    <a:bodyPr/>
                    <a:lstStyle/>
                    <a:p>
                      <a:pPr algn="ctr"/>
                      <a:endParaRPr lang="en-US" sz="3200" dirty="0"/>
                    </a:p>
                  </a:txBody>
                  <a:tcPr/>
                </a:tc>
                <a:tc>
                  <a:txBody>
                    <a:bodyPr/>
                    <a:lstStyle/>
                    <a:p>
                      <a:r>
                        <a:rPr lang="en-US" sz="2800" dirty="0"/>
                        <a:t>When to collect implicit behavioral data (identifying key system events, user gestures, etc.)</a:t>
                      </a:r>
                    </a:p>
                  </a:txBody>
                  <a:tcPr/>
                </a:tc>
                <a:extLst>
                  <a:ext uri="{0D108BD9-81ED-4DB2-BD59-A6C34878D82A}">
                    <a16:rowId xmlns:a16="http://schemas.microsoft.com/office/drawing/2014/main" val="3090408255"/>
                  </a:ext>
                </a:extLst>
              </a:tr>
              <a:tr h="0">
                <a:tc vMerge="1">
                  <a:txBody>
                    <a:bodyPr/>
                    <a:lstStyle/>
                    <a:p>
                      <a:pPr algn="ctr"/>
                      <a:endParaRPr lang="en-US" sz="3200" dirty="0"/>
                    </a:p>
                  </a:txBody>
                  <a:tcPr/>
                </a:tc>
                <a:tc>
                  <a:txBody>
                    <a:bodyPr/>
                    <a:lstStyle/>
                    <a:p>
                      <a:pPr algn="ctr"/>
                      <a:r>
                        <a:rPr lang="en-US" sz="2800" dirty="0"/>
                        <a:t>Optimization</a:t>
                      </a:r>
                    </a:p>
                  </a:txBody>
                  <a:tcPr/>
                </a:tc>
                <a:tc>
                  <a:txBody>
                    <a:bodyPr/>
                    <a:lstStyle/>
                    <a:p>
                      <a:r>
                        <a:rPr lang="en-US" sz="2800" dirty="0"/>
                        <a:t>How much data to transmit / when (balancing utility of collected data vs. transmission resource consumption)</a:t>
                      </a:r>
                    </a:p>
                  </a:txBody>
                  <a:tcPr/>
                </a:tc>
                <a:extLst>
                  <a:ext uri="{0D108BD9-81ED-4DB2-BD59-A6C34878D82A}">
                    <a16:rowId xmlns:a16="http://schemas.microsoft.com/office/drawing/2014/main" val="1803293394"/>
                  </a:ext>
                </a:extLst>
              </a:tr>
              <a:tr h="0">
                <a:tc vMerge="1">
                  <a:txBody>
                    <a:bodyPr/>
                    <a:lstStyle/>
                    <a:p>
                      <a:pPr algn="ctr"/>
                      <a:endParaRPr lang="en-US" sz="3200" dirty="0"/>
                    </a:p>
                  </a:txBody>
                  <a:tcPr/>
                </a:tc>
                <a:tc>
                  <a:txBody>
                    <a:bodyPr/>
                    <a:lstStyle/>
                    <a:p>
                      <a:pPr algn="ctr"/>
                      <a:r>
                        <a:rPr lang="en-US" sz="2800" dirty="0"/>
                        <a:t>Security</a:t>
                      </a:r>
                    </a:p>
                  </a:txBody>
                  <a:tcPr/>
                </a:tc>
                <a:tc>
                  <a:txBody>
                    <a:bodyPr/>
                    <a:lstStyle/>
                    <a:p>
                      <a:r>
                        <a:rPr lang="en-US" sz="2800" dirty="0"/>
                        <a:t>When / how to sanitize collected data (e.g., personal privacy, mission security)</a:t>
                      </a:r>
                    </a:p>
                  </a:txBody>
                  <a:tcPr/>
                </a:tc>
                <a:extLst>
                  <a:ext uri="{0D108BD9-81ED-4DB2-BD59-A6C34878D82A}">
                    <a16:rowId xmlns:a16="http://schemas.microsoft.com/office/drawing/2014/main" val="2841239056"/>
                  </a:ext>
                </a:extLst>
              </a:tr>
              <a:tr h="0">
                <a:tc rowSpan="3">
                  <a:txBody>
                    <a:bodyPr/>
                    <a:lstStyle/>
                    <a:p>
                      <a:pPr algn="ctr"/>
                      <a:r>
                        <a:rPr lang="en-US" sz="2800" b="1" dirty="0"/>
                        <a:t>2</a:t>
                      </a:r>
                    </a:p>
                  </a:txBody>
                  <a:tcPr/>
                </a:tc>
                <a:tc>
                  <a:txBody>
                    <a:bodyPr/>
                    <a:lstStyle/>
                    <a:p>
                      <a:pPr algn="ctr"/>
                      <a:r>
                        <a:rPr lang="en-US" sz="2800" dirty="0"/>
                        <a:t>Machine Learning</a:t>
                      </a:r>
                    </a:p>
                  </a:txBody>
                  <a:tcPr/>
                </a:tc>
                <a:tc>
                  <a:txBody>
                    <a:bodyPr/>
                    <a:lstStyle/>
                    <a:p>
                      <a:r>
                        <a:rPr lang="en-US" sz="2800" dirty="0"/>
                        <a:t>Identifying edge cases from model, environmental data (assuming non-malicious inputs … </a:t>
                      </a:r>
                      <a:r>
                        <a:rPr lang="en-US" sz="2800" dirty="0">
                          <a:highlight>
                            <a:srgbClr val="FFFF00"/>
                          </a:highlight>
                        </a:rPr>
                        <a:t>CURRENT RESEARCH</a:t>
                      </a:r>
                      <a:r>
                        <a:rPr lang="en-US" sz="2800" dirty="0"/>
                        <a:t>)</a:t>
                      </a:r>
                    </a:p>
                  </a:txBody>
                  <a:tcPr/>
                </a:tc>
                <a:extLst>
                  <a:ext uri="{0D108BD9-81ED-4DB2-BD59-A6C34878D82A}">
                    <a16:rowId xmlns:a16="http://schemas.microsoft.com/office/drawing/2014/main" val="3428504782"/>
                  </a:ext>
                </a:extLst>
              </a:tr>
              <a:tr h="0">
                <a:tc vMerge="1">
                  <a:txBody>
                    <a:bodyPr/>
                    <a:lstStyle/>
                    <a:p>
                      <a:endParaRPr lang="en-US"/>
                    </a:p>
                  </a:txBody>
                  <a:tcPr/>
                </a:tc>
                <a:tc>
                  <a:txBody>
                    <a:bodyPr/>
                    <a:lstStyle/>
                    <a:p>
                      <a:pPr algn="ctr"/>
                      <a:r>
                        <a:rPr lang="en-US" sz="2800" dirty="0"/>
                        <a:t>Software Engineering</a:t>
                      </a:r>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800" dirty="0"/>
                        <a:t>Identifying system-level performance anomalies across all data streams</a:t>
                      </a:r>
                    </a:p>
                  </a:txBody>
                  <a:tcPr/>
                </a:tc>
                <a:extLst>
                  <a:ext uri="{0D108BD9-81ED-4DB2-BD59-A6C34878D82A}">
                    <a16:rowId xmlns:a16="http://schemas.microsoft.com/office/drawing/2014/main" val="4074707534"/>
                  </a:ext>
                </a:extLst>
              </a:tr>
              <a:tr h="0">
                <a:tc vMerge="1">
                  <a:txBody>
                    <a:bodyPr/>
                    <a:lstStyle/>
                    <a:p>
                      <a:pPr algn="ctr"/>
                      <a:endParaRPr lang="en-US" sz="3200" b="1" dirty="0"/>
                    </a:p>
                  </a:txBody>
                  <a:tcPr/>
                </a:tc>
                <a:tc>
                  <a:txBody>
                    <a:bodyPr/>
                    <a:lstStyle/>
                    <a:p>
                      <a:pPr algn="ctr"/>
                      <a:r>
                        <a:rPr lang="en-US" sz="2800" dirty="0"/>
                        <a:t>Security</a:t>
                      </a:r>
                    </a:p>
                  </a:txBody>
                  <a:tcPr/>
                </a:tc>
                <a:tc>
                  <a:txBody>
                    <a:bodyPr/>
                    <a:lstStyle/>
                    <a:p>
                      <a:r>
                        <a:rPr lang="en-US" sz="2800" dirty="0"/>
                        <a:t>Identifying intentional attacks, adversarial inputs across all data streams</a:t>
                      </a:r>
                    </a:p>
                  </a:txBody>
                  <a:tcPr/>
                </a:tc>
                <a:extLst>
                  <a:ext uri="{0D108BD9-81ED-4DB2-BD59-A6C34878D82A}">
                    <a16:rowId xmlns:a16="http://schemas.microsoft.com/office/drawing/2014/main" val="715194389"/>
                  </a:ext>
                </a:extLst>
              </a:tr>
              <a:tr h="0">
                <a:tc>
                  <a:txBody>
                    <a:bodyPr/>
                    <a:lstStyle/>
                    <a:p>
                      <a:pPr algn="ctr"/>
                      <a:r>
                        <a:rPr lang="en-US" sz="2800" b="1" dirty="0"/>
                        <a:t>3</a:t>
                      </a:r>
                    </a:p>
                  </a:txBody>
                  <a:tcPr/>
                </a:tc>
                <a:tc>
                  <a:txBody>
                    <a:bodyPr/>
                    <a:lstStyle/>
                    <a:p>
                      <a:pPr algn="ctr"/>
                      <a:r>
                        <a:rPr lang="en-US" sz="2800" dirty="0"/>
                        <a:t>Machine Learning</a:t>
                      </a:r>
                    </a:p>
                  </a:txBody>
                  <a:tcPr/>
                </a:tc>
                <a:tc>
                  <a:txBody>
                    <a:bodyPr/>
                    <a:lstStyle/>
                    <a:p>
                      <a:r>
                        <a:rPr lang="en-US" sz="2800" dirty="0"/>
                        <a:t>Developing incremental retraining strategies for different ML models</a:t>
                      </a:r>
                    </a:p>
                  </a:txBody>
                  <a:tcPr/>
                </a:tc>
                <a:extLst>
                  <a:ext uri="{0D108BD9-81ED-4DB2-BD59-A6C34878D82A}">
                    <a16:rowId xmlns:a16="http://schemas.microsoft.com/office/drawing/2014/main" val="54875414"/>
                  </a:ext>
                </a:extLst>
              </a:tr>
              <a:tr h="0">
                <a:tc>
                  <a:txBody>
                    <a:bodyPr/>
                    <a:lstStyle/>
                    <a:p>
                      <a:pPr algn="ctr"/>
                      <a:r>
                        <a:rPr lang="en-US" sz="2800" b="1" dirty="0"/>
                        <a:t>4</a:t>
                      </a:r>
                    </a:p>
                  </a:txBody>
                  <a:tcPr/>
                </a:tc>
                <a:tc>
                  <a:txBody>
                    <a:bodyPr/>
                    <a:lstStyle/>
                    <a:p>
                      <a:pPr algn="ctr"/>
                      <a:r>
                        <a:rPr lang="en-US" sz="2800" dirty="0"/>
                        <a:t>Software Engineering</a:t>
                      </a:r>
                    </a:p>
                  </a:txBody>
                  <a:tcPr/>
                </a:tc>
                <a:tc>
                  <a:txBody>
                    <a:bodyPr/>
                    <a:lstStyle/>
                    <a:p>
                      <a:r>
                        <a:rPr lang="en-US" sz="2800" dirty="0"/>
                        <a:t>Developing test suites that give assurances for desired system properties (e.g., safety, robustness, etc. … </a:t>
                      </a:r>
                      <a:r>
                        <a:rPr lang="en-US" sz="2800" dirty="0">
                          <a:highlight>
                            <a:srgbClr val="FFFF00"/>
                          </a:highlight>
                        </a:rPr>
                        <a:t>CURRENT RESEARCH</a:t>
                      </a:r>
                      <a:r>
                        <a:rPr lang="en-US" sz="2800" dirty="0"/>
                        <a:t>)</a:t>
                      </a:r>
                    </a:p>
                  </a:txBody>
                  <a:tcPr/>
                </a:tc>
                <a:extLst>
                  <a:ext uri="{0D108BD9-81ED-4DB2-BD59-A6C34878D82A}">
                    <a16:rowId xmlns:a16="http://schemas.microsoft.com/office/drawing/2014/main" val="1573308686"/>
                  </a:ext>
                </a:extLst>
              </a:tr>
            </a:tbl>
          </a:graphicData>
        </a:graphic>
      </p:graphicFrame>
      <p:sp>
        <p:nvSpPr>
          <p:cNvPr id="2" name="TextBox 1">
            <a:extLst>
              <a:ext uri="{FF2B5EF4-FFF2-40B4-BE49-F238E27FC236}">
                <a16:creationId xmlns:a16="http://schemas.microsoft.com/office/drawing/2014/main" id="{F41ED751-0E6F-3D48-7F8F-6C54AFEC0ADD}"/>
              </a:ext>
            </a:extLst>
          </p:cNvPr>
          <p:cNvSpPr txBox="1"/>
          <p:nvPr/>
        </p:nvSpPr>
        <p:spPr>
          <a:xfrm>
            <a:off x="18772518" y="21010465"/>
            <a:ext cx="6340134" cy="461665"/>
          </a:xfrm>
          <a:prstGeom prst="rect">
            <a:avLst/>
          </a:prstGeom>
          <a:noFill/>
        </p:spPr>
        <p:txBody>
          <a:bodyPr wrap="none" rtlCol="0">
            <a:spAutoFit/>
          </a:bodyPr>
          <a:lstStyle/>
          <a:p>
            <a:r>
              <a:rPr lang="en-US" sz="2400" dirty="0">
                <a:solidFill>
                  <a:schemeClr val="tx1">
                    <a:lumMod val="85000"/>
                    <a:lumOff val="15000"/>
                  </a:schemeClr>
                </a:solidFill>
              </a:rPr>
              <a:t>Table 1:  Research opportunities for ISVAR system</a:t>
            </a:r>
          </a:p>
        </p:txBody>
      </p:sp>
      <p:sp>
        <p:nvSpPr>
          <p:cNvPr id="258" name="TextBox 257">
            <a:extLst>
              <a:ext uri="{FF2B5EF4-FFF2-40B4-BE49-F238E27FC236}">
                <a16:creationId xmlns:a16="http://schemas.microsoft.com/office/drawing/2014/main" id="{87AFA9DE-A413-A524-83EB-4D3E59E879FC}"/>
              </a:ext>
            </a:extLst>
          </p:cNvPr>
          <p:cNvSpPr txBox="1"/>
          <p:nvPr/>
        </p:nvSpPr>
        <p:spPr>
          <a:xfrm>
            <a:off x="19855123" y="11885478"/>
            <a:ext cx="4180953" cy="461665"/>
          </a:xfrm>
          <a:prstGeom prst="rect">
            <a:avLst/>
          </a:prstGeom>
          <a:noFill/>
        </p:spPr>
        <p:txBody>
          <a:bodyPr wrap="none" rtlCol="0">
            <a:spAutoFit/>
          </a:bodyPr>
          <a:lstStyle/>
          <a:p>
            <a:pPr algn="ctr"/>
            <a:r>
              <a:rPr lang="en-US" sz="2400" dirty="0">
                <a:solidFill>
                  <a:schemeClr val="tx1">
                    <a:lumMod val="85000"/>
                    <a:lumOff val="15000"/>
                  </a:schemeClr>
                </a:solidFill>
              </a:rPr>
              <a:t>Figure 2:  In-situ testing lifecycle</a:t>
            </a:r>
          </a:p>
        </p:txBody>
      </p:sp>
      <p:sp>
        <p:nvSpPr>
          <p:cNvPr id="259" name="TextBox 258">
            <a:extLst>
              <a:ext uri="{FF2B5EF4-FFF2-40B4-BE49-F238E27FC236}">
                <a16:creationId xmlns:a16="http://schemas.microsoft.com/office/drawing/2014/main" id="{83C6E714-2E62-8219-BD91-8FA6779EF9F6}"/>
              </a:ext>
            </a:extLst>
          </p:cNvPr>
          <p:cNvSpPr txBox="1"/>
          <p:nvPr/>
        </p:nvSpPr>
        <p:spPr>
          <a:xfrm>
            <a:off x="19595446" y="20280997"/>
            <a:ext cx="4646208" cy="461665"/>
          </a:xfrm>
          <a:prstGeom prst="rect">
            <a:avLst/>
          </a:prstGeom>
          <a:noFill/>
        </p:spPr>
        <p:txBody>
          <a:bodyPr wrap="none" rtlCol="0">
            <a:spAutoFit/>
          </a:bodyPr>
          <a:lstStyle/>
          <a:p>
            <a:pPr algn="ctr"/>
            <a:r>
              <a:rPr lang="en-US" sz="2400" dirty="0">
                <a:solidFill>
                  <a:schemeClr val="tx1">
                    <a:lumMod val="85000"/>
                    <a:lumOff val="15000"/>
                  </a:schemeClr>
                </a:solidFill>
              </a:rPr>
              <a:t>Figure 3:  ISVAR system architecture</a:t>
            </a:r>
          </a:p>
        </p:txBody>
      </p:sp>
      <p:sp>
        <p:nvSpPr>
          <p:cNvPr id="260" name="TextBox 259">
            <a:extLst>
              <a:ext uri="{FF2B5EF4-FFF2-40B4-BE49-F238E27FC236}">
                <a16:creationId xmlns:a16="http://schemas.microsoft.com/office/drawing/2014/main" id="{7668E086-F8F1-8C26-FFAD-E272121BF5C2}"/>
              </a:ext>
            </a:extLst>
          </p:cNvPr>
          <p:cNvSpPr txBox="1"/>
          <p:nvPr/>
        </p:nvSpPr>
        <p:spPr>
          <a:xfrm>
            <a:off x="2411865" y="13871817"/>
            <a:ext cx="9281260" cy="461665"/>
          </a:xfrm>
          <a:prstGeom prst="rect">
            <a:avLst/>
          </a:prstGeom>
          <a:noFill/>
        </p:spPr>
        <p:txBody>
          <a:bodyPr wrap="none" rtlCol="0">
            <a:spAutoFit/>
          </a:bodyPr>
          <a:lstStyle/>
          <a:p>
            <a:pPr algn="ctr"/>
            <a:r>
              <a:rPr lang="en-US" sz="2400" dirty="0">
                <a:solidFill>
                  <a:schemeClr val="tx1">
                    <a:lumMod val="85000"/>
                    <a:lumOff val="15000"/>
                  </a:schemeClr>
                </a:solidFill>
              </a:rPr>
              <a:t>Figure 1:  Potential edge cases encountered during real-world system use</a:t>
            </a:r>
          </a:p>
        </p:txBody>
      </p:sp>
      <p:sp>
        <p:nvSpPr>
          <p:cNvPr id="261" name="Rounded Rectangle 260">
            <a:extLst>
              <a:ext uri="{FF2B5EF4-FFF2-40B4-BE49-F238E27FC236}">
                <a16:creationId xmlns:a16="http://schemas.microsoft.com/office/drawing/2014/main" id="{AE5A8BF9-A444-960F-C6D0-B3E95E980F0B}"/>
              </a:ext>
            </a:extLst>
          </p:cNvPr>
          <p:cNvSpPr>
            <a:spLocks noChangeAspect="1"/>
          </p:cNvSpPr>
          <p:nvPr/>
        </p:nvSpPr>
        <p:spPr>
          <a:xfrm>
            <a:off x="27360227" y="17441006"/>
            <a:ext cx="416179" cy="4161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1</a:t>
            </a:r>
          </a:p>
        </p:txBody>
      </p:sp>
      <p:sp>
        <p:nvSpPr>
          <p:cNvPr id="262" name="Rounded Rectangle 261">
            <a:extLst>
              <a:ext uri="{FF2B5EF4-FFF2-40B4-BE49-F238E27FC236}">
                <a16:creationId xmlns:a16="http://schemas.microsoft.com/office/drawing/2014/main" id="{F3A54F71-E49A-82C0-67CA-2DFAE26101A4}"/>
              </a:ext>
            </a:extLst>
          </p:cNvPr>
          <p:cNvSpPr>
            <a:spLocks noChangeAspect="1"/>
          </p:cNvSpPr>
          <p:nvPr/>
        </p:nvSpPr>
        <p:spPr>
          <a:xfrm>
            <a:off x="21152826" y="19039605"/>
            <a:ext cx="416179" cy="4161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2</a:t>
            </a:r>
          </a:p>
        </p:txBody>
      </p:sp>
      <p:sp>
        <p:nvSpPr>
          <p:cNvPr id="263" name="Rounded Rectangle 262">
            <a:extLst>
              <a:ext uri="{FF2B5EF4-FFF2-40B4-BE49-F238E27FC236}">
                <a16:creationId xmlns:a16="http://schemas.microsoft.com/office/drawing/2014/main" id="{10BAC476-0AF7-A45D-322A-94BCFADD6BBE}"/>
              </a:ext>
            </a:extLst>
          </p:cNvPr>
          <p:cNvSpPr>
            <a:spLocks noChangeAspect="1"/>
          </p:cNvSpPr>
          <p:nvPr/>
        </p:nvSpPr>
        <p:spPr>
          <a:xfrm>
            <a:off x="17771757" y="19119748"/>
            <a:ext cx="416179" cy="4161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3</a:t>
            </a:r>
          </a:p>
        </p:txBody>
      </p:sp>
      <p:sp>
        <p:nvSpPr>
          <p:cNvPr id="264" name="Rounded Rectangle 263">
            <a:extLst>
              <a:ext uri="{FF2B5EF4-FFF2-40B4-BE49-F238E27FC236}">
                <a16:creationId xmlns:a16="http://schemas.microsoft.com/office/drawing/2014/main" id="{425CE552-FCDB-68A5-13CA-13A66C172EB6}"/>
              </a:ext>
            </a:extLst>
          </p:cNvPr>
          <p:cNvSpPr>
            <a:spLocks noChangeAspect="1"/>
          </p:cNvSpPr>
          <p:nvPr/>
        </p:nvSpPr>
        <p:spPr>
          <a:xfrm>
            <a:off x="19697399" y="13552175"/>
            <a:ext cx="416179" cy="4161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4</a:t>
            </a:r>
          </a:p>
        </p:txBody>
      </p:sp>
      <p:graphicFrame>
        <p:nvGraphicFramePr>
          <p:cNvPr id="26" name="Table 26">
            <a:extLst>
              <a:ext uri="{FF2B5EF4-FFF2-40B4-BE49-F238E27FC236}">
                <a16:creationId xmlns:a16="http://schemas.microsoft.com/office/drawing/2014/main" id="{EEE26C99-D7C5-BFD3-35B6-E2702567B70B}"/>
              </a:ext>
            </a:extLst>
          </p:cNvPr>
          <p:cNvGraphicFramePr>
            <a:graphicFrameLocks noGrp="1"/>
          </p:cNvGraphicFramePr>
          <p:nvPr>
            <p:extLst>
              <p:ext uri="{D42A27DB-BD31-4B8C-83A1-F6EECF244321}">
                <p14:modId xmlns:p14="http://schemas.microsoft.com/office/powerpoint/2010/main" val="2934889157"/>
              </p:ext>
            </p:extLst>
          </p:nvPr>
        </p:nvGraphicFramePr>
        <p:xfrm>
          <a:off x="30175199" y="19402877"/>
          <a:ext cx="12801600" cy="7909560"/>
        </p:xfrm>
        <a:graphic>
          <a:graphicData uri="http://schemas.openxmlformats.org/drawingml/2006/table">
            <a:tbl>
              <a:tblPr firstRow="1" bandRow="1">
                <a:tableStyleId>{5940675A-B579-460E-94D1-54222C63F5DA}</a:tableStyleId>
              </a:tblPr>
              <a:tblGrid>
                <a:gridCol w="919249">
                  <a:extLst>
                    <a:ext uri="{9D8B030D-6E8A-4147-A177-3AD203B41FA5}">
                      <a16:colId xmlns:a16="http://schemas.microsoft.com/office/drawing/2014/main" val="1093423846"/>
                    </a:ext>
                  </a:extLst>
                </a:gridCol>
                <a:gridCol w="11882351">
                  <a:extLst>
                    <a:ext uri="{9D8B030D-6E8A-4147-A177-3AD203B41FA5}">
                      <a16:colId xmlns:a16="http://schemas.microsoft.com/office/drawing/2014/main" val="1399458194"/>
                    </a:ext>
                  </a:extLst>
                </a:gridCol>
              </a:tblGrid>
              <a:tr h="2057723">
                <a:tc>
                  <a:txBody>
                    <a:bodyPr/>
                    <a:lstStyle/>
                    <a:p>
                      <a:pPr algn="ctr"/>
                      <a:r>
                        <a:rPr lang="en-US" sz="3100" b="1" dirty="0"/>
                        <a:t>Defense</a:t>
                      </a:r>
                    </a:p>
                  </a:txBody>
                  <a:tcPr vert="vert27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100" dirty="0"/>
                        <a:t>For scenarios in which intentionally adversarial activities must be considered, ISVAR builds attack monitoring and vulnerability patching directly into runtime operations for ML-based systems.  As soon as the monitoring subprocess (or the user themselves) identifies a vulnerability, it can be addressed and the updated model re-deployed to the field.</a:t>
                      </a:r>
                    </a:p>
                  </a:txBody>
                  <a:tcPr marL="137160" marR="137160" marT="137160" marB="13716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8750430"/>
                  </a:ext>
                </a:extLst>
              </a:tr>
              <a:tr h="1691110">
                <a:tc>
                  <a:txBody>
                    <a:bodyPr/>
                    <a:lstStyle/>
                    <a:p>
                      <a:pPr algn="ctr"/>
                      <a:r>
                        <a:rPr lang="en-US" sz="3100" b="1" dirty="0"/>
                        <a:t>Aerospace</a:t>
                      </a:r>
                    </a:p>
                  </a:txBody>
                  <a:tcPr vert="vert27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100" dirty="0"/>
                        <a:t>ISVAR’s ability to collect context-aware diagnostic data is nowhere more helpful than when the users are in environments that cannot be replicated on Earth.  Incorporating ISVAR would allow researchers to take advantage of the environment itself when developing and improving a space-ready AR system.</a:t>
                      </a:r>
                    </a:p>
                  </a:txBody>
                  <a:tcPr marL="137160" marR="137160" marT="137160" marB="13716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1130609"/>
                  </a:ext>
                </a:extLst>
              </a:tr>
              <a:tr h="2493671">
                <a:tc>
                  <a:txBody>
                    <a:bodyPr/>
                    <a:lstStyle/>
                    <a:p>
                      <a:pPr algn="ctr"/>
                      <a:r>
                        <a:rPr lang="en-US" sz="3100" b="1" dirty="0"/>
                        <a:t>Emergency Response</a:t>
                      </a:r>
                    </a:p>
                  </a:txBody>
                  <a:tcPr vert="vert27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100" dirty="0"/>
                        <a:t>ISVAR’s ability to push out updated models to fielded systems could also improve emergency response operations, such as wildland firefighting.  As fire behavior models are updated and improved based on changing conditions, they could be deployed to ground and air responders to provide them the latest data in as close to real-time as possible.</a:t>
                      </a:r>
                    </a:p>
                  </a:txBody>
                  <a:tcPr marL="137160" marR="137160" marT="137160" marB="13716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5709220"/>
                  </a:ext>
                </a:extLst>
              </a:tr>
            </a:tbl>
          </a:graphicData>
        </a:graphic>
      </p:graphicFrame>
      <p:sp>
        <p:nvSpPr>
          <p:cNvPr id="289" name="Rectangle 288">
            <a:extLst>
              <a:ext uri="{FF2B5EF4-FFF2-40B4-BE49-F238E27FC236}">
                <a16:creationId xmlns:a16="http://schemas.microsoft.com/office/drawing/2014/main" id="{76EA9DB7-3EB0-E96C-4E57-BFEBF2511D2F}"/>
              </a:ext>
            </a:extLst>
          </p:cNvPr>
          <p:cNvSpPr/>
          <p:nvPr/>
        </p:nvSpPr>
        <p:spPr>
          <a:xfrm>
            <a:off x="914400" y="26559984"/>
            <a:ext cx="1280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Prior Work Has Demonstrated</a:t>
            </a:r>
          </a:p>
        </p:txBody>
      </p:sp>
      <p:sp>
        <p:nvSpPr>
          <p:cNvPr id="293" name="Rectangle 292">
            <a:extLst>
              <a:ext uri="{FF2B5EF4-FFF2-40B4-BE49-F238E27FC236}">
                <a16:creationId xmlns:a16="http://schemas.microsoft.com/office/drawing/2014/main" id="{AC84F4CA-F366-8A2A-BFEC-C1978F0F240A}"/>
              </a:ext>
            </a:extLst>
          </p:cNvPr>
          <p:cNvSpPr/>
          <p:nvPr/>
        </p:nvSpPr>
        <p:spPr>
          <a:xfrm>
            <a:off x="914400" y="27611015"/>
            <a:ext cx="12801600" cy="4476177"/>
          </a:xfrm>
          <a:prstGeom prst="rect">
            <a:avLst/>
          </a:prstGeom>
        </p:spPr>
        <p:style>
          <a:lnRef idx="0">
            <a:schemeClr val="accent5"/>
          </a:lnRef>
          <a:fillRef idx="3">
            <a:schemeClr val="accent5"/>
          </a:fillRef>
          <a:effectRef idx="3">
            <a:schemeClr val="accent5"/>
          </a:effectRef>
          <a:fontRef idx="minor">
            <a:schemeClr val="lt1"/>
          </a:fontRef>
        </p:style>
        <p:txBody>
          <a:bodyPr lIns="457200" tIns="457200" rIns="457200" bIns="457200" rtlCol="0" anchor="ctr"/>
          <a:lstStyle/>
          <a:p>
            <a:pPr marL="571500" indent="-571500" algn="just">
              <a:buFont typeface="Arial" panose="020B0604020202020204" pitchFamily="34" charset="0"/>
              <a:buChar char="•"/>
            </a:pPr>
            <a:r>
              <a:rPr lang="en-US" sz="3600" dirty="0"/>
              <a:t>Ability to collect data from user, environment, and ML components without impacting user experience of primary AR app [3] [4]</a:t>
            </a:r>
          </a:p>
          <a:p>
            <a:pPr marL="571500" indent="-571500" algn="just">
              <a:buFont typeface="Arial" panose="020B0604020202020204" pitchFamily="34" charset="0"/>
              <a:buChar char="•"/>
            </a:pPr>
            <a:endParaRPr lang="en-US" sz="3600" dirty="0"/>
          </a:p>
          <a:p>
            <a:pPr marL="571500" indent="-571500" algn="just">
              <a:buFont typeface="Arial" panose="020B0604020202020204" pitchFamily="34" charset="0"/>
              <a:buChar char="•"/>
            </a:pPr>
            <a:r>
              <a:rPr lang="en-US" sz="3600" dirty="0"/>
              <a:t>Ability to aggregate and process collected data, instigate changes in active AR applications in response to data-triggered events using COTS cloud-based services [4]</a:t>
            </a:r>
          </a:p>
        </p:txBody>
      </p:sp>
      <p:grpSp>
        <p:nvGrpSpPr>
          <p:cNvPr id="28" name="Group 27">
            <a:extLst>
              <a:ext uri="{FF2B5EF4-FFF2-40B4-BE49-F238E27FC236}">
                <a16:creationId xmlns:a16="http://schemas.microsoft.com/office/drawing/2014/main" id="{A50F1A4C-546B-C01B-9A4B-BA983EFCA439}"/>
              </a:ext>
            </a:extLst>
          </p:cNvPr>
          <p:cNvGrpSpPr/>
          <p:nvPr/>
        </p:nvGrpSpPr>
        <p:grpSpPr>
          <a:xfrm>
            <a:off x="904219" y="10123715"/>
            <a:ext cx="12811781" cy="3689624"/>
            <a:chOff x="904219" y="10254343"/>
            <a:chExt cx="12811781" cy="3689624"/>
          </a:xfrm>
        </p:grpSpPr>
        <p:grpSp>
          <p:nvGrpSpPr>
            <p:cNvPr id="177" name="Group 176">
              <a:extLst>
                <a:ext uri="{FF2B5EF4-FFF2-40B4-BE49-F238E27FC236}">
                  <a16:creationId xmlns:a16="http://schemas.microsoft.com/office/drawing/2014/main" id="{7BE9DEB7-6B40-FC55-6981-AD1289D10703}"/>
                </a:ext>
              </a:extLst>
            </p:cNvPr>
            <p:cNvGrpSpPr>
              <a:grpSpLocks noChangeAspect="1"/>
            </p:cNvGrpSpPr>
            <p:nvPr/>
          </p:nvGrpSpPr>
          <p:grpSpPr>
            <a:xfrm>
              <a:off x="914400" y="10437076"/>
              <a:ext cx="12801600" cy="3358380"/>
              <a:chOff x="1141151" y="9296243"/>
              <a:chExt cx="10880191" cy="2854316"/>
            </a:xfrm>
          </p:grpSpPr>
          <p:pic>
            <p:nvPicPr>
              <p:cNvPr id="173" name="Picture 172" descr="A picture containing text, sign, tree, stop&#10;&#10;Description automatically generated">
                <a:extLst>
                  <a:ext uri="{FF2B5EF4-FFF2-40B4-BE49-F238E27FC236}">
                    <a16:creationId xmlns:a16="http://schemas.microsoft.com/office/drawing/2014/main" id="{F9E7A28D-1FF2-F72D-1900-D26FD95EA6C7}"/>
                  </a:ext>
                </a:extLst>
              </p:cNvPr>
              <p:cNvPicPr>
                <a:picLocks noChangeAspect="1"/>
              </p:cNvPicPr>
              <p:nvPr/>
            </p:nvPicPr>
            <p:blipFill rotWithShape="1">
              <a:blip r:embed="rId31"/>
              <a:srcRect r="75397"/>
              <a:stretch/>
            </p:blipFill>
            <p:spPr>
              <a:xfrm>
                <a:off x="1141151" y="9296243"/>
                <a:ext cx="2743200" cy="2836832"/>
              </a:xfrm>
              <a:prstGeom prst="rect">
                <a:avLst/>
              </a:prstGeom>
            </p:spPr>
          </p:pic>
          <p:pic>
            <p:nvPicPr>
              <p:cNvPr id="174" name="Picture 173" descr="A picture containing text, sign, tree, stop&#10;&#10;Description automatically generated">
                <a:extLst>
                  <a:ext uri="{FF2B5EF4-FFF2-40B4-BE49-F238E27FC236}">
                    <a16:creationId xmlns:a16="http://schemas.microsoft.com/office/drawing/2014/main" id="{F15842E6-5422-ECEB-1D50-629E2888D20A}"/>
                  </a:ext>
                </a:extLst>
              </p:cNvPr>
              <p:cNvPicPr>
                <a:picLocks noChangeAspect="1"/>
              </p:cNvPicPr>
              <p:nvPr/>
            </p:nvPicPr>
            <p:blipFill rotWithShape="1">
              <a:blip r:embed="rId31"/>
              <a:srcRect l="49968" r="25429"/>
              <a:stretch/>
            </p:blipFill>
            <p:spPr>
              <a:xfrm>
                <a:off x="6534942" y="9296243"/>
                <a:ext cx="2743200" cy="2836832"/>
              </a:xfrm>
              <a:prstGeom prst="rect">
                <a:avLst/>
              </a:prstGeom>
            </p:spPr>
          </p:pic>
          <p:pic>
            <p:nvPicPr>
              <p:cNvPr id="175" name="Picture 174" descr="A picture containing text, sign, tree, stop&#10;&#10;Description automatically generated">
                <a:extLst>
                  <a:ext uri="{FF2B5EF4-FFF2-40B4-BE49-F238E27FC236}">
                    <a16:creationId xmlns:a16="http://schemas.microsoft.com/office/drawing/2014/main" id="{907D741D-5414-8362-01BD-732810EA9E25}"/>
                  </a:ext>
                </a:extLst>
              </p:cNvPr>
              <p:cNvPicPr>
                <a:picLocks noChangeAspect="1"/>
              </p:cNvPicPr>
              <p:nvPr/>
            </p:nvPicPr>
            <p:blipFill rotWithShape="1">
              <a:blip r:embed="rId31"/>
              <a:srcRect l="75397"/>
              <a:stretch/>
            </p:blipFill>
            <p:spPr>
              <a:xfrm>
                <a:off x="9278142" y="9313733"/>
                <a:ext cx="2743200" cy="2836826"/>
              </a:xfrm>
              <a:prstGeom prst="rect">
                <a:avLst/>
              </a:prstGeom>
            </p:spPr>
          </p:pic>
          <p:pic>
            <p:nvPicPr>
              <p:cNvPr id="176" name="Picture 175" descr="A picture containing text, sign, tree, stop&#10;&#10;Description automatically generated">
                <a:extLst>
                  <a:ext uri="{FF2B5EF4-FFF2-40B4-BE49-F238E27FC236}">
                    <a16:creationId xmlns:a16="http://schemas.microsoft.com/office/drawing/2014/main" id="{B075FA89-BDB5-1062-8022-018CEC131EC8}"/>
                  </a:ext>
                </a:extLst>
              </p:cNvPr>
              <p:cNvPicPr>
                <a:picLocks noChangeAspect="1"/>
              </p:cNvPicPr>
              <p:nvPr/>
            </p:nvPicPr>
            <p:blipFill rotWithShape="1">
              <a:blip r:embed="rId31"/>
              <a:srcRect l="25429" r="49968"/>
              <a:stretch/>
            </p:blipFill>
            <p:spPr>
              <a:xfrm>
                <a:off x="3884351" y="9296245"/>
                <a:ext cx="2743200" cy="2836830"/>
              </a:xfrm>
              <a:prstGeom prst="rect">
                <a:avLst/>
              </a:prstGeom>
            </p:spPr>
          </p:pic>
        </p:grpSp>
        <p:sp>
          <p:nvSpPr>
            <p:cNvPr id="298" name="Rectangle 297">
              <a:extLst>
                <a:ext uri="{FF2B5EF4-FFF2-40B4-BE49-F238E27FC236}">
                  <a16:creationId xmlns:a16="http://schemas.microsoft.com/office/drawing/2014/main" id="{BAE7A2D5-E90C-B2FA-B147-06418CAB7A8C}"/>
                </a:ext>
              </a:extLst>
            </p:cNvPr>
            <p:cNvSpPr/>
            <p:nvPr/>
          </p:nvSpPr>
          <p:spPr>
            <a:xfrm>
              <a:off x="904219" y="10254343"/>
              <a:ext cx="12747501" cy="3689624"/>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99" name="Rectangle 298">
            <a:extLst>
              <a:ext uri="{FF2B5EF4-FFF2-40B4-BE49-F238E27FC236}">
                <a16:creationId xmlns:a16="http://schemas.microsoft.com/office/drawing/2014/main" id="{F8FA6105-948C-94DB-0F66-54D4D3FB731A}"/>
              </a:ext>
            </a:extLst>
          </p:cNvPr>
          <p:cNvSpPr/>
          <p:nvPr/>
        </p:nvSpPr>
        <p:spPr>
          <a:xfrm>
            <a:off x="30175200" y="4343400"/>
            <a:ext cx="1280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Preliminary Results in Forensic ML Testing</a:t>
            </a:r>
          </a:p>
        </p:txBody>
      </p:sp>
      <p:sp>
        <p:nvSpPr>
          <p:cNvPr id="265" name="TextBox 264">
            <a:extLst>
              <a:ext uri="{FF2B5EF4-FFF2-40B4-BE49-F238E27FC236}">
                <a16:creationId xmlns:a16="http://schemas.microsoft.com/office/drawing/2014/main" id="{6130841E-44A4-DD99-088A-4D677F5B0C6F}"/>
              </a:ext>
            </a:extLst>
          </p:cNvPr>
          <p:cNvSpPr txBox="1"/>
          <p:nvPr/>
        </p:nvSpPr>
        <p:spPr>
          <a:xfrm>
            <a:off x="30175200" y="5376672"/>
            <a:ext cx="12801600" cy="1077218"/>
          </a:xfrm>
          <a:prstGeom prst="rect">
            <a:avLst/>
          </a:prstGeom>
          <a:noFill/>
        </p:spPr>
        <p:txBody>
          <a:bodyPr wrap="square" rtlCol="0">
            <a:spAutoFit/>
          </a:bodyPr>
          <a:lstStyle/>
          <a:p>
            <a:pPr algn="just"/>
            <a:r>
              <a:rPr lang="en-US" sz="3200" dirty="0"/>
              <a:t>We examined trends in how a neural network embeds data points in high-dimensional space vs. prediction accuracy to identify problematic inputs.</a:t>
            </a:r>
          </a:p>
        </p:txBody>
      </p:sp>
      <p:pic>
        <p:nvPicPr>
          <p:cNvPr id="35" name="Picture 34">
            <a:extLst>
              <a:ext uri="{FF2B5EF4-FFF2-40B4-BE49-F238E27FC236}">
                <a16:creationId xmlns:a16="http://schemas.microsoft.com/office/drawing/2014/main" id="{C429869B-74C4-DBB7-9A4C-77511AB0CEF8}"/>
              </a:ext>
            </a:extLst>
          </p:cNvPr>
          <p:cNvPicPr>
            <a:picLocks noChangeAspect="1"/>
          </p:cNvPicPr>
          <p:nvPr/>
        </p:nvPicPr>
        <p:blipFill rotWithShape="1">
          <a:blip r:embed="rId32"/>
          <a:srcRect l="764" r="1629"/>
          <a:stretch/>
        </p:blipFill>
        <p:spPr>
          <a:xfrm>
            <a:off x="30175199" y="14164561"/>
            <a:ext cx="12801600" cy="3962961"/>
          </a:xfrm>
          <a:prstGeom prst="rect">
            <a:avLst/>
          </a:prstGeom>
        </p:spPr>
      </p:pic>
      <p:pic>
        <p:nvPicPr>
          <p:cNvPr id="37" name="Picture 36">
            <a:extLst>
              <a:ext uri="{FF2B5EF4-FFF2-40B4-BE49-F238E27FC236}">
                <a16:creationId xmlns:a16="http://schemas.microsoft.com/office/drawing/2014/main" id="{C5CC8EFC-8FC4-BEF3-5873-48404009DFE7}"/>
              </a:ext>
            </a:extLst>
          </p:cNvPr>
          <p:cNvPicPr>
            <a:picLocks noChangeAspect="1"/>
          </p:cNvPicPr>
          <p:nvPr/>
        </p:nvPicPr>
        <p:blipFill rotWithShape="1">
          <a:blip r:embed="rId33"/>
          <a:srcRect l="423" t="-262" r="1206" b="262"/>
          <a:stretch/>
        </p:blipFill>
        <p:spPr>
          <a:xfrm>
            <a:off x="30175199" y="6565499"/>
            <a:ext cx="12801600" cy="3870366"/>
          </a:xfrm>
          <a:prstGeom prst="rect">
            <a:avLst/>
          </a:prstGeom>
        </p:spPr>
      </p:pic>
      <p:pic>
        <p:nvPicPr>
          <p:cNvPr id="39" name="Picture 38">
            <a:extLst>
              <a:ext uri="{FF2B5EF4-FFF2-40B4-BE49-F238E27FC236}">
                <a16:creationId xmlns:a16="http://schemas.microsoft.com/office/drawing/2014/main" id="{4F7DE081-1435-AB31-8F01-80B7D4E4F5C2}"/>
              </a:ext>
            </a:extLst>
          </p:cNvPr>
          <p:cNvPicPr>
            <a:picLocks noChangeAspect="1"/>
          </p:cNvPicPr>
          <p:nvPr/>
        </p:nvPicPr>
        <p:blipFill rotWithShape="1">
          <a:blip r:embed="rId34"/>
          <a:srcRect l="641" t="-706" r="988" b="706"/>
          <a:stretch/>
        </p:blipFill>
        <p:spPr>
          <a:xfrm>
            <a:off x="30175199" y="10426323"/>
            <a:ext cx="12801600" cy="3804991"/>
          </a:xfrm>
          <a:prstGeom prst="rect">
            <a:avLst/>
          </a:prstGeom>
        </p:spPr>
      </p:pic>
    </p:spTree>
    <p:extLst>
      <p:ext uri="{BB962C8B-B14F-4D97-AF65-F5344CB8AC3E}">
        <p14:creationId xmlns:p14="http://schemas.microsoft.com/office/powerpoint/2010/main" val="3199504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6451</TotalTime>
  <Words>1075</Words>
  <Application>Microsoft Macintosh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Lehman, Sarah M. (LARC-D320)</dc:creator>
  <cp:lastModifiedBy>Lehman, Sarah M. (LARC-D320)</cp:lastModifiedBy>
  <cp:revision>24</cp:revision>
  <dcterms:created xsi:type="dcterms:W3CDTF">2022-06-27T12:43:39Z</dcterms:created>
  <dcterms:modified xsi:type="dcterms:W3CDTF">2022-07-29T18:11:34Z</dcterms:modified>
</cp:coreProperties>
</file>