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4"/>
    <p:sldMasterId id="2147484435" r:id="rId5"/>
    <p:sldMasterId id="2147484446" r:id="rId6"/>
    <p:sldMasterId id="2147484456" r:id="rId7"/>
  </p:sldMasterIdLst>
  <p:notesMasterIdLst>
    <p:notesMasterId r:id="rId23"/>
  </p:notesMasterIdLst>
  <p:handoutMasterIdLst>
    <p:handoutMasterId r:id="rId24"/>
  </p:handoutMasterIdLst>
  <p:sldIdLst>
    <p:sldId id="396" r:id="rId8"/>
    <p:sldId id="428" r:id="rId9"/>
    <p:sldId id="423" r:id="rId10"/>
    <p:sldId id="409" r:id="rId11"/>
    <p:sldId id="429" r:id="rId12"/>
    <p:sldId id="430" r:id="rId13"/>
    <p:sldId id="383" r:id="rId14"/>
    <p:sldId id="435" r:id="rId15"/>
    <p:sldId id="434" r:id="rId16"/>
    <p:sldId id="436" r:id="rId17"/>
    <p:sldId id="437" r:id="rId18"/>
    <p:sldId id="380" r:id="rId19"/>
    <p:sldId id="431" r:id="rId20"/>
    <p:sldId id="330" r:id="rId21"/>
    <p:sldId id="433" r:id="rId2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rth, Theresa C. (LARC-A3)[TEAMS3]" initials="FTC(A" lastIdx="1" clrIdx="0">
    <p:extLst>
      <p:ext uri="{19B8F6BF-5375-455C-9EA6-DF929625EA0E}">
        <p15:presenceInfo xmlns:p15="http://schemas.microsoft.com/office/powerpoint/2012/main" userId="S::tfirth@ndc.nasa.gov::8a038681-0486-4018-85bb-88f411c1f7e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B050"/>
    <a:srgbClr val="3333CC"/>
    <a:srgbClr val="002A00"/>
    <a:srgbClr val="008400"/>
    <a:srgbClr val="2D8B75"/>
    <a:srgbClr val="92BBFA"/>
    <a:srgbClr val="FF33CC"/>
    <a:srgbClr val="4BACC6"/>
    <a:srgbClr val="FFCC66"/>
    <a:srgbClr val="00B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94"/>
    <p:restoredTop sz="96327"/>
  </p:normalViewPr>
  <p:slideViewPr>
    <p:cSldViewPr snapToGrid="0">
      <p:cViewPr varScale="1">
        <p:scale>
          <a:sx n="128" d="100"/>
          <a:sy n="128" d="100"/>
        </p:scale>
        <p:origin x="832" y="176"/>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8/31/22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8/31/22</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a:p>
        </p:txBody>
      </p:sp>
    </p:spTree>
    <p:extLst>
      <p:ext uri="{BB962C8B-B14F-4D97-AF65-F5344CB8AC3E}">
        <p14:creationId xmlns:p14="http://schemas.microsoft.com/office/powerpoint/2010/main" val="3890763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endParaRPr lang="en-US" sz="1400" dirty="0">
              <a:solidFill>
                <a:srgbClr val="FF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S PGothic"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S PGothic" charset="-128"/>
              <a:cs typeface="+mn-cs"/>
            </a:endParaRPr>
          </a:p>
        </p:txBody>
      </p:sp>
    </p:spTree>
    <p:extLst>
      <p:ext uri="{BB962C8B-B14F-4D97-AF65-F5344CB8AC3E}">
        <p14:creationId xmlns:p14="http://schemas.microsoft.com/office/powerpoint/2010/main" val="1257016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have submitted a Project Plan, you could utilize the Organizational Chart found in section 8.3 – Management Structure</a:t>
            </a:r>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3</a:t>
            </a:fld>
            <a:endParaRPr lang="en-US" altLang="x-none"/>
          </a:p>
        </p:txBody>
      </p:sp>
    </p:spTree>
    <p:extLst>
      <p:ext uri="{BB962C8B-B14F-4D97-AF65-F5344CB8AC3E}">
        <p14:creationId xmlns:p14="http://schemas.microsoft.com/office/powerpoint/2010/main" val="63997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743627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759443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Chart purpose: show TRL/SRL/MRL advancement over the project lifecycle</a:t>
            </a:r>
            <a:r>
              <a:rPr lang="en-US" baseline="0" dirty="0"/>
              <a:t> </a:t>
            </a:r>
            <a:r>
              <a:rPr lang="en-US" dirty="0"/>
              <a:t>schedule. Show TRL advancements as whole integer increases. Show how Key and Controlled milestones align with TRL advancement. </a:t>
            </a:r>
          </a:p>
          <a:p>
            <a:pPr marL="628650" lvl="1" indent="-171450">
              <a:buFont typeface="Arial" panose="020B0604020202020204" pitchFamily="34" charset="0"/>
              <a:buChar char="•"/>
            </a:pPr>
            <a:r>
              <a:rPr lang="en-US" dirty="0"/>
              <a:t>TRL/SRL/MRL may not advance at each milestone. Often several milestones are required to produce a step increase in TRL/SRL/MRL. </a:t>
            </a:r>
          </a:p>
          <a:p>
            <a:pPr marL="171450" indent="-171450">
              <a:buFont typeface="Arial" panose="020B0604020202020204" pitchFamily="34" charset="0"/>
              <a:buChar char="•"/>
            </a:pPr>
            <a:r>
              <a:rPr lang="en-US" dirty="0"/>
              <a:t>There can be one, or more, of these charts per project as needed.  </a:t>
            </a:r>
          </a:p>
          <a:p>
            <a:pPr marL="628650" lvl="1" indent="-171450">
              <a:buFont typeface="Arial" panose="020B0604020202020204" pitchFamily="34" charset="0"/>
              <a:buChar char="•"/>
            </a:pPr>
            <a:r>
              <a:rPr lang="en-US" dirty="0"/>
              <a:t>For projects with fewer technical elements, the TRL/SRL/MRL data can be combined on one chart.</a:t>
            </a:r>
          </a:p>
          <a:p>
            <a:pPr marL="628650" lvl="1" indent="-171450">
              <a:buFont typeface="Arial" panose="020B0604020202020204" pitchFamily="34" charset="0"/>
              <a:buChar char="•"/>
            </a:pPr>
            <a:r>
              <a:rPr lang="en-US" dirty="0"/>
              <a:t>For more complex projects, the TRL/SRL/MRL progression can separated into multiple charts by project technical area. </a:t>
            </a:r>
          </a:p>
          <a:p>
            <a:pPr marL="171450" indent="-171450">
              <a:buFont typeface="Arial" panose="020B0604020202020204" pitchFamily="34" charset="0"/>
              <a:buChar char="•"/>
            </a:pPr>
            <a:r>
              <a:rPr lang="en-US" dirty="0"/>
              <a:t>Show TRL, SRL, and MRL data for each technical element on the same chart. </a:t>
            </a:r>
          </a:p>
          <a:p>
            <a:pPr marL="628650" lvl="1" indent="-171450">
              <a:buFont typeface="Arial" panose="020B0604020202020204" pitchFamily="34" charset="0"/>
              <a:buChar char="•"/>
            </a:pPr>
            <a:r>
              <a:rPr lang="en-US" dirty="0"/>
              <a:t>Delete TRL/SRL/MRL axis-labels that do not apply – e.g., remove SRL/MRL for projects/technical areas where SRL and MRL do not apply.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044525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2824870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8</a:t>
            </a:fld>
            <a:endParaRPr lang="en-US" altLang="x-none"/>
          </a:p>
        </p:txBody>
      </p:sp>
    </p:spTree>
    <p:extLst>
      <p:ext uri="{BB962C8B-B14F-4D97-AF65-F5344CB8AC3E}">
        <p14:creationId xmlns:p14="http://schemas.microsoft.com/office/powerpoint/2010/main" val="1391582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9</a:t>
            </a:fld>
            <a:endParaRPr lang="en-US" altLang="x-none"/>
          </a:p>
        </p:txBody>
      </p:sp>
    </p:spTree>
    <p:extLst>
      <p:ext uri="{BB962C8B-B14F-4D97-AF65-F5344CB8AC3E}">
        <p14:creationId xmlns:p14="http://schemas.microsoft.com/office/powerpoint/2010/main" val="1562911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a:p>
        </p:txBody>
      </p:sp>
    </p:spTree>
    <p:extLst>
      <p:ext uri="{BB962C8B-B14F-4D97-AF65-F5344CB8AC3E}">
        <p14:creationId xmlns:p14="http://schemas.microsoft.com/office/powerpoint/2010/main" val="4025239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11</a:t>
            </a:fld>
            <a:endParaRPr lang="en-US" altLang="x-none"/>
          </a:p>
        </p:txBody>
      </p:sp>
    </p:spTree>
    <p:extLst>
      <p:ext uri="{BB962C8B-B14F-4D97-AF65-F5344CB8AC3E}">
        <p14:creationId xmlns:p14="http://schemas.microsoft.com/office/powerpoint/2010/main" val="880660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12</a:t>
            </a:fld>
            <a:endParaRPr lang="en-US" altLang="x-none"/>
          </a:p>
        </p:txBody>
      </p:sp>
    </p:spTree>
    <p:extLst>
      <p:ext uri="{BB962C8B-B14F-4D97-AF65-F5344CB8AC3E}">
        <p14:creationId xmlns:p14="http://schemas.microsoft.com/office/powerpoint/2010/main" val="1838748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13</a:t>
            </a:fld>
            <a:endParaRPr lang="en-US" altLang="x-none"/>
          </a:p>
        </p:txBody>
      </p:sp>
    </p:spTree>
    <p:extLst>
      <p:ext uri="{BB962C8B-B14F-4D97-AF65-F5344CB8AC3E}">
        <p14:creationId xmlns:p14="http://schemas.microsoft.com/office/powerpoint/2010/main" val="2414374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0000"/>
                </a:solidFill>
              </a:rPr>
              <a:t>Summary of the EPO activities (papers, conferences, outreach events) participated in over the last 6 months and the forward outlook for 6 months</a:t>
            </a:r>
          </a:p>
          <a:p>
            <a:endParaRPr lang="en-US"/>
          </a:p>
        </p:txBody>
      </p:sp>
      <p:sp>
        <p:nvSpPr>
          <p:cNvPr id="4" name="Slide Number Placeholder 3"/>
          <p:cNvSpPr>
            <a:spLocks noGrp="1"/>
          </p:cNvSpPr>
          <p:nvPr>
            <p:ph type="sldNum" sz="quarter" idx="5"/>
          </p:nvPr>
        </p:nvSpPr>
        <p:spPr/>
        <p:txBody>
          <a:bodyPr/>
          <a:lstStyle/>
          <a:p>
            <a:fld id="{041DDCF2-9B85-7E48-A229-6803093FC2E2}" type="slidenum">
              <a:rPr lang="en-US" smtClean="0"/>
              <a:t>14</a:t>
            </a:fld>
            <a:endParaRPr lang="en-US"/>
          </a:p>
        </p:txBody>
      </p:sp>
    </p:spTree>
    <p:extLst>
      <p:ext uri="{BB962C8B-B14F-4D97-AF65-F5344CB8AC3E}">
        <p14:creationId xmlns:p14="http://schemas.microsoft.com/office/powerpoint/2010/main" val="619129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15</a:t>
            </a:fld>
            <a:endParaRPr lang="en-US" altLang="x-none"/>
          </a:p>
        </p:txBody>
      </p:sp>
    </p:spTree>
    <p:extLst>
      <p:ext uri="{BB962C8B-B14F-4D97-AF65-F5344CB8AC3E}">
        <p14:creationId xmlns:p14="http://schemas.microsoft.com/office/powerpoint/2010/main" val="2241636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70493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1467239926"/>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947328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2384214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2664736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661939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770972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29464293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FY22</a:t>
            </a:r>
            <a:r>
              <a:rPr lang="en-US" sz="800" baseline="0">
                <a:solidFill>
                  <a:schemeClr val="bg1"/>
                </a:solidFill>
              </a:rPr>
              <a:t> Annual Program Review</a:t>
            </a:r>
            <a:endParaRPr lang="en-US" sz="800">
              <a:solidFill>
                <a:schemeClr val="bg1"/>
              </a:solidFill>
            </a:endParaRPr>
          </a:p>
        </p:txBody>
      </p:sp>
    </p:spTree>
    <p:extLst>
      <p:ext uri="{BB962C8B-B14F-4D97-AF65-F5344CB8AC3E}">
        <p14:creationId xmlns:p14="http://schemas.microsoft.com/office/powerpoint/2010/main" val="39486429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20849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5067121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351288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8763076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42900" indent="-342900">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441681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5" name="Title 1"/>
          <p:cNvSpPr txBox="1">
            <a:spLocks/>
          </p:cNvSpPr>
          <p:nvPr userDrawn="1"/>
        </p:nvSpPr>
        <p:spPr>
          <a:xfrm>
            <a:off x="2667000" y="0"/>
            <a:ext cx="6858000" cy="1066800"/>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a:lstStyle>
          <a:p>
            <a:pPr algn="ctr"/>
            <a:r>
              <a:rPr lang="en-US" sz="4000">
                <a:solidFill>
                  <a:schemeClr val="bg1">
                    <a:lumMod val="85000"/>
                  </a:schemeClr>
                </a:solidFill>
                <a:latin typeface="Arial Bold" charset="0"/>
                <a:ea typeface="ＭＳ Ｐゴシック" charset="-128"/>
                <a:cs typeface="ＭＳ Ｐゴシック" charset="-128"/>
              </a:rPr>
              <a:t> </a:t>
            </a:r>
          </a:p>
        </p:txBody>
      </p:sp>
    </p:spTree>
    <p:extLst>
      <p:ext uri="{BB962C8B-B14F-4D97-AF65-F5344CB8AC3E}">
        <p14:creationId xmlns:p14="http://schemas.microsoft.com/office/powerpoint/2010/main" val="32259283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lvl1pPr marL="339725" indent="-339725">
              <a:buFont typeface="Wingdings" panose="05000000000000000000" pitchFamily="2" charset="2"/>
              <a:buChar char="Ø"/>
              <a:defRPr sz="2800">
                <a:latin typeface="Arial" panose="020B0604020202020204" pitchFamily="34" charset="0"/>
                <a:cs typeface="Arial" panose="020B0604020202020204" pitchFamily="34" charset="0"/>
              </a:defRPr>
            </a:lvl1pPr>
            <a:lvl2pPr marL="800100" indent="-342900">
              <a:buFont typeface="Wingdings" panose="05000000000000000000" pitchFamily="2" charset="2"/>
              <a:buChar char="§"/>
              <a:defRPr sz="24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657350" indent="-285750">
              <a:buFont typeface="Courier New" panose="02070309020205020404" pitchFamily="49" charset="0"/>
              <a:buChar char="o"/>
              <a:defRPr sz="1800">
                <a:latin typeface="Arial" panose="020B0604020202020204" pitchFamily="34" charset="0"/>
                <a:cs typeface="Arial" panose="020B0604020202020204" pitchFamily="34" charset="0"/>
              </a:defRPr>
            </a:lvl4pPr>
          </a:lstStyle>
          <a:p>
            <a:pPr lvl="0"/>
            <a:r>
              <a:rPr lang="en-US"/>
              <a:t>Edit Master text style</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Tree>
    <p:extLst>
      <p:ext uri="{BB962C8B-B14F-4D97-AF65-F5344CB8AC3E}">
        <p14:creationId xmlns:p14="http://schemas.microsoft.com/office/powerpoint/2010/main" val="32105401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3CD3F-7001-4E4D-9A7D-F2B6D202A7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49EEBE-2FD5-A944-9E15-460FBCC036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5CCBF2-6957-DF47-9685-8FCE790C2C6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9FC6347-AE5C-8649-989B-51862C6251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8DC05-A7F6-BE45-B52D-AF25AEF023EB}"/>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24302906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42B4-57FC-6D43-9C26-6525D39D00E0}"/>
              </a:ext>
            </a:extLst>
          </p:cNvPr>
          <p:cNvSpPr>
            <a:spLocks noGrp="1"/>
          </p:cNvSpPr>
          <p:nvPr>
            <p:ph type="title"/>
          </p:nvPr>
        </p:nvSpPr>
        <p:spPr>
          <a:xfrm>
            <a:off x="202017" y="63798"/>
            <a:ext cx="0" cy="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6A51B40-5F63-254C-91DC-B72B59A8C9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AF20A-B28D-1843-A046-353014303A9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8E2CDA9-A4D6-9941-83C1-D0D499A1A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3E09F9-2E14-424D-8B0E-7FAEF023CA85}"/>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2443618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5BF0-1988-1F4A-B1ED-418386DD92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2641B3-6E76-DE45-A04E-B98CA15EBDD2}"/>
              </a:ext>
            </a:extLst>
          </p:cNvPr>
          <p:cNvSpPr>
            <a:spLocks noGrp="1"/>
          </p:cNvSpPr>
          <p:nvPr>
            <p:ph type="dt" sz="half" idx="10"/>
          </p:nvPr>
        </p:nvSpPr>
        <p:spPr/>
        <p:txBody>
          <a:bodyPr/>
          <a:lstStyle/>
          <a:p>
            <a:fld id="{479890CF-BF4D-4B11-8F98-B8F8383BB9BE}" type="datetime1">
              <a:rPr lang="en-US" smtClean="0"/>
              <a:t>8/31/22</a:t>
            </a:fld>
            <a:endParaRPr lang="en-US"/>
          </a:p>
        </p:txBody>
      </p:sp>
      <p:sp>
        <p:nvSpPr>
          <p:cNvPr id="4" name="Footer Placeholder 3">
            <a:extLst>
              <a:ext uri="{FF2B5EF4-FFF2-40B4-BE49-F238E27FC236}">
                <a16:creationId xmlns:a16="http://schemas.microsoft.com/office/drawing/2014/main" id="{BA0BCDEE-E59D-DC4C-8560-90A2629D5E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FEC1A1E-38B7-944A-8949-A01017821B68}"/>
              </a:ext>
            </a:extLst>
          </p:cNvPr>
          <p:cNvSpPr>
            <a:spLocks noGrp="1"/>
          </p:cNvSpPr>
          <p:nvPr>
            <p:ph type="sldNum" sz="quarter" idx="12"/>
          </p:nvPr>
        </p:nvSpPr>
        <p:spPr/>
        <p:txBody>
          <a:bodyPr/>
          <a:lstStyle/>
          <a:p>
            <a:fld id="{41C508F0-1AA7-8449-B96D-5FDB74B9F69F}" type="slidenum">
              <a:rPr lang="en-US" smtClean="0"/>
              <a:t>‹#›</a:t>
            </a:fld>
            <a:endParaRPr lang="en-US"/>
          </a:p>
        </p:txBody>
      </p:sp>
    </p:spTree>
    <p:extLst>
      <p:ext uri="{BB962C8B-B14F-4D97-AF65-F5344CB8AC3E}">
        <p14:creationId xmlns:p14="http://schemas.microsoft.com/office/powerpoint/2010/main" val="2845024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19678143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2646639900"/>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25944407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14790310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FY21</a:t>
            </a:r>
            <a:r>
              <a:rPr lang="en-US" sz="800" baseline="0" dirty="0">
                <a:solidFill>
                  <a:schemeClr val="tx1"/>
                </a:solidFill>
              </a:rPr>
              <a:t> Annual Review</a:t>
            </a:r>
            <a:endParaRPr lang="en-US" sz="800" dirty="0">
              <a:solidFill>
                <a:schemeClr val="tx1"/>
              </a:solidFill>
            </a:endParaRPr>
          </a:p>
        </p:txBody>
      </p:sp>
    </p:spTree>
    <p:extLst>
      <p:ext uri="{BB962C8B-B14F-4D97-AF65-F5344CB8AC3E}">
        <p14:creationId xmlns:p14="http://schemas.microsoft.com/office/powerpoint/2010/main" val="6967774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3240204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6091049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2637753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a:t>
            </a:r>
            <a:r>
              <a:rPr lang="en-US" sz="800" baseline="0">
                <a:solidFill>
                  <a:schemeClr val="bg1"/>
                </a:solidFill>
              </a:rPr>
              <a:t> Mid Year Review</a:t>
            </a:r>
            <a:endParaRPr lang="en-US" sz="800">
              <a:solidFill>
                <a:schemeClr val="bg1"/>
              </a:solidFill>
            </a:endParaRPr>
          </a:p>
        </p:txBody>
      </p:sp>
    </p:spTree>
    <p:extLst>
      <p:ext uri="{BB962C8B-B14F-4D97-AF65-F5344CB8AC3E}">
        <p14:creationId xmlns:p14="http://schemas.microsoft.com/office/powerpoint/2010/main" val="73662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1.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image" Target="../media/image4.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3.png"/><Relationship Id="rId5" Type="http://schemas.openxmlformats.org/officeDocument/2006/relationships/slideLayout" Target="../slideLayouts/slideLayout24.xml"/><Relationship Id="rId10" Type="http://schemas.openxmlformats.org/officeDocument/2006/relationships/theme" Target="../theme/theme3.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2.pn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1.jpeg"/><Relationship Id="rId5" Type="http://schemas.openxmlformats.org/officeDocument/2006/relationships/slideLayout" Target="../slideLayouts/slideLayout33.xml"/><Relationship Id="rId10" Type="http://schemas.openxmlformats.org/officeDocument/2006/relationships/theme" Target="../theme/theme4.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2">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612090934"/>
      </p:ext>
    </p:extLst>
  </p:cSld>
  <p:clrMap bg1="dk1" tx1="lt1" bg2="dk2" tx2="lt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F145354-13C8-B341-8631-CC4F1B1E7B51}"/>
              </a:ext>
            </a:extLst>
          </p:cNvPr>
          <p:cNvSpPr>
            <a:spLocks noGrp="1"/>
          </p:cNvSpPr>
          <p:nvPr>
            <p:ph type="body" idx="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pic>
        <p:nvPicPr>
          <p:cNvPr id="7" name="Picture 6">
            <a:extLst>
              <a:ext uri="{FF2B5EF4-FFF2-40B4-BE49-F238E27FC236}">
                <a16:creationId xmlns:a16="http://schemas.microsoft.com/office/drawing/2014/main" id="{027039DC-A681-294D-995F-6F3381394DEE}"/>
              </a:ext>
            </a:extLst>
          </p:cNvPr>
          <p:cNvPicPr>
            <a:picLocks noChangeAspect="1"/>
          </p:cNvPicPr>
          <p:nvPr userDrawn="1"/>
        </p:nvPicPr>
        <p:blipFill>
          <a:blip r:embed="rId11"/>
          <a:stretch>
            <a:fillRect/>
          </a:stretch>
        </p:blipFill>
        <p:spPr>
          <a:xfrm>
            <a:off x="-1" y="-1"/>
            <a:ext cx="12185909" cy="897468"/>
          </a:xfrm>
          <a:prstGeom prst="rect">
            <a:avLst/>
          </a:prstGeom>
        </p:spPr>
      </p:pic>
      <p:sp>
        <p:nvSpPr>
          <p:cNvPr id="5" name="Slide Number Placeholder 5"/>
          <p:cNvSpPr>
            <a:spLocks noGrp="1"/>
          </p:cNvSpPr>
          <p:nvPr>
            <p:ph type="sldNum" sz="quarter" idx="4"/>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pic>
        <p:nvPicPr>
          <p:cNvPr id="6" name="Picture 5"/>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1072245" y="33088"/>
            <a:ext cx="990306" cy="824176"/>
          </a:xfrm>
          <a:prstGeom prst="rect">
            <a:avLst/>
          </a:prstGeom>
        </p:spPr>
      </p:pic>
    </p:spTree>
    <p:extLst>
      <p:ext uri="{BB962C8B-B14F-4D97-AF65-F5344CB8AC3E}">
        <p14:creationId xmlns:p14="http://schemas.microsoft.com/office/powerpoint/2010/main" val="2859715673"/>
      </p:ext>
    </p:extLst>
  </p:cSld>
  <p:clrMap bg1="lt1" tx1="dk1" bg2="lt2" tx2="dk2" accent1="accent1" accent2="accent2" accent3="accent3" accent4="accent4" accent5="accent5" accent6="accent6" hlink="hlink" folHlink="folHlink"/>
  <p:sldLayoutIdLst>
    <p:sldLayoutId id="2147484447" r:id="rId1"/>
    <p:sldLayoutId id="2147484448" r:id="rId2"/>
    <p:sldLayoutId id="2147484449" r:id="rId3"/>
    <p:sldLayoutId id="2147484450" r:id="rId4"/>
    <p:sldLayoutId id="2147484451" r:id="rId5"/>
    <p:sldLayoutId id="2147484452" r:id="rId6"/>
    <p:sldLayoutId id="2147484453" r:id="rId7"/>
    <p:sldLayoutId id="2147484454" r:id="rId8"/>
    <p:sldLayoutId id="2147484455" r:id="rId9"/>
  </p:sldLayoutIdLst>
  <p:txStyles>
    <p:titleStyle>
      <a:lvl1pPr marL="0" marR="0" indent="0" algn="l" defTabSz="914400" rtl="0" eaLnBrk="1" fontAlgn="auto" latinLnBrk="0" hangingPunct="1">
        <a:lnSpc>
          <a:spcPct val="100000"/>
        </a:lnSpc>
        <a:spcBef>
          <a:spcPts val="0"/>
        </a:spcBef>
        <a:spcAft>
          <a:spcPts val="0"/>
        </a:spcAft>
        <a:buClrTx/>
        <a:buSzTx/>
        <a:buFontTx/>
        <a:buNone/>
        <a:tabLst/>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Ø"/>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2057611094"/>
      </p:ext>
    </p:extLst>
  </p:cSld>
  <p:clrMap bg1="dk1" tx1="lt1" bg2="dk2" tx2="lt2" accent1="accent1" accent2="accent2" accent3="accent3" accent4="accent4" accent5="accent5" accent6="accent6" hlink="hlink" folHlink="folHlink"/>
  <p:sldLayoutIdLst>
    <p:sldLayoutId id="2147484457" r:id="rId1"/>
    <p:sldLayoutId id="2147484458" r:id="rId2"/>
    <p:sldLayoutId id="2147484459" r:id="rId3"/>
    <p:sldLayoutId id="2147484460" r:id="rId4"/>
    <p:sldLayoutId id="2147484461" r:id="rId5"/>
    <p:sldLayoutId id="2147484462" r:id="rId6"/>
    <p:sldLayoutId id="2147484463" r:id="rId7"/>
    <p:sldLayoutId id="2147484464" r:id="rId8"/>
    <p:sldLayoutId id="2147484465"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10" Type="http://schemas.microsoft.com/office/2007/relationships/hdphoto" Target="../media/hdphoto1.wdp"/><Relationship Id="rId4" Type="http://schemas.openxmlformats.org/officeDocument/2006/relationships/image" Target="../media/image6.jpeg"/><Relationship Id="rId9"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13.png"/><Relationship Id="rId7"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slideLayout" Target="../slideLayouts/slideLayout5.xml"/><Relationship Id="rId7" Type="http://schemas.openxmlformats.org/officeDocument/2006/relationships/image" Target="../media/image28.jpeg"/><Relationship Id="rId12" Type="http://schemas.openxmlformats.org/officeDocument/2006/relationships/image" Target="../media/image33.jp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7.jpeg"/><Relationship Id="rId11" Type="http://schemas.openxmlformats.org/officeDocument/2006/relationships/image" Target="../media/image32.png"/><Relationship Id="rId5" Type="http://schemas.openxmlformats.org/officeDocument/2006/relationships/image" Target="../media/image13.png"/><Relationship Id="rId10" Type="http://schemas.openxmlformats.org/officeDocument/2006/relationships/image" Target="../media/image31.jpg"/><Relationship Id="rId4" Type="http://schemas.openxmlformats.org/officeDocument/2006/relationships/notesSlide" Target="../notesSlides/notesSlide11.xml"/><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hyperlink" Target="https://triblive.com/local/pittsburghs-technology-hub-touted-as-commerce-commerce-tours-space-robotics-facility/" TargetMode="External"/><Relationship Id="rId7" Type="http://schemas.openxmlformats.org/officeDocument/2006/relationships/hyperlink" Target="https://moonshotmuseum.org/"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hyperlink" Target="https://time.com/6189460/pittsburgh-and-the-moon/" TargetMode="External"/><Relationship Id="rId5" Type="http://schemas.openxmlformats.org/officeDocument/2006/relationships/hyperlink" Target="https://spacenews.com/astrobotic-lunar-lander-on-track-for-late-2022-launch/" TargetMode="External"/><Relationship Id="rId10" Type="http://schemas.openxmlformats.org/officeDocument/2006/relationships/image" Target="../media/image36.png"/><Relationship Id="rId4" Type="http://schemas.openxmlformats.org/officeDocument/2006/relationships/hyperlink" Target="https://www.youtube.com/watch?v=Q2kT06BpEOo" TargetMode="External"/><Relationship Id="rId9"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32A4FDB-308F-4C7E-6223-D1918DE908F5}"/>
              </a:ext>
            </a:extLst>
          </p:cNvPr>
          <p:cNvGrpSpPr/>
          <p:nvPr/>
        </p:nvGrpSpPr>
        <p:grpSpPr>
          <a:xfrm>
            <a:off x="4922874" y="616688"/>
            <a:ext cx="2955852" cy="2916265"/>
            <a:chOff x="4922874" y="616688"/>
            <a:chExt cx="2955852" cy="2916265"/>
          </a:xfrm>
        </p:grpSpPr>
        <p:sp>
          <p:nvSpPr>
            <p:cNvPr id="5" name="Rectangle 4">
              <a:extLst>
                <a:ext uri="{FF2B5EF4-FFF2-40B4-BE49-F238E27FC236}">
                  <a16:creationId xmlns:a16="http://schemas.microsoft.com/office/drawing/2014/main" id="{8CD65960-FA1B-214D-3C50-34357536EB29}"/>
                </a:ext>
              </a:extLst>
            </p:cNvPr>
            <p:cNvSpPr/>
            <p:nvPr/>
          </p:nvSpPr>
          <p:spPr>
            <a:xfrm>
              <a:off x="5007935" y="616688"/>
              <a:ext cx="2870791" cy="2916265"/>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4876F118-6CDF-63E7-295F-E646F05E396E}"/>
                </a:ext>
              </a:extLst>
            </p:cNvPr>
            <p:cNvPicPr>
              <a:picLocks noChangeAspect="1"/>
            </p:cNvPicPr>
            <p:nvPr/>
          </p:nvPicPr>
          <p:blipFill>
            <a:blip r:embed="rId3"/>
            <a:stretch>
              <a:fillRect/>
            </a:stretch>
          </p:blipFill>
          <p:spPr>
            <a:xfrm>
              <a:off x="4922874" y="853997"/>
              <a:ext cx="2444666" cy="2161636"/>
            </a:xfrm>
            <a:prstGeom prst="rect">
              <a:avLst/>
            </a:prstGeom>
          </p:spPr>
        </p:pic>
      </p:grpSp>
      <p:pic>
        <p:nvPicPr>
          <p:cNvPr id="7" name="Picture 6">
            <a:extLst>
              <a:ext uri="{FF2B5EF4-FFF2-40B4-BE49-F238E27FC236}">
                <a16:creationId xmlns:a16="http://schemas.microsoft.com/office/drawing/2014/main" id="{6120F3DA-3CBD-D83A-2AAC-D7E45B75767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743200" y="2831204"/>
            <a:ext cx="2806996" cy="1403498"/>
          </a:xfrm>
          <a:prstGeom prst="rect">
            <a:avLst/>
          </a:prstGeom>
        </p:spPr>
      </p:pic>
      <p:pic>
        <p:nvPicPr>
          <p:cNvPr id="8" name="Google Shape;75;p2">
            <a:extLst>
              <a:ext uri="{FF2B5EF4-FFF2-40B4-BE49-F238E27FC236}">
                <a16:creationId xmlns:a16="http://schemas.microsoft.com/office/drawing/2014/main" id="{686EE3A9-CAC3-A01F-183F-D63A7AE610BA}"/>
              </a:ext>
            </a:extLst>
          </p:cNvPr>
          <p:cNvPicPr preferRelativeResize="0"/>
          <p:nvPr/>
        </p:nvPicPr>
        <p:blipFill rotWithShape="1">
          <a:blip r:embed="rId5">
            <a:alphaModFix/>
          </a:blip>
          <a:srcRect l="1088" t="6981" r="37025" b="13844"/>
          <a:stretch/>
        </p:blipFill>
        <p:spPr>
          <a:xfrm>
            <a:off x="5676021" y="4005454"/>
            <a:ext cx="1469058" cy="1027062"/>
          </a:xfrm>
          <a:prstGeom prst="rect">
            <a:avLst/>
          </a:prstGeom>
          <a:noFill/>
          <a:ln>
            <a:noFill/>
          </a:ln>
        </p:spPr>
      </p:pic>
      <p:pic>
        <p:nvPicPr>
          <p:cNvPr id="9" name="Picture 8" descr="A picture containing indoor, appliance&#10;&#10;Description automatically generated">
            <a:extLst>
              <a:ext uri="{FF2B5EF4-FFF2-40B4-BE49-F238E27FC236}">
                <a16:creationId xmlns:a16="http://schemas.microsoft.com/office/drawing/2014/main" id="{0A942100-A059-6E1F-506D-E74D173A7A60}"/>
              </a:ext>
            </a:extLst>
          </p:cNvPr>
          <p:cNvPicPr>
            <a:picLocks noChangeAspect="1"/>
          </p:cNvPicPr>
          <p:nvPr/>
        </p:nvPicPr>
        <p:blipFill rotWithShape="1">
          <a:blip r:embed="rId6"/>
          <a:srcRect l="21964" t="10231" r="13115" b="13180"/>
          <a:stretch/>
        </p:blipFill>
        <p:spPr>
          <a:xfrm>
            <a:off x="7387923" y="3323476"/>
            <a:ext cx="1830505" cy="1619239"/>
          </a:xfrm>
          <a:prstGeom prst="rect">
            <a:avLst/>
          </a:prstGeom>
        </p:spPr>
      </p:pic>
      <p:pic>
        <p:nvPicPr>
          <p:cNvPr id="10" name="Picture 9" descr="A close-up of a computer&#10;&#10;Description automatically generated with medium confidence">
            <a:extLst>
              <a:ext uri="{FF2B5EF4-FFF2-40B4-BE49-F238E27FC236}">
                <a16:creationId xmlns:a16="http://schemas.microsoft.com/office/drawing/2014/main" id="{6B0D011C-B9A1-5D50-BF88-456F731C54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1063" y="1411938"/>
            <a:ext cx="2584969" cy="1620032"/>
          </a:xfrm>
          <a:prstGeom prst="rect">
            <a:avLst/>
          </a:prstGeom>
        </p:spPr>
      </p:pic>
      <p:pic>
        <p:nvPicPr>
          <p:cNvPr id="13" name="Picture 12">
            <a:extLst>
              <a:ext uri="{FF2B5EF4-FFF2-40B4-BE49-F238E27FC236}">
                <a16:creationId xmlns:a16="http://schemas.microsoft.com/office/drawing/2014/main" id="{93945A21-E9E0-F7F1-3DED-8E4EA58415D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44772" y="814109"/>
            <a:ext cx="2359123" cy="1327007"/>
          </a:xfrm>
          <a:prstGeom prst="rect">
            <a:avLst/>
          </a:prstGeom>
        </p:spPr>
      </p:pic>
      <p:pic>
        <p:nvPicPr>
          <p:cNvPr id="14" name="Picture 13">
            <a:extLst>
              <a:ext uri="{FF2B5EF4-FFF2-40B4-BE49-F238E27FC236}">
                <a16:creationId xmlns:a16="http://schemas.microsoft.com/office/drawing/2014/main" id="{F5C14F64-3F22-9B81-929F-4BFCDFAE51AC}"/>
              </a:ext>
            </a:extLst>
          </p:cNvPr>
          <p:cNvPicPr>
            <a:picLocks noChangeAspect="1"/>
          </p:cNvPicPr>
          <p:nvPr/>
        </p:nvPicPr>
        <p:blipFill>
          <a:blip r:embed="rId9" cstate="email">
            <a:extLst>
              <a:ext uri="{BEBA8EAE-BF5A-486C-A8C5-ECC9F3942E4B}">
                <a14:imgProps xmlns:a14="http://schemas.microsoft.com/office/drawing/2010/main">
                  <a14:imgLayer r:embed="rId10">
                    <a14:imgEffect>
                      <a14:backgroundRemoval t="2497" b="99168" l="0" r="98594">
                        <a14:foregroundMark x1="8906" y1="42302" x2="10547" y2="18447"/>
                        <a14:foregroundMark x1="2422" y1="42302" x2="6875" y2="39528"/>
                        <a14:foregroundMark x1="6875" y1="39528" x2="10859" y2="34258"/>
                        <a14:foregroundMark x1="10859" y1="34258" x2="13359" y2="28294"/>
                        <a14:foregroundMark x1="13359" y1="28294" x2="14375" y2="13315"/>
                        <a14:foregroundMark x1="14375" y1="13315" x2="12734" y2="2497"/>
                        <a14:foregroundMark x1="12734" y1="2497" x2="14219" y2="12067"/>
                        <a14:foregroundMark x1="9141" y1="40222" x2="156" y2="38419"/>
                        <a14:foregroundMark x1="6094" y1="40638" x2="4531" y2="25936"/>
                        <a14:foregroundMark x1="4531" y1="25936" x2="5000" y2="13731"/>
                        <a14:foregroundMark x1="5000" y1="13731" x2="9297" y2="8738"/>
                        <a14:foregroundMark x1="9297" y1="8738" x2="14219" y2="13454"/>
                        <a14:foregroundMark x1="14219" y1="13454" x2="17422" y2="24965"/>
                        <a14:foregroundMark x1="17422" y1="24965" x2="12578" y2="54230"/>
                        <a14:foregroundMark x1="12578" y1="54230" x2="7422" y2="55201"/>
                        <a14:foregroundMark x1="7422" y1="55201" x2="5234" y2="40222"/>
                        <a14:foregroundMark x1="6328" y1="76422" x2="4609" y2="67684"/>
                        <a14:foregroundMark x1="4609" y1="67684" x2="11484" y2="69764"/>
                        <a14:foregroundMark x1="11484" y1="69764" x2="11719" y2="80166"/>
                        <a14:foregroundMark x1="11719" y1="80166" x2="6250" y2="79889"/>
                        <a14:foregroundMark x1="6250" y1="79889" x2="5781" y2="72816"/>
                        <a14:foregroundMark x1="5781" y1="72816" x2="5781" y2="72816"/>
                        <a14:foregroundMark x1="93750" y1="78086" x2="92109" y2="68516"/>
                        <a14:foregroundMark x1="92109" y1="68516" x2="96719" y2="61859"/>
                        <a14:foregroundMark x1="96719" y1="61859" x2="99531" y2="68793"/>
                        <a14:foregroundMark x1="99531" y1="68793" x2="95469" y2="77809"/>
                        <a14:foregroundMark x1="95469" y1="77809" x2="91953" y2="81276"/>
                        <a14:foregroundMark x1="91953" y1="81276" x2="89922" y2="78918"/>
                        <a14:foregroundMark x1="89922" y1="58807" x2="95000" y2="63107"/>
                        <a14:foregroundMark x1="95000" y1="63107" x2="95313" y2="70874"/>
                        <a14:foregroundMark x1="95313" y1="70874" x2="91875" y2="78363"/>
                        <a14:foregroundMark x1="91875" y1="78363" x2="86641" y2="76560"/>
                        <a14:foregroundMark x1="86641" y1="76560" x2="83125" y2="70596"/>
                        <a14:foregroundMark x1="83125" y1="70596" x2="85156" y2="61304"/>
                        <a14:foregroundMark x1="85156" y1="61304" x2="87500" y2="58252"/>
                        <a14:foregroundMark x1="91016" y1="18169" x2="81953" y2="4716"/>
                        <a14:foregroundMark x1="81953" y1="4716" x2="95078" y2="2913"/>
                        <a14:foregroundMark x1="95078" y1="2913" x2="99609" y2="5825"/>
                        <a14:foregroundMark x1="99609" y1="5825" x2="97891" y2="14008"/>
                        <a14:foregroundMark x1="97891" y1="14008" x2="89297" y2="14286"/>
                        <a14:foregroundMark x1="89297" y1="14286" x2="87969" y2="15673"/>
                        <a14:foregroundMark x1="10313" y1="71151" x2="10078" y2="84882"/>
                        <a14:foregroundMark x1="10078" y1="84882" x2="13359" y2="93897"/>
                        <a14:foregroundMark x1="13359" y1="93897" x2="18984" y2="98752"/>
                        <a14:foregroundMark x1="18984" y1="98752" x2="30469" y2="95562"/>
                        <a14:foregroundMark x1="30469" y1="95562" x2="31719" y2="88072"/>
                        <a14:foregroundMark x1="31719" y1="88072" x2="29375" y2="79612"/>
                        <a14:foregroundMark x1="29375" y1="79612" x2="13828" y2="71290"/>
                        <a14:foregroundMark x1="13828" y1="71290" x2="11719" y2="72677"/>
                        <a14:foregroundMark x1="9219" y1="38696" x2="2891" y2="27184"/>
                        <a14:foregroundMark x1="2891" y1="27184" x2="1250" y2="20250"/>
                        <a14:foregroundMark x1="1250" y1="20250" x2="3203" y2="10541"/>
                        <a14:foregroundMark x1="3203" y1="10541" x2="7422" y2="9986"/>
                        <a14:foregroundMark x1="7422" y1="9986" x2="11406" y2="10125"/>
                        <a14:foregroundMark x1="11406" y1="10125" x2="11250" y2="22885"/>
                        <a14:foregroundMark x1="11250" y1="22885" x2="9922" y2="30236"/>
                        <a14:foregroundMark x1="9922" y1="30236" x2="8047" y2="35368"/>
                        <a14:foregroundMark x1="27266" y1="89182" x2="47031" y2="91262"/>
                        <a14:foregroundMark x1="47031" y1="91262" x2="93203" y2="88072"/>
                        <a14:foregroundMark x1="93203" y1="88072" x2="88672" y2="84189"/>
                        <a14:foregroundMark x1="88672" y1="84189" x2="33281" y2="80583"/>
                        <a14:foregroundMark x1="33281" y1="80583" x2="28438" y2="82940"/>
                        <a14:foregroundMark x1="28438" y1="82940" x2="26953" y2="84743"/>
                        <a14:foregroundMark x1="16172" y1="88072" x2="8750" y2="58669"/>
                        <a14:foregroundMark x1="8750" y1="58669" x2="3828" y2="56172"/>
                        <a14:foregroundMark x1="3828" y1="56172" x2="78" y2="61026"/>
                        <a14:foregroundMark x1="78" y1="61026" x2="703" y2="95839"/>
                        <a14:foregroundMark x1="703" y1="95839" x2="7109" y2="99168"/>
                        <a14:foregroundMark x1="7109" y1="99168" x2="12188" y2="95146"/>
                        <a14:foregroundMark x1="12188" y1="95146" x2="13359" y2="85714"/>
                        <a14:foregroundMark x1="92734" y1="18447" x2="90078" y2="11789"/>
                        <a14:foregroundMark x1="90078" y1="11789" x2="92734" y2="5687"/>
                        <a14:foregroundMark x1="92734" y1="5687" x2="96797" y2="4993"/>
                        <a14:foregroundMark x1="96797" y1="4993" x2="98594" y2="13592"/>
                        <a14:foregroundMark x1="98594" y1="13592" x2="95703" y2="21359"/>
                        <a14:foregroundMark x1="95703" y1="21359" x2="93125" y2="21498"/>
                        <a14:foregroundMark x1="6484" y1="15811" x2="10703" y2="13870"/>
                        <a14:foregroundMark x1="10703" y1="13870" x2="12500" y2="6657"/>
                        <a14:foregroundMark x1="12500" y1="6657" x2="8750" y2="3467"/>
                        <a14:foregroundMark x1="8750" y1="3467" x2="2734" y2="4300"/>
                        <a14:foregroundMark x1="2734" y1="4300" x2="234" y2="13037"/>
                        <a14:foregroundMark x1="234" y1="13037" x2="3594" y2="18169"/>
                        <a14:foregroundMark x1="3594" y1="18169" x2="6172" y2="16921"/>
                        <a14:backgroundMark x1="27813" y1="24688" x2="28359" y2="21914"/>
                        <a14:backgroundMark x1="49922" y1="30097" x2="52031" y2="23717"/>
                        <a14:backgroundMark x1="52031" y1="23717" x2="56797" y2="25381"/>
                        <a14:backgroundMark x1="56797" y1="25381" x2="54141" y2="30929"/>
                        <a14:backgroundMark x1="54141" y1="30929" x2="52656" y2="29820"/>
                        <a14:backgroundMark x1="34531" y1="53398" x2="33828" y2="51595"/>
                        <a14:backgroundMark x1="49609" y1="68655" x2="52344" y2="62829"/>
                        <a14:backgroundMark x1="52344" y1="62829" x2="50391" y2="68932"/>
                        <a14:backgroundMark x1="50391" y1="68932" x2="50391" y2="68932"/>
                        <a14:backgroundMark x1="68281" y1="67684" x2="64766" y2="63800"/>
                        <a14:backgroundMark x1="64766" y1="63800" x2="67266" y2="56449"/>
                        <a14:backgroundMark x1="67266" y1="56449" x2="69141" y2="62691"/>
                        <a14:backgroundMark x1="69141" y1="62691" x2="66953" y2="67961"/>
                        <a14:backgroundMark x1="77500" y1="35922" x2="72969" y2="30791"/>
                        <a14:backgroundMark x1="72969" y1="30791" x2="76797" y2="27878"/>
                        <a14:backgroundMark x1="76797" y1="27878" x2="76875" y2="35090"/>
                        <a14:backgroundMark x1="76875" y1="35090" x2="76563" y2="35784"/>
                        <a14:backgroundMark x1="27500" y1="24133" x2="27422" y2="23301"/>
                        <a14:backgroundMark x1="26719" y1="26768" x2="23672" y2="21914"/>
                        <a14:backgroundMark x1="23672" y1="21914" x2="28359" y2="16921"/>
                        <a14:backgroundMark x1="28359" y1="16921" x2="29141" y2="24133"/>
                        <a14:backgroundMark x1="29141" y1="24133" x2="25938" y2="26352"/>
                        <a14:backgroundMark x1="34375" y1="55201" x2="33750" y2="55340"/>
                        <a14:backgroundMark x1="33281" y1="57836" x2="31641" y2="49515"/>
                        <a14:backgroundMark x1="31641" y1="49515" x2="36016" y2="48544"/>
                        <a14:backgroundMark x1="36016" y1="48544" x2="34922" y2="56865"/>
                        <a14:backgroundMark x1="34922" y1="56865" x2="33281" y2="57836"/>
                      </a14:backgroundRemoval>
                    </a14:imgEffect>
                  </a14:imgLayer>
                </a14:imgProps>
              </a:ext>
              <a:ext uri="{28A0092B-C50C-407E-A947-70E740481C1C}">
                <a14:useLocalDpi xmlns:a14="http://schemas.microsoft.com/office/drawing/2010/main"/>
              </a:ext>
            </a:extLst>
          </a:blip>
          <a:stretch>
            <a:fillRect/>
          </a:stretch>
        </p:blipFill>
        <p:spPr>
          <a:xfrm>
            <a:off x="-1" y="0"/>
            <a:ext cx="12192001" cy="6858000"/>
          </a:xfrm>
          <a:prstGeom prst="rect">
            <a:avLst/>
          </a:prstGeom>
        </p:spPr>
      </p:pic>
      <p:sp>
        <p:nvSpPr>
          <p:cNvPr id="11" name="TextBox 10"/>
          <p:cNvSpPr txBox="1"/>
          <p:nvPr/>
        </p:nvSpPr>
        <p:spPr>
          <a:xfrm>
            <a:off x="232012" y="5515550"/>
            <a:ext cx="8468436" cy="707886"/>
          </a:xfrm>
          <a:prstGeom prst="rect">
            <a:avLst/>
          </a:prstGeom>
          <a:noFill/>
        </p:spPr>
        <p:txBody>
          <a:bodyPr wrap="square" rtlCol="0" anchor="ctr" anchorCtr="0">
            <a:spAutoFit/>
          </a:bodyPr>
          <a:lstStyle/>
          <a:p>
            <a:pPr>
              <a:lnSpc>
                <a:spcPts val="2400"/>
              </a:lnSpc>
            </a:pPr>
            <a:r>
              <a:rPr lang="en-US" sz="2400" b="1">
                <a:solidFill>
                  <a:prstClr val="white"/>
                </a:solidFill>
                <a:latin typeface="Helvetica Neue" charset="0"/>
                <a:ea typeface="Helvetica Neue" charset="0"/>
                <a:cs typeface="Helvetica Neue" charset="0"/>
              </a:rPr>
              <a:t>Space Technology Mission Directorate</a:t>
            </a:r>
          </a:p>
          <a:p>
            <a:pPr>
              <a:lnSpc>
                <a:spcPts val="2400"/>
              </a:lnSpc>
            </a:pPr>
            <a:r>
              <a:rPr lang="en-US" sz="2100" b="1">
                <a:solidFill>
                  <a:prstClr val="white"/>
                </a:solidFill>
                <a:latin typeface="Helvetica Neue" charset="0"/>
                <a:ea typeface="Helvetica Neue" charset="0"/>
                <a:cs typeface="Helvetica Neue" charset="0"/>
              </a:rPr>
              <a:t>Game Changing Development Program</a:t>
            </a:r>
          </a:p>
        </p:txBody>
      </p:sp>
      <p:sp>
        <p:nvSpPr>
          <p:cNvPr id="12" name="TextBox 11"/>
          <p:cNvSpPr txBox="1"/>
          <p:nvPr/>
        </p:nvSpPr>
        <p:spPr>
          <a:xfrm>
            <a:off x="234286" y="6148963"/>
            <a:ext cx="9981429" cy="523220"/>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Andrew Horchler   |   Kori Hough   |   FY22 Astrobotic TRN Annual Review Presentation   |   09.16.22</a:t>
            </a:r>
          </a:p>
          <a:p>
            <a:r>
              <a:rPr lang="en-US" sz="1400" dirty="0">
                <a:solidFill>
                  <a:prstClr val="white"/>
                </a:solidFill>
                <a:latin typeface="Helvetica Neue" charset="0"/>
                <a:ea typeface="Helvetica Neue" charset="0"/>
                <a:cs typeface="Helvetica Neue" charset="0"/>
              </a:rPr>
              <a:t>Name/Email POC: andrew.horchler@astrobotic.com</a:t>
            </a:r>
          </a:p>
        </p:txBody>
      </p:sp>
    </p:spTree>
    <p:extLst>
      <p:ext uri="{BB962C8B-B14F-4D97-AF65-F5344CB8AC3E}">
        <p14:creationId xmlns:p14="http://schemas.microsoft.com/office/powerpoint/2010/main" val="3886642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44692" y="108709"/>
            <a:ext cx="75294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ysClr val="window" lastClr="FFFFFF">
                    <a:lumMod val="85000"/>
                  </a:sysClr>
                </a:solidFill>
                <a:effectLst/>
                <a:uLnTx/>
                <a:uFillTx/>
                <a:latin typeface="Arial Bold" charset="0"/>
                <a:ea typeface="ＭＳ Ｐゴシック" charset="-128"/>
                <a:cs typeface="ＭＳ Ｐゴシック" charset="-128"/>
              </a:rPr>
              <a:t>Astrobotic TRN – Project Overview</a:t>
            </a:r>
          </a:p>
        </p:txBody>
      </p:sp>
      <p:sp>
        <p:nvSpPr>
          <p:cNvPr id="25" name="Content Placeholder 2"/>
          <p:cNvSpPr txBox="1">
            <a:spLocks/>
          </p:cNvSpPr>
          <p:nvPr/>
        </p:nvSpPr>
        <p:spPr>
          <a:xfrm>
            <a:off x="145619" y="971824"/>
            <a:ext cx="6928281" cy="5568675"/>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Technology Product Capability</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738188" marR="0" lvl="1" indent="-280988" algn="l" defTabSz="9144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Commercial bolt-on Terrain Relative Navigation (TRN) sensor system to enable 100-m precision planetary landing by estimating spacecraft pose relative to an onboard map</a:t>
            </a:r>
          </a:p>
          <a:p>
            <a:pPr marL="738188" marR="0" lvl="1" indent="-280988" algn="l" defTabSz="914400" rtl="0" eaLnBrk="0" fontAlgn="base" latinLnBrk="0" hangingPunct="0">
              <a:lnSpc>
                <a:spcPct val="100000"/>
              </a:lnSpc>
              <a:spcBef>
                <a:spcPts val="0"/>
              </a:spcBef>
              <a:spcAft>
                <a:spcPts val="1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Builds on Astrobotic’s and JPL’s prior TRN systems</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Technical Capabilities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742950" marR="0" lvl="1" indent="-285750" algn="l" defTabSz="4572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Enables robust 100-m precision planetary landings</a:t>
            </a:r>
          </a:p>
          <a:p>
            <a:pPr marL="742950" marR="0" lvl="1" indent="-285750" algn="l" defTabSz="4572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Unique signature-based algorithms facilitate lander integration</a:t>
            </a:r>
          </a:p>
          <a:p>
            <a:pPr marL="742950" marR="0" lvl="1" indent="-285750" algn="l" defTabSz="4572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System includes:</a:t>
            </a:r>
          </a:p>
          <a:p>
            <a:pPr marL="1143000" marR="0" lvl="2" indent="-228600" algn="l" defTabSz="4572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High-performance standalone TRN sensor</a:t>
            </a:r>
          </a:p>
          <a:p>
            <a:pPr marL="1143000" marR="0" lvl="2" indent="-228600" algn="l" defTabSz="4572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Hardware-accelerated TRN algorithms that work on Moon, Mars, Earth and beyond</a:t>
            </a:r>
          </a:p>
          <a:p>
            <a:pPr marL="1143000" marR="0" lvl="2" indent="-228600" algn="l" defTabSz="4572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Accurate lunar map generator and tools for TRN analysis</a:t>
            </a:r>
          </a:p>
          <a:p>
            <a:pPr marL="1143000" marR="0" lvl="2" indent="-228600" algn="l" defTabSz="4572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Fast, high-fidelity lunar simulator for hardware-in-the-loop testing</a:t>
            </a:r>
          </a:p>
          <a:p>
            <a:pPr marL="342900" marR="0" lvl="0" indent="-342900" algn="l" defTabSz="457200" rtl="0" eaLnBrk="0" fontAlgn="base" latinLnBrk="0" hangingPunct="0">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Exploration &amp; Science Applicability</a:t>
            </a:r>
            <a:endPar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a:p>
            <a:pPr marL="742950" marR="0" lvl="1" indent="-285750" algn="l" defTabSz="4572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Vision-based precision planetary landing technology</a:t>
            </a:r>
          </a:p>
          <a:p>
            <a:pPr marL="742950" marR="0" lvl="1" indent="-285750" algn="l" defTabSz="4572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Algorithms demonstrated to work at Moon and Mars</a:t>
            </a:r>
          </a:p>
          <a:p>
            <a:pPr marL="742950" marR="0" lvl="1" indent="-285750" algn="l" defTabSz="4572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Enabling capability for science and business objectives</a:t>
            </a:r>
          </a:p>
          <a:p>
            <a:pPr marL="742950" marR="0" lvl="1" indent="-285750" algn="l" defTabSz="457200" rtl="0" eaLnBrk="0" fontAlgn="base" latinLnBrk="0" hangingPunct="0">
              <a:lnSpc>
                <a:spcPct val="100000"/>
              </a:lnSpc>
              <a:spcBef>
                <a:spcPts val="0"/>
              </a:spcBef>
              <a:spcAft>
                <a:spcPts val="6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First Astrobotic TRN sensor will fly on Astrobotic’s Peregrine lunar lander launching in 2022</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prstClr val="black"/>
              </a:solidFill>
              <a:effectLst/>
              <a:uLnTx/>
              <a:uFillTx/>
              <a:latin typeface="Arial" charset="0"/>
              <a:cs typeface="+mn-cs"/>
            </a:endParaRPr>
          </a:p>
        </p:txBody>
      </p:sp>
      <p:pic>
        <p:nvPicPr>
          <p:cNvPr id="7" name="Picture 6">
            <a:extLst>
              <a:ext uri="{FF2B5EF4-FFF2-40B4-BE49-F238E27FC236}">
                <a16:creationId xmlns:a16="http://schemas.microsoft.com/office/drawing/2014/main" id="{AD4776DA-8821-3445-9FA5-6316B3687AE8}"/>
              </a:ext>
            </a:extLst>
          </p:cNvPr>
          <p:cNvPicPr/>
          <p:nvPr/>
        </p:nvPicPr>
        <p:blipFill>
          <a:blip r:embed="rId3" cstate="print">
            <a:extLst>
              <a:ext uri="{28A0092B-C50C-407E-A947-70E740481C1C}">
                <a14:useLocalDpi xmlns:a14="http://schemas.microsoft.com/office/drawing/2010/main"/>
              </a:ext>
            </a:extLst>
          </a:blip>
          <a:stretch>
            <a:fillRect/>
          </a:stretch>
        </p:blipFill>
        <p:spPr>
          <a:xfrm>
            <a:off x="7188200" y="1072896"/>
            <a:ext cx="4717287" cy="4959604"/>
          </a:xfrm>
          <a:prstGeom prst="rect">
            <a:avLst/>
          </a:prstGeom>
        </p:spPr>
      </p:pic>
      <p:sp>
        <p:nvSpPr>
          <p:cNvPr id="6" name="TextBox 5">
            <a:extLst>
              <a:ext uri="{FF2B5EF4-FFF2-40B4-BE49-F238E27FC236}">
                <a16:creationId xmlns:a16="http://schemas.microsoft.com/office/drawing/2014/main" id="{8D1BAD65-3AD6-644E-9D40-2A3A07158A5F}"/>
              </a:ext>
            </a:extLst>
          </p:cNvPr>
          <p:cNvSpPr txBox="1"/>
          <p:nvPr/>
        </p:nvSpPr>
        <p:spPr>
          <a:xfrm>
            <a:off x="1" y="6629400"/>
            <a:ext cx="2834105" cy="21544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rial" charset="0"/>
                <a:ea typeface="MS PGothic" charset="-128"/>
                <a:cs typeface="+mn-cs"/>
              </a:rPr>
              <a:t>GCD FY22 Annual Review</a:t>
            </a:r>
          </a:p>
        </p:txBody>
      </p:sp>
    </p:spTree>
    <p:extLst>
      <p:ext uri="{BB962C8B-B14F-4D97-AF65-F5344CB8AC3E}">
        <p14:creationId xmlns:p14="http://schemas.microsoft.com/office/powerpoint/2010/main" val="2989394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C7325-E5EF-45DF-8077-7885BF1D7D8C}"/>
              </a:ext>
            </a:extLst>
          </p:cNvPr>
          <p:cNvSpPr>
            <a:spLocks noGrp="1"/>
          </p:cNvSpPr>
          <p:nvPr>
            <p:ph type="title"/>
          </p:nvPr>
        </p:nvSpPr>
        <p:spPr>
          <a:xfrm>
            <a:off x="1532471" y="0"/>
            <a:ext cx="9144000" cy="1066800"/>
          </a:xfrm>
          <a:noFill/>
        </p:spPr>
        <p:txBody>
          <a:bodyPr wrap="square" rtlCol="0">
            <a:spAutoFit/>
          </a:bodyPr>
          <a:lstStyle/>
          <a:p>
            <a:pPr algn="l"/>
            <a:r>
              <a:rPr lang="en-US" sz="3600">
                <a:solidFill>
                  <a:sysClr val="window" lastClr="FFFFFF">
                    <a:lumMod val="85000"/>
                  </a:sysClr>
                </a:solidFill>
              </a:rPr>
              <a:t>Team Members / Project Org Slide</a:t>
            </a:r>
          </a:p>
        </p:txBody>
      </p:sp>
      <p:sp>
        <p:nvSpPr>
          <p:cNvPr id="4" name="Slide Number Placeholder 3">
            <a:extLst>
              <a:ext uri="{FF2B5EF4-FFF2-40B4-BE49-F238E27FC236}">
                <a16:creationId xmlns:a16="http://schemas.microsoft.com/office/drawing/2014/main" id="{325BD230-56F1-4459-802B-A77D5DF9B512}"/>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3</a:t>
            </a:fld>
            <a:endParaRPr lang="uk-UA"/>
          </a:p>
        </p:txBody>
      </p:sp>
      <p:pic>
        <p:nvPicPr>
          <p:cNvPr id="5" name="Picture 4">
            <a:extLst>
              <a:ext uri="{FF2B5EF4-FFF2-40B4-BE49-F238E27FC236}">
                <a16:creationId xmlns:a16="http://schemas.microsoft.com/office/drawing/2014/main" id="{CCF03E78-DE22-4D6B-A7A6-E955E441C67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6083" y="121312"/>
            <a:ext cx="990306" cy="824176"/>
          </a:xfrm>
          <a:prstGeom prst="rect">
            <a:avLst/>
          </a:prstGeom>
        </p:spPr>
      </p:pic>
      <p:pic>
        <p:nvPicPr>
          <p:cNvPr id="11" name="Picture 5" descr="Diagram&#10;&#10;Description automatically generated">
            <a:extLst>
              <a:ext uri="{FF2B5EF4-FFF2-40B4-BE49-F238E27FC236}">
                <a16:creationId xmlns:a16="http://schemas.microsoft.com/office/drawing/2014/main" id="{60EA5760-F17D-2720-F68B-AAC663103DAA}"/>
              </a:ext>
            </a:extLst>
          </p:cNvPr>
          <p:cNvPicPr>
            <a:picLocks noGrp="1" noChangeAspect="1"/>
          </p:cNvPicPr>
          <p:nvPr>
            <p:ph idx="1"/>
          </p:nvPr>
        </p:nvPicPr>
        <p:blipFill>
          <a:blip r:embed="rId4"/>
          <a:stretch>
            <a:fillRect/>
          </a:stretch>
        </p:blipFill>
        <p:spPr>
          <a:xfrm>
            <a:off x="-4299" y="1426435"/>
            <a:ext cx="12200297" cy="4722018"/>
          </a:xfrm>
        </p:spPr>
      </p:pic>
      <p:grpSp>
        <p:nvGrpSpPr>
          <p:cNvPr id="15" name="Group 14">
            <a:extLst>
              <a:ext uri="{FF2B5EF4-FFF2-40B4-BE49-F238E27FC236}">
                <a16:creationId xmlns:a16="http://schemas.microsoft.com/office/drawing/2014/main" id="{07B5F595-D1FF-AB78-31D1-9BE182BE248A}"/>
              </a:ext>
            </a:extLst>
          </p:cNvPr>
          <p:cNvGrpSpPr/>
          <p:nvPr/>
        </p:nvGrpSpPr>
        <p:grpSpPr>
          <a:xfrm>
            <a:off x="2844800" y="2228852"/>
            <a:ext cx="993775" cy="223110"/>
            <a:chOff x="2844800" y="2228852"/>
            <a:chExt cx="993775" cy="223110"/>
          </a:xfrm>
        </p:grpSpPr>
        <p:pic>
          <p:nvPicPr>
            <p:cNvPr id="12" name="Picture 5" descr="Diagram&#10;&#10;Description automatically generated">
              <a:extLst>
                <a:ext uri="{FF2B5EF4-FFF2-40B4-BE49-F238E27FC236}">
                  <a16:creationId xmlns:a16="http://schemas.microsoft.com/office/drawing/2014/main" id="{90415094-5D65-23F7-8E56-1C696DAF8C9E}"/>
                </a:ext>
              </a:extLst>
            </p:cNvPr>
            <p:cNvPicPr>
              <a:picLocks noChangeAspect="1"/>
            </p:cNvPicPr>
            <p:nvPr/>
          </p:nvPicPr>
          <p:blipFill rotWithShape="1">
            <a:blip r:embed="rId4"/>
            <a:srcRect l="23536" t="16993" r="75136" b="79174"/>
            <a:stretch/>
          </p:blipFill>
          <p:spPr>
            <a:xfrm>
              <a:off x="2867025" y="2228852"/>
              <a:ext cx="822325" cy="180974"/>
            </a:xfrm>
            <a:prstGeom prst="rect">
              <a:avLst/>
            </a:prstGeom>
          </p:spPr>
        </p:pic>
        <p:sp>
          <p:nvSpPr>
            <p:cNvPr id="13" name="TextBox 12">
              <a:extLst>
                <a:ext uri="{FF2B5EF4-FFF2-40B4-BE49-F238E27FC236}">
                  <a16:creationId xmlns:a16="http://schemas.microsoft.com/office/drawing/2014/main" id="{C26AA1E6-6740-DE40-5E50-2C916E00E9A7}"/>
                </a:ext>
              </a:extLst>
            </p:cNvPr>
            <p:cNvSpPr txBox="1"/>
            <p:nvPr/>
          </p:nvSpPr>
          <p:spPr>
            <a:xfrm>
              <a:off x="2844800" y="2258063"/>
              <a:ext cx="993775" cy="193899"/>
            </a:xfrm>
            <a:prstGeom prst="rect">
              <a:avLst/>
            </a:prstGeom>
            <a:noFill/>
          </p:spPr>
          <p:txBody>
            <a:bodyPr wrap="square" rtlCol="0">
              <a:spAutoFit/>
            </a:bodyPr>
            <a:lstStyle/>
            <a:p>
              <a:pPr algn="ctr"/>
              <a:r>
                <a:rPr lang="en-US" sz="650" b="1" dirty="0">
                  <a:solidFill>
                    <a:schemeClr val="bg1"/>
                  </a:solidFill>
                </a:rPr>
                <a:t>Wade May</a:t>
              </a:r>
            </a:p>
          </p:txBody>
        </p:sp>
      </p:grpSp>
    </p:spTree>
    <p:extLst>
      <p:ext uri="{BB962C8B-B14F-4D97-AF65-F5344CB8AC3E}">
        <p14:creationId xmlns:p14="http://schemas.microsoft.com/office/powerpoint/2010/main" val="3776198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Collaborations &amp; Partnerships  </a:t>
            </a:r>
          </a:p>
        </p:txBody>
      </p:sp>
      <p:sp>
        <p:nvSpPr>
          <p:cNvPr id="4" name="Content Placeholder 2"/>
          <p:cNvSpPr txBox="1">
            <a:spLocks/>
          </p:cNvSpPr>
          <p:nvPr/>
        </p:nvSpPr>
        <p:spPr>
          <a:xfrm>
            <a:off x="140677" y="1248508"/>
            <a:ext cx="9750485"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Contributing Partners and/or Stakeholders </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Astrobotic Technology, Inc.</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Moog, Inc.</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Jet Propulsion Laboratory</a:t>
            </a:r>
          </a:p>
          <a:p>
            <a:pPr marL="742950" marR="0" lvl="1" indent="-285750" algn="l" defTabSz="457200" rtl="0" eaLnBrk="0" fontAlgn="base" latinLnBrk="0" hangingPunct="0">
              <a:lnSpc>
                <a:spcPct val="100000"/>
              </a:lnSpc>
              <a:spcBef>
                <a:spcPct val="20000"/>
              </a:spcBef>
              <a:spcAft>
                <a:spcPts val="12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NASA Johnson Space Center</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Infusion/Transition Plan</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Goal: Develop a product and a complete toolchain, not just an internal capability</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Leveraging Public-Private Partnerships via Tipping Point to capture prior NASA tech investments</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Transfer Mars 2020 LVS + Feature Descriptor IP Implementation to Industry</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JPL Consulting on software approaches based on Mars 2020 LVS expertise</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Flying TRN Sensor on Astrobotic Peregrine Mission 1, the Griffin-VIPER mission to the South Pole, and on future commercial missions</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OPAL Sensor’s high reliability design suitable for missions beyond the Moon</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Partnering with other companies to provide TRN capabilities</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Pitching to DoD agencies and primes to adapt technology for defense applications</a:t>
            </a:r>
          </a:p>
          <a:p>
            <a:pPr marL="742950" marR="0" lvl="1" indent="-285750" algn="l" defTabSz="457200" rtl="0" eaLnBrk="0" fontAlgn="base" latinLnBrk="0" hangingPunct="0">
              <a:lnSpc>
                <a:spcPct val="100000"/>
              </a:lnSpc>
              <a:spcBef>
                <a:spcPct val="2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Internal R&amp;D program supported by Phase II SBIR (GSFC) to port Astrobotic’s TRN software to lower </a:t>
            </a: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ＭＳ Ｐゴシック" charset="-128"/>
                <a:cs typeface="Arial" panose="020B0604020202020204" pitchFamily="34" charset="0"/>
              </a:rPr>
              <a:t>SWaP</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rPr>
              <a:t>-C hardware</a:t>
            </a:r>
          </a:p>
          <a:p>
            <a:pPr marL="342900" marR="0" lvl="0" indent="-342900" algn="l" defTabSz="4572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kumimoji="0" lang="en-US" sz="1100" b="0" i="0" u="none" strike="noStrike" kern="1200" cap="none" spc="0" normalizeH="0" baseline="0" noProof="0" dirty="0">
              <a:ln>
                <a:noFill/>
              </a:ln>
              <a:solidFill>
                <a:prstClr val="black"/>
              </a:solidFill>
              <a:effectLst/>
              <a:uLnTx/>
              <a:uFillTx/>
              <a:latin typeface="Arial" panose="020B0604020202020204" pitchFamily="34" charset="0"/>
              <a:ea typeface="ＭＳ Ｐゴシック" charset="-128"/>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grpSp>
        <p:nvGrpSpPr>
          <p:cNvPr id="7" name="Group 6">
            <a:extLst>
              <a:ext uri="{FF2B5EF4-FFF2-40B4-BE49-F238E27FC236}">
                <a16:creationId xmlns:a16="http://schemas.microsoft.com/office/drawing/2014/main" id="{8ECEB4C1-E523-224E-BE64-B3508398794F}"/>
              </a:ext>
            </a:extLst>
          </p:cNvPr>
          <p:cNvGrpSpPr/>
          <p:nvPr/>
        </p:nvGrpSpPr>
        <p:grpSpPr>
          <a:xfrm>
            <a:off x="7835868" y="1322173"/>
            <a:ext cx="4154963" cy="2424328"/>
            <a:chOff x="7140064" y="3859966"/>
            <a:chExt cx="4640958" cy="2707895"/>
          </a:xfrm>
        </p:grpSpPr>
        <p:grpSp>
          <p:nvGrpSpPr>
            <p:cNvPr id="142" name="Group 141">
              <a:extLst>
                <a:ext uri="{FF2B5EF4-FFF2-40B4-BE49-F238E27FC236}">
                  <a16:creationId xmlns:a16="http://schemas.microsoft.com/office/drawing/2014/main" id="{57C8F0CB-BFA9-47E0-9B62-F7BB2E477043}"/>
                </a:ext>
              </a:extLst>
            </p:cNvPr>
            <p:cNvGrpSpPr/>
            <p:nvPr/>
          </p:nvGrpSpPr>
          <p:grpSpPr>
            <a:xfrm>
              <a:off x="7140064" y="3859966"/>
              <a:ext cx="4640958" cy="2707895"/>
              <a:chOff x="4390773" y="3189185"/>
              <a:chExt cx="4661422" cy="2644580"/>
            </a:xfrm>
            <a:solidFill>
              <a:schemeClr val="bg1">
                <a:lumMod val="65000"/>
              </a:schemeClr>
            </a:solidFill>
          </p:grpSpPr>
          <p:sp>
            <p:nvSpPr>
              <p:cNvPr id="143" name="Freeform 9">
                <a:extLst>
                  <a:ext uri="{FF2B5EF4-FFF2-40B4-BE49-F238E27FC236}">
                    <a16:creationId xmlns:a16="http://schemas.microsoft.com/office/drawing/2014/main" id="{F946B59C-0FCE-4985-8ED9-E1C2650F14FF}"/>
                  </a:ext>
                </a:extLst>
              </p:cNvPr>
              <p:cNvSpPr>
                <a:spLocks/>
              </p:cNvSpPr>
              <p:nvPr/>
            </p:nvSpPr>
            <p:spPr bwMode="auto">
              <a:xfrm>
                <a:off x="8832743" y="3576120"/>
                <a:ext cx="217897" cy="357419"/>
              </a:xfrm>
              <a:custGeom>
                <a:avLst/>
                <a:gdLst>
                  <a:gd name="T0" fmla="*/ 9933 w 179"/>
                  <a:gd name="T1" fmla="*/ 0 h 294"/>
                  <a:gd name="T2" fmla="*/ 0 w 179"/>
                  <a:gd name="T3" fmla="*/ 2354 h 294"/>
                  <a:gd name="T4" fmla="*/ 0 w 179"/>
                  <a:gd name="T5" fmla="*/ 5886 h 294"/>
                  <a:gd name="T6" fmla="*/ 9933 w 179"/>
                  <a:gd name="T7" fmla="*/ 2354 h 294"/>
                  <a:gd name="T8" fmla="*/ 9933 w 179"/>
                  <a:gd name="T9" fmla="*/ 0 h 294"/>
                  <a:gd name="T10" fmla="*/ 0 60000 65536"/>
                  <a:gd name="T11" fmla="*/ 0 60000 65536"/>
                  <a:gd name="T12" fmla="*/ 0 60000 65536"/>
                  <a:gd name="T13" fmla="*/ 0 60000 65536"/>
                  <a:gd name="T14" fmla="*/ 0 60000 65536"/>
                  <a:gd name="T15" fmla="*/ 0 w 179"/>
                  <a:gd name="T16" fmla="*/ 0 h 294"/>
                  <a:gd name="T17" fmla="*/ 179 w 179"/>
                  <a:gd name="T18" fmla="*/ 294 h 294"/>
                </a:gdLst>
                <a:ahLst/>
                <a:cxnLst>
                  <a:cxn ang="T10">
                    <a:pos x="T0" y="T1"/>
                  </a:cxn>
                  <a:cxn ang="T11">
                    <a:pos x="T2" y="T3"/>
                  </a:cxn>
                  <a:cxn ang="T12">
                    <a:pos x="T4" y="T5"/>
                  </a:cxn>
                  <a:cxn ang="T13">
                    <a:pos x="T6" y="T7"/>
                  </a:cxn>
                  <a:cxn ang="T14">
                    <a:pos x="T8" y="T9"/>
                  </a:cxn>
                </a:cxnLst>
                <a:rect l="T15" t="T16" r="T17" b="T18"/>
                <a:pathLst>
                  <a:path w="179" h="294">
                    <a:moveTo>
                      <a:pt x="179" y="0"/>
                    </a:moveTo>
                    <a:lnTo>
                      <a:pt x="0" y="139"/>
                    </a:lnTo>
                    <a:lnTo>
                      <a:pt x="0" y="294"/>
                    </a:lnTo>
                    <a:lnTo>
                      <a:pt x="179" y="157"/>
                    </a:lnTo>
                    <a:lnTo>
                      <a:pt x="179"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44" name="Freeform 10">
                <a:extLst>
                  <a:ext uri="{FF2B5EF4-FFF2-40B4-BE49-F238E27FC236}">
                    <a16:creationId xmlns:a16="http://schemas.microsoft.com/office/drawing/2014/main" id="{89CF6A92-A19C-4475-8992-D5256C06BF10}"/>
                  </a:ext>
                </a:extLst>
              </p:cNvPr>
              <p:cNvSpPr>
                <a:spLocks/>
              </p:cNvSpPr>
              <p:nvPr/>
            </p:nvSpPr>
            <p:spPr bwMode="auto">
              <a:xfrm>
                <a:off x="6873234" y="5177947"/>
                <a:ext cx="216339" cy="262326"/>
              </a:xfrm>
              <a:custGeom>
                <a:avLst/>
                <a:gdLst>
                  <a:gd name="T0" fmla="*/ 0 w 175"/>
                  <a:gd name="T1" fmla="*/ 0 h 215"/>
                  <a:gd name="T2" fmla="*/ 10087 w 175"/>
                  <a:gd name="T3" fmla="*/ 2363 h 215"/>
                  <a:gd name="T4" fmla="*/ 10087 w 175"/>
                  <a:gd name="T5" fmla="*/ 4726 h 215"/>
                  <a:gd name="T6" fmla="*/ 0 w 175"/>
                  <a:gd name="T7" fmla="*/ 3544 h 215"/>
                  <a:gd name="T8" fmla="*/ 0 w 175"/>
                  <a:gd name="T9" fmla="*/ 0 h 215"/>
                  <a:gd name="T10" fmla="*/ 0 60000 65536"/>
                  <a:gd name="T11" fmla="*/ 0 60000 65536"/>
                  <a:gd name="T12" fmla="*/ 0 60000 65536"/>
                  <a:gd name="T13" fmla="*/ 0 60000 65536"/>
                  <a:gd name="T14" fmla="*/ 0 60000 65536"/>
                  <a:gd name="T15" fmla="*/ 0 w 175"/>
                  <a:gd name="T16" fmla="*/ 0 h 215"/>
                  <a:gd name="T17" fmla="*/ 175 w 175"/>
                  <a:gd name="T18" fmla="*/ 215 h 215"/>
                </a:gdLst>
                <a:ahLst/>
                <a:cxnLst>
                  <a:cxn ang="T10">
                    <a:pos x="T0" y="T1"/>
                  </a:cxn>
                  <a:cxn ang="T11">
                    <a:pos x="T2" y="T3"/>
                  </a:cxn>
                  <a:cxn ang="T12">
                    <a:pos x="T4" y="T5"/>
                  </a:cxn>
                  <a:cxn ang="T13">
                    <a:pos x="T6" y="T7"/>
                  </a:cxn>
                  <a:cxn ang="T14">
                    <a:pos x="T8" y="T9"/>
                  </a:cxn>
                </a:cxnLst>
                <a:rect l="T15" t="T16" r="T17" b="T18"/>
                <a:pathLst>
                  <a:path w="175" h="215">
                    <a:moveTo>
                      <a:pt x="0" y="0"/>
                    </a:moveTo>
                    <a:lnTo>
                      <a:pt x="175" y="62"/>
                    </a:lnTo>
                    <a:lnTo>
                      <a:pt x="175" y="215"/>
                    </a:lnTo>
                    <a:lnTo>
                      <a:pt x="0" y="153"/>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45" name="Freeform 11">
                <a:extLst>
                  <a:ext uri="{FF2B5EF4-FFF2-40B4-BE49-F238E27FC236}">
                    <a16:creationId xmlns:a16="http://schemas.microsoft.com/office/drawing/2014/main" id="{569EA528-3684-48E5-A4AD-062170A3281E}"/>
                  </a:ext>
                </a:extLst>
              </p:cNvPr>
              <p:cNvSpPr>
                <a:spLocks/>
              </p:cNvSpPr>
              <p:nvPr/>
            </p:nvSpPr>
            <p:spPr bwMode="auto">
              <a:xfrm>
                <a:off x="7802406" y="5469787"/>
                <a:ext cx="29572" cy="190188"/>
              </a:xfrm>
              <a:custGeom>
                <a:avLst/>
                <a:gdLst>
                  <a:gd name="T0" fmla="*/ 0 w 24"/>
                  <a:gd name="T1" fmla="*/ 0 h 156"/>
                  <a:gd name="T2" fmla="*/ 0 w 24"/>
                  <a:gd name="T3" fmla="*/ 2361 h 156"/>
                  <a:gd name="T4" fmla="*/ 3770 w 24"/>
                  <a:gd name="T5" fmla="*/ 2361 h 156"/>
                  <a:gd name="T6" fmla="*/ 3770 w 24"/>
                  <a:gd name="T7" fmla="*/ 2361 h 156"/>
                  <a:gd name="T8" fmla="*/ 0 w 24"/>
                  <a:gd name="T9" fmla="*/ 0 h 156"/>
                  <a:gd name="T10" fmla="*/ 0 60000 65536"/>
                  <a:gd name="T11" fmla="*/ 0 60000 65536"/>
                  <a:gd name="T12" fmla="*/ 0 60000 65536"/>
                  <a:gd name="T13" fmla="*/ 0 60000 65536"/>
                  <a:gd name="T14" fmla="*/ 0 60000 65536"/>
                  <a:gd name="T15" fmla="*/ 0 w 24"/>
                  <a:gd name="T16" fmla="*/ 0 h 156"/>
                  <a:gd name="T17" fmla="*/ 24 w 24"/>
                  <a:gd name="T18" fmla="*/ 156 h 156"/>
                </a:gdLst>
                <a:ahLst/>
                <a:cxnLst>
                  <a:cxn ang="T10">
                    <a:pos x="T0" y="T1"/>
                  </a:cxn>
                  <a:cxn ang="T11">
                    <a:pos x="T2" y="T3"/>
                  </a:cxn>
                  <a:cxn ang="T12">
                    <a:pos x="T4" y="T5"/>
                  </a:cxn>
                  <a:cxn ang="T13">
                    <a:pos x="T6" y="T7"/>
                  </a:cxn>
                  <a:cxn ang="T14">
                    <a:pos x="T8" y="T9"/>
                  </a:cxn>
                </a:cxnLst>
                <a:rect l="T15" t="T16" r="T17" b="T18"/>
                <a:pathLst>
                  <a:path w="24" h="156">
                    <a:moveTo>
                      <a:pt x="0" y="0"/>
                    </a:moveTo>
                    <a:lnTo>
                      <a:pt x="0" y="156"/>
                    </a:lnTo>
                    <a:lnTo>
                      <a:pt x="24" y="156"/>
                    </a:lnTo>
                    <a:lnTo>
                      <a:pt x="24" y="2"/>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46" name="Freeform 12">
                <a:extLst>
                  <a:ext uri="{FF2B5EF4-FFF2-40B4-BE49-F238E27FC236}">
                    <a16:creationId xmlns:a16="http://schemas.microsoft.com/office/drawing/2014/main" id="{5A4ECD27-EB49-4D8E-9B04-D5585705C607}"/>
                  </a:ext>
                </a:extLst>
              </p:cNvPr>
              <p:cNvSpPr>
                <a:spLocks/>
              </p:cNvSpPr>
              <p:nvPr/>
            </p:nvSpPr>
            <p:spPr bwMode="auto">
              <a:xfrm>
                <a:off x="7830419" y="5471427"/>
                <a:ext cx="24902" cy="362338"/>
              </a:xfrm>
              <a:custGeom>
                <a:avLst/>
                <a:gdLst>
                  <a:gd name="T0" fmla="*/ 0 w 21"/>
                  <a:gd name="T1" fmla="*/ 0 h 299"/>
                  <a:gd name="T2" fmla="*/ 3629 w 21"/>
                  <a:gd name="T3" fmla="*/ 2347 h 299"/>
                  <a:gd name="T4" fmla="*/ 3629 w 21"/>
                  <a:gd name="T5" fmla="*/ 5867 h 299"/>
                  <a:gd name="T6" fmla="*/ 0 w 21"/>
                  <a:gd name="T7" fmla="*/ 2347 h 299"/>
                  <a:gd name="T8" fmla="*/ 0 w 21"/>
                  <a:gd name="T9" fmla="*/ 0 h 299"/>
                  <a:gd name="T10" fmla="*/ 0 60000 65536"/>
                  <a:gd name="T11" fmla="*/ 0 60000 65536"/>
                  <a:gd name="T12" fmla="*/ 0 60000 65536"/>
                  <a:gd name="T13" fmla="*/ 0 60000 65536"/>
                  <a:gd name="T14" fmla="*/ 0 60000 65536"/>
                  <a:gd name="T15" fmla="*/ 0 w 21"/>
                  <a:gd name="T16" fmla="*/ 0 h 299"/>
                  <a:gd name="T17" fmla="*/ 21 w 21"/>
                  <a:gd name="T18" fmla="*/ 299 h 299"/>
                </a:gdLst>
                <a:ahLst/>
                <a:cxnLst>
                  <a:cxn ang="T10">
                    <a:pos x="T0" y="T1"/>
                  </a:cxn>
                  <a:cxn ang="T11">
                    <a:pos x="T2" y="T3"/>
                  </a:cxn>
                  <a:cxn ang="T12">
                    <a:pos x="T4" y="T5"/>
                  </a:cxn>
                  <a:cxn ang="T13">
                    <a:pos x="T6" y="T7"/>
                  </a:cxn>
                  <a:cxn ang="T14">
                    <a:pos x="T8" y="T9"/>
                  </a:cxn>
                </a:cxnLst>
                <a:rect l="T15" t="T16" r="T17" b="T18"/>
                <a:pathLst>
                  <a:path w="21" h="299">
                    <a:moveTo>
                      <a:pt x="0" y="0"/>
                    </a:moveTo>
                    <a:lnTo>
                      <a:pt x="21" y="149"/>
                    </a:lnTo>
                    <a:lnTo>
                      <a:pt x="21" y="299"/>
                    </a:lnTo>
                    <a:lnTo>
                      <a:pt x="0" y="154"/>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47" name="Freeform 13">
                <a:extLst>
                  <a:ext uri="{FF2B5EF4-FFF2-40B4-BE49-F238E27FC236}">
                    <a16:creationId xmlns:a16="http://schemas.microsoft.com/office/drawing/2014/main" id="{7DBA9E33-35A3-4B6B-9DDE-4EBBFD36478B}"/>
                  </a:ext>
                </a:extLst>
              </p:cNvPr>
              <p:cNvSpPr>
                <a:spLocks/>
              </p:cNvSpPr>
              <p:nvPr/>
            </p:nvSpPr>
            <p:spPr bwMode="auto">
              <a:xfrm>
                <a:off x="8007852" y="4797576"/>
                <a:ext cx="102722" cy="298397"/>
              </a:xfrm>
              <a:custGeom>
                <a:avLst/>
                <a:gdLst>
                  <a:gd name="T0" fmla="*/ 0 w 85"/>
                  <a:gd name="T1" fmla="*/ 2349 h 246"/>
                  <a:gd name="T2" fmla="*/ 3698 w 85"/>
                  <a:gd name="T3" fmla="*/ 0 h 246"/>
                  <a:gd name="T4" fmla="*/ 3698 w 85"/>
                  <a:gd name="T5" fmla="*/ 2349 h 246"/>
                  <a:gd name="T6" fmla="*/ 0 w 85"/>
                  <a:gd name="T7" fmla="*/ 4698 h 246"/>
                  <a:gd name="T8" fmla="*/ 0 w 85"/>
                  <a:gd name="T9" fmla="*/ 2349 h 246"/>
                  <a:gd name="T10" fmla="*/ 0 60000 65536"/>
                  <a:gd name="T11" fmla="*/ 0 60000 65536"/>
                  <a:gd name="T12" fmla="*/ 0 60000 65536"/>
                  <a:gd name="T13" fmla="*/ 0 60000 65536"/>
                  <a:gd name="T14" fmla="*/ 0 60000 65536"/>
                  <a:gd name="T15" fmla="*/ 0 w 85"/>
                  <a:gd name="T16" fmla="*/ 0 h 246"/>
                  <a:gd name="T17" fmla="*/ 85 w 85"/>
                  <a:gd name="T18" fmla="*/ 246 h 246"/>
                </a:gdLst>
                <a:ahLst/>
                <a:cxnLst>
                  <a:cxn ang="T10">
                    <a:pos x="T0" y="T1"/>
                  </a:cxn>
                  <a:cxn ang="T11">
                    <a:pos x="T2" y="T3"/>
                  </a:cxn>
                  <a:cxn ang="T12">
                    <a:pos x="T4" y="T5"/>
                  </a:cxn>
                  <a:cxn ang="T13">
                    <a:pos x="T6" y="T7"/>
                  </a:cxn>
                  <a:cxn ang="T14">
                    <a:pos x="T8" y="T9"/>
                  </a:cxn>
                </a:cxnLst>
                <a:rect l="T15" t="T16" r="T17" b="T18"/>
                <a:pathLst>
                  <a:path w="85" h="246">
                    <a:moveTo>
                      <a:pt x="0" y="89"/>
                    </a:moveTo>
                    <a:lnTo>
                      <a:pt x="85" y="0"/>
                    </a:lnTo>
                    <a:lnTo>
                      <a:pt x="85" y="156"/>
                    </a:lnTo>
                    <a:lnTo>
                      <a:pt x="0" y="246"/>
                    </a:lnTo>
                    <a:lnTo>
                      <a:pt x="0" y="89"/>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48" name="Freeform 14">
                <a:extLst>
                  <a:ext uri="{FF2B5EF4-FFF2-40B4-BE49-F238E27FC236}">
                    <a16:creationId xmlns:a16="http://schemas.microsoft.com/office/drawing/2014/main" id="{5F8F5F54-9C8F-4636-80AB-2F5B7B68C8D7}"/>
                  </a:ext>
                </a:extLst>
              </p:cNvPr>
              <p:cNvSpPr>
                <a:spLocks/>
              </p:cNvSpPr>
              <p:nvPr/>
            </p:nvSpPr>
            <p:spPr bwMode="auto">
              <a:xfrm>
                <a:off x="8158823" y="4691004"/>
                <a:ext cx="115173" cy="221338"/>
              </a:xfrm>
              <a:custGeom>
                <a:avLst/>
                <a:gdLst>
                  <a:gd name="T0" fmla="*/ 0 w 95"/>
                  <a:gd name="T1" fmla="*/ 2329 h 184"/>
                  <a:gd name="T2" fmla="*/ 4946 w 95"/>
                  <a:gd name="T3" fmla="*/ 0 h 184"/>
                  <a:gd name="T4" fmla="*/ 4946 w 95"/>
                  <a:gd name="T5" fmla="*/ 2329 h 184"/>
                  <a:gd name="T6" fmla="*/ 0 w 95"/>
                  <a:gd name="T7" fmla="*/ 3494 h 184"/>
                  <a:gd name="T8" fmla="*/ 0 w 95"/>
                  <a:gd name="T9" fmla="*/ 2329 h 184"/>
                  <a:gd name="T10" fmla="*/ 0 60000 65536"/>
                  <a:gd name="T11" fmla="*/ 0 60000 65536"/>
                  <a:gd name="T12" fmla="*/ 0 60000 65536"/>
                  <a:gd name="T13" fmla="*/ 0 60000 65536"/>
                  <a:gd name="T14" fmla="*/ 0 60000 65536"/>
                  <a:gd name="T15" fmla="*/ 0 w 95"/>
                  <a:gd name="T16" fmla="*/ 0 h 184"/>
                  <a:gd name="T17" fmla="*/ 95 w 95"/>
                  <a:gd name="T18" fmla="*/ 184 h 184"/>
                </a:gdLst>
                <a:ahLst/>
                <a:cxnLst>
                  <a:cxn ang="T10">
                    <a:pos x="T0" y="T1"/>
                  </a:cxn>
                  <a:cxn ang="T11">
                    <a:pos x="T2" y="T3"/>
                  </a:cxn>
                  <a:cxn ang="T12">
                    <a:pos x="T4" y="T5"/>
                  </a:cxn>
                  <a:cxn ang="T13">
                    <a:pos x="T6" y="T7"/>
                  </a:cxn>
                  <a:cxn ang="T14">
                    <a:pos x="T8" y="T9"/>
                  </a:cxn>
                </a:cxnLst>
                <a:rect l="T15" t="T16" r="T17" b="T18"/>
                <a:pathLst>
                  <a:path w="95" h="184">
                    <a:moveTo>
                      <a:pt x="0" y="28"/>
                    </a:moveTo>
                    <a:lnTo>
                      <a:pt x="95" y="0"/>
                    </a:lnTo>
                    <a:lnTo>
                      <a:pt x="95" y="154"/>
                    </a:lnTo>
                    <a:lnTo>
                      <a:pt x="0" y="184"/>
                    </a:lnTo>
                    <a:lnTo>
                      <a:pt x="0" y="28"/>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49" name="Freeform 15">
                <a:extLst>
                  <a:ext uri="{FF2B5EF4-FFF2-40B4-BE49-F238E27FC236}">
                    <a16:creationId xmlns:a16="http://schemas.microsoft.com/office/drawing/2014/main" id="{6CC66391-D6B6-4CA3-A3E9-6929E815C04B}"/>
                  </a:ext>
                </a:extLst>
              </p:cNvPr>
              <p:cNvSpPr>
                <a:spLocks/>
              </p:cNvSpPr>
              <p:nvPr/>
            </p:nvSpPr>
            <p:spPr bwMode="auto">
              <a:xfrm>
                <a:off x="8407845" y="4184387"/>
                <a:ext cx="60700" cy="267246"/>
              </a:xfrm>
              <a:custGeom>
                <a:avLst/>
                <a:gdLst>
                  <a:gd name="T0" fmla="*/ 0 w 49"/>
                  <a:gd name="T1" fmla="*/ 2352 h 220"/>
                  <a:gd name="T2" fmla="*/ 3791 w 49"/>
                  <a:gd name="T3" fmla="*/ 0 h 220"/>
                  <a:gd name="T4" fmla="*/ 3791 w 49"/>
                  <a:gd name="T5" fmla="*/ 2352 h 220"/>
                  <a:gd name="T6" fmla="*/ 0 w 49"/>
                  <a:gd name="T7" fmla="*/ 4705 h 220"/>
                  <a:gd name="T8" fmla="*/ 0 w 49"/>
                  <a:gd name="T9" fmla="*/ 2352 h 220"/>
                  <a:gd name="T10" fmla="*/ 0 60000 65536"/>
                  <a:gd name="T11" fmla="*/ 0 60000 65536"/>
                  <a:gd name="T12" fmla="*/ 0 60000 65536"/>
                  <a:gd name="T13" fmla="*/ 0 60000 65536"/>
                  <a:gd name="T14" fmla="*/ 0 60000 65536"/>
                  <a:gd name="T15" fmla="*/ 0 w 49"/>
                  <a:gd name="T16" fmla="*/ 0 h 220"/>
                  <a:gd name="T17" fmla="*/ 49 w 49"/>
                  <a:gd name="T18" fmla="*/ 220 h 220"/>
                </a:gdLst>
                <a:ahLst/>
                <a:cxnLst>
                  <a:cxn ang="T10">
                    <a:pos x="T0" y="T1"/>
                  </a:cxn>
                  <a:cxn ang="T11">
                    <a:pos x="T2" y="T3"/>
                  </a:cxn>
                  <a:cxn ang="T12">
                    <a:pos x="T4" y="T5"/>
                  </a:cxn>
                  <a:cxn ang="T13">
                    <a:pos x="T6" y="T7"/>
                  </a:cxn>
                  <a:cxn ang="T14">
                    <a:pos x="T8" y="T9"/>
                  </a:cxn>
                </a:cxnLst>
                <a:rect l="T15" t="T16" r="T17" b="T18"/>
                <a:pathLst>
                  <a:path w="49" h="220">
                    <a:moveTo>
                      <a:pt x="0" y="63"/>
                    </a:moveTo>
                    <a:lnTo>
                      <a:pt x="49" y="0"/>
                    </a:lnTo>
                    <a:lnTo>
                      <a:pt x="49" y="155"/>
                    </a:lnTo>
                    <a:lnTo>
                      <a:pt x="0" y="220"/>
                    </a:lnTo>
                    <a:lnTo>
                      <a:pt x="0" y="63"/>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50" name="Freeform 16">
                <a:extLst>
                  <a:ext uri="{FF2B5EF4-FFF2-40B4-BE49-F238E27FC236}">
                    <a16:creationId xmlns:a16="http://schemas.microsoft.com/office/drawing/2014/main" id="{A1F46AEB-9DDD-47C9-8A53-9AD85469EC43}"/>
                  </a:ext>
                </a:extLst>
              </p:cNvPr>
              <p:cNvSpPr>
                <a:spLocks/>
              </p:cNvSpPr>
              <p:nvPr/>
            </p:nvSpPr>
            <p:spPr bwMode="auto">
              <a:xfrm>
                <a:off x="8756481" y="3969607"/>
                <a:ext cx="63812" cy="209861"/>
              </a:xfrm>
              <a:custGeom>
                <a:avLst/>
                <a:gdLst>
                  <a:gd name="T0" fmla="*/ 0 w 54"/>
                  <a:gd name="T1" fmla="*/ 2349 h 173"/>
                  <a:gd name="T2" fmla="*/ 3616 w 54"/>
                  <a:gd name="T3" fmla="*/ 0 h 173"/>
                  <a:gd name="T4" fmla="*/ 3616 w 54"/>
                  <a:gd name="T5" fmla="*/ 2349 h 173"/>
                  <a:gd name="T6" fmla="*/ 0 w 54"/>
                  <a:gd name="T7" fmla="*/ 3524 h 173"/>
                  <a:gd name="T8" fmla="*/ 0 w 54"/>
                  <a:gd name="T9" fmla="*/ 2349 h 173"/>
                  <a:gd name="T10" fmla="*/ 0 60000 65536"/>
                  <a:gd name="T11" fmla="*/ 0 60000 65536"/>
                  <a:gd name="T12" fmla="*/ 0 60000 65536"/>
                  <a:gd name="T13" fmla="*/ 0 60000 65536"/>
                  <a:gd name="T14" fmla="*/ 0 60000 65536"/>
                  <a:gd name="T15" fmla="*/ 0 w 54"/>
                  <a:gd name="T16" fmla="*/ 0 h 173"/>
                  <a:gd name="T17" fmla="*/ 54 w 54"/>
                  <a:gd name="T18" fmla="*/ 173 h 173"/>
                </a:gdLst>
                <a:ahLst/>
                <a:cxnLst>
                  <a:cxn ang="T10">
                    <a:pos x="T0" y="T1"/>
                  </a:cxn>
                  <a:cxn ang="T11">
                    <a:pos x="T2" y="T3"/>
                  </a:cxn>
                  <a:cxn ang="T12">
                    <a:pos x="T4" y="T5"/>
                  </a:cxn>
                  <a:cxn ang="T13">
                    <a:pos x="T6" y="T7"/>
                  </a:cxn>
                  <a:cxn ang="T14">
                    <a:pos x="T8" y="T9"/>
                  </a:cxn>
                </a:cxnLst>
                <a:rect l="T15" t="T16" r="T17" b="T18"/>
                <a:pathLst>
                  <a:path w="54" h="173">
                    <a:moveTo>
                      <a:pt x="0" y="20"/>
                    </a:moveTo>
                    <a:lnTo>
                      <a:pt x="54" y="0"/>
                    </a:lnTo>
                    <a:lnTo>
                      <a:pt x="54" y="153"/>
                    </a:lnTo>
                    <a:lnTo>
                      <a:pt x="0" y="173"/>
                    </a:lnTo>
                    <a:lnTo>
                      <a:pt x="0" y="2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51" name="Freeform 17">
                <a:extLst>
                  <a:ext uri="{FF2B5EF4-FFF2-40B4-BE49-F238E27FC236}">
                    <a16:creationId xmlns:a16="http://schemas.microsoft.com/office/drawing/2014/main" id="{45E4BF36-1BA4-45BD-8617-FA6CEAE1C88B}"/>
                  </a:ext>
                </a:extLst>
              </p:cNvPr>
              <p:cNvSpPr>
                <a:spLocks/>
              </p:cNvSpPr>
              <p:nvPr/>
            </p:nvSpPr>
            <p:spPr bwMode="auto">
              <a:xfrm>
                <a:off x="8521462" y="4005676"/>
                <a:ext cx="174317" cy="209861"/>
              </a:xfrm>
              <a:custGeom>
                <a:avLst/>
                <a:gdLst>
                  <a:gd name="T0" fmla="*/ 7460 w 143"/>
                  <a:gd name="T1" fmla="*/ 0 h 173"/>
                  <a:gd name="T2" fmla="*/ 6217 w 143"/>
                  <a:gd name="T3" fmla="*/ 2349 h 173"/>
                  <a:gd name="T4" fmla="*/ 0 w 143"/>
                  <a:gd name="T5" fmla="*/ 2349 h 173"/>
                  <a:gd name="T6" fmla="*/ 0 w 143"/>
                  <a:gd name="T7" fmla="*/ 3524 h 173"/>
                  <a:gd name="T8" fmla="*/ 6217 w 143"/>
                  <a:gd name="T9" fmla="*/ 3524 h 173"/>
                  <a:gd name="T10" fmla="*/ 7460 w 143"/>
                  <a:gd name="T11" fmla="*/ 3524 h 173"/>
                  <a:gd name="T12" fmla="*/ 7460 w 143"/>
                  <a:gd name="T13" fmla="*/ 0 h 173"/>
                  <a:gd name="T14" fmla="*/ 0 60000 65536"/>
                  <a:gd name="T15" fmla="*/ 0 60000 65536"/>
                  <a:gd name="T16" fmla="*/ 0 60000 65536"/>
                  <a:gd name="T17" fmla="*/ 0 60000 65536"/>
                  <a:gd name="T18" fmla="*/ 0 60000 65536"/>
                  <a:gd name="T19" fmla="*/ 0 60000 65536"/>
                  <a:gd name="T20" fmla="*/ 0 60000 65536"/>
                  <a:gd name="T21" fmla="*/ 0 w 143"/>
                  <a:gd name="T22" fmla="*/ 0 h 173"/>
                  <a:gd name="T23" fmla="*/ 143 w 143"/>
                  <a:gd name="T24" fmla="*/ 173 h 1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173">
                    <a:moveTo>
                      <a:pt x="143" y="0"/>
                    </a:moveTo>
                    <a:lnTo>
                      <a:pt x="113" y="4"/>
                    </a:lnTo>
                    <a:lnTo>
                      <a:pt x="0" y="20"/>
                    </a:lnTo>
                    <a:lnTo>
                      <a:pt x="0" y="173"/>
                    </a:lnTo>
                    <a:lnTo>
                      <a:pt x="115" y="159"/>
                    </a:lnTo>
                    <a:lnTo>
                      <a:pt x="143" y="155"/>
                    </a:lnTo>
                    <a:lnTo>
                      <a:pt x="143"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52" name="Freeform 18">
                <a:extLst>
                  <a:ext uri="{FF2B5EF4-FFF2-40B4-BE49-F238E27FC236}">
                    <a16:creationId xmlns:a16="http://schemas.microsoft.com/office/drawing/2014/main" id="{F2BF666B-97B9-4835-ABA2-24F40B979930}"/>
                  </a:ext>
                </a:extLst>
              </p:cNvPr>
              <p:cNvSpPr>
                <a:spLocks/>
              </p:cNvSpPr>
              <p:nvPr/>
            </p:nvSpPr>
            <p:spPr bwMode="auto">
              <a:xfrm>
                <a:off x="5962739" y="5102530"/>
                <a:ext cx="73152" cy="316432"/>
              </a:xfrm>
              <a:custGeom>
                <a:avLst/>
                <a:gdLst>
                  <a:gd name="T0" fmla="*/ 0 w 59"/>
                  <a:gd name="T1" fmla="*/ 0 h 262"/>
                  <a:gd name="T2" fmla="*/ 3794 w 59"/>
                  <a:gd name="T3" fmla="*/ 2339 h 262"/>
                  <a:gd name="T4" fmla="*/ 3794 w 59"/>
                  <a:gd name="T5" fmla="*/ 5847 h 262"/>
                  <a:gd name="T6" fmla="*/ 0 w 59"/>
                  <a:gd name="T7" fmla="*/ 2339 h 262"/>
                  <a:gd name="T8" fmla="*/ 0 w 59"/>
                  <a:gd name="T9" fmla="*/ 0 h 262"/>
                  <a:gd name="T10" fmla="*/ 0 60000 65536"/>
                  <a:gd name="T11" fmla="*/ 0 60000 65536"/>
                  <a:gd name="T12" fmla="*/ 0 60000 65536"/>
                  <a:gd name="T13" fmla="*/ 0 60000 65536"/>
                  <a:gd name="T14" fmla="*/ 0 60000 65536"/>
                  <a:gd name="T15" fmla="*/ 0 w 59"/>
                  <a:gd name="T16" fmla="*/ 0 h 262"/>
                  <a:gd name="T17" fmla="*/ 59 w 59"/>
                  <a:gd name="T18" fmla="*/ 262 h 262"/>
                </a:gdLst>
                <a:ahLst/>
                <a:cxnLst>
                  <a:cxn ang="T10">
                    <a:pos x="T0" y="T1"/>
                  </a:cxn>
                  <a:cxn ang="T11">
                    <a:pos x="T2" y="T3"/>
                  </a:cxn>
                  <a:cxn ang="T12">
                    <a:pos x="T4" y="T5"/>
                  </a:cxn>
                  <a:cxn ang="T13">
                    <a:pos x="T6" y="T7"/>
                  </a:cxn>
                  <a:cxn ang="T14">
                    <a:pos x="T8" y="T9"/>
                  </a:cxn>
                </a:cxnLst>
                <a:rect l="T15" t="T16" r="T17" b="T18"/>
                <a:pathLst>
                  <a:path w="59" h="262">
                    <a:moveTo>
                      <a:pt x="0" y="0"/>
                    </a:moveTo>
                    <a:lnTo>
                      <a:pt x="59" y="108"/>
                    </a:lnTo>
                    <a:lnTo>
                      <a:pt x="59" y="262"/>
                    </a:lnTo>
                    <a:lnTo>
                      <a:pt x="0" y="153"/>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53" name="Freeform 19">
                <a:extLst>
                  <a:ext uri="{FF2B5EF4-FFF2-40B4-BE49-F238E27FC236}">
                    <a16:creationId xmlns:a16="http://schemas.microsoft.com/office/drawing/2014/main" id="{D2F3685B-4633-4E92-A74B-53732275E79C}"/>
                  </a:ext>
                </a:extLst>
              </p:cNvPr>
              <p:cNvSpPr>
                <a:spLocks/>
              </p:cNvSpPr>
              <p:nvPr/>
            </p:nvSpPr>
            <p:spPr bwMode="auto">
              <a:xfrm>
                <a:off x="6171297" y="5220576"/>
                <a:ext cx="101167" cy="218061"/>
              </a:xfrm>
              <a:custGeom>
                <a:avLst/>
                <a:gdLst>
                  <a:gd name="T0" fmla="*/ 0 w 84"/>
                  <a:gd name="T1" fmla="*/ 0 h 180"/>
                  <a:gd name="T2" fmla="*/ 3685 w 84"/>
                  <a:gd name="T3" fmla="*/ 2346 h 180"/>
                  <a:gd name="T4" fmla="*/ 3685 w 84"/>
                  <a:gd name="T5" fmla="*/ 3519 h 180"/>
                  <a:gd name="T6" fmla="*/ 0 w 84"/>
                  <a:gd name="T7" fmla="*/ 2346 h 180"/>
                  <a:gd name="T8" fmla="*/ 0 w 84"/>
                  <a:gd name="T9" fmla="*/ 0 h 180"/>
                  <a:gd name="T10" fmla="*/ 0 60000 65536"/>
                  <a:gd name="T11" fmla="*/ 0 60000 65536"/>
                  <a:gd name="T12" fmla="*/ 0 60000 65536"/>
                  <a:gd name="T13" fmla="*/ 0 60000 65536"/>
                  <a:gd name="T14" fmla="*/ 0 60000 65536"/>
                  <a:gd name="T15" fmla="*/ 0 w 84"/>
                  <a:gd name="T16" fmla="*/ 0 h 180"/>
                  <a:gd name="T17" fmla="*/ 84 w 84"/>
                  <a:gd name="T18" fmla="*/ 180 h 180"/>
                </a:gdLst>
                <a:ahLst/>
                <a:cxnLst>
                  <a:cxn ang="T10">
                    <a:pos x="T0" y="T1"/>
                  </a:cxn>
                  <a:cxn ang="T11">
                    <a:pos x="T2" y="T3"/>
                  </a:cxn>
                  <a:cxn ang="T12">
                    <a:pos x="T4" y="T5"/>
                  </a:cxn>
                  <a:cxn ang="T13">
                    <a:pos x="T6" y="T7"/>
                  </a:cxn>
                  <a:cxn ang="T14">
                    <a:pos x="T8" y="T9"/>
                  </a:cxn>
                </a:cxnLst>
                <a:rect l="T15" t="T16" r="T17" b="T18"/>
                <a:pathLst>
                  <a:path w="84" h="180">
                    <a:moveTo>
                      <a:pt x="0" y="0"/>
                    </a:moveTo>
                    <a:lnTo>
                      <a:pt x="84" y="29"/>
                    </a:lnTo>
                    <a:lnTo>
                      <a:pt x="84" y="180"/>
                    </a:lnTo>
                    <a:lnTo>
                      <a:pt x="0" y="153"/>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54" name="Freeform 169">
                <a:extLst>
                  <a:ext uri="{FF2B5EF4-FFF2-40B4-BE49-F238E27FC236}">
                    <a16:creationId xmlns:a16="http://schemas.microsoft.com/office/drawing/2014/main" id="{795428FD-5A51-4C4B-AEA5-1D2E4A3420E2}"/>
                  </a:ext>
                </a:extLst>
              </p:cNvPr>
              <p:cNvSpPr>
                <a:spLocks/>
              </p:cNvSpPr>
              <p:nvPr/>
            </p:nvSpPr>
            <p:spPr bwMode="auto">
              <a:xfrm>
                <a:off x="7466222" y="5132040"/>
                <a:ext cx="87159" cy="262326"/>
              </a:xfrm>
              <a:custGeom>
                <a:avLst/>
                <a:gdLst>
                  <a:gd name="T0" fmla="*/ 0 w 71"/>
                  <a:gd name="T1" fmla="*/ 0 h 217"/>
                  <a:gd name="T2" fmla="*/ 0 w 71"/>
                  <a:gd name="T3" fmla="*/ 2341 h 217"/>
                  <a:gd name="T4" fmla="*/ 2504 w 71"/>
                  <a:gd name="T5" fmla="*/ 4682 h 217"/>
                  <a:gd name="T6" fmla="*/ 2504 w 71"/>
                  <a:gd name="T7" fmla="*/ 2341 h 217"/>
                  <a:gd name="T8" fmla="*/ 0 w 71"/>
                  <a:gd name="T9" fmla="*/ 0 h 217"/>
                  <a:gd name="T10" fmla="*/ 0 60000 65536"/>
                  <a:gd name="T11" fmla="*/ 0 60000 65536"/>
                  <a:gd name="T12" fmla="*/ 0 60000 65536"/>
                  <a:gd name="T13" fmla="*/ 0 60000 65536"/>
                  <a:gd name="T14" fmla="*/ 0 60000 65536"/>
                  <a:gd name="T15" fmla="*/ 0 w 71"/>
                  <a:gd name="T16" fmla="*/ 0 h 217"/>
                  <a:gd name="T17" fmla="*/ 71 w 71"/>
                  <a:gd name="T18" fmla="*/ 217 h 217"/>
                </a:gdLst>
                <a:ahLst/>
                <a:cxnLst>
                  <a:cxn ang="T10">
                    <a:pos x="T0" y="T1"/>
                  </a:cxn>
                  <a:cxn ang="T11">
                    <a:pos x="T2" y="T3"/>
                  </a:cxn>
                  <a:cxn ang="T12">
                    <a:pos x="T4" y="T5"/>
                  </a:cxn>
                  <a:cxn ang="T13">
                    <a:pos x="T6" y="T7"/>
                  </a:cxn>
                  <a:cxn ang="T14">
                    <a:pos x="T8" y="T9"/>
                  </a:cxn>
                </a:cxnLst>
                <a:rect l="T15" t="T16" r="T17" b="T18"/>
                <a:pathLst>
                  <a:path w="71" h="217">
                    <a:moveTo>
                      <a:pt x="0" y="0"/>
                    </a:moveTo>
                    <a:lnTo>
                      <a:pt x="0" y="153"/>
                    </a:lnTo>
                    <a:lnTo>
                      <a:pt x="71" y="217"/>
                    </a:lnTo>
                    <a:lnTo>
                      <a:pt x="71" y="60"/>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55" name="Freeform 170">
                <a:extLst>
                  <a:ext uri="{FF2B5EF4-FFF2-40B4-BE49-F238E27FC236}">
                    <a16:creationId xmlns:a16="http://schemas.microsoft.com/office/drawing/2014/main" id="{BD108581-D11D-45C4-8A90-F7BC4B688D94}"/>
                  </a:ext>
                </a:extLst>
              </p:cNvPr>
              <p:cNvSpPr>
                <a:spLocks/>
              </p:cNvSpPr>
              <p:nvPr/>
            </p:nvSpPr>
            <p:spPr bwMode="auto">
              <a:xfrm>
                <a:off x="7735479" y="5363219"/>
                <a:ext cx="68482" cy="291838"/>
              </a:xfrm>
              <a:custGeom>
                <a:avLst/>
                <a:gdLst>
                  <a:gd name="T0" fmla="*/ 0 w 57"/>
                  <a:gd name="T1" fmla="*/ 0 h 242"/>
                  <a:gd name="T2" fmla="*/ 3676 w 57"/>
                  <a:gd name="T3" fmla="*/ 2335 h 242"/>
                  <a:gd name="T4" fmla="*/ 3676 w 57"/>
                  <a:gd name="T5" fmla="*/ 4671 h 242"/>
                  <a:gd name="T6" fmla="*/ 0 w 57"/>
                  <a:gd name="T7" fmla="*/ 2335 h 242"/>
                  <a:gd name="T8" fmla="*/ 0 w 57"/>
                  <a:gd name="T9" fmla="*/ 0 h 242"/>
                  <a:gd name="T10" fmla="*/ 0 60000 65536"/>
                  <a:gd name="T11" fmla="*/ 0 60000 65536"/>
                  <a:gd name="T12" fmla="*/ 0 60000 65536"/>
                  <a:gd name="T13" fmla="*/ 0 60000 65536"/>
                  <a:gd name="T14" fmla="*/ 0 60000 65536"/>
                  <a:gd name="T15" fmla="*/ 0 w 57"/>
                  <a:gd name="T16" fmla="*/ 0 h 242"/>
                  <a:gd name="T17" fmla="*/ 57 w 57"/>
                  <a:gd name="T18" fmla="*/ 242 h 242"/>
                </a:gdLst>
                <a:ahLst/>
                <a:cxnLst>
                  <a:cxn ang="T10">
                    <a:pos x="T0" y="T1"/>
                  </a:cxn>
                  <a:cxn ang="T11">
                    <a:pos x="T2" y="T3"/>
                  </a:cxn>
                  <a:cxn ang="T12">
                    <a:pos x="T4" y="T5"/>
                  </a:cxn>
                  <a:cxn ang="T13">
                    <a:pos x="T6" y="T7"/>
                  </a:cxn>
                  <a:cxn ang="T14">
                    <a:pos x="T8" y="T9"/>
                  </a:cxn>
                </a:cxnLst>
                <a:rect l="T15" t="T16" r="T17" b="T18"/>
                <a:pathLst>
                  <a:path w="57" h="242">
                    <a:moveTo>
                      <a:pt x="0" y="0"/>
                    </a:moveTo>
                    <a:lnTo>
                      <a:pt x="57" y="86"/>
                    </a:lnTo>
                    <a:lnTo>
                      <a:pt x="57" y="242"/>
                    </a:lnTo>
                    <a:lnTo>
                      <a:pt x="0" y="154"/>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56" name="Freeform 171">
                <a:extLst>
                  <a:ext uri="{FF2B5EF4-FFF2-40B4-BE49-F238E27FC236}">
                    <a16:creationId xmlns:a16="http://schemas.microsoft.com/office/drawing/2014/main" id="{59CBB138-F1F0-454D-8377-A70C703B349F}"/>
                  </a:ext>
                </a:extLst>
              </p:cNvPr>
              <p:cNvSpPr>
                <a:spLocks/>
              </p:cNvSpPr>
              <p:nvPr/>
            </p:nvSpPr>
            <p:spPr bwMode="auto">
              <a:xfrm>
                <a:off x="7660772" y="5179586"/>
                <a:ext cx="91827" cy="267246"/>
              </a:xfrm>
              <a:custGeom>
                <a:avLst/>
                <a:gdLst>
                  <a:gd name="T0" fmla="*/ 0 w 74"/>
                  <a:gd name="T1" fmla="*/ 0 h 220"/>
                  <a:gd name="T2" fmla="*/ 5063 w 74"/>
                  <a:gd name="T3" fmla="*/ 2352 h 220"/>
                  <a:gd name="T4" fmla="*/ 3797 w 74"/>
                  <a:gd name="T5" fmla="*/ 2352 h 220"/>
                  <a:gd name="T6" fmla="*/ 3797 w 74"/>
                  <a:gd name="T7" fmla="*/ 4705 h 220"/>
                  <a:gd name="T8" fmla="*/ 0 w 74"/>
                  <a:gd name="T9" fmla="*/ 2352 h 220"/>
                  <a:gd name="T10" fmla="*/ 0 w 74"/>
                  <a:gd name="T11" fmla="*/ 0 h 220"/>
                  <a:gd name="T12" fmla="*/ 0 60000 65536"/>
                  <a:gd name="T13" fmla="*/ 0 60000 65536"/>
                  <a:gd name="T14" fmla="*/ 0 60000 65536"/>
                  <a:gd name="T15" fmla="*/ 0 60000 65536"/>
                  <a:gd name="T16" fmla="*/ 0 60000 65536"/>
                  <a:gd name="T17" fmla="*/ 0 60000 65536"/>
                  <a:gd name="T18" fmla="*/ 0 w 74"/>
                  <a:gd name="T19" fmla="*/ 0 h 220"/>
                  <a:gd name="T20" fmla="*/ 74 w 74"/>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74" h="220">
                    <a:moveTo>
                      <a:pt x="0" y="0"/>
                    </a:moveTo>
                    <a:lnTo>
                      <a:pt x="74" y="79"/>
                    </a:lnTo>
                    <a:lnTo>
                      <a:pt x="58" y="151"/>
                    </a:lnTo>
                    <a:lnTo>
                      <a:pt x="58" y="220"/>
                    </a:lnTo>
                    <a:lnTo>
                      <a:pt x="0" y="153"/>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57" name="Freeform 172">
                <a:extLst>
                  <a:ext uri="{FF2B5EF4-FFF2-40B4-BE49-F238E27FC236}">
                    <a16:creationId xmlns:a16="http://schemas.microsoft.com/office/drawing/2014/main" id="{123DE724-2A43-4AA1-B6CC-B74A40B9EB0A}"/>
                  </a:ext>
                </a:extLst>
              </p:cNvPr>
              <p:cNvSpPr>
                <a:spLocks/>
              </p:cNvSpPr>
              <p:nvPr/>
            </p:nvSpPr>
            <p:spPr bwMode="auto">
              <a:xfrm>
                <a:off x="7089574" y="5251728"/>
                <a:ext cx="161866" cy="190188"/>
              </a:xfrm>
              <a:custGeom>
                <a:avLst/>
                <a:gdLst>
                  <a:gd name="T0" fmla="*/ 0 w 135"/>
                  <a:gd name="T1" fmla="*/ 0 h 159"/>
                  <a:gd name="T2" fmla="*/ 0 w 135"/>
                  <a:gd name="T3" fmla="*/ 2316 h 159"/>
                  <a:gd name="T4" fmla="*/ 7338 w 135"/>
                  <a:gd name="T5" fmla="*/ 2316 h 159"/>
                  <a:gd name="T6" fmla="*/ 7338 w 135"/>
                  <a:gd name="T7" fmla="*/ 2316 h 159"/>
                  <a:gd name="T8" fmla="*/ 0 w 135"/>
                  <a:gd name="T9" fmla="*/ 0 h 159"/>
                  <a:gd name="T10" fmla="*/ 0 60000 65536"/>
                  <a:gd name="T11" fmla="*/ 0 60000 65536"/>
                  <a:gd name="T12" fmla="*/ 0 60000 65536"/>
                  <a:gd name="T13" fmla="*/ 0 60000 65536"/>
                  <a:gd name="T14" fmla="*/ 0 60000 65536"/>
                  <a:gd name="T15" fmla="*/ 0 w 135"/>
                  <a:gd name="T16" fmla="*/ 0 h 159"/>
                  <a:gd name="T17" fmla="*/ 135 w 135"/>
                  <a:gd name="T18" fmla="*/ 159 h 159"/>
                </a:gdLst>
                <a:ahLst/>
                <a:cxnLst>
                  <a:cxn ang="T10">
                    <a:pos x="T0" y="T1"/>
                  </a:cxn>
                  <a:cxn ang="T11">
                    <a:pos x="T2" y="T3"/>
                  </a:cxn>
                  <a:cxn ang="T12">
                    <a:pos x="T4" y="T5"/>
                  </a:cxn>
                  <a:cxn ang="T13">
                    <a:pos x="T6" y="T7"/>
                  </a:cxn>
                  <a:cxn ang="T14">
                    <a:pos x="T8" y="T9"/>
                  </a:cxn>
                </a:cxnLst>
                <a:rect l="T15" t="T16" r="T17" b="T18"/>
                <a:pathLst>
                  <a:path w="135" h="159">
                    <a:moveTo>
                      <a:pt x="0" y="0"/>
                    </a:moveTo>
                    <a:lnTo>
                      <a:pt x="0" y="153"/>
                    </a:lnTo>
                    <a:lnTo>
                      <a:pt x="135" y="159"/>
                    </a:lnTo>
                    <a:lnTo>
                      <a:pt x="135" y="4"/>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58" name="Freeform 173">
                <a:extLst>
                  <a:ext uri="{FF2B5EF4-FFF2-40B4-BE49-F238E27FC236}">
                    <a16:creationId xmlns:a16="http://schemas.microsoft.com/office/drawing/2014/main" id="{8C6E28FD-7EBD-46C7-BB21-155F4AAB7CF9}"/>
                  </a:ext>
                </a:extLst>
              </p:cNvPr>
              <p:cNvSpPr>
                <a:spLocks/>
              </p:cNvSpPr>
              <p:nvPr/>
            </p:nvSpPr>
            <p:spPr bwMode="auto">
              <a:xfrm>
                <a:off x="7855322" y="5638658"/>
                <a:ext cx="76264" cy="190188"/>
              </a:xfrm>
              <a:custGeom>
                <a:avLst/>
                <a:gdLst>
                  <a:gd name="T0" fmla="*/ 0 w 61"/>
                  <a:gd name="T1" fmla="*/ 2346 h 157"/>
                  <a:gd name="T2" fmla="*/ 3826 w 61"/>
                  <a:gd name="T3" fmla="*/ 0 h 157"/>
                  <a:gd name="T4" fmla="*/ 3826 w 61"/>
                  <a:gd name="T5" fmla="*/ 2346 h 157"/>
                  <a:gd name="T6" fmla="*/ 0 w 61"/>
                  <a:gd name="T7" fmla="*/ 3519 h 157"/>
                  <a:gd name="T8" fmla="*/ 0 w 61"/>
                  <a:gd name="T9" fmla="*/ 2346 h 157"/>
                  <a:gd name="T10" fmla="*/ 0 60000 65536"/>
                  <a:gd name="T11" fmla="*/ 0 60000 65536"/>
                  <a:gd name="T12" fmla="*/ 0 60000 65536"/>
                  <a:gd name="T13" fmla="*/ 0 60000 65536"/>
                  <a:gd name="T14" fmla="*/ 0 60000 65536"/>
                  <a:gd name="T15" fmla="*/ 0 w 61"/>
                  <a:gd name="T16" fmla="*/ 0 h 157"/>
                  <a:gd name="T17" fmla="*/ 61 w 61"/>
                  <a:gd name="T18" fmla="*/ 157 h 157"/>
                </a:gdLst>
                <a:ahLst/>
                <a:cxnLst>
                  <a:cxn ang="T10">
                    <a:pos x="T0" y="T1"/>
                  </a:cxn>
                  <a:cxn ang="T11">
                    <a:pos x="T2" y="T3"/>
                  </a:cxn>
                  <a:cxn ang="T12">
                    <a:pos x="T4" y="T5"/>
                  </a:cxn>
                  <a:cxn ang="T13">
                    <a:pos x="T6" y="T7"/>
                  </a:cxn>
                  <a:cxn ang="T14">
                    <a:pos x="T8" y="T9"/>
                  </a:cxn>
                </a:cxnLst>
                <a:rect l="T15" t="T16" r="T17" b="T18"/>
                <a:pathLst>
                  <a:path w="61" h="157">
                    <a:moveTo>
                      <a:pt x="0" y="4"/>
                    </a:moveTo>
                    <a:lnTo>
                      <a:pt x="61" y="0"/>
                    </a:lnTo>
                    <a:lnTo>
                      <a:pt x="61" y="151"/>
                    </a:lnTo>
                    <a:lnTo>
                      <a:pt x="0" y="157"/>
                    </a:lnTo>
                    <a:lnTo>
                      <a:pt x="0" y="4"/>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59" name="Freeform 174">
                <a:extLst>
                  <a:ext uri="{FF2B5EF4-FFF2-40B4-BE49-F238E27FC236}">
                    <a16:creationId xmlns:a16="http://schemas.microsoft.com/office/drawing/2014/main" id="{DF1B7658-518F-4DD1-BFEE-ADB85E51E88D}"/>
                  </a:ext>
                </a:extLst>
              </p:cNvPr>
              <p:cNvSpPr>
                <a:spLocks/>
              </p:cNvSpPr>
              <p:nvPr/>
            </p:nvSpPr>
            <p:spPr bwMode="auto">
              <a:xfrm>
                <a:off x="4445247" y="4248331"/>
                <a:ext cx="280153" cy="657455"/>
              </a:xfrm>
              <a:custGeom>
                <a:avLst/>
                <a:gdLst>
                  <a:gd name="T0" fmla="*/ 0 w 231"/>
                  <a:gd name="T1" fmla="*/ 0 h 543"/>
                  <a:gd name="T2" fmla="*/ 0 w 231"/>
                  <a:gd name="T3" fmla="*/ 2345 h 543"/>
                  <a:gd name="T4" fmla="*/ 3711 w 231"/>
                  <a:gd name="T5" fmla="*/ 5862 h 543"/>
                  <a:gd name="T6" fmla="*/ 12370 w 231"/>
                  <a:gd name="T7" fmla="*/ 10551 h 543"/>
                  <a:gd name="T8" fmla="*/ 12370 w 231"/>
                  <a:gd name="T9" fmla="*/ 7034 h 543"/>
                  <a:gd name="T10" fmla="*/ 4948 w 231"/>
                  <a:gd name="T11" fmla="*/ 2345 h 543"/>
                  <a:gd name="T12" fmla="*/ 0 w 231"/>
                  <a:gd name="T13" fmla="*/ 0 h 543"/>
                  <a:gd name="T14" fmla="*/ 0 60000 65536"/>
                  <a:gd name="T15" fmla="*/ 0 60000 65536"/>
                  <a:gd name="T16" fmla="*/ 0 60000 65536"/>
                  <a:gd name="T17" fmla="*/ 0 60000 65536"/>
                  <a:gd name="T18" fmla="*/ 0 60000 65536"/>
                  <a:gd name="T19" fmla="*/ 0 60000 65536"/>
                  <a:gd name="T20" fmla="*/ 0 60000 65536"/>
                  <a:gd name="T21" fmla="*/ 0 w 231"/>
                  <a:gd name="T22" fmla="*/ 0 h 543"/>
                  <a:gd name="T23" fmla="*/ 231 w 231"/>
                  <a:gd name="T24" fmla="*/ 543 h 5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1" h="543">
                    <a:moveTo>
                      <a:pt x="0" y="0"/>
                    </a:moveTo>
                    <a:lnTo>
                      <a:pt x="0" y="154"/>
                    </a:lnTo>
                    <a:lnTo>
                      <a:pt x="82" y="280"/>
                    </a:lnTo>
                    <a:lnTo>
                      <a:pt x="231" y="543"/>
                    </a:lnTo>
                    <a:lnTo>
                      <a:pt x="231" y="391"/>
                    </a:lnTo>
                    <a:lnTo>
                      <a:pt x="92" y="145"/>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60" name="Freeform 175">
                <a:extLst>
                  <a:ext uri="{FF2B5EF4-FFF2-40B4-BE49-F238E27FC236}">
                    <a16:creationId xmlns:a16="http://schemas.microsoft.com/office/drawing/2014/main" id="{D7FCF3A4-C407-4977-A74E-8F7B5693C78D}"/>
                  </a:ext>
                </a:extLst>
              </p:cNvPr>
              <p:cNvSpPr>
                <a:spLocks/>
              </p:cNvSpPr>
              <p:nvPr/>
            </p:nvSpPr>
            <p:spPr bwMode="auto">
              <a:xfrm>
                <a:off x="4793884" y="4723797"/>
                <a:ext cx="200775" cy="337746"/>
              </a:xfrm>
              <a:custGeom>
                <a:avLst/>
                <a:gdLst>
                  <a:gd name="T0" fmla="*/ 0 w 163"/>
                  <a:gd name="T1" fmla="*/ 0 h 281"/>
                  <a:gd name="T2" fmla="*/ 0 w 163"/>
                  <a:gd name="T3" fmla="*/ 2328 h 281"/>
                  <a:gd name="T4" fmla="*/ 8795 w 163"/>
                  <a:gd name="T5" fmla="*/ 5819 h 281"/>
                  <a:gd name="T6" fmla="*/ 8795 w 163"/>
                  <a:gd name="T7" fmla="*/ 2328 h 281"/>
                  <a:gd name="T8" fmla="*/ 0 w 163"/>
                  <a:gd name="T9" fmla="*/ 0 h 281"/>
                  <a:gd name="T10" fmla="*/ 0 60000 65536"/>
                  <a:gd name="T11" fmla="*/ 0 60000 65536"/>
                  <a:gd name="T12" fmla="*/ 0 60000 65536"/>
                  <a:gd name="T13" fmla="*/ 0 60000 65536"/>
                  <a:gd name="T14" fmla="*/ 0 60000 65536"/>
                  <a:gd name="T15" fmla="*/ 0 w 163"/>
                  <a:gd name="T16" fmla="*/ 0 h 281"/>
                  <a:gd name="T17" fmla="*/ 163 w 163"/>
                  <a:gd name="T18" fmla="*/ 281 h 281"/>
                </a:gdLst>
                <a:ahLst/>
                <a:cxnLst>
                  <a:cxn ang="T10">
                    <a:pos x="T0" y="T1"/>
                  </a:cxn>
                  <a:cxn ang="T11">
                    <a:pos x="T2" y="T3"/>
                  </a:cxn>
                  <a:cxn ang="T12">
                    <a:pos x="T4" y="T5"/>
                  </a:cxn>
                  <a:cxn ang="T13">
                    <a:pos x="T6" y="T7"/>
                  </a:cxn>
                  <a:cxn ang="T14">
                    <a:pos x="T8" y="T9"/>
                  </a:cxn>
                </a:cxnLst>
                <a:rect l="T15" t="T16" r="T17" b="T18"/>
                <a:pathLst>
                  <a:path w="163" h="281">
                    <a:moveTo>
                      <a:pt x="0" y="0"/>
                    </a:moveTo>
                    <a:lnTo>
                      <a:pt x="0" y="150"/>
                    </a:lnTo>
                    <a:lnTo>
                      <a:pt x="163" y="281"/>
                    </a:lnTo>
                    <a:lnTo>
                      <a:pt x="163" y="128"/>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61" name="Freeform 176">
                <a:extLst>
                  <a:ext uri="{FF2B5EF4-FFF2-40B4-BE49-F238E27FC236}">
                    <a16:creationId xmlns:a16="http://schemas.microsoft.com/office/drawing/2014/main" id="{9099FBE1-930E-4961-8FBE-93C57D3678CC}"/>
                  </a:ext>
                </a:extLst>
              </p:cNvPr>
              <p:cNvSpPr>
                <a:spLocks/>
              </p:cNvSpPr>
              <p:nvPr/>
            </p:nvSpPr>
            <p:spPr bwMode="auto">
              <a:xfrm>
                <a:off x="5217222" y="4917262"/>
                <a:ext cx="273927" cy="313152"/>
              </a:xfrm>
              <a:custGeom>
                <a:avLst/>
                <a:gdLst>
                  <a:gd name="T0" fmla="*/ 0 w 224"/>
                  <a:gd name="T1" fmla="*/ 0 h 260"/>
                  <a:gd name="T2" fmla="*/ 12473 w 224"/>
                  <a:gd name="T3" fmla="*/ 2332 h 260"/>
                  <a:gd name="T4" fmla="*/ 12473 w 224"/>
                  <a:gd name="T5" fmla="*/ 4665 h 260"/>
                  <a:gd name="T6" fmla="*/ 0 w 224"/>
                  <a:gd name="T7" fmla="*/ 2332 h 260"/>
                  <a:gd name="T8" fmla="*/ 0 w 224"/>
                  <a:gd name="T9" fmla="*/ 0 h 260"/>
                  <a:gd name="T10" fmla="*/ 0 60000 65536"/>
                  <a:gd name="T11" fmla="*/ 0 60000 65536"/>
                  <a:gd name="T12" fmla="*/ 0 60000 65536"/>
                  <a:gd name="T13" fmla="*/ 0 60000 65536"/>
                  <a:gd name="T14" fmla="*/ 0 60000 65536"/>
                  <a:gd name="T15" fmla="*/ 0 w 224"/>
                  <a:gd name="T16" fmla="*/ 0 h 260"/>
                  <a:gd name="T17" fmla="*/ 224 w 224"/>
                  <a:gd name="T18" fmla="*/ 260 h 260"/>
                </a:gdLst>
                <a:ahLst/>
                <a:cxnLst>
                  <a:cxn ang="T10">
                    <a:pos x="T0" y="T1"/>
                  </a:cxn>
                  <a:cxn ang="T11">
                    <a:pos x="T2" y="T3"/>
                  </a:cxn>
                  <a:cxn ang="T12">
                    <a:pos x="T4" y="T5"/>
                  </a:cxn>
                  <a:cxn ang="T13">
                    <a:pos x="T6" y="T7"/>
                  </a:cxn>
                  <a:cxn ang="T14">
                    <a:pos x="T8" y="T9"/>
                  </a:cxn>
                </a:cxnLst>
                <a:rect l="T15" t="T16" r="T17" b="T18"/>
                <a:pathLst>
                  <a:path w="224" h="260">
                    <a:moveTo>
                      <a:pt x="0" y="0"/>
                    </a:moveTo>
                    <a:lnTo>
                      <a:pt x="224" y="107"/>
                    </a:lnTo>
                    <a:lnTo>
                      <a:pt x="224" y="260"/>
                    </a:lnTo>
                    <a:lnTo>
                      <a:pt x="0" y="154"/>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62" name="Freeform 177">
                <a:extLst>
                  <a:ext uri="{FF2B5EF4-FFF2-40B4-BE49-F238E27FC236}">
                    <a16:creationId xmlns:a16="http://schemas.microsoft.com/office/drawing/2014/main" id="{68C32165-C907-4835-B572-B72B3C0A08BE}"/>
                  </a:ext>
                </a:extLst>
              </p:cNvPr>
              <p:cNvSpPr>
                <a:spLocks/>
              </p:cNvSpPr>
              <p:nvPr/>
            </p:nvSpPr>
            <p:spPr bwMode="auto">
              <a:xfrm>
                <a:off x="5803987" y="4969726"/>
                <a:ext cx="158754" cy="314792"/>
              </a:xfrm>
              <a:custGeom>
                <a:avLst/>
                <a:gdLst>
                  <a:gd name="T0" fmla="*/ 0 w 132"/>
                  <a:gd name="T1" fmla="*/ 0 h 262"/>
                  <a:gd name="T2" fmla="*/ 6134 w 132"/>
                  <a:gd name="T3" fmla="*/ 2327 h 262"/>
                  <a:gd name="T4" fmla="*/ 6134 w 132"/>
                  <a:gd name="T5" fmla="*/ 4653 h 262"/>
                  <a:gd name="T6" fmla="*/ 0 w 132"/>
                  <a:gd name="T7" fmla="*/ 2327 h 262"/>
                  <a:gd name="T8" fmla="*/ 0 w 132"/>
                  <a:gd name="T9" fmla="*/ 0 h 262"/>
                  <a:gd name="T10" fmla="*/ 0 60000 65536"/>
                  <a:gd name="T11" fmla="*/ 0 60000 65536"/>
                  <a:gd name="T12" fmla="*/ 0 60000 65536"/>
                  <a:gd name="T13" fmla="*/ 0 60000 65536"/>
                  <a:gd name="T14" fmla="*/ 0 60000 65536"/>
                  <a:gd name="T15" fmla="*/ 0 w 132"/>
                  <a:gd name="T16" fmla="*/ 0 h 262"/>
                  <a:gd name="T17" fmla="*/ 132 w 132"/>
                  <a:gd name="T18" fmla="*/ 262 h 262"/>
                </a:gdLst>
                <a:ahLst/>
                <a:cxnLst>
                  <a:cxn ang="T10">
                    <a:pos x="T0" y="T1"/>
                  </a:cxn>
                  <a:cxn ang="T11">
                    <a:pos x="T2" y="T3"/>
                  </a:cxn>
                  <a:cxn ang="T12">
                    <a:pos x="T4" y="T5"/>
                  </a:cxn>
                  <a:cxn ang="T13">
                    <a:pos x="T6" y="T7"/>
                  </a:cxn>
                  <a:cxn ang="T14">
                    <a:pos x="T8" y="T9"/>
                  </a:cxn>
                </a:cxnLst>
                <a:rect l="T15" t="T16" r="T17" b="T18"/>
                <a:pathLst>
                  <a:path w="132" h="262">
                    <a:moveTo>
                      <a:pt x="0" y="0"/>
                    </a:moveTo>
                    <a:lnTo>
                      <a:pt x="132" y="109"/>
                    </a:lnTo>
                    <a:lnTo>
                      <a:pt x="132" y="262"/>
                    </a:lnTo>
                    <a:lnTo>
                      <a:pt x="0" y="147"/>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63" name="Freeform 178">
                <a:extLst>
                  <a:ext uri="{FF2B5EF4-FFF2-40B4-BE49-F238E27FC236}">
                    <a16:creationId xmlns:a16="http://schemas.microsoft.com/office/drawing/2014/main" id="{BC379BB9-BBC5-4523-B4ED-AA8DAAF9E2F3}"/>
                  </a:ext>
                </a:extLst>
              </p:cNvPr>
              <p:cNvSpPr>
                <a:spLocks/>
              </p:cNvSpPr>
              <p:nvPr/>
            </p:nvSpPr>
            <p:spPr bwMode="auto">
              <a:xfrm>
                <a:off x="6035890" y="5230416"/>
                <a:ext cx="79377" cy="232815"/>
              </a:xfrm>
              <a:custGeom>
                <a:avLst/>
                <a:gdLst>
                  <a:gd name="T0" fmla="*/ 0 w 66"/>
                  <a:gd name="T1" fmla="*/ 0 h 192"/>
                  <a:gd name="T2" fmla="*/ 2453 w 66"/>
                  <a:gd name="T3" fmla="*/ 2348 h 192"/>
                  <a:gd name="T4" fmla="*/ 2453 w 66"/>
                  <a:gd name="T5" fmla="*/ 3522 h 192"/>
                  <a:gd name="T6" fmla="*/ 0 w 66"/>
                  <a:gd name="T7" fmla="*/ 2348 h 192"/>
                  <a:gd name="T8" fmla="*/ 0 w 66"/>
                  <a:gd name="T9" fmla="*/ 0 h 192"/>
                  <a:gd name="T10" fmla="*/ 0 60000 65536"/>
                  <a:gd name="T11" fmla="*/ 0 60000 65536"/>
                  <a:gd name="T12" fmla="*/ 0 60000 65536"/>
                  <a:gd name="T13" fmla="*/ 0 60000 65536"/>
                  <a:gd name="T14" fmla="*/ 0 60000 65536"/>
                  <a:gd name="T15" fmla="*/ 0 w 66"/>
                  <a:gd name="T16" fmla="*/ 0 h 192"/>
                  <a:gd name="T17" fmla="*/ 66 w 66"/>
                  <a:gd name="T18" fmla="*/ 192 h 192"/>
                </a:gdLst>
                <a:ahLst/>
                <a:cxnLst>
                  <a:cxn ang="T10">
                    <a:pos x="T0" y="T1"/>
                  </a:cxn>
                  <a:cxn ang="T11">
                    <a:pos x="T2" y="T3"/>
                  </a:cxn>
                  <a:cxn ang="T12">
                    <a:pos x="T4" y="T5"/>
                  </a:cxn>
                  <a:cxn ang="T13">
                    <a:pos x="T6" y="T7"/>
                  </a:cxn>
                  <a:cxn ang="T14">
                    <a:pos x="T8" y="T9"/>
                  </a:cxn>
                </a:cxnLst>
                <a:rect l="T15" t="T16" r="T17" b="T18"/>
                <a:pathLst>
                  <a:path w="66" h="192">
                    <a:moveTo>
                      <a:pt x="0" y="0"/>
                    </a:moveTo>
                    <a:lnTo>
                      <a:pt x="66" y="39"/>
                    </a:lnTo>
                    <a:lnTo>
                      <a:pt x="66" y="192"/>
                    </a:lnTo>
                    <a:lnTo>
                      <a:pt x="0" y="152"/>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64" name="Freeform 179">
                <a:extLst>
                  <a:ext uri="{FF2B5EF4-FFF2-40B4-BE49-F238E27FC236}">
                    <a16:creationId xmlns:a16="http://schemas.microsoft.com/office/drawing/2014/main" id="{FDCC9E93-1C57-464A-A729-DC585D46A8C3}"/>
                  </a:ext>
                </a:extLst>
              </p:cNvPr>
              <p:cNvSpPr>
                <a:spLocks/>
              </p:cNvSpPr>
              <p:nvPr/>
            </p:nvSpPr>
            <p:spPr bwMode="auto">
              <a:xfrm>
                <a:off x="6403204" y="5464868"/>
                <a:ext cx="196107" cy="254129"/>
              </a:xfrm>
              <a:custGeom>
                <a:avLst/>
                <a:gdLst>
                  <a:gd name="T0" fmla="*/ 0 w 161"/>
                  <a:gd name="T1" fmla="*/ 0 h 210"/>
                  <a:gd name="T2" fmla="*/ 8697 w 161"/>
                  <a:gd name="T3" fmla="*/ 2343 h 210"/>
                  <a:gd name="T4" fmla="*/ 8697 w 161"/>
                  <a:gd name="T5" fmla="*/ 4687 h 210"/>
                  <a:gd name="T6" fmla="*/ 0 w 161"/>
                  <a:gd name="T7" fmla="*/ 2343 h 210"/>
                  <a:gd name="T8" fmla="*/ 0 w 161"/>
                  <a:gd name="T9" fmla="*/ 0 h 210"/>
                  <a:gd name="T10" fmla="*/ 0 60000 65536"/>
                  <a:gd name="T11" fmla="*/ 0 60000 65536"/>
                  <a:gd name="T12" fmla="*/ 0 60000 65536"/>
                  <a:gd name="T13" fmla="*/ 0 60000 65536"/>
                  <a:gd name="T14" fmla="*/ 0 60000 65536"/>
                  <a:gd name="T15" fmla="*/ 0 w 161"/>
                  <a:gd name="T16" fmla="*/ 0 h 210"/>
                  <a:gd name="T17" fmla="*/ 161 w 161"/>
                  <a:gd name="T18" fmla="*/ 210 h 210"/>
                </a:gdLst>
                <a:ahLst/>
                <a:cxnLst>
                  <a:cxn ang="T10">
                    <a:pos x="T0" y="T1"/>
                  </a:cxn>
                  <a:cxn ang="T11">
                    <a:pos x="T2" y="T3"/>
                  </a:cxn>
                  <a:cxn ang="T12">
                    <a:pos x="T4" y="T5"/>
                  </a:cxn>
                  <a:cxn ang="T13">
                    <a:pos x="T6" y="T7"/>
                  </a:cxn>
                  <a:cxn ang="T14">
                    <a:pos x="T8" y="T9"/>
                  </a:cxn>
                </a:cxnLst>
                <a:rect l="T15" t="T16" r="T17" b="T18"/>
                <a:pathLst>
                  <a:path w="161" h="210">
                    <a:moveTo>
                      <a:pt x="0" y="0"/>
                    </a:moveTo>
                    <a:lnTo>
                      <a:pt x="161" y="54"/>
                    </a:lnTo>
                    <a:lnTo>
                      <a:pt x="161" y="210"/>
                    </a:lnTo>
                    <a:lnTo>
                      <a:pt x="0" y="154"/>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65" name="Freeform 180">
                <a:extLst>
                  <a:ext uri="{FF2B5EF4-FFF2-40B4-BE49-F238E27FC236}">
                    <a16:creationId xmlns:a16="http://schemas.microsoft.com/office/drawing/2014/main" id="{CB08B468-BE58-4B20-9A16-88C6B78B77EC}"/>
                  </a:ext>
                </a:extLst>
              </p:cNvPr>
              <p:cNvSpPr>
                <a:spLocks/>
              </p:cNvSpPr>
              <p:nvPr/>
            </p:nvSpPr>
            <p:spPr bwMode="auto">
              <a:xfrm>
                <a:off x="6274020" y="5248449"/>
                <a:ext cx="129182" cy="404967"/>
              </a:xfrm>
              <a:custGeom>
                <a:avLst/>
                <a:gdLst>
                  <a:gd name="T0" fmla="*/ 0 w 106"/>
                  <a:gd name="T1" fmla="*/ 0 h 334"/>
                  <a:gd name="T2" fmla="*/ 6215 w 106"/>
                  <a:gd name="T3" fmla="*/ 3522 h 334"/>
                  <a:gd name="T4" fmla="*/ 6215 w 106"/>
                  <a:gd name="T5" fmla="*/ 7044 h 334"/>
                  <a:gd name="T6" fmla="*/ 0 w 106"/>
                  <a:gd name="T7" fmla="*/ 2348 h 334"/>
                  <a:gd name="T8" fmla="*/ 0 w 106"/>
                  <a:gd name="T9" fmla="*/ 0 h 334"/>
                  <a:gd name="T10" fmla="*/ 0 60000 65536"/>
                  <a:gd name="T11" fmla="*/ 0 60000 65536"/>
                  <a:gd name="T12" fmla="*/ 0 60000 65536"/>
                  <a:gd name="T13" fmla="*/ 0 60000 65536"/>
                  <a:gd name="T14" fmla="*/ 0 60000 65536"/>
                  <a:gd name="T15" fmla="*/ 0 w 106"/>
                  <a:gd name="T16" fmla="*/ 0 h 334"/>
                  <a:gd name="T17" fmla="*/ 106 w 106"/>
                  <a:gd name="T18" fmla="*/ 334 h 334"/>
                </a:gdLst>
                <a:ahLst/>
                <a:cxnLst>
                  <a:cxn ang="T10">
                    <a:pos x="T0" y="T1"/>
                  </a:cxn>
                  <a:cxn ang="T11">
                    <a:pos x="T2" y="T3"/>
                  </a:cxn>
                  <a:cxn ang="T12">
                    <a:pos x="T4" y="T5"/>
                  </a:cxn>
                  <a:cxn ang="T13">
                    <a:pos x="T6" y="T7"/>
                  </a:cxn>
                  <a:cxn ang="T14">
                    <a:pos x="T8" y="T9"/>
                  </a:cxn>
                </a:cxnLst>
                <a:rect l="T15" t="T16" r="T17" b="T18"/>
                <a:pathLst>
                  <a:path w="106" h="334">
                    <a:moveTo>
                      <a:pt x="0" y="0"/>
                    </a:moveTo>
                    <a:lnTo>
                      <a:pt x="106" y="180"/>
                    </a:lnTo>
                    <a:lnTo>
                      <a:pt x="106" y="334"/>
                    </a:lnTo>
                    <a:lnTo>
                      <a:pt x="0" y="155"/>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66" name="Freeform 181">
                <a:extLst>
                  <a:ext uri="{FF2B5EF4-FFF2-40B4-BE49-F238E27FC236}">
                    <a16:creationId xmlns:a16="http://schemas.microsoft.com/office/drawing/2014/main" id="{494EDA69-1158-4650-8DBC-B59E3554939E}"/>
                  </a:ext>
                </a:extLst>
              </p:cNvPr>
              <p:cNvSpPr>
                <a:spLocks/>
              </p:cNvSpPr>
              <p:nvPr/>
            </p:nvSpPr>
            <p:spPr bwMode="auto">
              <a:xfrm>
                <a:off x="7338599" y="3530211"/>
                <a:ext cx="96497" cy="280361"/>
              </a:xfrm>
              <a:custGeom>
                <a:avLst/>
                <a:gdLst>
                  <a:gd name="T0" fmla="*/ 2147483647 w 81"/>
                  <a:gd name="T1" fmla="*/ 0 h 232"/>
                  <a:gd name="T2" fmla="*/ 2147483647 w 81"/>
                  <a:gd name="T3" fmla="*/ 2147483647 h 232"/>
                  <a:gd name="T4" fmla="*/ 0 w 81"/>
                  <a:gd name="T5" fmla="*/ 2147483647 h 232"/>
                  <a:gd name="T6" fmla="*/ 0 w 81"/>
                  <a:gd name="T7" fmla="*/ 2147483647 h 232"/>
                  <a:gd name="T8" fmla="*/ 2147483647 w 81"/>
                  <a:gd name="T9" fmla="*/ 0 h 232"/>
                  <a:gd name="T10" fmla="*/ 0 60000 65536"/>
                  <a:gd name="T11" fmla="*/ 0 60000 65536"/>
                  <a:gd name="T12" fmla="*/ 0 60000 65536"/>
                  <a:gd name="T13" fmla="*/ 0 60000 65536"/>
                  <a:gd name="T14" fmla="*/ 0 60000 65536"/>
                  <a:gd name="T15" fmla="*/ 0 w 81"/>
                  <a:gd name="T16" fmla="*/ 0 h 232"/>
                  <a:gd name="T17" fmla="*/ 81 w 81"/>
                  <a:gd name="T18" fmla="*/ 232 h 232"/>
                </a:gdLst>
                <a:ahLst/>
                <a:cxnLst>
                  <a:cxn ang="T10">
                    <a:pos x="T0" y="T1"/>
                  </a:cxn>
                  <a:cxn ang="T11">
                    <a:pos x="T2" y="T3"/>
                  </a:cxn>
                  <a:cxn ang="T12">
                    <a:pos x="T4" y="T5"/>
                  </a:cxn>
                  <a:cxn ang="T13">
                    <a:pos x="T6" y="T7"/>
                  </a:cxn>
                  <a:cxn ang="T14">
                    <a:pos x="T8" y="T9"/>
                  </a:cxn>
                </a:cxnLst>
                <a:rect l="T15" t="T16" r="T17" b="T18"/>
                <a:pathLst>
                  <a:path w="81" h="232">
                    <a:moveTo>
                      <a:pt x="81" y="0"/>
                    </a:moveTo>
                    <a:lnTo>
                      <a:pt x="81" y="151"/>
                    </a:lnTo>
                    <a:lnTo>
                      <a:pt x="0" y="232"/>
                    </a:lnTo>
                    <a:lnTo>
                      <a:pt x="0" y="79"/>
                    </a:lnTo>
                    <a:lnTo>
                      <a:pt x="81"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67" name="Freeform 182">
                <a:extLst>
                  <a:ext uri="{FF2B5EF4-FFF2-40B4-BE49-F238E27FC236}">
                    <a16:creationId xmlns:a16="http://schemas.microsoft.com/office/drawing/2014/main" id="{555AF804-3927-483D-A93E-ED6002325A0D}"/>
                  </a:ext>
                </a:extLst>
              </p:cNvPr>
              <p:cNvSpPr>
                <a:spLocks/>
              </p:cNvSpPr>
              <p:nvPr/>
            </p:nvSpPr>
            <p:spPr bwMode="auto">
              <a:xfrm>
                <a:off x="7346380" y="3723675"/>
                <a:ext cx="23345" cy="216421"/>
              </a:xfrm>
              <a:custGeom>
                <a:avLst/>
                <a:gdLst>
                  <a:gd name="T0" fmla="*/ 2147483647 w 18"/>
                  <a:gd name="T1" fmla="*/ 0 h 179"/>
                  <a:gd name="T2" fmla="*/ 2147483647 w 18"/>
                  <a:gd name="T3" fmla="*/ 2147483647 h 179"/>
                  <a:gd name="T4" fmla="*/ 2147483647 w 18"/>
                  <a:gd name="T5" fmla="*/ 2147483647 h 179"/>
                  <a:gd name="T6" fmla="*/ 0 w 18"/>
                  <a:gd name="T7" fmla="*/ 2147483647 h 179"/>
                  <a:gd name="T8" fmla="*/ 2147483647 w 18"/>
                  <a:gd name="T9" fmla="*/ 0 h 179"/>
                  <a:gd name="T10" fmla="*/ 0 60000 65536"/>
                  <a:gd name="T11" fmla="*/ 0 60000 65536"/>
                  <a:gd name="T12" fmla="*/ 0 60000 65536"/>
                  <a:gd name="T13" fmla="*/ 0 60000 65536"/>
                  <a:gd name="T14" fmla="*/ 0 60000 65536"/>
                  <a:gd name="T15" fmla="*/ 0 w 18"/>
                  <a:gd name="T16" fmla="*/ 0 h 179"/>
                  <a:gd name="T17" fmla="*/ 18 w 18"/>
                  <a:gd name="T18" fmla="*/ 179 h 179"/>
                </a:gdLst>
                <a:ahLst/>
                <a:cxnLst>
                  <a:cxn ang="T10">
                    <a:pos x="T0" y="T1"/>
                  </a:cxn>
                  <a:cxn ang="T11">
                    <a:pos x="T2" y="T3"/>
                  </a:cxn>
                  <a:cxn ang="T12">
                    <a:pos x="T4" y="T5"/>
                  </a:cxn>
                  <a:cxn ang="T13">
                    <a:pos x="T6" y="T7"/>
                  </a:cxn>
                  <a:cxn ang="T14">
                    <a:pos x="T8" y="T9"/>
                  </a:cxn>
                </a:cxnLst>
                <a:rect l="T15" t="T16" r="T17" b="T18"/>
                <a:pathLst>
                  <a:path w="18" h="179">
                    <a:moveTo>
                      <a:pt x="18" y="0"/>
                    </a:moveTo>
                    <a:lnTo>
                      <a:pt x="18" y="145"/>
                    </a:lnTo>
                    <a:lnTo>
                      <a:pt x="14" y="179"/>
                    </a:lnTo>
                    <a:lnTo>
                      <a:pt x="0" y="141"/>
                    </a:lnTo>
                    <a:lnTo>
                      <a:pt x="18"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68" name="Freeform 36">
                <a:extLst>
                  <a:ext uri="{FF2B5EF4-FFF2-40B4-BE49-F238E27FC236}">
                    <a16:creationId xmlns:a16="http://schemas.microsoft.com/office/drawing/2014/main" id="{9B01B19C-499E-482E-93D7-1A4D1A522EAF}"/>
                  </a:ext>
                </a:extLst>
              </p:cNvPr>
              <p:cNvSpPr>
                <a:spLocks/>
              </p:cNvSpPr>
              <p:nvPr/>
            </p:nvSpPr>
            <p:spPr bwMode="auto">
              <a:xfrm>
                <a:off x="8736246" y="3874514"/>
                <a:ext cx="26459" cy="70500"/>
              </a:xfrm>
              <a:custGeom>
                <a:avLst/>
                <a:gdLst>
                  <a:gd name="T0" fmla="*/ 2453 w 22"/>
                  <a:gd name="T1" fmla="*/ 0 h 58"/>
                  <a:gd name="T2" fmla="*/ 0 w 22"/>
                  <a:gd name="T3" fmla="*/ 2354 h 58"/>
                  <a:gd name="T4" fmla="*/ 2453 w 22"/>
                  <a:gd name="T5" fmla="*/ 2354 h 58"/>
                  <a:gd name="T6" fmla="*/ 2453 w 22"/>
                  <a:gd name="T7" fmla="*/ 0 h 58"/>
                  <a:gd name="T8" fmla="*/ 0 60000 65536"/>
                  <a:gd name="T9" fmla="*/ 0 60000 65536"/>
                  <a:gd name="T10" fmla="*/ 0 60000 65536"/>
                  <a:gd name="T11" fmla="*/ 0 60000 65536"/>
                  <a:gd name="T12" fmla="*/ 0 w 22"/>
                  <a:gd name="T13" fmla="*/ 0 h 58"/>
                  <a:gd name="T14" fmla="*/ 22 w 22"/>
                  <a:gd name="T15" fmla="*/ 58 h 58"/>
                </a:gdLst>
                <a:ahLst/>
                <a:cxnLst>
                  <a:cxn ang="T8">
                    <a:pos x="T0" y="T1"/>
                  </a:cxn>
                  <a:cxn ang="T9">
                    <a:pos x="T2" y="T3"/>
                  </a:cxn>
                  <a:cxn ang="T10">
                    <a:pos x="T4" y="T5"/>
                  </a:cxn>
                  <a:cxn ang="T11">
                    <a:pos x="T6" y="T7"/>
                  </a:cxn>
                </a:cxnLst>
                <a:rect l="T12" t="T13" r="T14" b="T15"/>
                <a:pathLst>
                  <a:path w="22" h="58">
                    <a:moveTo>
                      <a:pt x="22" y="0"/>
                    </a:moveTo>
                    <a:lnTo>
                      <a:pt x="0" y="22"/>
                    </a:lnTo>
                    <a:lnTo>
                      <a:pt x="22" y="58"/>
                    </a:lnTo>
                    <a:lnTo>
                      <a:pt x="22"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69" name="Freeform 37">
                <a:extLst>
                  <a:ext uri="{FF2B5EF4-FFF2-40B4-BE49-F238E27FC236}">
                    <a16:creationId xmlns:a16="http://schemas.microsoft.com/office/drawing/2014/main" id="{2D375573-015C-4A09-9353-064243B14EFA}"/>
                  </a:ext>
                </a:extLst>
              </p:cNvPr>
              <p:cNvSpPr>
                <a:spLocks/>
              </p:cNvSpPr>
              <p:nvPr/>
            </p:nvSpPr>
            <p:spPr bwMode="auto">
              <a:xfrm>
                <a:off x="8824962" y="3744988"/>
                <a:ext cx="7782" cy="229536"/>
              </a:xfrm>
              <a:custGeom>
                <a:avLst/>
                <a:gdLst>
                  <a:gd name="T0" fmla="*/ 3402 w 7"/>
                  <a:gd name="T1" fmla="*/ 0 h 189"/>
                  <a:gd name="T2" fmla="*/ 0 w 7"/>
                  <a:gd name="T3" fmla="*/ 2352 h 189"/>
                  <a:gd name="T4" fmla="*/ 0 w 7"/>
                  <a:gd name="T5" fmla="*/ 3528 h 189"/>
                  <a:gd name="T6" fmla="*/ 3402 w 7"/>
                  <a:gd name="T7" fmla="*/ 2352 h 189"/>
                  <a:gd name="T8" fmla="*/ 3402 w 7"/>
                  <a:gd name="T9" fmla="*/ 0 h 189"/>
                  <a:gd name="T10" fmla="*/ 0 60000 65536"/>
                  <a:gd name="T11" fmla="*/ 0 60000 65536"/>
                  <a:gd name="T12" fmla="*/ 0 60000 65536"/>
                  <a:gd name="T13" fmla="*/ 0 60000 65536"/>
                  <a:gd name="T14" fmla="*/ 0 60000 65536"/>
                  <a:gd name="T15" fmla="*/ 0 w 7"/>
                  <a:gd name="T16" fmla="*/ 0 h 189"/>
                  <a:gd name="T17" fmla="*/ 7 w 7"/>
                  <a:gd name="T18" fmla="*/ 189 h 189"/>
                </a:gdLst>
                <a:ahLst/>
                <a:cxnLst>
                  <a:cxn ang="T10">
                    <a:pos x="T0" y="T1"/>
                  </a:cxn>
                  <a:cxn ang="T11">
                    <a:pos x="T2" y="T3"/>
                  </a:cxn>
                  <a:cxn ang="T12">
                    <a:pos x="T4" y="T5"/>
                  </a:cxn>
                  <a:cxn ang="T13">
                    <a:pos x="T6" y="T7"/>
                  </a:cxn>
                  <a:cxn ang="T14">
                    <a:pos x="T8" y="T9"/>
                  </a:cxn>
                </a:cxnLst>
                <a:rect l="T15" t="T16" r="T17" b="T18"/>
                <a:pathLst>
                  <a:path w="7" h="189">
                    <a:moveTo>
                      <a:pt x="6" y="0"/>
                    </a:moveTo>
                    <a:lnTo>
                      <a:pt x="0" y="30"/>
                    </a:lnTo>
                    <a:lnTo>
                      <a:pt x="0" y="189"/>
                    </a:lnTo>
                    <a:lnTo>
                      <a:pt x="7" y="157"/>
                    </a:lnTo>
                    <a:lnTo>
                      <a:pt x="6"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70" name="Freeform 38">
                <a:extLst>
                  <a:ext uri="{FF2B5EF4-FFF2-40B4-BE49-F238E27FC236}">
                    <a16:creationId xmlns:a16="http://schemas.microsoft.com/office/drawing/2014/main" id="{EC8AF7BB-4CE1-45AA-B05D-7B8E3EF7C868}"/>
                  </a:ext>
                </a:extLst>
              </p:cNvPr>
              <p:cNvSpPr>
                <a:spLocks/>
              </p:cNvSpPr>
              <p:nvPr/>
            </p:nvSpPr>
            <p:spPr bwMode="auto">
              <a:xfrm>
                <a:off x="8717569" y="3964689"/>
                <a:ext cx="38910" cy="213140"/>
              </a:xfrm>
              <a:custGeom>
                <a:avLst/>
                <a:gdLst>
                  <a:gd name="T0" fmla="*/ 0 w 31"/>
                  <a:gd name="T1" fmla="*/ 0 h 177"/>
                  <a:gd name="T2" fmla="*/ 3841 w 31"/>
                  <a:gd name="T3" fmla="*/ 2332 h 177"/>
                  <a:gd name="T4" fmla="*/ 3841 w 31"/>
                  <a:gd name="T5" fmla="*/ 2332 h 177"/>
                  <a:gd name="T6" fmla="*/ 0 w 31"/>
                  <a:gd name="T7" fmla="*/ 2332 h 177"/>
                  <a:gd name="T8" fmla="*/ 0 w 31"/>
                  <a:gd name="T9" fmla="*/ 0 h 177"/>
                  <a:gd name="T10" fmla="*/ 0 60000 65536"/>
                  <a:gd name="T11" fmla="*/ 0 60000 65536"/>
                  <a:gd name="T12" fmla="*/ 0 60000 65536"/>
                  <a:gd name="T13" fmla="*/ 0 60000 65536"/>
                  <a:gd name="T14" fmla="*/ 0 60000 65536"/>
                  <a:gd name="T15" fmla="*/ 0 w 31"/>
                  <a:gd name="T16" fmla="*/ 0 h 177"/>
                  <a:gd name="T17" fmla="*/ 31 w 31"/>
                  <a:gd name="T18" fmla="*/ 177 h 177"/>
                </a:gdLst>
                <a:ahLst/>
                <a:cxnLst>
                  <a:cxn ang="T10">
                    <a:pos x="T0" y="T1"/>
                  </a:cxn>
                  <a:cxn ang="T11">
                    <a:pos x="T2" y="T3"/>
                  </a:cxn>
                  <a:cxn ang="T12">
                    <a:pos x="T4" y="T5"/>
                  </a:cxn>
                  <a:cxn ang="T13">
                    <a:pos x="T6" y="T7"/>
                  </a:cxn>
                  <a:cxn ang="T14">
                    <a:pos x="T8" y="T9"/>
                  </a:cxn>
                </a:cxnLst>
                <a:rect l="T15" t="T16" r="T17" b="T18"/>
                <a:pathLst>
                  <a:path w="31" h="177">
                    <a:moveTo>
                      <a:pt x="0" y="0"/>
                    </a:moveTo>
                    <a:lnTo>
                      <a:pt x="31" y="28"/>
                    </a:lnTo>
                    <a:lnTo>
                      <a:pt x="31" y="177"/>
                    </a:lnTo>
                    <a:lnTo>
                      <a:pt x="0" y="151"/>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71" name="Freeform 40">
                <a:extLst>
                  <a:ext uri="{FF2B5EF4-FFF2-40B4-BE49-F238E27FC236}">
                    <a16:creationId xmlns:a16="http://schemas.microsoft.com/office/drawing/2014/main" id="{FC3D343B-FC09-477E-A6EA-B01548B193C0}"/>
                  </a:ext>
                </a:extLst>
              </p:cNvPr>
              <p:cNvSpPr>
                <a:spLocks/>
              </p:cNvSpPr>
              <p:nvPr/>
            </p:nvSpPr>
            <p:spPr bwMode="auto">
              <a:xfrm>
                <a:off x="8753366" y="3744991"/>
                <a:ext cx="79377" cy="265605"/>
              </a:xfrm>
              <a:custGeom>
                <a:avLst/>
                <a:gdLst>
                  <a:gd name="T0" fmla="*/ 0 w 66"/>
                  <a:gd name="T1" fmla="*/ 2327 h 221"/>
                  <a:gd name="T2" fmla="*/ 2453 w 66"/>
                  <a:gd name="T3" fmla="*/ 2327 h 221"/>
                  <a:gd name="T4" fmla="*/ 2453 w 66"/>
                  <a:gd name="T5" fmla="*/ 0 h 221"/>
                  <a:gd name="T6" fmla="*/ 2453 w 66"/>
                  <a:gd name="T7" fmla="*/ 2327 h 221"/>
                  <a:gd name="T8" fmla="*/ 2453 w 66"/>
                  <a:gd name="T9" fmla="*/ 3491 h 221"/>
                  <a:gd name="T10" fmla="*/ 0 w 66"/>
                  <a:gd name="T11" fmla="*/ 3491 h 221"/>
                  <a:gd name="T12" fmla="*/ 0 w 66"/>
                  <a:gd name="T13" fmla="*/ 2327 h 221"/>
                  <a:gd name="T14" fmla="*/ 0 60000 65536"/>
                  <a:gd name="T15" fmla="*/ 0 60000 65536"/>
                  <a:gd name="T16" fmla="*/ 0 60000 65536"/>
                  <a:gd name="T17" fmla="*/ 0 60000 65536"/>
                  <a:gd name="T18" fmla="*/ 0 60000 65536"/>
                  <a:gd name="T19" fmla="*/ 0 60000 65536"/>
                  <a:gd name="T20" fmla="*/ 0 60000 65536"/>
                  <a:gd name="T21" fmla="*/ 0 w 66"/>
                  <a:gd name="T22" fmla="*/ 0 h 221"/>
                  <a:gd name="T23" fmla="*/ 66 w 66"/>
                  <a:gd name="T24" fmla="*/ 221 h 2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21">
                    <a:moveTo>
                      <a:pt x="0" y="63"/>
                    </a:moveTo>
                    <a:lnTo>
                      <a:pt x="58" y="28"/>
                    </a:lnTo>
                    <a:lnTo>
                      <a:pt x="66" y="0"/>
                    </a:lnTo>
                    <a:lnTo>
                      <a:pt x="66" y="153"/>
                    </a:lnTo>
                    <a:lnTo>
                      <a:pt x="58" y="191"/>
                    </a:lnTo>
                    <a:lnTo>
                      <a:pt x="0" y="221"/>
                    </a:lnTo>
                    <a:lnTo>
                      <a:pt x="0" y="63"/>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72" name="Freeform 41">
                <a:extLst>
                  <a:ext uri="{FF2B5EF4-FFF2-40B4-BE49-F238E27FC236}">
                    <a16:creationId xmlns:a16="http://schemas.microsoft.com/office/drawing/2014/main" id="{173EF206-1387-49B3-ADA3-BED850E5FAD0}"/>
                  </a:ext>
                </a:extLst>
              </p:cNvPr>
              <p:cNvSpPr>
                <a:spLocks/>
              </p:cNvSpPr>
              <p:nvPr/>
            </p:nvSpPr>
            <p:spPr bwMode="auto">
              <a:xfrm>
                <a:off x="7221866" y="5138601"/>
                <a:ext cx="60700" cy="206582"/>
              </a:xfrm>
              <a:custGeom>
                <a:avLst/>
                <a:gdLst>
                  <a:gd name="T0" fmla="*/ 0 w 48"/>
                  <a:gd name="T1" fmla="*/ 2339 h 171"/>
                  <a:gd name="T2" fmla="*/ 3870 w 48"/>
                  <a:gd name="T3" fmla="*/ 2339 h 171"/>
                  <a:gd name="T4" fmla="*/ 3870 w 48"/>
                  <a:gd name="T5" fmla="*/ 3509 h 171"/>
                  <a:gd name="T6" fmla="*/ 3870 w 48"/>
                  <a:gd name="T7" fmla="*/ 2339 h 171"/>
                  <a:gd name="T8" fmla="*/ 3870 w 48"/>
                  <a:gd name="T9" fmla="*/ 0 h 171"/>
                  <a:gd name="T10" fmla="*/ 0 w 48"/>
                  <a:gd name="T11" fmla="*/ 2339 h 171"/>
                  <a:gd name="T12" fmla="*/ 0 60000 65536"/>
                  <a:gd name="T13" fmla="*/ 0 60000 65536"/>
                  <a:gd name="T14" fmla="*/ 0 60000 65536"/>
                  <a:gd name="T15" fmla="*/ 0 60000 65536"/>
                  <a:gd name="T16" fmla="*/ 0 60000 65536"/>
                  <a:gd name="T17" fmla="*/ 0 60000 65536"/>
                  <a:gd name="T18" fmla="*/ 0 w 48"/>
                  <a:gd name="T19" fmla="*/ 0 h 171"/>
                  <a:gd name="T20" fmla="*/ 48 w 48"/>
                  <a:gd name="T21" fmla="*/ 171 h 171"/>
                </a:gdLst>
                <a:ahLst/>
                <a:cxnLst>
                  <a:cxn ang="T12">
                    <a:pos x="T0" y="T1"/>
                  </a:cxn>
                  <a:cxn ang="T13">
                    <a:pos x="T2" y="T3"/>
                  </a:cxn>
                  <a:cxn ang="T14">
                    <a:pos x="T4" y="T5"/>
                  </a:cxn>
                  <a:cxn ang="T15">
                    <a:pos x="T6" y="T7"/>
                  </a:cxn>
                  <a:cxn ang="T16">
                    <a:pos x="T8" y="T9"/>
                  </a:cxn>
                  <a:cxn ang="T17">
                    <a:pos x="T10" y="T11"/>
                  </a:cxn>
                </a:cxnLst>
                <a:rect l="T18" t="T19" r="T20" b="T21"/>
                <a:pathLst>
                  <a:path w="48" h="171">
                    <a:moveTo>
                      <a:pt x="0" y="30"/>
                    </a:moveTo>
                    <a:lnTo>
                      <a:pt x="22" y="97"/>
                    </a:lnTo>
                    <a:lnTo>
                      <a:pt x="22" y="171"/>
                    </a:lnTo>
                    <a:lnTo>
                      <a:pt x="48" y="153"/>
                    </a:lnTo>
                    <a:lnTo>
                      <a:pt x="48" y="0"/>
                    </a:lnTo>
                    <a:lnTo>
                      <a:pt x="0" y="3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73" name="Freeform 42">
                <a:extLst>
                  <a:ext uri="{FF2B5EF4-FFF2-40B4-BE49-F238E27FC236}">
                    <a16:creationId xmlns:a16="http://schemas.microsoft.com/office/drawing/2014/main" id="{E56B0CCB-B533-4840-AE81-F23CF2E5D247}"/>
                  </a:ext>
                </a:extLst>
              </p:cNvPr>
              <p:cNvSpPr>
                <a:spLocks/>
              </p:cNvSpPr>
              <p:nvPr/>
            </p:nvSpPr>
            <p:spPr bwMode="auto">
              <a:xfrm>
                <a:off x="7282566" y="5132041"/>
                <a:ext cx="182101" cy="193467"/>
              </a:xfrm>
              <a:custGeom>
                <a:avLst/>
                <a:gdLst>
                  <a:gd name="T0" fmla="*/ 0 w 151"/>
                  <a:gd name="T1" fmla="*/ 2356 h 159"/>
                  <a:gd name="T2" fmla="*/ 3690 w 151"/>
                  <a:gd name="T3" fmla="*/ 0 h 159"/>
                  <a:gd name="T4" fmla="*/ 8610 w 151"/>
                  <a:gd name="T5" fmla="*/ 0 h 159"/>
                  <a:gd name="T6" fmla="*/ 8610 w 151"/>
                  <a:gd name="T7" fmla="*/ 3534 h 159"/>
                  <a:gd name="T8" fmla="*/ 3690 w 151"/>
                  <a:gd name="T9" fmla="*/ 3534 h 159"/>
                  <a:gd name="T10" fmla="*/ 0 w 151"/>
                  <a:gd name="T11" fmla="*/ 3534 h 159"/>
                  <a:gd name="T12" fmla="*/ 0 w 151"/>
                  <a:gd name="T13" fmla="*/ 2356 h 159"/>
                  <a:gd name="T14" fmla="*/ 0 60000 65536"/>
                  <a:gd name="T15" fmla="*/ 0 60000 65536"/>
                  <a:gd name="T16" fmla="*/ 0 60000 65536"/>
                  <a:gd name="T17" fmla="*/ 0 60000 65536"/>
                  <a:gd name="T18" fmla="*/ 0 60000 65536"/>
                  <a:gd name="T19" fmla="*/ 0 60000 65536"/>
                  <a:gd name="T20" fmla="*/ 0 60000 65536"/>
                  <a:gd name="T21" fmla="*/ 0 w 151"/>
                  <a:gd name="T22" fmla="*/ 0 h 159"/>
                  <a:gd name="T23" fmla="*/ 151 w 151"/>
                  <a:gd name="T24" fmla="*/ 159 h 1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 h="159">
                    <a:moveTo>
                      <a:pt x="0" y="6"/>
                    </a:moveTo>
                    <a:lnTo>
                      <a:pt x="64" y="0"/>
                    </a:lnTo>
                    <a:lnTo>
                      <a:pt x="151" y="0"/>
                    </a:lnTo>
                    <a:lnTo>
                      <a:pt x="151" y="155"/>
                    </a:lnTo>
                    <a:lnTo>
                      <a:pt x="64" y="155"/>
                    </a:lnTo>
                    <a:lnTo>
                      <a:pt x="0" y="159"/>
                    </a:lnTo>
                    <a:lnTo>
                      <a:pt x="0" y="6"/>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74" name="Freeform 43">
                <a:extLst>
                  <a:ext uri="{FF2B5EF4-FFF2-40B4-BE49-F238E27FC236}">
                    <a16:creationId xmlns:a16="http://schemas.microsoft.com/office/drawing/2014/main" id="{451AB821-041E-48EF-817C-04C67301EA21}"/>
                  </a:ext>
                </a:extLst>
              </p:cNvPr>
              <p:cNvSpPr>
                <a:spLocks/>
              </p:cNvSpPr>
              <p:nvPr/>
            </p:nvSpPr>
            <p:spPr bwMode="auto">
              <a:xfrm>
                <a:off x="7554939" y="5182868"/>
                <a:ext cx="107392" cy="211500"/>
              </a:xfrm>
              <a:custGeom>
                <a:avLst/>
                <a:gdLst>
                  <a:gd name="T0" fmla="*/ 0 w 88"/>
                  <a:gd name="T1" fmla="*/ 2340 h 175"/>
                  <a:gd name="T2" fmla="*/ 4979 w 88"/>
                  <a:gd name="T3" fmla="*/ 0 h 175"/>
                  <a:gd name="T4" fmla="*/ 4979 w 88"/>
                  <a:gd name="T5" fmla="*/ 2340 h 175"/>
                  <a:gd name="T6" fmla="*/ 0 w 88"/>
                  <a:gd name="T7" fmla="*/ 3511 h 175"/>
                  <a:gd name="T8" fmla="*/ 0 w 88"/>
                  <a:gd name="T9" fmla="*/ 2340 h 175"/>
                  <a:gd name="T10" fmla="*/ 0 60000 65536"/>
                  <a:gd name="T11" fmla="*/ 0 60000 65536"/>
                  <a:gd name="T12" fmla="*/ 0 60000 65536"/>
                  <a:gd name="T13" fmla="*/ 0 60000 65536"/>
                  <a:gd name="T14" fmla="*/ 0 60000 65536"/>
                  <a:gd name="T15" fmla="*/ 0 w 88"/>
                  <a:gd name="T16" fmla="*/ 0 h 175"/>
                  <a:gd name="T17" fmla="*/ 88 w 88"/>
                  <a:gd name="T18" fmla="*/ 175 h 175"/>
                </a:gdLst>
                <a:ahLst/>
                <a:cxnLst>
                  <a:cxn ang="T10">
                    <a:pos x="T0" y="T1"/>
                  </a:cxn>
                  <a:cxn ang="T11">
                    <a:pos x="T2" y="T3"/>
                  </a:cxn>
                  <a:cxn ang="T12">
                    <a:pos x="T4" y="T5"/>
                  </a:cxn>
                  <a:cxn ang="T13">
                    <a:pos x="T6" y="T7"/>
                  </a:cxn>
                  <a:cxn ang="T14">
                    <a:pos x="T8" y="T9"/>
                  </a:cxn>
                </a:cxnLst>
                <a:rect l="T15" t="T16" r="T17" b="T18"/>
                <a:pathLst>
                  <a:path w="88" h="175">
                    <a:moveTo>
                      <a:pt x="0" y="22"/>
                    </a:moveTo>
                    <a:lnTo>
                      <a:pt x="88" y="0"/>
                    </a:lnTo>
                    <a:lnTo>
                      <a:pt x="88" y="155"/>
                    </a:lnTo>
                    <a:lnTo>
                      <a:pt x="0" y="175"/>
                    </a:lnTo>
                    <a:lnTo>
                      <a:pt x="0" y="22"/>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75" name="Freeform 44">
                <a:extLst>
                  <a:ext uri="{FF2B5EF4-FFF2-40B4-BE49-F238E27FC236}">
                    <a16:creationId xmlns:a16="http://schemas.microsoft.com/office/drawing/2014/main" id="{4D5EAC08-FBD8-420B-B29D-309325D3BA4C}"/>
                  </a:ext>
                </a:extLst>
              </p:cNvPr>
              <p:cNvSpPr>
                <a:spLocks/>
              </p:cNvSpPr>
              <p:nvPr/>
            </p:nvSpPr>
            <p:spPr bwMode="auto">
              <a:xfrm>
                <a:off x="6579075" y="5209101"/>
                <a:ext cx="189880" cy="331186"/>
              </a:xfrm>
              <a:custGeom>
                <a:avLst/>
                <a:gdLst>
                  <a:gd name="T0" fmla="*/ 3749 w 155"/>
                  <a:gd name="T1" fmla="*/ 5873 h 273"/>
                  <a:gd name="T2" fmla="*/ 0 w 155"/>
                  <a:gd name="T3" fmla="*/ 3524 h 273"/>
                  <a:gd name="T4" fmla="*/ 3749 w 155"/>
                  <a:gd name="T5" fmla="*/ 2349 h 273"/>
                  <a:gd name="T6" fmla="*/ 8747 w 155"/>
                  <a:gd name="T7" fmla="*/ 0 h 273"/>
                  <a:gd name="T8" fmla="*/ 8747 w 155"/>
                  <a:gd name="T9" fmla="*/ 2349 h 273"/>
                  <a:gd name="T10" fmla="*/ 3749 w 155"/>
                  <a:gd name="T11" fmla="*/ 4699 h 273"/>
                  <a:gd name="T12" fmla="*/ 3749 w 155"/>
                  <a:gd name="T13" fmla="*/ 5873 h 273"/>
                  <a:gd name="T14" fmla="*/ 0 60000 65536"/>
                  <a:gd name="T15" fmla="*/ 0 60000 65536"/>
                  <a:gd name="T16" fmla="*/ 0 60000 65536"/>
                  <a:gd name="T17" fmla="*/ 0 60000 65536"/>
                  <a:gd name="T18" fmla="*/ 0 60000 65536"/>
                  <a:gd name="T19" fmla="*/ 0 60000 65536"/>
                  <a:gd name="T20" fmla="*/ 0 60000 65536"/>
                  <a:gd name="T21" fmla="*/ 0 w 155"/>
                  <a:gd name="T22" fmla="*/ 0 h 273"/>
                  <a:gd name="T23" fmla="*/ 155 w 155"/>
                  <a:gd name="T24" fmla="*/ 273 h 2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273">
                    <a:moveTo>
                      <a:pt x="14" y="273"/>
                    </a:moveTo>
                    <a:lnTo>
                      <a:pt x="0" y="187"/>
                    </a:lnTo>
                    <a:lnTo>
                      <a:pt x="32" y="99"/>
                    </a:lnTo>
                    <a:lnTo>
                      <a:pt x="155" y="0"/>
                    </a:lnTo>
                    <a:lnTo>
                      <a:pt x="155" y="153"/>
                    </a:lnTo>
                    <a:lnTo>
                      <a:pt x="34" y="250"/>
                    </a:lnTo>
                    <a:lnTo>
                      <a:pt x="14" y="273"/>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76" name="Freeform 45">
                <a:extLst>
                  <a:ext uri="{FF2B5EF4-FFF2-40B4-BE49-F238E27FC236}">
                    <a16:creationId xmlns:a16="http://schemas.microsoft.com/office/drawing/2014/main" id="{1977A8E4-FBCA-418C-99FD-E54E15670046}"/>
                  </a:ext>
                </a:extLst>
              </p:cNvPr>
              <p:cNvSpPr>
                <a:spLocks/>
              </p:cNvSpPr>
              <p:nvPr/>
            </p:nvSpPr>
            <p:spPr bwMode="auto">
              <a:xfrm>
                <a:off x="6768955" y="5177950"/>
                <a:ext cx="104279" cy="213140"/>
              </a:xfrm>
              <a:custGeom>
                <a:avLst/>
                <a:gdLst>
                  <a:gd name="T0" fmla="*/ 0 w 87"/>
                  <a:gd name="T1" fmla="*/ 2359 h 175"/>
                  <a:gd name="T2" fmla="*/ 0 w 87"/>
                  <a:gd name="T3" fmla="*/ 3538 h 175"/>
                  <a:gd name="T4" fmla="*/ 4890 w 87"/>
                  <a:gd name="T5" fmla="*/ 3538 h 175"/>
                  <a:gd name="T6" fmla="*/ 4890 w 87"/>
                  <a:gd name="T7" fmla="*/ 0 h 175"/>
                  <a:gd name="T8" fmla="*/ 0 w 87"/>
                  <a:gd name="T9" fmla="*/ 2359 h 175"/>
                  <a:gd name="T10" fmla="*/ 0 60000 65536"/>
                  <a:gd name="T11" fmla="*/ 0 60000 65536"/>
                  <a:gd name="T12" fmla="*/ 0 60000 65536"/>
                  <a:gd name="T13" fmla="*/ 0 60000 65536"/>
                  <a:gd name="T14" fmla="*/ 0 60000 65536"/>
                  <a:gd name="T15" fmla="*/ 0 w 87"/>
                  <a:gd name="T16" fmla="*/ 0 h 175"/>
                  <a:gd name="T17" fmla="*/ 87 w 87"/>
                  <a:gd name="T18" fmla="*/ 175 h 175"/>
                </a:gdLst>
                <a:ahLst/>
                <a:cxnLst>
                  <a:cxn ang="T10">
                    <a:pos x="T0" y="T1"/>
                  </a:cxn>
                  <a:cxn ang="T11">
                    <a:pos x="T2" y="T3"/>
                  </a:cxn>
                  <a:cxn ang="T12">
                    <a:pos x="T4" y="T5"/>
                  </a:cxn>
                  <a:cxn ang="T13">
                    <a:pos x="T6" y="T7"/>
                  </a:cxn>
                  <a:cxn ang="T14">
                    <a:pos x="T8" y="T9"/>
                  </a:cxn>
                </a:cxnLst>
                <a:rect l="T15" t="T16" r="T17" b="T18"/>
                <a:pathLst>
                  <a:path w="87" h="175">
                    <a:moveTo>
                      <a:pt x="0" y="24"/>
                    </a:moveTo>
                    <a:lnTo>
                      <a:pt x="0" y="175"/>
                    </a:lnTo>
                    <a:lnTo>
                      <a:pt x="87" y="153"/>
                    </a:lnTo>
                    <a:lnTo>
                      <a:pt x="87" y="0"/>
                    </a:lnTo>
                    <a:lnTo>
                      <a:pt x="0" y="24"/>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77" name="Freeform 46">
                <a:extLst>
                  <a:ext uri="{FF2B5EF4-FFF2-40B4-BE49-F238E27FC236}">
                    <a16:creationId xmlns:a16="http://schemas.microsoft.com/office/drawing/2014/main" id="{80FE141E-B7DB-475D-9F6D-B6B5BE2408DA}"/>
                  </a:ext>
                </a:extLst>
              </p:cNvPr>
              <p:cNvSpPr>
                <a:spLocks/>
              </p:cNvSpPr>
              <p:nvPr/>
            </p:nvSpPr>
            <p:spPr bwMode="auto">
              <a:xfrm>
                <a:off x="7931586" y="5553402"/>
                <a:ext cx="91827" cy="273803"/>
              </a:xfrm>
              <a:custGeom>
                <a:avLst/>
                <a:gdLst>
                  <a:gd name="T0" fmla="*/ 0 w 76"/>
                  <a:gd name="T1" fmla="*/ 2346 h 226"/>
                  <a:gd name="T2" fmla="*/ 3697 w 76"/>
                  <a:gd name="T3" fmla="*/ 0 h 226"/>
                  <a:gd name="T4" fmla="*/ 3697 w 76"/>
                  <a:gd name="T5" fmla="*/ 2346 h 226"/>
                  <a:gd name="T6" fmla="*/ 0 w 76"/>
                  <a:gd name="T7" fmla="*/ 4692 h 226"/>
                  <a:gd name="T8" fmla="*/ 0 w 76"/>
                  <a:gd name="T9" fmla="*/ 2346 h 226"/>
                  <a:gd name="T10" fmla="*/ 0 60000 65536"/>
                  <a:gd name="T11" fmla="*/ 0 60000 65536"/>
                  <a:gd name="T12" fmla="*/ 0 60000 65536"/>
                  <a:gd name="T13" fmla="*/ 0 60000 65536"/>
                  <a:gd name="T14" fmla="*/ 0 60000 65536"/>
                  <a:gd name="T15" fmla="*/ 0 w 76"/>
                  <a:gd name="T16" fmla="*/ 0 h 226"/>
                  <a:gd name="T17" fmla="*/ 76 w 76"/>
                  <a:gd name="T18" fmla="*/ 226 h 226"/>
                </a:gdLst>
                <a:ahLst/>
                <a:cxnLst>
                  <a:cxn ang="T10">
                    <a:pos x="T0" y="T1"/>
                  </a:cxn>
                  <a:cxn ang="T11">
                    <a:pos x="T2" y="T3"/>
                  </a:cxn>
                  <a:cxn ang="T12">
                    <a:pos x="T4" y="T5"/>
                  </a:cxn>
                  <a:cxn ang="T13">
                    <a:pos x="T6" y="T7"/>
                  </a:cxn>
                  <a:cxn ang="T14">
                    <a:pos x="T8" y="T9"/>
                  </a:cxn>
                </a:cxnLst>
                <a:rect l="T15" t="T16" r="T17" b="T18"/>
                <a:pathLst>
                  <a:path w="76" h="226">
                    <a:moveTo>
                      <a:pt x="0" y="73"/>
                    </a:moveTo>
                    <a:lnTo>
                      <a:pt x="76" y="0"/>
                    </a:lnTo>
                    <a:lnTo>
                      <a:pt x="76" y="152"/>
                    </a:lnTo>
                    <a:lnTo>
                      <a:pt x="0" y="226"/>
                    </a:lnTo>
                    <a:lnTo>
                      <a:pt x="0" y="73"/>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78" name="Freeform 47">
                <a:extLst>
                  <a:ext uri="{FF2B5EF4-FFF2-40B4-BE49-F238E27FC236}">
                    <a16:creationId xmlns:a16="http://schemas.microsoft.com/office/drawing/2014/main" id="{61F10667-A6BD-49AF-B1F5-5EBE116320D5}"/>
                  </a:ext>
                </a:extLst>
              </p:cNvPr>
              <p:cNvSpPr>
                <a:spLocks/>
              </p:cNvSpPr>
              <p:nvPr/>
            </p:nvSpPr>
            <p:spPr bwMode="auto">
              <a:xfrm>
                <a:off x="7931589" y="4905786"/>
                <a:ext cx="76263" cy="213140"/>
              </a:xfrm>
              <a:custGeom>
                <a:avLst/>
                <a:gdLst>
                  <a:gd name="T0" fmla="*/ 0 w 64"/>
                  <a:gd name="T1" fmla="*/ 2332 h 177"/>
                  <a:gd name="T2" fmla="*/ 3646 w 64"/>
                  <a:gd name="T3" fmla="*/ 0 h 177"/>
                  <a:gd name="T4" fmla="*/ 3646 w 64"/>
                  <a:gd name="T5" fmla="*/ 2332 h 177"/>
                  <a:gd name="T6" fmla="*/ 0 w 64"/>
                  <a:gd name="T7" fmla="*/ 2332 h 177"/>
                  <a:gd name="T8" fmla="*/ 0 w 64"/>
                  <a:gd name="T9" fmla="*/ 2332 h 177"/>
                  <a:gd name="T10" fmla="*/ 0 60000 65536"/>
                  <a:gd name="T11" fmla="*/ 0 60000 65536"/>
                  <a:gd name="T12" fmla="*/ 0 60000 65536"/>
                  <a:gd name="T13" fmla="*/ 0 60000 65536"/>
                  <a:gd name="T14" fmla="*/ 0 60000 65536"/>
                  <a:gd name="T15" fmla="*/ 0 w 64"/>
                  <a:gd name="T16" fmla="*/ 0 h 177"/>
                  <a:gd name="T17" fmla="*/ 64 w 64"/>
                  <a:gd name="T18" fmla="*/ 177 h 177"/>
                </a:gdLst>
                <a:ahLst/>
                <a:cxnLst>
                  <a:cxn ang="T10">
                    <a:pos x="T0" y="T1"/>
                  </a:cxn>
                  <a:cxn ang="T11">
                    <a:pos x="T2" y="T3"/>
                  </a:cxn>
                  <a:cxn ang="T12">
                    <a:pos x="T4" y="T5"/>
                  </a:cxn>
                  <a:cxn ang="T13">
                    <a:pos x="T6" y="T7"/>
                  </a:cxn>
                  <a:cxn ang="T14">
                    <a:pos x="T8" y="T9"/>
                  </a:cxn>
                </a:cxnLst>
                <a:rect l="T15" t="T16" r="T17" b="T18"/>
                <a:pathLst>
                  <a:path w="64" h="177">
                    <a:moveTo>
                      <a:pt x="0" y="22"/>
                    </a:moveTo>
                    <a:lnTo>
                      <a:pt x="64" y="0"/>
                    </a:lnTo>
                    <a:lnTo>
                      <a:pt x="64" y="155"/>
                    </a:lnTo>
                    <a:lnTo>
                      <a:pt x="0" y="177"/>
                    </a:lnTo>
                    <a:lnTo>
                      <a:pt x="0" y="22"/>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79" name="Freeform 48">
                <a:extLst>
                  <a:ext uri="{FF2B5EF4-FFF2-40B4-BE49-F238E27FC236}">
                    <a16:creationId xmlns:a16="http://schemas.microsoft.com/office/drawing/2014/main" id="{5A2DCC01-B927-481F-9179-71EBFED5F00F}"/>
                  </a:ext>
                </a:extLst>
              </p:cNvPr>
              <p:cNvSpPr>
                <a:spLocks/>
              </p:cNvSpPr>
              <p:nvPr/>
            </p:nvSpPr>
            <p:spPr bwMode="auto">
              <a:xfrm>
                <a:off x="8113685" y="4727075"/>
                <a:ext cx="45137" cy="260686"/>
              </a:xfrm>
              <a:custGeom>
                <a:avLst/>
                <a:gdLst>
                  <a:gd name="T0" fmla="*/ 0 w 38"/>
                  <a:gd name="T1" fmla="*/ 2348 h 215"/>
                  <a:gd name="T2" fmla="*/ 0 w 38"/>
                  <a:gd name="T3" fmla="*/ 4696 h 215"/>
                  <a:gd name="T4" fmla="*/ 2423 w 38"/>
                  <a:gd name="T5" fmla="*/ 2348 h 215"/>
                  <a:gd name="T6" fmla="*/ 2423 w 38"/>
                  <a:gd name="T7" fmla="*/ 0 h 215"/>
                  <a:gd name="T8" fmla="*/ 0 w 38"/>
                  <a:gd name="T9" fmla="*/ 2348 h 215"/>
                  <a:gd name="T10" fmla="*/ 0 60000 65536"/>
                  <a:gd name="T11" fmla="*/ 0 60000 65536"/>
                  <a:gd name="T12" fmla="*/ 0 60000 65536"/>
                  <a:gd name="T13" fmla="*/ 0 60000 65536"/>
                  <a:gd name="T14" fmla="*/ 0 60000 65536"/>
                  <a:gd name="T15" fmla="*/ 0 w 38"/>
                  <a:gd name="T16" fmla="*/ 0 h 215"/>
                  <a:gd name="T17" fmla="*/ 38 w 38"/>
                  <a:gd name="T18" fmla="*/ 215 h 215"/>
                </a:gdLst>
                <a:ahLst/>
                <a:cxnLst>
                  <a:cxn ang="T10">
                    <a:pos x="T0" y="T1"/>
                  </a:cxn>
                  <a:cxn ang="T11">
                    <a:pos x="T2" y="T3"/>
                  </a:cxn>
                  <a:cxn ang="T12">
                    <a:pos x="T4" y="T5"/>
                  </a:cxn>
                  <a:cxn ang="T13">
                    <a:pos x="T6" y="T7"/>
                  </a:cxn>
                  <a:cxn ang="T14">
                    <a:pos x="T8" y="T9"/>
                  </a:cxn>
                </a:cxnLst>
                <a:rect l="T15" t="T16" r="T17" b="T18"/>
                <a:pathLst>
                  <a:path w="38" h="215">
                    <a:moveTo>
                      <a:pt x="0" y="63"/>
                    </a:moveTo>
                    <a:lnTo>
                      <a:pt x="0" y="215"/>
                    </a:lnTo>
                    <a:lnTo>
                      <a:pt x="38" y="152"/>
                    </a:lnTo>
                    <a:lnTo>
                      <a:pt x="38" y="0"/>
                    </a:lnTo>
                    <a:lnTo>
                      <a:pt x="0" y="63"/>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80" name="Freeform 49">
                <a:extLst>
                  <a:ext uri="{FF2B5EF4-FFF2-40B4-BE49-F238E27FC236}">
                    <a16:creationId xmlns:a16="http://schemas.microsoft.com/office/drawing/2014/main" id="{197145E0-9E2F-47DA-971D-2E0337113489}"/>
                  </a:ext>
                </a:extLst>
              </p:cNvPr>
              <p:cNvSpPr>
                <a:spLocks/>
              </p:cNvSpPr>
              <p:nvPr/>
            </p:nvSpPr>
            <p:spPr bwMode="auto">
              <a:xfrm>
                <a:off x="7870888" y="4935297"/>
                <a:ext cx="60701" cy="280361"/>
              </a:xfrm>
              <a:custGeom>
                <a:avLst/>
                <a:gdLst>
                  <a:gd name="T0" fmla="*/ 3791 w 49"/>
                  <a:gd name="T1" fmla="*/ 0 h 232"/>
                  <a:gd name="T2" fmla="*/ 3791 w 49"/>
                  <a:gd name="T3" fmla="*/ 2340 h 232"/>
                  <a:gd name="T4" fmla="*/ 3791 w 49"/>
                  <a:gd name="T5" fmla="*/ 3510 h 232"/>
                  <a:gd name="T6" fmla="*/ 3791 w 49"/>
                  <a:gd name="T7" fmla="*/ 4680 h 232"/>
                  <a:gd name="T8" fmla="*/ 3791 w 49"/>
                  <a:gd name="T9" fmla="*/ 3510 h 232"/>
                  <a:gd name="T10" fmla="*/ 0 w 49"/>
                  <a:gd name="T11" fmla="*/ 2340 h 232"/>
                  <a:gd name="T12" fmla="*/ 3791 w 49"/>
                  <a:gd name="T13" fmla="*/ 2340 h 232"/>
                  <a:gd name="T14" fmla="*/ 3791 w 49"/>
                  <a:gd name="T15" fmla="*/ 0 h 232"/>
                  <a:gd name="T16" fmla="*/ 0 60000 65536"/>
                  <a:gd name="T17" fmla="*/ 0 60000 65536"/>
                  <a:gd name="T18" fmla="*/ 0 60000 65536"/>
                  <a:gd name="T19" fmla="*/ 0 60000 65536"/>
                  <a:gd name="T20" fmla="*/ 0 60000 65536"/>
                  <a:gd name="T21" fmla="*/ 0 60000 65536"/>
                  <a:gd name="T22" fmla="*/ 0 60000 65536"/>
                  <a:gd name="T23" fmla="*/ 0 60000 65536"/>
                  <a:gd name="T24" fmla="*/ 0 w 49"/>
                  <a:gd name="T25" fmla="*/ 0 h 232"/>
                  <a:gd name="T26" fmla="*/ 49 w 49"/>
                  <a:gd name="T27" fmla="*/ 232 h 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 h="232">
                    <a:moveTo>
                      <a:pt x="49" y="0"/>
                    </a:moveTo>
                    <a:lnTo>
                      <a:pt x="49" y="159"/>
                    </a:lnTo>
                    <a:lnTo>
                      <a:pt x="41" y="202"/>
                    </a:lnTo>
                    <a:lnTo>
                      <a:pt x="29" y="232"/>
                    </a:lnTo>
                    <a:lnTo>
                      <a:pt x="10" y="204"/>
                    </a:lnTo>
                    <a:lnTo>
                      <a:pt x="0" y="149"/>
                    </a:lnTo>
                    <a:lnTo>
                      <a:pt x="39" y="51"/>
                    </a:lnTo>
                    <a:lnTo>
                      <a:pt x="49"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81" name="Freeform 50">
                <a:extLst>
                  <a:ext uri="{FF2B5EF4-FFF2-40B4-BE49-F238E27FC236}">
                    <a16:creationId xmlns:a16="http://schemas.microsoft.com/office/drawing/2014/main" id="{17846F6A-EC88-4C36-BB67-FB20F34B6161}"/>
                  </a:ext>
                </a:extLst>
              </p:cNvPr>
              <p:cNvSpPr>
                <a:spLocks/>
              </p:cNvSpPr>
              <p:nvPr/>
            </p:nvSpPr>
            <p:spPr bwMode="auto">
              <a:xfrm>
                <a:off x="8273996" y="4605750"/>
                <a:ext cx="82490" cy="270524"/>
              </a:xfrm>
              <a:custGeom>
                <a:avLst/>
                <a:gdLst>
                  <a:gd name="T0" fmla="*/ 0 w 66"/>
                  <a:gd name="T1" fmla="*/ 2328 h 225"/>
                  <a:gd name="T2" fmla="*/ 0 w 66"/>
                  <a:gd name="T3" fmla="*/ 4657 h 225"/>
                  <a:gd name="T4" fmla="*/ 3824 w 66"/>
                  <a:gd name="T5" fmla="*/ 2328 h 225"/>
                  <a:gd name="T6" fmla="*/ 3824 w 66"/>
                  <a:gd name="T7" fmla="*/ 0 h 225"/>
                  <a:gd name="T8" fmla="*/ 0 w 66"/>
                  <a:gd name="T9" fmla="*/ 2328 h 225"/>
                  <a:gd name="T10" fmla="*/ 0 60000 65536"/>
                  <a:gd name="T11" fmla="*/ 0 60000 65536"/>
                  <a:gd name="T12" fmla="*/ 0 60000 65536"/>
                  <a:gd name="T13" fmla="*/ 0 60000 65536"/>
                  <a:gd name="T14" fmla="*/ 0 60000 65536"/>
                  <a:gd name="T15" fmla="*/ 0 w 66"/>
                  <a:gd name="T16" fmla="*/ 0 h 225"/>
                  <a:gd name="T17" fmla="*/ 66 w 66"/>
                  <a:gd name="T18" fmla="*/ 225 h 225"/>
                </a:gdLst>
                <a:ahLst/>
                <a:cxnLst>
                  <a:cxn ang="T10">
                    <a:pos x="T0" y="T1"/>
                  </a:cxn>
                  <a:cxn ang="T11">
                    <a:pos x="T2" y="T3"/>
                  </a:cxn>
                  <a:cxn ang="T12">
                    <a:pos x="T4" y="T5"/>
                  </a:cxn>
                  <a:cxn ang="T13">
                    <a:pos x="T6" y="T7"/>
                  </a:cxn>
                  <a:cxn ang="T14">
                    <a:pos x="T8" y="T9"/>
                  </a:cxn>
                </a:cxnLst>
                <a:rect l="T15" t="T16" r="T17" b="T18"/>
                <a:pathLst>
                  <a:path w="66" h="225">
                    <a:moveTo>
                      <a:pt x="0" y="70"/>
                    </a:moveTo>
                    <a:lnTo>
                      <a:pt x="0" y="225"/>
                    </a:lnTo>
                    <a:lnTo>
                      <a:pt x="66" y="154"/>
                    </a:lnTo>
                    <a:lnTo>
                      <a:pt x="66" y="0"/>
                    </a:lnTo>
                    <a:lnTo>
                      <a:pt x="0" y="7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82" name="Freeform 51">
                <a:extLst>
                  <a:ext uri="{FF2B5EF4-FFF2-40B4-BE49-F238E27FC236}">
                    <a16:creationId xmlns:a16="http://schemas.microsoft.com/office/drawing/2014/main" id="{F98E65A4-C47B-4653-8644-BE84419F93CE}"/>
                  </a:ext>
                </a:extLst>
              </p:cNvPr>
              <p:cNvSpPr>
                <a:spLocks/>
              </p:cNvSpPr>
              <p:nvPr/>
            </p:nvSpPr>
            <p:spPr bwMode="auto">
              <a:xfrm>
                <a:off x="8361154" y="4195862"/>
                <a:ext cx="48248" cy="255769"/>
              </a:xfrm>
              <a:custGeom>
                <a:avLst/>
                <a:gdLst>
                  <a:gd name="T0" fmla="*/ 0 w 40"/>
                  <a:gd name="T1" fmla="*/ 0 h 212"/>
                  <a:gd name="T2" fmla="*/ 3691 w 40"/>
                  <a:gd name="T3" fmla="*/ 2336 h 212"/>
                  <a:gd name="T4" fmla="*/ 3691 w 40"/>
                  <a:gd name="T5" fmla="*/ 4673 h 212"/>
                  <a:gd name="T6" fmla="*/ 0 w 40"/>
                  <a:gd name="T7" fmla="*/ 3504 h 212"/>
                  <a:gd name="T8" fmla="*/ 0 w 40"/>
                  <a:gd name="T9" fmla="*/ 0 h 212"/>
                  <a:gd name="T10" fmla="*/ 0 60000 65536"/>
                  <a:gd name="T11" fmla="*/ 0 60000 65536"/>
                  <a:gd name="T12" fmla="*/ 0 60000 65536"/>
                  <a:gd name="T13" fmla="*/ 0 60000 65536"/>
                  <a:gd name="T14" fmla="*/ 0 60000 65536"/>
                  <a:gd name="T15" fmla="*/ 0 w 40"/>
                  <a:gd name="T16" fmla="*/ 0 h 212"/>
                  <a:gd name="T17" fmla="*/ 40 w 40"/>
                  <a:gd name="T18" fmla="*/ 212 h 212"/>
                </a:gdLst>
                <a:ahLst/>
                <a:cxnLst>
                  <a:cxn ang="T10">
                    <a:pos x="T0" y="T1"/>
                  </a:cxn>
                  <a:cxn ang="T11">
                    <a:pos x="T2" y="T3"/>
                  </a:cxn>
                  <a:cxn ang="T12">
                    <a:pos x="T4" y="T5"/>
                  </a:cxn>
                  <a:cxn ang="T13">
                    <a:pos x="T6" y="T7"/>
                  </a:cxn>
                  <a:cxn ang="T14">
                    <a:pos x="T8" y="T9"/>
                  </a:cxn>
                </a:cxnLst>
                <a:rect l="T15" t="T16" r="T17" b="T18"/>
                <a:pathLst>
                  <a:path w="40" h="212">
                    <a:moveTo>
                      <a:pt x="0" y="0"/>
                    </a:moveTo>
                    <a:lnTo>
                      <a:pt x="40" y="55"/>
                    </a:lnTo>
                    <a:lnTo>
                      <a:pt x="40" y="212"/>
                    </a:lnTo>
                    <a:lnTo>
                      <a:pt x="0" y="156"/>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83" name="Freeform 52">
                <a:extLst>
                  <a:ext uri="{FF2B5EF4-FFF2-40B4-BE49-F238E27FC236}">
                    <a16:creationId xmlns:a16="http://schemas.microsoft.com/office/drawing/2014/main" id="{8E2759A3-99DE-4376-B5E3-0D0B45A9B516}"/>
                  </a:ext>
                </a:extLst>
              </p:cNvPr>
              <p:cNvSpPr>
                <a:spLocks/>
              </p:cNvSpPr>
              <p:nvPr/>
            </p:nvSpPr>
            <p:spPr bwMode="auto">
              <a:xfrm>
                <a:off x="8334695" y="4289318"/>
                <a:ext cx="62257" cy="301676"/>
              </a:xfrm>
              <a:custGeom>
                <a:avLst/>
                <a:gdLst>
                  <a:gd name="T0" fmla="*/ 2442 w 52"/>
                  <a:gd name="T1" fmla="*/ 0 h 250"/>
                  <a:gd name="T2" fmla="*/ 0 w 52"/>
                  <a:gd name="T3" fmla="*/ 2337 h 250"/>
                  <a:gd name="T4" fmla="*/ 0 w 52"/>
                  <a:gd name="T5" fmla="*/ 5842 h 250"/>
                  <a:gd name="T6" fmla="*/ 2442 w 52"/>
                  <a:gd name="T7" fmla="*/ 3505 h 250"/>
                  <a:gd name="T8" fmla="*/ 2442 w 52"/>
                  <a:gd name="T9" fmla="*/ 0 h 250"/>
                  <a:gd name="T10" fmla="*/ 0 60000 65536"/>
                  <a:gd name="T11" fmla="*/ 0 60000 65536"/>
                  <a:gd name="T12" fmla="*/ 0 60000 65536"/>
                  <a:gd name="T13" fmla="*/ 0 60000 65536"/>
                  <a:gd name="T14" fmla="*/ 0 60000 65536"/>
                  <a:gd name="T15" fmla="*/ 0 w 52"/>
                  <a:gd name="T16" fmla="*/ 0 h 250"/>
                  <a:gd name="T17" fmla="*/ 52 w 52"/>
                  <a:gd name="T18" fmla="*/ 250 h 250"/>
                </a:gdLst>
                <a:ahLst/>
                <a:cxnLst>
                  <a:cxn ang="T10">
                    <a:pos x="T0" y="T1"/>
                  </a:cxn>
                  <a:cxn ang="T11">
                    <a:pos x="T2" y="T3"/>
                  </a:cxn>
                  <a:cxn ang="T12">
                    <a:pos x="T4" y="T5"/>
                  </a:cxn>
                  <a:cxn ang="T13">
                    <a:pos x="T6" y="T7"/>
                  </a:cxn>
                  <a:cxn ang="T14">
                    <a:pos x="T8" y="T9"/>
                  </a:cxn>
                </a:cxnLst>
                <a:rect l="T15" t="T16" r="T17" b="T18"/>
                <a:pathLst>
                  <a:path w="52" h="250">
                    <a:moveTo>
                      <a:pt x="52" y="0"/>
                    </a:moveTo>
                    <a:lnTo>
                      <a:pt x="0" y="97"/>
                    </a:lnTo>
                    <a:lnTo>
                      <a:pt x="0" y="250"/>
                    </a:lnTo>
                    <a:lnTo>
                      <a:pt x="52" y="157"/>
                    </a:lnTo>
                    <a:lnTo>
                      <a:pt x="52"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84" name="Freeform 53">
                <a:extLst>
                  <a:ext uri="{FF2B5EF4-FFF2-40B4-BE49-F238E27FC236}">
                    <a16:creationId xmlns:a16="http://schemas.microsoft.com/office/drawing/2014/main" id="{3FEA2542-D620-47D1-A9F6-158F29D87791}"/>
                  </a:ext>
                </a:extLst>
              </p:cNvPr>
              <p:cNvSpPr>
                <a:spLocks/>
              </p:cNvSpPr>
              <p:nvPr/>
            </p:nvSpPr>
            <p:spPr bwMode="auto">
              <a:xfrm>
                <a:off x="8294229" y="4409004"/>
                <a:ext cx="40466" cy="136082"/>
              </a:xfrm>
              <a:custGeom>
                <a:avLst/>
                <a:gdLst>
                  <a:gd name="T0" fmla="*/ 3870 w 32"/>
                  <a:gd name="T1" fmla="*/ 0 h 113"/>
                  <a:gd name="T2" fmla="*/ 0 w 32"/>
                  <a:gd name="T3" fmla="*/ 2332 h 113"/>
                  <a:gd name="T4" fmla="*/ 3870 w 32"/>
                  <a:gd name="T5" fmla="*/ 2332 h 113"/>
                  <a:gd name="T6" fmla="*/ 3870 w 32"/>
                  <a:gd name="T7" fmla="*/ 0 h 113"/>
                  <a:gd name="T8" fmla="*/ 0 60000 65536"/>
                  <a:gd name="T9" fmla="*/ 0 60000 65536"/>
                  <a:gd name="T10" fmla="*/ 0 60000 65536"/>
                  <a:gd name="T11" fmla="*/ 0 60000 65536"/>
                  <a:gd name="T12" fmla="*/ 0 w 32"/>
                  <a:gd name="T13" fmla="*/ 0 h 113"/>
                  <a:gd name="T14" fmla="*/ 32 w 32"/>
                  <a:gd name="T15" fmla="*/ 113 h 113"/>
                </a:gdLst>
                <a:ahLst/>
                <a:cxnLst>
                  <a:cxn ang="T8">
                    <a:pos x="T0" y="T1"/>
                  </a:cxn>
                  <a:cxn ang="T9">
                    <a:pos x="T2" y="T3"/>
                  </a:cxn>
                  <a:cxn ang="T10">
                    <a:pos x="T4" y="T5"/>
                  </a:cxn>
                  <a:cxn ang="T11">
                    <a:pos x="T6" y="T7"/>
                  </a:cxn>
                </a:cxnLst>
                <a:rect l="T12" t="T13" r="T14" b="T15"/>
                <a:pathLst>
                  <a:path w="32" h="113">
                    <a:moveTo>
                      <a:pt x="32" y="0"/>
                    </a:moveTo>
                    <a:lnTo>
                      <a:pt x="0" y="34"/>
                    </a:lnTo>
                    <a:lnTo>
                      <a:pt x="32" y="113"/>
                    </a:lnTo>
                    <a:lnTo>
                      <a:pt x="32"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85" name="Freeform 54">
                <a:extLst>
                  <a:ext uri="{FF2B5EF4-FFF2-40B4-BE49-F238E27FC236}">
                    <a16:creationId xmlns:a16="http://schemas.microsoft.com/office/drawing/2014/main" id="{A678AF94-F7BE-4FDB-A912-E33E900B3656}"/>
                  </a:ext>
                </a:extLst>
              </p:cNvPr>
              <p:cNvSpPr>
                <a:spLocks/>
              </p:cNvSpPr>
              <p:nvPr/>
            </p:nvSpPr>
            <p:spPr bwMode="auto">
              <a:xfrm>
                <a:off x="8695782" y="3969610"/>
                <a:ext cx="21790" cy="226256"/>
              </a:xfrm>
              <a:custGeom>
                <a:avLst/>
                <a:gdLst>
                  <a:gd name="T0" fmla="*/ 2469 w 18"/>
                  <a:gd name="T1" fmla="*/ 0 h 187"/>
                  <a:gd name="T2" fmla="*/ 2469 w 18"/>
                  <a:gd name="T3" fmla="*/ 2343 h 187"/>
                  <a:gd name="T4" fmla="*/ 0 w 18"/>
                  <a:gd name="T5" fmla="*/ 3515 h 187"/>
                  <a:gd name="T6" fmla="*/ 0 w 18"/>
                  <a:gd name="T7" fmla="*/ 2343 h 187"/>
                  <a:gd name="T8" fmla="*/ 2469 w 18"/>
                  <a:gd name="T9" fmla="*/ 0 h 187"/>
                  <a:gd name="T10" fmla="*/ 0 60000 65536"/>
                  <a:gd name="T11" fmla="*/ 0 60000 65536"/>
                  <a:gd name="T12" fmla="*/ 0 60000 65536"/>
                  <a:gd name="T13" fmla="*/ 0 60000 65536"/>
                  <a:gd name="T14" fmla="*/ 0 60000 65536"/>
                  <a:gd name="T15" fmla="*/ 0 w 18"/>
                  <a:gd name="T16" fmla="*/ 0 h 187"/>
                  <a:gd name="T17" fmla="*/ 18 w 18"/>
                  <a:gd name="T18" fmla="*/ 187 h 187"/>
                </a:gdLst>
                <a:ahLst/>
                <a:cxnLst>
                  <a:cxn ang="T10">
                    <a:pos x="T0" y="T1"/>
                  </a:cxn>
                  <a:cxn ang="T11">
                    <a:pos x="T2" y="T3"/>
                  </a:cxn>
                  <a:cxn ang="T12">
                    <a:pos x="T4" y="T5"/>
                  </a:cxn>
                  <a:cxn ang="T13">
                    <a:pos x="T6" y="T7"/>
                  </a:cxn>
                  <a:cxn ang="T14">
                    <a:pos x="T8" y="T9"/>
                  </a:cxn>
                </a:cxnLst>
                <a:rect l="T15" t="T16" r="T17" b="T18"/>
                <a:pathLst>
                  <a:path w="18" h="187">
                    <a:moveTo>
                      <a:pt x="18" y="0"/>
                    </a:moveTo>
                    <a:lnTo>
                      <a:pt x="18" y="145"/>
                    </a:lnTo>
                    <a:lnTo>
                      <a:pt x="0" y="187"/>
                    </a:lnTo>
                    <a:lnTo>
                      <a:pt x="0" y="30"/>
                    </a:lnTo>
                    <a:lnTo>
                      <a:pt x="18"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86" name="Freeform 55">
                <a:extLst>
                  <a:ext uri="{FF2B5EF4-FFF2-40B4-BE49-F238E27FC236}">
                    <a16:creationId xmlns:a16="http://schemas.microsoft.com/office/drawing/2014/main" id="{178FBD8D-FAE9-41C5-B83C-31F323CBD614}"/>
                  </a:ext>
                </a:extLst>
              </p:cNvPr>
              <p:cNvSpPr>
                <a:spLocks/>
              </p:cNvSpPr>
              <p:nvPr/>
            </p:nvSpPr>
            <p:spPr bwMode="auto">
              <a:xfrm>
                <a:off x="8459207" y="4035189"/>
                <a:ext cx="62257" cy="244292"/>
              </a:xfrm>
              <a:custGeom>
                <a:avLst/>
                <a:gdLst>
                  <a:gd name="T0" fmla="*/ 3810 w 50"/>
                  <a:gd name="T1" fmla="*/ 0 h 200"/>
                  <a:gd name="T2" fmla="*/ 3810 w 50"/>
                  <a:gd name="T3" fmla="*/ 3548 h 200"/>
                  <a:gd name="T4" fmla="*/ 3810 w 50"/>
                  <a:gd name="T5" fmla="*/ 3548 h 200"/>
                  <a:gd name="T6" fmla="*/ 3810 w 50"/>
                  <a:gd name="T7" fmla="*/ 4731 h 200"/>
                  <a:gd name="T8" fmla="*/ 3810 w 50"/>
                  <a:gd name="T9" fmla="*/ 2365 h 200"/>
                  <a:gd name="T10" fmla="*/ 3810 w 50"/>
                  <a:gd name="T11" fmla="*/ 2365 h 200"/>
                  <a:gd name="T12" fmla="*/ 0 w 50"/>
                  <a:gd name="T13" fmla="*/ 2365 h 200"/>
                  <a:gd name="T14" fmla="*/ 3810 w 50"/>
                  <a:gd name="T15" fmla="*/ 2365 h 200"/>
                  <a:gd name="T16" fmla="*/ 3810 w 50"/>
                  <a:gd name="T17" fmla="*/ 0 h 2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
                  <a:gd name="T28" fmla="*/ 0 h 200"/>
                  <a:gd name="T29" fmla="*/ 50 w 50"/>
                  <a:gd name="T30" fmla="*/ 200 h 2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 h="200">
                    <a:moveTo>
                      <a:pt x="50" y="0"/>
                    </a:moveTo>
                    <a:lnTo>
                      <a:pt x="50" y="151"/>
                    </a:lnTo>
                    <a:lnTo>
                      <a:pt x="18" y="171"/>
                    </a:lnTo>
                    <a:lnTo>
                      <a:pt x="6" y="200"/>
                    </a:lnTo>
                    <a:lnTo>
                      <a:pt x="6" y="123"/>
                    </a:lnTo>
                    <a:lnTo>
                      <a:pt x="14" y="63"/>
                    </a:lnTo>
                    <a:lnTo>
                      <a:pt x="0" y="58"/>
                    </a:lnTo>
                    <a:lnTo>
                      <a:pt x="16" y="22"/>
                    </a:lnTo>
                    <a:lnTo>
                      <a:pt x="5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87" name="Rectangle 56">
                <a:extLst>
                  <a:ext uri="{FF2B5EF4-FFF2-40B4-BE49-F238E27FC236}">
                    <a16:creationId xmlns:a16="http://schemas.microsoft.com/office/drawing/2014/main" id="{8C2BE0BD-D292-4D78-8637-0E0C94BED816}"/>
                  </a:ext>
                </a:extLst>
              </p:cNvPr>
              <p:cNvSpPr>
                <a:spLocks noChangeArrowheads="1"/>
              </p:cNvSpPr>
              <p:nvPr/>
            </p:nvSpPr>
            <p:spPr bwMode="auto">
              <a:xfrm>
                <a:off x="4730068" y="4730354"/>
                <a:ext cx="57589" cy="175431"/>
              </a:xfrm>
              <a:prstGeom prst="rect">
                <a:avLst/>
              </a:prstGeom>
              <a:grpFill/>
              <a:ln w="12700">
                <a:solidFill>
                  <a:schemeClr val="bg1"/>
                </a:solidFill>
                <a:miter lim="800000"/>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88" name="Freeform 57">
                <a:extLst>
                  <a:ext uri="{FF2B5EF4-FFF2-40B4-BE49-F238E27FC236}">
                    <a16:creationId xmlns:a16="http://schemas.microsoft.com/office/drawing/2014/main" id="{864D9F53-B518-4F2D-9F57-358F33EAD681}"/>
                  </a:ext>
                </a:extLst>
              </p:cNvPr>
              <p:cNvSpPr>
                <a:spLocks/>
              </p:cNvSpPr>
              <p:nvPr/>
            </p:nvSpPr>
            <p:spPr bwMode="auto">
              <a:xfrm>
                <a:off x="4994658" y="4876271"/>
                <a:ext cx="225679" cy="190188"/>
              </a:xfrm>
              <a:custGeom>
                <a:avLst/>
                <a:gdLst>
                  <a:gd name="T0" fmla="*/ 0 w 186"/>
                  <a:gd name="T1" fmla="*/ 2346 h 157"/>
                  <a:gd name="T2" fmla="*/ 0 w 186"/>
                  <a:gd name="T3" fmla="*/ 3519 h 157"/>
                  <a:gd name="T4" fmla="*/ 9901 w 186"/>
                  <a:gd name="T5" fmla="*/ 3519 h 157"/>
                  <a:gd name="T6" fmla="*/ 9901 w 186"/>
                  <a:gd name="T7" fmla="*/ 0 h 157"/>
                  <a:gd name="T8" fmla="*/ 0 w 186"/>
                  <a:gd name="T9" fmla="*/ 2346 h 157"/>
                  <a:gd name="T10" fmla="*/ 0 60000 65536"/>
                  <a:gd name="T11" fmla="*/ 0 60000 65536"/>
                  <a:gd name="T12" fmla="*/ 0 60000 65536"/>
                  <a:gd name="T13" fmla="*/ 0 60000 65536"/>
                  <a:gd name="T14" fmla="*/ 0 60000 65536"/>
                  <a:gd name="T15" fmla="*/ 0 w 186"/>
                  <a:gd name="T16" fmla="*/ 0 h 157"/>
                  <a:gd name="T17" fmla="*/ 186 w 186"/>
                  <a:gd name="T18" fmla="*/ 157 h 157"/>
                </a:gdLst>
                <a:ahLst/>
                <a:cxnLst>
                  <a:cxn ang="T10">
                    <a:pos x="T0" y="T1"/>
                  </a:cxn>
                  <a:cxn ang="T11">
                    <a:pos x="T2" y="T3"/>
                  </a:cxn>
                  <a:cxn ang="T12">
                    <a:pos x="T4" y="T5"/>
                  </a:cxn>
                  <a:cxn ang="T13">
                    <a:pos x="T6" y="T7"/>
                  </a:cxn>
                  <a:cxn ang="T14">
                    <a:pos x="T8" y="T9"/>
                  </a:cxn>
                </a:cxnLst>
                <a:rect l="T15" t="T16" r="T17" b="T18"/>
                <a:pathLst>
                  <a:path w="186" h="157">
                    <a:moveTo>
                      <a:pt x="0" y="2"/>
                    </a:moveTo>
                    <a:lnTo>
                      <a:pt x="0" y="157"/>
                    </a:lnTo>
                    <a:lnTo>
                      <a:pt x="186" y="157"/>
                    </a:lnTo>
                    <a:lnTo>
                      <a:pt x="186" y="0"/>
                    </a:lnTo>
                    <a:lnTo>
                      <a:pt x="0" y="2"/>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89" name="Rectangle 58">
                <a:extLst>
                  <a:ext uri="{FF2B5EF4-FFF2-40B4-BE49-F238E27FC236}">
                    <a16:creationId xmlns:a16="http://schemas.microsoft.com/office/drawing/2014/main" id="{27909312-6317-4932-BE6C-2243F777772A}"/>
                  </a:ext>
                </a:extLst>
              </p:cNvPr>
              <p:cNvSpPr>
                <a:spLocks noChangeArrowheads="1"/>
              </p:cNvSpPr>
              <p:nvPr/>
            </p:nvSpPr>
            <p:spPr bwMode="auto">
              <a:xfrm>
                <a:off x="5497374" y="5054982"/>
                <a:ext cx="210114" cy="170513"/>
              </a:xfrm>
              <a:prstGeom prst="rect">
                <a:avLst/>
              </a:prstGeom>
              <a:grpFill/>
              <a:ln w="12700">
                <a:solidFill>
                  <a:schemeClr val="bg1"/>
                </a:solidFill>
                <a:miter lim="800000"/>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90" name="Freeform 59">
                <a:extLst>
                  <a:ext uri="{FF2B5EF4-FFF2-40B4-BE49-F238E27FC236}">
                    <a16:creationId xmlns:a16="http://schemas.microsoft.com/office/drawing/2014/main" id="{BE50EC58-E18C-480F-8C9A-F369991E6271}"/>
                  </a:ext>
                </a:extLst>
              </p:cNvPr>
              <p:cNvSpPr>
                <a:spLocks/>
              </p:cNvSpPr>
              <p:nvPr/>
            </p:nvSpPr>
            <p:spPr bwMode="auto">
              <a:xfrm>
                <a:off x="5712160" y="4964807"/>
                <a:ext cx="91827" cy="185269"/>
              </a:xfrm>
              <a:custGeom>
                <a:avLst/>
                <a:gdLst>
                  <a:gd name="T0" fmla="*/ 0 w 75"/>
                  <a:gd name="T1" fmla="*/ 2376 h 151"/>
                  <a:gd name="T2" fmla="*/ 0 w 75"/>
                  <a:gd name="T3" fmla="*/ 3564 h 151"/>
                  <a:gd name="T4" fmla="*/ 3746 w 75"/>
                  <a:gd name="T5" fmla="*/ 3564 h 151"/>
                  <a:gd name="T6" fmla="*/ 3746 w 75"/>
                  <a:gd name="T7" fmla="*/ 0 h 151"/>
                  <a:gd name="T8" fmla="*/ 0 w 75"/>
                  <a:gd name="T9" fmla="*/ 2376 h 151"/>
                  <a:gd name="T10" fmla="*/ 0 60000 65536"/>
                  <a:gd name="T11" fmla="*/ 0 60000 65536"/>
                  <a:gd name="T12" fmla="*/ 0 60000 65536"/>
                  <a:gd name="T13" fmla="*/ 0 60000 65536"/>
                  <a:gd name="T14" fmla="*/ 0 60000 65536"/>
                  <a:gd name="T15" fmla="*/ 0 w 75"/>
                  <a:gd name="T16" fmla="*/ 0 h 151"/>
                  <a:gd name="T17" fmla="*/ 75 w 75"/>
                  <a:gd name="T18" fmla="*/ 151 h 151"/>
                </a:gdLst>
                <a:ahLst/>
                <a:cxnLst>
                  <a:cxn ang="T10">
                    <a:pos x="T0" y="T1"/>
                  </a:cxn>
                  <a:cxn ang="T11">
                    <a:pos x="T2" y="T3"/>
                  </a:cxn>
                  <a:cxn ang="T12">
                    <a:pos x="T4" y="T5"/>
                  </a:cxn>
                  <a:cxn ang="T13">
                    <a:pos x="T6" y="T7"/>
                  </a:cxn>
                  <a:cxn ang="T14">
                    <a:pos x="T8" y="T9"/>
                  </a:cxn>
                </a:cxnLst>
                <a:rect l="T15" t="T16" r="T17" b="T18"/>
                <a:pathLst>
                  <a:path w="75" h="151">
                    <a:moveTo>
                      <a:pt x="0" y="2"/>
                    </a:moveTo>
                    <a:lnTo>
                      <a:pt x="0" y="151"/>
                    </a:lnTo>
                    <a:lnTo>
                      <a:pt x="75" y="151"/>
                    </a:lnTo>
                    <a:lnTo>
                      <a:pt x="75" y="0"/>
                    </a:lnTo>
                    <a:lnTo>
                      <a:pt x="0" y="2"/>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91" name="Freeform 60">
                <a:extLst>
                  <a:ext uri="{FF2B5EF4-FFF2-40B4-BE49-F238E27FC236}">
                    <a16:creationId xmlns:a16="http://schemas.microsoft.com/office/drawing/2014/main" id="{9A3C3861-F5F7-417C-9CE6-11B3773765B5}"/>
                  </a:ext>
                </a:extLst>
              </p:cNvPr>
              <p:cNvSpPr>
                <a:spLocks/>
              </p:cNvSpPr>
              <p:nvPr/>
            </p:nvSpPr>
            <p:spPr bwMode="auto">
              <a:xfrm>
                <a:off x="6118381" y="5220577"/>
                <a:ext cx="52917" cy="239373"/>
              </a:xfrm>
              <a:custGeom>
                <a:avLst/>
                <a:gdLst>
                  <a:gd name="T0" fmla="*/ 2399 w 45"/>
                  <a:gd name="T1" fmla="*/ 0 h 200"/>
                  <a:gd name="T2" fmla="*/ 0 w 45"/>
                  <a:gd name="T3" fmla="*/ 2318 h 200"/>
                  <a:gd name="T4" fmla="*/ 0 w 45"/>
                  <a:gd name="T5" fmla="*/ 4636 h 200"/>
                  <a:gd name="T6" fmla="*/ 2399 w 45"/>
                  <a:gd name="T7" fmla="*/ 2318 h 200"/>
                  <a:gd name="T8" fmla="*/ 2399 w 45"/>
                  <a:gd name="T9" fmla="*/ 0 h 200"/>
                  <a:gd name="T10" fmla="*/ 0 60000 65536"/>
                  <a:gd name="T11" fmla="*/ 0 60000 65536"/>
                  <a:gd name="T12" fmla="*/ 0 60000 65536"/>
                  <a:gd name="T13" fmla="*/ 0 60000 65536"/>
                  <a:gd name="T14" fmla="*/ 0 60000 65536"/>
                  <a:gd name="T15" fmla="*/ 0 w 45"/>
                  <a:gd name="T16" fmla="*/ 0 h 200"/>
                  <a:gd name="T17" fmla="*/ 45 w 45"/>
                  <a:gd name="T18" fmla="*/ 200 h 200"/>
                </a:gdLst>
                <a:ahLst/>
                <a:cxnLst>
                  <a:cxn ang="T10">
                    <a:pos x="T0" y="T1"/>
                  </a:cxn>
                  <a:cxn ang="T11">
                    <a:pos x="T2" y="T3"/>
                  </a:cxn>
                  <a:cxn ang="T12">
                    <a:pos x="T4" y="T5"/>
                  </a:cxn>
                  <a:cxn ang="T13">
                    <a:pos x="T6" y="T7"/>
                  </a:cxn>
                  <a:cxn ang="T14">
                    <a:pos x="T8" y="T9"/>
                  </a:cxn>
                </a:cxnLst>
                <a:rect l="T15" t="T16" r="T17" b="T18"/>
                <a:pathLst>
                  <a:path w="45" h="200">
                    <a:moveTo>
                      <a:pt x="45" y="0"/>
                    </a:moveTo>
                    <a:lnTo>
                      <a:pt x="0" y="51"/>
                    </a:lnTo>
                    <a:lnTo>
                      <a:pt x="0" y="200"/>
                    </a:lnTo>
                    <a:lnTo>
                      <a:pt x="45" y="151"/>
                    </a:lnTo>
                    <a:lnTo>
                      <a:pt x="45"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92" name="Freeform 61">
                <a:extLst>
                  <a:ext uri="{FF2B5EF4-FFF2-40B4-BE49-F238E27FC236}">
                    <a16:creationId xmlns:a16="http://schemas.microsoft.com/office/drawing/2014/main" id="{F1C6ED0D-994D-486E-A509-971999C9193A}"/>
                  </a:ext>
                </a:extLst>
              </p:cNvPr>
              <p:cNvSpPr>
                <a:spLocks/>
              </p:cNvSpPr>
              <p:nvPr/>
            </p:nvSpPr>
            <p:spPr bwMode="auto">
              <a:xfrm>
                <a:off x="4392331" y="3297396"/>
                <a:ext cx="45135" cy="309873"/>
              </a:xfrm>
              <a:custGeom>
                <a:avLst/>
                <a:gdLst>
                  <a:gd name="T0" fmla="*/ 0 w 36"/>
                  <a:gd name="T1" fmla="*/ 0 h 256"/>
                  <a:gd name="T2" fmla="*/ 2558 w 36"/>
                  <a:gd name="T3" fmla="*/ 3516 h 256"/>
                  <a:gd name="T4" fmla="*/ 2558 w 36"/>
                  <a:gd name="T5" fmla="*/ 5860 h 256"/>
                  <a:gd name="T6" fmla="*/ 0 w 36"/>
                  <a:gd name="T7" fmla="*/ 3516 h 256"/>
                  <a:gd name="T8" fmla="*/ 0 w 36"/>
                  <a:gd name="T9" fmla="*/ 0 h 256"/>
                  <a:gd name="T10" fmla="*/ 0 60000 65536"/>
                  <a:gd name="T11" fmla="*/ 0 60000 65536"/>
                  <a:gd name="T12" fmla="*/ 0 60000 65536"/>
                  <a:gd name="T13" fmla="*/ 0 60000 65536"/>
                  <a:gd name="T14" fmla="*/ 0 60000 65536"/>
                  <a:gd name="T15" fmla="*/ 0 w 36"/>
                  <a:gd name="T16" fmla="*/ 0 h 256"/>
                  <a:gd name="T17" fmla="*/ 36 w 36"/>
                  <a:gd name="T18" fmla="*/ 256 h 256"/>
                </a:gdLst>
                <a:ahLst/>
                <a:cxnLst>
                  <a:cxn ang="T10">
                    <a:pos x="T0" y="T1"/>
                  </a:cxn>
                  <a:cxn ang="T11">
                    <a:pos x="T2" y="T3"/>
                  </a:cxn>
                  <a:cxn ang="T12">
                    <a:pos x="T4" y="T5"/>
                  </a:cxn>
                  <a:cxn ang="T13">
                    <a:pos x="T6" y="T7"/>
                  </a:cxn>
                  <a:cxn ang="T14">
                    <a:pos x="T8" y="T9"/>
                  </a:cxn>
                </a:cxnLst>
                <a:rect l="T15" t="T16" r="T17" b="T18"/>
                <a:pathLst>
                  <a:path w="36" h="256">
                    <a:moveTo>
                      <a:pt x="0" y="0"/>
                    </a:moveTo>
                    <a:lnTo>
                      <a:pt x="36" y="157"/>
                    </a:lnTo>
                    <a:lnTo>
                      <a:pt x="24" y="256"/>
                    </a:lnTo>
                    <a:lnTo>
                      <a:pt x="0" y="155"/>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93" name="Freeform 62">
                <a:extLst>
                  <a:ext uri="{FF2B5EF4-FFF2-40B4-BE49-F238E27FC236}">
                    <a16:creationId xmlns:a16="http://schemas.microsoft.com/office/drawing/2014/main" id="{2E2F5BB6-3416-4E0F-BA08-625742D61B2B}"/>
                  </a:ext>
                </a:extLst>
              </p:cNvPr>
              <p:cNvSpPr>
                <a:spLocks/>
              </p:cNvSpPr>
              <p:nvPr/>
            </p:nvSpPr>
            <p:spPr bwMode="auto">
              <a:xfrm>
                <a:off x="4390773" y="4089295"/>
                <a:ext cx="68482" cy="260688"/>
              </a:xfrm>
              <a:custGeom>
                <a:avLst/>
                <a:gdLst>
                  <a:gd name="T0" fmla="*/ 0 w 56"/>
                  <a:gd name="T1" fmla="*/ 0 h 214"/>
                  <a:gd name="T2" fmla="*/ 3742 w 56"/>
                  <a:gd name="T3" fmla="*/ 2359 h 214"/>
                  <a:gd name="T4" fmla="*/ 3742 w 56"/>
                  <a:gd name="T5" fmla="*/ 2359 h 214"/>
                  <a:gd name="T6" fmla="*/ 3742 w 56"/>
                  <a:gd name="T7" fmla="*/ 4718 h 214"/>
                  <a:gd name="T8" fmla="*/ 0 w 56"/>
                  <a:gd name="T9" fmla="*/ 3539 h 214"/>
                  <a:gd name="T10" fmla="*/ 0 w 56"/>
                  <a:gd name="T11" fmla="*/ 0 h 214"/>
                  <a:gd name="T12" fmla="*/ 0 60000 65536"/>
                  <a:gd name="T13" fmla="*/ 0 60000 65536"/>
                  <a:gd name="T14" fmla="*/ 0 60000 65536"/>
                  <a:gd name="T15" fmla="*/ 0 60000 65536"/>
                  <a:gd name="T16" fmla="*/ 0 60000 65536"/>
                  <a:gd name="T17" fmla="*/ 0 60000 65536"/>
                  <a:gd name="T18" fmla="*/ 0 w 56"/>
                  <a:gd name="T19" fmla="*/ 0 h 214"/>
                  <a:gd name="T20" fmla="*/ 56 w 56"/>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56" h="214">
                    <a:moveTo>
                      <a:pt x="0" y="0"/>
                    </a:moveTo>
                    <a:lnTo>
                      <a:pt x="56" y="79"/>
                    </a:lnTo>
                    <a:lnTo>
                      <a:pt x="44" y="131"/>
                    </a:lnTo>
                    <a:lnTo>
                      <a:pt x="44" y="214"/>
                    </a:lnTo>
                    <a:lnTo>
                      <a:pt x="0" y="154"/>
                    </a:lnTo>
                    <a:lnTo>
                      <a:pt x="0"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94" name="Freeform 63">
                <a:extLst>
                  <a:ext uri="{FF2B5EF4-FFF2-40B4-BE49-F238E27FC236}">
                    <a16:creationId xmlns:a16="http://schemas.microsoft.com/office/drawing/2014/main" id="{AC3FE4B6-6751-4E0C-B0B1-6418FC5F5B8F}"/>
                  </a:ext>
                </a:extLst>
              </p:cNvPr>
              <p:cNvSpPr>
                <a:spLocks/>
              </p:cNvSpPr>
              <p:nvPr/>
            </p:nvSpPr>
            <p:spPr bwMode="auto">
              <a:xfrm>
                <a:off x="7424198" y="3499059"/>
                <a:ext cx="253694" cy="214780"/>
              </a:xfrm>
              <a:custGeom>
                <a:avLst/>
                <a:gdLst>
                  <a:gd name="T0" fmla="*/ 0 w 209"/>
                  <a:gd name="T1" fmla="*/ 2324 h 179"/>
                  <a:gd name="T2" fmla="*/ 9905 w 209"/>
                  <a:gd name="T3" fmla="*/ 0 h 179"/>
                  <a:gd name="T4" fmla="*/ 9905 w 209"/>
                  <a:gd name="T5" fmla="*/ 2324 h 179"/>
                  <a:gd name="T6" fmla="*/ 0 w 209"/>
                  <a:gd name="T7" fmla="*/ 2324 h 179"/>
                  <a:gd name="T8" fmla="*/ 0 w 209"/>
                  <a:gd name="T9" fmla="*/ 2324 h 179"/>
                  <a:gd name="T10" fmla="*/ 0 60000 65536"/>
                  <a:gd name="T11" fmla="*/ 0 60000 65536"/>
                  <a:gd name="T12" fmla="*/ 0 60000 65536"/>
                  <a:gd name="T13" fmla="*/ 0 60000 65536"/>
                  <a:gd name="T14" fmla="*/ 0 60000 65536"/>
                  <a:gd name="T15" fmla="*/ 0 w 209"/>
                  <a:gd name="T16" fmla="*/ 0 h 179"/>
                  <a:gd name="T17" fmla="*/ 209 w 209"/>
                  <a:gd name="T18" fmla="*/ 179 h 179"/>
                </a:gdLst>
                <a:ahLst/>
                <a:cxnLst>
                  <a:cxn ang="T10">
                    <a:pos x="T0" y="T1"/>
                  </a:cxn>
                  <a:cxn ang="T11">
                    <a:pos x="T2" y="T3"/>
                  </a:cxn>
                  <a:cxn ang="T12">
                    <a:pos x="T4" y="T5"/>
                  </a:cxn>
                  <a:cxn ang="T13">
                    <a:pos x="T6" y="T7"/>
                  </a:cxn>
                  <a:cxn ang="T14">
                    <a:pos x="T8" y="T9"/>
                  </a:cxn>
                </a:cxnLst>
                <a:rect l="T15" t="T16" r="T17" b="T18"/>
                <a:pathLst>
                  <a:path w="209" h="179">
                    <a:moveTo>
                      <a:pt x="0" y="26"/>
                    </a:moveTo>
                    <a:lnTo>
                      <a:pt x="209" y="0"/>
                    </a:lnTo>
                    <a:lnTo>
                      <a:pt x="209" y="149"/>
                    </a:lnTo>
                    <a:lnTo>
                      <a:pt x="0" y="179"/>
                    </a:lnTo>
                    <a:lnTo>
                      <a:pt x="0" y="26"/>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95" name="Freeform 64">
                <a:extLst>
                  <a:ext uri="{FF2B5EF4-FFF2-40B4-BE49-F238E27FC236}">
                    <a16:creationId xmlns:a16="http://schemas.microsoft.com/office/drawing/2014/main" id="{F1A22DBD-CF3E-48BB-8213-17400F340BD5}"/>
                  </a:ext>
                </a:extLst>
              </p:cNvPr>
              <p:cNvSpPr>
                <a:spLocks/>
              </p:cNvSpPr>
              <p:nvPr/>
            </p:nvSpPr>
            <p:spPr bwMode="auto">
              <a:xfrm>
                <a:off x="6983737" y="3261324"/>
                <a:ext cx="143189" cy="195105"/>
              </a:xfrm>
              <a:custGeom>
                <a:avLst/>
                <a:gdLst>
                  <a:gd name="T0" fmla="*/ 6137 w 119"/>
                  <a:gd name="T1" fmla="*/ 0 h 159"/>
                  <a:gd name="T2" fmla="*/ 3682 w 119"/>
                  <a:gd name="T3" fmla="*/ 2376 h 159"/>
                  <a:gd name="T4" fmla="*/ 0 w 119"/>
                  <a:gd name="T5" fmla="*/ 3564 h 159"/>
                  <a:gd name="T6" fmla="*/ 4909 w 119"/>
                  <a:gd name="T7" fmla="*/ 2376 h 159"/>
                  <a:gd name="T8" fmla="*/ 6137 w 119"/>
                  <a:gd name="T9" fmla="*/ 3564 h 159"/>
                  <a:gd name="T10" fmla="*/ 6137 w 119"/>
                  <a:gd name="T11" fmla="*/ 0 h 159"/>
                  <a:gd name="T12" fmla="*/ 0 60000 65536"/>
                  <a:gd name="T13" fmla="*/ 0 60000 65536"/>
                  <a:gd name="T14" fmla="*/ 0 60000 65536"/>
                  <a:gd name="T15" fmla="*/ 0 60000 65536"/>
                  <a:gd name="T16" fmla="*/ 0 60000 65536"/>
                  <a:gd name="T17" fmla="*/ 0 60000 65536"/>
                  <a:gd name="T18" fmla="*/ 0 w 119"/>
                  <a:gd name="T19" fmla="*/ 0 h 159"/>
                  <a:gd name="T20" fmla="*/ 119 w 119"/>
                  <a:gd name="T21" fmla="*/ 159 h 159"/>
                </a:gdLst>
                <a:ahLst/>
                <a:cxnLst>
                  <a:cxn ang="T12">
                    <a:pos x="T0" y="T1"/>
                  </a:cxn>
                  <a:cxn ang="T13">
                    <a:pos x="T2" y="T3"/>
                  </a:cxn>
                  <a:cxn ang="T14">
                    <a:pos x="T4" y="T5"/>
                  </a:cxn>
                  <a:cxn ang="T15">
                    <a:pos x="T6" y="T7"/>
                  </a:cxn>
                  <a:cxn ang="T16">
                    <a:pos x="T8" y="T9"/>
                  </a:cxn>
                  <a:cxn ang="T17">
                    <a:pos x="T10" y="T11"/>
                  </a:cxn>
                </a:cxnLst>
                <a:rect l="T18" t="T19" r="T20" b="T21"/>
                <a:pathLst>
                  <a:path w="119" h="159">
                    <a:moveTo>
                      <a:pt x="119" y="0"/>
                    </a:moveTo>
                    <a:lnTo>
                      <a:pt x="14" y="97"/>
                    </a:lnTo>
                    <a:lnTo>
                      <a:pt x="0" y="153"/>
                    </a:lnTo>
                    <a:lnTo>
                      <a:pt x="95" y="121"/>
                    </a:lnTo>
                    <a:lnTo>
                      <a:pt x="119" y="159"/>
                    </a:lnTo>
                    <a:lnTo>
                      <a:pt x="119"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96" name="Freeform 65">
                <a:extLst>
                  <a:ext uri="{FF2B5EF4-FFF2-40B4-BE49-F238E27FC236}">
                    <a16:creationId xmlns:a16="http://schemas.microsoft.com/office/drawing/2014/main" id="{7C33E9C8-C739-4279-86E4-23FA560E61B1}"/>
                  </a:ext>
                </a:extLst>
              </p:cNvPr>
              <p:cNvSpPr>
                <a:spLocks/>
              </p:cNvSpPr>
              <p:nvPr/>
            </p:nvSpPr>
            <p:spPr bwMode="auto">
              <a:xfrm>
                <a:off x="7288793" y="3372815"/>
                <a:ext cx="80934" cy="95092"/>
              </a:xfrm>
              <a:custGeom>
                <a:avLst/>
                <a:gdLst>
                  <a:gd name="T0" fmla="*/ 3752 w 66"/>
                  <a:gd name="T1" fmla="*/ 0 h 79"/>
                  <a:gd name="T2" fmla="*/ 0 w 66"/>
                  <a:gd name="T3" fmla="*/ 2331 h 79"/>
                  <a:gd name="T4" fmla="*/ 3752 w 66"/>
                  <a:gd name="T5" fmla="*/ 2331 h 79"/>
                  <a:gd name="T6" fmla="*/ 3752 w 66"/>
                  <a:gd name="T7" fmla="*/ 0 h 79"/>
                  <a:gd name="T8" fmla="*/ 0 60000 65536"/>
                  <a:gd name="T9" fmla="*/ 0 60000 65536"/>
                  <a:gd name="T10" fmla="*/ 0 60000 65536"/>
                  <a:gd name="T11" fmla="*/ 0 60000 65536"/>
                  <a:gd name="T12" fmla="*/ 0 w 66"/>
                  <a:gd name="T13" fmla="*/ 0 h 79"/>
                  <a:gd name="T14" fmla="*/ 66 w 66"/>
                  <a:gd name="T15" fmla="*/ 79 h 79"/>
                </a:gdLst>
                <a:ahLst/>
                <a:cxnLst>
                  <a:cxn ang="T8">
                    <a:pos x="T0" y="T1"/>
                  </a:cxn>
                  <a:cxn ang="T9">
                    <a:pos x="T2" y="T3"/>
                  </a:cxn>
                  <a:cxn ang="T10">
                    <a:pos x="T4" y="T5"/>
                  </a:cxn>
                  <a:cxn ang="T11">
                    <a:pos x="T6" y="T7"/>
                  </a:cxn>
                </a:cxnLst>
                <a:rect l="T12" t="T13" r="T14" b="T15"/>
                <a:pathLst>
                  <a:path w="66" h="79">
                    <a:moveTo>
                      <a:pt x="66" y="0"/>
                    </a:moveTo>
                    <a:lnTo>
                      <a:pt x="0" y="54"/>
                    </a:lnTo>
                    <a:lnTo>
                      <a:pt x="66" y="79"/>
                    </a:lnTo>
                    <a:lnTo>
                      <a:pt x="66"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97" name="Freeform 66">
                <a:extLst>
                  <a:ext uri="{FF2B5EF4-FFF2-40B4-BE49-F238E27FC236}">
                    <a16:creationId xmlns:a16="http://schemas.microsoft.com/office/drawing/2014/main" id="{45B476CD-A5E5-443C-912F-411613631863}"/>
                  </a:ext>
                </a:extLst>
              </p:cNvPr>
              <p:cNvSpPr>
                <a:spLocks/>
              </p:cNvSpPr>
              <p:nvPr/>
            </p:nvSpPr>
            <p:spPr bwMode="auto">
              <a:xfrm>
                <a:off x="7374394" y="3636779"/>
                <a:ext cx="54474" cy="262326"/>
              </a:xfrm>
              <a:custGeom>
                <a:avLst/>
                <a:gdLst>
                  <a:gd name="T0" fmla="*/ 2416 w 46"/>
                  <a:gd name="T1" fmla="*/ 0 h 219"/>
                  <a:gd name="T2" fmla="*/ 0 w 46"/>
                  <a:gd name="T3" fmla="*/ 2320 h 219"/>
                  <a:gd name="T4" fmla="*/ 0 w 46"/>
                  <a:gd name="T5" fmla="*/ 4639 h 219"/>
                  <a:gd name="T6" fmla="*/ 2416 w 46"/>
                  <a:gd name="T7" fmla="*/ 2320 h 219"/>
                  <a:gd name="T8" fmla="*/ 2416 w 46"/>
                  <a:gd name="T9" fmla="*/ 0 h 219"/>
                  <a:gd name="T10" fmla="*/ 0 60000 65536"/>
                  <a:gd name="T11" fmla="*/ 0 60000 65536"/>
                  <a:gd name="T12" fmla="*/ 0 60000 65536"/>
                  <a:gd name="T13" fmla="*/ 0 60000 65536"/>
                  <a:gd name="T14" fmla="*/ 0 60000 65536"/>
                  <a:gd name="T15" fmla="*/ 0 w 46"/>
                  <a:gd name="T16" fmla="*/ 0 h 219"/>
                  <a:gd name="T17" fmla="*/ 46 w 46"/>
                  <a:gd name="T18" fmla="*/ 219 h 219"/>
                </a:gdLst>
                <a:ahLst/>
                <a:cxnLst>
                  <a:cxn ang="T10">
                    <a:pos x="T0" y="T1"/>
                  </a:cxn>
                  <a:cxn ang="T11">
                    <a:pos x="T2" y="T3"/>
                  </a:cxn>
                  <a:cxn ang="T12">
                    <a:pos x="T4" y="T5"/>
                  </a:cxn>
                  <a:cxn ang="T13">
                    <a:pos x="T6" y="T7"/>
                  </a:cxn>
                  <a:cxn ang="T14">
                    <a:pos x="T8" y="T9"/>
                  </a:cxn>
                </a:cxnLst>
                <a:rect l="T15" t="T16" r="T17" b="T18"/>
                <a:pathLst>
                  <a:path w="46" h="219">
                    <a:moveTo>
                      <a:pt x="46" y="0"/>
                    </a:moveTo>
                    <a:lnTo>
                      <a:pt x="0" y="60"/>
                    </a:lnTo>
                    <a:lnTo>
                      <a:pt x="0" y="219"/>
                    </a:lnTo>
                    <a:lnTo>
                      <a:pt x="46" y="154"/>
                    </a:lnTo>
                    <a:lnTo>
                      <a:pt x="46"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98" name="Freeform 67">
                <a:extLst>
                  <a:ext uri="{FF2B5EF4-FFF2-40B4-BE49-F238E27FC236}">
                    <a16:creationId xmlns:a16="http://schemas.microsoft.com/office/drawing/2014/main" id="{14E7E9D1-2BE3-471C-A951-4AE49169EEF0}"/>
                  </a:ext>
                </a:extLst>
              </p:cNvPr>
              <p:cNvSpPr>
                <a:spLocks/>
              </p:cNvSpPr>
              <p:nvPr/>
            </p:nvSpPr>
            <p:spPr bwMode="auto">
              <a:xfrm>
                <a:off x="7679451" y="3677769"/>
                <a:ext cx="71595" cy="96733"/>
              </a:xfrm>
              <a:custGeom>
                <a:avLst/>
                <a:gdLst>
                  <a:gd name="T0" fmla="*/ 3843 w 57"/>
                  <a:gd name="T1" fmla="*/ 0 h 82"/>
                  <a:gd name="T2" fmla="*/ 0 w 57"/>
                  <a:gd name="T3" fmla="*/ 2284 h 82"/>
                  <a:gd name="T4" fmla="*/ 3843 w 57"/>
                  <a:gd name="T5" fmla="*/ 2284 h 82"/>
                  <a:gd name="T6" fmla="*/ 3843 w 57"/>
                  <a:gd name="T7" fmla="*/ 2284 h 82"/>
                  <a:gd name="T8" fmla="*/ 3843 w 57"/>
                  <a:gd name="T9" fmla="*/ 0 h 82"/>
                  <a:gd name="T10" fmla="*/ 0 60000 65536"/>
                  <a:gd name="T11" fmla="*/ 0 60000 65536"/>
                  <a:gd name="T12" fmla="*/ 0 60000 65536"/>
                  <a:gd name="T13" fmla="*/ 0 60000 65536"/>
                  <a:gd name="T14" fmla="*/ 0 60000 65536"/>
                  <a:gd name="T15" fmla="*/ 0 w 57"/>
                  <a:gd name="T16" fmla="*/ 0 h 82"/>
                  <a:gd name="T17" fmla="*/ 57 w 57"/>
                  <a:gd name="T18" fmla="*/ 82 h 82"/>
                </a:gdLst>
                <a:ahLst/>
                <a:cxnLst>
                  <a:cxn ang="T10">
                    <a:pos x="T0" y="T1"/>
                  </a:cxn>
                  <a:cxn ang="T11">
                    <a:pos x="T2" y="T3"/>
                  </a:cxn>
                  <a:cxn ang="T12">
                    <a:pos x="T4" y="T5"/>
                  </a:cxn>
                  <a:cxn ang="T13">
                    <a:pos x="T6" y="T7"/>
                  </a:cxn>
                  <a:cxn ang="T14">
                    <a:pos x="T8" y="T9"/>
                  </a:cxn>
                </a:cxnLst>
                <a:rect l="T15" t="T16" r="T17" b="T18"/>
                <a:pathLst>
                  <a:path w="57" h="82">
                    <a:moveTo>
                      <a:pt x="57" y="0"/>
                    </a:moveTo>
                    <a:lnTo>
                      <a:pt x="0" y="58"/>
                    </a:lnTo>
                    <a:lnTo>
                      <a:pt x="16" y="82"/>
                    </a:lnTo>
                    <a:lnTo>
                      <a:pt x="57" y="58"/>
                    </a:lnTo>
                    <a:lnTo>
                      <a:pt x="57"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199" name="Freeform 68">
                <a:extLst>
                  <a:ext uri="{FF2B5EF4-FFF2-40B4-BE49-F238E27FC236}">
                    <a16:creationId xmlns:a16="http://schemas.microsoft.com/office/drawing/2014/main" id="{F598EB27-B845-4AF4-8D61-007B5CCEEEF2}"/>
                  </a:ext>
                </a:extLst>
              </p:cNvPr>
              <p:cNvSpPr>
                <a:spLocks/>
              </p:cNvSpPr>
              <p:nvPr/>
            </p:nvSpPr>
            <p:spPr bwMode="auto">
              <a:xfrm>
                <a:off x="7724586" y="3858118"/>
                <a:ext cx="73152" cy="141001"/>
              </a:xfrm>
              <a:custGeom>
                <a:avLst/>
                <a:gdLst>
                  <a:gd name="T0" fmla="*/ 3794 w 59"/>
                  <a:gd name="T1" fmla="*/ 0 h 116"/>
                  <a:gd name="T2" fmla="*/ 0 w 59"/>
                  <a:gd name="T3" fmla="*/ 2354 h 116"/>
                  <a:gd name="T4" fmla="*/ 0 w 59"/>
                  <a:gd name="T5" fmla="*/ 2354 h 116"/>
                  <a:gd name="T6" fmla="*/ 3794 w 59"/>
                  <a:gd name="T7" fmla="*/ 2354 h 116"/>
                  <a:gd name="T8" fmla="*/ 3794 w 59"/>
                  <a:gd name="T9" fmla="*/ 2354 h 116"/>
                  <a:gd name="T10" fmla="*/ 3794 w 59"/>
                  <a:gd name="T11" fmla="*/ 0 h 116"/>
                  <a:gd name="T12" fmla="*/ 0 60000 65536"/>
                  <a:gd name="T13" fmla="*/ 0 60000 65536"/>
                  <a:gd name="T14" fmla="*/ 0 60000 65536"/>
                  <a:gd name="T15" fmla="*/ 0 60000 65536"/>
                  <a:gd name="T16" fmla="*/ 0 60000 65536"/>
                  <a:gd name="T17" fmla="*/ 0 60000 65536"/>
                  <a:gd name="T18" fmla="*/ 0 w 59"/>
                  <a:gd name="T19" fmla="*/ 0 h 116"/>
                  <a:gd name="T20" fmla="*/ 59 w 59"/>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59" h="116">
                    <a:moveTo>
                      <a:pt x="59" y="0"/>
                    </a:moveTo>
                    <a:lnTo>
                      <a:pt x="0" y="77"/>
                    </a:lnTo>
                    <a:lnTo>
                      <a:pt x="0" y="92"/>
                    </a:lnTo>
                    <a:lnTo>
                      <a:pt x="44" y="116"/>
                    </a:lnTo>
                    <a:lnTo>
                      <a:pt x="59" y="116"/>
                    </a:lnTo>
                    <a:lnTo>
                      <a:pt x="59" y="0"/>
                    </a:lnTo>
                    <a:close/>
                  </a:path>
                </a:pathLst>
              </a:custGeom>
              <a:grpFill/>
              <a:ln w="12700">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00" name="Freeform 69">
                <a:extLst>
                  <a:ext uri="{FF2B5EF4-FFF2-40B4-BE49-F238E27FC236}">
                    <a16:creationId xmlns:a16="http://schemas.microsoft.com/office/drawing/2014/main" id="{0AC4DBE3-194E-423B-AA8D-BE762F9B909D}"/>
                  </a:ext>
                </a:extLst>
              </p:cNvPr>
              <p:cNvSpPr>
                <a:spLocks/>
              </p:cNvSpPr>
              <p:nvPr/>
            </p:nvSpPr>
            <p:spPr bwMode="auto">
              <a:xfrm>
                <a:off x="8021858" y="3617107"/>
                <a:ext cx="510500" cy="449234"/>
              </a:xfrm>
              <a:custGeom>
                <a:avLst/>
                <a:gdLst>
                  <a:gd name="T0" fmla="*/ 0 w 417"/>
                  <a:gd name="T1" fmla="*/ 2147483647 h 370"/>
                  <a:gd name="T2" fmla="*/ 0 w 417"/>
                  <a:gd name="T3" fmla="*/ 2147483647 h 370"/>
                  <a:gd name="T4" fmla="*/ 2147483647 w 417"/>
                  <a:gd name="T5" fmla="*/ 2147483647 h 370"/>
                  <a:gd name="T6" fmla="*/ 2147483647 w 417"/>
                  <a:gd name="T7" fmla="*/ 2147483647 h 370"/>
                  <a:gd name="T8" fmla="*/ 2147483647 w 417"/>
                  <a:gd name="T9" fmla="*/ 2147483647 h 370"/>
                  <a:gd name="T10" fmla="*/ 2147483647 w 417"/>
                  <a:gd name="T11" fmla="*/ 2147483647 h 370"/>
                  <a:gd name="T12" fmla="*/ 2147483647 w 417"/>
                  <a:gd name="T13" fmla="*/ 2147483647 h 370"/>
                  <a:gd name="T14" fmla="*/ 2147483647 w 417"/>
                  <a:gd name="T15" fmla="*/ 2147483647 h 370"/>
                  <a:gd name="T16" fmla="*/ 2147483647 w 417"/>
                  <a:gd name="T17" fmla="*/ 2147483647 h 370"/>
                  <a:gd name="T18" fmla="*/ 2147483647 w 417"/>
                  <a:gd name="T19" fmla="*/ 2147483647 h 370"/>
                  <a:gd name="T20" fmla="*/ 2147483647 w 417"/>
                  <a:gd name="T21" fmla="*/ 2147483647 h 370"/>
                  <a:gd name="T22" fmla="*/ 2147483647 w 417"/>
                  <a:gd name="T23" fmla="*/ 0 h 370"/>
                  <a:gd name="T24" fmla="*/ 2147483647 w 417"/>
                  <a:gd name="T25" fmla="*/ 0 h 370"/>
                  <a:gd name="T26" fmla="*/ 2147483647 w 417"/>
                  <a:gd name="T27" fmla="*/ 2147483647 h 370"/>
                  <a:gd name="T28" fmla="*/ 2147483647 w 417"/>
                  <a:gd name="T29" fmla="*/ 2147483647 h 370"/>
                  <a:gd name="T30" fmla="*/ 2147483647 w 417"/>
                  <a:gd name="T31" fmla="*/ 2147483647 h 370"/>
                  <a:gd name="T32" fmla="*/ 2147483647 w 417"/>
                  <a:gd name="T33" fmla="*/ 2147483647 h 370"/>
                  <a:gd name="T34" fmla="*/ 2147483647 w 417"/>
                  <a:gd name="T35" fmla="*/ 2147483647 h 370"/>
                  <a:gd name="T36" fmla="*/ 2147483647 w 417"/>
                  <a:gd name="T37" fmla="*/ 2147483647 h 370"/>
                  <a:gd name="T38" fmla="*/ 0 w 417"/>
                  <a:gd name="T39" fmla="*/ 2147483647 h 3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7"/>
                  <a:gd name="T61" fmla="*/ 0 h 370"/>
                  <a:gd name="T62" fmla="*/ 417 w 417"/>
                  <a:gd name="T63" fmla="*/ 370 h 3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7" h="370">
                    <a:moveTo>
                      <a:pt x="0" y="234"/>
                    </a:moveTo>
                    <a:lnTo>
                      <a:pt x="0" y="273"/>
                    </a:lnTo>
                    <a:lnTo>
                      <a:pt x="274" y="273"/>
                    </a:lnTo>
                    <a:lnTo>
                      <a:pt x="321" y="343"/>
                    </a:lnTo>
                    <a:lnTo>
                      <a:pt x="371" y="351"/>
                    </a:lnTo>
                    <a:lnTo>
                      <a:pt x="371" y="370"/>
                    </a:lnTo>
                    <a:lnTo>
                      <a:pt x="407" y="342"/>
                    </a:lnTo>
                    <a:lnTo>
                      <a:pt x="415" y="261"/>
                    </a:lnTo>
                    <a:lnTo>
                      <a:pt x="417" y="218"/>
                    </a:lnTo>
                    <a:lnTo>
                      <a:pt x="417" y="133"/>
                    </a:lnTo>
                    <a:lnTo>
                      <a:pt x="401" y="119"/>
                    </a:lnTo>
                    <a:lnTo>
                      <a:pt x="409" y="0"/>
                    </a:lnTo>
                    <a:lnTo>
                      <a:pt x="320" y="0"/>
                    </a:lnTo>
                    <a:lnTo>
                      <a:pt x="224" y="95"/>
                    </a:lnTo>
                    <a:lnTo>
                      <a:pt x="240" y="127"/>
                    </a:lnTo>
                    <a:lnTo>
                      <a:pt x="181" y="170"/>
                    </a:lnTo>
                    <a:lnTo>
                      <a:pt x="107" y="160"/>
                    </a:lnTo>
                    <a:lnTo>
                      <a:pt x="42" y="160"/>
                    </a:lnTo>
                    <a:lnTo>
                      <a:pt x="28" y="204"/>
                    </a:lnTo>
                    <a:lnTo>
                      <a:pt x="0" y="234"/>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01" name="Freeform 70">
                <a:extLst>
                  <a:ext uri="{FF2B5EF4-FFF2-40B4-BE49-F238E27FC236}">
                    <a16:creationId xmlns:a16="http://schemas.microsoft.com/office/drawing/2014/main" id="{5A6CD53B-CA1F-4514-AF31-0A8269E955FB}"/>
                  </a:ext>
                </a:extLst>
              </p:cNvPr>
              <p:cNvSpPr>
                <a:spLocks/>
              </p:cNvSpPr>
              <p:nvPr/>
            </p:nvSpPr>
            <p:spPr bwMode="auto">
              <a:xfrm>
                <a:off x="8509013" y="3622024"/>
                <a:ext cx="191437" cy="227896"/>
              </a:xfrm>
              <a:custGeom>
                <a:avLst/>
                <a:gdLst>
                  <a:gd name="T0" fmla="*/ 2147483647 w 155"/>
                  <a:gd name="T1" fmla="*/ 0 h 189"/>
                  <a:gd name="T2" fmla="*/ 2147483647 w 155"/>
                  <a:gd name="T3" fmla="*/ 0 h 189"/>
                  <a:gd name="T4" fmla="*/ 2147483647 w 155"/>
                  <a:gd name="T5" fmla="*/ 2147483647 h 189"/>
                  <a:gd name="T6" fmla="*/ 2147483647 w 155"/>
                  <a:gd name="T7" fmla="*/ 2147483647 h 189"/>
                  <a:gd name="T8" fmla="*/ 2147483647 w 155"/>
                  <a:gd name="T9" fmla="*/ 2147483647 h 189"/>
                  <a:gd name="T10" fmla="*/ 2147483647 w 155"/>
                  <a:gd name="T11" fmla="*/ 2147483647 h 189"/>
                  <a:gd name="T12" fmla="*/ 2147483647 w 155"/>
                  <a:gd name="T13" fmla="*/ 2147483647 h 189"/>
                  <a:gd name="T14" fmla="*/ 0 w 155"/>
                  <a:gd name="T15" fmla="*/ 2147483647 h 189"/>
                  <a:gd name="T16" fmla="*/ 2147483647 w 155"/>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189"/>
                  <a:gd name="T29" fmla="*/ 155 w 155"/>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189">
                    <a:moveTo>
                      <a:pt x="10" y="0"/>
                    </a:moveTo>
                    <a:lnTo>
                      <a:pt x="155" y="0"/>
                    </a:lnTo>
                    <a:lnTo>
                      <a:pt x="149" y="46"/>
                    </a:lnTo>
                    <a:lnTo>
                      <a:pt x="123" y="56"/>
                    </a:lnTo>
                    <a:lnTo>
                      <a:pt x="83" y="189"/>
                    </a:lnTo>
                    <a:lnTo>
                      <a:pt x="18" y="189"/>
                    </a:lnTo>
                    <a:lnTo>
                      <a:pt x="18" y="130"/>
                    </a:lnTo>
                    <a:lnTo>
                      <a:pt x="0" y="116"/>
                    </a:lnTo>
                    <a:lnTo>
                      <a:pt x="1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02" name="Freeform 71">
                <a:extLst>
                  <a:ext uri="{FF2B5EF4-FFF2-40B4-BE49-F238E27FC236}">
                    <a16:creationId xmlns:a16="http://schemas.microsoft.com/office/drawing/2014/main" id="{FEAD9562-01AD-4647-A183-E8DADBE3C6F8}"/>
                  </a:ext>
                </a:extLst>
              </p:cNvPr>
              <p:cNvSpPr>
                <a:spLocks/>
              </p:cNvSpPr>
              <p:nvPr/>
            </p:nvSpPr>
            <p:spPr bwMode="auto">
              <a:xfrm>
                <a:off x="8610178" y="3540049"/>
                <a:ext cx="141632" cy="309873"/>
              </a:xfrm>
              <a:custGeom>
                <a:avLst/>
                <a:gdLst>
                  <a:gd name="T0" fmla="*/ 2147483647 w 116"/>
                  <a:gd name="T1" fmla="*/ 2147483647 h 256"/>
                  <a:gd name="T2" fmla="*/ 2147483647 w 116"/>
                  <a:gd name="T3" fmla="*/ 0 h 256"/>
                  <a:gd name="T4" fmla="*/ 2147483647 w 116"/>
                  <a:gd name="T5" fmla="*/ 2147483647 h 256"/>
                  <a:gd name="T6" fmla="*/ 2147483647 w 116"/>
                  <a:gd name="T7" fmla="*/ 2147483647 h 256"/>
                  <a:gd name="T8" fmla="*/ 0 w 116"/>
                  <a:gd name="T9" fmla="*/ 2147483647 h 256"/>
                  <a:gd name="T10" fmla="*/ 2147483647 w 116"/>
                  <a:gd name="T11" fmla="*/ 2147483647 h 256"/>
                  <a:gd name="T12" fmla="*/ 2147483647 w 116"/>
                  <a:gd name="T13" fmla="*/ 2147483647 h 256"/>
                  <a:gd name="T14" fmla="*/ 2147483647 w 116"/>
                  <a:gd name="T15" fmla="*/ 2147483647 h 256"/>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56"/>
                  <a:gd name="T26" fmla="*/ 116 w 116"/>
                  <a:gd name="T27" fmla="*/ 256 h 2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56">
                    <a:moveTo>
                      <a:pt x="72" y="67"/>
                    </a:moveTo>
                    <a:lnTo>
                      <a:pt x="116" y="0"/>
                    </a:lnTo>
                    <a:lnTo>
                      <a:pt x="116" y="234"/>
                    </a:lnTo>
                    <a:lnTo>
                      <a:pt x="74" y="256"/>
                    </a:lnTo>
                    <a:lnTo>
                      <a:pt x="0" y="254"/>
                    </a:lnTo>
                    <a:lnTo>
                      <a:pt x="42" y="123"/>
                    </a:lnTo>
                    <a:lnTo>
                      <a:pt x="67" y="112"/>
                    </a:lnTo>
                    <a:lnTo>
                      <a:pt x="72" y="67"/>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03" name="Freeform 72">
                <a:extLst>
                  <a:ext uri="{FF2B5EF4-FFF2-40B4-BE49-F238E27FC236}">
                    <a16:creationId xmlns:a16="http://schemas.microsoft.com/office/drawing/2014/main" id="{6B8C87F0-66F1-4C2C-8C57-24A264359412}"/>
                  </a:ext>
                </a:extLst>
              </p:cNvPr>
              <p:cNvSpPr>
                <a:spLocks/>
              </p:cNvSpPr>
              <p:nvPr/>
            </p:nvSpPr>
            <p:spPr bwMode="auto">
              <a:xfrm>
                <a:off x="8751809" y="3372815"/>
                <a:ext cx="300386" cy="447594"/>
              </a:xfrm>
              <a:custGeom>
                <a:avLst/>
                <a:gdLst>
                  <a:gd name="T0" fmla="*/ 0 w 246"/>
                  <a:gd name="T1" fmla="*/ 2147483647 h 373"/>
                  <a:gd name="T2" fmla="*/ 0 w 246"/>
                  <a:gd name="T3" fmla="*/ 2147483647 h 373"/>
                  <a:gd name="T4" fmla="*/ 2147483647 w 246"/>
                  <a:gd name="T5" fmla="*/ 2147483647 h 373"/>
                  <a:gd name="T6" fmla="*/ 2147483647 w 246"/>
                  <a:gd name="T7" fmla="*/ 2147483647 h 373"/>
                  <a:gd name="T8" fmla="*/ 2147483647 w 246"/>
                  <a:gd name="T9" fmla="*/ 2147483647 h 373"/>
                  <a:gd name="T10" fmla="*/ 2147483647 w 246"/>
                  <a:gd name="T11" fmla="*/ 2147483647 h 373"/>
                  <a:gd name="T12" fmla="*/ 2147483647 w 246"/>
                  <a:gd name="T13" fmla="*/ 2147483647 h 373"/>
                  <a:gd name="T14" fmla="*/ 2147483647 w 246"/>
                  <a:gd name="T15" fmla="*/ 2147483647 h 373"/>
                  <a:gd name="T16" fmla="*/ 2147483647 w 246"/>
                  <a:gd name="T17" fmla="*/ 2147483647 h 373"/>
                  <a:gd name="T18" fmla="*/ 2147483647 w 246"/>
                  <a:gd name="T19" fmla="*/ 0 h 373"/>
                  <a:gd name="T20" fmla="*/ 2147483647 w 246"/>
                  <a:gd name="T21" fmla="*/ 2147483647 h 373"/>
                  <a:gd name="T22" fmla="*/ 0 w 246"/>
                  <a:gd name="T23" fmla="*/ 2147483647 h 3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6"/>
                  <a:gd name="T37" fmla="*/ 0 h 373"/>
                  <a:gd name="T38" fmla="*/ 246 w 246"/>
                  <a:gd name="T39" fmla="*/ 373 h 3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6" h="373">
                    <a:moveTo>
                      <a:pt x="0" y="145"/>
                    </a:moveTo>
                    <a:lnTo>
                      <a:pt x="0" y="373"/>
                    </a:lnTo>
                    <a:lnTo>
                      <a:pt x="59" y="340"/>
                    </a:lnTo>
                    <a:lnTo>
                      <a:pt x="63" y="310"/>
                    </a:lnTo>
                    <a:lnTo>
                      <a:pt x="246" y="177"/>
                    </a:lnTo>
                    <a:lnTo>
                      <a:pt x="236" y="127"/>
                    </a:lnTo>
                    <a:lnTo>
                      <a:pt x="204" y="113"/>
                    </a:lnTo>
                    <a:lnTo>
                      <a:pt x="182" y="6"/>
                    </a:lnTo>
                    <a:lnTo>
                      <a:pt x="133" y="20"/>
                    </a:lnTo>
                    <a:lnTo>
                      <a:pt x="107" y="0"/>
                    </a:lnTo>
                    <a:lnTo>
                      <a:pt x="59" y="38"/>
                    </a:lnTo>
                    <a:lnTo>
                      <a:pt x="0" y="145"/>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04" name="Freeform 73">
                <a:extLst>
                  <a:ext uri="{FF2B5EF4-FFF2-40B4-BE49-F238E27FC236}">
                    <a16:creationId xmlns:a16="http://schemas.microsoft.com/office/drawing/2014/main" id="{17EBA2D8-2937-45C6-9694-865E3B2D9A13}"/>
                  </a:ext>
                </a:extLst>
              </p:cNvPr>
              <p:cNvSpPr>
                <a:spLocks/>
              </p:cNvSpPr>
              <p:nvPr/>
            </p:nvSpPr>
            <p:spPr bwMode="auto">
              <a:xfrm>
                <a:off x="8530801" y="3820407"/>
                <a:ext cx="287934" cy="177071"/>
              </a:xfrm>
              <a:custGeom>
                <a:avLst/>
                <a:gdLst>
                  <a:gd name="T0" fmla="*/ 2147483647 w 236"/>
                  <a:gd name="T1" fmla="*/ 2147483647 h 143"/>
                  <a:gd name="T2" fmla="*/ 2147483647 w 236"/>
                  <a:gd name="T3" fmla="*/ 2147483647 h 143"/>
                  <a:gd name="T4" fmla="*/ 2147483647 w 236"/>
                  <a:gd name="T5" fmla="*/ 0 h 143"/>
                  <a:gd name="T6" fmla="*/ 2147483647 w 236"/>
                  <a:gd name="T7" fmla="*/ 2147483647 h 143"/>
                  <a:gd name="T8" fmla="*/ 2147483647 w 236"/>
                  <a:gd name="T9" fmla="*/ 2147483647 h 143"/>
                  <a:gd name="T10" fmla="*/ 2147483647 w 236"/>
                  <a:gd name="T11" fmla="*/ 2147483647 h 143"/>
                  <a:gd name="T12" fmla="*/ 2147483647 w 236"/>
                  <a:gd name="T13" fmla="*/ 2147483647 h 143"/>
                  <a:gd name="T14" fmla="*/ 2147483647 w 236"/>
                  <a:gd name="T15" fmla="*/ 2147483647 h 143"/>
                  <a:gd name="T16" fmla="*/ 2147483647 w 236"/>
                  <a:gd name="T17" fmla="*/ 2147483647 h 143"/>
                  <a:gd name="T18" fmla="*/ 0 w 236"/>
                  <a:gd name="T19" fmla="*/ 2147483647 h 143"/>
                  <a:gd name="T20" fmla="*/ 2147483647 w 236"/>
                  <a:gd name="T21" fmla="*/ 2147483647 h 1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6"/>
                  <a:gd name="T34" fmla="*/ 0 h 143"/>
                  <a:gd name="T35" fmla="*/ 236 w 236"/>
                  <a:gd name="T36" fmla="*/ 143 h 14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6" h="143">
                    <a:moveTo>
                      <a:pt x="2" y="20"/>
                    </a:moveTo>
                    <a:lnTo>
                      <a:pt x="141" y="23"/>
                    </a:lnTo>
                    <a:lnTo>
                      <a:pt x="182" y="0"/>
                    </a:lnTo>
                    <a:lnTo>
                      <a:pt x="191" y="43"/>
                    </a:lnTo>
                    <a:lnTo>
                      <a:pt x="169" y="65"/>
                    </a:lnTo>
                    <a:lnTo>
                      <a:pt x="201" y="123"/>
                    </a:lnTo>
                    <a:lnTo>
                      <a:pt x="236" y="123"/>
                    </a:lnTo>
                    <a:lnTo>
                      <a:pt x="185" y="143"/>
                    </a:lnTo>
                    <a:lnTo>
                      <a:pt x="136" y="94"/>
                    </a:lnTo>
                    <a:lnTo>
                      <a:pt x="0" y="94"/>
                    </a:lnTo>
                    <a:lnTo>
                      <a:pt x="2" y="2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05" name="Freeform 74">
                <a:extLst>
                  <a:ext uri="{FF2B5EF4-FFF2-40B4-BE49-F238E27FC236}">
                    <a16:creationId xmlns:a16="http://schemas.microsoft.com/office/drawing/2014/main" id="{D3E6A1F1-7E52-4910-A5D7-FE9A4CA9A526}"/>
                  </a:ext>
                </a:extLst>
              </p:cNvPr>
              <p:cNvSpPr>
                <a:spLocks/>
              </p:cNvSpPr>
              <p:nvPr/>
            </p:nvSpPr>
            <p:spPr bwMode="auto">
              <a:xfrm>
                <a:off x="8656869" y="3938455"/>
                <a:ext cx="66925" cy="72140"/>
              </a:xfrm>
              <a:custGeom>
                <a:avLst/>
                <a:gdLst>
                  <a:gd name="T0" fmla="*/ 2147483647 w 55"/>
                  <a:gd name="T1" fmla="*/ 0 h 63"/>
                  <a:gd name="T2" fmla="*/ 2147483647 w 55"/>
                  <a:gd name="T3" fmla="*/ 0 h 63"/>
                  <a:gd name="T4" fmla="*/ 2147483647 w 55"/>
                  <a:gd name="T5" fmla="*/ 2147483647 h 63"/>
                  <a:gd name="T6" fmla="*/ 2147483647 w 55"/>
                  <a:gd name="T7" fmla="*/ 2147483647 h 63"/>
                  <a:gd name="T8" fmla="*/ 0 w 55"/>
                  <a:gd name="T9" fmla="*/ 2147483647 h 63"/>
                  <a:gd name="T10" fmla="*/ 2147483647 w 55"/>
                  <a:gd name="T11" fmla="*/ 0 h 63"/>
                  <a:gd name="T12" fmla="*/ 0 60000 65536"/>
                  <a:gd name="T13" fmla="*/ 0 60000 65536"/>
                  <a:gd name="T14" fmla="*/ 0 60000 65536"/>
                  <a:gd name="T15" fmla="*/ 0 60000 65536"/>
                  <a:gd name="T16" fmla="*/ 0 60000 65536"/>
                  <a:gd name="T17" fmla="*/ 0 60000 65536"/>
                  <a:gd name="T18" fmla="*/ 0 w 55"/>
                  <a:gd name="T19" fmla="*/ 0 h 63"/>
                  <a:gd name="T20" fmla="*/ 55 w 5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55" h="63">
                    <a:moveTo>
                      <a:pt x="1" y="0"/>
                    </a:moveTo>
                    <a:lnTo>
                      <a:pt x="29" y="0"/>
                    </a:lnTo>
                    <a:lnTo>
                      <a:pt x="55" y="22"/>
                    </a:lnTo>
                    <a:lnTo>
                      <a:pt x="30" y="59"/>
                    </a:lnTo>
                    <a:lnTo>
                      <a:pt x="0" y="63"/>
                    </a:lnTo>
                    <a:lnTo>
                      <a:pt x="1"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06" name="Freeform 75">
                <a:extLst>
                  <a:ext uri="{FF2B5EF4-FFF2-40B4-BE49-F238E27FC236}">
                    <a16:creationId xmlns:a16="http://schemas.microsoft.com/office/drawing/2014/main" id="{3E1F9B16-C8AD-4887-9CAD-C0CDFFB64BE7}"/>
                  </a:ext>
                </a:extLst>
              </p:cNvPr>
              <p:cNvSpPr>
                <a:spLocks/>
              </p:cNvSpPr>
              <p:nvPr/>
            </p:nvSpPr>
            <p:spPr bwMode="auto">
              <a:xfrm>
                <a:off x="8519908" y="3938455"/>
                <a:ext cx="138520" cy="91815"/>
              </a:xfrm>
              <a:custGeom>
                <a:avLst/>
                <a:gdLst>
                  <a:gd name="T0" fmla="*/ 2147483647 w 115"/>
                  <a:gd name="T1" fmla="*/ 0 h 78"/>
                  <a:gd name="T2" fmla="*/ 2147483647 w 115"/>
                  <a:gd name="T3" fmla="*/ 0 h 78"/>
                  <a:gd name="T4" fmla="*/ 2147483647 w 115"/>
                  <a:gd name="T5" fmla="*/ 2147483647 h 78"/>
                  <a:gd name="T6" fmla="*/ 0 w 115"/>
                  <a:gd name="T7" fmla="*/ 2147483647 h 78"/>
                  <a:gd name="T8" fmla="*/ 2147483647 w 115"/>
                  <a:gd name="T9" fmla="*/ 0 h 78"/>
                  <a:gd name="T10" fmla="*/ 0 60000 65536"/>
                  <a:gd name="T11" fmla="*/ 0 60000 65536"/>
                  <a:gd name="T12" fmla="*/ 0 60000 65536"/>
                  <a:gd name="T13" fmla="*/ 0 60000 65536"/>
                  <a:gd name="T14" fmla="*/ 0 60000 65536"/>
                  <a:gd name="T15" fmla="*/ 0 w 115"/>
                  <a:gd name="T16" fmla="*/ 0 h 78"/>
                  <a:gd name="T17" fmla="*/ 115 w 115"/>
                  <a:gd name="T18" fmla="*/ 78 h 78"/>
                </a:gdLst>
                <a:ahLst/>
                <a:cxnLst>
                  <a:cxn ang="T10">
                    <a:pos x="T0" y="T1"/>
                  </a:cxn>
                  <a:cxn ang="T11">
                    <a:pos x="T2" y="T3"/>
                  </a:cxn>
                  <a:cxn ang="T12">
                    <a:pos x="T4" y="T5"/>
                  </a:cxn>
                  <a:cxn ang="T13">
                    <a:pos x="T6" y="T7"/>
                  </a:cxn>
                  <a:cxn ang="T14">
                    <a:pos x="T8" y="T9"/>
                  </a:cxn>
                </a:cxnLst>
                <a:rect l="T15" t="T16" r="T17" b="T18"/>
                <a:pathLst>
                  <a:path w="115" h="78">
                    <a:moveTo>
                      <a:pt x="6" y="0"/>
                    </a:moveTo>
                    <a:lnTo>
                      <a:pt x="115" y="0"/>
                    </a:lnTo>
                    <a:lnTo>
                      <a:pt x="115" y="62"/>
                    </a:lnTo>
                    <a:lnTo>
                      <a:pt x="0" y="78"/>
                    </a:lnTo>
                    <a:lnTo>
                      <a:pt x="6"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07" name="Freeform 76">
                <a:extLst>
                  <a:ext uri="{FF2B5EF4-FFF2-40B4-BE49-F238E27FC236}">
                    <a16:creationId xmlns:a16="http://schemas.microsoft.com/office/drawing/2014/main" id="{39482252-5BBF-46EA-9FE8-BAEB24717E0E}"/>
                  </a:ext>
                </a:extLst>
              </p:cNvPr>
              <p:cNvSpPr>
                <a:spLocks/>
              </p:cNvSpPr>
              <p:nvPr/>
            </p:nvSpPr>
            <p:spPr bwMode="auto">
              <a:xfrm>
                <a:off x="8356486" y="4026993"/>
                <a:ext cx="121399" cy="227896"/>
              </a:xfrm>
              <a:custGeom>
                <a:avLst/>
                <a:gdLst>
                  <a:gd name="T0" fmla="*/ 2147483647 w 100"/>
                  <a:gd name="T1" fmla="*/ 0 h 191"/>
                  <a:gd name="T2" fmla="*/ 2147483647 w 100"/>
                  <a:gd name="T3" fmla="*/ 2147483647 h 191"/>
                  <a:gd name="T4" fmla="*/ 2147483647 w 100"/>
                  <a:gd name="T5" fmla="*/ 2147483647 h 191"/>
                  <a:gd name="T6" fmla="*/ 2147483647 w 100"/>
                  <a:gd name="T7" fmla="*/ 2147483647 h 191"/>
                  <a:gd name="T8" fmla="*/ 0 w 100"/>
                  <a:gd name="T9" fmla="*/ 2147483647 h 191"/>
                  <a:gd name="T10" fmla="*/ 2147483647 w 100"/>
                  <a:gd name="T11" fmla="*/ 2147483647 h 191"/>
                  <a:gd name="T12" fmla="*/ 2147483647 w 100"/>
                  <a:gd name="T13" fmla="*/ 2147483647 h 191"/>
                  <a:gd name="T14" fmla="*/ 2147483647 w 100"/>
                  <a:gd name="T15" fmla="*/ 2147483647 h 191"/>
                  <a:gd name="T16" fmla="*/ 2147483647 w 100"/>
                  <a:gd name="T17" fmla="*/ 2147483647 h 191"/>
                  <a:gd name="T18" fmla="*/ 2147483647 w 100"/>
                  <a:gd name="T19" fmla="*/ 2147483647 h 191"/>
                  <a:gd name="T20" fmla="*/ 2147483647 w 100"/>
                  <a:gd name="T21" fmla="*/ 2147483647 h 191"/>
                  <a:gd name="T22" fmla="*/ 2147483647 w 100"/>
                  <a:gd name="T23" fmla="*/ 0 h 1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91"/>
                  <a:gd name="T38" fmla="*/ 100 w 100"/>
                  <a:gd name="T39" fmla="*/ 191 h 1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91">
                    <a:moveTo>
                      <a:pt x="47" y="0"/>
                    </a:moveTo>
                    <a:lnTo>
                      <a:pt x="22" y="22"/>
                    </a:lnTo>
                    <a:lnTo>
                      <a:pt x="43" y="77"/>
                    </a:lnTo>
                    <a:lnTo>
                      <a:pt x="22" y="103"/>
                    </a:lnTo>
                    <a:lnTo>
                      <a:pt x="0" y="132"/>
                    </a:lnTo>
                    <a:lnTo>
                      <a:pt x="43" y="191"/>
                    </a:lnTo>
                    <a:lnTo>
                      <a:pt x="87" y="132"/>
                    </a:lnTo>
                    <a:lnTo>
                      <a:pt x="100" y="65"/>
                    </a:lnTo>
                    <a:lnTo>
                      <a:pt x="84" y="62"/>
                    </a:lnTo>
                    <a:lnTo>
                      <a:pt x="99" y="28"/>
                    </a:lnTo>
                    <a:lnTo>
                      <a:pt x="98" y="9"/>
                    </a:lnTo>
                    <a:lnTo>
                      <a:pt x="47"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08" name="Freeform 77">
                <a:extLst>
                  <a:ext uri="{FF2B5EF4-FFF2-40B4-BE49-F238E27FC236}">
                    <a16:creationId xmlns:a16="http://schemas.microsoft.com/office/drawing/2014/main" id="{5A0C8102-E951-4AF7-ADCC-C55ED59DF882}"/>
                  </a:ext>
                </a:extLst>
              </p:cNvPr>
              <p:cNvSpPr>
                <a:spLocks/>
              </p:cNvSpPr>
              <p:nvPr/>
            </p:nvSpPr>
            <p:spPr bwMode="auto">
              <a:xfrm>
                <a:off x="8305122" y="4153238"/>
                <a:ext cx="91827" cy="160675"/>
              </a:xfrm>
              <a:custGeom>
                <a:avLst/>
                <a:gdLst>
                  <a:gd name="T0" fmla="*/ 2147483647 w 77"/>
                  <a:gd name="T1" fmla="*/ 0 h 134"/>
                  <a:gd name="T2" fmla="*/ 0 w 77"/>
                  <a:gd name="T3" fmla="*/ 0 h 134"/>
                  <a:gd name="T4" fmla="*/ 0 w 77"/>
                  <a:gd name="T5" fmla="*/ 2147483647 h 134"/>
                  <a:gd name="T6" fmla="*/ 2147483647 w 77"/>
                  <a:gd name="T7" fmla="*/ 2147483647 h 134"/>
                  <a:gd name="T8" fmla="*/ 2147483647 w 77"/>
                  <a:gd name="T9" fmla="*/ 2147483647 h 134"/>
                  <a:gd name="T10" fmla="*/ 2147483647 w 77"/>
                  <a:gd name="T11" fmla="*/ 2147483647 h 134"/>
                  <a:gd name="T12" fmla="*/ 2147483647 w 77"/>
                  <a:gd name="T13" fmla="*/ 2147483647 h 134"/>
                  <a:gd name="T14" fmla="*/ 2147483647 w 77"/>
                  <a:gd name="T15" fmla="*/ 0 h 134"/>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134"/>
                  <a:gd name="T26" fmla="*/ 77 w 77"/>
                  <a:gd name="T27" fmla="*/ 134 h 1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134">
                    <a:moveTo>
                      <a:pt x="66" y="0"/>
                    </a:moveTo>
                    <a:lnTo>
                      <a:pt x="0" y="0"/>
                    </a:lnTo>
                    <a:lnTo>
                      <a:pt x="0" y="134"/>
                    </a:lnTo>
                    <a:lnTo>
                      <a:pt x="64" y="134"/>
                    </a:lnTo>
                    <a:lnTo>
                      <a:pt x="77" y="113"/>
                    </a:lnTo>
                    <a:lnTo>
                      <a:pt x="44" y="71"/>
                    </a:lnTo>
                    <a:lnTo>
                      <a:pt x="45" y="34"/>
                    </a:lnTo>
                    <a:lnTo>
                      <a:pt x="66"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09" name="Freeform 78">
                <a:extLst>
                  <a:ext uri="{FF2B5EF4-FFF2-40B4-BE49-F238E27FC236}">
                    <a16:creationId xmlns:a16="http://schemas.microsoft.com/office/drawing/2014/main" id="{0B9C857F-A2F7-42C3-A40A-C7A4864A93A8}"/>
                  </a:ext>
                </a:extLst>
              </p:cNvPr>
              <p:cNvSpPr>
                <a:spLocks/>
              </p:cNvSpPr>
              <p:nvPr/>
            </p:nvSpPr>
            <p:spPr bwMode="auto">
              <a:xfrm>
                <a:off x="8031196" y="4176189"/>
                <a:ext cx="353304" cy="222978"/>
              </a:xfrm>
              <a:custGeom>
                <a:avLst/>
                <a:gdLst>
                  <a:gd name="T0" fmla="*/ 0 w 287"/>
                  <a:gd name="T1" fmla="*/ 0 h 185"/>
                  <a:gd name="T2" fmla="*/ 2147483647 w 287"/>
                  <a:gd name="T3" fmla="*/ 0 h 185"/>
                  <a:gd name="T4" fmla="*/ 2147483647 w 287"/>
                  <a:gd name="T5" fmla="*/ 2147483647 h 185"/>
                  <a:gd name="T6" fmla="*/ 2147483647 w 287"/>
                  <a:gd name="T7" fmla="*/ 2147483647 h 185"/>
                  <a:gd name="T8" fmla="*/ 2147483647 w 287"/>
                  <a:gd name="T9" fmla="*/ 2147483647 h 185"/>
                  <a:gd name="T10" fmla="*/ 2147483647 w 287"/>
                  <a:gd name="T11" fmla="*/ 2147483647 h 185"/>
                  <a:gd name="T12" fmla="*/ 2147483647 w 287"/>
                  <a:gd name="T13" fmla="*/ 2147483647 h 185"/>
                  <a:gd name="T14" fmla="*/ 2147483647 w 287"/>
                  <a:gd name="T15" fmla="*/ 2147483647 h 185"/>
                  <a:gd name="T16" fmla="*/ 2147483647 w 287"/>
                  <a:gd name="T17" fmla="*/ 2147483647 h 185"/>
                  <a:gd name="T18" fmla="*/ 0 w 287"/>
                  <a:gd name="T19" fmla="*/ 2147483647 h 185"/>
                  <a:gd name="T20" fmla="*/ 0 w 287"/>
                  <a:gd name="T21" fmla="*/ 0 h 1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7"/>
                  <a:gd name="T34" fmla="*/ 0 h 185"/>
                  <a:gd name="T35" fmla="*/ 287 w 287"/>
                  <a:gd name="T36" fmla="*/ 185 h 1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7" h="185">
                    <a:moveTo>
                      <a:pt x="0" y="0"/>
                    </a:moveTo>
                    <a:lnTo>
                      <a:pt x="223" y="0"/>
                    </a:lnTo>
                    <a:lnTo>
                      <a:pt x="223" y="115"/>
                    </a:lnTo>
                    <a:lnTo>
                      <a:pt x="287" y="115"/>
                    </a:lnTo>
                    <a:lnTo>
                      <a:pt x="251" y="185"/>
                    </a:lnTo>
                    <a:lnTo>
                      <a:pt x="175" y="165"/>
                    </a:lnTo>
                    <a:lnTo>
                      <a:pt x="150" y="73"/>
                    </a:lnTo>
                    <a:lnTo>
                      <a:pt x="141" y="51"/>
                    </a:lnTo>
                    <a:lnTo>
                      <a:pt x="86" y="34"/>
                    </a:lnTo>
                    <a:lnTo>
                      <a:pt x="0" y="75"/>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10" name="Freeform 79">
                <a:extLst>
                  <a:ext uri="{FF2B5EF4-FFF2-40B4-BE49-F238E27FC236}">
                    <a16:creationId xmlns:a16="http://schemas.microsoft.com/office/drawing/2014/main" id="{A74DE7C7-68F9-4585-9647-F0A2DF53CC7E}"/>
                  </a:ext>
                </a:extLst>
              </p:cNvPr>
              <p:cNvSpPr>
                <a:spLocks/>
              </p:cNvSpPr>
              <p:nvPr/>
            </p:nvSpPr>
            <p:spPr bwMode="auto">
              <a:xfrm>
                <a:off x="6034334" y="3508894"/>
                <a:ext cx="617892" cy="386932"/>
              </a:xfrm>
              <a:custGeom>
                <a:avLst/>
                <a:gdLst>
                  <a:gd name="T0" fmla="*/ 0 w 507"/>
                  <a:gd name="T1" fmla="*/ 0 h 320"/>
                  <a:gd name="T2" fmla="*/ 2147483647 w 507"/>
                  <a:gd name="T3" fmla="*/ 2147483647 h 320"/>
                  <a:gd name="T4" fmla="*/ 2147483647 w 507"/>
                  <a:gd name="T5" fmla="*/ 2147483647 h 320"/>
                  <a:gd name="T6" fmla="*/ 2147483647 w 507"/>
                  <a:gd name="T7" fmla="*/ 2147483647 h 320"/>
                  <a:gd name="T8" fmla="*/ 2147483647 w 507"/>
                  <a:gd name="T9" fmla="*/ 2147483647 h 320"/>
                  <a:gd name="T10" fmla="*/ 2147483647 w 507"/>
                  <a:gd name="T11" fmla="*/ 2147483647 h 320"/>
                  <a:gd name="T12" fmla="*/ 2147483647 w 507"/>
                  <a:gd name="T13" fmla="*/ 2147483647 h 320"/>
                  <a:gd name="T14" fmla="*/ 2147483647 w 507"/>
                  <a:gd name="T15" fmla="*/ 2147483647 h 320"/>
                  <a:gd name="T16" fmla="*/ 2147483647 w 507"/>
                  <a:gd name="T17" fmla="*/ 2147483647 h 320"/>
                  <a:gd name="T18" fmla="*/ 2147483647 w 507"/>
                  <a:gd name="T19" fmla="*/ 2147483647 h 320"/>
                  <a:gd name="T20" fmla="*/ 0 w 507"/>
                  <a:gd name="T21" fmla="*/ 2147483647 h 320"/>
                  <a:gd name="T22" fmla="*/ 0 w 507"/>
                  <a:gd name="T23" fmla="*/ 0 h 3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7"/>
                  <a:gd name="T37" fmla="*/ 0 h 320"/>
                  <a:gd name="T38" fmla="*/ 507 w 507"/>
                  <a:gd name="T39" fmla="*/ 320 h 3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7" h="320">
                    <a:moveTo>
                      <a:pt x="0" y="0"/>
                    </a:moveTo>
                    <a:lnTo>
                      <a:pt x="497" y="1"/>
                    </a:lnTo>
                    <a:lnTo>
                      <a:pt x="498" y="30"/>
                    </a:lnTo>
                    <a:lnTo>
                      <a:pt x="479" y="52"/>
                    </a:lnTo>
                    <a:lnTo>
                      <a:pt x="507" y="90"/>
                    </a:lnTo>
                    <a:lnTo>
                      <a:pt x="507" y="229"/>
                    </a:lnTo>
                    <a:lnTo>
                      <a:pt x="485" y="229"/>
                    </a:lnTo>
                    <a:lnTo>
                      <a:pt x="485" y="320"/>
                    </a:lnTo>
                    <a:lnTo>
                      <a:pt x="399" y="292"/>
                    </a:lnTo>
                    <a:lnTo>
                      <a:pt x="364" y="271"/>
                    </a:lnTo>
                    <a:lnTo>
                      <a:pt x="0" y="273"/>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11" name="Freeform 80">
                <a:extLst>
                  <a:ext uri="{FF2B5EF4-FFF2-40B4-BE49-F238E27FC236}">
                    <a16:creationId xmlns:a16="http://schemas.microsoft.com/office/drawing/2014/main" id="{AC67C0FE-AAEA-4EAB-8C3E-03C9464634B1}"/>
                  </a:ext>
                </a:extLst>
              </p:cNvPr>
              <p:cNvSpPr>
                <a:spLocks/>
              </p:cNvSpPr>
              <p:nvPr/>
            </p:nvSpPr>
            <p:spPr bwMode="auto">
              <a:xfrm>
                <a:off x="6624210" y="3785978"/>
                <a:ext cx="535403" cy="301676"/>
              </a:xfrm>
              <a:custGeom>
                <a:avLst/>
                <a:gdLst>
                  <a:gd name="T0" fmla="*/ 0 w 439"/>
                  <a:gd name="T1" fmla="*/ 0 h 249"/>
                  <a:gd name="T2" fmla="*/ 2147483647 w 439"/>
                  <a:gd name="T3" fmla="*/ 0 h 249"/>
                  <a:gd name="T4" fmla="*/ 2147483647 w 439"/>
                  <a:gd name="T5" fmla="*/ 2147483647 h 249"/>
                  <a:gd name="T6" fmla="*/ 2147483647 w 439"/>
                  <a:gd name="T7" fmla="*/ 2147483647 h 249"/>
                  <a:gd name="T8" fmla="*/ 2147483647 w 439"/>
                  <a:gd name="T9" fmla="*/ 2147483647 h 249"/>
                  <a:gd name="T10" fmla="*/ 2147483647 w 439"/>
                  <a:gd name="T11" fmla="*/ 2147483647 h 249"/>
                  <a:gd name="T12" fmla="*/ 2147483647 w 439"/>
                  <a:gd name="T13" fmla="*/ 2147483647 h 249"/>
                  <a:gd name="T14" fmla="*/ 2147483647 w 439"/>
                  <a:gd name="T15" fmla="*/ 2147483647 h 249"/>
                  <a:gd name="T16" fmla="*/ 2147483647 w 439"/>
                  <a:gd name="T17" fmla="*/ 2147483647 h 249"/>
                  <a:gd name="T18" fmla="*/ 2147483647 w 439"/>
                  <a:gd name="T19" fmla="*/ 2147483647 h 249"/>
                  <a:gd name="T20" fmla="*/ 0 w 439"/>
                  <a:gd name="T21" fmla="*/ 2147483647 h 249"/>
                  <a:gd name="T22" fmla="*/ 0 w 439"/>
                  <a:gd name="T23" fmla="*/ 0 h 2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249"/>
                  <a:gd name="T38" fmla="*/ 439 w 439"/>
                  <a:gd name="T39" fmla="*/ 249 h 2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249">
                    <a:moveTo>
                      <a:pt x="0" y="0"/>
                    </a:moveTo>
                    <a:lnTo>
                      <a:pt x="374" y="0"/>
                    </a:lnTo>
                    <a:lnTo>
                      <a:pt x="386" y="28"/>
                    </a:lnTo>
                    <a:lnTo>
                      <a:pt x="384" y="62"/>
                    </a:lnTo>
                    <a:lnTo>
                      <a:pt x="420" y="96"/>
                    </a:lnTo>
                    <a:lnTo>
                      <a:pt x="439" y="137"/>
                    </a:lnTo>
                    <a:lnTo>
                      <a:pt x="386" y="176"/>
                    </a:lnTo>
                    <a:lnTo>
                      <a:pt x="396" y="202"/>
                    </a:lnTo>
                    <a:lnTo>
                      <a:pt x="361" y="249"/>
                    </a:lnTo>
                    <a:lnTo>
                      <a:pt x="52" y="248"/>
                    </a:lnTo>
                    <a:lnTo>
                      <a:pt x="0" y="90"/>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12" name="Freeform 81">
                <a:extLst>
                  <a:ext uri="{FF2B5EF4-FFF2-40B4-BE49-F238E27FC236}">
                    <a16:creationId xmlns:a16="http://schemas.microsoft.com/office/drawing/2014/main" id="{2E2E22E9-1A3A-45D9-A277-91757A633D98}"/>
                  </a:ext>
                </a:extLst>
              </p:cNvPr>
              <p:cNvSpPr>
                <a:spLocks/>
              </p:cNvSpPr>
              <p:nvPr/>
            </p:nvSpPr>
            <p:spPr bwMode="auto">
              <a:xfrm>
                <a:off x="6577519" y="3189188"/>
                <a:ext cx="549409" cy="600072"/>
              </a:xfrm>
              <a:custGeom>
                <a:avLst/>
                <a:gdLst>
                  <a:gd name="T0" fmla="*/ 0 w 451"/>
                  <a:gd name="T1" fmla="*/ 0 h 495"/>
                  <a:gd name="T2" fmla="*/ 2147483647 w 451"/>
                  <a:gd name="T3" fmla="*/ 0 h 495"/>
                  <a:gd name="T4" fmla="*/ 2147483647 w 451"/>
                  <a:gd name="T5" fmla="*/ 2147483647 h 495"/>
                  <a:gd name="T6" fmla="*/ 2147483647 w 451"/>
                  <a:gd name="T7" fmla="*/ 2147483647 h 495"/>
                  <a:gd name="T8" fmla="*/ 2147483647 w 451"/>
                  <a:gd name="T9" fmla="*/ 2147483647 h 495"/>
                  <a:gd name="T10" fmla="*/ 2147483647 w 451"/>
                  <a:gd name="T11" fmla="*/ 2147483647 h 495"/>
                  <a:gd name="T12" fmla="*/ 2147483647 w 451"/>
                  <a:gd name="T13" fmla="*/ 2147483647 h 495"/>
                  <a:gd name="T14" fmla="*/ 2147483647 w 451"/>
                  <a:gd name="T15" fmla="*/ 2147483647 h 495"/>
                  <a:gd name="T16" fmla="*/ 2147483647 w 451"/>
                  <a:gd name="T17" fmla="*/ 2147483647 h 495"/>
                  <a:gd name="T18" fmla="*/ 2147483647 w 451"/>
                  <a:gd name="T19" fmla="*/ 2147483647 h 495"/>
                  <a:gd name="T20" fmla="*/ 2147483647 w 451"/>
                  <a:gd name="T21" fmla="*/ 2147483647 h 495"/>
                  <a:gd name="T22" fmla="*/ 2147483647 w 451"/>
                  <a:gd name="T23" fmla="*/ 2147483647 h 495"/>
                  <a:gd name="T24" fmla="*/ 2147483647 w 451"/>
                  <a:gd name="T25" fmla="*/ 2147483647 h 495"/>
                  <a:gd name="T26" fmla="*/ 2147483647 w 451"/>
                  <a:gd name="T27" fmla="*/ 2147483647 h 495"/>
                  <a:gd name="T28" fmla="*/ 0 w 451"/>
                  <a:gd name="T29" fmla="*/ 0 h 49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1"/>
                  <a:gd name="T46" fmla="*/ 0 h 495"/>
                  <a:gd name="T47" fmla="*/ 451 w 451"/>
                  <a:gd name="T48" fmla="*/ 495 h 49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1" h="495">
                    <a:moveTo>
                      <a:pt x="0" y="0"/>
                    </a:moveTo>
                    <a:lnTo>
                      <a:pt x="151" y="0"/>
                    </a:lnTo>
                    <a:lnTo>
                      <a:pt x="451" y="60"/>
                    </a:lnTo>
                    <a:lnTo>
                      <a:pt x="348" y="157"/>
                    </a:lnTo>
                    <a:lnTo>
                      <a:pt x="304" y="304"/>
                    </a:lnTo>
                    <a:lnTo>
                      <a:pt x="304" y="382"/>
                    </a:lnTo>
                    <a:lnTo>
                      <a:pt x="408" y="456"/>
                    </a:lnTo>
                    <a:lnTo>
                      <a:pt x="413" y="495"/>
                    </a:lnTo>
                    <a:lnTo>
                      <a:pt x="60" y="495"/>
                    </a:lnTo>
                    <a:lnTo>
                      <a:pt x="60" y="352"/>
                    </a:lnTo>
                    <a:lnTo>
                      <a:pt x="30" y="316"/>
                    </a:lnTo>
                    <a:lnTo>
                      <a:pt x="50" y="294"/>
                    </a:lnTo>
                    <a:lnTo>
                      <a:pt x="50" y="263"/>
                    </a:lnTo>
                    <a:lnTo>
                      <a:pt x="38" y="177"/>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13" name="Freeform 82">
                <a:extLst>
                  <a:ext uri="{FF2B5EF4-FFF2-40B4-BE49-F238E27FC236}">
                    <a16:creationId xmlns:a16="http://schemas.microsoft.com/office/drawing/2014/main" id="{DB2E0AC0-381C-4A7B-888F-0D550A37DAF8}"/>
                  </a:ext>
                </a:extLst>
              </p:cNvPr>
              <p:cNvSpPr>
                <a:spLocks/>
              </p:cNvSpPr>
              <p:nvPr/>
            </p:nvSpPr>
            <p:spPr bwMode="auto">
              <a:xfrm>
                <a:off x="6949497" y="3410525"/>
                <a:ext cx="479373" cy="488582"/>
              </a:xfrm>
              <a:custGeom>
                <a:avLst/>
                <a:gdLst>
                  <a:gd name="T0" fmla="*/ 2147483647 w 393"/>
                  <a:gd name="T1" fmla="*/ 2147483647 h 403"/>
                  <a:gd name="T2" fmla="*/ 2147483647 w 393"/>
                  <a:gd name="T3" fmla="*/ 0 h 403"/>
                  <a:gd name="T4" fmla="*/ 2147483647 w 393"/>
                  <a:gd name="T5" fmla="*/ 2147483647 h 403"/>
                  <a:gd name="T6" fmla="*/ 2147483647 w 393"/>
                  <a:gd name="T7" fmla="*/ 2147483647 h 403"/>
                  <a:gd name="T8" fmla="*/ 2147483647 w 393"/>
                  <a:gd name="T9" fmla="*/ 2147483647 h 403"/>
                  <a:gd name="T10" fmla="*/ 2147483647 w 393"/>
                  <a:gd name="T11" fmla="*/ 2147483647 h 403"/>
                  <a:gd name="T12" fmla="*/ 2147483647 w 393"/>
                  <a:gd name="T13" fmla="*/ 2147483647 h 403"/>
                  <a:gd name="T14" fmla="*/ 2147483647 w 393"/>
                  <a:gd name="T15" fmla="*/ 2147483647 h 403"/>
                  <a:gd name="T16" fmla="*/ 2147483647 w 393"/>
                  <a:gd name="T17" fmla="*/ 2147483647 h 403"/>
                  <a:gd name="T18" fmla="*/ 2147483647 w 393"/>
                  <a:gd name="T19" fmla="*/ 2147483647 h 403"/>
                  <a:gd name="T20" fmla="*/ 2147483647 w 393"/>
                  <a:gd name="T21" fmla="*/ 2147483647 h 403"/>
                  <a:gd name="T22" fmla="*/ 2147483647 w 393"/>
                  <a:gd name="T23" fmla="*/ 2147483647 h 403"/>
                  <a:gd name="T24" fmla="*/ 2147483647 w 393"/>
                  <a:gd name="T25" fmla="*/ 2147483647 h 403"/>
                  <a:gd name="T26" fmla="*/ 2147483647 w 393"/>
                  <a:gd name="T27" fmla="*/ 2147483647 h 403"/>
                  <a:gd name="T28" fmla="*/ 2147483647 w 393"/>
                  <a:gd name="T29" fmla="*/ 2147483647 h 403"/>
                  <a:gd name="T30" fmla="*/ 0 w 393"/>
                  <a:gd name="T31" fmla="*/ 2147483647 h 403"/>
                  <a:gd name="T32" fmla="*/ 0 w 393"/>
                  <a:gd name="T33" fmla="*/ 2147483647 h 403"/>
                  <a:gd name="T34" fmla="*/ 2147483647 w 393"/>
                  <a:gd name="T35" fmla="*/ 2147483647 h 4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
                  <a:gd name="T55" fmla="*/ 0 h 403"/>
                  <a:gd name="T56" fmla="*/ 393 w 393"/>
                  <a:gd name="T57" fmla="*/ 403 h 40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 h="403">
                    <a:moveTo>
                      <a:pt x="25" y="30"/>
                    </a:moveTo>
                    <a:lnTo>
                      <a:pt x="125" y="0"/>
                    </a:lnTo>
                    <a:lnTo>
                      <a:pt x="145" y="38"/>
                    </a:lnTo>
                    <a:lnTo>
                      <a:pt x="280" y="105"/>
                    </a:lnTo>
                    <a:lnTo>
                      <a:pt x="311" y="143"/>
                    </a:lnTo>
                    <a:lnTo>
                      <a:pt x="321" y="180"/>
                    </a:lnTo>
                    <a:lnTo>
                      <a:pt x="373" y="171"/>
                    </a:lnTo>
                    <a:lnTo>
                      <a:pt x="393" y="188"/>
                    </a:lnTo>
                    <a:lnTo>
                      <a:pt x="349" y="252"/>
                    </a:lnTo>
                    <a:lnTo>
                      <a:pt x="327" y="403"/>
                    </a:lnTo>
                    <a:lnTo>
                      <a:pt x="153" y="403"/>
                    </a:lnTo>
                    <a:lnTo>
                      <a:pt x="119" y="375"/>
                    </a:lnTo>
                    <a:lnTo>
                      <a:pt x="121" y="339"/>
                    </a:lnTo>
                    <a:lnTo>
                      <a:pt x="107" y="306"/>
                    </a:lnTo>
                    <a:lnTo>
                      <a:pt x="103" y="272"/>
                    </a:lnTo>
                    <a:lnTo>
                      <a:pt x="0" y="198"/>
                    </a:lnTo>
                    <a:lnTo>
                      <a:pt x="0" y="123"/>
                    </a:lnTo>
                    <a:lnTo>
                      <a:pt x="25" y="3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14" name="Freeform 83">
                <a:extLst>
                  <a:ext uri="{FF2B5EF4-FFF2-40B4-BE49-F238E27FC236}">
                    <a16:creationId xmlns:a16="http://schemas.microsoft.com/office/drawing/2014/main" id="{1B632921-1689-41D5-AD00-35764FA84C2A}"/>
                  </a:ext>
                </a:extLst>
              </p:cNvPr>
              <p:cNvSpPr>
                <a:spLocks/>
              </p:cNvSpPr>
              <p:nvPr/>
            </p:nvSpPr>
            <p:spPr bwMode="auto">
              <a:xfrm>
                <a:off x="7126928" y="3361337"/>
                <a:ext cx="550966" cy="263967"/>
              </a:xfrm>
              <a:custGeom>
                <a:avLst/>
                <a:gdLst>
                  <a:gd name="T0" fmla="*/ 0 w 450"/>
                  <a:gd name="T1" fmla="*/ 2147483647 h 220"/>
                  <a:gd name="T2" fmla="*/ 2147483647 w 450"/>
                  <a:gd name="T3" fmla="*/ 2147483647 h 220"/>
                  <a:gd name="T4" fmla="*/ 2147483647 w 450"/>
                  <a:gd name="T5" fmla="*/ 2147483647 h 220"/>
                  <a:gd name="T6" fmla="*/ 2147483647 w 450"/>
                  <a:gd name="T7" fmla="*/ 2147483647 h 220"/>
                  <a:gd name="T8" fmla="*/ 2147483647 w 450"/>
                  <a:gd name="T9" fmla="*/ 2147483647 h 220"/>
                  <a:gd name="T10" fmla="*/ 2147483647 w 450"/>
                  <a:gd name="T11" fmla="*/ 2147483647 h 220"/>
                  <a:gd name="T12" fmla="*/ 2147483647 w 450"/>
                  <a:gd name="T13" fmla="*/ 2147483647 h 220"/>
                  <a:gd name="T14" fmla="*/ 2147483647 w 450"/>
                  <a:gd name="T15" fmla="*/ 2147483647 h 220"/>
                  <a:gd name="T16" fmla="*/ 2147483647 w 450"/>
                  <a:gd name="T17" fmla="*/ 2147483647 h 220"/>
                  <a:gd name="T18" fmla="*/ 2147483647 w 450"/>
                  <a:gd name="T19" fmla="*/ 2147483647 h 220"/>
                  <a:gd name="T20" fmla="*/ 2147483647 w 450"/>
                  <a:gd name="T21" fmla="*/ 0 h 220"/>
                  <a:gd name="T22" fmla="*/ 0 w 450"/>
                  <a:gd name="T23" fmla="*/ 2147483647 h 2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0"/>
                  <a:gd name="T37" fmla="*/ 0 h 220"/>
                  <a:gd name="T38" fmla="*/ 450 w 450"/>
                  <a:gd name="T39" fmla="*/ 220 h 2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0" h="220">
                    <a:moveTo>
                      <a:pt x="0" y="80"/>
                    </a:moveTo>
                    <a:lnTo>
                      <a:pt x="137" y="151"/>
                    </a:lnTo>
                    <a:lnTo>
                      <a:pt x="164" y="187"/>
                    </a:lnTo>
                    <a:lnTo>
                      <a:pt x="174" y="220"/>
                    </a:lnTo>
                    <a:lnTo>
                      <a:pt x="252" y="143"/>
                    </a:lnTo>
                    <a:lnTo>
                      <a:pt x="450" y="113"/>
                    </a:lnTo>
                    <a:lnTo>
                      <a:pt x="363" y="58"/>
                    </a:lnTo>
                    <a:lnTo>
                      <a:pt x="246" y="109"/>
                    </a:lnTo>
                    <a:lnTo>
                      <a:pt x="135" y="64"/>
                    </a:lnTo>
                    <a:lnTo>
                      <a:pt x="200" y="10"/>
                    </a:lnTo>
                    <a:lnTo>
                      <a:pt x="143" y="0"/>
                    </a:lnTo>
                    <a:lnTo>
                      <a:pt x="0" y="8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15" name="Freeform 84">
                <a:extLst>
                  <a:ext uri="{FF2B5EF4-FFF2-40B4-BE49-F238E27FC236}">
                    <a16:creationId xmlns:a16="http://schemas.microsoft.com/office/drawing/2014/main" id="{A0E71999-B891-448C-85F9-25BE712CE557}"/>
                  </a:ext>
                </a:extLst>
              </p:cNvPr>
              <p:cNvSpPr>
                <a:spLocks/>
              </p:cNvSpPr>
              <p:nvPr/>
            </p:nvSpPr>
            <p:spPr bwMode="auto">
              <a:xfrm>
                <a:off x="7441319" y="3563000"/>
                <a:ext cx="356418" cy="413165"/>
              </a:xfrm>
              <a:custGeom>
                <a:avLst/>
                <a:gdLst>
                  <a:gd name="T0" fmla="*/ 2147483647 w 295"/>
                  <a:gd name="T1" fmla="*/ 0 h 342"/>
                  <a:gd name="T2" fmla="*/ 2147483647 w 295"/>
                  <a:gd name="T3" fmla="*/ 2147483647 h 342"/>
                  <a:gd name="T4" fmla="*/ 2147483647 w 295"/>
                  <a:gd name="T5" fmla="*/ 2147483647 h 342"/>
                  <a:gd name="T6" fmla="*/ 2147483647 w 295"/>
                  <a:gd name="T7" fmla="*/ 2147483647 h 342"/>
                  <a:gd name="T8" fmla="*/ 2147483647 w 295"/>
                  <a:gd name="T9" fmla="*/ 2147483647 h 342"/>
                  <a:gd name="T10" fmla="*/ 2147483647 w 295"/>
                  <a:gd name="T11" fmla="*/ 2147483647 h 342"/>
                  <a:gd name="T12" fmla="*/ 2147483647 w 295"/>
                  <a:gd name="T13" fmla="*/ 2147483647 h 342"/>
                  <a:gd name="T14" fmla="*/ 2147483647 w 295"/>
                  <a:gd name="T15" fmla="*/ 2147483647 h 342"/>
                  <a:gd name="T16" fmla="*/ 2147483647 w 295"/>
                  <a:gd name="T17" fmla="*/ 2147483647 h 342"/>
                  <a:gd name="T18" fmla="*/ 2147483647 w 295"/>
                  <a:gd name="T19" fmla="*/ 2147483647 h 342"/>
                  <a:gd name="T20" fmla="*/ 0 w 295"/>
                  <a:gd name="T21" fmla="*/ 2147483647 h 342"/>
                  <a:gd name="T22" fmla="*/ 2147483647 w 295"/>
                  <a:gd name="T23" fmla="*/ 2147483647 h 342"/>
                  <a:gd name="T24" fmla="*/ 2147483647 w 295"/>
                  <a:gd name="T25" fmla="*/ 2147483647 h 342"/>
                  <a:gd name="T26" fmla="*/ 2147483647 w 295"/>
                  <a:gd name="T27" fmla="*/ 2147483647 h 342"/>
                  <a:gd name="T28" fmla="*/ 2147483647 w 295"/>
                  <a:gd name="T29" fmla="*/ 0 h 3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5"/>
                  <a:gd name="T46" fmla="*/ 0 h 342"/>
                  <a:gd name="T47" fmla="*/ 295 w 295"/>
                  <a:gd name="T48" fmla="*/ 342 h 3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5" h="342">
                    <a:moveTo>
                      <a:pt x="141" y="0"/>
                    </a:moveTo>
                    <a:lnTo>
                      <a:pt x="235" y="28"/>
                    </a:lnTo>
                    <a:lnTo>
                      <a:pt x="255" y="95"/>
                    </a:lnTo>
                    <a:lnTo>
                      <a:pt x="200" y="151"/>
                    </a:lnTo>
                    <a:lnTo>
                      <a:pt x="214" y="177"/>
                    </a:lnTo>
                    <a:lnTo>
                      <a:pt x="267" y="147"/>
                    </a:lnTo>
                    <a:lnTo>
                      <a:pt x="289" y="153"/>
                    </a:lnTo>
                    <a:lnTo>
                      <a:pt x="295" y="246"/>
                    </a:lnTo>
                    <a:lnTo>
                      <a:pt x="237" y="323"/>
                    </a:lnTo>
                    <a:lnTo>
                      <a:pt x="237" y="342"/>
                    </a:lnTo>
                    <a:lnTo>
                      <a:pt x="0" y="342"/>
                    </a:lnTo>
                    <a:lnTo>
                      <a:pt x="34" y="246"/>
                    </a:lnTo>
                    <a:lnTo>
                      <a:pt x="16" y="171"/>
                    </a:lnTo>
                    <a:lnTo>
                      <a:pt x="47" y="91"/>
                    </a:lnTo>
                    <a:lnTo>
                      <a:pt x="141"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16" name="Freeform 85">
                <a:extLst>
                  <a:ext uri="{FF2B5EF4-FFF2-40B4-BE49-F238E27FC236}">
                    <a16:creationId xmlns:a16="http://schemas.microsoft.com/office/drawing/2014/main" id="{F6BEA173-255B-4A1A-B7F9-53A198F97B14}"/>
                  </a:ext>
                </a:extLst>
              </p:cNvPr>
              <p:cNvSpPr>
                <a:spLocks/>
              </p:cNvSpPr>
              <p:nvPr/>
            </p:nvSpPr>
            <p:spPr bwMode="auto">
              <a:xfrm>
                <a:off x="7053778" y="3899107"/>
                <a:ext cx="326844" cy="552526"/>
              </a:xfrm>
              <a:custGeom>
                <a:avLst/>
                <a:gdLst>
                  <a:gd name="T0" fmla="*/ 2147483647 w 268"/>
                  <a:gd name="T1" fmla="*/ 0 h 457"/>
                  <a:gd name="T2" fmla="*/ 2147483647 w 268"/>
                  <a:gd name="T3" fmla="*/ 0 h 457"/>
                  <a:gd name="T4" fmla="*/ 2147483647 w 268"/>
                  <a:gd name="T5" fmla="*/ 2147483647 h 457"/>
                  <a:gd name="T6" fmla="*/ 2147483647 w 268"/>
                  <a:gd name="T7" fmla="*/ 2147483647 h 457"/>
                  <a:gd name="T8" fmla="*/ 2147483647 w 268"/>
                  <a:gd name="T9" fmla="*/ 2147483647 h 457"/>
                  <a:gd name="T10" fmla="*/ 2147483647 w 268"/>
                  <a:gd name="T11" fmla="*/ 2147483647 h 457"/>
                  <a:gd name="T12" fmla="*/ 2147483647 w 268"/>
                  <a:gd name="T13" fmla="*/ 2147483647 h 457"/>
                  <a:gd name="T14" fmla="*/ 2147483647 w 268"/>
                  <a:gd name="T15" fmla="*/ 2147483647 h 457"/>
                  <a:gd name="T16" fmla="*/ 2147483647 w 268"/>
                  <a:gd name="T17" fmla="*/ 2147483647 h 457"/>
                  <a:gd name="T18" fmla="*/ 2147483647 w 268"/>
                  <a:gd name="T19" fmla="*/ 2147483647 h 457"/>
                  <a:gd name="T20" fmla="*/ 2147483647 w 268"/>
                  <a:gd name="T21" fmla="*/ 2147483647 h 457"/>
                  <a:gd name="T22" fmla="*/ 2147483647 w 268"/>
                  <a:gd name="T23" fmla="*/ 2147483647 h 457"/>
                  <a:gd name="T24" fmla="*/ 0 w 268"/>
                  <a:gd name="T25" fmla="*/ 2147483647 h 457"/>
                  <a:gd name="T26" fmla="*/ 2147483647 w 268"/>
                  <a:gd name="T27" fmla="*/ 2147483647 h 457"/>
                  <a:gd name="T28" fmla="*/ 2147483647 w 268"/>
                  <a:gd name="T29" fmla="*/ 2147483647 h 457"/>
                  <a:gd name="T30" fmla="*/ 2147483647 w 268"/>
                  <a:gd name="T31" fmla="*/ 2147483647 h 457"/>
                  <a:gd name="T32" fmla="*/ 2147483647 w 268"/>
                  <a:gd name="T33" fmla="*/ 2147483647 h 457"/>
                  <a:gd name="T34" fmla="*/ 2147483647 w 268"/>
                  <a:gd name="T35" fmla="*/ 0 h 4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8"/>
                  <a:gd name="T55" fmla="*/ 0 h 457"/>
                  <a:gd name="T56" fmla="*/ 268 w 268"/>
                  <a:gd name="T57" fmla="*/ 457 h 4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8" h="457">
                    <a:moveTo>
                      <a:pt x="68" y="0"/>
                    </a:moveTo>
                    <a:lnTo>
                      <a:pt x="244" y="0"/>
                    </a:lnTo>
                    <a:lnTo>
                      <a:pt x="266" y="68"/>
                    </a:lnTo>
                    <a:lnTo>
                      <a:pt x="266" y="303"/>
                    </a:lnTo>
                    <a:lnTo>
                      <a:pt x="268" y="324"/>
                    </a:lnTo>
                    <a:lnTo>
                      <a:pt x="234" y="364"/>
                    </a:lnTo>
                    <a:lnTo>
                      <a:pt x="227" y="419"/>
                    </a:lnTo>
                    <a:lnTo>
                      <a:pt x="161" y="457"/>
                    </a:lnTo>
                    <a:lnTo>
                      <a:pt x="131" y="447"/>
                    </a:lnTo>
                    <a:lnTo>
                      <a:pt x="64" y="350"/>
                    </a:lnTo>
                    <a:lnTo>
                      <a:pt x="83" y="320"/>
                    </a:lnTo>
                    <a:lnTo>
                      <a:pt x="56" y="301"/>
                    </a:lnTo>
                    <a:lnTo>
                      <a:pt x="0" y="209"/>
                    </a:lnTo>
                    <a:lnTo>
                      <a:pt x="4" y="152"/>
                    </a:lnTo>
                    <a:lnTo>
                      <a:pt x="44" y="106"/>
                    </a:lnTo>
                    <a:lnTo>
                      <a:pt x="34" y="80"/>
                    </a:lnTo>
                    <a:lnTo>
                      <a:pt x="85" y="43"/>
                    </a:lnTo>
                    <a:lnTo>
                      <a:pt x="68"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17" name="Freeform 86">
                <a:extLst>
                  <a:ext uri="{FF2B5EF4-FFF2-40B4-BE49-F238E27FC236}">
                    <a16:creationId xmlns:a16="http://schemas.microsoft.com/office/drawing/2014/main" id="{3CCD7785-589C-4542-B3B4-35B50E5E7A00}"/>
                  </a:ext>
                </a:extLst>
              </p:cNvPr>
              <p:cNvSpPr>
                <a:spLocks/>
              </p:cNvSpPr>
              <p:nvPr/>
            </p:nvSpPr>
            <p:spPr bwMode="auto">
              <a:xfrm>
                <a:off x="7329260" y="3974524"/>
                <a:ext cx="264587" cy="427922"/>
              </a:xfrm>
              <a:custGeom>
                <a:avLst/>
                <a:gdLst>
                  <a:gd name="T0" fmla="*/ 2147483647 w 217"/>
                  <a:gd name="T1" fmla="*/ 0 h 354"/>
                  <a:gd name="T2" fmla="*/ 2147483647 w 217"/>
                  <a:gd name="T3" fmla="*/ 2147483647 h 354"/>
                  <a:gd name="T4" fmla="*/ 2147483647 w 217"/>
                  <a:gd name="T5" fmla="*/ 2147483647 h 354"/>
                  <a:gd name="T6" fmla="*/ 2147483647 w 217"/>
                  <a:gd name="T7" fmla="*/ 2147483647 h 354"/>
                  <a:gd name="T8" fmla="*/ 2147483647 w 217"/>
                  <a:gd name="T9" fmla="*/ 2147483647 h 354"/>
                  <a:gd name="T10" fmla="*/ 2147483647 w 217"/>
                  <a:gd name="T11" fmla="*/ 2147483647 h 354"/>
                  <a:gd name="T12" fmla="*/ 0 w 217"/>
                  <a:gd name="T13" fmla="*/ 2147483647 h 354"/>
                  <a:gd name="T14" fmla="*/ 2147483647 w 217"/>
                  <a:gd name="T15" fmla="*/ 2147483647 h 354"/>
                  <a:gd name="T16" fmla="*/ 2147483647 w 217"/>
                  <a:gd name="T17" fmla="*/ 2147483647 h 354"/>
                  <a:gd name="T18" fmla="*/ 2147483647 w 217"/>
                  <a:gd name="T19" fmla="*/ 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7"/>
                  <a:gd name="T31" fmla="*/ 0 h 354"/>
                  <a:gd name="T32" fmla="*/ 217 w 217"/>
                  <a:gd name="T33" fmla="*/ 354 h 3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7" h="354">
                    <a:moveTo>
                      <a:pt x="40" y="0"/>
                    </a:moveTo>
                    <a:lnTo>
                      <a:pt x="58" y="12"/>
                    </a:lnTo>
                    <a:lnTo>
                      <a:pt x="88" y="2"/>
                    </a:lnTo>
                    <a:lnTo>
                      <a:pt x="217" y="2"/>
                    </a:lnTo>
                    <a:lnTo>
                      <a:pt x="217" y="230"/>
                    </a:lnTo>
                    <a:lnTo>
                      <a:pt x="137" y="327"/>
                    </a:lnTo>
                    <a:lnTo>
                      <a:pt x="0" y="354"/>
                    </a:lnTo>
                    <a:lnTo>
                      <a:pt x="8" y="299"/>
                    </a:lnTo>
                    <a:lnTo>
                      <a:pt x="40" y="264"/>
                    </a:lnTo>
                    <a:lnTo>
                      <a:pt x="4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18" name="Freeform 87">
                <a:extLst>
                  <a:ext uri="{FF2B5EF4-FFF2-40B4-BE49-F238E27FC236}">
                    <a16:creationId xmlns:a16="http://schemas.microsoft.com/office/drawing/2014/main" id="{0F6ACBEB-9584-4B98-B9E1-B3F0C7338C3D}"/>
                  </a:ext>
                </a:extLst>
              </p:cNvPr>
              <p:cNvSpPr>
                <a:spLocks/>
              </p:cNvSpPr>
              <p:nvPr/>
            </p:nvSpPr>
            <p:spPr bwMode="auto">
              <a:xfrm>
                <a:off x="7593849" y="3818981"/>
                <a:ext cx="364197" cy="499848"/>
              </a:xfrm>
              <a:custGeom>
                <a:avLst/>
                <a:gdLst>
                  <a:gd name="T0" fmla="*/ 0 w 300"/>
                  <a:gd name="T1" fmla="*/ 2147483647 h 303"/>
                  <a:gd name="T2" fmla="*/ 2147483647 w 300"/>
                  <a:gd name="T3" fmla="*/ 2147483647 h 303"/>
                  <a:gd name="T4" fmla="*/ 2147483647 w 300"/>
                  <a:gd name="T5" fmla="*/ 2147483647 h 303"/>
                  <a:gd name="T6" fmla="*/ 2147483647 w 300"/>
                  <a:gd name="T7" fmla="*/ 2147483647 h 303"/>
                  <a:gd name="T8" fmla="*/ 2147483647 w 300"/>
                  <a:gd name="T9" fmla="*/ 0 h 303"/>
                  <a:gd name="T10" fmla="*/ 2147483647 w 300"/>
                  <a:gd name="T11" fmla="*/ 2147483647 h 303"/>
                  <a:gd name="T12" fmla="*/ 2147483647 w 300"/>
                  <a:gd name="T13" fmla="*/ 2147483647 h 303"/>
                  <a:gd name="T14" fmla="*/ 2147483647 w 300"/>
                  <a:gd name="T15" fmla="*/ 2147483647 h 303"/>
                  <a:gd name="T16" fmla="*/ 2147483647 w 300"/>
                  <a:gd name="T17" fmla="*/ 2147483647 h 303"/>
                  <a:gd name="T18" fmla="*/ 2147483647 w 300"/>
                  <a:gd name="T19" fmla="*/ 2147483647 h 303"/>
                  <a:gd name="T20" fmla="*/ 2147483647 w 300"/>
                  <a:gd name="T21" fmla="*/ 2147483647 h 303"/>
                  <a:gd name="T22" fmla="*/ 2147483647 w 300"/>
                  <a:gd name="T23" fmla="*/ 2147483647 h 303"/>
                  <a:gd name="T24" fmla="*/ 0 w 300"/>
                  <a:gd name="T25" fmla="*/ 2147483647 h 303"/>
                  <a:gd name="T26" fmla="*/ 0 w 300"/>
                  <a:gd name="T27" fmla="*/ 2147483647 h 3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0"/>
                  <a:gd name="T43" fmla="*/ 0 h 303"/>
                  <a:gd name="T44" fmla="*/ 300 w 300"/>
                  <a:gd name="T45" fmla="*/ 303 h 3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0" h="303">
                    <a:moveTo>
                      <a:pt x="0" y="22"/>
                    </a:moveTo>
                    <a:lnTo>
                      <a:pt x="113" y="21"/>
                    </a:lnTo>
                    <a:lnTo>
                      <a:pt x="155" y="41"/>
                    </a:lnTo>
                    <a:lnTo>
                      <a:pt x="218" y="41"/>
                    </a:lnTo>
                    <a:lnTo>
                      <a:pt x="300" y="0"/>
                    </a:lnTo>
                    <a:lnTo>
                      <a:pt x="300" y="132"/>
                    </a:lnTo>
                    <a:lnTo>
                      <a:pt x="288" y="138"/>
                    </a:lnTo>
                    <a:lnTo>
                      <a:pt x="248" y="218"/>
                    </a:lnTo>
                    <a:lnTo>
                      <a:pt x="226" y="218"/>
                    </a:lnTo>
                    <a:lnTo>
                      <a:pt x="153" y="303"/>
                    </a:lnTo>
                    <a:lnTo>
                      <a:pt x="129" y="281"/>
                    </a:lnTo>
                    <a:lnTo>
                      <a:pt x="92" y="291"/>
                    </a:lnTo>
                    <a:lnTo>
                      <a:pt x="0" y="220"/>
                    </a:lnTo>
                    <a:lnTo>
                      <a:pt x="0" y="22"/>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19" name="Freeform 88">
                <a:extLst>
                  <a:ext uri="{FF2B5EF4-FFF2-40B4-BE49-F238E27FC236}">
                    <a16:creationId xmlns:a16="http://schemas.microsoft.com/office/drawing/2014/main" id="{36F2137E-39F1-4303-9789-B31DAF2AA4EB}"/>
                  </a:ext>
                </a:extLst>
              </p:cNvPr>
              <p:cNvSpPr>
                <a:spLocks/>
              </p:cNvSpPr>
              <p:nvPr/>
            </p:nvSpPr>
            <p:spPr bwMode="auto">
              <a:xfrm>
                <a:off x="5056913" y="3189187"/>
                <a:ext cx="977421" cy="500059"/>
              </a:xfrm>
              <a:custGeom>
                <a:avLst/>
                <a:gdLst>
                  <a:gd name="T0" fmla="*/ 2147483647 w 803"/>
                  <a:gd name="T1" fmla="*/ 0 h 413"/>
                  <a:gd name="T2" fmla="*/ 2147483647 w 803"/>
                  <a:gd name="T3" fmla="*/ 2147483647 h 413"/>
                  <a:gd name="T4" fmla="*/ 2147483647 w 803"/>
                  <a:gd name="T5" fmla="*/ 2147483647 h 413"/>
                  <a:gd name="T6" fmla="*/ 2147483647 w 803"/>
                  <a:gd name="T7" fmla="*/ 2147483647 h 413"/>
                  <a:gd name="T8" fmla="*/ 2147483647 w 803"/>
                  <a:gd name="T9" fmla="*/ 2147483647 h 413"/>
                  <a:gd name="T10" fmla="*/ 2147483647 w 803"/>
                  <a:gd name="T11" fmla="*/ 2147483647 h 413"/>
                  <a:gd name="T12" fmla="*/ 2147483647 w 803"/>
                  <a:gd name="T13" fmla="*/ 2147483647 h 413"/>
                  <a:gd name="T14" fmla="*/ 2147483647 w 803"/>
                  <a:gd name="T15" fmla="*/ 2147483647 h 413"/>
                  <a:gd name="T16" fmla="*/ 2147483647 w 803"/>
                  <a:gd name="T17" fmla="*/ 2147483647 h 413"/>
                  <a:gd name="T18" fmla="*/ 2147483647 w 803"/>
                  <a:gd name="T19" fmla="*/ 2147483647 h 413"/>
                  <a:gd name="T20" fmla="*/ 0 w 803"/>
                  <a:gd name="T21" fmla="*/ 2147483647 h 413"/>
                  <a:gd name="T22" fmla="*/ 2147483647 w 803"/>
                  <a:gd name="T23" fmla="*/ 0 h 4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3"/>
                  <a:gd name="T37" fmla="*/ 0 h 413"/>
                  <a:gd name="T38" fmla="*/ 803 w 803"/>
                  <a:gd name="T39" fmla="*/ 413 h 4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3" h="413">
                    <a:moveTo>
                      <a:pt x="2" y="0"/>
                    </a:moveTo>
                    <a:lnTo>
                      <a:pt x="803" y="1"/>
                    </a:lnTo>
                    <a:lnTo>
                      <a:pt x="803" y="358"/>
                    </a:lnTo>
                    <a:lnTo>
                      <a:pt x="329" y="358"/>
                    </a:lnTo>
                    <a:lnTo>
                      <a:pt x="329" y="380"/>
                    </a:lnTo>
                    <a:lnTo>
                      <a:pt x="216" y="413"/>
                    </a:lnTo>
                    <a:lnTo>
                      <a:pt x="157" y="298"/>
                    </a:lnTo>
                    <a:lnTo>
                      <a:pt x="115" y="316"/>
                    </a:lnTo>
                    <a:lnTo>
                      <a:pt x="99" y="292"/>
                    </a:lnTo>
                    <a:lnTo>
                      <a:pt x="123" y="231"/>
                    </a:lnTo>
                    <a:lnTo>
                      <a:pt x="0" y="104"/>
                    </a:lnTo>
                    <a:lnTo>
                      <a:pt x="2"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20" name="Rectangle 89">
                <a:extLst>
                  <a:ext uri="{FF2B5EF4-FFF2-40B4-BE49-F238E27FC236}">
                    <a16:creationId xmlns:a16="http://schemas.microsoft.com/office/drawing/2014/main" id="{103CFA21-A1C9-41EC-A95C-CC7BBE17E0D4}"/>
                  </a:ext>
                </a:extLst>
              </p:cNvPr>
              <p:cNvSpPr>
                <a:spLocks noChangeArrowheads="1"/>
              </p:cNvSpPr>
              <p:nvPr/>
            </p:nvSpPr>
            <p:spPr bwMode="auto">
              <a:xfrm>
                <a:off x="5449127" y="3622024"/>
                <a:ext cx="585208" cy="426282"/>
              </a:xfrm>
              <a:prstGeom prst="rect">
                <a:avLst/>
              </a:prstGeom>
              <a:grpFill/>
              <a:ln w="6350">
                <a:solidFill>
                  <a:schemeClr val="bg1"/>
                </a:solidFill>
                <a:miter lim="800000"/>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21" name="Freeform 90">
                <a:extLst>
                  <a:ext uri="{FF2B5EF4-FFF2-40B4-BE49-F238E27FC236}">
                    <a16:creationId xmlns:a16="http://schemas.microsoft.com/office/drawing/2014/main" id="{E4D2872E-428B-4EE0-91B6-9CEB2B89F805}"/>
                  </a:ext>
                </a:extLst>
              </p:cNvPr>
              <p:cNvSpPr>
                <a:spLocks/>
              </p:cNvSpPr>
              <p:nvPr/>
            </p:nvSpPr>
            <p:spPr bwMode="auto">
              <a:xfrm>
                <a:off x="6034334" y="3189187"/>
                <a:ext cx="606997" cy="321351"/>
              </a:xfrm>
              <a:custGeom>
                <a:avLst/>
                <a:gdLst>
                  <a:gd name="T0" fmla="*/ 0 w 498"/>
                  <a:gd name="T1" fmla="*/ 2147483647 h 266"/>
                  <a:gd name="T2" fmla="*/ 2147483647 w 498"/>
                  <a:gd name="T3" fmla="*/ 0 h 266"/>
                  <a:gd name="T4" fmla="*/ 2147483647 w 498"/>
                  <a:gd name="T5" fmla="*/ 2147483647 h 266"/>
                  <a:gd name="T6" fmla="*/ 2147483647 w 498"/>
                  <a:gd name="T7" fmla="*/ 2147483647 h 266"/>
                  <a:gd name="T8" fmla="*/ 0 w 498"/>
                  <a:gd name="T9" fmla="*/ 2147483647 h 266"/>
                  <a:gd name="T10" fmla="*/ 0 w 498"/>
                  <a:gd name="T11" fmla="*/ 2147483647 h 266"/>
                  <a:gd name="T12" fmla="*/ 0 60000 65536"/>
                  <a:gd name="T13" fmla="*/ 0 60000 65536"/>
                  <a:gd name="T14" fmla="*/ 0 60000 65536"/>
                  <a:gd name="T15" fmla="*/ 0 60000 65536"/>
                  <a:gd name="T16" fmla="*/ 0 60000 65536"/>
                  <a:gd name="T17" fmla="*/ 0 60000 65536"/>
                  <a:gd name="T18" fmla="*/ 0 w 498"/>
                  <a:gd name="T19" fmla="*/ 0 h 266"/>
                  <a:gd name="T20" fmla="*/ 498 w 498"/>
                  <a:gd name="T21" fmla="*/ 266 h 266"/>
                </a:gdLst>
                <a:ahLst/>
                <a:cxnLst>
                  <a:cxn ang="T12">
                    <a:pos x="T0" y="T1"/>
                  </a:cxn>
                  <a:cxn ang="T13">
                    <a:pos x="T2" y="T3"/>
                  </a:cxn>
                  <a:cxn ang="T14">
                    <a:pos x="T4" y="T5"/>
                  </a:cxn>
                  <a:cxn ang="T15">
                    <a:pos x="T6" y="T7"/>
                  </a:cxn>
                  <a:cxn ang="T16">
                    <a:pos x="T8" y="T9"/>
                  </a:cxn>
                  <a:cxn ang="T17">
                    <a:pos x="T10" y="T11"/>
                  </a:cxn>
                </a:cxnLst>
                <a:rect l="T18" t="T19" r="T20" b="T21"/>
                <a:pathLst>
                  <a:path w="498" h="266">
                    <a:moveTo>
                      <a:pt x="0" y="1"/>
                    </a:moveTo>
                    <a:lnTo>
                      <a:pt x="448" y="0"/>
                    </a:lnTo>
                    <a:lnTo>
                      <a:pt x="490" y="200"/>
                    </a:lnTo>
                    <a:lnTo>
                      <a:pt x="498" y="266"/>
                    </a:lnTo>
                    <a:lnTo>
                      <a:pt x="0" y="265"/>
                    </a:lnTo>
                    <a:lnTo>
                      <a:pt x="0" y="1"/>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22" name="Freeform 91">
                <a:extLst>
                  <a:ext uri="{FF2B5EF4-FFF2-40B4-BE49-F238E27FC236}">
                    <a16:creationId xmlns:a16="http://schemas.microsoft.com/office/drawing/2014/main" id="{B5703DD5-0F4E-4D8D-86DE-5AF79B2D2AA8}"/>
                  </a:ext>
                </a:extLst>
              </p:cNvPr>
              <p:cNvSpPr>
                <a:spLocks/>
              </p:cNvSpPr>
              <p:nvPr/>
            </p:nvSpPr>
            <p:spPr bwMode="auto">
              <a:xfrm>
                <a:off x="6034334" y="3836803"/>
                <a:ext cx="719058" cy="329548"/>
              </a:xfrm>
              <a:custGeom>
                <a:avLst/>
                <a:gdLst>
                  <a:gd name="T0" fmla="*/ 0 w 590"/>
                  <a:gd name="T1" fmla="*/ 0 h 274"/>
                  <a:gd name="T2" fmla="*/ 2147483647 w 590"/>
                  <a:gd name="T3" fmla="*/ 0 h 274"/>
                  <a:gd name="T4" fmla="*/ 2147483647 w 590"/>
                  <a:gd name="T5" fmla="*/ 2147483647 h 274"/>
                  <a:gd name="T6" fmla="*/ 2147483647 w 590"/>
                  <a:gd name="T7" fmla="*/ 2147483647 h 274"/>
                  <a:gd name="T8" fmla="*/ 2147483647 w 590"/>
                  <a:gd name="T9" fmla="*/ 2147483647 h 274"/>
                  <a:gd name="T10" fmla="*/ 2147483647 w 590"/>
                  <a:gd name="T11" fmla="*/ 2147483647 h 274"/>
                  <a:gd name="T12" fmla="*/ 2147483647 w 590"/>
                  <a:gd name="T13" fmla="*/ 2147483647 h 274"/>
                  <a:gd name="T14" fmla="*/ 2147483647 w 590"/>
                  <a:gd name="T15" fmla="*/ 2147483647 h 274"/>
                  <a:gd name="T16" fmla="*/ 0 w 590"/>
                  <a:gd name="T17" fmla="*/ 2147483647 h 274"/>
                  <a:gd name="T18" fmla="*/ 0 w 590"/>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0"/>
                  <a:gd name="T31" fmla="*/ 0 h 274"/>
                  <a:gd name="T32" fmla="*/ 590 w 590"/>
                  <a:gd name="T33" fmla="*/ 274 h 2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0" h="274">
                    <a:moveTo>
                      <a:pt x="0" y="0"/>
                    </a:moveTo>
                    <a:lnTo>
                      <a:pt x="364" y="0"/>
                    </a:lnTo>
                    <a:lnTo>
                      <a:pt x="401" y="25"/>
                    </a:lnTo>
                    <a:lnTo>
                      <a:pt x="485" y="47"/>
                    </a:lnTo>
                    <a:lnTo>
                      <a:pt x="540" y="208"/>
                    </a:lnTo>
                    <a:lnTo>
                      <a:pt x="590" y="274"/>
                    </a:lnTo>
                    <a:lnTo>
                      <a:pt x="125" y="273"/>
                    </a:lnTo>
                    <a:lnTo>
                      <a:pt x="125" y="175"/>
                    </a:lnTo>
                    <a:lnTo>
                      <a:pt x="0" y="177"/>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23" name="Rectangle 92">
                <a:extLst>
                  <a:ext uri="{FF2B5EF4-FFF2-40B4-BE49-F238E27FC236}">
                    <a16:creationId xmlns:a16="http://schemas.microsoft.com/office/drawing/2014/main" id="{25A4341D-499E-4A8F-B98B-076D01E95652}"/>
                  </a:ext>
                </a:extLst>
              </p:cNvPr>
              <p:cNvSpPr>
                <a:spLocks noChangeArrowheads="1"/>
              </p:cNvSpPr>
              <p:nvPr/>
            </p:nvSpPr>
            <p:spPr bwMode="auto">
              <a:xfrm>
                <a:off x="5628112" y="4045027"/>
                <a:ext cx="558748" cy="423001"/>
              </a:xfrm>
              <a:prstGeom prst="rect">
                <a:avLst/>
              </a:prstGeom>
              <a:grpFill/>
              <a:ln w="6350">
                <a:solidFill>
                  <a:schemeClr val="bg1"/>
                </a:solidFill>
                <a:miter lim="800000"/>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24" name="Freeform 93">
                <a:extLst>
                  <a:ext uri="{FF2B5EF4-FFF2-40B4-BE49-F238E27FC236}">
                    <a16:creationId xmlns:a16="http://schemas.microsoft.com/office/drawing/2014/main" id="{9A08CF64-1079-4098-8CC5-E8B7FCB5D290}"/>
                  </a:ext>
                </a:extLst>
              </p:cNvPr>
              <p:cNvSpPr>
                <a:spLocks/>
              </p:cNvSpPr>
              <p:nvPr/>
            </p:nvSpPr>
            <p:spPr bwMode="auto">
              <a:xfrm>
                <a:off x="7780615" y="4112245"/>
                <a:ext cx="435793" cy="327909"/>
              </a:xfrm>
              <a:custGeom>
                <a:avLst/>
                <a:gdLst>
                  <a:gd name="T0" fmla="*/ 2147483647 w 357"/>
                  <a:gd name="T1" fmla="*/ 0 h 270"/>
                  <a:gd name="T2" fmla="*/ 2147483647 w 357"/>
                  <a:gd name="T3" fmla="*/ 0 h 270"/>
                  <a:gd name="T4" fmla="*/ 2147483647 w 357"/>
                  <a:gd name="T5" fmla="*/ 2147483647 h 270"/>
                  <a:gd name="T6" fmla="*/ 2147483647 w 357"/>
                  <a:gd name="T7" fmla="*/ 2147483647 h 270"/>
                  <a:gd name="T8" fmla="*/ 0 w 357"/>
                  <a:gd name="T9" fmla="*/ 2147483647 h 270"/>
                  <a:gd name="T10" fmla="*/ 2147483647 w 357"/>
                  <a:gd name="T11" fmla="*/ 2147483647 h 270"/>
                  <a:gd name="T12" fmla="*/ 2147483647 w 357"/>
                  <a:gd name="T13" fmla="*/ 2147483647 h 270"/>
                  <a:gd name="T14" fmla="*/ 2147483647 w 357"/>
                  <a:gd name="T15" fmla="*/ 2147483647 h 270"/>
                  <a:gd name="T16" fmla="*/ 2147483647 w 357"/>
                  <a:gd name="T17" fmla="*/ 2147483647 h 270"/>
                  <a:gd name="T18" fmla="*/ 2147483647 w 357"/>
                  <a:gd name="T19" fmla="*/ 2147483647 h 270"/>
                  <a:gd name="T20" fmla="*/ 2147483647 w 357"/>
                  <a:gd name="T21" fmla="*/ 2147483647 h 270"/>
                  <a:gd name="T22" fmla="*/ 2147483647 w 357"/>
                  <a:gd name="T23" fmla="*/ 2147483647 h 270"/>
                  <a:gd name="T24" fmla="*/ 2147483647 w 357"/>
                  <a:gd name="T25" fmla="*/ 2147483647 h 270"/>
                  <a:gd name="T26" fmla="*/ 2147483647 w 357"/>
                  <a:gd name="T27" fmla="*/ 2147483647 h 270"/>
                  <a:gd name="T28" fmla="*/ 2147483647 w 357"/>
                  <a:gd name="T29" fmla="*/ 2147483647 h 270"/>
                  <a:gd name="T30" fmla="*/ 2147483647 w 357"/>
                  <a:gd name="T31" fmla="*/ 2147483647 h 270"/>
                  <a:gd name="T32" fmla="*/ 2147483647 w 357"/>
                  <a:gd name="T33" fmla="*/ 0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270"/>
                  <a:gd name="T53" fmla="*/ 357 w 3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270">
                    <a:moveTo>
                      <a:pt x="147" y="0"/>
                    </a:moveTo>
                    <a:lnTo>
                      <a:pt x="137" y="0"/>
                    </a:lnTo>
                    <a:lnTo>
                      <a:pt x="95" y="82"/>
                    </a:lnTo>
                    <a:lnTo>
                      <a:pt x="71" y="82"/>
                    </a:lnTo>
                    <a:lnTo>
                      <a:pt x="0" y="165"/>
                    </a:lnTo>
                    <a:lnTo>
                      <a:pt x="31" y="252"/>
                    </a:lnTo>
                    <a:lnTo>
                      <a:pt x="141" y="270"/>
                    </a:lnTo>
                    <a:lnTo>
                      <a:pt x="170" y="248"/>
                    </a:lnTo>
                    <a:lnTo>
                      <a:pt x="202" y="185"/>
                    </a:lnTo>
                    <a:lnTo>
                      <a:pt x="210" y="179"/>
                    </a:lnTo>
                    <a:lnTo>
                      <a:pt x="357" y="127"/>
                    </a:lnTo>
                    <a:lnTo>
                      <a:pt x="347" y="103"/>
                    </a:lnTo>
                    <a:lnTo>
                      <a:pt x="290" y="84"/>
                    </a:lnTo>
                    <a:lnTo>
                      <a:pt x="208" y="127"/>
                    </a:lnTo>
                    <a:lnTo>
                      <a:pt x="208" y="52"/>
                    </a:lnTo>
                    <a:lnTo>
                      <a:pt x="147" y="52"/>
                    </a:lnTo>
                    <a:lnTo>
                      <a:pt x="147"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25" name="Freeform 94">
                <a:extLst>
                  <a:ext uri="{FF2B5EF4-FFF2-40B4-BE49-F238E27FC236}">
                    <a16:creationId xmlns:a16="http://schemas.microsoft.com/office/drawing/2014/main" id="{23E1E1EC-2C00-4F8E-B8CD-19BD89ED557D}"/>
                  </a:ext>
                </a:extLst>
              </p:cNvPr>
              <p:cNvSpPr>
                <a:spLocks/>
              </p:cNvSpPr>
              <p:nvPr/>
            </p:nvSpPr>
            <p:spPr bwMode="auto">
              <a:xfrm>
                <a:off x="7643652" y="4268004"/>
                <a:ext cx="691042" cy="244292"/>
              </a:xfrm>
              <a:custGeom>
                <a:avLst/>
                <a:gdLst>
                  <a:gd name="T0" fmla="*/ 0 w 570"/>
                  <a:gd name="T1" fmla="*/ 2147483647 h 204"/>
                  <a:gd name="T2" fmla="*/ 2147483647 w 570"/>
                  <a:gd name="T3" fmla="*/ 2147483647 h 204"/>
                  <a:gd name="T4" fmla="*/ 2147483647 w 570"/>
                  <a:gd name="T5" fmla="*/ 2147483647 h 204"/>
                  <a:gd name="T6" fmla="*/ 2147483647 w 570"/>
                  <a:gd name="T7" fmla="*/ 2147483647 h 204"/>
                  <a:gd name="T8" fmla="*/ 2147483647 w 570"/>
                  <a:gd name="T9" fmla="*/ 2147483647 h 204"/>
                  <a:gd name="T10" fmla="*/ 2147483647 w 570"/>
                  <a:gd name="T11" fmla="*/ 2147483647 h 204"/>
                  <a:gd name="T12" fmla="*/ 2147483647 w 570"/>
                  <a:gd name="T13" fmla="*/ 0 h 204"/>
                  <a:gd name="T14" fmla="*/ 2147483647 w 570"/>
                  <a:gd name="T15" fmla="*/ 2147483647 h 204"/>
                  <a:gd name="T16" fmla="*/ 2147483647 w 570"/>
                  <a:gd name="T17" fmla="*/ 2147483647 h 204"/>
                  <a:gd name="T18" fmla="*/ 2147483647 w 570"/>
                  <a:gd name="T19" fmla="*/ 2147483647 h 204"/>
                  <a:gd name="T20" fmla="*/ 2147483647 w 570"/>
                  <a:gd name="T21" fmla="*/ 2147483647 h 204"/>
                  <a:gd name="T22" fmla="*/ 0 w 570"/>
                  <a:gd name="T23" fmla="*/ 2147483647 h 2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0"/>
                  <a:gd name="T37" fmla="*/ 0 h 204"/>
                  <a:gd name="T38" fmla="*/ 570 w 570"/>
                  <a:gd name="T39" fmla="*/ 204 h 2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0" h="204">
                    <a:moveTo>
                      <a:pt x="0" y="204"/>
                    </a:moveTo>
                    <a:lnTo>
                      <a:pt x="17" y="184"/>
                    </a:lnTo>
                    <a:lnTo>
                      <a:pt x="145" y="125"/>
                    </a:lnTo>
                    <a:lnTo>
                      <a:pt x="256" y="143"/>
                    </a:lnTo>
                    <a:lnTo>
                      <a:pt x="289" y="114"/>
                    </a:lnTo>
                    <a:lnTo>
                      <a:pt x="310" y="57"/>
                    </a:lnTo>
                    <a:lnTo>
                      <a:pt x="472" y="0"/>
                    </a:lnTo>
                    <a:lnTo>
                      <a:pt x="498" y="91"/>
                    </a:lnTo>
                    <a:lnTo>
                      <a:pt x="570" y="109"/>
                    </a:lnTo>
                    <a:lnTo>
                      <a:pt x="534" y="152"/>
                    </a:lnTo>
                    <a:lnTo>
                      <a:pt x="558" y="204"/>
                    </a:lnTo>
                    <a:lnTo>
                      <a:pt x="0" y="204"/>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26" name="Freeform 95">
                <a:extLst>
                  <a:ext uri="{FF2B5EF4-FFF2-40B4-BE49-F238E27FC236}">
                    <a16:creationId xmlns:a16="http://schemas.microsoft.com/office/drawing/2014/main" id="{18671F35-63F6-437A-A344-5C9FAE8DD73E}"/>
                  </a:ext>
                </a:extLst>
              </p:cNvPr>
              <p:cNvSpPr>
                <a:spLocks/>
              </p:cNvSpPr>
              <p:nvPr/>
            </p:nvSpPr>
            <p:spPr bwMode="auto">
              <a:xfrm>
                <a:off x="7221866" y="4208981"/>
                <a:ext cx="597658" cy="327909"/>
              </a:xfrm>
              <a:custGeom>
                <a:avLst/>
                <a:gdLst>
                  <a:gd name="T0" fmla="*/ 0 w 489"/>
                  <a:gd name="T1" fmla="*/ 2147483647 h 268"/>
                  <a:gd name="T2" fmla="*/ 2147483647 w 489"/>
                  <a:gd name="T3" fmla="*/ 2147483647 h 268"/>
                  <a:gd name="T4" fmla="*/ 2147483647 w 489"/>
                  <a:gd name="T5" fmla="*/ 2147483647 h 268"/>
                  <a:gd name="T6" fmla="*/ 2147483647 w 489"/>
                  <a:gd name="T7" fmla="*/ 2147483647 h 268"/>
                  <a:gd name="T8" fmla="*/ 2147483647 w 489"/>
                  <a:gd name="T9" fmla="*/ 2147483647 h 268"/>
                  <a:gd name="T10" fmla="*/ 2147483647 w 489"/>
                  <a:gd name="T11" fmla="*/ 0 h 268"/>
                  <a:gd name="T12" fmla="*/ 2147483647 w 489"/>
                  <a:gd name="T13" fmla="*/ 2147483647 h 268"/>
                  <a:gd name="T14" fmla="*/ 2147483647 w 489"/>
                  <a:gd name="T15" fmla="*/ 2147483647 h 268"/>
                  <a:gd name="T16" fmla="*/ 2147483647 w 489"/>
                  <a:gd name="T17" fmla="*/ 2147483647 h 268"/>
                  <a:gd name="T18" fmla="*/ 2147483647 w 489"/>
                  <a:gd name="T19" fmla="*/ 2147483647 h 268"/>
                  <a:gd name="T20" fmla="*/ 2147483647 w 489"/>
                  <a:gd name="T21" fmla="*/ 2147483647 h 268"/>
                  <a:gd name="T22" fmla="*/ 2147483647 w 489"/>
                  <a:gd name="T23" fmla="*/ 2147483647 h 268"/>
                  <a:gd name="T24" fmla="*/ 2147483647 w 489"/>
                  <a:gd name="T25" fmla="*/ 2147483647 h 268"/>
                  <a:gd name="T26" fmla="*/ 2147483647 w 489"/>
                  <a:gd name="T27" fmla="*/ 2147483647 h 268"/>
                  <a:gd name="T28" fmla="*/ 0 w 489"/>
                  <a:gd name="T29" fmla="*/ 2147483647 h 2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9"/>
                  <a:gd name="T46" fmla="*/ 0 h 268"/>
                  <a:gd name="T47" fmla="*/ 489 w 489"/>
                  <a:gd name="T48" fmla="*/ 268 h 2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9" h="268">
                    <a:moveTo>
                      <a:pt x="0" y="268"/>
                    </a:moveTo>
                    <a:lnTo>
                      <a:pt x="23" y="198"/>
                    </a:lnTo>
                    <a:lnTo>
                      <a:pt x="86" y="157"/>
                    </a:lnTo>
                    <a:lnTo>
                      <a:pt x="225" y="129"/>
                    </a:lnTo>
                    <a:lnTo>
                      <a:pt x="306" y="31"/>
                    </a:lnTo>
                    <a:lnTo>
                      <a:pt x="306" y="0"/>
                    </a:lnTo>
                    <a:lnTo>
                      <a:pt x="399" y="75"/>
                    </a:lnTo>
                    <a:lnTo>
                      <a:pt x="433" y="63"/>
                    </a:lnTo>
                    <a:lnTo>
                      <a:pt x="459" y="88"/>
                    </a:lnTo>
                    <a:lnTo>
                      <a:pt x="489" y="175"/>
                    </a:lnTo>
                    <a:lnTo>
                      <a:pt x="361" y="230"/>
                    </a:lnTo>
                    <a:lnTo>
                      <a:pt x="343" y="250"/>
                    </a:lnTo>
                    <a:lnTo>
                      <a:pt x="98" y="250"/>
                    </a:lnTo>
                    <a:lnTo>
                      <a:pt x="98" y="268"/>
                    </a:lnTo>
                    <a:lnTo>
                      <a:pt x="0" y="268"/>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27" name="Freeform 96">
                <a:extLst>
                  <a:ext uri="{FF2B5EF4-FFF2-40B4-BE49-F238E27FC236}">
                    <a16:creationId xmlns:a16="http://schemas.microsoft.com/office/drawing/2014/main" id="{712A4114-A6B6-4C70-8182-84FDB51B9CF0}"/>
                  </a:ext>
                </a:extLst>
              </p:cNvPr>
              <p:cNvSpPr>
                <a:spLocks/>
              </p:cNvSpPr>
              <p:nvPr/>
            </p:nvSpPr>
            <p:spPr bwMode="auto">
              <a:xfrm>
                <a:off x="6793857" y="4517215"/>
                <a:ext cx="417116" cy="357419"/>
              </a:xfrm>
              <a:custGeom>
                <a:avLst/>
                <a:gdLst>
                  <a:gd name="T0" fmla="*/ 0 w 341"/>
                  <a:gd name="T1" fmla="*/ 0 h 297"/>
                  <a:gd name="T2" fmla="*/ 2147483647 w 341"/>
                  <a:gd name="T3" fmla="*/ 0 h 297"/>
                  <a:gd name="T4" fmla="*/ 2147483647 w 341"/>
                  <a:gd name="T5" fmla="*/ 2147483647 h 297"/>
                  <a:gd name="T6" fmla="*/ 2147483647 w 341"/>
                  <a:gd name="T7" fmla="*/ 2147483647 h 297"/>
                  <a:gd name="T8" fmla="*/ 2147483647 w 341"/>
                  <a:gd name="T9" fmla="*/ 2147483647 h 297"/>
                  <a:gd name="T10" fmla="*/ 2147483647 w 341"/>
                  <a:gd name="T11" fmla="*/ 2147483647 h 297"/>
                  <a:gd name="T12" fmla="*/ 2147483647 w 341"/>
                  <a:gd name="T13" fmla="*/ 2147483647 h 297"/>
                  <a:gd name="T14" fmla="*/ 2147483647 w 341"/>
                  <a:gd name="T15" fmla="*/ 2147483647 h 297"/>
                  <a:gd name="T16" fmla="*/ 2147483647 w 341"/>
                  <a:gd name="T17" fmla="*/ 2147483647 h 297"/>
                  <a:gd name="T18" fmla="*/ 2147483647 w 341"/>
                  <a:gd name="T19" fmla="*/ 2147483647 h 297"/>
                  <a:gd name="T20" fmla="*/ 2147483647 w 341"/>
                  <a:gd name="T21" fmla="*/ 2147483647 h 297"/>
                  <a:gd name="T22" fmla="*/ 0 w 341"/>
                  <a:gd name="T23" fmla="*/ 0 h 2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1"/>
                  <a:gd name="T37" fmla="*/ 0 h 297"/>
                  <a:gd name="T38" fmla="*/ 341 w 341"/>
                  <a:gd name="T39" fmla="*/ 297 h 2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1" h="297">
                    <a:moveTo>
                      <a:pt x="0" y="0"/>
                    </a:moveTo>
                    <a:lnTo>
                      <a:pt x="306" y="0"/>
                    </a:lnTo>
                    <a:lnTo>
                      <a:pt x="294" y="40"/>
                    </a:lnTo>
                    <a:lnTo>
                      <a:pt x="341" y="42"/>
                    </a:lnTo>
                    <a:lnTo>
                      <a:pt x="299" y="145"/>
                    </a:lnTo>
                    <a:lnTo>
                      <a:pt x="254" y="210"/>
                    </a:lnTo>
                    <a:lnTo>
                      <a:pt x="227" y="297"/>
                    </a:lnTo>
                    <a:lnTo>
                      <a:pt x="48" y="297"/>
                    </a:lnTo>
                    <a:lnTo>
                      <a:pt x="45" y="257"/>
                    </a:lnTo>
                    <a:lnTo>
                      <a:pt x="12" y="249"/>
                    </a:lnTo>
                    <a:lnTo>
                      <a:pt x="12" y="62"/>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28" name="Freeform 97">
                <a:extLst>
                  <a:ext uri="{FF2B5EF4-FFF2-40B4-BE49-F238E27FC236}">
                    <a16:creationId xmlns:a16="http://schemas.microsoft.com/office/drawing/2014/main" id="{79DF1751-8924-402B-B77F-6B65978524C3}"/>
                  </a:ext>
                </a:extLst>
              </p:cNvPr>
              <p:cNvSpPr>
                <a:spLocks/>
              </p:cNvSpPr>
              <p:nvPr/>
            </p:nvSpPr>
            <p:spPr bwMode="auto">
              <a:xfrm>
                <a:off x="7159614" y="4512296"/>
                <a:ext cx="700380" cy="181990"/>
              </a:xfrm>
              <a:custGeom>
                <a:avLst/>
                <a:gdLst>
                  <a:gd name="T0" fmla="*/ 2147483647 w 575"/>
                  <a:gd name="T1" fmla="*/ 2147483647 h 148"/>
                  <a:gd name="T2" fmla="*/ 2147483647 w 575"/>
                  <a:gd name="T3" fmla="*/ 2147483647 h 148"/>
                  <a:gd name="T4" fmla="*/ 2147483647 w 575"/>
                  <a:gd name="T5" fmla="*/ 0 h 148"/>
                  <a:gd name="T6" fmla="*/ 2147483647 w 575"/>
                  <a:gd name="T7" fmla="*/ 0 h 148"/>
                  <a:gd name="T8" fmla="*/ 2147483647 w 575"/>
                  <a:gd name="T9" fmla="*/ 2147483647 h 148"/>
                  <a:gd name="T10" fmla="*/ 2147483647 w 575"/>
                  <a:gd name="T11" fmla="*/ 2147483647 h 148"/>
                  <a:gd name="T12" fmla="*/ 2147483647 w 575"/>
                  <a:gd name="T13" fmla="*/ 2147483647 h 148"/>
                  <a:gd name="T14" fmla="*/ 0 w 575"/>
                  <a:gd name="T15" fmla="*/ 2147483647 h 148"/>
                  <a:gd name="T16" fmla="*/ 2147483647 w 575"/>
                  <a:gd name="T17" fmla="*/ 2147483647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48"/>
                  <a:gd name="T29" fmla="*/ 575 w 575"/>
                  <a:gd name="T30" fmla="*/ 148 h 1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48">
                    <a:moveTo>
                      <a:pt x="51" y="16"/>
                    </a:moveTo>
                    <a:lnTo>
                      <a:pt x="151" y="16"/>
                    </a:lnTo>
                    <a:lnTo>
                      <a:pt x="151" y="0"/>
                    </a:lnTo>
                    <a:lnTo>
                      <a:pt x="575" y="0"/>
                    </a:lnTo>
                    <a:lnTo>
                      <a:pt x="569" y="36"/>
                    </a:lnTo>
                    <a:lnTo>
                      <a:pt x="397" y="105"/>
                    </a:lnTo>
                    <a:lnTo>
                      <a:pt x="381" y="148"/>
                    </a:lnTo>
                    <a:lnTo>
                      <a:pt x="0" y="147"/>
                    </a:lnTo>
                    <a:lnTo>
                      <a:pt x="51" y="16"/>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29" name="Freeform 98">
                <a:extLst>
                  <a:ext uri="{FF2B5EF4-FFF2-40B4-BE49-F238E27FC236}">
                    <a16:creationId xmlns:a16="http://schemas.microsoft.com/office/drawing/2014/main" id="{426D590E-3B41-42E2-B67F-917E7D618988}"/>
                  </a:ext>
                </a:extLst>
              </p:cNvPr>
              <p:cNvSpPr>
                <a:spLocks/>
              </p:cNvSpPr>
              <p:nvPr/>
            </p:nvSpPr>
            <p:spPr bwMode="auto">
              <a:xfrm>
                <a:off x="7623421" y="4512296"/>
                <a:ext cx="729952" cy="285280"/>
              </a:xfrm>
              <a:custGeom>
                <a:avLst/>
                <a:gdLst>
                  <a:gd name="T0" fmla="*/ 2147483647 w 599"/>
                  <a:gd name="T1" fmla="*/ 0 h 236"/>
                  <a:gd name="T2" fmla="*/ 2147483647 w 599"/>
                  <a:gd name="T3" fmla="*/ 0 h 236"/>
                  <a:gd name="T4" fmla="*/ 2147483647 w 599"/>
                  <a:gd name="T5" fmla="*/ 2147483647 h 236"/>
                  <a:gd name="T6" fmla="*/ 2147483647 w 599"/>
                  <a:gd name="T7" fmla="*/ 2147483647 h 236"/>
                  <a:gd name="T8" fmla="*/ 2147483647 w 599"/>
                  <a:gd name="T9" fmla="*/ 2147483647 h 236"/>
                  <a:gd name="T10" fmla="*/ 2147483647 w 599"/>
                  <a:gd name="T11" fmla="*/ 2147483647 h 236"/>
                  <a:gd name="T12" fmla="*/ 2147483647 w 599"/>
                  <a:gd name="T13" fmla="*/ 2147483647 h 236"/>
                  <a:gd name="T14" fmla="*/ 2147483647 w 599"/>
                  <a:gd name="T15" fmla="*/ 2147483647 h 236"/>
                  <a:gd name="T16" fmla="*/ 2147483647 w 599"/>
                  <a:gd name="T17" fmla="*/ 2147483647 h 236"/>
                  <a:gd name="T18" fmla="*/ 2147483647 w 599"/>
                  <a:gd name="T19" fmla="*/ 2147483647 h 236"/>
                  <a:gd name="T20" fmla="*/ 2147483647 w 599"/>
                  <a:gd name="T21" fmla="*/ 2147483647 h 236"/>
                  <a:gd name="T22" fmla="*/ 0 w 599"/>
                  <a:gd name="T23" fmla="*/ 2147483647 h 236"/>
                  <a:gd name="T24" fmla="*/ 2147483647 w 599"/>
                  <a:gd name="T25" fmla="*/ 2147483647 h 236"/>
                  <a:gd name="T26" fmla="*/ 2147483647 w 599"/>
                  <a:gd name="T27" fmla="*/ 2147483647 h 236"/>
                  <a:gd name="T28" fmla="*/ 2147483647 w 599"/>
                  <a:gd name="T29" fmla="*/ 0 h 2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99"/>
                  <a:gd name="T46" fmla="*/ 0 h 236"/>
                  <a:gd name="T47" fmla="*/ 599 w 599"/>
                  <a:gd name="T48" fmla="*/ 236 h 2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99" h="236">
                    <a:moveTo>
                      <a:pt x="191" y="0"/>
                    </a:moveTo>
                    <a:lnTo>
                      <a:pt x="569" y="0"/>
                    </a:lnTo>
                    <a:lnTo>
                      <a:pt x="599" y="74"/>
                    </a:lnTo>
                    <a:lnTo>
                      <a:pt x="533" y="145"/>
                    </a:lnTo>
                    <a:lnTo>
                      <a:pt x="438" y="175"/>
                    </a:lnTo>
                    <a:lnTo>
                      <a:pt x="400" y="236"/>
                    </a:lnTo>
                    <a:lnTo>
                      <a:pt x="307" y="135"/>
                    </a:lnTo>
                    <a:lnTo>
                      <a:pt x="233" y="135"/>
                    </a:lnTo>
                    <a:lnTo>
                      <a:pt x="220" y="115"/>
                    </a:lnTo>
                    <a:lnTo>
                      <a:pt x="120" y="115"/>
                    </a:lnTo>
                    <a:lnTo>
                      <a:pt x="87" y="148"/>
                    </a:lnTo>
                    <a:lnTo>
                      <a:pt x="0" y="147"/>
                    </a:lnTo>
                    <a:lnTo>
                      <a:pt x="14" y="106"/>
                    </a:lnTo>
                    <a:lnTo>
                      <a:pt x="184" y="36"/>
                    </a:lnTo>
                    <a:lnTo>
                      <a:pt x="191"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30" name="Freeform 99">
                <a:extLst>
                  <a:ext uri="{FF2B5EF4-FFF2-40B4-BE49-F238E27FC236}">
                    <a16:creationId xmlns:a16="http://schemas.microsoft.com/office/drawing/2014/main" id="{213F486C-BA93-47BE-968C-675932031B6A}"/>
                  </a:ext>
                </a:extLst>
              </p:cNvPr>
              <p:cNvSpPr>
                <a:spLocks/>
              </p:cNvSpPr>
              <p:nvPr/>
            </p:nvSpPr>
            <p:spPr bwMode="auto">
              <a:xfrm>
                <a:off x="7713691" y="4653296"/>
                <a:ext cx="396882" cy="339386"/>
              </a:xfrm>
              <a:custGeom>
                <a:avLst/>
                <a:gdLst>
                  <a:gd name="T0" fmla="*/ 2147483647 w 327"/>
                  <a:gd name="T1" fmla="*/ 2147483647 h 283"/>
                  <a:gd name="T2" fmla="*/ 2147483647 w 327"/>
                  <a:gd name="T3" fmla="*/ 0 h 283"/>
                  <a:gd name="T4" fmla="*/ 2147483647 w 327"/>
                  <a:gd name="T5" fmla="*/ 0 h 283"/>
                  <a:gd name="T6" fmla="*/ 2147483647 w 327"/>
                  <a:gd name="T7" fmla="*/ 2147483647 h 283"/>
                  <a:gd name="T8" fmla="*/ 2147483647 w 327"/>
                  <a:gd name="T9" fmla="*/ 2147483647 h 283"/>
                  <a:gd name="T10" fmla="*/ 2147483647 w 327"/>
                  <a:gd name="T11" fmla="*/ 2147483647 h 283"/>
                  <a:gd name="T12" fmla="*/ 2147483647 w 327"/>
                  <a:gd name="T13" fmla="*/ 2147483647 h 283"/>
                  <a:gd name="T14" fmla="*/ 2147483647 w 327"/>
                  <a:gd name="T15" fmla="*/ 2147483647 h 283"/>
                  <a:gd name="T16" fmla="*/ 2147483647 w 327"/>
                  <a:gd name="T17" fmla="*/ 2147483647 h 283"/>
                  <a:gd name="T18" fmla="*/ 2147483647 w 327"/>
                  <a:gd name="T19" fmla="*/ 2147483647 h 283"/>
                  <a:gd name="T20" fmla="*/ 0 w 327"/>
                  <a:gd name="T21" fmla="*/ 2147483647 h 283"/>
                  <a:gd name="T22" fmla="*/ 2147483647 w 327"/>
                  <a:gd name="T23" fmla="*/ 2147483647 h 2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7"/>
                  <a:gd name="T37" fmla="*/ 0 h 283"/>
                  <a:gd name="T38" fmla="*/ 327 w 327"/>
                  <a:gd name="T39" fmla="*/ 283 h 2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7" h="283">
                    <a:moveTo>
                      <a:pt x="13" y="34"/>
                    </a:moveTo>
                    <a:lnTo>
                      <a:pt x="47" y="0"/>
                    </a:lnTo>
                    <a:lnTo>
                      <a:pt x="147" y="0"/>
                    </a:lnTo>
                    <a:lnTo>
                      <a:pt x="158" y="20"/>
                    </a:lnTo>
                    <a:lnTo>
                      <a:pt x="234" y="20"/>
                    </a:lnTo>
                    <a:lnTo>
                      <a:pt x="327" y="121"/>
                    </a:lnTo>
                    <a:lnTo>
                      <a:pt x="242" y="210"/>
                    </a:lnTo>
                    <a:lnTo>
                      <a:pt x="178" y="232"/>
                    </a:lnTo>
                    <a:lnTo>
                      <a:pt x="170" y="283"/>
                    </a:lnTo>
                    <a:lnTo>
                      <a:pt x="137" y="224"/>
                    </a:lnTo>
                    <a:lnTo>
                      <a:pt x="0" y="62"/>
                    </a:lnTo>
                    <a:lnTo>
                      <a:pt x="13" y="34"/>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31" name="Freeform 100">
                <a:extLst>
                  <a:ext uri="{FF2B5EF4-FFF2-40B4-BE49-F238E27FC236}">
                    <a16:creationId xmlns:a16="http://schemas.microsoft.com/office/drawing/2014/main" id="{84D69168-DDDA-475F-B2B7-F9879B7FD9F2}"/>
                  </a:ext>
                </a:extLst>
              </p:cNvPr>
              <p:cNvSpPr>
                <a:spLocks/>
              </p:cNvSpPr>
              <p:nvPr/>
            </p:nvSpPr>
            <p:spPr bwMode="auto">
              <a:xfrm>
                <a:off x="7539376" y="4691007"/>
                <a:ext cx="381319" cy="436117"/>
              </a:xfrm>
              <a:custGeom>
                <a:avLst/>
                <a:gdLst>
                  <a:gd name="T0" fmla="*/ 0 w 313"/>
                  <a:gd name="T1" fmla="*/ 0 h 360"/>
                  <a:gd name="T2" fmla="*/ 2147483647 w 313"/>
                  <a:gd name="T3" fmla="*/ 0 h 360"/>
                  <a:gd name="T4" fmla="*/ 2147483647 w 313"/>
                  <a:gd name="T5" fmla="*/ 2147483647 h 360"/>
                  <a:gd name="T6" fmla="*/ 2147483647 w 313"/>
                  <a:gd name="T7" fmla="*/ 2147483647 h 360"/>
                  <a:gd name="T8" fmla="*/ 2147483647 w 313"/>
                  <a:gd name="T9" fmla="*/ 2147483647 h 360"/>
                  <a:gd name="T10" fmla="*/ 2147483647 w 313"/>
                  <a:gd name="T11" fmla="*/ 2147483647 h 360"/>
                  <a:gd name="T12" fmla="*/ 2147483647 w 313"/>
                  <a:gd name="T13" fmla="*/ 2147483647 h 360"/>
                  <a:gd name="T14" fmla="*/ 2147483647 w 313"/>
                  <a:gd name="T15" fmla="*/ 2147483647 h 360"/>
                  <a:gd name="T16" fmla="*/ 2147483647 w 313"/>
                  <a:gd name="T17" fmla="*/ 2147483647 h 360"/>
                  <a:gd name="T18" fmla="*/ 2147483647 w 313"/>
                  <a:gd name="T19" fmla="*/ 2147483647 h 360"/>
                  <a:gd name="T20" fmla="*/ 0 w 313"/>
                  <a:gd name="T21" fmla="*/ 0 h 3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3"/>
                  <a:gd name="T34" fmla="*/ 0 h 360"/>
                  <a:gd name="T35" fmla="*/ 313 w 313"/>
                  <a:gd name="T36" fmla="*/ 360 h 3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3" h="360">
                    <a:moveTo>
                      <a:pt x="0" y="0"/>
                    </a:moveTo>
                    <a:lnTo>
                      <a:pt x="157" y="0"/>
                    </a:lnTo>
                    <a:lnTo>
                      <a:pt x="144" y="27"/>
                    </a:lnTo>
                    <a:lnTo>
                      <a:pt x="280" y="191"/>
                    </a:lnTo>
                    <a:lnTo>
                      <a:pt x="313" y="250"/>
                    </a:lnTo>
                    <a:lnTo>
                      <a:pt x="277" y="359"/>
                    </a:lnTo>
                    <a:lnTo>
                      <a:pt x="55" y="360"/>
                    </a:lnTo>
                    <a:lnTo>
                      <a:pt x="31" y="312"/>
                    </a:lnTo>
                    <a:lnTo>
                      <a:pt x="20" y="256"/>
                    </a:lnTo>
                    <a:lnTo>
                      <a:pt x="42" y="225"/>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32" name="Freeform 101">
                <a:extLst>
                  <a:ext uri="{FF2B5EF4-FFF2-40B4-BE49-F238E27FC236}">
                    <a16:creationId xmlns:a16="http://schemas.microsoft.com/office/drawing/2014/main" id="{E99CEEBE-9796-4F04-B3BF-02ED973471E3}"/>
                  </a:ext>
                </a:extLst>
              </p:cNvPr>
              <p:cNvSpPr>
                <a:spLocks/>
              </p:cNvSpPr>
              <p:nvPr/>
            </p:nvSpPr>
            <p:spPr bwMode="auto">
              <a:xfrm>
                <a:off x="7064673" y="4691007"/>
                <a:ext cx="277039" cy="486943"/>
              </a:xfrm>
              <a:custGeom>
                <a:avLst/>
                <a:gdLst>
                  <a:gd name="T0" fmla="*/ 2147483647 w 227"/>
                  <a:gd name="T1" fmla="*/ 0 h 401"/>
                  <a:gd name="T2" fmla="*/ 2147483647 w 227"/>
                  <a:gd name="T3" fmla="*/ 0 h 401"/>
                  <a:gd name="T4" fmla="*/ 2147483647 w 227"/>
                  <a:gd name="T5" fmla="*/ 2147483647 h 401"/>
                  <a:gd name="T6" fmla="*/ 2147483647 w 227"/>
                  <a:gd name="T7" fmla="*/ 2147483647 h 401"/>
                  <a:gd name="T8" fmla="*/ 2147483647 w 227"/>
                  <a:gd name="T9" fmla="*/ 2147483647 h 401"/>
                  <a:gd name="T10" fmla="*/ 2147483647 w 227"/>
                  <a:gd name="T11" fmla="*/ 2147483647 h 401"/>
                  <a:gd name="T12" fmla="*/ 0 w 227"/>
                  <a:gd name="T13" fmla="*/ 2147483647 h 401"/>
                  <a:gd name="T14" fmla="*/ 2147483647 w 227"/>
                  <a:gd name="T15" fmla="*/ 2147483647 h 401"/>
                  <a:gd name="T16" fmla="*/ 2147483647 w 227"/>
                  <a:gd name="T17" fmla="*/ 2147483647 h 401"/>
                  <a:gd name="T18" fmla="*/ 2147483647 w 227"/>
                  <a:gd name="T19" fmla="*/ 2147483647 h 401"/>
                  <a:gd name="T20" fmla="*/ 2147483647 w 227"/>
                  <a:gd name="T21" fmla="*/ 0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7"/>
                  <a:gd name="T34" fmla="*/ 0 h 401"/>
                  <a:gd name="T35" fmla="*/ 227 w 227"/>
                  <a:gd name="T36" fmla="*/ 401 h 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7" h="401">
                    <a:moveTo>
                      <a:pt x="76" y="0"/>
                    </a:moveTo>
                    <a:lnTo>
                      <a:pt x="227" y="0"/>
                    </a:lnTo>
                    <a:lnTo>
                      <a:pt x="178" y="267"/>
                    </a:lnTo>
                    <a:lnTo>
                      <a:pt x="176" y="371"/>
                    </a:lnTo>
                    <a:lnTo>
                      <a:pt x="129" y="401"/>
                    </a:lnTo>
                    <a:lnTo>
                      <a:pt x="105" y="332"/>
                    </a:lnTo>
                    <a:lnTo>
                      <a:pt x="0" y="332"/>
                    </a:lnTo>
                    <a:lnTo>
                      <a:pt x="33" y="217"/>
                    </a:lnTo>
                    <a:lnTo>
                      <a:pt x="1" y="157"/>
                    </a:lnTo>
                    <a:lnTo>
                      <a:pt x="31" y="60"/>
                    </a:lnTo>
                    <a:lnTo>
                      <a:pt x="76"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33" name="Freeform 102">
                <a:extLst>
                  <a:ext uri="{FF2B5EF4-FFF2-40B4-BE49-F238E27FC236}">
                    <a16:creationId xmlns:a16="http://schemas.microsoft.com/office/drawing/2014/main" id="{702DD631-23E6-426F-A7AD-F868A6CA0E39}"/>
                  </a:ext>
                </a:extLst>
              </p:cNvPr>
              <p:cNvSpPr>
                <a:spLocks/>
              </p:cNvSpPr>
              <p:nvPr/>
            </p:nvSpPr>
            <p:spPr bwMode="auto">
              <a:xfrm>
                <a:off x="7357276" y="5069739"/>
                <a:ext cx="664583" cy="575480"/>
              </a:xfrm>
              <a:custGeom>
                <a:avLst/>
                <a:gdLst>
                  <a:gd name="T0" fmla="*/ 2147483647 w 547"/>
                  <a:gd name="T1" fmla="*/ 0 h 478"/>
                  <a:gd name="T2" fmla="*/ 2147483647 w 547"/>
                  <a:gd name="T3" fmla="*/ 0 h 478"/>
                  <a:gd name="T4" fmla="*/ 2147483647 w 547"/>
                  <a:gd name="T5" fmla="*/ 2147483647 h 478"/>
                  <a:gd name="T6" fmla="*/ 2147483647 w 547"/>
                  <a:gd name="T7" fmla="*/ 2147483647 h 478"/>
                  <a:gd name="T8" fmla="*/ 2147483647 w 547"/>
                  <a:gd name="T9" fmla="*/ 2147483647 h 478"/>
                  <a:gd name="T10" fmla="*/ 2147483647 w 547"/>
                  <a:gd name="T11" fmla="*/ 2147483647 h 478"/>
                  <a:gd name="T12" fmla="*/ 2147483647 w 547"/>
                  <a:gd name="T13" fmla="*/ 2147483647 h 478"/>
                  <a:gd name="T14" fmla="*/ 2147483647 w 547"/>
                  <a:gd name="T15" fmla="*/ 2147483647 h 478"/>
                  <a:gd name="T16" fmla="*/ 2147483647 w 547"/>
                  <a:gd name="T17" fmla="*/ 2147483647 h 478"/>
                  <a:gd name="T18" fmla="*/ 2147483647 w 547"/>
                  <a:gd name="T19" fmla="*/ 2147483647 h 478"/>
                  <a:gd name="T20" fmla="*/ 2147483647 w 547"/>
                  <a:gd name="T21" fmla="*/ 2147483647 h 478"/>
                  <a:gd name="T22" fmla="*/ 2147483647 w 547"/>
                  <a:gd name="T23" fmla="*/ 2147483647 h 478"/>
                  <a:gd name="T24" fmla="*/ 2147483647 w 547"/>
                  <a:gd name="T25" fmla="*/ 2147483647 h 478"/>
                  <a:gd name="T26" fmla="*/ 2147483647 w 547"/>
                  <a:gd name="T27" fmla="*/ 2147483647 h 478"/>
                  <a:gd name="T28" fmla="*/ 2147483647 w 547"/>
                  <a:gd name="T29" fmla="*/ 2147483647 h 478"/>
                  <a:gd name="T30" fmla="*/ 2147483647 w 547"/>
                  <a:gd name="T31" fmla="*/ 2147483647 h 478"/>
                  <a:gd name="T32" fmla="*/ 2147483647 w 547"/>
                  <a:gd name="T33" fmla="*/ 2147483647 h 478"/>
                  <a:gd name="T34" fmla="*/ 0 w 547"/>
                  <a:gd name="T35" fmla="*/ 2147483647 h 478"/>
                  <a:gd name="T36" fmla="*/ 2147483647 w 547"/>
                  <a:gd name="T37" fmla="*/ 0 h 4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7"/>
                  <a:gd name="T58" fmla="*/ 0 h 478"/>
                  <a:gd name="T59" fmla="*/ 547 w 547"/>
                  <a:gd name="T60" fmla="*/ 478 h 4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7" h="478">
                    <a:moveTo>
                      <a:pt x="2" y="0"/>
                    </a:moveTo>
                    <a:lnTo>
                      <a:pt x="182" y="0"/>
                    </a:lnTo>
                    <a:lnTo>
                      <a:pt x="206" y="48"/>
                    </a:lnTo>
                    <a:lnTo>
                      <a:pt x="424" y="48"/>
                    </a:lnTo>
                    <a:lnTo>
                      <a:pt x="430" y="90"/>
                    </a:lnTo>
                    <a:lnTo>
                      <a:pt x="507" y="229"/>
                    </a:lnTo>
                    <a:lnTo>
                      <a:pt x="537" y="330"/>
                    </a:lnTo>
                    <a:lnTo>
                      <a:pt x="547" y="400"/>
                    </a:lnTo>
                    <a:lnTo>
                      <a:pt x="471" y="472"/>
                    </a:lnTo>
                    <a:lnTo>
                      <a:pt x="408" y="478"/>
                    </a:lnTo>
                    <a:lnTo>
                      <a:pt x="390" y="332"/>
                    </a:lnTo>
                    <a:lnTo>
                      <a:pt x="370" y="334"/>
                    </a:lnTo>
                    <a:lnTo>
                      <a:pt x="308" y="246"/>
                    </a:lnTo>
                    <a:lnTo>
                      <a:pt x="322" y="173"/>
                    </a:lnTo>
                    <a:lnTo>
                      <a:pt x="252" y="94"/>
                    </a:lnTo>
                    <a:lnTo>
                      <a:pt x="160" y="117"/>
                    </a:lnTo>
                    <a:lnTo>
                      <a:pt x="89" y="54"/>
                    </a:lnTo>
                    <a:lnTo>
                      <a:pt x="0" y="52"/>
                    </a:lnTo>
                    <a:lnTo>
                      <a:pt x="2"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34" name="Freeform 103">
                <a:extLst>
                  <a:ext uri="{FF2B5EF4-FFF2-40B4-BE49-F238E27FC236}">
                    <a16:creationId xmlns:a16="http://schemas.microsoft.com/office/drawing/2014/main" id="{EE8FC563-BC04-448F-AC9C-8B609BEC9DDC}"/>
                  </a:ext>
                </a:extLst>
              </p:cNvPr>
              <p:cNvSpPr>
                <a:spLocks/>
              </p:cNvSpPr>
              <p:nvPr/>
            </p:nvSpPr>
            <p:spPr bwMode="auto">
              <a:xfrm>
                <a:off x="7279455" y="4691004"/>
                <a:ext cx="309725" cy="450874"/>
              </a:xfrm>
              <a:custGeom>
                <a:avLst/>
                <a:gdLst>
                  <a:gd name="T0" fmla="*/ 2147483647 w 255"/>
                  <a:gd name="T1" fmla="*/ 0 h 371"/>
                  <a:gd name="T2" fmla="*/ 2147483647 w 255"/>
                  <a:gd name="T3" fmla="*/ 0 h 371"/>
                  <a:gd name="T4" fmla="*/ 2147483647 w 255"/>
                  <a:gd name="T5" fmla="*/ 2147483647 h 371"/>
                  <a:gd name="T6" fmla="*/ 2147483647 w 255"/>
                  <a:gd name="T7" fmla="*/ 2147483647 h 371"/>
                  <a:gd name="T8" fmla="*/ 2147483647 w 255"/>
                  <a:gd name="T9" fmla="*/ 2147483647 h 371"/>
                  <a:gd name="T10" fmla="*/ 2147483647 w 255"/>
                  <a:gd name="T11" fmla="*/ 2147483647 h 371"/>
                  <a:gd name="T12" fmla="*/ 2147483647 w 255"/>
                  <a:gd name="T13" fmla="*/ 2147483647 h 371"/>
                  <a:gd name="T14" fmla="*/ 0 w 255"/>
                  <a:gd name="T15" fmla="*/ 2147483647 h 371"/>
                  <a:gd name="T16" fmla="*/ 2147483647 w 255"/>
                  <a:gd name="T17" fmla="*/ 2147483647 h 371"/>
                  <a:gd name="T18" fmla="*/ 2147483647 w 255"/>
                  <a:gd name="T19" fmla="*/ 0 h 3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371"/>
                  <a:gd name="T32" fmla="*/ 255 w 255"/>
                  <a:gd name="T33" fmla="*/ 371 h 3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371">
                    <a:moveTo>
                      <a:pt x="52" y="0"/>
                    </a:moveTo>
                    <a:lnTo>
                      <a:pt x="212" y="0"/>
                    </a:lnTo>
                    <a:lnTo>
                      <a:pt x="255" y="227"/>
                    </a:lnTo>
                    <a:lnTo>
                      <a:pt x="234" y="257"/>
                    </a:lnTo>
                    <a:lnTo>
                      <a:pt x="244" y="310"/>
                    </a:lnTo>
                    <a:lnTo>
                      <a:pt x="66" y="310"/>
                    </a:lnTo>
                    <a:lnTo>
                      <a:pt x="63" y="362"/>
                    </a:lnTo>
                    <a:lnTo>
                      <a:pt x="0" y="371"/>
                    </a:lnTo>
                    <a:lnTo>
                      <a:pt x="2" y="267"/>
                    </a:lnTo>
                    <a:lnTo>
                      <a:pt x="52"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35" name="Freeform 104">
                <a:extLst>
                  <a:ext uri="{FF2B5EF4-FFF2-40B4-BE49-F238E27FC236}">
                    <a16:creationId xmlns:a16="http://schemas.microsoft.com/office/drawing/2014/main" id="{FBA98F3A-818F-4875-848B-56CB97A730B0}"/>
                  </a:ext>
                </a:extLst>
              </p:cNvPr>
              <p:cNvSpPr>
                <a:spLocks/>
              </p:cNvSpPr>
              <p:nvPr/>
            </p:nvSpPr>
            <p:spPr bwMode="auto">
              <a:xfrm>
                <a:off x="6846775" y="4874632"/>
                <a:ext cx="407778" cy="386932"/>
              </a:xfrm>
              <a:custGeom>
                <a:avLst/>
                <a:gdLst>
                  <a:gd name="T0" fmla="*/ 2147483647 w 334"/>
                  <a:gd name="T1" fmla="*/ 0 h 322"/>
                  <a:gd name="T2" fmla="*/ 2147483647 w 334"/>
                  <a:gd name="T3" fmla="*/ 0 h 322"/>
                  <a:gd name="T4" fmla="*/ 2147483647 w 334"/>
                  <a:gd name="T5" fmla="*/ 2147483647 h 322"/>
                  <a:gd name="T6" fmla="*/ 2147483647 w 334"/>
                  <a:gd name="T7" fmla="*/ 2147483647 h 322"/>
                  <a:gd name="T8" fmla="*/ 2147483647 w 334"/>
                  <a:gd name="T9" fmla="*/ 2147483647 h 322"/>
                  <a:gd name="T10" fmla="*/ 2147483647 w 334"/>
                  <a:gd name="T11" fmla="*/ 2147483647 h 322"/>
                  <a:gd name="T12" fmla="*/ 2147483647 w 334"/>
                  <a:gd name="T13" fmla="*/ 2147483647 h 322"/>
                  <a:gd name="T14" fmla="*/ 2147483647 w 334"/>
                  <a:gd name="T15" fmla="*/ 2147483647 h 322"/>
                  <a:gd name="T16" fmla="*/ 2147483647 w 334"/>
                  <a:gd name="T17" fmla="*/ 2147483647 h 322"/>
                  <a:gd name="T18" fmla="*/ 2147483647 w 334"/>
                  <a:gd name="T19" fmla="*/ 2147483647 h 322"/>
                  <a:gd name="T20" fmla="*/ 0 w 334"/>
                  <a:gd name="T21" fmla="*/ 2147483647 h 322"/>
                  <a:gd name="T22" fmla="*/ 2147483647 w 334"/>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4"/>
                  <a:gd name="T37" fmla="*/ 0 h 322"/>
                  <a:gd name="T38" fmla="*/ 334 w 334"/>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4" h="322">
                    <a:moveTo>
                      <a:pt x="3" y="0"/>
                    </a:moveTo>
                    <a:lnTo>
                      <a:pt x="182" y="0"/>
                    </a:lnTo>
                    <a:lnTo>
                      <a:pt x="213" y="69"/>
                    </a:lnTo>
                    <a:lnTo>
                      <a:pt x="180" y="178"/>
                    </a:lnTo>
                    <a:lnTo>
                      <a:pt x="285" y="178"/>
                    </a:lnTo>
                    <a:lnTo>
                      <a:pt x="309" y="249"/>
                    </a:lnTo>
                    <a:lnTo>
                      <a:pt x="334" y="322"/>
                    </a:lnTo>
                    <a:lnTo>
                      <a:pt x="193" y="314"/>
                    </a:lnTo>
                    <a:lnTo>
                      <a:pt x="23" y="250"/>
                    </a:lnTo>
                    <a:lnTo>
                      <a:pt x="43" y="200"/>
                    </a:lnTo>
                    <a:lnTo>
                      <a:pt x="0" y="99"/>
                    </a:lnTo>
                    <a:lnTo>
                      <a:pt x="3"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36" name="Freeform 105">
                <a:extLst>
                  <a:ext uri="{FF2B5EF4-FFF2-40B4-BE49-F238E27FC236}">
                    <a16:creationId xmlns:a16="http://schemas.microsoft.com/office/drawing/2014/main" id="{EFD27AA2-6C6B-4B70-B141-83DD6CC05A01}"/>
                  </a:ext>
                </a:extLst>
              </p:cNvPr>
              <p:cNvSpPr>
                <a:spLocks/>
              </p:cNvSpPr>
              <p:nvPr/>
            </p:nvSpPr>
            <p:spPr bwMode="auto">
              <a:xfrm>
                <a:off x="6102816" y="4468027"/>
                <a:ext cx="708164" cy="354142"/>
              </a:xfrm>
              <a:custGeom>
                <a:avLst/>
                <a:gdLst>
                  <a:gd name="T0" fmla="*/ 0 w 583"/>
                  <a:gd name="T1" fmla="*/ 0 h 294"/>
                  <a:gd name="T2" fmla="*/ 2147483647 w 583"/>
                  <a:gd name="T3" fmla="*/ 0 h 294"/>
                  <a:gd name="T4" fmla="*/ 2147483647 w 583"/>
                  <a:gd name="T5" fmla="*/ 2147483647 h 294"/>
                  <a:gd name="T6" fmla="*/ 2147483647 w 583"/>
                  <a:gd name="T7" fmla="*/ 2147483647 h 294"/>
                  <a:gd name="T8" fmla="*/ 2147483647 w 583"/>
                  <a:gd name="T9" fmla="*/ 2147483647 h 294"/>
                  <a:gd name="T10" fmla="*/ 2147483647 w 583"/>
                  <a:gd name="T11" fmla="*/ 2147483647 h 294"/>
                  <a:gd name="T12" fmla="*/ 2147483647 w 583"/>
                  <a:gd name="T13" fmla="*/ 2147483647 h 294"/>
                  <a:gd name="T14" fmla="*/ 2147483647 w 583"/>
                  <a:gd name="T15" fmla="*/ 2147483647 h 294"/>
                  <a:gd name="T16" fmla="*/ 2147483647 w 583"/>
                  <a:gd name="T17" fmla="*/ 2147483647 h 294"/>
                  <a:gd name="T18" fmla="*/ 0 w 583"/>
                  <a:gd name="T19" fmla="*/ 2147483647 h 294"/>
                  <a:gd name="T20" fmla="*/ 0 w 583"/>
                  <a:gd name="T21" fmla="*/ 0 h 2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3"/>
                  <a:gd name="T34" fmla="*/ 0 h 294"/>
                  <a:gd name="T35" fmla="*/ 583 w 583"/>
                  <a:gd name="T36" fmla="*/ 294 h 2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3" h="294">
                    <a:moveTo>
                      <a:pt x="0" y="0"/>
                    </a:moveTo>
                    <a:lnTo>
                      <a:pt x="554" y="0"/>
                    </a:lnTo>
                    <a:lnTo>
                      <a:pt x="571" y="43"/>
                    </a:lnTo>
                    <a:lnTo>
                      <a:pt x="581" y="105"/>
                    </a:lnTo>
                    <a:lnTo>
                      <a:pt x="583" y="294"/>
                    </a:lnTo>
                    <a:lnTo>
                      <a:pt x="482" y="273"/>
                    </a:lnTo>
                    <a:lnTo>
                      <a:pt x="440" y="281"/>
                    </a:lnTo>
                    <a:lnTo>
                      <a:pt x="197" y="231"/>
                    </a:lnTo>
                    <a:lnTo>
                      <a:pt x="197" y="88"/>
                    </a:lnTo>
                    <a:lnTo>
                      <a:pt x="0" y="86"/>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37" name="Freeform 106">
                <a:extLst>
                  <a:ext uri="{FF2B5EF4-FFF2-40B4-BE49-F238E27FC236}">
                    <a16:creationId xmlns:a16="http://schemas.microsoft.com/office/drawing/2014/main" id="{C3FD8B47-86AF-4E0E-9664-6B9DBC0B3882}"/>
                  </a:ext>
                </a:extLst>
              </p:cNvPr>
              <p:cNvSpPr>
                <a:spLocks/>
              </p:cNvSpPr>
              <p:nvPr/>
            </p:nvSpPr>
            <p:spPr bwMode="auto">
              <a:xfrm>
                <a:off x="5626556" y="4468030"/>
                <a:ext cx="474703" cy="580397"/>
              </a:xfrm>
              <a:custGeom>
                <a:avLst/>
                <a:gdLst>
                  <a:gd name="T0" fmla="*/ 0 w 390"/>
                  <a:gd name="T1" fmla="*/ 0 h 482"/>
                  <a:gd name="T2" fmla="*/ 2147483647 w 390"/>
                  <a:gd name="T3" fmla="*/ 0 h 482"/>
                  <a:gd name="T4" fmla="*/ 2147483647 w 390"/>
                  <a:gd name="T5" fmla="*/ 2147483647 h 482"/>
                  <a:gd name="T6" fmla="*/ 2147483647 w 390"/>
                  <a:gd name="T7" fmla="*/ 2147483647 h 482"/>
                  <a:gd name="T8" fmla="*/ 2147483647 w 390"/>
                  <a:gd name="T9" fmla="*/ 2147483647 h 482"/>
                  <a:gd name="T10" fmla="*/ 2147483647 w 390"/>
                  <a:gd name="T11" fmla="*/ 2147483647 h 482"/>
                  <a:gd name="T12" fmla="*/ 2147483647 w 390"/>
                  <a:gd name="T13" fmla="*/ 2147483647 h 482"/>
                  <a:gd name="T14" fmla="*/ 0 w 390"/>
                  <a:gd name="T15" fmla="*/ 0 h 482"/>
                  <a:gd name="T16" fmla="*/ 0 60000 65536"/>
                  <a:gd name="T17" fmla="*/ 0 60000 65536"/>
                  <a:gd name="T18" fmla="*/ 0 60000 65536"/>
                  <a:gd name="T19" fmla="*/ 0 60000 65536"/>
                  <a:gd name="T20" fmla="*/ 0 60000 65536"/>
                  <a:gd name="T21" fmla="*/ 0 60000 65536"/>
                  <a:gd name="T22" fmla="*/ 0 60000 65536"/>
                  <a:gd name="T23" fmla="*/ 0 60000 65536"/>
                  <a:gd name="T24" fmla="*/ 0 w 390"/>
                  <a:gd name="T25" fmla="*/ 0 h 482"/>
                  <a:gd name="T26" fmla="*/ 390 w 390"/>
                  <a:gd name="T27" fmla="*/ 482 h 4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0" h="482">
                    <a:moveTo>
                      <a:pt x="0" y="0"/>
                    </a:moveTo>
                    <a:lnTo>
                      <a:pt x="390" y="0"/>
                    </a:lnTo>
                    <a:lnTo>
                      <a:pt x="390" y="415"/>
                    </a:lnTo>
                    <a:lnTo>
                      <a:pt x="137" y="415"/>
                    </a:lnTo>
                    <a:lnTo>
                      <a:pt x="66" y="415"/>
                    </a:lnTo>
                    <a:lnTo>
                      <a:pt x="66" y="482"/>
                    </a:lnTo>
                    <a:lnTo>
                      <a:pt x="2" y="482"/>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38" name="Freeform 107">
                <a:extLst>
                  <a:ext uri="{FF2B5EF4-FFF2-40B4-BE49-F238E27FC236}">
                    <a16:creationId xmlns:a16="http://schemas.microsoft.com/office/drawing/2014/main" id="{90BA1FAD-6D80-4E8F-9C40-5B682BDE8946}"/>
                  </a:ext>
                </a:extLst>
              </p:cNvPr>
              <p:cNvSpPr>
                <a:spLocks/>
              </p:cNvSpPr>
              <p:nvPr/>
            </p:nvSpPr>
            <p:spPr bwMode="auto">
              <a:xfrm>
                <a:off x="5796205" y="4566400"/>
                <a:ext cx="1108158" cy="968968"/>
              </a:xfrm>
              <a:custGeom>
                <a:avLst/>
                <a:gdLst>
                  <a:gd name="T0" fmla="*/ 2147483647 w 910"/>
                  <a:gd name="T1" fmla="*/ 0 h 802"/>
                  <a:gd name="T2" fmla="*/ 2147483647 w 910"/>
                  <a:gd name="T3" fmla="*/ 0 h 802"/>
                  <a:gd name="T4" fmla="*/ 2147483647 w 910"/>
                  <a:gd name="T5" fmla="*/ 2147483647 h 802"/>
                  <a:gd name="T6" fmla="*/ 2147483647 w 910"/>
                  <a:gd name="T7" fmla="*/ 2147483647 h 802"/>
                  <a:gd name="T8" fmla="*/ 2147483647 w 910"/>
                  <a:gd name="T9" fmla="*/ 2147483647 h 802"/>
                  <a:gd name="T10" fmla="*/ 2147483647 w 910"/>
                  <a:gd name="T11" fmla="*/ 2147483647 h 802"/>
                  <a:gd name="T12" fmla="*/ 2147483647 w 910"/>
                  <a:gd name="T13" fmla="*/ 2147483647 h 802"/>
                  <a:gd name="T14" fmla="*/ 2147483647 w 910"/>
                  <a:gd name="T15" fmla="*/ 2147483647 h 802"/>
                  <a:gd name="T16" fmla="*/ 2147483647 w 910"/>
                  <a:gd name="T17" fmla="*/ 2147483647 h 802"/>
                  <a:gd name="T18" fmla="*/ 2147483647 w 910"/>
                  <a:gd name="T19" fmla="*/ 2147483647 h 802"/>
                  <a:gd name="T20" fmla="*/ 2147483647 w 910"/>
                  <a:gd name="T21" fmla="*/ 2147483647 h 802"/>
                  <a:gd name="T22" fmla="*/ 2147483647 w 910"/>
                  <a:gd name="T23" fmla="*/ 2147483647 h 802"/>
                  <a:gd name="T24" fmla="*/ 2147483647 w 910"/>
                  <a:gd name="T25" fmla="*/ 2147483647 h 802"/>
                  <a:gd name="T26" fmla="*/ 2147483647 w 910"/>
                  <a:gd name="T27" fmla="*/ 2147483647 h 802"/>
                  <a:gd name="T28" fmla="*/ 2147483647 w 910"/>
                  <a:gd name="T29" fmla="*/ 2147483647 h 802"/>
                  <a:gd name="T30" fmla="*/ 2147483647 w 910"/>
                  <a:gd name="T31" fmla="*/ 2147483647 h 802"/>
                  <a:gd name="T32" fmla="*/ 2147483647 w 910"/>
                  <a:gd name="T33" fmla="*/ 2147483647 h 802"/>
                  <a:gd name="T34" fmla="*/ 2147483647 w 910"/>
                  <a:gd name="T35" fmla="*/ 2147483647 h 802"/>
                  <a:gd name="T36" fmla="*/ 2147483647 w 910"/>
                  <a:gd name="T37" fmla="*/ 2147483647 h 802"/>
                  <a:gd name="T38" fmla="*/ 2147483647 w 910"/>
                  <a:gd name="T39" fmla="*/ 2147483647 h 802"/>
                  <a:gd name="T40" fmla="*/ 0 w 910"/>
                  <a:gd name="T41" fmla="*/ 2147483647 h 802"/>
                  <a:gd name="T42" fmla="*/ 2147483647 w 910"/>
                  <a:gd name="T43" fmla="*/ 2147483647 h 802"/>
                  <a:gd name="T44" fmla="*/ 2147483647 w 910"/>
                  <a:gd name="T45" fmla="*/ 0 h 8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10"/>
                  <a:gd name="T70" fmla="*/ 0 h 802"/>
                  <a:gd name="T71" fmla="*/ 910 w 910"/>
                  <a:gd name="T72" fmla="*/ 802 h 8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10" h="802">
                    <a:moveTo>
                      <a:pt x="252" y="0"/>
                    </a:moveTo>
                    <a:lnTo>
                      <a:pt x="449" y="0"/>
                    </a:lnTo>
                    <a:lnTo>
                      <a:pt x="449" y="143"/>
                    </a:lnTo>
                    <a:lnTo>
                      <a:pt x="692" y="194"/>
                    </a:lnTo>
                    <a:lnTo>
                      <a:pt x="732" y="188"/>
                    </a:lnTo>
                    <a:lnTo>
                      <a:pt x="836" y="209"/>
                    </a:lnTo>
                    <a:lnTo>
                      <a:pt x="868" y="218"/>
                    </a:lnTo>
                    <a:lnTo>
                      <a:pt x="865" y="356"/>
                    </a:lnTo>
                    <a:lnTo>
                      <a:pt x="910" y="455"/>
                    </a:lnTo>
                    <a:lnTo>
                      <a:pt x="890" y="505"/>
                    </a:lnTo>
                    <a:lnTo>
                      <a:pt x="798" y="529"/>
                    </a:lnTo>
                    <a:lnTo>
                      <a:pt x="672" y="632"/>
                    </a:lnTo>
                    <a:lnTo>
                      <a:pt x="641" y="714"/>
                    </a:lnTo>
                    <a:lnTo>
                      <a:pt x="657" y="802"/>
                    </a:lnTo>
                    <a:lnTo>
                      <a:pt x="495" y="743"/>
                    </a:lnTo>
                    <a:lnTo>
                      <a:pt x="389" y="567"/>
                    </a:lnTo>
                    <a:lnTo>
                      <a:pt x="306" y="541"/>
                    </a:lnTo>
                    <a:lnTo>
                      <a:pt x="260" y="589"/>
                    </a:lnTo>
                    <a:lnTo>
                      <a:pt x="195" y="551"/>
                    </a:lnTo>
                    <a:lnTo>
                      <a:pt x="135" y="442"/>
                    </a:lnTo>
                    <a:lnTo>
                      <a:pt x="0" y="329"/>
                    </a:lnTo>
                    <a:lnTo>
                      <a:pt x="252" y="329"/>
                    </a:lnTo>
                    <a:lnTo>
                      <a:pt x="252" y="0"/>
                    </a:lnTo>
                    <a:close/>
                  </a:path>
                </a:pathLst>
              </a:custGeom>
              <a:solidFill>
                <a:schemeClr val="bg1">
                  <a:lumMod val="85000"/>
                </a:schemeClr>
              </a:solid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39" name="Freeform 108">
                <a:extLst>
                  <a:ext uri="{FF2B5EF4-FFF2-40B4-BE49-F238E27FC236}">
                    <a16:creationId xmlns:a16="http://schemas.microsoft.com/office/drawing/2014/main" id="{D0288F3A-FCB7-4DE5-AB2A-04B1B3E77366}"/>
                  </a:ext>
                </a:extLst>
              </p:cNvPr>
              <p:cNvSpPr>
                <a:spLocks/>
              </p:cNvSpPr>
              <p:nvPr/>
            </p:nvSpPr>
            <p:spPr bwMode="auto">
              <a:xfrm>
                <a:off x="5217222" y="3946653"/>
                <a:ext cx="410891" cy="516455"/>
              </a:xfrm>
              <a:custGeom>
                <a:avLst/>
                <a:gdLst>
                  <a:gd name="T0" fmla="*/ 2147483647 w 335"/>
                  <a:gd name="T1" fmla="*/ 2147483647 h 427"/>
                  <a:gd name="T2" fmla="*/ 2147483647 w 335"/>
                  <a:gd name="T3" fmla="*/ 2147483647 h 427"/>
                  <a:gd name="T4" fmla="*/ 2147483647 w 335"/>
                  <a:gd name="T5" fmla="*/ 2147483647 h 427"/>
                  <a:gd name="T6" fmla="*/ 0 w 335"/>
                  <a:gd name="T7" fmla="*/ 2147483647 h 427"/>
                  <a:gd name="T8" fmla="*/ 0 w 335"/>
                  <a:gd name="T9" fmla="*/ 0 h 427"/>
                  <a:gd name="T10" fmla="*/ 2147483647 w 335"/>
                  <a:gd name="T11" fmla="*/ 0 h 427"/>
                  <a:gd name="T12" fmla="*/ 2147483647 w 335"/>
                  <a:gd name="T13" fmla="*/ 2147483647 h 427"/>
                  <a:gd name="T14" fmla="*/ 0 60000 65536"/>
                  <a:gd name="T15" fmla="*/ 0 60000 65536"/>
                  <a:gd name="T16" fmla="*/ 0 60000 65536"/>
                  <a:gd name="T17" fmla="*/ 0 60000 65536"/>
                  <a:gd name="T18" fmla="*/ 0 60000 65536"/>
                  <a:gd name="T19" fmla="*/ 0 60000 65536"/>
                  <a:gd name="T20" fmla="*/ 0 60000 65536"/>
                  <a:gd name="T21" fmla="*/ 0 w 335"/>
                  <a:gd name="T22" fmla="*/ 0 h 427"/>
                  <a:gd name="T23" fmla="*/ 335 w 335"/>
                  <a:gd name="T24" fmla="*/ 427 h 4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5" h="427">
                    <a:moveTo>
                      <a:pt x="195" y="79"/>
                    </a:moveTo>
                    <a:lnTo>
                      <a:pt x="335" y="80"/>
                    </a:lnTo>
                    <a:lnTo>
                      <a:pt x="335" y="427"/>
                    </a:lnTo>
                    <a:lnTo>
                      <a:pt x="0" y="426"/>
                    </a:lnTo>
                    <a:lnTo>
                      <a:pt x="0" y="0"/>
                    </a:lnTo>
                    <a:lnTo>
                      <a:pt x="195" y="0"/>
                    </a:lnTo>
                    <a:lnTo>
                      <a:pt x="195" y="79"/>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40" name="Freeform 109">
                <a:extLst>
                  <a:ext uri="{FF2B5EF4-FFF2-40B4-BE49-F238E27FC236}">
                    <a16:creationId xmlns:a16="http://schemas.microsoft.com/office/drawing/2014/main" id="{35281AE5-DBBC-408C-A572-3206EE727AE7}"/>
                  </a:ext>
                </a:extLst>
              </p:cNvPr>
              <p:cNvSpPr>
                <a:spLocks/>
              </p:cNvSpPr>
              <p:nvPr/>
            </p:nvSpPr>
            <p:spPr bwMode="auto">
              <a:xfrm>
                <a:off x="4395443" y="3487584"/>
                <a:ext cx="610110" cy="462349"/>
              </a:xfrm>
              <a:custGeom>
                <a:avLst/>
                <a:gdLst>
                  <a:gd name="T0" fmla="*/ 2147483647 w 501"/>
                  <a:gd name="T1" fmla="*/ 0 h 381"/>
                  <a:gd name="T2" fmla="*/ 2147483647 w 501"/>
                  <a:gd name="T3" fmla="*/ 2147483647 h 381"/>
                  <a:gd name="T4" fmla="*/ 2147483647 w 501"/>
                  <a:gd name="T5" fmla="*/ 2147483647 h 381"/>
                  <a:gd name="T6" fmla="*/ 2147483647 w 501"/>
                  <a:gd name="T7" fmla="*/ 2147483647 h 381"/>
                  <a:gd name="T8" fmla="*/ 2147483647 w 501"/>
                  <a:gd name="T9" fmla="*/ 2147483647 h 381"/>
                  <a:gd name="T10" fmla="*/ 2147483647 w 501"/>
                  <a:gd name="T11" fmla="*/ 2147483647 h 381"/>
                  <a:gd name="T12" fmla="*/ 2147483647 w 501"/>
                  <a:gd name="T13" fmla="*/ 2147483647 h 381"/>
                  <a:gd name="T14" fmla="*/ 2147483647 w 501"/>
                  <a:gd name="T15" fmla="*/ 2147483647 h 381"/>
                  <a:gd name="T16" fmla="*/ 2147483647 w 501"/>
                  <a:gd name="T17" fmla="*/ 2147483647 h 381"/>
                  <a:gd name="T18" fmla="*/ 2147483647 w 501"/>
                  <a:gd name="T19" fmla="*/ 2147483647 h 381"/>
                  <a:gd name="T20" fmla="*/ 0 w 501"/>
                  <a:gd name="T21" fmla="*/ 2147483647 h 381"/>
                  <a:gd name="T22" fmla="*/ 2147483647 w 501"/>
                  <a:gd name="T23" fmla="*/ 0 h 3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1"/>
                  <a:gd name="T37" fmla="*/ 0 h 381"/>
                  <a:gd name="T38" fmla="*/ 501 w 501"/>
                  <a:gd name="T39" fmla="*/ 381 h 3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1" h="381">
                    <a:moveTo>
                      <a:pt x="32" y="0"/>
                    </a:moveTo>
                    <a:lnTo>
                      <a:pt x="88" y="2"/>
                    </a:lnTo>
                    <a:lnTo>
                      <a:pt x="101" y="51"/>
                    </a:lnTo>
                    <a:lnTo>
                      <a:pt x="314" y="8"/>
                    </a:lnTo>
                    <a:lnTo>
                      <a:pt x="477" y="8"/>
                    </a:lnTo>
                    <a:lnTo>
                      <a:pt x="501" y="47"/>
                    </a:lnTo>
                    <a:lnTo>
                      <a:pt x="467" y="190"/>
                    </a:lnTo>
                    <a:lnTo>
                      <a:pt x="489" y="196"/>
                    </a:lnTo>
                    <a:lnTo>
                      <a:pt x="489" y="381"/>
                    </a:lnTo>
                    <a:lnTo>
                      <a:pt x="14" y="381"/>
                    </a:lnTo>
                    <a:lnTo>
                      <a:pt x="0" y="299"/>
                    </a:lnTo>
                    <a:lnTo>
                      <a:pt x="32"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41" name="Freeform 110">
                <a:extLst>
                  <a:ext uri="{FF2B5EF4-FFF2-40B4-BE49-F238E27FC236}">
                    <a16:creationId xmlns:a16="http://schemas.microsoft.com/office/drawing/2014/main" id="{CAEBF417-A107-47C7-8247-BE522ADE36D0}"/>
                  </a:ext>
                </a:extLst>
              </p:cNvPr>
              <p:cNvSpPr>
                <a:spLocks/>
              </p:cNvSpPr>
              <p:nvPr/>
            </p:nvSpPr>
            <p:spPr bwMode="auto">
              <a:xfrm>
                <a:off x="4960417" y="3189185"/>
                <a:ext cx="496493" cy="760747"/>
              </a:xfrm>
              <a:custGeom>
                <a:avLst/>
                <a:gdLst>
                  <a:gd name="T0" fmla="*/ 2147483647 w 406"/>
                  <a:gd name="T1" fmla="*/ 0 h 628"/>
                  <a:gd name="T2" fmla="*/ 2147483647 w 406"/>
                  <a:gd name="T3" fmla="*/ 0 h 628"/>
                  <a:gd name="T4" fmla="*/ 2147483647 w 406"/>
                  <a:gd name="T5" fmla="*/ 2147483647 h 628"/>
                  <a:gd name="T6" fmla="*/ 2147483647 w 406"/>
                  <a:gd name="T7" fmla="*/ 2147483647 h 628"/>
                  <a:gd name="T8" fmla="*/ 2147483647 w 406"/>
                  <a:gd name="T9" fmla="*/ 2147483647 h 628"/>
                  <a:gd name="T10" fmla="*/ 2147483647 w 406"/>
                  <a:gd name="T11" fmla="*/ 2147483647 h 628"/>
                  <a:gd name="T12" fmla="*/ 2147483647 w 406"/>
                  <a:gd name="T13" fmla="*/ 2147483647 h 628"/>
                  <a:gd name="T14" fmla="*/ 2147483647 w 406"/>
                  <a:gd name="T15" fmla="*/ 2147483647 h 628"/>
                  <a:gd name="T16" fmla="*/ 2147483647 w 406"/>
                  <a:gd name="T17" fmla="*/ 2147483647 h 628"/>
                  <a:gd name="T18" fmla="*/ 2147483647 w 406"/>
                  <a:gd name="T19" fmla="*/ 2147483647 h 628"/>
                  <a:gd name="T20" fmla="*/ 2147483647 w 406"/>
                  <a:gd name="T21" fmla="*/ 2147483647 h 628"/>
                  <a:gd name="T22" fmla="*/ 2147483647 w 406"/>
                  <a:gd name="T23" fmla="*/ 2147483647 h 628"/>
                  <a:gd name="T24" fmla="*/ 2147483647 w 406"/>
                  <a:gd name="T25" fmla="*/ 2147483647 h 628"/>
                  <a:gd name="T26" fmla="*/ 0 w 406"/>
                  <a:gd name="T27" fmla="*/ 2147483647 h 628"/>
                  <a:gd name="T28" fmla="*/ 2147483647 w 406"/>
                  <a:gd name="T29" fmla="*/ 2147483647 h 628"/>
                  <a:gd name="T30" fmla="*/ 2147483647 w 406"/>
                  <a:gd name="T31" fmla="*/ 2147483647 h 628"/>
                  <a:gd name="T32" fmla="*/ 2147483647 w 406"/>
                  <a:gd name="T33" fmla="*/ 0 h 6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6"/>
                  <a:gd name="T52" fmla="*/ 0 h 628"/>
                  <a:gd name="T53" fmla="*/ 406 w 406"/>
                  <a:gd name="T54" fmla="*/ 628 h 6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6" h="628">
                    <a:moveTo>
                      <a:pt x="12" y="0"/>
                    </a:moveTo>
                    <a:lnTo>
                      <a:pt x="84" y="0"/>
                    </a:lnTo>
                    <a:lnTo>
                      <a:pt x="84" y="104"/>
                    </a:lnTo>
                    <a:lnTo>
                      <a:pt x="205" y="233"/>
                    </a:lnTo>
                    <a:lnTo>
                      <a:pt x="180" y="290"/>
                    </a:lnTo>
                    <a:lnTo>
                      <a:pt x="190" y="316"/>
                    </a:lnTo>
                    <a:lnTo>
                      <a:pt x="235" y="300"/>
                    </a:lnTo>
                    <a:lnTo>
                      <a:pt x="299" y="413"/>
                    </a:lnTo>
                    <a:lnTo>
                      <a:pt x="406" y="380"/>
                    </a:lnTo>
                    <a:lnTo>
                      <a:pt x="406" y="628"/>
                    </a:lnTo>
                    <a:lnTo>
                      <a:pt x="211" y="628"/>
                    </a:lnTo>
                    <a:lnTo>
                      <a:pt x="24" y="628"/>
                    </a:lnTo>
                    <a:lnTo>
                      <a:pt x="24" y="443"/>
                    </a:lnTo>
                    <a:lnTo>
                      <a:pt x="0" y="439"/>
                    </a:lnTo>
                    <a:lnTo>
                      <a:pt x="36" y="296"/>
                    </a:lnTo>
                    <a:lnTo>
                      <a:pt x="12" y="253"/>
                    </a:lnTo>
                    <a:lnTo>
                      <a:pt x="12"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white">
                      <a:lumMod val="65000"/>
                    </a:prstClr>
                  </a:solidFill>
                  <a:effectLst/>
                  <a:uLnTx/>
                  <a:uFillTx/>
                  <a:latin typeface="Calibri"/>
                  <a:ea typeface="MS PGothic" charset="-128"/>
                  <a:cs typeface="+mn-cs"/>
                </a:endParaRPr>
              </a:p>
            </p:txBody>
          </p:sp>
          <p:sp>
            <p:nvSpPr>
              <p:cNvPr id="242" name="Freeform 111">
                <a:extLst>
                  <a:ext uri="{FF2B5EF4-FFF2-40B4-BE49-F238E27FC236}">
                    <a16:creationId xmlns:a16="http://schemas.microsoft.com/office/drawing/2014/main" id="{4704DA24-1F42-4499-BA36-D7C3E6844CE8}"/>
                  </a:ext>
                </a:extLst>
              </p:cNvPr>
              <p:cNvSpPr>
                <a:spLocks/>
              </p:cNvSpPr>
              <p:nvPr/>
            </p:nvSpPr>
            <p:spPr bwMode="auto">
              <a:xfrm>
                <a:off x="4753416" y="3946654"/>
                <a:ext cx="471589" cy="749270"/>
              </a:xfrm>
              <a:custGeom>
                <a:avLst/>
                <a:gdLst>
                  <a:gd name="T0" fmla="*/ 0 w 386"/>
                  <a:gd name="T1" fmla="*/ 0 h 619"/>
                  <a:gd name="T2" fmla="*/ 2147483647 w 386"/>
                  <a:gd name="T3" fmla="*/ 0 h 619"/>
                  <a:gd name="T4" fmla="*/ 2147483647 w 386"/>
                  <a:gd name="T5" fmla="*/ 2147483647 h 619"/>
                  <a:gd name="T6" fmla="*/ 2147483647 w 386"/>
                  <a:gd name="T7" fmla="*/ 2147483647 h 619"/>
                  <a:gd name="T8" fmla="*/ 2147483647 w 386"/>
                  <a:gd name="T9" fmla="*/ 2147483647 h 619"/>
                  <a:gd name="T10" fmla="*/ 2147483647 w 386"/>
                  <a:gd name="T11" fmla="*/ 2147483647 h 619"/>
                  <a:gd name="T12" fmla="*/ 0 w 386"/>
                  <a:gd name="T13" fmla="*/ 2147483647 h 619"/>
                  <a:gd name="T14" fmla="*/ 0 w 386"/>
                  <a:gd name="T15" fmla="*/ 0 h 619"/>
                  <a:gd name="T16" fmla="*/ 0 60000 65536"/>
                  <a:gd name="T17" fmla="*/ 0 60000 65536"/>
                  <a:gd name="T18" fmla="*/ 0 60000 65536"/>
                  <a:gd name="T19" fmla="*/ 0 60000 65536"/>
                  <a:gd name="T20" fmla="*/ 0 60000 65536"/>
                  <a:gd name="T21" fmla="*/ 0 60000 65536"/>
                  <a:gd name="T22" fmla="*/ 0 60000 65536"/>
                  <a:gd name="T23" fmla="*/ 0 60000 65536"/>
                  <a:gd name="T24" fmla="*/ 0 w 386"/>
                  <a:gd name="T25" fmla="*/ 0 h 619"/>
                  <a:gd name="T26" fmla="*/ 386 w 386"/>
                  <a:gd name="T27" fmla="*/ 619 h 6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6" h="619">
                    <a:moveTo>
                      <a:pt x="0" y="0"/>
                    </a:moveTo>
                    <a:lnTo>
                      <a:pt x="386" y="0"/>
                    </a:lnTo>
                    <a:lnTo>
                      <a:pt x="386" y="424"/>
                    </a:lnTo>
                    <a:lnTo>
                      <a:pt x="385" y="519"/>
                    </a:lnTo>
                    <a:lnTo>
                      <a:pt x="341" y="509"/>
                    </a:lnTo>
                    <a:lnTo>
                      <a:pt x="356" y="619"/>
                    </a:lnTo>
                    <a:lnTo>
                      <a:pt x="0" y="263"/>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43" name="Freeform 112">
                <a:extLst>
                  <a:ext uri="{FF2B5EF4-FFF2-40B4-BE49-F238E27FC236}">
                    <a16:creationId xmlns:a16="http://schemas.microsoft.com/office/drawing/2014/main" id="{83B4D50B-889C-49F7-A6AF-81F1A87F37E0}"/>
                  </a:ext>
                </a:extLst>
              </p:cNvPr>
              <p:cNvSpPr>
                <a:spLocks/>
              </p:cNvSpPr>
              <p:nvPr/>
            </p:nvSpPr>
            <p:spPr bwMode="auto">
              <a:xfrm>
                <a:off x="4392330" y="3189187"/>
                <a:ext cx="585208" cy="359059"/>
              </a:xfrm>
              <a:custGeom>
                <a:avLst/>
                <a:gdLst>
                  <a:gd name="T0" fmla="*/ 2147483647 w 480"/>
                  <a:gd name="T1" fmla="*/ 0 h 298"/>
                  <a:gd name="T2" fmla="*/ 2147483647 w 480"/>
                  <a:gd name="T3" fmla="*/ 2147483647 h 298"/>
                  <a:gd name="T4" fmla="*/ 2147483647 w 480"/>
                  <a:gd name="T5" fmla="*/ 2147483647 h 298"/>
                  <a:gd name="T6" fmla="*/ 0 w 480"/>
                  <a:gd name="T7" fmla="*/ 2147483647 h 298"/>
                  <a:gd name="T8" fmla="*/ 2147483647 w 480"/>
                  <a:gd name="T9" fmla="*/ 2147483647 h 298"/>
                  <a:gd name="T10" fmla="*/ 2147483647 w 480"/>
                  <a:gd name="T11" fmla="*/ 2147483647 h 298"/>
                  <a:gd name="T12" fmla="*/ 2147483647 w 480"/>
                  <a:gd name="T13" fmla="*/ 2147483647 h 298"/>
                  <a:gd name="T14" fmla="*/ 2147483647 w 480"/>
                  <a:gd name="T15" fmla="*/ 2147483647 h 298"/>
                  <a:gd name="T16" fmla="*/ 2147483647 w 480"/>
                  <a:gd name="T17" fmla="*/ 2147483647 h 298"/>
                  <a:gd name="T18" fmla="*/ 2147483647 w 480"/>
                  <a:gd name="T19" fmla="*/ 0 h 298"/>
                  <a:gd name="T20" fmla="*/ 2147483647 w 480"/>
                  <a:gd name="T21" fmla="*/ 0 h 2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0"/>
                  <a:gd name="T34" fmla="*/ 0 h 298"/>
                  <a:gd name="T35" fmla="*/ 480 w 480"/>
                  <a:gd name="T36" fmla="*/ 298 h 29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0" h="298">
                    <a:moveTo>
                      <a:pt x="107" y="0"/>
                    </a:moveTo>
                    <a:lnTo>
                      <a:pt x="125" y="88"/>
                    </a:lnTo>
                    <a:lnTo>
                      <a:pt x="115" y="108"/>
                    </a:lnTo>
                    <a:lnTo>
                      <a:pt x="0" y="90"/>
                    </a:lnTo>
                    <a:lnTo>
                      <a:pt x="36" y="247"/>
                    </a:lnTo>
                    <a:lnTo>
                      <a:pt x="90" y="251"/>
                    </a:lnTo>
                    <a:lnTo>
                      <a:pt x="101" y="298"/>
                    </a:lnTo>
                    <a:lnTo>
                      <a:pt x="320" y="255"/>
                    </a:lnTo>
                    <a:lnTo>
                      <a:pt x="479" y="255"/>
                    </a:lnTo>
                    <a:lnTo>
                      <a:pt x="480" y="0"/>
                    </a:lnTo>
                    <a:lnTo>
                      <a:pt x="107"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44" name="Freeform 113">
                <a:extLst>
                  <a:ext uri="{FF2B5EF4-FFF2-40B4-BE49-F238E27FC236}">
                    <a16:creationId xmlns:a16="http://schemas.microsoft.com/office/drawing/2014/main" id="{BAFB9584-CF13-4441-B666-E08A9983172C}"/>
                  </a:ext>
                </a:extLst>
              </p:cNvPr>
              <p:cNvSpPr>
                <a:spLocks/>
              </p:cNvSpPr>
              <p:nvPr/>
            </p:nvSpPr>
            <p:spPr bwMode="auto">
              <a:xfrm>
                <a:off x="4390774" y="3946654"/>
                <a:ext cx="843570" cy="934537"/>
              </a:xfrm>
              <a:custGeom>
                <a:avLst/>
                <a:gdLst>
                  <a:gd name="T0" fmla="*/ 2147483647 w 693"/>
                  <a:gd name="T1" fmla="*/ 0 h 772"/>
                  <a:gd name="T2" fmla="*/ 2147483647 w 693"/>
                  <a:gd name="T3" fmla="*/ 0 h 772"/>
                  <a:gd name="T4" fmla="*/ 2147483647 w 693"/>
                  <a:gd name="T5" fmla="*/ 2147483647 h 772"/>
                  <a:gd name="T6" fmla="*/ 2147483647 w 693"/>
                  <a:gd name="T7" fmla="*/ 2147483647 h 772"/>
                  <a:gd name="T8" fmla="*/ 2147483647 w 693"/>
                  <a:gd name="T9" fmla="*/ 2147483647 h 772"/>
                  <a:gd name="T10" fmla="*/ 2147483647 w 693"/>
                  <a:gd name="T11" fmla="*/ 2147483647 h 772"/>
                  <a:gd name="T12" fmla="*/ 2147483647 w 693"/>
                  <a:gd name="T13" fmla="*/ 2147483647 h 772"/>
                  <a:gd name="T14" fmla="*/ 2147483647 w 693"/>
                  <a:gd name="T15" fmla="*/ 2147483647 h 772"/>
                  <a:gd name="T16" fmla="*/ 2147483647 w 693"/>
                  <a:gd name="T17" fmla="*/ 2147483647 h 772"/>
                  <a:gd name="T18" fmla="*/ 2147483647 w 693"/>
                  <a:gd name="T19" fmla="*/ 2147483647 h 772"/>
                  <a:gd name="T20" fmla="*/ 2147483647 w 693"/>
                  <a:gd name="T21" fmla="*/ 2147483647 h 772"/>
                  <a:gd name="T22" fmla="*/ 2147483647 w 693"/>
                  <a:gd name="T23" fmla="*/ 2147483647 h 772"/>
                  <a:gd name="T24" fmla="*/ 0 w 693"/>
                  <a:gd name="T25" fmla="*/ 2147483647 h 772"/>
                  <a:gd name="T26" fmla="*/ 2147483647 w 693"/>
                  <a:gd name="T27" fmla="*/ 0 h 7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772"/>
                  <a:gd name="T44" fmla="*/ 693 w 693"/>
                  <a:gd name="T45" fmla="*/ 772 h 7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772">
                    <a:moveTo>
                      <a:pt x="16" y="0"/>
                    </a:moveTo>
                    <a:lnTo>
                      <a:pt x="298" y="0"/>
                    </a:lnTo>
                    <a:lnTo>
                      <a:pt x="298" y="263"/>
                    </a:lnTo>
                    <a:lnTo>
                      <a:pt x="661" y="625"/>
                    </a:lnTo>
                    <a:lnTo>
                      <a:pt x="693" y="667"/>
                    </a:lnTo>
                    <a:lnTo>
                      <a:pt x="677" y="772"/>
                    </a:lnTo>
                    <a:lnTo>
                      <a:pt x="495" y="772"/>
                    </a:lnTo>
                    <a:lnTo>
                      <a:pt x="334" y="642"/>
                    </a:lnTo>
                    <a:lnTo>
                      <a:pt x="277" y="642"/>
                    </a:lnTo>
                    <a:lnTo>
                      <a:pt x="140" y="400"/>
                    </a:lnTo>
                    <a:lnTo>
                      <a:pt x="44" y="251"/>
                    </a:lnTo>
                    <a:lnTo>
                      <a:pt x="56" y="194"/>
                    </a:lnTo>
                    <a:lnTo>
                      <a:pt x="0" y="118"/>
                    </a:lnTo>
                    <a:lnTo>
                      <a:pt x="16" y="0"/>
                    </a:lnTo>
                    <a:close/>
                  </a:path>
                </a:pathLst>
              </a:custGeom>
              <a:solidFill>
                <a:schemeClr val="bg1">
                  <a:lumMod val="85000"/>
                </a:schemeClr>
              </a:solid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45" name="Freeform 114">
                <a:extLst>
                  <a:ext uri="{FF2B5EF4-FFF2-40B4-BE49-F238E27FC236}">
                    <a16:creationId xmlns:a16="http://schemas.microsoft.com/office/drawing/2014/main" id="{161C8CB6-2EA0-48DE-8486-2D0987413568}"/>
                  </a:ext>
                </a:extLst>
              </p:cNvPr>
              <p:cNvSpPr>
                <a:spLocks/>
              </p:cNvSpPr>
              <p:nvPr/>
            </p:nvSpPr>
            <p:spPr bwMode="auto">
              <a:xfrm>
                <a:off x="7958044" y="3899105"/>
                <a:ext cx="454470" cy="277082"/>
              </a:xfrm>
              <a:custGeom>
                <a:avLst/>
                <a:gdLst>
                  <a:gd name="T0" fmla="*/ 0 w 371"/>
                  <a:gd name="T1" fmla="*/ 2147483647 h 228"/>
                  <a:gd name="T2" fmla="*/ 2147483647 w 371"/>
                  <a:gd name="T3" fmla="*/ 0 h 228"/>
                  <a:gd name="T4" fmla="*/ 2147483647 w 371"/>
                  <a:gd name="T5" fmla="*/ 2147483647 h 228"/>
                  <a:gd name="T6" fmla="*/ 2147483647 w 371"/>
                  <a:gd name="T7" fmla="*/ 2147483647 h 228"/>
                  <a:gd name="T8" fmla="*/ 2147483647 w 371"/>
                  <a:gd name="T9" fmla="*/ 2147483647 h 228"/>
                  <a:gd name="T10" fmla="*/ 2147483647 w 371"/>
                  <a:gd name="T11" fmla="*/ 2147483647 h 228"/>
                  <a:gd name="T12" fmla="*/ 2147483647 w 371"/>
                  <a:gd name="T13" fmla="*/ 2147483647 h 228"/>
                  <a:gd name="T14" fmla="*/ 2147483647 w 371"/>
                  <a:gd name="T15" fmla="*/ 2147483647 h 228"/>
                  <a:gd name="T16" fmla="*/ 2147483647 w 371"/>
                  <a:gd name="T17" fmla="*/ 2147483647 h 228"/>
                  <a:gd name="T18" fmla="*/ 2147483647 w 371"/>
                  <a:gd name="T19" fmla="*/ 2147483647 h 228"/>
                  <a:gd name="T20" fmla="*/ 0 w 371"/>
                  <a:gd name="T21" fmla="*/ 2147483647 h 228"/>
                  <a:gd name="T22" fmla="*/ 0 w 371"/>
                  <a:gd name="T23" fmla="*/ 2147483647 h 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1"/>
                  <a:gd name="T37" fmla="*/ 0 h 228"/>
                  <a:gd name="T38" fmla="*/ 371 w 371"/>
                  <a:gd name="T39" fmla="*/ 228 h 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1" h="228">
                    <a:moveTo>
                      <a:pt x="0" y="43"/>
                    </a:moveTo>
                    <a:lnTo>
                      <a:pt x="53" y="0"/>
                    </a:lnTo>
                    <a:lnTo>
                      <a:pt x="54" y="39"/>
                    </a:lnTo>
                    <a:lnTo>
                      <a:pt x="331" y="38"/>
                    </a:lnTo>
                    <a:lnTo>
                      <a:pt x="371" y="108"/>
                    </a:lnTo>
                    <a:lnTo>
                      <a:pt x="348" y="131"/>
                    </a:lnTo>
                    <a:lnTo>
                      <a:pt x="369" y="185"/>
                    </a:lnTo>
                    <a:lnTo>
                      <a:pt x="352" y="209"/>
                    </a:lnTo>
                    <a:lnTo>
                      <a:pt x="282" y="209"/>
                    </a:lnTo>
                    <a:lnTo>
                      <a:pt x="282" y="227"/>
                    </a:lnTo>
                    <a:lnTo>
                      <a:pt x="0" y="228"/>
                    </a:lnTo>
                    <a:lnTo>
                      <a:pt x="0" y="43"/>
                    </a:lnTo>
                    <a:close/>
                  </a:path>
                </a:pathLst>
              </a:custGeom>
              <a:solidFill>
                <a:schemeClr val="bg1">
                  <a:lumMod val="85000"/>
                </a:schemeClr>
              </a:solid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46" name="Freeform 115">
                <a:extLst>
                  <a:ext uri="{FF2B5EF4-FFF2-40B4-BE49-F238E27FC236}">
                    <a16:creationId xmlns:a16="http://schemas.microsoft.com/office/drawing/2014/main" id="{998E8AA4-D364-443D-9D04-7B729A42FA71}"/>
                  </a:ext>
                </a:extLst>
              </p:cNvPr>
              <p:cNvSpPr>
                <a:spLocks/>
              </p:cNvSpPr>
              <p:nvPr/>
            </p:nvSpPr>
            <p:spPr bwMode="auto">
              <a:xfrm>
                <a:off x="6689579" y="4084374"/>
                <a:ext cx="560305" cy="485305"/>
              </a:xfrm>
              <a:custGeom>
                <a:avLst/>
                <a:gdLst>
                  <a:gd name="T0" fmla="*/ 0 w 461"/>
                  <a:gd name="T1" fmla="*/ 0 h 400"/>
                  <a:gd name="T2" fmla="*/ 2147483647 w 461"/>
                  <a:gd name="T3" fmla="*/ 0 h 400"/>
                  <a:gd name="T4" fmla="*/ 2147483647 w 461"/>
                  <a:gd name="T5" fmla="*/ 2147483647 h 400"/>
                  <a:gd name="T6" fmla="*/ 2147483647 w 461"/>
                  <a:gd name="T7" fmla="*/ 2147483647 h 400"/>
                  <a:gd name="T8" fmla="*/ 2147483647 w 461"/>
                  <a:gd name="T9" fmla="*/ 2147483647 h 400"/>
                  <a:gd name="T10" fmla="*/ 2147483647 w 461"/>
                  <a:gd name="T11" fmla="*/ 2147483647 h 400"/>
                  <a:gd name="T12" fmla="*/ 2147483647 w 461"/>
                  <a:gd name="T13" fmla="*/ 2147483647 h 400"/>
                  <a:gd name="T14" fmla="*/ 2147483647 w 461"/>
                  <a:gd name="T15" fmla="*/ 2147483647 h 400"/>
                  <a:gd name="T16" fmla="*/ 2147483647 w 461"/>
                  <a:gd name="T17" fmla="*/ 2147483647 h 400"/>
                  <a:gd name="T18" fmla="*/ 2147483647 w 461"/>
                  <a:gd name="T19" fmla="*/ 2147483647 h 400"/>
                  <a:gd name="T20" fmla="*/ 2147483647 w 461"/>
                  <a:gd name="T21" fmla="*/ 2147483647 h 400"/>
                  <a:gd name="T22" fmla="*/ 2147483647 w 461"/>
                  <a:gd name="T23" fmla="*/ 2147483647 h 400"/>
                  <a:gd name="T24" fmla="*/ 2147483647 w 461"/>
                  <a:gd name="T25" fmla="*/ 2147483647 h 400"/>
                  <a:gd name="T26" fmla="*/ 2147483647 w 461"/>
                  <a:gd name="T27" fmla="*/ 2147483647 h 400"/>
                  <a:gd name="T28" fmla="*/ 2147483647 w 461"/>
                  <a:gd name="T29" fmla="*/ 2147483647 h 400"/>
                  <a:gd name="T30" fmla="*/ 2147483647 w 461"/>
                  <a:gd name="T31" fmla="*/ 2147483647 h 400"/>
                  <a:gd name="T32" fmla="*/ 0 w 461"/>
                  <a:gd name="T33" fmla="*/ 0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1"/>
                  <a:gd name="T52" fmla="*/ 0 h 400"/>
                  <a:gd name="T53" fmla="*/ 461 w 461"/>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1" h="400">
                    <a:moveTo>
                      <a:pt x="0" y="0"/>
                    </a:moveTo>
                    <a:lnTo>
                      <a:pt x="304" y="0"/>
                    </a:lnTo>
                    <a:lnTo>
                      <a:pt x="300" y="53"/>
                    </a:lnTo>
                    <a:lnTo>
                      <a:pt x="354" y="144"/>
                    </a:lnTo>
                    <a:lnTo>
                      <a:pt x="383" y="166"/>
                    </a:lnTo>
                    <a:lnTo>
                      <a:pt x="366" y="194"/>
                    </a:lnTo>
                    <a:lnTo>
                      <a:pt x="431" y="293"/>
                    </a:lnTo>
                    <a:lnTo>
                      <a:pt x="461" y="303"/>
                    </a:lnTo>
                    <a:lnTo>
                      <a:pt x="429" y="400"/>
                    </a:lnTo>
                    <a:lnTo>
                      <a:pt x="381" y="399"/>
                    </a:lnTo>
                    <a:lnTo>
                      <a:pt x="393" y="357"/>
                    </a:lnTo>
                    <a:lnTo>
                      <a:pt x="87" y="357"/>
                    </a:lnTo>
                    <a:lnTo>
                      <a:pt x="72" y="313"/>
                    </a:lnTo>
                    <a:lnTo>
                      <a:pt x="72" y="127"/>
                    </a:lnTo>
                    <a:lnTo>
                      <a:pt x="40" y="97"/>
                    </a:lnTo>
                    <a:lnTo>
                      <a:pt x="60" y="75"/>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47" name="Freeform 116">
                <a:extLst>
                  <a:ext uri="{FF2B5EF4-FFF2-40B4-BE49-F238E27FC236}">
                    <a16:creationId xmlns:a16="http://schemas.microsoft.com/office/drawing/2014/main" id="{BDEC6BA7-D5D2-4ADF-87D1-C1E429E30215}"/>
                  </a:ext>
                </a:extLst>
              </p:cNvPr>
              <p:cNvSpPr>
                <a:spLocks/>
              </p:cNvSpPr>
              <p:nvPr/>
            </p:nvSpPr>
            <p:spPr bwMode="auto">
              <a:xfrm>
                <a:off x="6186860" y="4159793"/>
                <a:ext cx="592990" cy="308234"/>
              </a:xfrm>
              <a:custGeom>
                <a:avLst/>
                <a:gdLst>
                  <a:gd name="T0" fmla="*/ 0 w 487"/>
                  <a:gd name="T1" fmla="*/ 0 h 252"/>
                  <a:gd name="T2" fmla="*/ 2147483647 w 487"/>
                  <a:gd name="T3" fmla="*/ 0 h 252"/>
                  <a:gd name="T4" fmla="*/ 2147483647 w 487"/>
                  <a:gd name="T5" fmla="*/ 2147483647 h 252"/>
                  <a:gd name="T6" fmla="*/ 2147483647 w 487"/>
                  <a:gd name="T7" fmla="*/ 2147483647 h 252"/>
                  <a:gd name="T8" fmla="*/ 2147483647 w 487"/>
                  <a:gd name="T9" fmla="*/ 2147483647 h 252"/>
                  <a:gd name="T10" fmla="*/ 2147483647 w 487"/>
                  <a:gd name="T11" fmla="*/ 2147483647 h 252"/>
                  <a:gd name="T12" fmla="*/ 0 w 487"/>
                  <a:gd name="T13" fmla="*/ 2147483647 h 252"/>
                  <a:gd name="T14" fmla="*/ 0 w 487"/>
                  <a:gd name="T15" fmla="*/ 0 h 252"/>
                  <a:gd name="T16" fmla="*/ 0 60000 65536"/>
                  <a:gd name="T17" fmla="*/ 0 60000 65536"/>
                  <a:gd name="T18" fmla="*/ 0 60000 65536"/>
                  <a:gd name="T19" fmla="*/ 0 60000 65536"/>
                  <a:gd name="T20" fmla="*/ 0 60000 65536"/>
                  <a:gd name="T21" fmla="*/ 0 60000 65536"/>
                  <a:gd name="T22" fmla="*/ 0 60000 65536"/>
                  <a:gd name="T23" fmla="*/ 0 60000 65536"/>
                  <a:gd name="T24" fmla="*/ 0 w 487"/>
                  <a:gd name="T25" fmla="*/ 0 h 252"/>
                  <a:gd name="T26" fmla="*/ 487 w 487"/>
                  <a:gd name="T27" fmla="*/ 252 h 2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7" h="252">
                    <a:moveTo>
                      <a:pt x="0" y="0"/>
                    </a:moveTo>
                    <a:lnTo>
                      <a:pt x="460" y="0"/>
                    </a:lnTo>
                    <a:lnTo>
                      <a:pt x="474" y="13"/>
                    </a:lnTo>
                    <a:lnTo>
                      <a:pt x="456" y="37"/>
                    </a:lnTo>
                    <a:lnTo>
                      <a:pt x="487" y="66"/>
                    </a:lnTo>
                    <a:lnTo>
                      <a:pt x="486" y="252"/>
                    </a:lnTo>
                    <a:lnTo>
                      <a:pt x="0" y="252"/>
                    </a:lnTo>
                    <a:lnTo>
                      <a:pt x="0" y="0"/>
                    </a:lnTo>
                    <a:close/>
                  </a:path>
                </a:pathLst>
              </a:custGeom>
              <a:grp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sp>
            <p:nvSpPr>
              <p:cNvPr id="248" name="Freeform 117">
                <a:extLst>
                  <a:ext uri="{FF2B5EF4-FFF2-40B4-BE49-F238E27FC236}">
                    <a16:creationId xmlns:a16="http://schemas.microsoft.com/office/drawing/2014/main" id="{7A6A5FF9-A389-498A-B0B6-A80B1CBA3AFB}"/>
                  </a:ext>
                </a:extLst>
              </p:cNvPr>
              <p:cNvSpPr>
                <a:spLocks/>
              </p:cNvSpPr>
              <p:nvPr/>
            </p:nvSpPr>
            <p:spPr bwMode="auto">
              <a:xfrm>
                <a:off x="5168976" y="4463108"/>
                <a:ext cx="459140" cy="585318"/>
              </a:xfrm>
              <a:custGeom>
                <a:avLst/>
                <a:gdLst>
                  <a:gd name="T0" fmla="*/ 2147483647 w 377"/>
                  <a:gd name="T1" fmla="*/ 0 h 484"/>
                  <a:gd name="T2" fmla="*/ 2147483647 w 377"/>
                  <a:gd name="T3" fmla="*/ 2147483647 h 484"/>
                  <a:gd name="T4" fmla="*/ 2147483647 w 377"/>
                  <a:gd name="T5" fmla="*/ 2147483647 h 484"/>
                  <a:gd name="T6" fmla="*/ 2147483647 w 377"/>
                  <a:gd name="T7" fmla="*/ 2147483647 h 484"/>
                  <a:gd name="T8" fmla="*/ 2147483647 w 377"/>
                  <a:gd name="T9" fmla="*/ 2147483647 h 484"/>
                  <a:gd name="T10" fmla="*/ 2147483647 w 377"/>
                  <a:gd name="T11" fmla="*/ 2147483647 h 484"/>
                  <a:gd name="T12" fmla="*/ 2147483647 w 377"/>
                  <a:gd name="T13" fmla="*/ 2147483647 h 484"/>
                  <a:gd name="T14" fmla="*/ 2147483647 w 377"/>
                  <a:gd name="T15" fmla="*/ 2147483647 h 484"/>
                  <a:gd name="T16" fmla="*/ 0 w 377"/>
                  <a:gd name="T17" fmla="*/ 2147483647 h 484"/>
                  <a:gd name="T18" fmla="*/ 2147483647 w 377"/>
                  <a:gd name="T19" fmla="*/ 2147483647 h 484"/>
                  <a:gd name="T20" fmla="*/ 2147483647 w 377"/>
                  <a:gd name="T21" fmla="*/ 0 h 4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7"/>
                  <a:gd name="T34" fmla="*/ 0 h 484"/>
                  <a:gd name="T35" fmla="*/ 377 w 377"/>
                  <a:gd name="T36" fmla="*/ 484 h 4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7" h="484">
                    <a:moveTo>
                      <a:pt x="44" y="0"/>
                    </a:moveTo>
                    <a:lnTo>
                      <a:pt x="377" y="1"/>
                    </a:lnTo>
                    <a:lnTo>
                      <a:pt x="377" y="484"/>
                    </a:lnTo>
                    <a:lnTo>
                      <a:pt x="260" y="484"/>
                    </a:lnTo>
                    <a:lnTo>
                      <a:pt x="37" y="377"/>
                    </a:lnTo>
                    <a:lnTo>
                      <a:pt x="37" y="343"/>
                    </a:lnTo>
                    <a:lnTo>
                      <a:pt x="51" y="240"/>
                    </a:lnTo>
                    <a:lnTo>
                      <a:pt x="16" y="192"/>
                    </a:lnTo>
                    <a:lnTo>
                      <a:pt x="0" y="84"/>
                    </a:lnTo>
                    <a:lnTo>
                      <a:pt x="44" y="92"/>
                    </a:lnTo>
                    <a:lnTo>
                      <a:pt x="44" y="0"/>
                    </a:lnTo>
                    <a:close/>
                  </a:path>
                </a:pathLst>
              </a:custGeom>
              <a:solidFill>
                <a:schemeClr val="bg1">
                  <a:lumMod val="85000"/>
                </a:schemeClr>
              </a:solidFill>
              <a:ln w="6350" cmpd="sng">
                <a:solidFill>
                  <a:schemeClr val="bg1"/>
                </a:solidFill>
                <a:prstDash val="solid"/>
                <a:round/>
                <a:headEnd/>
                <a:tailEnd/>
              </a:ln>
            </p:spPr>
            <p:txBody>
              <a:bodyPr/>
              <a:lstStyle/>
              <a:p>
                <a:pPr marL="0" marR="0" lvl="0" indent="0" algn="l" defTabSz="462861" rtl="0"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a typeface="MS PGothic" charset="-128"/>
                  <a:cs typeface="+mn-cs"/>
                </a:endParaRPr>
              </a:p>
            </p:txBody>
          </p:sp>
        </p:grpSp>
        <p:sp>
          <p:nvSpPr>
            <p:cNvPr id="114" name="Oval 132">
              <a:extLst>
                <a:ext uri="{FF2B5EF4-FFF2-40B4-BE49-F238E27FC236}">
                  <a16:creationId xmlns:a16="http://schemas.microsoft.com/office/drawing/2014/main" id="{DC2BF871-4282-4649-A73A-CC5AD8BC026D}"/>
                </a:ext>
              </a:extLst>
            </p:cNvPr>
            <p:cNvSpPr>
              <a:spLocks noChangeAspect="1" noChangeArrowheads="1"/>
            </p:cNvSpPr>
            <p:nvPr/>
          </p:nvSpPr>
          <p:spPr bwMode="auto">
            <a:xfrm>
              <a:off x="9402874" y="5881234"/>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15" name="Oval 120">
              <a:extLst>
                <a:ext uri="{FF2B5EF4-FFF2-40B4-BE49-F238E27FC236}">
                  <a16:creationId xmlns:a16="http://schemas.microsoft.com/office/drawing/2014/main" id="{EF4B771B-C026-2549-AD8E-1AA4FC431F2A}"/>
                </a:ext>
              </a:extLst>
            </p:cNvPr>
            <p:cNvSpPr>
              <a:spLocks noChangeAspect="1" noChangeArrowheads="1"/>
            </p:cNvSpPr>
            <p:nvPr/>
          </p:nvSpPr>
          <p:spPr bwMode="auto">
            <a:xfrm>
              <a:off x="10725733" y="4759784"/>
              <a:ext cx="77544" cy="82296"/>
            </a:xfrm>
            <a:prstGeom prst="ellipse">
              <a:avLst/>
            </a:pr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16" name="Oval 132">
              <a:extLst>
                <a:ext uri="{FF2B5EF4-FFF2-40B4-BE49-F238E27FC236}">
                  <a16:creationId xmlns:a16="http://schemas.microsoft.com/office/drawing/2014/main" id="{05A2BD61-EF46-0B42-BA20-260ADAC007BA}"/>
                </a:ext>
              </a:extLst>
            </p:cNvPr>
            <p:cNvSpPr>
              <a:spLocks noChangeAspect="1" noChangeArrowheads="1"/>
            </p:cNvSpPr>
            <p:nvPr/>
          </p:nvSpPr>
          <p:spPr bwMode="auto">
            <a:xfrm>
              <a:off x="7592440" y="5383472"/>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117" name="Oval 120">
              <a:extLst>
                <a:ext uri="{FF2B5EF4-FFF2-40B4-BE49-F238E27FC236}">
                  <a16:creationId xmlns:a16="http://schemas.microsoft.com/office/drawing/2014/main" id="{0F2A3879-E6D0-6546-A523-A3C1898E134E}"/>
                </a:ext>
              </a:extLst>
            </p:cNvPr>
            <p:cNvSpPr>
              <a:spLocks noChangeAspect="1" noChangeArrowheads="1"/>
            </p:cNvSpPr>
            <p:nvPr/>
          </p:nvSpPr>
          <p:spPr bwMode="auto">
            <a:xfrm>
              <a:off x="8146478" y="5503469"/>
              <a:ext cx="77544" cy="82296"/>
            </a:xfrm>
            <a:prstGeom prst="ellipse">
              <a:avLst/>
            </a:pr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grpSp>
    </p:spTree>
    <p:extLst>
      <p:ext uri="{BB962C8B-B14F-4D97-AF65-F5344CB8AC3E}">
        <p14:creationId xmlns:p14="http://schemas.microsoft.com/office/powerpoint/2010/main" val="1525653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667" y="0"/>
            <a:ext cx="10498666" cy="1066800"/>
          </a:xfrm>
        </p:spPr>
        <p:txBody>
          <a:bodyPr/>
          <a:lstStyle/>
          <a:p>
            <a:r>
              <a:rPr lang="en-US" sz="3200" dirty="0">
                <a:solidFill>
                  <a:schemeClr val="bg1">
                    <a:lumMod val="85000"/>
                  </a:schemeClr>
                </a:solidFill>
              </a:rPr>
              <a:t>Standalone Sensor for High Precision Planetary Landing</a:t>
            </a:r>
            <a:br>
              <a:rPr lang="en-US" sz="3600" dirty="0">
                <a:solidFill>
                  <a:schemeClr val="bg1">
                    <a:lumMod val="85000"/>
                  </a:schemeClr>
                </a:solidFill>
              </a:rPr>
            </a:br>
            <a:r>
              <a:rPr lang="en-US" sz="3600" dirty="0">
                <a:solidFill>
                  <a:schemeClr val="bg1">
                    <a:lumMod val="85000"/>
                  </a:schemeClr>
                </a:solidFill>
              </a:rPr>
              <a:t>Technology Goals &amp; Project Objectives</a:t>
            </a:r>
          </a:p>
        </p:txBody>
      </p:sp>
      <p:graphicFrame>
        <p:nvGraphicFramePr>
          <p:cNvPr id="4" name="Table 3"/>
          <p:cNvGraphicFramePr>
            <a:graphicFrameLocks noGrp="1"/>
          </p:cNvGraphicFramePr>
          <p:nvPr/>
        </p:nvGraphicFramePr>
        <p:xfrm>
          <a:off x="641839" y="1356599"/>
          <a:ext cx="10946423" cy="2265045"/>
        </p:xfrm>
        <a:graphic>
          <a:graphicData uri="http://schemas.openxmlformats.org/drawingml/2006/table">
            <a:tbl>
              <a:tblPr/>
              <a:tblGrid>
                <a:gridCol w="1366726">
                  <a:extLst>
                    <a:ext uri="{9D8B030D-6E8A-4147-A177-3AD203B41FA5}">
                      <a16:colId xmlns:a16="http://schemas.microsoft.com/office/drawing/2014/main" val="20000"/>
                    </a:ext>
                  </a:extLst>
                </a:gridCol>
                <a:gridCol w="9579697">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a:solidFill>
                            <a:schemeClr val="bg1"/>
                          </a:solidFill>
                          <a:effectLst/>
                          <a:latin typeface="Arial" panose="020B0604020202020204" pitchFamily="34" charset="0"/>
                          <a:cs typeface="Arial" panose="020B0604020202020204" pitchFamily="34" charset="0"/>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rgbClr val="000000"/>
                          </a:solidFill>
                          <a:effectLst/>
                          <a:latin typeface="Arial" panose="020B0604020202020204" pitchFamily="34" charset="0"/>
                          <a:ea typeface="+mn-ea"/>
                          <a:cs typeface="Arial" panose="020B0604020202020204" pitchFamily="34" charset="0"/>
                        </a:rPr>
                        <a:t>Goal #1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baseline="0" dirty="0">
                          <a:solidFill>
                            <a:srgbClr val="000000"/>
                          </a:solidFill>
                          <a:effectLst/>
                          <a:latin typeface="Arial" panose="020B0604020202020204" pitchFamily="34" charset="0"/>
                          <a:ea typeface="+mn-ea"/>
                          <a:cs typeface="Arial" panose="020B0604020202020204" pitchFamily="34" charset="0"/>
                        </a:rPr>
                        <a:t>Develop a TRN sensor (and supporting systems) and raise it to TRL 9. TRL 9 is interpreted as “flight-proven” through a successful demonstration of the OPAL Sensor in a flight to the Moon.</a:t>
                      </a:r>
                      <a:endParaRPr lang="en-US" sz="1600" b="0" i="0" u="none" strike="noStrike" kern="1200" dirty="0">
                        <a:solidFill>
                          <a:srgbClr val="FF0000"/>
                        </a:solidFill>
                        <a:effectLst/>
                        <a:latin typeface="Arial" panose="020B0604020202020204" pitchFamily="34" charset="0"/>
                        <a:ea typeface="+mn-ea"/>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Provide the capability to estimate and log absolute spacecraft pose from the initiation of powered descent to the initiation of terminal descent in order to enhance the absolute position knowledge of the spacecraft. The goal is a final touchdown accuracy of 100 m during future closed-loop lunar landings for realistic lunar trajectories (sufficiently lit surface, pointed at surface, spacecraft capable of divert maneuvers, etc.).</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pic>
        <p:nvPicPr>
          <p:cNvPr id="6" name="Picture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graphicFrame>
        <p:nvGraphicFramePr>
          <p:cNvPr id="9" name="Table 8"/>
          <p:cNvGraphicFramePr>
            <a:graphicFrameLocks noGrp="1"/>
          </p:cNvGraphicFramePr>
          <p:nvPr/>
        </p:nvGraphicFramePr>
        <p:xfrm>
          <a:off x="641839" y="3714687"/>
          <a:ext cx="10946422" cy="2079178"/>
        </p:xfrm>
        <a:graphic>
          <a:graphicData uri="http://schemas.openxmlformats.org/drawingml/2006/table">
            <a:tbl>
              <a:tblPr/>
              <a:tblGrid>
                <a:gridCol w="1457894">
                  <a:extLst>
                    <a:ext uri="{9D8B030D-6E8A-4147-A177-3AD203B41FA5}">
                      <a16:colId xmlns:a16="http://schemas.microsoft.com/office/drawing/2014/main" val="20000"/>
                    </a:ext>
                  </a:extLst>
                </a:gridCol>
                <a:gridCol w="9488528">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dirty="0">
                          <a:solidFill>
                            <a:schemeClr val="bg1"/>
                          </a:solidFill>
                          <a:effectLst/>
                          <a:latin typeface="Arial" panose="020B0604020202020204" pitchFamily="34" charset="0"/>
                          <a:cs typeface="Arial" panose="020B0604020202020204" pitchFamily="34" charset="0"/>
                        </a:rPr>
                        <a:t>Project Objectives – Technology Demonstration Mission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a:t>
                      </a:r>
                      <a:r>
                        <a:rPr lang="en-US" sz="1600" b="1" i="0" u="none" strike="noStrike" kern="1200" baseline="0" dirty="0">
                          <a:solidFill>
                            <a:srgbClr val="000000"/>
                          </a:solidFill>
                          <a:effectLst/>
                          <a:latin typeface="Arial" panose="020B0604020202020204" pitchFamily="34" charset="0"/>
                          <a:ea typeface="+mn-ea"/>
                          <a:cs typeface="Arial" panose="020B0604020202020204" pitchFamily="34" charset="0"/>
                        </a:rPr>
                        <a:t> </a:t>
                      </a: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Integration  – The OPAL Sensor shall be integrated with the Peregrine lander (referred to as the spacecraft herein) no later than three months prior to launch.</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Functionality – The OPAL Sensor shall estimate and log absolute spacecraft pose from the initiation of powered descent to the initiation of terminal descent. </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Performance – The OPAL Sensor shall enhance the spacecraft absolute position knowledge.</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7897184"/>
                  </a:ext>
                </a:extLst>
              </a:tr>
            </a:tbl>
          </a:graphicData>
        </a:graphic>
      </p:graphicFrame>
    </p:spTree>
    <p:extLst>
      <p:ext uri="{BB962C8B-B14F-4D97-AF65-F5344CB8AC3E}">
        <p14:creationId xmlns:p14="http://schemas.microsoft.com/office/powerpoint/2010/main" val="2588992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1149113" y="1774802"/>
          <a:ext cx="10749740" cy="4854602"/>
        </p:xfrm>
        <a:graphic>
          <a:graphicData uri="http://schemas.openxmlformats.org/drawingml/2006/table">
            <a:tbl>
              <a:tblPr firstRow="1" bandRow="1">
                <a:tableStyleId>{5940675A-B579-460E-94D1-54222C63F5DA}</a:tableStyleId>
              </a:tblPr>
              <a:tblGrid>
                <a:gridCol w="2149948">
                  <a:extLst>
                    <a:ext uri="{9D8B030D-6E8A-4147-A177-3AD203B41FA5}">
                      <a16:colId xmlns:a16="http://schemas.microsoft.com/office/drawing/2014/main" val="2816554964"/>
                    </a:ext>
                  </a:extLst>
                </a:gridCol>
                <a:gridCol w="2149948">
                  <a:extLst>
                    <a:ext uri="{9D8B030D-6E8A-4147-A177-3AD203B41FA5}">
                      <a16:colId xmlns:a16="http://schemas.microsoft.com/office/drawing/2014/main" val="462419445"/>
                    </a:ext>
                  </a:extLst>
                </a:gridCol>
                <a:gridCol w="2149948">
                  <a:extLst>
                    <a:ext uri="{9D8B030D-6E8A-4147-A177-3AD203B41FA5}">
                      <a16:colId xmlns:a16="http://schemas.microsoft.com/office/drawing/2014/main" val="4268476742"/>
                    </a:ext>
                  </a:extLst>
                </a:gridCol>
                <a:gridCol w="2149948">
                  <a:extLst>
                    <a:ext uri="{9D8B030D-6E8A-4147-A177-3AD203B41FA5}">
                      <a16:colId xmlns:a16="http://schemas.microsoft.com/office/drawing/2014/main" val="4086670375"/>
                    </a:ext>
                  </a:extLst>
                </a:gridCol>
                <a:gridCol w="2149948">
                  <a:extLst>
                    <a:ext uri="{9D8B030D-6E8A-4147-A177-3AD203B41FA5}">
                      <a16:colId xmlns:a16="http://schemas.microsoft.com/office/drawing/2014/main" val="1177463642"/>
                    </a:ext>
                  </a:extLst>
                </a:gridCol>
              </a:tblGrid>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44138103"/>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842976969"/>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635815080"/>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983140397"/>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220379990"/>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285339048"/>
                  </a:ext>
                </a:extLst>
              </a:tr>
              <a:tr h="612409">
                <a:tc>
                  <a:txBody>
                    <a:bodyPr/>
                    <a:lstStyle/>
                    <a:p>
                      <a:endParaRPr lang="en-US"/>
                    </a:p>
                  </a:txBody>
                  <a:tcPr>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tcPr>
                </a:tc>
                <a:tc>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436383656"/>
                  </a:ext>
                </a:extLst>
              </a:tr>
              <a:tr h="567739">
                <a:tc>
                  <a:txBody>
                    <a:bodyPr/>
                    <a:lstStyle/>
                    <a:p>
                      <a:pPr algn="ctr"/>
                      <a:r>
                        <a:rPr lang="en-US" dirty="0"/>
                        <a:t>FY19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a:r>
                        <a:rPr lang="en-US" dirty="0"/>
                        <a:t>FY20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ctr"/>
                      <a:r>
                        <a:rPr lang="en-US" dirty="0"/>
                        <a:t>FY21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a:r>
                        <a:rPr lang="en-US" dirty="0"/>
                        <a:t>FY22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a:txBody>
                    <a:bodyPr/>
                    <a:lstStyle/>
                    <a:p>
                      <a:pPr algn="ctr"/>
                      <a:r>
                        <a:rPr lang="en-US" dirty="0"/>
                        <a:t>FY23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30026533"/>
                  </a:ext>
                </a:extLst>
              </a:tr>
            </a:tbl>
          </a:graphicData>
        </a:graphic>
      </p:graphicFrame>
      <p:cxnSp>
        <p:nvCxnSpPr>
          <p:cNvPr id="4" name="Straight Connector 3"/>
          <p:cNvCxnSpPr>
            <a:cxnSpLocks/>
          </p:cNvCxnSpPr>
          <p:nvPr/>
        </p:nvCxnSpPr>
        <p:spPr>
          <a:xfrm>
            <a:off x="2205089" y="1774800"/>
            <a:ext cx="0" cy="4262161"/>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8096929" y="5796001"/>
            <a:ext cx="1402271" cy="276999"/>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rPr>
              <a:t>FRR (TBD)</a:t>
            </a:r>
          </a:p>
        </p:txBody>
      </p:sp>
      <p:sp>
        <p:nvSpPr>
          <p:cNvPr id="2" name="Title 1"/>
          <p:cNvSpPr>
            <a:spLocks noGrp="1"/>
          </p:cNvSpPr>
          <p:nvPr>
            <p:ph type="title"/>
          </p:nvPr>
        </p:nvSpPr>
        <p:spPr>
          <a:xfrm>
            <a:off x="191643" y="2193"/>
            <a:ext cx="10749742" cy="1066800"/>
          </a:xfrm>
        </p:spPr>
        <p:txBody>
          <a:bodyPr/>
          <a:lstStyle/>
          <a:p>
            <a:r>
              <a:rPr lang="en-US" sz="2800" dirty="0">
                <a:solidFill>
                  <a:schemeClr val="bg1">
                    <a:lumMod val="85000"/>
                  </a:schemeClr>
                </a:solidFill>
              </a:rPr>
              <a:t>Astrobotic TRN Sensor (OPAL)</a:t>
            </a:r>
            <a:br>
              <a:rPr lang="en-US" sz="2800" dirty="0">
                <a:solidFill>
                  <a:schemeClr val="bg1">
                    <a:lumMod val="85000"/>
                  </a:schemeClr>
                </a:solidFill>
              </a:rPr>
            </a:br>
            <a:r>
              <a:rPr lang="en-US" dirty="0">
                <a:solidFill>
                  <a:schemeClr val="bg1">
                    <a:lumMod val="85000"/>
                  </a:schemeClr>
                </a:solidFill>
              </a:rPr>
              <a:t>TRL Progression</a:t>
            </a: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a:xfrm>
            <a:off x="11799444" y="6622388"/>
            <a:ext cx="402336"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grpSp>
        <p:nvGrpSpPr>
          <p:cNvPr id="266" name="Group 265"/>
          <p:cNvGrpSpPr/>
          <p:nvPr/>
        </p:nvGrpSpPr>
        <p:grpSpPr>
          <a:xfrm>
            <a:off x="1848741" y="1268548"/>
            <a:ext cx="9008854" cy="306697"/>
            <a:chOff x="1595159" y="1277965"/>
            <a:chExt cx="9008854" cy="306697"/>
          </a:xfrm>
        </p:grpSpPr>
        <p:sp>
          <p:nvSpPr>
            <p:cNvPr id="238" name="Rectangle 237"/>
            <p:cNvSpPr/>
            <p:nvPr/>
          </p:nvSpPr>
          <p:spPr>
            <a:xfrm>
              <a:off x="1595159" y="1277965"/>
              <a:ext cx="9001683" cy="306697"/>
            </a:xfrm>
            <a:prstGeom prst="rect">
              <a:avLst/>
            </a:prstGeom>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3" name="Group 262"/>
            <p:cNvGrpSpPr/>
            <p:nvPr/>
          </p:nvGrpSpPr>
          <p:grpSpPr>
            <a:xfrm>
              <a:off x="1939988" y="1315897"/>
              <a:ext cx="1559896" cy="230832"/>
              <a:chOff x="1939988" y="1331194"/>
              <a:chExt cx="1559896" cy="230832"/>
            </a:xfrm>
          </p:grpSpPr>
          <p:sp>
            <p:nvSpPr>
              <p:cNvPr id="239" name="TextBox 238"/>
              <p:cNvSpPr txBox="1"/>
              <p:nvPr/>
            </p:nvSpPr>
            <p:spPr>
              <a:xfrm>
                <a:off x="2072568" y="1331194"/>
                <a:ext cx="1427316"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Project Milestone</a:t>
                </a:r>
              </a:p>
            </p:txBody>
          </p:sp>
          <p:sp>
            <p:nvSpPr>
              <p:cNvPr id="242" name="Regular Pentagon 241"/>
              <p:cNvSpPr/>
              <p:nvPr/>
            </p:nvSpPr>
            <p:spPr>
              <a:xfrm flipV="1">
                <a:off x="1939988" y="1379672"/>
                <a:ext cx="142482" cy="133877"/>
              </a:xfrm>
              <a:prstGeom prst="pentagon">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4" name="Group 263"/>
            <p:cNvGrpSpPr/>
            <p:nvPr/>
          </p:nvGrpSpPr>
          <p:grpSpPr>
            <a:xfrm>
              <a:off x="4161016" y="1315897"/>
              <a:ext cx="1583648" cy="230832"/>
              <a:chOff x="4161016" y="1324190"/>
              <a:chExt cx="1583648" cy="230832"/>
            </a:xfrm>
          </p:grpSpPr>
          <p:sp>
            <p:nvSpPr>
              <p:cNvPr id="240" name="TextBox 239"/>
              <p:cNvSpPr txBox="1"/>
              <p:nvPr/>
            </p:nvSpPr>
            <p:spPr>
              <a:xfrm>
                <a:off x="4317348" y="1324190"/>
                <a:ext cx="1427316" cy="230832"/>
              </a:xfrm>
              <a:prstGeom prst="rect">
                <a:avLst/>
              </a:prstGeom>
              <a:no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GCD (Key) Milestone</a:t>
                </a:r>
              </a:p>
            </p:txBody>
          </p:sp>
          <p:sp>
            <p:nvSpPr>
              <p:cNvPr id="243" name="Diamond 242"/>
              <p:cNvSpPr/>
              <p:nvPr/>
            </p:nvSpPr>
            <p:spPr>
              <a:xfrm>
                <a:off x="4161016" y="1371026"/>
                <a:ext cx="160573" cy="137160"/>
              </a:xfrm>
              <a:prstGeom prst="diamond">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65" name="Group 264"/>
            <p:cNvGrpSpPr/>
            <p:nvPr/>
          </p:nvGrpSpPr>
          <p:grpSpPr>
            <a:xfrm>
              <a:off x="6222073" y="1315897"/>
              <a:ext cx="1556408" cy="230832"/>
              <a:chOff x="6270927" y="1379672"/>
              <a:chExt cx="1556408" cy="230832"/>
            </a:xfrm>
          </p:grpSpPr>
          <p:sp>
            <p:nvSpPr>
              <p:cNvPr id="241" name="TextBox 240"/>
              <p:cNvSpPr txBox="1"/>
              <p:nvPr/>
            </p:nvSpPr>
            <p:spPr>
              <a:xfrm>
                <a:off x="6400019" y="1379672"/>
                <a:ext cx="1427316" cy="230832"/>
              </a:xfrm>
              <a:prstGeom prst="rect">
                <a:avLst/>
              </a:prstGeom>
              <a:no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Controlled Milestone</a:t>
                </a:r>
              </a:p>
            </p:txBody>
          </p:sp>
          <p:sp>
            <p:nvSpPr>
              <p:cNvPr id="244" name="Isosceles Triangle 243"/>
              <p:cNvSpPr/>
              <p:nvPr/>
            </p:nvSpPr>
            <p:spPr>
              <a:xfrm flipV="1">
                <a:off x="6270927" y="1427566"/>
                <a:ext cx="160573" cy="137160"/>
              </a:xfrm>
              <a:prstGeom prst="triangl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cxnSp>
          <p:nvCxnSpPr>
            <p:cNvPr id="245" name="Straight Connector 244"/>
            <p:cNvCxnSpPr/>
            <p:nvPr/>
          </p:nvCxnSpPr>
          <p:spPr>
            <a:xfrm>
              <a:off x="8158134" y="1431313"/>
              <a:ext cx="71365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6" name="TextBox 245"/>
            <p:cNvSpPr txBox="1"/>
            <p:nvPr/>
          </p:nvSpPr>
          <p:spPr>
            <a:xfrm>
              <a:off x="8877836" y="1315897"/>
              <a:ext cx="1726177" cy="2308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charset="0"/>
                  <a:ea typeface="MS PGothic" charset="-128"/>
                  <a:cs typeface="+mn-cs"/>
                </a:rPr>
                <a:t>TRL/SRL/MRL Progression</a:t>
              </a:r>
            </a:p>
          </p:txBody>
        </p:sp>
      </p:grpSp>
      <p:sp>
        <p:nvSpPr>
          <p:cNvPr id="9" name="TextBox 8"/>
          <p:cNvSpPr txBox="1"/>
          <p:nvPr/>
        </p:nvSpPr>
        <p:spPr>
          <a:xfrm rot="16200000">
            <a:off x="-484550" y="3659112"/>
            <a:ext cx="2182225"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TRL</a:t>
            </a:r>
          </a:p>
        </p:txBody>
      </p:sp>
      <p:sp>
        <p:nvSpPr>
          <p:cNvPr id="11" name="TextBox 10"/>
          <p:cNvSpPr txBox="1"/>
          <p:nvPr/>
        </p:nvSpPr>
        <p:spPr>
          <a:xfrm>
            <a:off x="801935" y="2203671"/>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9</a:t>
            </a:r>
          </a:p>
        </p:txBody>
      </p:sp>
      <p:sp>
        <p:nvSpPr>
          <p:cNvPr id="47" name="TextBox 46"/>
          <p:cNvSpPr txBox="1"/>
          <p:nvPr/>
        </p:nvSpPr>
        <p:spPr>
          <a:xfrm>
            <a:off x="801935" y="2811379"/>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8</a:t>
            </a:r>
          </a:p>
        </p:txBody>
      </p:sp>
      <p:sp>
        <p:nvSpPr>
          <p:cNvPr id="48" name="TextBox 47"/>
          <p:cNvSpPr txBox="1"/>
          <p:nvPr/>
        </p:nvSpPr>
        <p:spPr>
          <a:xfrm>
            <a:off x="801935" y="3427256"/>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7</a:t>
            </a:r>
          </a:p>
        </p:txBody>
      </p:sp>
      <p:sp>
        <p:nvSpPr>
          <p:cNvPr id="49" name="TextBox 48"/>
          <p:cNvSpPr txBox="1"/>
          <p:nvPr/>
        </p:nvSpPr>
        <p:spPr>
          <a:xfrm>
            <a:off x="801935" y="4035427"/>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6</a:t>
            </a:r>
          </a:p>
        </p:txBody>
      </p:sp>
      <p:sp>
        <p:nvSpPr>
          <p:cNvPr id="50" name="TextBox 49"/>
          <p:cNvSpPr txBox="1"/>
          <p:nvPr/>
        </p:nvSpPr>
        <p:spPr>
          <a:xfrm>
            <a:off x="801935" y="4646176"/>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5</a:t>
            </a:r>
          </a:p>
        </p:txBody>
      </p:sp>
      <p:sp>
        <p:nvSpPr>
          <p:cNvPr id="57" name="TextBox 56"/>
          <p:cNvSpPr txBox="1"/>
          <p:nvPr/>
        </p:nvSpPr>
        <p:spPr>
          <a:xfrm>
            <a:off x="805193" y="5264938"/>
            <a:ext cx="347178"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charset="0"/>
                <a:ea typeface="MS PGothic" charset="-128"/>
                <a:cs typeface="+mn-cs"/>
              </a:rPr>
              <a:t>4</a:t>
            </a:r>
          </a:p>
        </p:txBody>
      </p:sp>
      <p:sp>
        <p:nvSpPr>
          <p:cNvPr id="58" name="Isosceles Triangle 94"/>
          <p:cNvSpPr/>
          <p:nvPr/>
        </p:nvSpPr>
        <p:spPr bwMode="auto">
          <a:xfrm rot="10800000">
            <a:off x="9639520" y="3548037"/>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00" b="0"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59" name="TextBox 58"/>
          <p:cNvSpPr txBox="1"/>
          <p:nvPr/>
        </p:nvSpPr>
        <p:spPr>
          <a:xfrm>
            <a:off x="9191950" y="3747594"/>
            <a:ext cx="1104791" cy="2616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3333CC"/>
                </a:solidFill>
                <a:effectLst/>
                <a:uLnTx/>
                <a:uFillTx/>
                <a:latin typeface="Arial" charset="0"/>
                <a:ea typeface="MS PGothic" charset="-128"/>
                <a:cs typeface="+mn-cs"/>
              </a:rPr>
              <a:t>Launch (TBD)</a:t>
            </a:r>
          </a:p>
        </p:txBody>
      </p:sp>
      <p:sp>
        <p:nvSpPr>
          <p:cNvPr id="62" name="Isosceles Triangle 94"/>
          <p:cNvSpPr/>
          <p:nvPr/>
        </p:nvSpPr>
        <p:spPr bwMode="auto">
          <a:xfrm rot="10800000">
            <a:off x="9461370" y="5848406"/>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65" name="Isosceles Triangle 94"/>
          <p:cNvSpPr/>
          <p:nvPr/>
        </p:nvSpPr>
        <p:spPr bwMode="auto">
          <a:xfrm rot="10800000">
            <a:off x="7439095" y="5866465"/>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66" name="TextBox 65"/>
          <p:cNvSpPr txBox="1"/>
          <p:nvPr/>
        </p:nvSpPr>
        <p:spPr>
          <a:xfrm>
            <a:off x="7576455" y="5772261"/>
            <a:ext cx="107273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rPr>
              <a:t>CDR</a:t>
            </a:r>
          </a:p>
        </p:txBody>
      </p:sp>
      <p:sp>
        <p:nvSpPr>
          <p:cNvPr id="68" name="Isosceles Triangle 94"/>
          <p:cNvSpPr/>
          <p:nvPr/>
        </p:nvSpPr>
        <p:spPr bwMode="auto">
          <a:xfrm rot="10800000">
            <a:off x="3639519" y="5864994"/>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69" name="TextBox 68"/>
          <p:cNvSpPr txBox="1"/>
          <p:nvPr/>
        </p:nvSpPr>
        <p:spPr>
          <a:xfrm>
            <a:off x="3797222" y="5787631"/>
            <a:ext cx="1064715"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rPr>
              <a:t>PDR</a:t>
            </a:r>
          </a:p>
        </p:txBody>
      </p:sp>
      <p:sp>
        <p:nvSpPr>
          <p:cNvPr id="70" name="Isosceles Triangle 94"/>
          <p:cNvSpPr/>
          <p:nvPr/>
        </p:nvSpPr>
        <p:spPr bwMode="auto">
          <a:xfrm rot="10800000">
            <a:off x="2561788" y="5836767"/>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71" name="TextBox 70"/>
          <p:cNvSpPr txBox="1"/>
          <p:nvPr/>
        </p:nvSpPr>
        <p:spPr>
          <a:xfrm>
            <a:off x="2683827" y="5762505"/>
            <a:ext cx="1064715"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rPr>
              <a:t>SRR</a:t>
            </a:r>
          </a:p>
        </p:txBody>
      </p:sp>
      <p:sp>
        <p:nvSpPr>
          <p:cNvPr id="85" name="Isosceles Triangle 94"/>
          <p:cNvSpPr/>
          <p:nvPr/>
        </p:nvSpPr>
        <p:spPr bwMode="auto">
          <a:xfrm rot="10800000">
            <a:off x="9661200" y="2341159"/>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00" b="0"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86" name="TextBox 85"/>
          <p:cNvSpPr txBox="1"/>
          <p:nvPr/>
        </p:nvSpPr>
        <p:spPr>
          <a:xfrm>
            <a:off x="9262881" y="2049323"/>
            <a:ext cx="885179" cy="2616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3333CC"/>
                </a:solidFill>
                <a:effectLst/>
                <a:uLnTx/>
                <a:uFillTx/>
                <a:latin typeface="Arial" charset="0"/>
                <a:ea typeface="MS PGothic" charset="-128"/>
                <a:cs typeface="+mn-cs"/>
              </a:rPr>
              <a:t>Ops</a:t>
            </a:r>
          </a:p>
        </p:txBody>
      </p:sp>
      <p:sp>
        <p:nvSpPr>
          <p:cNvPr id="87" name="Isosceles Triangle 94"/>
          <p:cNvSpPr/>
          <p:nvPr/>
        </p:nvSpPr>
        <p:spPr bwMode="auto">
          <a:xfrm rot="10800000">
            <a:off x="7158785" y="4170984"/>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00" b="0"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55" name="TextBox 54"/>
          <p:cNvSpPr txBox="1"/>
          <p:nvPr/>
        </p:nvSpPr>
        <p:spPr>
          <a:xfrm>
            <a:off x="1564201" y="5556798"/>
            <a:ext cx="662361" cy="461665"/>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charset="0"/>
                <a:ea typeface="MS PGothic" charset="-128"/>
                <a:cs typeface="+mn-cs"/>
              </a:rPr>
              <a:t>Project</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charset="0"/>
                <a:ea typeface="MS PGothic" charset="-128"/>
                <a:cs typeface="+mn-cs"/>
              </a:rPr>
              <a:t>Start</a:t>
            </a:r>
          </a:p>
        </p:txBody>
      </p:sp>
      <p:cxnSp>
        <p:nvCxnSpPr>
          <p:cNvPr id="10" name="Straight Connector 9"/>
          <p:cNvCxnSpPr>
            <a:cxnSpLocks/>
            <a:stCxn id="85" idx="0"/>
            <a:endCxn id="58" idx="3"/>
          </p:cNvCxnSpPr>
          <p:nvPr/>
        </p:nvCxnSpPr>
        <p:spPr>
          <a:xfrm flipH="1">
            <a:off x="9717244" y="2496607"/>
            <a:ext cx="21680" cy="1051430"/>
          </a:xfrm>
          <a:prstGeom prst="line">
            <a:avLst/>
          </a:prstGeom>
          <a:ln>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a:cxnSpLocks/>
          </p:cNvCxnSpPr>
          <p:nvPr/>
        </p:nvCxnSpPr>
        <p:spPr>
          <a:xfrm flipH="1">
            <a:off x="7219638" y="4224234"/>
            <a:ext cx="1599807" cy="0"/>
          </a:xfrm>
          <a:prstGeom prst="line">
            <a:avLst/>
          </a:prstGeom>
          <a:ln>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a:cxnSpLocks/>
          </p:cNvCxnSpPr>
          <p:nvPr/>
        </p:nvCxnSpPr>
        <p:spPr>
          <a:xfrm flipH="1">
            <a:off x="7210122" y="4257494"/>
            <a:ext cx="10605" cy="583867"/>
          </a:xfrm>
          <a:prstGeom prst="line">
            <a:avLst/>
          </a:prstGeom>
          <a:ln>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a:cxnSpLocks/>
          </p:cNvCxnSpPr>
          <p:nvPr/>
        </p:nvCxnSpPr>
        <p:spPr>
          <a:xfrm flipH="1">
            <a:off x="2193570" y="5449604"/>
            <a:ext cx="2312459" cy="0"/>
          </a:xfrm>
          <a:prstGeom prst="line">
            <a:avLst/>
          </a:prstGeom>
          <a:ln>
            <a:solidFill>
              <a:srgbClr val="3333CC"/>
            </a:solidFill>
          </a:ln>
        </p:spPr>
        <p:style>
          <a:lnRef idx="2">
            <a:schemeClr val="accent1"/>
          </a:lnRef>
          <a:fillRef idx="0">
            <a:schemeClr val="accent1"/>
          </a:fillRef>
          <a:effectRef idx="1">
            <a:schemeClr val="accent1"/>
          </a:effectRef>
          <a:fontRef idx="minor">
            <a:schemeClr val="tx1"/>
          </a:fontRef>
        </p:style>
      </p:cxnSp>
      <p:sp>
        <p:nvSpPr>
          <p:cNvPr id="75" name="Isosceles Triangle 94"/>
          <p:cNvSpPr/>
          <p:nvPr/>
        </p:nvSpPr>
        <p:spPr bwMode="auto">
          <a:xfrm rot="10800000">
            <a:off x="8739388" y="2304522"/>
            <a:ext cx="155448" cy="155448"/>
          </a:xfrm>
          <a:prstGeom prst="triangle">
            <a:avLst/>
          </a:prstGeom>
          <a:solidFill>
            <a:srgbClr val="00BE00"/>
          </a:solidFill>
          <a:ln w="28575" cap="flat" cmpd="sng" algn="ctr">
            <a:solidFill>
              <a:srgbClr val="00B050"/>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00" b="0"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77" name="Isosceles Triangle 94"/>
          <p:cNvSpPr/>
          <p:nvPr/>
        </p:nvSpPr>
        <p:spPr bwMode="auto">
          <a:xfrm rot="10800000">
            <a:off x="8323152" y="4162284"/>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700" b="0"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78" name="TextBox 77"/>
          <p:cNvSpPr txBox="1"/>
          <p:nvPr/>
        </p:nvSpPr>
        <p:spPr>
          <a:xfrm>
            <a:off x="7876043" y="4257494"/>
            <a:ext cx="1071346" cy="43088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3333CC"/>
                </a:solidFill>
                <a:effectLst/>
                <a:uLnTx/>
                <a:uFillTx/>
                <a:latin typeface="Arial" charset="0"/>
                <a:ea typeface="MS PGothic" charset="-128"/>
                <a:cs typeface="+mn-cs"/>
              </a:rPr>
              <a:t>Lander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srgbClr val="3333CC"/>
                </a:solidFill>
                <a:effectLst/>
                <a:uLnTx/>
                <a:uFillTx/>
                <a:latin typeface="Arial" charset="0"/>
                <a:ea typeface="MS PGothic" charset="-128"/>
                <a:cs typeface="+mn-cs"/>
              </a:rPr>
              <a:t>Integration</a:t>
            </a:r>
          </a:p>
        </p:txBody>
      </p:sp>
      <p:sp>
        <p:nvSpPr>
          <p:cNvPr id="114" name="TextBox 113">
            <a:extLst>
              <a:ext uri="{FF2B5EF4-FFF2-40B4-BE49-F238E27FC236}">
                <a16:creationId xmlns:a16="http://schemas.microsoft.com/office/drawing/2014/main" id="{30CEAEB5-0E04-CF4F-85C2-91561D360AB5}"/>
              </a:ext>
            </a:extLst>
          </p:cNvPr>
          <p:cNvSpPr txBox="1"/>
          <p:nvPr/>
        </p:nvSpPr>
        <p:spPr>
          <a:xfrm>
            <a:off x="6782040" y="3894432"/>
            <a:ext cx="107273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dirty="0">
                <a:solidFill>
                  <a:srgbClr val="3333CC"/>
                </a:solidFill>
              </a:rPr>
              <a:t>HWIL IV&amp;V</a:t>
            </a:r>
            <a:endPar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endParaRPr>
          </a:p>
        </p:txBody>
      </p:sp>
      <p:cxnSp>
        <p:nvCxnSpPr>
          <p:cNvPr id="115" name="Straight Connector 114">
            <a:extLst>
              <a:ext uri="{FF2B5EF4-FFF2-40B4-BE49-F238E27FC236}">
                <a16:creationId xmlns:a16="http://schemas.microsoft.com/office/drawing/2014/main" id="{0C71769C-E12E-A743-9670-3FCE03DA2D7A}"/>
              </a:ext>
            </a:extLst>
          </p:cNvPr>
          <p:cNvCxnSpPr>
            <a:cxnSpLocks/>
          </p:cNvCxnSpPr>
          <p:nvPr/>
        </p:nvCxnSpPr>
        <p:spPr>
          <a:xfrm flipH="1">
            <a:off x="4506030" y="4833483"/>
            <a:ext cx="2704092" cy="7878"/>
          </a:xfrm>
          <a:prstGeom prst="line">
            <a:avLst/>
          </a:prstGeom>
          <a:ln>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CE447FAD-777C-F44D-A3A2-3BB06E04C025}"/>
              </a:ext>
            </a:extLst>
          </p:cNvPr>
          <p:cNvCxnSpPr>
            <a:cxnSpLocks/>
          </p:cNvCxnSpPr>
          <p:nvPr/>
        </p:nvCxnSpPr>
        <p:spPr>
          <a:xfrm flipH="1">
            <a:off x="4494884" y="4830841"/>
            <a:ext cx="11145" cy="613533"/>
          </a:xfrm>
          <a:prstGeom prst="line">
            <a:avLst/>
          </a:prstGeom>
          <a:ln>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799F119C-78C1-F74D-8512-29F200BC4180}"/>
              </a:ext>
            </a:extLst>
          </p:cNvPr>
          <p:cNvCxnSpPr>
            <a:cxnSpLocks/>
          </p:cNvCxnSpPr>
          <p:nvPr/>
        </p:nvCxnSpPr>
        <p:spPr>
          <a:xfrm flipH="1">
            <a:off x="8881055" y="3609802"/>
            <a:ext cx="769901" cy="0"/>
          </a:xfrm>
          <a:prstGeom prst="line">
            <a:avLst/>
          </a:prstGeom>
          <a:ln>
            <a:solidFill>
              <a:srgbClr val="3333CC"/>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B651825D-65DD-154C-A62B-1E5EAF2CEEE0}"/>
              </a:ext>
            </a:extLst>
          </p:cNvPr>
          <p:cNvCxnSpPr>
            <a:cxnSpLocks/>
          </p:cNvCxnSpPr>
          <p:nvPr/>
        </p:nvCxnSpPr>
        <p:spPr>
          <a:xfrm flipH="1">
            <a:off x="8819445" y="3609802"/>
            <a:ext cx="11145" cy="613533"/>
          </a:xfrm>
          <a:prstGeom prst="line">
            <a:avLst/>
          </a:prstGeom>
          <a:ln>
            <a:solidFill>
              <a:srgbClr val="3333CC"/>
            </a:solidFill>
          </a:ln>
        </p:spPr>
        <p:style>
          <a:lnRef idx="2">
            <a:schemeClr val="accent1"/>
          </a:lnRef>
          <a:fillRef idx="0">
            <a:schemeClr val="accent1"/>
          </a:fillRef>
          <a:effectRef idx="1">
            <a:schemeClr val="accent1"/>
          </a:effectRef>
          <a:fontRef idx="minor">
            <a:schemeClr val="tx1"/>
          </a:fontRef>
        </p:style>
      </p:cxnSp>
      <p:sp>
        <p:nvSpPr>
          <p:cNvPr id="120" name="Isosceles Triangle 94">
            <a:extLst>
              <a:ext uri="{FF2B5EF4-FFF2-40B4-BE49-F238E27FC236}">
                <a16:creationId xmlns:a16="http://schemas.microsoft.com/office/drawing/2014/main" id="{EA836422-D251-B443-987D-B66FE7AE6EEB}"/>
              </a:ext>
            </a:extLst>
          </p:cNvPr>
          <p:cNvSpPr/>
          <p:nvPr/>
        </p:nvSpPr>
        <p:spPr bwMode="auto">
          <a:xfrm rot="10800000">
            <a:off x="8750206" y="3548037"/>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121" name="TextBox 120">
            <a:extLst>
              <a:ext uri="{FF2B5EF4-FFF2-40B4-BE49-F238E27FC236}">
                <a16:creationId xmlns:a16="http://schemas.microsoft.com/office/drawing/2014/main" id="{7F1F081F-0E61-974F-AE79-1E485C4F2E29}"/>
              </a:ext>
            </a:extLst>
          </p:cNvPr>
          <p:cNvSpPr txBox="1"/>
          <p:nvPr/>
        </p:nvSpPr>
        <p:spPr>
          <a:xfrm>
            <a:off x="8400082" y="3117162"/>
            <a:ext cx="107273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200" dirty="0">
                <a:solidFill>
                  <a:srgbClr val="3333CC"/>
                </a:solidFill>
              </a:rPr>
              <a:t>Terrestrial Flight Test</a:t>
            </a:r>
            <a:endPar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endParaRPr>
          </a:p>
        </p:txBody>
      </p:sp>
      <p:sp>
        <p:nvSpPr>
          <p:cNvPr id="64" name="Isosceles Triangle 94">
            <a:extLst>
              <a:ext uri="{FF2B5EF4-FFF2-40B4-BE49-F238E27FC236}">
                <a16:creationId xmlns:a16="http://schemas.microsoft.com/office/drawing/2014/main" id="{DC7411C9-CBBF-8446-B7B6-39A2583B3ED1}"/>
              </a:ext>
            </a:extLst>
          </p:cNvPr>
          <p:cNvSpPr/>
          <p:nvPr/>
        </p:nvSpPr>
        <p:spPr bwMode="auto">
          <a:xfrm rot="10800000">
            <a:off x="6542919" y="5841397"/>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1"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72" name="TextBox 71">
            <a:extLst>
              <a:ext uri="{FF2B5EF4-FFF2-40B4-BE49-F238E27FC236}">
                <a16:creationId xmlns:a16="http://schemas.microsoft.com/office/drawing/2014/main" id="{5400AAF2-9884-034B-BD74-B358D8058274}"/>
              </a:ext>
            </a:extLst>
          </p:cNvPr>
          <p:cNvSpPr txBox="1"/>
          <p:nvPr/>
        </p:nvSpPr>
        <p:spPr>
          <a:xfrm>
            <a:off x="6680279" y="5787631"/>
            <a:ext cx="107273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rPr>
              <a:t>PAR</a:t>
            </a:r>
          </a:p>
        </p:txBody>
      </p:sp>
      <p:sp>
        <p:nvSpPr>
          <p:cNvPr id="17" name="Isosceles Triangle 94">
            <a:extLst>
              <a:ext uri="{FF2B5EF4-FFF2-40B4-BE49-F238E27FC236}">
                <a16:creationId xmlns:a16="http://schemas.microsoft.com/office/drawing/2014/main" id="{8EFAFDCA-DFE4-6EB2-1EF8-CE36CB933883}"/>
              </a:ext>
            </a:extLst>
          </p:cNvPr>
          <p:cNvSpPr/>
          <p:nvPr/>
        </p:nvSpPr>
        <p:spPr bwMode="auto">
          <a:xfrm rot="10800000">
            <a:off x="10286560" y="5848406"/>
            <a:ext cx="155448" cy="155448"/>
          </a:xfrm>
          <a:prstGeom prst="pentagon">
            <a:avLst/>
          </a:prstGeom>
          <a:solidFill>
            <a:srgbClr val="3333CC"/>
          </a:solidFill>
          <a:ln w="28575" cap="flat" cmpd="sng" algn="ctr">
            <a:solidFill>
              <a:srgbClr val="3333CC"/>
            </a:solidFill>
            <a:prstDash val="solid"/>
            <a:round/>
            <a:headEnd type="none" w="med" len="med"/>
            <a:tailEnd type="none" w="med" len="med"/>
          </a:ln>
          <a:effectLst/>
        </p:spPr>
        <p:txBody>
          <a:bodyPr lIns="91432" tIns="45716" rIns="91432" bIns="45716"/>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Arial" charset="0"/>
              <a:ea typeface="ＭＳ Ｐゴシック" pitchFamily="-108" charset="-128"/>
              <a:cs typeface="ＭＳ Ｐゴシック" pitchFamily="-108" charset="-128"/>
            </a:endParaRPr>
          </a:p>
        </p:txBody>
      </p:sp>
      <p:sp>
        <p:nvSpPr>
          <p:cNvPr id="18" name="TextBox 17">
            <a:extLst>
              <a:ext uri="{FF2B5EF4-FFF2-40B4-BE49-F238E27FC236}">
                <a16:creationId xmlns:a16="http://schemas.microsoft.com/office/drawing/2014/main" id="{18F40734-059D-1267-7A65-14FB788B7A56}"/>
              </a:ext>
            </a:extLst>
          </p:cNvPr>
          <p:cNvSpPr txBox="1"/>
          <p:nvPr/>
        </p:nvSpPr>
        <p:spPr>
          <a:xfrm>
            <a:off x="10026090" y="5796001"/>
            <a:ext cx="1402271" cy="276999"/>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CC"/>
                </a:solidFill>
                <a:effectLst/>
                <a:uLnTx/>
                <a:uFillTx/>
                <a:latin typeface="Arial" charset="0"/>
                <a:ea typeface="MS PGothic" charset="-128"/>
                <a:cs typeface="+mn-cs"/>
              </a:rPr>
              <a:t>Final Report</a:t>
            </a:r>
          </a:p>
        </p:txBody>
      </p:sp>
    </p:spTree>
    <p:extLst>
      <p:ext uri="{BB962C8B-B14F-4D97-AF65-F5344CB8AC3E}">
        <p14:creationId xmlns:p14="http://schemas.microsoft.com/office/powerpoint/2010/main" val="208776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45395"/>
            <a:ext cx="6858000" cy="1066800"/>
          </a:xfrm>
        </p:spPr>
        <p:txBody>
          <a:bodyPr/>
          <a:lstStyle/>
          <a:p>
            <a:r>
              <a:rPr lang="en-US" sz="3600">
                <a:solidFill>
                  <a:schemeClr val="bg1">
                    <a:lumMod val="85000"/>
                  </a:schemeClr>
                </a:solidFill>
              </a:rPr>
              <a:t>Technical Assessment</a:t>
            </a:r>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graphicFrame>
        <p:nvGraphicFramePr>
          <p:cNvPr id="8" name="Table 7"/>
          <p:cNvGraphicFramePr>
            <a:graphicFrameLocks noGrp="1"/>
          </p:cNvGraphicFramePr>
          <p:nvPr/>
        </p:nvGraphicFramePr>
        <p:xfrm>
          <a:off x="252353" y="1306417"/>
          <a:ext cx="11440039" cy="5088903"/>
        </p:xfrm>
        <a:graphic>
          <a:graphicData uri="http://schemas.openxmlformats.org/drawingml/2006/table">
            <a:tbl>
              <a:tblPr firstRow="1" firstCol="1" bandRow="1"/>
              <a:tblGrid>
                <a:gridCol w="3117160">
                  <a:extLst>
                    <a:ext uri="{9D8B030D-6E8A-4147-A177-3AD203B41FA5}">
                      <a16:colId xmlns:a16="http://schemas.microsoft.com/office/drawing/2014/main" val="2378872457"/>
                    </a:ext>
                  </a:extLst>
                </a:gridCol>
                <a:gridCol w="1114318">
                  <a:extLst>
                    <a:ext uri="{9D8B030D-6E8A-4147-A177-3AD203B41FA5}">
                      <a16:colId xmlns:a16="http://schemas.microsoft.com/office/drawing/2014/main" val="1843815966"/>
                    </a:ext>
                  </a:extLst>
                </a:gridCol>
                <a:gridCol w="986787">
                  <a:extLst>
                    <a:ext uri="{9D8B030D-6E8A-4147-A177-3AD203B41FA5}">
                      <a16:colId xmlns:a16="http://schemas.microsoft.com/office/drawing/2014/main" val="719889787"/>
                    </a:ext>
                  </a:extLst>
                </a:gridCol>
                <a:gridCol w="1185277">
                  <a:extLst>
                    <a:ext uri="{9D8B030D-6E8A-4147-A177-3AD203B41FA5}">
                      <a16:colId xmlns:a16="http://schemas.microsoft.com/office/drawing/2014/main" val="1438908295"/>
                    </a:ext>
                  </a:extLst>
                </a:gridCol>
                <a:gridCol w="5036497">
                  <a:extLst>
                    <a:ext uri="{9D8B030D-6E8A-4147-A177-3AD203B41FA5}">
                      <a16:colId xmlns:a16="http://schemas.microsoft.com/office/drawing/2014/main" val="447722525"/>
                    </a:ext>
                  </a:extLst>
                </a:gridCol>
              </a:tblGrid>
              <a:tr h="553301">
                <a:tc rowSpan="2">
                  <a:txBody>
                    <a:bodyPr/>
                    <a:lstStyle/>
                    <a:p>
                      <a:pPr marL="0" marR="0" algn="ctr">
                        <a:spcBef>
                          <a:spcPts val="600"/>
                        </a:spcBef>
                        <a:spcAft>
                          <a:spcPts val="600"/>
                        </a:spcAft>
                        <a:tabLst>
                          <a:tab pos="914400" algn="l"/>
                          <a:tab pos="2628900" algn="l"/>
                          <a:tab pos="5029200" algn="l"/>
                        </a:tabLst>
                      </a:pPr>
                      <a:r>
                        <a:rPr lang="en-US"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Technical Capability Elements</a:t>
                      </a:r>
                      <a:endParaRPr lang="en-US" sz="16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gridSpan="3">
                  <a:txBody>
                    <a:bodyPr/>
                    <a:lstStyle/>
                    <a:p>
                      <a:pPr marL="0" marR="0" algn="ctr">
                        <a:spcBef>
                          <a:spcPts val="600"/>
                        </a:spcBef>
                        <a:spcAft>
                          <a:spcPts val="600"/>
                        </a:spcAft>
                        <a:tabLst>
                          <a:tab pos="914400" algn="l"/>
                          <a:tab pos="2628900" algn="l"/>
                          <a:tab pos="5029200" algn="l"/>
                        </a:tabLst>
                      </a:pPr>
                      <a:r>
                        <a:rPr lang="en-US"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TRL</a:t>
                      </a:r>
                      <a:endParaRPr lang="en-US" sz="16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tc>
                <a:tc rowSpan="2">
                  <a:txBody>
                    <a:bodyPr/>
                    <a:lstStyle/>
                    <a:p>
                      <a:pPr marL="0" marR="0" algn="ctr">
                        <a:spcBef>
                          <a:spcPts val="600"/>
                        </a:spcBef>
                        <a:spcAft>
                          <a:spcPts val="600"/>
                        </a:spcAft>
                        <a:tabLst>
                          <a:tab pos="914400" algn="l"/>
                          <a:tab pos="2628900" algn="l"/>
                          <a:tab pos="5029200" algn="l"/>
                        </a:tabLst>
                      </a:pPr>
                      <a:r>
                        <a:rPr lang="en-US"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TRL Verification</a:t>
                      </a:r>
                      <a:endParaRPr lang="en-US" sz="16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768640184"/>
                  </a:ext>
                </a:extLst>
              </a:tr>
              <a:tr h="553301">
                <a:tc vMerge="1">
                  <a:txBody>
                    <a:bodyPr/>
                    <a:lstStyle/>
                    <a:p>
                      <a:endParaRPr lang="en-US"/>
                    </a:p>
                  </a:txBody>
                  <a:tcPr/>
                </a:tc>
                <a:tc>
                  <a:txBody>
                    <a:bodyPr/>
                    <a:lstStyle/>
                    <a:p>
                      <a:pPr marL="0" marR="0" algn="ctr">
                        <a:spcBef>
                          <a:spcPts val="600"/>
                        </a:spcBef>
                        <a:spcAft>
                          <a:spcPts val="600"/>
                        </a:spcAft>
                        <a:tabLst>
                          <a:tab pos="914400" algn="l"/>
                          <a:tab pos="2628900" algn="l"/>
                          <a:tab pos="5029200" algn="l"/>
                        </a:tabLst>
                      </a:pPr>
                      <a:r>
                        <a:rPr lang="en-US"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Entry</a:t>
                      </a:r>
                      <a:endParaRPr lang="en-US" sz="16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lvl="0" indent="0" algn="ctr" defTabSz="457200" rtl="0" eaLnBrk="1" fontAlgn="auto" latinLnBrk="0" hangingPunct="1">
                        <a:lnSpc>
                          <a:spcPct val="100000"/>
                        </a:lnSpc>
                        <a:spcBef>
                          <a:spcPts val="600"/>
                        </a:spcBef>
                        <a:spcAft>
                          <a:spcPts val="600"/>
                        </a:spcAft>
                        <a:buClrTx/>
                        <a:buSzTx/>
                        <a:buFontTx/>
                        <a:buNone/>
                        <a:tabLst>
                          <a:tab pos="914400" algn="l"/>
                          <a:tab pos="2628900" algn="l"/>
                          <a:tab pos="5029200" algn="l"/>
                        </a:tabLst>
                        <a:defRPr/>
                      </a:pPr>
                      <a:r>
                        <a:rPr lang="en-US"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Exit</a:t>
                      </a:r>
                      <a:endParaRPr lang="en-US" sz="16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Current</a:t>
                      </a:r>
                      <a:r>
                        <a:rPr lang="en-US" sz="1600" b="1" baseline="300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US" sz="1600" baseline="300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vMerge="1">
                  <a:txBody>
                    <a:bodyPr/>
                    <a:lstStyle/>
                    <a:p>
                      <a:endParaRPr lang="en-US"/>
                    </a:p>
                  </a:txBody>
                  <a:tcPr/>
                </a:tc>
                <a:extLst>
                  <a:ext uri="{0D108BD9-81ED-4DB2-BD59-A6C34878D82A}">
                    <a16:rowId xmlns:a16="http://schemas.microsoft.com/office/drawing/2014/main" val="3151647521"/>
                  </a:ext>
                </a:extLst>
              </a:tr>
              <a:tr h="553301">
                <a:tc>
                  <a:txBody>
                    <a:bodyPr/>
                    <a:lstStyle/>
                    <a:p>
                      <a:pPr marL="0" marR="0" algn="just">
                        <a:spcBef>
                          <a:spcPts val="600"/>
                        </a:spcBef>
                        <a:spcAft>
                          <a:spcPts val="600"/>
                        </a:spcAft>
                        <a:tabLst>
                          <a:tab pos="914400" algn="l"/>
                          <a:tab pos="2628900" algn="l"/>
                          <a:tab pos="5029200" algn="l"/>
                        </a:tabLst>
                      </a:pPr>
                      <a:r>
                        <a:rPr lang="en-US" sz="1600" b="1" dirty="0">
                          <a:effectLst/>
                          <a:latin typeface="Arial" panose="020B0604020202020204" pitchFamily="34" charset="0"/>
                          <a:ea typeface="Times New Roman" panose="02020603050405020304" pitchFamily="18" charset="0"/>
                          <a:cs typeface="Times New Roman" panose="02020603050405020304" pitchFamily="18" charset="0"/>
                        </a:rPr>
                        <a:t>OPAL TRN Compute Element</a:t>
                      </a: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8</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9</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8</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spcBef>
                          <a:spcPts val="600"/>
                        </a:spcBef>
                        <a:spcAft>
                          <a:spcPts val="600"/>
                        </a:spcAft>
                        <a:tabLst>
                          <a:tab pos="914400" algn="l"/>
                          <a:tab pos="2628900" algn="l"/>
                          <a:tab pos="5029200" algn="l"/>
                        </a:tabLs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Hardware has previously flown in GEO. Environmental qualification of FM complete. Lunar Tech Demo Mission (TDM) will raise hardware to TRL 9 for lunar environment.</a:t>
                      </a:r>
                      <a:endParaRPr lang="en-US" sz="15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623470491"/>
                  </a:ext>
                </a:extLst>
              </a:tr>
              <a:tr h="553301">
                <a:tc>
                  <a:txBody>
                    <a:bodyPr/>
                    <a:lstStyle/>
                    <a:p>
                      <a:pPr marL="0" marR="0" algn="just">
                        <a:spcBef>
                          <a:spcPts val="600"/>
                        </a:spcBef>
                        <a:spcAft>
                          <a:spcPts val="600"/>
                        </a:spcAft>
                        <a:tabLst>
                          <a:tab pos="914400" algn="l"/>
                          <a:tab pos="2628900" algn="l"/>
                          <a:tab pos="5029200" algn="l"/>
                        </a:tabLst>
                      </a:pPr>
                      <a:r>
                        <a:rPr lang="en-US" sz="1600" b="1" dirty="0">
                          <a:effectLst/>
                          <a:latin typeface="Arial" panose="020B0604020202020204" pitchFamily="34" charset="0"/>
                          <a:ea typeface="Times New Roman" panose="02020603050405020304" pitchFamily="18" charset="0"/>
                          <a:cs typeface="Times New Roman" panose="02020603050405020304" pitchFamily="18" charset="0"/>
                        </a:rPr>
                        <a:t>OPAL TRN Camera </a:t>
                      </a: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6</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9</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8</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spcBef>
                          <a:spcPts val="600"/>
                        </a:spcBef>
                        <a:spcAft>
                          <a:spcPts val="600"/>
                        </a:spcAft>
                        <a:tabLst>
                          <a:tab pos="914400" algn="l"/>
                          <a:tab pos="2628900" algn="l"/>
                          <a:tab pos="5029200" algn="l"/>
                        </a:tabLs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Build-to-print camera performed successfully for Mars 2020 TRN. TDM will raise hardware to TRL 9 for lunar environment.</a:t>
                      </a:r>
                      <a:endParaRPr lang="en-US" sz="15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extLst>
                  <a:ext uri="{0D108BD9-81ED-4DB2-BD59-A6C34878D82A}">
                    <a16:rowId xmlns:a16="http://schemas.microsoft.com/office/drawing/2014/main" val="2671223683"/>
                  </a:ext>
                </a:extLst>
              </a:tr>
              <a:tr h="553301">
                <a:tc>
                  <a:txBody>
                    <a:bodyPr/>
                    <a:lstStyle/>
                    <a:p>
                      <a:pPr marL="0" marR="0" algn="just">
                        <a:spcBef>
                          <a:spcPts val="600"/>
                        </a:spcBef>
                        <a:spcAft>
                          <a:spcPts val="600"/>
                        </a:spcAft>
                        <a:tabLst>
                          <a:tab pos="914400" algn="l"/>
                          <a:tab pos="2628900" algn="l"/>
                          <a:tab pos="5029200" algn="l"/>
                        </a:tabLst>
                      </a:pPr>
                      <a:r>
                        <a:rPr lang="en-US" sz="1600" b="1" dirty="0">
                          <a:effectLst/>
                          <a:latin typeface="Arial" panose="020B0604020202020204" pitchFamily="34" charset="0"/>
                          <a:ea typeface="Times New Roman" panose="02020603050405020304" pitchFamily="18" charset="0"/>
                          <a:cs typeface="Times New Roman" panose="02020603050405020304" pitchFamily="18" charset="0"/>
                        </a:rPr>
                        <a:t>OPAL TRN Flight Software</a:t>
                      </a:r>
                      <a:endParaRPr lang="en-US" sz="16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4</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9</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7</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a:txBody>
                    <a:bodyPr/>
                    <a:lstStyle/>
                    <a:p>
                      <a:pPr marL="0" marR="0">
                        <a:spcBef>
                          <a:spcPts val="600"/>
                        </a:spcBef>
                        <a:spcAft>
                          <a:spcPts val="600"/>
                        </a:spcAft>
                        <a:tabLst>
                          <a:tab pos="914400" algn="l"/>
                          <a:tab pos="2628900" algn="l"/>
                          <a:tab pos="5029200" algn="l"/>
                        </a:tabLs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Software (and TRL 9 FPGA modules) fully running. IV&amp;V testing raised flight software running on compute element to TRL 6. Terrestrial flight test raised this to TRL 7. Lunar TDM will raise OPAL TRN software/algorithms to TRL 9.</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1646830162"/>
                  </a:ext>
                </a:extLst>
              </a:tr>
              <a:tr h="553301">
                <a:tc>
                  <a:txBody>
                    <a:bodyPr/>
                    <a:lstStyle/>
                    <a:p>
                      <a:pPr marL="0" marR="0" algn="just">
                        <a:spcBef>
                          <a:spcPts val="600"/>
                        </a:spcBef>
                        <a:spcAft>
                          <a:spcPts val="600"/>
                        </a:spcAft>
                        <a:tabLst>
                          <a:tab pos="914400" algn="l"/>
                          <a:tab pos="2628900" algn="l"/>
                          <a:tab pos="5029200" algn="l"/>
                        </a:tabLst>
                      </a:pPr>
                      <a:r>
                        <a:rPr lang="en-US" sz="1600" b="1"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LunaRay Simulation</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4</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9</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lgn="ctr" defTabSz="457200" rtl="0" eaLnBrk="1" latinLnBrk="0" hangingPunct="1">
                        <a:spcBef>
                          <a:spcPts val="600"/>
                        </a:spcBef>
                        <a:spcAft>
                          <a:spcPts val="600"/>
                        </a:spcAft>
                        <a:tabLst>
                          <a:tab pos="914400" algn="l"/>
                          <a:tab pos="2628900" algn="l"/>
                          <a:tab pos="5029200" algn="l"/>
                        </a:tabLst>
                      </a:pPr>
                      <a:r>
                        <a:rPr lang="en-US" sz="1600"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7</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tc>
                  <a:txBody>
                    <a:bodyPr/>
                    <a:lstStyle/>
                    <a:p>
                      <a:pPr marL="0" marR="0">
                        <a:spcBef>
                          <a:spcPts val="600"/>
                        </a:spcBef>
                        <a:spcAft>
                          <a:spcPts val="600"/>
                        </a:spcAft>
                        <a:tabLst>
                          <a:tab pos="914400" algn="l"/>
                          <a:tab pos="2628900" algn="l"/>
                          <a:tab pos="5029200" algn="l"/>
                        </a:tabLst>
                      </a:pPr>
                      <a:r>
                        <a:rPr lang="en-US" sz="1500" dirty="0">
                          <a:effectLst/>
                          <a:latin typeface="Arial" panose="020B0604020202020204" pitchFamily="34" charset="0"/>
                          <a:ea typeface="Times New Roman" panose="02020603050405020304" pitchFamily="18" charset="0"/>
                          <a:cs typeface="Times New Roman" panose="02020603050405020304" pitchFamily="18" charset="0"/>
                        </a:rPr>
                        <a:t>Map generation and real time scene rendering software fully functional. IV&amp;V testing raised simulation software to TRL 6. Terrestrial flight test raised map generation software  to TRL 7. Lunar TDM will raise TRN map generation software to TRL 9</a:t>
                      </a:r>
                      <a:endParaRPr lang="en-US" sz="15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9CC2E5"/>
                    </a:solidFill>
                  </a:tcPr>
                </a:tc>
                <a:extLst>
                  <a:ext uri="{0D108BD9-81ED-4DB2-BD59-A6C34878D82A}">
                    <a16:rowId xmlns:a16="http://schemas.microsoft.com/office/drawing/2014/main" val="882742209"/>
                  </a:ext>
                </a:extLst>
              </a:tr>
              <a:tr h="553301">
                <a:tc gridSpan="5">
                  <a:txBody>
                    <a:bodyPr/>
                    <a:lstStyle/>
                    <a:p>
                      <a:pPr marL="0" marR="0" lvl="0" indent="0" algn="just" defTabSz="457200" rtl="0" eaLnBrk="1" fontAlgn="auto" latinLnBrk="0" hangingPunct="1">
                        <a:lnSpc>
                          <a:spcPct val="100000"/>
                        </a:lnSpc>
                        <a:spcBef>
                          <a:spcPts val="600"/>
                        </a:spcBef>
                        <a:spcAft>
                          <a:spcPts val="600"/>
                        </a:spcAft>
                        <a:buClrTx/>
                        <a:buSzTx/>
                        <a:buFontTx/>
                        <a:buNone/>
                        <a:tabLst>
                          <a:tab pos="914400" algn="l"/>
                          <a:tab pos="2628900" algn="l"/>
                          <a:tab pos="5029200" algn="l"/>
                        </a:tabLst>
                        <a:defRPr/>
                      </a:pPr>
                      <a:r>
                        <a:rPr lang="en-US" sz="1200" baseline="30000" dirty="0">
                          <a:latin typeface="Arial" panose="020B0604020202020204" pitchFamily="34" charset="0"/>
                          <a:ea typeface="Times New Roman" panose="02020603050405020304" pitchFamily="18" charset="0"/>
                          <a:cs typeface="Times New Roman" panose="02020603050405020304" pitchFamily="18" charset="0"/>
                        </a:rPr>
                        <a:t>1</a:t>
                      </a:r>
                      <a:r>
                        <a:rPr lang="en-US" sz="1200" dirty="0">
                          <a:latin typeface="Arial" panose="020B0604020202020204" pitchFamily="34" charset="0"/>
                          <a:ea typeface="Times New Roman" panose="02020603050405020304" pitchFamily="18" charset="0"/>
                          <a:cs typeface="Times New Roman" panose="02020603050405020304" pitchFamily="18" charset="0"/>
                        </a:rPr>
                        <a:t>Date of last TA </a:t>
                      </a:r>
                      <a:r>
                        <a:rPr lang="en-US" sz="1200" kern="1200" dirty="0">
                          <a:solidFill>
                            <a:schemeClr val="tx1"/>
                          </a:solidFill>
                          <a:latin typeface="Arial" panose="020B0604020202020204" pitchFamily="34" charset="0"/>
                          <a:ea typeface="Times New Roman" panose="02020603050405020304" pitchFamily="18" charset="0"/>
                          <a:cs typeface="Times New Roman" panose="02020603050405020304" pitchFamily="18" charset="0"/>
                        </a:rPr>
                        <a:t>was August 1, 2022</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hMerge="1">
                  <a:txBody>
                    <a:bodyPr/>
                    <a:lstStyle/>
                    <a:p>
                      <a:pPr marL="0" marR="0" algn="just">
                        <a:spcBef>
                          <a:spcPts val="600"/>
                        </a:spcBef>
                        <a:spcAft>
                          <a:spcPts val="600"/>
                        </a:spcAft>
                        <a:tabLst>
                          <a:tab pos="914400" algn="l"/>
                          <a:tab pos="2628900" algn="l"/>
                          <a:tab pos="5029200" algn="l"/>
                        </a:tabLst>
                      </a:pPr>
                      <a:endParaRPr lang="en-US" sz="16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hMerge="1">
                  <a:txBody>
                    <a:bodyPr/>
                    <a:lstStyle/>
                    <a:p>
                      <a:pPr marL="0" marR="0" algn="just">
                        <a:spcBef>
                          <a:spcPts val="600"/>
                        </a:spcBef>
                        <a:spcAft>
                          <a:spcPts val="600"/>
                        </a:spcAft>
                        <a:tabLst>
                          <a:tab pos="914400" algn="l"/>
                          <a:tab pos="2628900" algn="l"/>
                          <a:tab pos="5029200" algn="l"/>
                        </a:tabLst>
                      </a:pPr>
                      <a:endParaRPr lang="en-US" sz="16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hMerge="1">
                  <a:txBody>
                    <a:bodyPr/>
                    <a:lstStyle/>
                    <a:p>
                      <a:pPr marL="0" marR="0" algn="just">
                        <a:spcBef>
                          <a:spcPts val="600"/>
                        </a:spcBef>
                        <a:spcAft>
                          <a:spcPts val="600"/>
                        </a:spcAft>
                        <a:tabLst>
                          <a:tab pos="914400" algn="l"/>
                          <a:tab pos="2628900" algn="l"/>
                          <a:tab pos="5029200" algn="l"/>
                        </a:tabLst>
                      </a:pPr>
                      <a:endParaRPr lang="en-US" sz="16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tc hMerge="1">
                  <a:txBody>
                    <a:bodyPr/>
                    <a:lstStyle/>
                    <a:p>
                      <a:pPr marL="0" marR="0">
                        <a:spcBef>
                          <a:spcPts val="600"/>
                        </a:spcBef>
                        <a:spcAft>
                          <a:spcPts val="600"/>
                        </a:spcAft>
                        <a:tabLst>
                          <a:tab pos="914400" algn="l"/>
                          <a:tab pos="2628900" algn="l"/>
                          <a:tab pos="5029200" algn="l"/>
                        </a:tabLst>
                      </a:pPr>
                      <a:endParaRPr lang="en-US" sz="16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1369805453"/>
                  </a:ext>
                </a:extLst>
              </a:tr>
            </a:tbl>
          </a:graphicData>
        </a:graphic>
      </p:graphicFrame>
    </p:spTree>
    <p:extLst>
      <p:ext uri="{BB962C8B-B14F-4D97-AF65-F5344CB8AC3E}">
        <p14:creationId xmlns:p14="http://schemas.microsoft.com/office/powerpoint/2010/main" val="1550619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649" y="36904"/>
            <a:ext cx="8250115" cy="1066800"/>
          </a:xfrm>
        </p:spPr>
        <p:txBody>
          <a:bodyPr/>
          <a:lstStyle/>
          <a:p>
            <a:r>
              <a:rPr lang="en-US" sz="4000" dirty="0">
                <a:solidFill>
                  <a:schemeClr val="bg1">
                    <a:lumMod val="85000"/>
                  </a:schemeClr>
                </a:solidFill>
              </a:rPr>
              <a:t>Accomplishments (1 of 4)</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TRN Hardware IV&amp;V at JSC in Oct 2021…</a:t>
            </a:r>
          </a:p>
          <a:p>
            <a:pPr marL="457200" lvl="1" indent="0">
              <a:buNone/>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8</a:t>
            </a:fld>
            <a:endParaRPr lang="uk-UA"/>
          </a:p>
        </p:txBody>
      </p:sp>
      <p:sp>
        <p:nvSpPr>
          <p:cNvPr id="3" name="TextBox 2">
            <a:extLst>
              <a:ext uri="{FF2B5EF4-FFF2-40B4-BE49-F238E27FC236}">
                <a16:creationId xmlns:a16="http://schemas.microsoft.com/office/drawing/2014/main" id="{7ED362BC-76DE-FB81-C437-F128BC0858C5}"/>
              </a:ext>
            </a:extLst>
          </p:cNvPr>
          <p:cNvSpPr txBox="1"/>
          <p:nvPr/>
        </p:nvSpPr>
        <p:spPr>
          <a:xfrm>
            <a:off x="4989198" y="4607659"/>
            <a:ext cx="6697458" cy="307777"/>
          </a:xfrm>
          <a:prstGeom prst="rect">
            <a:avLst/>
          </a:prstGeom>
          <a:noFill/>
        </p:spPr>
        <p:txBody>
          <a:bodyPr wrap="square" rtlCol="0" anchor="b">
            <a:spAutoFit/>
          </a:bodyPr>
          <a:lstStyle/>
          <a:p>
            <a:pPr algn="ctr"/>
            <a:r>
              <a:rPr lang="en-US" sz="1400" dirty="0">
                <a:latin typeface="Arial" panose="020B0604020202020204" pitchFamily="34" charset="0"/>
                <a:cs typeface="Arial" panose="020B0604020202020204" pitchFamily="34" charset="0"/>
              </a:rPr>
              <a:t>OPAL TRN Sensor in JSC IV&amp;V optical testbed</a:t>
            </a:r>
          </a:p>
        </p:txBody>
      </p:sp>
      <p:sp>
        <p:nvSpPr>
          <p:cNvPr id="7" name="TextBox 6">
            <a:extLst>
              <a:ext uri="{FF2B5EF4-FFF2-40B4-BE49-F238E27FC236}">
                <a16:creationId xmlns:a16="http://schemas.microsoft.com/office/drawing/2014/main" id="{72BB672A-6F0E-F3F5-E5E4-FC6CB1A2E415}"/>
              </a:ext>
            </a:extLst>
          </p:cNvPr>
          <p:cNvSpPr txBox="1"/>
          <p:nvPr/>
        </p:nvSpPr>
        <p:spPr>
          <a:xfrm>
            <a:off x="505344" y="4607659"/>
            <a:ext cx="4314916" cy="307777"/>
          </a:xfrm>
          <a:prstGeom prst="rect">
            <a:avLst/>
          </a:prstGeom>
          <a:noFill/>
        </p:spPr>
        <p:txBody>
          <a:bodyPr wrap="square" rtlCol="0" anchor="b">
            <a:spAutoFit/>
          </a:bodyPr>
          <a:lstStyle/>
          <a:p>
            <a:pPr algn="ctr"/>
            <a:r>
              <a:rPr lang="en-US" sz="1400" dirty="0">
                <a:latin typeface="Arial" panose="020B0604020202020204" pitchFamily="34" charset="0"/>
                <a:cs typeface="Arial" panose="020B0604020202020204" pitchFamily="34" charset="0"/>
              </a:rPr>
              <a:t>ICD and Test Plan for JSC IV&amp;V Test</a:t>
            </a:r>
          </a:p>
        </p:txBody>
      </p:sp>
      <p:pic>
        <p:nvPicPr>
          <p:cNvPr id="8" name="Picture 7" descr="Graphical user interface, text, letter&#10;&#10;Description automatically generated">
            <a:extLst>
              <a:ext uri="{FF2B5EF4-FFF2-40B4-BE49-F238E27FC236}">
                <a16:creationId xmlns:a16="http://schemas.microsoft.com/office/drawing/2014/main" id="{3CBBB8B3-277A-1999-E3EF-0DB902B1EF5F}"/>
              </a:ext>
            </a:extLst>
          </p:cNvPr>
          <p:cNvPicPr>
            <a:picLocks noChangeAspect="1"/>
          </p:cNvPicPr>
          <p:nvPr/>
        </p:nvPicPr>
        <p:blipFill>
          <a:blip r:embed="rId4"/>
          <a:stretch>
            <a:fillRect/>
          </a:stretch>
        </p:blipFill>
        <p:spPr>
          <a:xfrm>
            <a:off x="2694279" y="1881872"/>
            <a:ext cx="2125980" cy="2743200"/>
          </a:xfrm>
          <a:prstGeom prst="rect">
            <a:avLst/>
          </a:prstGeom>
        </p:spPr>
      </p:pic>
      <p:pic>
        <p:nvPicPr>
          <p:cNvPr id="9" name="Picture 8" descr="Graphical user interface, text&#10;&#10;Description automatically generated">
            <a:extLst>
              <a:ext uri="{FF2B5EF4-FFF2-40B4-BE49-F238E27FC236}">
                <a16:creationId xmlns:a16="http://schemas.microsoft.com/office/drawing/2014/main" id="{EA4602C4-F845-B92D-CA6A-0A54871224A1}"/>
              </a:ext>
            </a:extLst>
          </p:cNvPr>
          <p:cNvPicPr>
            <a:picLocks noChangeAspect="1"/>
          </p:cNvPicPr>
          <p:nvPr/>
        </p:nvPicPr>
        <p:blipFill>
          <a:blip r:embed="rId5"/>
          <a:stretch>
            <a:fillRect/>
          </a:stretch>
        </p:blipFill>
        <p:spPr>
          <a:xfrm>
            <a:off x="505343" y="1881872"/>
            <a:ext cx="2117408" cy="2743200"/>
          </a:xfrm>
          <a:prstGeom prst="rect">
            <a:avLst/>
          </a:prstGeom>
        </p:spPr>
      </p:pic>
      <p:pic>
        <p:nvPicPr>
          <p:cNvPr id="10" name="Picture 9">
            <a:extLst>
              <a:ext uri="{FF2B5EF4-FFF2-40B4-BE49-F238E27FC236}">
                <a16:creationId xmlns:a16="http://schemas.microsoft.com/office/drawing/2014/main" id="{4390AA42-5AC9-60BE-0E1B-DC8894E35C14}"/>
              </a:ext>
            </a:extLst>
          </p:cNvPr>
          <p:cNvPicPr>
            <a:picLocks noChangeAspect="1"/>
          </p:cNvPicPr>
          <p:nvPr/>
        </p:nvPicPr>
        <p:blipFill rotWithShape="1">
          <a:blip r:embed="rId6"/>
          <a:srcRect l="14644" t="14253" r="26351" b="18254"/>
          <a:stretch/>
        </p:blipFill>
        <p:spPr>
          <a:xfrm>
            <a:off x="8489058" y="1868507"/>
            <a:ext cx="3197598" cy="2743200"/>
          </a:xfrm>
          <a:prstGeom prst="rect">
            <a:avLst/>
          </a:prstGeom>
        </p:spPr>
      </p:pic>
      <p:sp>
        <p:nvSpPr>
          <p:cNvPr id="11" name="TextBox 10">
            <a:extLst>
              <a:ext uri="{FF2B5EF4-FFF2-40B4-BE49-F238E27FC236}">
                <a16:creationId xmlns:a16="http://schemas.microsoft.com/office/drawing/2014/main" id="{B1C51877-90FC-CC48-2656-83789A39035E}"/>
              </a:ext>
            </a:extLst>
          </p:cNvPr>
          <p:cNvSpPr txBox="1"/>
          <p:nvPr/>
        </p:nvSpPr>
        <p:spPr>
          <a:xfrm>
            <a:off x="505342" y="5074695"/>
            <a:ext cx="11181313" cy="1661993"/>
          </a:xfrm>
          <a:prstGeom prst="rect">
            <a:avLst/>
          </a:prstGeom>
          <a:solidFill>
            <a:schemeClr val="bg1">
              <a:alpha val="74809"/>
            </a:schemeClr>
          </a:solidFill>
        </p:spPr>
        <p:txBody>
          <a:bodyPr wrap="square" lIns="0" tIns="0" rIns="0" bIns="0">
            <a:spAutoFit/>
          </a:bodyPr>
          <a:lstStyle/>
          <a:p>
            <a:pPr algn="ctr" eaLnBrk="1" fontAlgn="auto" hangingPunct="1">
              <a:spcBef>
                <a:spcPts val="0"/>
              </a:spcBef>
              <a:spcAft>
                <a:spcPts val="0"/>
              </a:spcAft>
              <a:defRPr/>
            </a:pPr>
            <a:r>
              <a:rPr lang="en-US" dirty="0">
                <a:latin typeface="Arial" panose="020B0604020202020204" pitchFamily="34" charset="0"/>
                <a:cs typeface="Arial" panose="020B0604020202020204" pitchFamily="34" charset="0"/>
              </a:rPr>
              <a:t>The OPAL TRN Sensor underwent five days of open-loop IV&amp;V testing at JSC. The OPAL camera was mounted and aligned in a hardware-in-the-loop testbed and the calibration was verified. JSC’s independent scene generator rendered lunar imagery (from an independent terrain model and trajectory) on a screen. The OPAL camera captured the images and the compute element calculated live TRN pose estimates. A few thousand images were collected under varying conditions. This work helped validate end-to-end functionality as well as Astrobotic’s LunaRay scene generator and and map creation tools.</a:t>
            </a:r>
          </a:p>
        </p:txBody>
      </p:sp>
      <p:pic>
        <p:nvPicPr>
          <p:cNvPr id="13" name="Picture 12" descr="A picture containing text, indoor, television, flat&#10;&#10;Description automatically generated">
            <a:extLst>
              <a:ext uri="{FF2B5EF4-FFF2-40B4-BE49-F238E27FC236}">
                <a16:creationId xmlns:a16="http://schemas.microsoft.com/office/drawing/2014/main" id="{4F3C903F-47D7-1F06-EE70-4CED7C6FFE68}"/>
              </a:ext>
            </a:extLst>
          </p:cNvPr>
          <p:cNvPicPr>
            <a:picLocks noChangeAspect="1"/>
          </p:cNvPicPr>
          <p:nvPr/>
        </p:nvPicPr>
        <p:blipFill rotWithShape="1">
          <a:blip r:embed="rId7">
            <a:extLst>
              <a:ext uri="{28A0092B-C50C-407E-A947-70E740481C1C}">
                <a14:useLocalDpi xmlns:a14="http://schemas.microsoft.com/office/drawing/2010/main" val="0"/>
              </a:ext>
            </a:extLst>
          </a:blip>
          <a:srcRect t="3771" r="15937" b="3922"/>
          <a:stretch/>
        </p:blipFill>
        <p:spPr>
          <a:xfrm>
            <a:off x="4989198" y="1868507"/>
            <a:ext cx="3330921" cy="2743200"/>
          </a:xfrm>
          <a:prstGeom prst="rect">
            <a:avLst/>
          </a:prstGeom>
        </p:spPr>
      </p:pic>
    </p:spTree>
    <p:extLst>
      <p:ext uri="{BB962C8B-B14F-4D97-AF65-F5344CB8AC3E}">
        <p14:creationId xmlns:p14="http://schemas.microsoft.com/office/powerpoint/2010/main" val="2593396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649" y="36904"/>
            <a:ext cx="8250115" cy="1066800"/>
          </a:xfrm>
        </p:spPr>
        <p:txBody>
          <a:bodyPr/>
          <a:lstStyle/>
          <a:p>
            <a:r>
              <a:rPr lang="en-US" sz="4000" dirty="0">
                <a:solidFill>
                  <a:schemeClr val="bg1">
                    <a:lumMod val="85000"/>
                  </a:schemeClr>
                </a:solidFill>
              </a:rPr>
              <a:t>Accomplishments (2 of 4)</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Successful CDR in Dec 2021…</a:t>
            </a:r>
          </a:p>
          <a:p>
            <a:pPr marL="457200" lvl="1" indent="0">
              <a:buNone/>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9</a:t>
            </a:fld>
            <a:endParaRPr lang="uk-UA"/>
          </a:p>
        </p:txBody>
      </p:sp>
      <p:pic>
        <p:nvPicPr>
          <p:cNvPr id="8" name="Picture 7" descr="A picture containing text&#10;&#10;Description automatically generated">
            <a:extLst>
              <a:ext uri="{FF2B5EF4-FFF2-40B4-BE49-F238E27FC236}">
                <a16:creationId xmlns:a16="http://schemas.microsoft.com/office/drawing/2014/main" id="{51330617-6879-ED27-F55C-A97531ED28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775" y="1796832"/>
            <a:ext cx="6271975" cy="3528349"/>
          </a:xfrm>
          <a:prstGeom prst="rect">
            <a:avLst/>
          </a:prstGeom>
          <a:ln>
            <a:solidFill>
              <a:schemeClr val="tx1"/>
            </a:solidFill>
          </a:ln>
        </p:spPr>
      </p:pic>
      <p:pic>
        <p:nvPicPr>
          <p:cNvPr id="12" name="Picture 11" descr="Text&#10;&#10;Description automatically generated with medium confidence">
            <a:extLst>
              <a:ext uri="{FF2B5EF4-FFF2-40B4-BE49-F238E27FC236}">
                <a16:creationId xmlns:a16="http://schemas.microsoft.com/office/drawing/2014/main" id="{6D26ACC9-05B5-54A6-D704-0E30C3E441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01326" y="2124781"/>
            <a:ext cx="2472875" cy="3200400"/>
          </a:xfrm>
          <a:prstGeom prst="rect">
            <a:avLst/>
          </a:prstGeom>
          <a:ln>
            <a:solidFill>
              <a:schemeClr val="bg1">
                <a:lumMod val="65000"/>
              </a:schemeClr>
            </a:solidFill>
          </a:ln>
        </p:spPr>
      </p:pic>
      <p:pic>
        <p:nvPicPr>
          <p:cNvPr id="10" name="Picture 9" descr="Text, letter&#10;&#10;Description automatically generated">
            <a:extLst>
              <a:ext uri="{FF2B5EF4-FFF2-40B4-BE49-F238E27FC236}">
                <a16:creationId xmlns:a16="http://schemas.microsoft.com/office/drawing/2014/main" id="{2EA61DE5-810D-D28F-65F6-C2E4731ABB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28847" y="1796832"/>
            <a:ext cx="2472060" cy="3200400"/>
          </a:xfrm>
          <a:prstGeom prst="rect">
            <a:avLst/>
          </a:prstGeom>
          <a:ln>
            <a:solidFill>
              <a:schemeClr val="bg1">
                <a:lumMod val="65000"/>
              </a:schemeClr>
            </a:solidFill>
          </a:ln>
        </p:spPr>
      </p:pic>
      <p:sp>
        <p:nvSpPr>
          <p:cNvPr id="13" name="TextBox 12">
            <a:extLst>
              <a:ext uri="{FF2B5EF4-FFF2-40B4-BE49-F238E27FC236}">
                <a16:creationId xmlns:a16="http://schemas.microsoft.com/office/drawing/2014/main" id="{DE30131B-D7A6-509B-F28E-8ECCEF4CC428}"/>
              </a:ext>
            </a:extLst>
          </p:cNvPr>
          <p:cNvSpPr txBox="1"/>
          <p:nvPr/>
        </p:nvSpPr>
        <p:spPr>
          <a:xfrm>
            <a:off x="598775" y="5694402"/>
            <a:ext cx="10875426" cy="553998"/>
          </a:xfrm>
          <a:prstGeom prst="rect">
            <a:avLst/>
          </a:prstGeom>
          <a:solidFill>
            <a:schemeClr val="bg1">
              <a:alpha val="74809"/>
            </a:schemeClr>
          </a:solidFill>
        </p:spPr>
        <p:txBody>
          <a:bodyPr wrap="square" lIns="0" tIns="0" rIns="0" bIns="0">
            <a:spAutoFit/>
          </a:bodyPr>
          <a:lstStyle/>
          <a:p>
            <a:pPr lvl="0" algn="ctr" eaLnBrk="1" fontAlgn="auto" hangingPunct="1">
              <a:spcBef>
                <a:spcPts val="0"/>
              </a:spcBef>
              <a:spcAft>
                <a:spcPts val="0"/>
              </a:spcAft>
              <a:defRPr/>
            </a:pPr>
            <a:r>
              <a:rPr lang="en-US" dirty="0">
                <a:solidFill>
                  <a:prstClr val="black"/>
                </a:solidFill>
                <a:latin typeface="Calibri" panose="020F0502020204030204"/>
                <a:ea typeface="+mn-ea"/>
              </a:rPr>
              <a:t>An e</a:t>
            </a:r>
            <a:r>
              <a:rPr kumimoji="0" lang="en-US" b="0" i="0" u="none" strike="noStrike" kern="1200" cap="none" spc="0" normalizeH="0" baseline="0" noProof="0" dirty="0" err="1">
                <a:ln>
                  <a:noFill/>
                </a:ln>
                <a:solidFill>
                  <a:prstClr val="black"/>
                </a:solidFill>
                <a:effectLst/>
                <a:uLnTx/>
                <a:uFillTx/>
                <a:latin typeface="Calibri" panose="020F0502020204030204"/>
                <a:ea typeface="+mn-ea"/>
                <a:cs typeface="+mn-cs"/>
              </a:rPr>
              <a:t>xtensive</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 CDR data package delivered, and a two-day CDR was held with external reviewers from NASA </a:t>
            </a:r>
            <a:r>
              <a:rPr kumimoji="0" lang="en-US" b="0" i="0" u="none" strike="noStrike" kern="1200" cap="none" spc="0" normalizeH="0" baseline="0" noProof="0" dirty="0" err="1">
                <a:ln>
                  <a:noFill/>
                </a:ln>
                <a:solidFill>
                  <a:prstClr val="black"/>
                </a:solidFill>
                <a:effectLst/>
                <a:uLnTx/>
                <a:uFillTx/>
                <a:latin typeface="Calibri" panose="020F0502020204030204"/>
                <a:ea typeface="+mn-ea"/>
                <a:cs typeface="+mn-cs"/>
              </a:rPr>
              <a:t>LaRC</a:t>
            </a: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/GCD, NASA JSC, NASA GSFC, NASA MSFC, and JPL.</a:t>
            </a:r>
          </a:p>
        </p:txBody>
      </p:sp>
    </p:spTree>
    <p:extLst>
      <p:ext uri="{BB962C8B-B14F-4D97-AF65-F5344CB8AC3E}">
        <p14:creationId xmlns:p14="http://schemas.microsoft.com/office/powerpoint/2010/main" val="3215999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649" y="36904"/>
            <a:ext cx="8250115" cy="1066800"/>
          </a:xfrm>
        </p:spPr>
        <p:txBody>
          <a:bodyPr/>
          <a:lstStyle/>
          <a:p>
            <a:r>
              <a:rPr lang="en-US" sz="4000" dirty="0">
                <a:solidFill>
                  <a:schemeClr val="bg1">
                    <a:lumMod val="85000"/>
                  </a:schemeClr>
                </a:solidFill>
              </a:rPr>
              <a:t>Accomplishments (3 of 4)</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err="1">
                <a:latin typeface="Arial" panose="020B0604020202020204" pitchFamily="34" charset="0"/>
                <a:cs typeface="Arial" panose="020B0604020202020204" pitchFamily="34" charset="0"/>
              </a:rPr>
              <a:t>Flatsat</a:t>
            </a:r>
            <a:r>
              <a:rPr lang="en-US" sz="2400" dirty="0">
                <a:latin typeface="Arial" panose="020B0604020202020204" pitchFamily="34" charset="0"/>
                <a:cs typeface="Arial" panose="020B0604020202020204" pitchFamily="34" charset="0"/>
              </a:rPr>
              <a:t> Testing and Lander Integration of TRN Flight Hardware…</a:t>
            </a:r>
          </a:p>
          <a:p>
            <a:pPr marL="457200" lvl="1" indent="0">
              <a:buNone/>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10</a:t>
            </a:fld>
            <a:endParaRPr lang="uk-UA"/>
          </a:p>
        </p:txBody>
      </p:sp>
      <p:pic>
        <p:nvPicPr>
          <p:cNvPr id="3" name="Picture 2" descr="A picture containing text, person&#10;&#10;Description automatically generated">
            <a:extLst>
              <a:ext uri="{FF2B5EF4-FFF2-40B4-BE49-F238E27FC236}">
                <a16:creationId xmlns:a16="http://schemas.microsoft.com/office/drawing/2014/main" id="{6B354642-169C-AB3E-ACA3-640A6C0B3C8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046495" y="1759768"/>
            <a:ext cx="2378497" cy="2377440"/>
          </a:xfrm>
          <a:prstGeom prst="rect">
            <a:avLst/>
          </a:prstGeom>
        </p:spPr>
      </p:pic>
      <p:pic>
        <p:nvPicPr>
          <p:cNvPr id="7" name="Picture 6" descr="A picture containing indoor&#10;&#10;Description automatically generated">
            <a:extLst>
              <a:ext uri="{FF2B5EF4-FFF2-40B4-BE49-F238E27FC236}">
                <a16:creationId xmlns:a16="http://schemas.microsoft.com/office/drawing/2014/main" id="{7F560EB9-30CC-BBDC-CB3E-50D0FA0F194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0727" r="6231"/>
          <a:stretch/>
        </p:blipFill>
        <p:spPr>
          <a:xfrm>
            <a:off x="6608758" y="1759768"/>
            <a:ext cx="3314618" cy="2377440"/>
          </a:xfrm>
          <a:prstGeom prst="rect">
            <a:avLst/>
          </a:prstGeom>
        </p:spPr>
      </p:pic>
      <p:pic>
        <p:nvPicPr>
          <p:cNvPr id="8" name="Picture 7" descr="A picture containing text, person, indoor, kitchen&#10;&#10;Description automatically generated">
            <a:extLst>
              <a:ext uri="{FF2B5EF4-FFF2-40B4-BE49-F238E27FC236}">
                <a16:creationId xmlns:a16="http://schemas.microsoft.com/office/drawing/2014/main" id="{E29035BD-BB8A-11B6-6657-F64D804B45F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972" r="18154"/>
          <a:stretch/>
        </p:blipFill>
        <p:spPr>
          <a:xfrm>
            <a:off x="1487066" y="1759768"/>
            <a:ext cx="2378497" cy="2377440"/>
          </a:xfrm>
          <a:prstGeom prst="rect">
            <a:avLst/>
          </a:prstGeom>
        </p:spPr>
      </p:pic>
      <p:sp>
        <p:nvSpPr>
          <p:cNvPr id="9" name="TextBox 8">
            <a:extLst>
              <a:ext uri="{FF2B5EF4-FFF2-40B4-BE49-F238E27FC236}">
                <a16:creationId xmlns:a16="http://schemas.microsoft.com/office/drawing/2014/main" id="{977F1399-BF1B-4C5D-228C-0F3CF7D4F390}"/>
              </a:ext>
            </a:extLst>
          </p:cNvPr>
          <p:cNvSpPr txBox="1"/>
          <p:nvPr/>
        </p:nvSpPr>
        <p:spPr>
          <a:xfrm>
            <a:off x="1481542" y="4137208"/>
            <a:ext cx="8441834" cy="215444"/>
          </a:xfrm>
          <a:prstGeom prst="rect">
            <a:avLst/>
          </a:prstGeom>
          <a:solidFill>
            <a:schemeClr val="bg1">
              <a:alpha val="74809"/>
            </a:schemeClr>
          </a:solidFill>
        </p:spPr>
        <p:txBody>
          <a:bodyPr wrap="square" lIns="0" tIns="0" rIns="0" bIns="0">
            <a:spAutoFit/>
          </a:bodyPr>
          <a:lstStyle/>
          <a:p>
            <a:pPr lvl="0" algn="ctr" eaLnBrk="1" fontAlgn="auto" hangingPunct="1">
              <a:spcBef>
                <a:spcPts val="0"/>
              </a:spcBef>
              <a:spcAft>
                <a:spcPts val="0"/>
              </a:spcAf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OPAL TRN flight camera integrated onto one of Peregrine’s </a:t>
            </a: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isogrid</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decks </a:t>
            </a:r>
            <a:r>
              <a:rPr lang="en-US" sz="1400" dirty="0">
                <a:solidFill>
                  <a:prstClr val="black"/>
                </a:solidFill>
                <a:latin typeface="Arial" panose="020B0604020202020204" pitchFamily="34" charset="0"/>
                <a:cs typeface="Arial" panose="020B0604020202020204" pitchFamily="34" charset="0"/>
              </a:rPr>
              <a:t>in Astrobotic’s clean room</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pic>
        <p:nvPicPr>
          <p:cNvPr id="10" name="Picture 9" descr="A group of people in a lab&#10;&#10;Description automatically generated with low confidence">
            <a:extLst>
              <a:ext uri="{FF2B5EF4-FFF2-40B4-BE49-F238E27FC236}">
                <a16:creationId xmlns:a16="http://schemas.microsoft.com/office/drawing/2014/main" id="{992C554D-374B-AF1B-5C69-C59F59F2C8A0}"/>
              </a:ext>
            </a:extLst>
          </p:cNvPr>
          <p:cNvPicPr>
            <a:picLocks noChangeAspect="1"/>
          </p:cNvPicPr>
          <p:nvPr/>
        </p:nvPicPr>
        <p:blipFill rotWithShape="1">
          <a:blip r:embed="rId7">
            <a:extLst>
              <a:ext uri="{28A0092B-C50C-407E-A947-70E740481C1C}">
                <a14:useLocalDpi xmlns:a14="http://schemas.microsoft.com/office/drawing/2010/main" val="0"/>
              </a:ext>
            </a:extLst>
          </a:blip>
          <a:srcRect l="15676" t="8125" b="16970"/>
          <a:stretch/>
        </p:blipFill>
        <p:spPr>
          <a:xfrm>
            <a:off x="1884291" y="4399279"/>
            <a:ext cx="3019621" cy="2011680"/>
          </a:xfrm>
          <a:prstGeom prst="rect">
            <a:avLst/>
          </a:prstGeom>
        </p:spPr>
      </p:pic>
      <p:pic>
        <p:nvPicPr>
          <p:cNvPr id="13" name="Picture 12" descr="A picture containing indoor, office, working, cluttered&#10;&#10;Description automatically generated">
            <a:extLst>
              <a:ext uri="{FF2B5EF4-FFF2-40B4-BE49-F238E27FC236}">
                <a16:creationId xmlns:a16="http://schemas.microsoft.com/office/drawing/2014/main" id="{250E8F5A-A5E3-43C9-79FC-333C347F3CDE}"/>
              </a:ext>
            </a:extLst>
          </p:cNvPr>
          <p:cNvPicPr>
            <a:picLocks noChangeAspect="1"/>
          </p:cNvPicPr>
          <p:nvPr/>
        </p:nvPicPr>
        <p:blipFill rotWithShape="1">
          <a:blip r:embed="rId8"/>
          <a:srcRect l="1542" t="13552" r="13441" b="19291"/>
          <a:stretch/>
        </p:blipFill>
        <p:spPr>
          <a:xfrm>
            <a:off x="6096000" y="4427220"/>
            <a:ext cx="3395576" cy="2011680"/>
          </a:xfrm>
          <a:prstGeom prst="rect">
            <a:avLst/>
          </a:prstGeom>
        </p:spPr>
      </p:pic>
      <p:sp>
        <p:nvSpPr>
          <p:cNvPr id="14" name="TextBox 13">
            <a:extLst>
              <a:ext uri="{FF2B5EF4-FFF2-40B4-BE49-F238E27FC236}">
                <a16:creationId xmlns:a16="http://schemas.microsoft.com/office/drawing/2014/main" id="{AA02A621-E8E5-8273-CBDA-31002AD151EE}"/>
              </a:ext>
            </a:extLst>
          </p:cNvPr>
          <p:cNvSpPr txBox="1"/>
          <p:nvPr/>
        </p:nvSpPr>
        <p:spPr>
          <a:xfrm>
            <a:off x="1884291" y="6410959"/>
            <a:ext cx="3019621" cy="430887"/>
          </a:xfrm>
          <a:prstGeom prst="rect">
            <a:avLst/>
          </a:prstGeom>
          <a:solidFill>
            <a:schemeClr val="bg1">
              <a:alpha val="75215"/>
            </a:schemeClr>
          </a:solid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OPAL TRN flight computer integrated onto one of Peregrine’s panels.</a:t>
            </a:r>
          </a:p>
        </p:txBody>
      </p:sp>
      <p:sp>
        <p:nvSpPr>
          <p:cNvPr id="15" name="TextBox 14">
            <a:extLst>
              <a:ext uri="{FF2B5EF4-FFF2-40B4-BE49-F238E27FC236}">
                <a16:creationId xmlns:a16="http://schemas.microsoft.com/office/drawing/2014/main" id="{FF907344-72AA-5522-40DF-C79D873029E7}"/>
              </a:ext>
            </a:extLst>
          </p:cNvPr>
          <p:cNvSpPr txBox="1"/>
          <p:nvPr/>
        </p:nvSpPr>
        <p:spPr>
          <a:xfrm>
            <a:off x="5664198" y="6421248"/>
            <a:ext cx="4259178" cy="430887"/>
          </a:xfrm>
          <a:prstGeom prst="rect">
            <a:avLst/>
          </a:prstGeom>
          <a:solidFill>
            <a:schemeClr val="bg1">
              <a:alpha val="75215"/>
            </a:schemeClr>
          </a:solidFill>
        </p:spPr>
        <p:txBody>
          <a:bodyPr wrap="square" lIns="0" tIns="0" rIns="0" bIns="0">
            <a:spAutoFit/>
          </a:bodyPr>
          <a:lstStyle/>
          <a:p>
            <a:pPr lvl="0" algn="ctr" defTabSz="913786" eaLnBrk="1" fontAlgn="auto" hangingPunct="1">
              <a:spcBef>
                <a:spcPts val="0"/>
              </a:spcBef>
              <a:spcAft>
                <a:spcPts val="0"/>
              </a:spcAft>
              <a:defRPr/>
            </a:pPr>
            <a:r>
              <a:rPr lang="en-US" sz="1400" dirty="0">
                <a:solidFill>
                  <a:srgbClr val="000000"/>
                </a:solidFill>
                <a:latin typeface="Arial" panose="020B0604020202020204" pitchFamily="34" charset="0"/>
                <a:cs typeface="Arial" panose="020B0604020202020204" pitchFamily="34" charset="0"/>
              </a:rPr>
              <a:t>OPAL engineering model camera and compute element integrated with Peregrine Production </a:t>
            </a:r>
            <a:r>
              <a:rPr lang="en-US" sz="1400" dirty="0" err="1">
                <a:solidFill>
                  <a:srgbClr val="000000"/>
                </a:solidFill>
                <a:latin typeface="Arial" panose="020B0604020202020204" pitchFamily="34" charset="0"/>
                <a:cs typeface="Arial" panose="020B0604020202020204" pitchFamily="34" charset="0"/>
              </a:rPr>
              <a:t>Flatsat</a:t>
            </a:r>
            <a:endParaRPr lang="en-US" sz="14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4417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7649" y="36904"/>
            <a:ext cx="8250115" cy="1066800"/>
          </a:xfrm>
        </p:spPr>
        <p:txBody>
          <a:bodyPr/>
          <a:lstStyle/>
          <a:p>
            <a:r>
              <a:rPr lang="en-US" sz="4000" dirty="0">
                <a:solidFill>
                  <a:schemeClr val="bg1">
                    <a:lumMod val="85000"/>
                  </a:schemeClr>
                </a:solidFill>
              </a:rPr>
              <a:t>Accomplishments (4 of 4)</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Terrestrial TRN Flight Test…</a:t>
            </a:r>
          </a:p>
          <a:p>
            <a:pPr marL="457200" lvl="1" indent="0">
              <a:buNone/>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11</a:t>
            </a:fld>
            <a:endParaRPr lang="uk-UA"/>
          </a:p>
        </p:txBody>
      </p:sp>
      <p:sp>
        <p:nvSpPr>
          <p:cNvPr id="3" name="Google Shape;129;g5f33964449_0_0">
            <a:extLst>
              <a:ext uri="{FF2B5EF4-FFF2-40B4-BE49-F238E27FC236}">
                <a16:creationId xmlns:a16="http://schemas.microsoft.com/office/drawing/2014/main" id="{714DFAB3-8D3B-D12A-0E84-A8C6FEA7B704}"/>
              </a:ext>
            </a:extLst>
          </p:cNvPr>
          <p:cNvSpPr txBox="1"/>
          <p:nvPr/>
        </p:nvSpPr>
        <p:spPr>
          <a:xfrm>
            <a:off x="1013911" y="6349796"/>
            <a:ext cx="2633868" cy="471300"/>
          </a:xfrm>
          <a:prstGeom prst="rect">
            <a:avLst/>
          </a:prstGeom>
          <a:noFill/>
          <a:ln>
            <a:noFill/>
          </a:ln>
        </p:spPr>
        <p:txBody>
          <a:bodyPr spcFirstLastPara="1" wrap="square" lIns="91425" tIns="91425" rIns="91425" bIns="91425" anchor="ctr" anchorCtr="0">
            <a:noAutofit/>
          </a:bodyPr>
          <a:lstStyle/>
          <a:p>
            <a:pPr marL="0" marR="0" lvl="0" indent="0" algn="ctr" defTabSz="91378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OPAL camera</a:t>
            </a:r>
            <a:r>
              <a:rPr lang="en-US" sz="1400" dirty="0">
                <a:solidFill>
                  <a:srgbClr val="000000"/>
                </a:solidFill>
                <a:latin typeface="Arial"/>
              </a:rPr>
              <a:t> seen through window in belly under plane</a:t>
            </a:r>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7" name="Google Shape;129;g5f33964449_0_0">
            <a:extLst>
              <a:ext uri="{FF2B5EF4-FFF2-40B4-BE49-F238E27FC236}">
                <a16:creationId xmlns:a16="http://schemas.microsoft.com/office/drawing/2014/main" id="{F95B9666-8E26-6E37-8D97-EDB33CF85485}"/>
              </a:ext>
            </a:extLst>
          </p:cNvPr>
          <p:cNvSpPr txBox="1"/>
          <p:nvPr/>
        </p:nvSpPr>
        <p:spPr>
          <a:xfrm>
            <a:off x="499009" y="4007519"/>
            <a:ext cx="3398739" cy="471301"/>
          </a:xfrm>
          <a:prstGeom prst="rect">
            <a:avLst/>
          </a:prstGeom>
          <a:noFill/>
          <a:ln>
            <a:noFill/>
          </a:ln>
        </p:spPr>
        <p:txBody>
          <a:bodyPr spcFirstLastPara="1" wrap="square" lIns="91425" tIns="91425" rIns="91425" bIns="91425" anchor="ctr" anchorCtr="0">
            <a:noAutofit/>
          </a:bodyPr>
          <a:lstStyle/>
          <a:p>
            <a:pPr marL="0" marR="0" lvl="0" indent="0" algn="ctr" defTabSz="91378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OPAL flight test crew with King Air B200 from NASA Langley</a:t>
            </a:r>
            <a:endParaRPr kumimoji="0" sz="1400" b="0" i="0" u="none" strike="noStrike" kern="1200" cap="none" spc="0" normalizeH="0" baseline="0" noProof="0" dirty="0">
              <a:ln>
                <a:noFill/>
              </a:ln>
              <a:solidFill>
                <a:srgbClr val="000000"/>
              </a:solidFill>
              <a:effectLst/>
              <a:uLnTx/>
              <a:uFillTx/>
              <a:latin typeface="Arial"/>
              <a:ea typeface="+mn-ea"/>
              <a:cs typeface="+mn-cs"/>
            </a:endParaRPr>
          </a:p>
        </p:txBody>
      </p:sp>
      <p:pic>
        <p:nvPicPr>
          <p:cNvPr id="8" name="Picture 7" descr="A person taking a picture of himself in a mirror&#10;&#10;Description automatically generated with medium confidence">
            <a:extLst>
              <a:ext uri="{FF2B5EF4-FFF2-40B4-BE49-F238E27FC236}">
                <a16:creationId xmlns:a16="http://schemas.microsoft.com/office/drawing/2014/main" id="{C1D745CB-338F-80BE-D912-EAC7159179B9}"/>
              </a:ext>
            </a:extLst>
          </p:cNvPr>
          <p:cNvPicPr>
            <a:picLocks noChangeAspect="1"/>
          </p:cNvPicPr>
          <p:nvPr/>
        </p:nvPicPr>
        <p:blipFill rotWithShape="1">
          <a:blip r:embed="rId6"/>
          <a:srcRect l="6848" t="17006" r="6739"/>
          <a:stretch/>
        </p:blipFill>
        <p:spPr>
          <a:xfrm>
            <a:off x="1013910" y="4519424"/>
            <a:ext cx="2538855" cy="1828800"/>
          </a:xfrm>
          <a:prstGeom prst="rect">
            <a:avLst/>
          </a:prstGeom>
        </p:spPr>
      </p:pic>
      <p:pic>
        <p:nvPicPr>
          <p:cNvPr id="10" name="Picture 9" descr="A picture containing indoor&#10;&#10;Description automatically generated">
            <a:extLst>
              <a:ext uri="{FF2B5EF4-FFF2-40B4-BE49-F238E27FC236}">
                <a16:creationId xmlns:a16="http://schemas.microsoft.com/office/drawing/2014/main" id="{43D40555-8668-D9FE-1656-C6CAB916EF16}"/>
              </a:ext>
            </a:extLst>
          </p:cNvPr>
          <p:cNvPicPr>
            <a:picLocks noChangeAspect="1"/>
          </p:cNvPicPr>
          <p:nvPr/>
        </p:nvPicPr>
        <p:blipFill>
          <a:blip r:embed="rId7"/>
          <a:stretch>
            <a:fillRect/>
          </a:stretch>
        </p:blipFill>
        <p:spPr>
          <a:xfrm>
            <a:off x="4380952" y="4063795"/>
            <a:ext cx="3048000" cy="2286000"/>
          </a:xfrm>
          <a:prstGeom prst="rect">
            <a:avLst/>
          </a:prstGeom>
        </p:spPr>
      </p:pic>
      <p:pic>
        <p:nvPicPr>
          <p:cNvPr id="11" name="Picture 10" descr="A group of men posing in front of a plane&#10;&#10;Description automatically generated with medium confidence">
            <a:extLst>
              <a:ext uri="{FF2B5EF4-FFF2-40B4-BE49-F238E27FC236}">
                <a16:creationId xmlns:a16="http://schemas.microsoft.com/office/drawing/2014/main" id="{6F8627AF-DC2B-0356-DF71-857F1A217EBF}"/>
              </a:ext>
            </a:extLst>
          </p:cNvPr>
          <p:cNvPicPr>
            <a:picLocks noChangeAspect="1"/>
          </p:cNvPicPr>
          <p:nvPr/>
        </p:nvPicPr>
        <p:blipFill rotWithShape="1">
          <a:blip r:embed="rId8"/>
          <a:srcRect t="7644" b="2675"/>
          <a:stretch/>
        </p:blipFill>
        <p:spPr>
          <a:xfrm>
            <a:off x="499010" y="1720664"/>
            <a:ext cx="3398739" cy="2286000"/>
          </a:xfrm>
          <a:prstGeom prst="rect">
            <a:avLst/>
          </a:prstGeom>
        </p:spPr>
      </p:pic>
      <p:pic>
        <p:nvPicPr>
          <p:cNvPr id="12" name="Picture 11">
            <a:extLst>
              <a:ext uri="{FF2B5EF4-FFF2-40B4-BE49-F238E27FC236}">
                <a16:creationId xmlns:a16="http://schemas.microsoft.com/office/drawing/2014/main" id="{18B2E249-D2E2-A7A3-68F7-D94F9A1500CA}"/>
              </a:ext>
            </a:extLst>
          </p:cNvPr>
          <p:cNvPicPr>
            <a:picLocks noChangeAspect="1"/>
          </p:cNvPicPr>
          <p:nvPr/>
        </p:nvPicPr>
        <p:blipFill>
          <a:blip r:embed="rId9"/>
          <a:stretch>
            <a:fillRect/>
          </a:stretch>
        </p:blipFill>
        <p:spPr>
          <a:xfrm>
            <a:off x="7929601" y="5213845"/>
            <a:ext cx="1556065" cy="1133856"/>
          </a:xfrm>
          <a:prstGeom prst="rect">
            <a:avLst/>
          </a:prstGeom>
        </p:spPr>
      </p:pic>
      <p:sp>
        <p:nvSpPr>
          <p:cNvPr id="13" name="Google Shape;129;g5f33964449_0_0">
            <a:extLst>
              <a:ext uri="{FF2B5EF4-FFF2-40B4-BE49-F238E27FC236}">
                <a16:creationId xmlns:a16="http://schemas.microsoft.com/office/drawing/2014/main" id="{78AD3A2B-88E9-C4DB-C459-182FC89E51AB}"/>
              </a:ext>
            </a:extLst>
          </p:cNvPr>
          <p:cNvSpPr txBox="1"/>
          <p:nvPr/>
        </p:nvSpPr>
        <p:spPr>
          <a:xfrm>
            <a:off x="4835287" y="3530727"/>
            <a:ext cx="2139327" cy="475488"/>
          </a:xfrm>
          <a:prstGeom prst="rect">
            <a:avLst/>
          </a:prstGeom>
          <a:noFill/>
          <a:ln>
            <a:noFill/>
          </a:ln>
        </p:spPr>
        <p:txBody>
          <a:bodyPr spcFirstLastPara="1" wrap="square" lIns="91425" tIns="91425" rIns="91425" bIns="91425" anchor="ctr" anchorCtr="0">
            <a:noAutofit/>
          </a:bodyPr>
          <a:lstStyle/>
          <a:p>
            <a:pPr marL="0" marR="0" lvl="0" indent="0" algn="ctr" defTabSz="91378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OPAL and ground truth system installed in plane</a:t>
            </a:r>
          </a:p>
        </p:txBody>
      </p:sp>
      <p:sp>
        <p:nvSpPr>
          <p:cNvPr id="14" name="Google Shape;129;g5f33964449_0_0">
            <a:extLst>
              <a:ext uri="{FF2B5EF4-FFF2-40B4-BE49-F238E27FC236}">
                <a16:creationId xmlns:a16="http://schemas.microsoft.com/office/drawing/2014/main" id="{0CA44708-A450-DFD9-24FA-EF131BEB8F94}"/>
              </a:ext>
            </a:extLst>
          </p:cNvPr>
          <p:cNvSpPr txBox="1"/>
          <p:nvPr/>
        </p:nvSpPr>
        <p:spPr>
          <a:xfrm>
            <a:off x="4380952" y="6349795"/>
            <a:ext cx="3048000" cy="471301"/>
          </a:xfrm>
          <a:prstGeom prst="rect">
            <a:avLst/>
          </a:prstGeom>
          <a:noFill/>
          <a:ln>
            <a:noFill/>
          </a:ln>
        </p:spPr>
        <p:txBody>
          <a:bodyPr spcFirstLastPara="1" wrap="square" lIns="91425" tIns="91425" rIns="91425" bIns="91425" anchor="ctr" anchorCtr="0">
            <a:noAutofit/>
          </a:bodyPr>
          <a:lstStyle/>
          <a:p>
            <a:pPr marL="0" marR="0" lvl="0" indent="0" algn="ctr" defTabSz="91378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Instrument operators in plane; OPAL under black </a:t>
            </a:r>
            <a:r>
              <a:rPr lang="en-US" sz="1400" dirty="0">
                <a:solidFill>
                  <a:srgbClr val="000000"/>
                </a:solidFill>
                <a:latin typeface="Arial"/>
              </a:rPr>
              <a:t>cover </a:t>
            </a:r>
            <a:r>
              <a:rPr kumimoji="0" lang="en-US" sz="1400" b="0" i="0" u="none" strike="noStrike" kern="1200" cap="none" spc="0" normalizeH="0" baseline="0" noProof="0" dirty="0">
                <a:ln>
                  <a:noFill/>
                </a:ln>
                <a:solidFill>
                  <a:srgbClr val="000000"/>
                </a:solidFill>
                <a:effectLst/>
                <a:uLnTx/>
                <a:uFillTx/>
                <a:latin typeface="Arial"/>
                <a:ea typeface="+mn-ea"/>
                <a:cs typeface="+mn-cs"/>
              </a:rPr>
              <a:t>in foreground</a:t>
            </a:r>
            <a:endParaRPr kumimoji="0" sz="1400" b="0" i="0" u="none" strike="noStrike" kern="1200" cap="none" spc="0" normalizeH="0" baseline="0" noProof="0" dirty="0">
              <a:ln>
                <a:noFill/>
              </a:ln>
              <a:solidFill>
                <a:srgbClr val="000000"/>
              </a:solidFill>
              <a:effectLst/>
              <a:uLnTx/>
              <a:uFillTx/>
              <a:latin typeface="Arial"/>
              <a:ea typeface="+mn-ea"/>
              <a:cs typeface="+mn-cs"/>
            </a:endParaRPr>
          </a:p>
        </p:txBody>
      </p:sp>
      <p:sp>
        <p:nvSpPr>
          <p:cNvPr id="15" name="Google Shape;129;g5f33964449_0_0">
            <a:extLst>
              <a:ext uri="{FF2B5EF4-FFF2-40B4-BE49-F238E27FC236}">
                <a16:creationId xmlns:a16="http://schemas.microsoft.com/office/drawing/2014/main" id="{A43CAA5B-06FE-0266-AE6C-1BD02B9AAF3E}"/>
              </a:ext>
            </a:extLst>
          </p:cNvPr>
          <p:cNvSpPr txBox="1"/>
          <p:nvPr/>
        </p:nvSpPr>
        <p:spPr>
          <a:xfrm>
            <a:off x="7929600" y="6347701"/>
            <a:ext cx="3860063" cy="475488"/>
          </a:xfrm>
          <a:prstGeom prst="rect">
            <a:avLst/>
          </a:prstGeom>
          <a:noFill/>
          <a:ln>
            <a:noFill/>
          </a:ln>
        </p:spPr>
        <p:txBody>
          <a:bodyPr spcFirstLastPara="1" wrap="square" lIns="91425" tIns="91425" rIns="91425" bIns="91425" anchor="ctr" anchorCtr="0">
            <a:noAutofit/>
          </a:bodyPr>
          <a:lstStyle/>
          <a:p>
            <a:pPr marL="0" marR="0" lvl="0" indent="0" algn="ctr" defTabSz="913786"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Arial"/>
                <a:ea typeface="+mn-ea"/>
              </a:rPr>
              <a:t>Sample descent imagery and f</a:t>
            </a:r>
            <a:r>
              <a:rPr kumimoji="0" lang="en-US" sz="1400" b="0" i="0" u="none" strike="noStrike" kern="1200" cap="none" spc="0" normalizeH="0" baseline="0" noProof="0" dirty="0">
                <a:ln>
                  <a:noFill/>
                </a:ln>
                <a:solidFill>
                  <a:srgbClr val="000000"/>
                </a:solidFill>
                <a:effectLst/>
                <a:uLnTx/>
                <a:uFillTx/>
                <a:latin typeface="Arial"/>
                <a:ea typeface="+mn-ea"/>
                <a:cs typeface="+mn-cs"/>
              </a:rPr>
              <a:t>light trajectory over mountains of northern Mojave Desert</a:t>
            </a:r>
            <a:endParaRPr kumimoji="0" sz="1400" b="0" i="0" u="none" strike="noStrike" kern="1200" cap="none" spc="0" normalizeH="0" baseline="0" noProof="0" dirty="0">
              <a:ln>
                <a:noFill/>
              </a:ln>
              <a:solidFill>
                <a:srgbClr val="000000"/>
              </a:solidFill>
              <a:effectLst/>
              <a:uLnTx/>
              <a:uFillTx/>
              <a:latin typeface="Arial"/>
              <a:ea typeface="+mn-ea"/>
              <a:cs typeface="+mn-cs"/>
            </a:endParaRPr>
          </a:p>
        </p:txBody>
      </p:sp>
      <p:pic>
        <p:nvPicPr>
          <p:cNvPr id="16" name="Picture 15" descr="Map&#10;&#10;Description automatically generated">
            <a:extLst>
              <a:ext uri="{FF2B5EF4-FFF2-40B4-BE49-F238E27FC236}">
                <a16:creationId xmlns:a16="http://schemas.microsoft.com/office/drawing/2014/main" id="{737951B7-4C90-98E6-CA71-A53D92A47ACF}"/>
              </a:ext>
            </a:extLst>
          </p:cNvPr>
          <p:cNvPicPr>
            <a:picLocks noChangeAspect="1"/>
          </p:cNvPicPr>
          <p:nvPr/>
        </p:nvPicPr>
        <p:blipFill rotWithShape="1">
          <a:blip r:embed="rId10"/>
          <a:srcRect t="11850" b="24348"/>
          <a:stretch/>
        </p:blipFill>
        <p:spPr>
          <a:xfrm>
            <a:off x="9781943" y="5199804"/>
            <a:ext cx="2007720" cy="1143000"/>
          </a:xfrm>
          <a:prstGeom prst="rect">
            <a:avLst/>
          </a:prstGeom>
        </p:spPr>
      </p:pic>
      <p:pic>
        <p:nvPicPr>
          <p:cNvPr id="19" name="Flight_test_time_lapse_for_GCD" descr="Flight_test_time_lapse_for_GCD">
            <a:hlinkClick r:id="" action="ppaction://media"/>
            <a:extLst>
              <a:ext uri="{FF2B5EF4-FFF2-40B4-BE49-F238E27FC236}">
                <a16:creationId xmlns:a16="http://schemas.microsoft.com/office/drawing/2014/main" id="{A3680D16-CF75-D4B8-8A39-4E9220E76D84}"/>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7912158" y="1248508"/>
            <a:ext cx="3877506" cy="3877506"/>
          </a:xfrm>
          <a:prstGeom prst="rect">
            <a:avLst/>
          </a:prstGeom>
        </p:spPr>
      </p:pic>
      <p:pic>
        <p:nvPicPr>
          <p:cNvPr id="21" name="Picture 20" descr="A picture containing indoor&#10;&#10;Description automatically generated">
            <a:extLst>
              <a:ext uri="{FF2B5EF4-FFF2-40B4-BE49-F238E27FC236}">
                <a16:creationId xmlns:a16="http://schemas.microsoft.com/office/drawing/2014/main" id="{922B349E-E738-6019-1420-FE21BEFCE906}"/>
              </a:ext>
            </a:extLst>
          </p:cNvPr>
          <p:cNvPicPr>
            <a:picLocks noChangeAspect="1"/>
          </p:cNvPicPr>
          <p:nvPr/>
        </p:nvPicPr>
        <p:blipFill rotWithShape="1">
          <a:blip r:embed="rId12">
            <a:extLst>
              <a:ext uri="{28A0092B-C50C-407E-A947-70E740481C1C}">
                <a14:useLocalDpi xmlns:a14="http://schemas.microsoft.com/office/drawing/2010/main" val="0"/>
              </a:ext>
            </a:extLst>
          </a:blip>
          <a:srcRect l="16575" t="911" r="27277" b="9092"/>
          <a:stretch/>
        </p:blipFill>
        <p:spPr>
          <a:xfrm>
            <a:off x="4835288" y="1244727"/>
            <a:ext cx="2139327" cy="2286000"/>
          </a:xfrm>
          <a:prstGeom prst="rect">
            <a:avLst/>
          </a:prstGeom>
        </p:spPr>
      </p:pic>
      <p:sp>
        <p:nvSpPr>
          <p:cNvPr id="26" name="TextBox 25">
            <a:extLst>
              <a:ext uri="{FF2B5EF4-FFF2-40B4-BE49-F238E27FC236}">
                <a16:creationId xmlns:a16="http://schemas.microsoft.com/office/drawing/2014/main" id="{8417B95C-5FC3-B3D0-9C9B-F39640E8E8A3}"/>
              </a:ext>
            </a:extLst>
          </p:cNvPr>
          <p:cNvSpPr txBox="1"/>
          <p:nvPr/>
        </p:nvSpPr>
        <p:spPr>
          <a:xfrm>
            <a:off x="9730289" y="4935193"/>
            <a:ext cx="2059374" cy="190821"/>
          </a:xfrm>
          <a:prstGeom prst="rect">
            <a:avLst/>
          </a:prstGeom>
          <a:solidFill>
            <a:schemeClr val="bg1">
              <a:alpha val="24314"/>
            </a:schemeClr>
          </a:solidFill>
        </p:spPr>
        <p:txBody>
          <a:bodyPr wrap="square" lIns="0" tIns="27432" rIns="91440" bIns="9144" rtlCol="0">
            <a:spAutoFit/>
          </a:bodyPr>
          <a:lstStyle/>
          <a:p>
            <a:pPr algn="r"/>
            <a:r>
              <a:rPr lang="en-US" sz="1000" dirty="0">
                <a:solidFill>
                  <a:schemeClr val="bg1"/>
                </a:solidFill>
                <a:latin typeface="Avenir Book" panose="02000503020000020003" pitchFamily="2" charset="0"/>
              </a:rPr>
              <a:t>Astrobotic Technology, Inc. 2022</a:t>
            </a:r>
          </a:p>
        </p:txBody>
      </p:sp>
    </p:spTree>
    <p:extLst>
      <p:ext uri="{BB962C8B-B14F-4D97-AF65-F5344CB8AC3E}">
        <p14:creationId xmlns:p14="http://schemas.microsoft.com/office/powerpoint/2010/main" val="217932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2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9"/>
                </p:tgtEl>
              </p:cMediaNode>
            </p:video>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9"/>
                                        </p:tgtEl>
                                      </p:cBhvr>
                                    </p:cmd>
                                  </p:childTnLst>
                                </p:cTn>
                              </p:par>
                            </p:childTnLst>
                          </p:cTn>
                        </p:par>
                      </p:childTnLst>
                    </p:cTn>
                  </p:par>
                </p:childTnLst>
              </p:cTn>
              <p:nextCondLst>
                <p:cond evt="onClick" delay="0">
                  <p:tgtEl>
                    <p:spTgt spid="19"/>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007" y="30283"/>
            <a:ext cx="7737985" cy="1066800"/>
          </a:xfrm>
        </p:spPr>
        <p:txBody>
          <a:bodyPr/>
          <a:lstStyle/>
          <a:p>
            <a:r>
              <a:rPr lang="en-US" sz="4000">
                <a:solidFill>
                  <a:schemeClr val="bg1">
                    <a:lumMod val="85000"/>
                  </a:schemeClr>
                </a:solidFill>
              </a:rPr>
              <a:t>Project Assessment Summary</a:t>
            </a:r>
          </a:p>
        </p:txBody>
      </p:sp>
      <p:graphicFrame>
        <p:nvGraphicFramePr>
          <p:cNvPr id="5" name="Table 4"/>
          <p:cNvGraphicFramePr>
            <a:graphicFrameLocks noGrp="1"/>
          </p:cNvGraphicFramePr>
          <p:nvPr>
            <p:extLst>
              <p:ext uri="{D42A27DB-BD31-4B8C-83A1-F6EECF244321}">
                <p14:modId xmlns:p14="http://schemas.microsoft.com/office/powerpoint/2010/main" val="3584425204"/>
              </p:ext>
            </p:extLst>
          </p:nvPr>
        </p:nvGraphicFramePr>
        <p:xfrm>
          <a:off x="502846" y="1528080"/>
          <a:ext cx="11140514" cy="2995234"/>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565963">
                <a:tc rowSpan="2">
                  <a:txBody>
                    <a:bodyPr/>
                    <a:lstStyle/>
                    <a:p>
                      <a:pPr algn="ctr" rtl="0" fontAlgn="ctr"/>
                      <a:r>
                        <a:rPr lang="en-US" sz="1600" b="1" i="0" u="none" strike="noStrike">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295671">
                <a:tc vMerge="1">
                  <a:txBody>
                    <a:bodyPr/>
                    <a:lstStyle/>
                    <a:p>
                      <a:endParaRPr lang="en-US"/>
                    </a:p>
                  </a:txBody>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Mid Year</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marL="0" algn="ctr" defTabSz="457200" rtl="0" eaLnBrk="1" fontAlgn="ctr" latinLnBrk="0" hangingPunct="1"/>
                      <a:endParaRPr lang="en-US" sz="16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endParaRPr lang="en-US" sz="2400" dirty="0">
                        <a:latin typeface="Arial" panose="020B0604020202020204" pitchFamily="34" charset="0"/>
                        <a:cs typeface="Arial" panose="020B0604020202020204" pitchFamily="34" charset="0"/>
                      </a:endParaRPr>
                    </a:p>
                  </a:txBody>
                  <a:tcPr marL="8193" marR="8193" marT="819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B050"/>
                    </a:solidFill>
                  </a:tcPr>
                </a:tc>
                <a:tc>
                  <a:txBody>
                    <a:bodyPr/>
                    <a:lstStyle/>
                    <a:p>
                      <a:pPr algn="l" rtl="0" fontAlgn="b"/>
                      <a:r>
                        <a:rPr lang="en-US" sz="1600" b="0" i="0" u="none" strike="noStrike" dirty="0">
                          <a:solidFill>
                            <a:srgbClr val="000000"/>
                          </a:solidFill>
                          <a:effectLst/>
                          <a:latin typeface="Arial" panose="020B0604020202020204" pitchFamily="34" charset="0"/>
                          <a:cs typeface="Arial" panose="020B0604020202020204" pitchFamily="34" charset="0"/>
                        </a:rPr>
                        <a:t>Technical</a:t>
                      </a:r>
                      <a:r>
                        <a:rPr lang="en-US" sz="1600" b="0" i="0" u="none" strike="noStrike" baseline="0" dirty="0">
                          <a:solidFill>
                            <a:srgbClr val="000000"/>
                          </a:solidFill>
                          <a:effectLst/>
                          <a:latin typeface="Arial" panose="020B0604020202020204" pitchFamily="34" charset="0"/>
                          <a:cs typeface="Arial" panose="020B0604020202020204" pitchFamily="34" charset="0"/>
                        </a:rPr>
                        <a:t> –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Cost –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Schedule – </a:t>
                      </a:r>
                    </a:p>
                    <a:p>
                      <a:pPr algn="l" rtl="0" fontAlgn="b"/>
                      <a:r>
                        <a:rPr lang="en-US" sz="1600" b="0" i="0" u="none" strike="noStrike" baseline="0" dirty="0">
                          <a:solidFill>
                            <a:srgbClr val="000000"/>
                          </a:solidFill>
                          <a:effectLst/>
                          <a:latin typeface="Arial" panose="020B0604020202020204" pitchFamily="34" charset="0"/>
                          <a:cs typeface="Arial" panose="020B0604020202020204" pitchFamily="34" charset="0"/>
                        </a:rPr>
                        <a:t>Programmatic – </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pic>
        <p:nvPicPr>
          <p:cNvPr id="9" name="Picture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10" name="Slide Number Placeholder 9"/>
          <p:cNvSpPr>
            <a:spLocks noGrp="1"/>
          </p:cNvSpPr>
          <p:nvPr>
            <p:ph type="sldNum" sz="quarter" idx="10"/>
          </p:nvPr>
        </p:nvSpPr>
        <p:spPr/>
        <p:txBody>
          <a:bodyPr/>
          <a:lstStyle/>
          <a:p>
            <a:pPr>
              <a:defRPr/>
            </a:pPr>
            <a:fld id="{75D13D49-2B6F-174C-9E1E-1013A06E5C50}" type="slidenum">
              <a:rPr lang="uk-UA" smtClean="0"/>
              <a:pPr>
                <a:defRPr/>
              </a:pPr>
              <a:t>12</a:t>
            </a:fld>
            <a:endParaRPr lang="uk-UA"/>
          </a:p>
        </p:txBody>
      </p:sp>
      <p:sp>
        <p:nvSpPr>
          <p:cNvPr id="3" name="TextBox 2">
            <a:extLst>
              <a:ext uri="{FF2B5EF4-FFF2-40B4-BE49-F238E27FC236}">
                <a16:creationId xmlns:a16="http://schemas.microsoft.com/office/drawing/2014/main" id="{BDDF4FFF-0655-57BD-ACC1-C3325AD1098B}"/>
              </a:ext>
            </a:extLst>
          </p:cNvPr>
          <p:cNvSpPr txBox="1"/>
          <p:nvPr/>
        </p:nvSpPr>
        <p:spPr>
          <a:xfrm>
            <a:off x="3782150" y="4523314"/>
            <a:ext cx="6097346" cy="276999"/>
          </a:xfrm>
          <a:prstGeom prst="rect">
            <a:avLst/>
          </a:prstGeom>
          <a:noFill/>
        </p:spPr>
        <p:txBody>
          <a:bodyPr wrap="square" rtlCol="0">
            <a:spAutoFit/>
          </a:bodyPr>
          <a:lstStyle/>
          <a:p>
            <a:r>
              <a:rPr lang="en-US" sz="1200" dirty="0">
                <a:solidFill>
                  <a:schemeClr val="tx1">
                    <a:lumMod val="50000"/>
                    <a:lumOff val="50000"/>
                  </a:schemeClr>
                </a:solidFill>
                <a:latin typeface="Arial" panose="020B0604020202020204" pitchFamily="34" charset="0"/>
                <a:cs typeface="Arial" panose="020B0604020202020204" pitchFamily="34" charset="0"/>
              </a:rPr>
              <a:t>* Rationale only required/provided for yellow and red color determinations.</a:t>
            </a:r>
            <a:endParaRPr lang="en-US" sz="1200" dirty="0">
              <a:solidFill>
                <a:schemeClr val="tx1">
                  <a:lumMod val="50000"/>
                  <a:lumOff val="50000"/>
                </a:schemeClr>
              </a:solidFill>
            </a:endParaRPr>
          </a:p>
        </p:txBody>
      </p:sp>
    </p:spTree>
    <p:extLst>
      <p:ext uri="{BB962C8B-B14F-4D97-AF65-F5344CB8AC3E}">
        <p14:creationId xmlns:p14="http://schemas.microsoft.com/office/powerpoint/2010/main" val="33768531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a:solidFill>
                  <a:schemeClr val="bg1">
                    <a:lumMod val="85000"/>
                  </a:schemeClr>
                </a:solidFill>
              </a:rPr>
              <a:t>Plans Forward and Infusion Plan </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200" dirty="0">
                <a:latin typeface="Arial" panose="020B0604020202020204" pitchFamily="34" charset="0"/>
                <a:cs typeface="Arial" panose="020B0604020202020204" pitchFamily="34" charset="0"/>
              </a:rPr>
              <a:t>Astrobotic’s TRN system will be demonstrated aboard our Peregrine lunar lander in 2022 as part of this Tipping Point.</a:t>
            </a:r>
          </a:p>
          <a:p>
            <a:pPr>
              <a:buFont typeface="Wingdings" panose="05000000000000000000" pitchFamily="2" charset="2"/>
              <a:buChar char="Ø"/>
            </a:pPr>
            <a:r>
              <a:rPr lang="en-US" sz="2200" dirty="0">
                <a:latin typeface="Arial" panose="020B0604020202020204" pitchFamily="34" charset="0"/>
                <a:cs typeface="Arial" panose="020B0604020202020204" pitchFamily="34" charset="0"/>
              </a:rPr>
              <a:t>The TRN system will be employed to safely and precisely land our Griffin lander and NASA’s VIPER at the lunar South Pole in 2023. The system will undergo further flight testing before launch and is being developed along with a hazard detection sensor.</a:t>
            </a:r>
          </a:p>
          <a:p>
            <a:pPr>
              <a:buFont typeface="Wingdings" panose="05000000000000000000" pitchFamily="2" charset="2"/>
              <a:buChar char="Ø"/>
            </a:pPr>
            <a:r>
              <a:rPr lang="en-US" sz="2200" dirty="0">
                <a:latin typeface="Arial" panose="020B0604020202020204" pitchFamily="34" charset="0"/>
                <a:cs typeface="Arial" panose="020B0604020202020204" pitchFamily="34" charset="0"/>
              </a:rPr>
              <a:t>Astrobotic has sold and is on contract to deliver our lunar TRN system (HW, SW, maps, simulation tools) to another space company. Partnering with others.</a:t>
            </a:r>
          </a:p>
          <a:p>
            <a:pPr>
              <a:buFont typeface="Wingdings" panose="05000000000000000000" pitchFamily="2" charset="2"/>
              <a:buChar char="Ø"/>
            </a:pPr>
            <a:r>
              <a:rPr lang="en-US" sz="2200" dirty="0">
                <a:latin typeface="Arial" panose="020B0604020202020204" pitchFamily="34" charset="0"/>
                <a:cs typeface="Arial" panose="020B0604020202020204" pitchFamily="34" charset="0"/>
              </a:rPr>
              <a:t>In conversations to provide GPS-denied navigation solutions for terrestrial applications.</a:t>
            </a:r>
          </a:p>
          <a:p>
            <a:pPr>
              <a:buFont typeface="Wingdings" panose="05000000000000000000" pitchFamily="2" charset="2"/>
              <a:buChar char="Ø"/>
            </a:pPr>
            <a:r>
              <a:rPr lang="en-US" sz="2200" dirty="0">
                <a:latin typeface="Arial" panose="020B0604020202020204" pitchFamily="34" charset="0"/>
                <a:cs typeface="Arial" panose="020B0604020202020204" pitchFamily="34" charset="0"/>
              </a:rPr>
              <a:t>Under a Phase II NASA SBIR, Astrobotic is developing next generation vision-integrated compute HW to provide lower SWaP-C and higher performance TRN (and other advanced visual navigation applications). The system will be tested at JSC’s STAR Lab.</a:t>
            </a:r>
          </a:p>
          <a:p>
            <a:pPr>
              <a:buFont typeface="Wingdings" panose="05000000000000000000" pitchFamily="2" charset="2"/>
              <a:buChar char="Ø"/>
            </a:pPr>
            <a:r>
              <a:rPr lang="en-US" sz="2200" dirty="0">
                <a:latin typeface="Arial" panose="020B0604020202020204" pitchFamily="34" charset="0"/>
                <a:cs typeface="Arial" panose="020B0604020202020204" pitchFamily="34" charset="0"/>
              </a:rPr>
              <a:t>LunaRay engine being used and marketed for landing site analysis as well as orbital simulation for RPOD/ISAM.</a:t>
            </a: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13</a:t>
            </a:fld>
            <a:endParaRPr lang="uk-UA"/>
          </a:p>
        </p:txBody>
      </p:sp>
    </p:spTree>
    <p:extLst>
      <p:ext uri="{BB962C8B-B14F-4D97-AF65-F5344CB8AC3E}">
        <p14:creationId xmlns:p14="http://schemas.microsoft.com/office/powerpoint/2010/main" val="3206145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3037316" y="173066"/>
            <a:ext cx="6117369" cy="720668"/>
          </a:xfrm>
        </p:spPr>
        <p:txBody>
          <a:bodyPr>
            <a:normAutofit/>
          </a:bodyPr>
          <a:lstStyle/>
          <a:p>
            <a:pPr algn="ctr"/>
            <a:r>
              <a:rPr lang="en-US" sz="3600" dirty="0">
                <a:solidFill>
                  <a:sysClr val="window" lastClr="FFFFFF">
                    <a:lumMod val="85000"/>
                  </a:sysClr>
                </a:solidFill>
                <a:latin typeface="Arial Bold" charset="0"/>
                <a:ea typeface="ＭＳ Ｐゴシック" charset="-128"/>
                <a:cs typeface="ＭＳ Ｐゴシック" charset="-128"/>
              </a:rPr>
              <a:t>Education/Public Outreach</a:t>
            </a:r>
          </a:p>
        </p:txBody>
      </p:sp>
      <p:sp>
        <p:nvSpPr>
          <p:cNvPr id="19" name="Content Placeholder 2"/>
          <p:cNvSpPr txBox="1">
            <a:spLocks/>
          </p:cNvSpPr>
          <p:nvPr/>
        </p:nvSpPr>
        <p:spPr>
          <a:xfrm>
            <a:off x="80957" y="1984178"/>
            <a:ext cx="5949873" cy="4700756"/>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0"/>
              </a:spcAft>
              <a:buFont typeface="Wingdings" panose="05000000000000000000" pitchFamily="2" charset="2"/>
              <a:buChar char="Ø"/>
            </a:pPr>
            <a:r>
              <a:rPr lang="en-US" sz="1800" dirty="0"/>
              <a:t>Sep 30, 2021: U.S. Commerce Secretary, Gina Raimondo, visited Astrobotic’s HQ (</a:t>
            </a:r>
            <a:r>
              <a:rPr lang="en-US" sz="1800" dirty="0">
                <a:hlinkClick r:id="rId3"/>
              </a:rPr>
              <a:t>article</a:t>
            </a:r>
            <a:r>
              <a:rPr lang="en-US" sz="1800" dirty="0"/>
              <a:t>)</a:t>
            </a:r>
          </a:p>
          <a:p>
            <a:pPr>
              <a:spcBef>
                <a:spcPts val="0"/>
              </a:spcBef>
              <a:spcAft>
                <a:spcPts val="0"/>
              </a:spcAft>
              <a:buFont typeface="Wingdings" panose="05000000000000000000" pitchFamily="2" charset="2"/>
              <a:buChar char="Ø"/>
            </a:pPr>
            <a:r>
              <a:rPr lang="en-US" sz="1800" dirty="0"/>
              <a:t>April 2022: Numerous NASA and other VIPs and media visited Astrobotic HQ for the unveiling of our Peregrine lunar lander. TRN flight hardware and LunaRay sim was shown off. (</a:t>
            </a:r>
            <a:r>
              <a:rPr lang="en-US" sz="1800" dirty="0">
                <a:hlinkClick r:id="rId4"/>
              </a:rPr>
              <a:t>video</a:t>
            </a:r>
            <a:r>
              <a:rPr lang="en-US" sz="1800" dirty="0"/>
              <a:t>, </a:t>
            </a:r>
            <a:r>
              <a:rPr lang="en-US" sz="1800" dirty="0">
                <a:hlinkClick r:id="rId5"/>
              </a:rPr>
              <a:t>article</a:t>
            </a:r>
            <a:r>
              <a:rPr lang="en-US" sz="1800" dirty="0"/>
              <a:t>)</a:t>
            </a:r>
          </a:p>
          <a:p>
            <a:pPr>
              <a:spcBef>
                <a:spcPts val="0"/>
              </a:spcBef>
              <a:spcAft>
                <a:spcPts val="0"/>
              </a:spcAft>
              <a:buFont typeface="Wingdings" panose="05000000000000000000" pitchFamily="2" charset="2"/>
              <a:buChar char="Ø"/>
            </a:pPr>
            <a:r>
              <a:rPr lang="en-US" sz="1800" dirty="0"/>
              <a:t>June 2022: </a:t>
            </a:r>
            <a:r>
              <a:rPr lang="en-US" sz="1800" dirty="0">
                <a:hlinkClick r:id="rId6"/>
              </a:rPr>
              <a:t>TIME Magazine feature on Astrobotic</a:t>
            </a:r>
            <a:endParaRPr lang="en-US" sz="1800" dirty="0"/>
          </a:p>
        </p:txBody>
      </p:sp>
      <p:sp>
        <p:nvSpPr>
          <p:cNvPr id="20" name="TextBox 19"/>
          <p:cNvSpPr txBox="1"/>
          <p:nvPr/>
        </p:nvSpPr>
        <p:spPr>
          <a:xfrm>
            <a:off x="742113" y="1347237"/>
            <a:ext cx="4590405" cy="461665"/>
          </a:xfrm>
          <a:prstGeom prst="rect">
            <a:avLst/>
          </a:prstGeom>
          <a:noFill/>
        </p:spPr>
        <p:txBody>
          <a:bodyPr wrap="square" rtlCol="0">
            <a:spAutoFit/>
          </a:bodyPr>
          <a:lstStyle/>
          <a:p>
            <a:pPr algn="ctr"/>
            <a:r>
              <a:rPr lang="en-US" sz="2400" u="sng"/>
              <a:t>EPO Involvement</a:t>
            </a:r>
          </a:p>
        </p:txBody>
      </p:sp>
      <p:graphicFrame>
        <p:nvGraphicFramePr>
          <p:cNvPr id="21" name="Table 20">
            <a:extLst>
              <a:ext uri="{FF2B5EF4-FFF2-40B4-BE49-F238E27FC236}">
                <a16:creationId xmlns:a16="http://schemas.microsoft.com/office/drawing/2014/main" id="{D11472CF-08B3-0B42-9160-B3BF92810FE2}"/>
              </a:ext>
            </a:extLst>
          </p:cNvPr>
          <p:cNvGraphicFramePr>
            <a:graphicFrameLocks noGrp="1"/>
          </p:cNvGraphicFramePr>
          <p:nvPr>
            <p:extLst>
              <p:ext uri="{D42A27DB-BD31-4B8C-83A1-F6EECF244321}">
                <p14:modId xmlns:p14="http://schemas.microsoft.com/office/powerpoint/2010/main" val="3896740459"/>
              </p:ext>
            </p:extLst>
          </p:nvPr>
        </p:nvGraphicFramePr>
        <p:xfrm>
          <a:off x="6293841" y="1687444"/>
          <a:ext cx="5554187" cy="2105232"/>
        </p:xfrm>
        <a:graphic>
          <a:graphicData uri="http://schemas.openxmlformats.org/drawingml/2006/table">
            <a:tbl>
              <a:tblPr firstRow="1" bandRow="1">
                <a:tableStyleId>{6E25E649-3F16-4E02-A733-19D2CDBF48F0}</a:tableStyleId>
              </a:tblPr>
              <a:tblGrid>
                <a:gridCol w="3795823">
                  <a:extLst>
                    <a:ext uri="{9D8B030D-6E8A-4147-A177-3AD203B41FA5}">
                      <a16:colId xmlns:a16="http://schemas.microsoft.com/office/drawing/2014/main" val="20000"/>
                    </a:ext>
                  </a:extLst>
                </a:gridCol>
                <a:gridCol w="1758364">
                  <a:extLst>
                    <a:ext uri="{9D8B030D-6E8A-4147-A177-3AD203B41FA5}">
                      <a16:colId xmlns:a16="http://schemas.microsoft.com/office/drawing/2014/main" val="1302770135"/>
                    </a:ext>
                  </a:extLst>
                </a:gridCol>
              </a:tblGrid>
              <a:tr h="326536">
                <a:tc gridSpan="2">
                  <a:txBody>
                    <a:bodyPr/>
                    <a:lstStyle/>
                    <a:p>
                      <a:r>
                        <a:rPr lang="en-US" sz="1500" b="1">
                          <a:solidFill>
                            <a:schemeClr val="bg1"/>
                          </a:solidFill>
                        </a:rPr>
                        <a:t>6 Month </a:t>
                      </a:r>
                      <a:r>
                        <a:rPr lang="en-US" sz="1500" b="1" baseline="0">
                          <a:solidFill>
                            <a:schemeClr val="bg1"/>
                          </a:solidFill>
                        </a:rPr>
                        <a:t>Look-Ahead</a:t>
                      </a:r>
                      <a:endParaRPr lang="en-US" sz="15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lang="en-US"/>
                    </a:p>
                  </a:txBody>
                  <a:tcPr/>
                </a:tc>
                <a:extLst>
                  <a:ext uri="{0D108BD9-81ED-4DB2-BD59-A6C34878D82A}">
                    <a16:rowId xmlns:a16="http://schemas.microsoft.com/office/drawing/2014/main" val="10000"/>
                  </a:ext>
                </a:extLst>
              </a:tr>
              <a:tr h="35572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500" dirty="0"/>
                        <a:t>NASA </a:t>
                      </a:r>
                      <a:r>
                        <a:rPr lang="en-US" sz="1500" dirty="0" err="1"/>
                        <a:t>LaRC</a:t>
                      </a:r>
                      <a:r>
                        <a:rPr lang="en-US" sz="1500" dirty="0"/>
                        <a:t>/GCD press release on TRN terrestrial flight test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dirty="0"/>
                        <a:t>Sep 1, 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1689234"/>
                  </a:ext>
                </a:extLst>
              </a:tr>
              <a:tr h="3407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dirty="0">
                          <a:hlinkClick r:id="rId7"/>
                        </a:rPr>
                        <a:t>Moonshot Museum</a:t>
                      </a:r>
                      <a:r>
                        <a:rPr lang="en-US" sz="1500" dirty="0"/>
                        <a:t> at Astrobotic HQ Grand Opening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dirty="0"/>
                        <a:t>Oct 15, 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407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dirty="0"/>
                        <a:t>Peregrine Mission 1 Launch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dirty="0"/>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896964"/>
                  </a:ext>
                </a:extLst>
              </a:tr>
              <a:tr h="3407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dirty="0"/>
                        <a:t>AIAA SciTech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dirty="0"/>
                        <a:t>Jan 23–27, 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5834816"/>
                  </a:ext>
                </a:extLst>
              </a:tr>
            </a:tbl>
          </a:graphicData>
        </a:graphic>
      </p:graphicFrame>
      <p:sp>
        <p:nvSpPr>
          <p:cNvPr id="5" name="TextBox 4"/>
          <p:cNvSpPr txBox="1"/>
          <p:nvPr/>
        </p:nvSpPr>
        <p:spPr>
          <a:xfrm>
            <a:off x="6208284" y="1246672"/>
            <a:ext cx="5639744" cy="461665"/>
          </a:xfrm>
          <a:prstGeom prst="rect">
            <a:avLst/>
          </a:prstGeom>
          <a:noFill/>
        </p:spPr>
        <p:txBody>
          <a:bodyPr wrap="square" rtlCol="0">
            <a:spAutoFit/>
          </a:bodyPr>
          <a:lstStyle/>
          <a:p>
            <a:r>
              <a:rPr lang="en-US" sz="2400">
                <a:cs typeface="Arial" panose="020B0604020202020204" pitchFamily="34" charset="0"/>
              </a:rPr>
              <a:t>EPO Calendar Outlook (High Priorities):</a:t>
            </a:r>
          </a:p>
        </p:txBody>
      </p:sp>
      <p:sp>
        <p:nvSpPr>
          <p:cNvPr id="3" name="Slide Number Placeholder 2">
            <a:extLst>
              <a:ext uri="{FF2B5EF4-FFF2-40B4-BE49-F238E27FC236}">
                <a16:creationId xmlns:a16="http://schemas.microsoft.com/office/drawing/2014/main" id="{0D4B3122-C344-44D4-B890-FB49C55ED3C6}"/>
              </a:ext>
            </a:extLst>
          </p:cNvPr>
          <p:cNvSpPr>
            <a:spLocks noGrp="1"/>
          </p:cNvSpPr>
          <p:nvPr>
            <p:ph type="sldNum" sz="quarter" idx="10"/>
          </p:nvPr>
        </p:nvSpPr>
        <p:spPr/>
        <p:txBody>
          <a:bodyPr/>
          <a:lstStyle/>
          <a:p>
            <a:pPr>
              <a:defRPr/>
            </a:pPr>
            <a:fld id="{75D13D49-2B6F-174C-9E1E-1013A06E5C50}" type="slidenum">
              <a:rPr lang="uk-UA" smtClean="0"/>
              <a:pPr>
                <a:defRPr/>
              </a:pPr>
              <a:t>14</a:t>
            </a:fld>
            <a:endParaRPr lang="uk-UA"/>
          </a:p>
        </p:txBody>
      </p:sp>
      <p:pic>
        <p:nvPicPr>
          <p:cNvPr id="2" name="Picture 1">
            <a:hlinkClick r:id="rId4"/>
            <a:extLst>
              <a:ext uri="{FF2B5EF4-FFF2-40B4-BE49-F238E27FC236}">
                <a16:creationId xmlns:a16="http://schemas.microsoft.com/office/drawing/2014/main" id="{55A686D6-FBAB-BD8D-284F-4948720FC487}"/>
              </a:ext>
            </a:extLst>
          </p:cNvPr>
          <p:cNvPicPr>
            <a:picLocks noChangeAspect="1"/>
          </p:cNvPicPr>
          <p:nvPr/>
        </p:nvPicPr>
        <p:blipFill>
          <a:blip r:embed="rId8"/>
          <a:stretch>
            <a:fillRect/>
          </a:stretch>
        </p:blipFill>
        <p:spPr>
          <a:xfrm>
            <a:off x="274908" y="4113758"/>
            <a:ext cx="3293630" cy="2194560"/>
          </a:xfrm>
          <a:prstGeom prst="rect">
            <a:avLst/>
          </a:prstGeom>
        </p:spPr>
      </p:pic>
      <p:pic>
        <p:nvPicPr>
          <p:cNvPr id="4" name="Picture 3">
            <a:extLst>
              <a:ext uri="{FF2B5EF4-FFF2-40B4-BE49-F238E27FC236}">
                <a16:creationId xmlns:a16="http://schemas.microsoft.com/office/drawing/2014/main" id="{BCA13551-F90C-0B11-DA7A-291546F7DB7E}"/>
              </a:ext>
            </a:extLst>
          </p:cNvPr>
          <p:cNvPicPr>
            <a:picLocks noChangeAspect="1"/>
          </p:cNvPicPr>
          <p:nvPr/>
        </p:nvPicPr>
        <p:blipFill>
          <a:blip r:embed="rId9"/>
          <a:stretch>
            <a:fillRect/>
          </a:stretch>
        </p:blipFill>
        <p:spPr>
          <a:xfrm>
            <a:off x="8523382" y="4113758"/>
            <a:ext cx="2926081" cy="2194560"/>
          </a:xfrm>
          <a:prstGeom prst="rect">
            <a:avLst/>
          </a:prstGeom>
        </p:spPr>
      </p:pic>
      <p:pic>
        <p:nvPicPr>
          <p:cNvPr id="6" name="Picture 5">
            <a:extLst>
              <a:ext uri="{FF2B5EF4-FFF2-40B4-BE49-F238E27FC236}">
                <a16:creationId xmlns:a16="http://schemas.microsoft.com/office/drawing/2014/main" id="{9892B521-79EA-EC32-7789-EE888F3B550D}"/>
              </a:ext>
            </a:extLst>
          </p:cNvPr>
          <p:cNvPicPr>
            <a:picLocks noChangeAspect="1"/>
          </p:cNvPicPr>
          <p:nvPr/>
        </p:nvPicPr>
        <p:blipFill rotWithShape="1">
          <a:blip r:embed="rId10"/>
          <a:srcRect l="4539" t="23517" r="4917"/>
          <a:stretch/>
        </p:blipFill>
        <p:spPr>
          <a:xfrm>
            <a:off x="3762489" y="4113758"/>
            <a:ext cx="3895005" cy="2194560"/>
          </a:xfrm>
          <a:prstGeom prst="rect">
            <a:avLst/>
          </a:prstGeom>
        </p:spPr>
      </p:pic>
      <p:sp>
        <p:nvSpPr>
          <p:cNvPr id="7" name="TextBox 6">
            <a:extLst>
              <a:ext uri="{FF2B5EF4-FFF2-40B4-BE49-F238E27FC236}">
                <a16:creationId xmlns:a16="http://schemas.microsoft.com/office/drawing/2014/main" id="{55E62707-8640-1094-959D-5E7D19EEF6D1}"/>
              </a:ext>
            </a:extLst>
          </p:cNvPr>
          <p:cNvSpPr txBox="1"/>
          <p:nvPr/>
        </p:nvSpPr>
        <p:spPr>
          <a:xfrm>
            <a:off x="274908" y="6308318"/>
            <a:ext cx="7382586" cy="523220"/>
          </a:xfrm>
          <a:prstGeom prst="rect">
            <a:avLst/>
          </a:prstGeom>
          <a:noFill/>
        </p:spPr>
        <p:txBody>
          <a:bodyPr wrap="square">
            <a:spAutoFit/>
          </a:bodyPr>
          <a:lstStyle/>
          <a:p>
            <a:pPr lvl="0" algn="ctr" eaLnBrk="1" fontAlgn="auto" hangingPunct="1">
              <a:spcBef>
                <a:spcPts val="0"/>
              </a:spcBef>
              <a:spcAft>
                <a:spcPts val="0"/>
              </a:spcAft>
              <a:defRPr/>
            </a:pPr>
            <a:r>
              <a:rPr lang="en-US" sz="1400" dirty="0">
                <a:solidFill>
                  <a:prstClr val="black"/>
                </a:solidFill>
                <a:latin typeface="Calibri" panose="020F0502020204030204"/>
                <a:ea typeface="+mn-ea"/>
              </a:rPr>
              <a:t>Public u</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nveiling</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of Peregrine lunar lander </a:t>
            </a:r>
            <a:r>
              <a:rPr lang="en-US" sz="1400" dirty="0">
                <a:solidFill>
                  <a:prstClr val="black"/>
                </a:solidFill>
                <a:latin typeface="Calibri" panose="020F0502020204030204"/>
                <a:ea typeface="+mn-ea"/>
              </a:rPr>
              <a:t>with NASA Administrator Bill Nelson, NASA Science AA Thomas </a:t>
            </a:r>
            <a:r>
              <a:rPr lang="en-US" sz="1400" dirty="0" err="1">
                <a:solidFill>
                  <a:prstClr val="black"/>
                </a:solidFill>
                <a:latin typeface="Calibri" panose="020F0502020204030204"/>
                <a:ea typeface="+mn-ea"/>
              </a:rPr>
              <a:t>Zurbuchen</a:t>
            </a:r>
            <a:r>
              <a:rPr lang="en-US" sz="1400" dirty="0">
                <a:solidFill>
                  <a:prstClr val="black"/>
                </a:solidFill>
                <a:latin typeface="Calibri" panose="020F0502020204030204"/>
                <a:ea typeface="+mn-ea"/>
              </a:rPr>
              <a:t>, NASA Space Technology AA Jim Reuter, and others in attendance.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BC6D157-FE57-6F5F-CFEE-ACAE110866CC}"/>
              </a:ext>
            </a:extLst>
          </p:cNvPr>
          <p:cNvSpPr txBox="1"/>
          <p:nvPr/>
        </p:nvSpPr>
        <p:spPr>
          <a:xfrm>
            <a:off x="8523382" y="6308318"/>
            <a:ext cx="2926082" cy="523220"/>
          </a:xfrm>
          <a:prstGeom prst="rect">
            <a:avLst/>
          </a:prstGeom>
          <a:noFill/>
        </p:spPr>
        <p:txBody>
          <a:bodyPr wrap="square">
            <a:spAutoFit/>
          </a:bodyPr>
          <a:lstStyle/>
          <a:p>
            <a:pPr lvl="0" algn="ctr" eaLnBrk="1" fontAlgn="auto" hangingPunct="1">
              <a:spcBef>
                <a:spcPts val="0"/>
              </a:spcBef>
              <a:spcAft>
                <a:spcPts val="0"/>
              </a:spcAft>
              <a:defRPr/>
            </a:pPr>
            <a:r>
              <a:rPr lang="en-US" sz="1400" dirty="0">
                <a:solidFill>
                  <a:prstClr val="black"/>
                </a:solidFill>
                <a:latin typeface="Calibri" panose="020F0502020204030204"/>
                <a:ea typeface="+mn-ea"/>
              </a:rPr>
              <a:t>US Commerce Secretary, Gina Raimondo, visiting Astrobotic.</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059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15</a:t>
            </a:fld>
            <a:endParaRPr lang="uk-UA"/>
          </a:p>
        </p:txBody>
      </p:sp>
      <p:sp>
        <p:nvSpPr>
          <p:cNvPr id="2" name="Title 1"/>
          <p:cNvSpPr>
            <a:spLocks noGrp="1"/>
          </p:cNvSpPr>
          <p:nvPr>
            <p:ph type="title"/>
          </p:nvPr>
        </p:nvSpPr>
        <p:spPr>
          <a:xfrm>
            <a:off x="1861037" y="121312"/>
            <a:ext cx="8250115" cy="1066800"/>
          </a:xfrm>
        </p:spPr>
        <p:txBody>
          <a:bodyPr/>
          <a:lstStyle/>
          <a:p>
            <a:r>
              <a:rPr lang="en-US" sz="4000" dirty="0">
                <a:solidFill>
                  <a:schemeClr val="bg1">
                    <a:lumMod val="85000"/>
                  </a:schemeClr>
                </a:solidFill>
              </a:rPr>
              <a:t>Astrobotic TRN – Summary </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Accomplishments for the Year-to-Date (Sep 2021–Sep 2022)</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Successful CDR completed</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Open-loop hardware IV&amp;V testing completed at JSC</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FPGA integration of TRN algorithms completed</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Flight hardware integrated on lunar lander successfully</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Terrestrial flight test completed successfully</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Astrobotic’s lunar TRN system successfully commercialized</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Summary of </a:t>
            </a:r>
            <a:r>
              <a:rPr lang="en-US" sz="2400" dirty="0" err="1">
                <a:latin typeface="Arial" panose="020B0604020202020204" pitchFamily="34" charset="0"/>
                <a:cs typeface="Arial" panose="020B0604020202020204" pitchFamily="34" charset="0"/>
              </a:rPr>
              <a:t>TechMat</a:t>
            </a:r>
            <a:r>
              <a:rPr lang="en-US" sz="2400" dirty="0">
                <a:latin typeface="Arial" panose="020B0604020202020204" pitchFamily="34" charset="0"/>
                <a:cs typeface="Arial" panose="020B0604020202020204" pitchFamily="34" charset="0"/>
              </a:rPr>
              <a:t> Capability End State for the Scope of the Project</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Complete TRN solution demonstrated in lunar tech demo</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Detailed performance analysis of precision landing capability</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Sophisticated and mission-proven terrain modeling and simulation capability</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Forward Work</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Lander integrated acceptance testing</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Finalization of TRN flight software and TRN flight maps</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Lunar Tech Demo and post-mission analysis</a:t>
            </a:r>
          </a:p>
          <a:p>
            <a:pP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457200" lvl="1" indent="0">
              <a:buNone/>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1206284159"/>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25b6e98b-6c2a-48dd-80e6-f891601c0ec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DFD1B122D2FB9448C6BB197B1BE849F" ma:contentTypeVersion="11" ma:contentTypeDescription="Create a new document." ma:contentTypeScope="" ma:versionID="fc81986f8acf8ce93e8c0fe00f966193">
  <xsd:schema xmlns:xsd="http://www.w3.org/2001/XMLSchema" xmlns:xs="http://www.w3.org/2001/XMLSchema" xmlns:p="http://schemas.microsoft.com/office/2006/metadata/properties" xmlns:ns2="25b6e98b-6c2a-48dd-80e6-f891601c0ecb" xmlns:ns3="d900e117-17a0-4b24-9e47-511ef1d02c43" targetNamespace="http://schemas.microsoft.com/office/2006/metadata/properties" ma:root="true" ma:fieldsID="a8893a440b8d5e70de2889a7da8a953c" ns2:_="" ns3:_="">
    <xsd:import namespace="25b6e98b-6c2a-48dd-80e6-f891601c0ecb"/>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b6e98b-6c2a-48dd-80e6-f891601c0e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ada7583-6bbc-4778-a369-f8a33eb3a527}" ma:internalName="TaxCatchAll" ma:showField="CatchAllData" ma:web="1e3cba95-c25d-4a61-80c2-a1f4c26a3d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F6CF94-3835-4291-A7F5-6B61552363F6}">
  <ds:schemaRefs>
    <ds:schemaRef ds:uri="25b6e98b-6c2a-48dd-80e6-f891601c0ecb"/>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ACDCEF9-858E-4695-9332-07B0A3DCDA90}">
  <ds:schemaRefs>
    <ds:schemaRef ds:uri="25b6e98b-6c2a-48dd-80e6-f891601c0ecb"/>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7AE54FD-935F-41B7-A2AD-D82757891F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389</TotalTime>
  <Words>1827</Words>
  <Application>Microsoft Macintosh PowerPoint</Application>
  <PresentationFormat>Widescreen</PresentationFormat>
  <Paragraphs>230</Paragraphs>
  <Slides>15</Slides>
  <Notes>15</Notes>
  <HiddenSlides>0</HiddenSlides>
  <MMClips>1</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15</vt:i4>
      </vt:variant>
    </vt:vector>
  </HeadingPairs>
  <TitlesOfParts>
    <vt:vector size="30" baseType="lpstr">
      <vt:lpstr>.AppleSystemUIFont</vt:lpstr>
      <vt:lpstr>Arial</vt:lpstr>
      <vt:lpstr>Arial</vt:lpstr>
      <vt:lpstr>Arial Bold</vt:lpstr>
      <vt:lpstr>Avenir Book</vt:lpstr>
      <vt:lpstr>Book Antiqua</vt:lpstr>
      <vt:lpstr>Calibri</vt:lpstr>
      <vt:lpstr>Calibri Light</vt:lpstr>
      <vt:lpstr>Courier New</vt:lpstr>
      <vt:lpstr>Helvetica Neue</vt:lpstr>
      <vt:lpstr>Wingdings</vt:lpstr>
      <vt:lpstr>2_Office Theme</vt:lpstr>
      <vt:lpstr>3_Office Theme</vt:lpstr>
      <vt:lpstr>Office Theme</vt:lpstr>
      <vt:lpstr>4_Office Theme</vt:lpstr>
      <vt:lpstr>PowerPoint Presentation</vt:lpstr>
      <vt:lpstr>PowerPoint Presentation</vt:lpstr>
      <vt:lpstr>Team Members / Project Org Slide</vt:lpstr>
      <vt:lpstr>Collaborations &amp; Partnerships  </vt:lpstr>
      <vt:lpstr>Standalone Sensor for High Precision Planetary Landing Technology Goals &amp; Project Objectives</vt:lpstr>
      <vt:lpstr>Astrobotic TRN Sensor (OPAL) TRL Progression</vt:lpstr>
      <vt:lpstr>Technical Assessment</vt:lpstr>
      <vt:lpstr>Accomplishments (1 of 4)</vt:lpstr>
      <vt:lpstr>Accomplishments (2 of 4)</vt:lpstr>
      <vt:lpstr>Accomplishments (3 of 4)</vt:lpstr>
      <vt:lpstr>Accomplishments (4 of 4)</vt:lpstr>
      <vt:lpstr>Project Assessment Summary</vt:lpstr>
      <vt:lpstr>Plans Forward and Infusion Plan </vt:lpstr>
      <vt:lpstr>Education/Public Outreach</vt:lpstr>
      <vt:lpstr>Astrobotic TRN – Summary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GCD Annual Program Review - Project Presentation Template</dc:title>
  <dc:creator>Lee</dc:creator>
  <cp:lastModifiedBy>WRIGHT, CINNAMON A. (JSC-EG611)</cp:lastModifiedBy>
  <cp:revision>24</cp:revision>
  <cp:lastPrinted>2017-06-09T12:17:02Z</cp:lastPrinted>
  <dcterms:created xsi:type="dcterms:W3CDTF">2011-06-13T11:07:26Z</dcterms:created>
  <dcterms:modified xsi:type="dcterms:W3CDTF">2022-08-31T20:07:44Z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0x0101009DFD1B122D2FB9448C6BB197B1BE849F</vt:lpwstr>
  </property>
  <property fmtid="{D5CDD505-2E9C-101B-9397-08002B2CF9AE}" pid="3" name="Order">
    <vt:r8>939900</vt:r8>
  </property>
  <property fmtid="{D5CDD505-2E9C-101B-9397-08002B2CF9AE}" pid="4" name="ComplianceAssetId">
    <vt:lpwstr/>
  </property>
  <property fmtid="{D5CDD505-2E9C-101B-9397-08002B2CF9AE}" pid="5" name="PMDispositionComm">
    <vt:lpwstr/>
  </property>
  <property fmtid="{D5CDD505-2E9C-101B-9397-08002B2CF9AE}" pid="6" name="EvaluatorComments">
    <vt:lpwstr/>
  </property>
  <property fmtid="{D5CDD505-2E9C-101B-9397-08002B2CF9AE}" pid="7" name="Description0">
    <vt:lpwstr/>
  </property>
  <property fmtid="{D5CDD505-2E9C-101B-9397-08002B2CF9AE}" pid="8" name="ApprovedBy">
    <vt:lpwstr/>
  </property>
  <property fmtid="{D5CDD505-2E9C-101B-9397-08002B2CF9AE}" pid="9" name="Evaluators">
    <vt:lpwstr/>
  </property>
  <property fmtid="{D5CDD505-2E9C-101B-9397-08002B2CF9AE}" pid="10" name="DocumentLinkGen">
    <vt:lpwstr>, </vt:lpwstr>
  </property>
  <property fmtid="{D5CDD505-2E9C-101B-9397-08002B2CF9AE}" pid="11" name="DocumentLinkGenTest">
    <vt:lpwstr>, </vt:lpwstr>
  </property>
  <property fmtid="{D5CDD505-2E9C-101B-9397-08002B2CF9AE}" pid="12" name="MediaServiceImageTags">
    <vt:lpwstr/>
  </property>
</Properties>
</file>