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5"/>
  </p:notesMasterIdLst>
  <p:handoutMasterIdLst>
    <p:handoutMasterId r:id="rId26"/>
  </p:handoutMasterIdLst>
  <p:sldIdLst>
    <p:sldId id="270" r:id="rId5"/>
    <p:sldId id="286" r:id="rId6"/>
    <p:sldId id="282" r:id="rId7"/>
    <p:sldId id="283" r:id="rId8"/>
    <p:sldId id="284" r:id="rId9"/>
    <p:sldId id="285" r:id="rId10"/>
    <p:sldId id="287" r:id="rId11"/>
    <p:sldId id="271" r:id="rId12"/>
    <p:sldId id="258" r:id="rId13"/>
    <p:sldId id="260" r:id="rId14"/>
    <p:sldId id="261" r:id="rId15"/>
    <p:sldId id="262" r:id="rId16"/>
    <p:sldId id="264" r:id="rId17"/>
    <p:sldId id="268" r:id="rId18"/>
    <p:sldId id="269" r:id="rId19"/>
    <p:sldId id="266" r:id="rId20"/>
    <p:sldId id="267" r:id="rId21"/>
    <p:sldId id="288" r:id="rId22"/>
    <p:sldId id="292" r:id="rId23"/>
    <p:sldId id="289" r:id="rId24"/>
  </p:sldIdLst>
  <p:sldSz cx="12192000" cy="6858000"/>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B2B82"/>
    <a:srgbClr val="B0B3F6"/>
    <a:srgbClr val="5F5F5F"/>
    <a:srgbClr val="DDDDDD"/>
    <a:srgbClr val="777777"/>
    <a:srgbClr val="CCFFCC"/>
    <a:srgbClr val="FFCC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78" autoAdjust="0"/>
    <p:restoredTop sz="88126" autoAdjust="0"/>
  </p:normalViewPr>
  <p:slideViewPr>
    <p:cSldViewPr>
      <p:cViewPr varScale="1">
        <p:scale>
          <a:sx n="78" d="100"/>
          <a:sy n="78" d="100"/>
        </p:scale>
        <p:origin x="120" y="852"/>
      </p:cViewPr>
      <p:guideLst>
        <p:guide orient="horz" pos="28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3020"/>
        <p:guide pos="230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rerick1\Desktop\Papers_to_Upload\thermophysical_properties_moon_202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lrerick1\Desktop\Papers_to_Upload\thermophysical_properties_moon_2022.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rerick1\Desktop\Papers_to_Upload\thermophysical_properties_moon_2022.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rerick1\Desktop\Papers_to_Upload\thermophysical_properties_moon_2022.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rerick1\Desktop\Papers_to_Upload\thermophysical_properties_moon_2022.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oleObject" Target="file:///C:\Users\lrerick1\Desktop\Papers_to_Upload\thermophysical_properties_moon_202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rerick1\Desktop\Papers_to_Upload\thermophysical_properties_moon_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2692629277584"/>
          <c:y val="2.8469208421505684E-2"/>
          <c:w val="0.81661723833160071"/>
          <c:h val="0.86519548763183207"/>
        </c:manualLayout>
      </c:layout>
      <c:scatterChart>
        <c:scatterStyle val="smoothMarker"/>
        <c:varyColors val="0"/>
        <c:ser>
          <c:idx val="2"/>
          <c:order val="0"/>
          <c:tx>
            <c:v>H=0.068</c:v>
          </c:tx>
          <c:spPr>
            <a:ln>
              <a:solidFill>
                <a:srgbClr val="00B050"/>
              </a:solidFill>
              <a:prstDash val="solid"/>
            </a:ln>
          </c:spPr>
          <c:marker>
            <c:symbol val="none"/>
          </c:marker>
          <c:xVal>
            <c:numRef>
              <c:f>density!$I$17:$I$90</c:f>
              <c:numCache>
                <c:formatCode>General</c:formatCode>
                <c:ptCount val="74"/>
                <c:pt idx="0">
                  <c:v>1100.0514686959805</c:v>
                </c:pt>
                <c:pt idx="1">
                  <c:v>1100.1029336076376</c:v>
                </c:pt>
                <c:pt idx="2">
                  <c:v>1100.5145166986206</c:v>
                </c:pt>
                <c:pt idx="3">
                  <c:v>1101.0286552151938</c:v>
                </c:pt>
                <c:pt idx="4">
                  <c:v>1195.7297621621551</c:v>
                </c:pt>
                <c:pt idx="5">
                  <c:v>1278.3678280905638</c:v>
                </c:pt>
                <c:pt idx="6">
                  <c:v>1349.7045763091619</c:v>
                </c:pt>
                <c:pt idx="7">
                  <c:v>1411.2855388986345</c:v>
                </c:pt>
                <c:pt idx="8">
                  <c:v>1464.4448859132403</c:v>
                </c:pt>
                <c:pt idx="9">
                  <c:v>1510.3343305758408</c:v>
                </c:pt>
                <c:pt idx="10">
                  <c:v>1549.9480814908641</c:v>
                </c:pt>
                <c:pt idx="11">
                  <c:v>1584.1443824723931</c:v>
                </c:pt>
                <c:pt idx="12">
                  <c:v>1613.6641066542259</c:v>
                </c:pt>
                <c:pt idx="13">
                  <c:v>1639.1468077288882</c:v>
                </c:pt>
                <c:pt idx="14">
                  <c:v>1661.1445760705124</c:v>
                </c:pt>
                <c:pt idx="15">
                  <c:v>1680.1339999386482</c:v>
                </c:pt>
                <c:pt idx="16">
                  <c:v>1696.5264909060797</c:v>
                </c:pt>
                <c:pt idx="17">
                  <c:v>1710.6771972141435</c:v>
                </c:pt>
                <c:pt idx="18">
                  <c:v>1722.8926981660679</c:v>
                </c:pt>
                <c:pt idx="19">
                  <c:v>1733.4376462596792</c:v>
                </c:pt>
                <c:pt idx="20">
                  <c:v>1742.5405009632709</c:v>
                </c:pt>
                <c:pt idx="21">
                  <c:v>1750.3984783586175</c:v>
                </c:pt>
                <c:pt idx="22">
                  <c:v>1757.1818238866326</c:v>
                </c:pt>
                <c:pt idx="23">
                  <c:v>1763.0375007659895</c:v>
                </c:pt>
                <c:pt idx="24">
                  <c:v>1768.0923739954048</c:v>
                </c:pt>
                <c:pt idx="25">
                  <c:v>1772.4559589219461</c:v>
                </c:pt>
                <c:pt idx="26">
                  <c:v>1776.2227939239272</c:v>
                </c:pt>
                <c:pt idx="27">
                  <c:v>1779.4744886132744</c:v>
                </c:pt>
                <c:pt idx="28">
                  <c:v>1782.2814919322855</c:v>
                </c:pt>
                <c:pt idx="29">
                  <c:v>1784.7046184511291</c:v>
                </c:pt>
                <c:pt idx="30">
                  <c:v>1786.7963659337761</c:v>
                </c:pt>
                <c:pt idx="31">
                  <c:v>1788.6020527178271</c:v>
                </c:pt>
                <c:pt idx="32">
                  <c:v>1790.1607995499116</c:v>
                </c:pt>
                <c:pt idx="33">
                  <c:v>1791.5063771484156</c:v>
                </c:pt>
                <c:pt idx="34">
                  <c:v>1792.6679378562401</c:v>
                </c:pt>
                <c:pt idx="35">
                  <c:v>1793.6706472350691</c:v>
                </c:pt>
                <c:pt idx="36">
                  <c:v>1794.5362292848224</c:v>
                </c:pt>
                <c:pt idx="37">
                  <c:v>1795.2834371006402</c:v>
                </c:pt>
                <c:pt idx="38">
                  <c:v>1795.9284591643238</c:v>
                </c:pt>
                <c:pt idx="39">
                  <c:v>1796.4852700726565</c:v>
                </c:pt>
                <c:pt idx="40">
                  <c:v>1796.9659333012403</c:v>
                </c:pt>
                <c:pt idx="41">
                  <c:v>1797.380862563321</c:v>
                </c:pt>
                <c:pt idx="42">
                  <c:v>1797.7390474260114</c:v>
                </c:pt>
                <c:pt idx="43">
                  <c:v>1798.0482480719654</c:v>
                </c:pt>
                <c:pt idx="44">
                  <c:v>1798.3151634260657</c:v>
                </c:pt>
                <c:pt idx="45">
                  <c:v>1798.545576289644</c:v>
                </c:pt>
                <c:pt idx="46">
                  <c:v>1798.744478626609</c:v>
                </c:pt>
                <c:pt idx="47">
                  <c:v>1798.9161797158436</c:v>
                </c:pt>
                <c:pt idx="48">
                  <c:v>1799.0643995130276</c:v>
                </c:pt>
                <c:pt idx="49">
                  <c:v>1799.1923492445942</c:v>
                </c:pt>
                <c:pt idx="50">
                  <c:v>1799.3028009799157</c:v>
                </c:pt>
                <c:pt idx="51">
                  <c:v>1799.3981476890192</c:v>
                </c:pt>
                <c:pt idx="52">
                  <c:v>1799.4804550870006</c:v>
                </c:pt>
                <c:pt idx="53">
                  <c:v>1799.5515063883634</c:v>
                </c:pt>
                <c:pt idx="54">
                  <c:v>1799.6128409408966</c:v>
                </c:pt>
                <c:pt idx="55">
                  <c:v>1799.6657875761064</c:v>
                </c:pt>
                <c:pt idx="56">
                  <c:v>1799.7114933987507</c:v>
                </c:pt>
                <c:pt idx="57">
                  <c:v>1799.7509486392075</c:v>
                </c:pt>
                <c:pt idx="58">
                  <c:v>1799.7850081071144</c:v>
                </c:pt>
                <c:pt idx="59">
                  <c:v>1799.8144097110755</c:v>
                </c:pt>
                <c:pt idx="60">
                  <c:v>1799.8397904456731</c:v>
                </c:pt>
                <c:pt idx="61">
                  <c:v>1799.8617001921471</c:v>
                </c:pt>
                <c:pt idx="62">
                  <c:v>1799.8806136317369</c:v>
                </c:pt>
                <c:pt idx="63">
                  <c:v>1799.896940529793</c:v>
                </c:pt>
                <c:pt idx="64">
                  <c:v>1799.9110346134664</c:v>
                </c:pt>
                <c:pt idx="65">
                  <c:v>1799.9232012353143</c:v>
                </c:pt>
                <c:pt idx="66">
                  <c:v>1799.9337039888539</c:v>
                </c:pt>
                <c:pt idx="67">
                  <c:v>1799.9427704193959</c:v>
                </c:pt>
                <c:pt idx="68">
                  <c:v>1799.9505969538814</c:v>
                </c:pt>
                <c:pt idx="69">
                  <c:v>1799.9573531565313</c:v>
                </c:pt>
                <c:pt idx="70">
                  <c:v>1799.963185402506</c:v>
                </c:pt>
                <c:pt idx="71">
                  <c:v>1799.9682200491663</c:v>
                </c:pt>
                <c:pt idx="72">
                  <c:v>1799.9725661736445</c:v>
                </c:pt>
                <c:pt idx="73">
                  <c:v>1799.9763179360334</c:v>
                </c:pt>
              </c:numCache>
            </c:numRef>
          </c:xVal>
          <c:yVal>
            <c:numRef>
              <c:f>density!$F$17:$F$90</c:f>
              <c:numCache>
                <c:formatCode>General</c:formatCode>
                <c:ptCount val="74"/>
                <c:pt idx="0">
                  <c:v>5.0000000000000004E-6</c:v>
                </c:pt>
                <c:pt idx="1">
                  <c:v>1.0000000000000001E-5</c:v>
                </c:pt>
                <c:pt idx="2">
                  <c:v>5.0000000000000002E-5</c:v>
                </c:pt>
                <c:pt idx="3">
                  <c:v>1E-4</c:v>
                </c:pt>
                <c:pt idx="4">
                  <c:v>0.01</c:v>
                </c:pt>
                <c:pt idx="5">
                  <c:v>0.02</c:v>
                </c:pt>
                <c:pt idx="6">
                  <c:v>0.03</c:v>
                </c:pt>
                <c:pt idx="7">
                  <c:v>0.04</c:v>
                </c:pt>
                <c:pt idx="8">
                  <c:v>0.05</c:v>
                </c:pt>
                <c:pt idx="9">
                  <c:v>0.06</c:v>
                </c:pt>
                <c:pt idx="10">
                  <c:v>7.0000000000000007E-2</c:v>
                </c:pt>
                <c:pt idx="11">
                  <c:v>0.08</c:v>
                </c:pt>
                <c:pt idx="12">
                  <c:v>0.09</c:v>
                </c:pt>
                <c:pt idx="13">
                  <c:v>0.1</c:v>
                </c:pt>
                <c:pt idx="14">
                  <c:v>0.11</c:v>
                </c:pt>
                <c:pt idx="15">
                  <c:v>0.12</c:v>
                </c:pt>
                <c:pt idx="16">
                  <c:v>0.13</c:v>
                </c:pt>
                <c:pt idx="17">
                  <c:v>0.14000000000000001</c:v>
                </c:pt>
                <c:pt idx="18">
                  <c:v>0.15</c:v>
                </c:pt>
                <c:pt idx="19">
                  <c:v>0.16</c:v>
                </c:pt>
                <c:pt idx="20">
                  <c:v>0.17</c:v>
                </c:pt>
                <c:pt idx="21">
                  <c:v>0.18</c:v>
                </c:pt>
                <c:pt idx="22">
                  <c:v>0.19</c:v>
                </c:pt>
                <c:pt idx="23">
                  <c:v>0.2</c:v>
                </c:pt>
                <c:pt idx="24">
                  <c:v>0.21</c:v>
                </c:pt>
                <c:pt idx="25">
                  <c:v>0.22</c:v>
                </c:pt>
                <c:pt idx="26">
                  <c:v>0.23</c:v>
                </c:pt>
                <c:pt idx="27">
                  <c:v>0.24</c:v>
                </c:pt>
                <c:pt idx="28">
                  <c:v>0.25</c:v>
                </c:pt>
                <c:pt idx="29">
                  <c:v>0.26</c:v>
                </c:pt>
                <c:pt idx="30">
                  <c:v>0.27</c:v>
                </c:pt>
                <c:pt idx="31">
                  <c:v>0.28000000000000003</c:v>
                </c:pt>
                <c:pt idx="32">
                  <c:v>0.28999999999999998</c:v>
                </c:pt>
                <c:pt idx="33">
                  <c:v>0.3</c:v>
                </c:pt>
                <c:pt idx="34">
                  <c:v>0.31</c:v>
                </c:pt>
                <c:pt idx="35">
                  <c:v>0.32</c:v>
                </c:pt>
                <c:pt idx="36">
                  <c:v>0.33</c:v>
                </c:pt>
                <c:pt idx="37">
                  <c:v>0.34</c:v>
                </c:pt>
                <c:pt idx="38">
                  <c:v>0.35</c:v>
                </c:pt>
                <c:pt idx="39">
                  <c:v>0.36</c:v>
                </c:pt>
                <c:pt idx="40">
                  <c:v>0.37</c:v>
                </c:pt>
                <c:pt idx="41">
                  <c:v>0.38</c:v>
                </c:pt>
                <c:pt idx="42">
                  <c:v>0.39</c:v>
                </c:pt>
                <c:pt idx="43">
                  <c:v>0.4</c:v>
                </c:pt>
                <c:pt idx="44">
                  <c:v>0.41</c:v>
                </c:pt>
                <c:pt idx="45">
                  <c:v>0.42</c:v>
                </c:pt>
                <c:pt idx="46">
                  <c:v>0.43</c:v>
                </c:pt>
                <c:pt idx="47">
                  <c:v>0.44</c:v>
                </c:pt>
                <c:pt idx="48">
                  <c:v>0.45</c:v>
                </c:pt>
                <c:pt idx="49">
                  <c:v>0.46</c:v>
                </c:pt>
                <c:pt idx="50">
                  <c:v>0.47</c:v>
                </c:pt>
                <c:pt idx="51">
                  <c:v>0.48</c:v>
                </c:pt>
                <c:pt idx="52">
                  <c:v>0.49</c:v>
                </c:pt>
                <c:pt idx="53">
                  <c:v>0.5</c:v>
                </c:pt>
                <c:pt idx="54">
                  <c:v>0.51</c:v>
                </c:pt>
                <c:pt idx="55">
                  <c:v>0.52</c:v>
                </c:pt>
                <c:pt idx="56">
                  <c:v>0.53</c:v>
                </c:pt>
                <c:pt idx="57">
                  <c:v>0.54</c:v>
                </c:pt>
                <c:pt idx="58">
                  <c:v>0.55000000000000004</c:v>
                </c:pt>
                <c:pt idx="59">
                  <c:v>0.56000000000000005</c:v>
                </c:pt>
                <c:pt idx="60">
                  <c:v>0.56999999999999995</c:v>
                </c:pt>
                <c:pt idx="61">
                  <c:v>0.57999999999999996</c:v>
                </c:pt>
                <c:pt idx="62">
                  <c:v>0.59</c:v>
                </c:pt>
                <c:pt idx="63">
                  <c:v>0.6</c:v>
                </c:pt>
                <c:pt idx="64">
                  <c:v>0.61</c:v>
                </c:pt>
                <c:pt idx="65">
                  <c:v>0.62</c:v>
                </c:pt>
                <c:pt idx="66">
                  <c:v>0.63</c:v>
                </c:pt>
                <c:pt idx="67">
                  <c:v>0.64</c:v>
                </c:pt>
                <c:pt idx="68">
                  <c:v>0.65</c:v>
                </c:pt>
                <c:pt idx="69">
                  <c:v>0.66</c:v>
                </c:pt>
                <c:pt idx="70">
                  <c:v>0.67</c:v>
                </c:pt>
                <c:pt idx="71">
                  <c:v>0.68</c:v>
                </c:pt>
                <c:pt idx="72">
                  <c:v>0.69</c:v>
                </c:pt>
                <c:pt idx="73">
                  <c:v>0.7</c:v>
                </c:pt>
              </c:numCache>
            </c:numRef>
          </c:yVal>
          <c:smooth val="1"/>
          <c:extLst>
            <c:ext xmlns:c16="http://schemas.microsoft.com/office/drawing/2014/chart" uri="{C3380CC4-5D6E-409C-BE32-E72D297353CC}">
              <c16:uniqueId val="{00000000-A0D9-481A-965C-BFFF1F7D3215}"/>
            </c:ext>
          </c:extLst>
        </c:ser>
        <c:ser>
          <c:idx val="3"/>
          <c:order val="1"/>
          <c:tx>
            <c:v>H=0.056</c:v>
          </c:tx>
          <c:spPr>
            <a:ln>
              <a:solidFill>
                <a:srgbClr val="FF0000"/>
              </a:solidFill>
              <a:prstDash val="solid"/>
            </a:ln>
          </c:spPr>
          <c:marker>
            <c:symbol val="none"/>
          </c:marker>
          <c:xVal>
            <c:numRef>
              <c:f>density!$J$17:$J$90</c:f>
              <c:numCache>
                <c:formatCode>General</c:formatCode>
                <c:ptCount val="74"/>
                <c:pt idx="0">
                  <c:v>1100.0624972099044</c:v>
                </c:pt>
                <c:pt idx="1">
                  <c:v>1100.12498883995</c:v>
                </c:pt>
                <c:pt idx="2">
                  <c:v>1100.6247210651654</c:v>
                </c:pt>
                <c:pt idx="3">
                  <c:v>1101.2488845926032</c:v>
                </c:pt>
                <c:pt idx="4">
                  <c:v>1214.4749848949118</c:v>
                </c:pt>
                <c:pt idx="5">
                  <c:v>1310.2292238374089</c:v>
                </c:pt>
                <c:pt idx="6">
                  <c:v>1390.3242269848115</c:v>
                </c:pt>
                <c:pt idx="7">
                  <c:v>1457.3208383101328</c:v>
                </c:pt>
                <c:pt idx="8">
                  <c:v>1513.3611123933451</c:v>
                </c:pt>
                <c:pt idx="9">
                  <c:v>1560.2368014348681</c:v>
                </c:pt>
                <c:pt idx="10">
                  <c:v>1599.4466421978668</c:v>
                </c:pt>
                <c:pt idx="11">
                  <c:v>1632.2442744907569</c:v>
                </c:pt>
                <c:pt idx="12">
                  <c:v>1659.6783232674791</c:v>
                </c:pt>
                <c:pt idx="13">
                  <c:v>1682.6259258737421</c:v>
                </c:pt>
                <c:pt idx="14">
                  <c:v>1701.8207763918244</c:v>
                </c:pt>
                <c:pt idx="15">
                  <c:v>1717.8765837340245</c:v>
                </c:pt>
                <c:pt idx="16">
                  <c:v>1731.3066935005475</c:v>
                </c:pt>
                <c:pt idx="17">
                  <c:v>1742.5405009632709</c:v>
                </c:pt>
                <c:pt idx="18">
                  <c:v>1751.9371799408405</c:v>
                </c:pt>
                <c:pt idx="19">
                  <c:v>1759.7971665126679</c:v>
                </c:pt>
                <c:pt idx="20">
                  <c:v>1766.3717647358035</c:v>
                </c:pt>
                <c:pt idx="21">
                  <c:v>1771.8711814842484</c:v>
                </c:pt>
                <c:pt idx="22">
                  <c:v>1776.4712473052518</c:v>
                </c:pt>
                <c:pt idx="23">
                  <c:v>1780.3190381757195</c:v>
                </c:pt>
                <c:pt idx="24">
                  <c:v>1783.5375779007936</c:v>
                </c:pt>
                <c:pt idx="25">
                  <c:v>1786.2297715024226</c:v>
                </c:pt>
                <c:pt idx="26">
                  <c:v>1788.4816953585077</c:v>
                </c:pt>
                <c:pt idx="27">
                  <c:v>1790.3653492868648</c:v>
                </c:pt>
                <c:pt idx="28">
                  <c:v>1791.9409585652274</c:v>
                </c:pt>
                <c:pt idx="29">
                  <c:v>1793.2588994888176</c:v>
                </c:pt>
                <c:pt idx="30">
                  <c:v>1794.3613100305213</c:v>
                </c:pt>
                <c:pt idx="31">
                  <c:v>1795.2834371006402</c:v>
                </c:pt>
                <c:pt idx="32">
                  <c:v>1796.0547634815832</c:v>
                </c:pt>
                <c:pt idx="33">
                  <c:v>1796.6999504685155</c:v>
                </c:pt>
                <c:pt idx="34">
                  <c:v>1797.2396263546143</c:v>
                </c:pt>
                <c:pt idx="35">
                  <c:v>1797.6910459708427</c:v>
                </c:pt>
                <c:pt idx="36">
                  <c:v>1798.0686423674294</c:v>
                </c:pt>
                <c:pt idx="37">
                  <c:v>1798.3844882757369</c:v>
                </c:pt>
                <c:pt idx="38">
                  <c:v>1798.6486821046406</c:v>
                </c:pt>
                <c:pt idx="39">
                  <c:v>1798.8696708127256</c:v>
                </c:pt>
                <c:pt idx="40">
                  <c:v>1799.0545199793535</c:v>
                </c:pt>
                <c:pt idx="41">
                  <c:v>1799.2091397094705</c:v>
                </c:pt>
                <c:pt idx="42">
                  <c:v>1799.3384735949166</c:v>
                </c:pt>
                <c:pt idx="43">
                  <c:v>1799.4466567738161</c:v>
                </c:pt>
                <c:pt idx="44">
                  <c:v>1799.5371481416148</c:v>
                </c:pt>
                <c:pt idx="45">
                  <c:v>1799.6128409408966</c:v>
                </c:pt>
                <c:pt idx="46">
                  <c:v>1799.6761552658147</c:v>
                </c:pt>
                <c:pt idx="47">
                  <c:v>1799.7291154387492</c:v>
                </c:pt>
                <c:pt idx="48">
                  <c:v>1799.7734147331171</c:v>
                </c:pt>
                <c:pt idx="49">
                  <c:v>1799.810469511694</c:v>
                </c:pt>
                <c:pt idx="50">
                  <c:v>1799.8414645113883</c:v>
                </c:pt>
                <c:pt idx="51">
                  <c:v>1799.8673907223369</c:v>
                </c:pt>
                <c:pt idx="52">
                  <c:v>1799.889077072419</c:v>
                </c:pt>
                <c:pt idx="53">
                  <c:v>1799.9072169302181</c:v>
                </c:pt>
                <c:pt idx="54">
                  <c:v>1799.9223902738063</c:v>
                </c:pt>
                <c:pt idx="55">
                  <c:v>1799.9350822341403</c:v>
                </c:pt>
                <c:pt idx="56">
                  <c:v>1799.945698605949</c:v>
                </c:pt>
                <c:pt idx="57">
                  <c:v>1799.95457882204</c:v>
                </c:pt>
                <c:pt idx="58">
                  <c:v>1799.9620068058414</c:v>
                </c:pt>
                <c:pt idx="59">
                  <c:v>1799.9682200491663</c:v>
                </c:pt>
                <c:pt idx="60">
                  <c:v>1799.97341720544</c:v>
                </c:pt>
                <c:pt idx="61">
                  <c:v>1799.9777644411624</c:v>
                </c:pt>
                <c:pt idx="62">
                  <c:v>1799.9814007486798</c:v>
                </c:pt>
                <c:pt idx="63">
                  <c:v>1799.9844423901282</c:v>
                </c:pt>
                <c:pt idx="64">
                  <c:v>1799.9869866146355</c:v>
                </c:pt>
                <c:pt idx="65">
                  <c:v>1799.9891147676256</c:v>
                </c:pt>
                <c:pt idx="66">
                  <c:v>1799.9908948916423</c:v>
                </c:pt>
                <c:pt idx="67">
                  <c:v>1799.9923839018447</c:v>
                </c:pt>
                <c:pt idx="68">
                  <c:v>1799.9936294057322</c:v>
                </c:pt>
                <c:pt idx="69">
                  <c:v>1799.9946712252788</c:v>
                </c:pt>
                <c:pt idx="70">
                  <c:v>1799.995542670144</c:v>
                </c:pt>
                <c:pt idx="71">
                  <c:v>1799.9962716026696</c:v>
                </c:pt>
                <c:pt idx="72">
                  <c:v>1799.9968813287098</c:v>
                </c:pt>
                <c:pt idx="73">
                  <c:v>1799.9973913427796</c:v>
                </c:pt>
              </c:numCache>
            </c:numRef>
          </c:xVal>
          <c:yVal>
            <c:numRef>
              <c:f>density!$F$17:$F$90</c:f>
              <c:numCache>
                <c:formatCode>General</c:formatCode>
                <c:ptCount val="74"/>
                <c:pt idx="0">
                  <c:v>5.0000000000000004E-6</c:v>
                </c:pt>
                <c:pt idx="1">
                  <c:v>1.0000000000000001E-5</c:v>
                </c:pt>
                <c:pt idx="2">
                  <c:v>5.0000000000000002E-5</c:v>
                </c:pt>
                <c:pt idx="3">
                  <c:v>1E-4</c:v>
                </c:pt>
                <c:pt idx="4">
                  <c:v>0.01</c:v>
                </c:pt>
                <c:pt idx="5">
                  <c:v>0.02</c:v>
                </c:pt>
                <c:pt idx="6">
                  <c:v>0.03</c:v>
                </c:pt>
                <c:pt idx="7">
                  <c:v>0.04</c:v>
                </c:pt>
                <c:pt idx="8">
                  <c:v>0.05</c:v>
                </c:pt>
                <c:pt idx="9">
                  <c:v>0.06</c:v>
                </c:pt>
                <c:pt idx="10">
                  <c:v>7.0000000000000007E-2</c:v>
                </c:pt>
                <c:pt idx="11">
                  <c:v>0.08</c:v>
                </c:pt>
                <c:pt idx="12">
                  <c:v>0.09</c:v>
                </c:pt>
                <c:pt idx="13">
                  <c:v>0.1</c:v>
                </c:pt>
                <c:pt idx="14">
                  <c:v>0.11</c:v>
                </c:pt>
                <c:pt idx="15">
                  <c:v>0.12</c:v>
                </c:pt>
                <c:pt idx="16">
                  <c:v>0.13</c:v>
                </c:pt>
                <c:pt idx="17">
                  <c:v>0.14000000000000001</c:v>
                </c:pt>
                <c:pt idx="18">
                  <c:v>0.15</c:v>
                </c:pt>
                <c:pt idx="19">
                  <c:v>0.16</c:v>
                </c:pt>
                <c:pt idx="20">
                  <c:v>0.17</c:v>
                </c:pt>
                <c:pt idx="21">
                  <c:v>0.18</c:v>
                </c:pt>
                <c:pt idx="22">
                  <c:v>0.19</c:v>
                </c:pt>
                <c:pt idx="23">
                  <c:v>0.2</c:v>
                </c:pt>
                <c:pt idx="24">
                  <c:v>0.21</c:v>
                </c:pt>
                <c:pt idx="25">
                  <c:v>0.22</c:v>
                </c:pt>
                <c:pt idx="26">
                  <c:v>0.23</c:v>
                </c:pt>
                <c:pt idx="27">
                  <c:v>0.24</c:v>
                </c:pt>
                <c:pt idx="28">
                  <c:v>0.25</c:v>
                </c:pt>
                <c:pt idx="29">
                  <c:v>0.26</c:v>
                </c:pt>
                <c:pt idx="30">
                  <c:v>0.27</c:v>
                </c:pt>
                <c:pt idx="31">
                  <c:v>0.28000000000000003</c:v>
                </c:pt>
                <c:pt idx="32">
                  <c:v>0.28999999999999998</c:v>
                </c:pt>
                <c:pt idx="33">
                  <c:v>0.3</c:v>
                </c:pt>
                <c:pt idx="34">
                  <c:v>0.31</c:v>
                </c:pt>
                <c:pt idx="35">
                  <c:v>0.32</c:v>
                </c:pt>
                <c:pt idx="36">
                  <c:v>0.33</c:v>
                </c:pt>
                <c:pt idx="37">
                  <c:v>0.34</c:v>
                </c:pt>
                <c:pt idx="38">
                  <c:v>0.35</c:v>
                </c:pt>
                <c:pt idx="39">
                  <c:v>0.36</c:v>
                </c:pt>
                <c:pt idx="40">
                  <c:v>0.37</c:v>
                </c:pt>
                <c:pt idx="41">
                  <c:v>0.38</c:v>
                </c:pt>
                <c:pt idx="42">
                  <c:v>0.39</c:v>
                </c:pt>
                <c:pt idx="43">
                  <c:v>0.4</c:v>
                </c:pt>
                <c:pt idx="44">
                  <c:v>0.41</c:v>
                </c:pt>
                <c:pt idx="45">
                  <c:v>0.42</c:v>
                </c:pt>
                <c:pt idx="46">
                  <c:v>0.43</c:v>
                </c:pt>
                <c:pt idx="47">
                  <c:v>0.44</c:v>
                </c:pt>
                <c:pt idx="48">
                  <c:v>0.45</c:v>
                </c:pt>
                <c:pt idx="49">
                  <c:v>0.46</c:v>
                </c:pt>
                <c:pt idx="50">
                  <c:v>0.47</c:v>
                </c:pt>
                <c:pt idx="51">
                  <c:v>0.48</c:v>
                </c:pt>
                <c:pt idx="52">
                  <c:v>0.49</c:v>
                </c:pt>
                <c:pt idx="53">
                  <c:v>0.5</c:v>
                </c:pt>
                <c:pt idx="54">
                  <c:v>0.51</c:v>
                </c:pt>
                <c:pt idx="55">
                  <c:v>0.52</c:v>
                </c:pt>
                <c:pt idx="56">
                  <c:v>0.53</c:v>
                </c:pt>
                <c:pt idx="57">
                  <c:v>0.54</c:v>
                </c:pt>
                <c:pt idx="58">
                  <c:v>0.55000000000000004</c:v>
                </c:pt>
                <c:pt idx="59">
                  <c:v>0.56000000000000005</c:v>
                </c:pt>
                <c:pt idx="60">
                  <c:v>0.56999999999999995</c:v>
                </c:pt>
                <c:pt idx="61">
                  <c:v>0.57999999999999996</c:v>
                </c:pt>
                <c:pt idx="62">
                  <c:v>0.59</c:v>
                </c:pt>
                <c:pt idx="63">
                  <c:v>0.6</c:v>
                </c:pt>
                <c:pt idx="64">
                  <c:v>0.61</c:v>
                </c:pt>
                <c:pt idx="65">
                  <c:v>0.62</c:v>
                </c:pt>
                <c:pt idx="66">
                  <c:v>0.63</c:v>
                </c:pt>
                <c:pt idx="67">
                  <c:v>0.64</c:v>
                </c:pt>
                <c:pt idx="68">
                  <c:v>0.65</c:v>
                </c:pt>
                <c:pt idx="69">
                  <c:v>0.66</c:v>
                </c:pt>
                <c:pt idx="70">
                  <c:v>0.67</c:v>
                </c:pt>
                <c:pt idx="71">
                  <c:v>0.68</c:v>
                </c:pt>
                <c:pt idx="72">
                  <c:v>0.69</c:v>
                </c:pt>
                <c:pt idx="73">
                  <c:v>0.7</c:v>
                </c:pt>
              </c:numCache>
            </c:numRef>
          </c:yVal>
          <c:smooth val="1"/>
          <c:extLst>
            <c:ext xmlns:c16="http://schemas.microsoft.com/office/drawing/2014/chart" uri="{C3380CC4-5D6E-409C-BE32-E72D297353CC}">
              <c16:uniqueId val="{00000001-A0D9-481A-965C-BFFF1F7D3215}"/>
            </c:ext>
          </c:extLst>
        </c:ser>
        <c:ser>
          <c:idx val="0"/>
          <c:order val="2"/>
          <c:tx>
            <c:v>H = 0.088</c:v>
          </c:tx>
          <c:spPr>
            <a:effectLst/>
          </c:spPr>
          <c:marker>
            <c:symbol val="none"/>
          </c:marker>
          <c:xVal>
            <c:numRef>
              <c:f>density!$K$17:$K$90</c:f>
              <c:numCache>
                <c:formatCode>General</c:formatCode>
                <c:ptCount val="74"/>
                <c:pt idx="0">
                  <c:v>1100.0397715973872</c:v>
                </c:pt>
                <c:pt idx="1">
                  <c:v>1100.0795409350885</c:v>
                </c:pt>
                <c:pt idx="2">
                  <c:v>1100.3976143034215</c:v>
                </c:pt>
                <c:pt idx="3">
                  <c:v>1100.7950027537941</c:v>
                </c:pt>
                <c:pt idx="4">
                  <c:v>1175.1922693757733</c:v>
                </c:pt>
                <c:pt idx="5">
                  <c:v>1242.307571074577</c:v>
                </c:pt>
                <c:pt idx="6">
                  <c:v>1302.2135129954195</c:v>
                </c:pt>
                <c:pt idx="7">
                  <c:v>1355.6845067418026</c:v>
                </c:pt>
                <c:pt idx="8">
                  <c:v>1403.4117785373742</c:v>
                </c:pt>
                <c:pt idx="9">
                  <c:v>1446.0123047937693</c:v>
                </c:pt>
                <c:pt idx="10">
                  <c:v>1484.0367878418492</c:v>
                </c:pt>
                <c:pt idx="11">
                  <c:v>1517.976774929607</c:v>
                </c:pt>
                <c:pt idx="12">
                  <c:v>1548.2710125149174</c:v>
                </c:pt>
                <c:pt idx="13">
                  <c:v>1575.3111179958732</c:v>
                </c:pt>
                <c:pt idx="14">
                  <c:v>1599.4466421978668</c:v>
                </c:pt>
                <c:pt idx="15">
                  <c:v>1620.9895880608296</c:v>
                </c:pt>
                <c:pt idx="16">
                  <c:v>1640.2184439402556</c:v>
                </c:pt>
                <c:pt idx="17">
                  <c:v>1657.3817836610051</c:v>
                </c:pt>
                <c:pt idx="18">
                  <c:v>1672.7014798622249</c:v>
                </c:pt>
                <c:pt idx="19">
                  <c:v>1686.3755721727064</c:v>
                </c:pt>
                <c:pt idx="20">
                  <c:v>1698.5808272939321</c:v>
                </c:pt>
                <c:pt idx="21">
                  <c:v>1709.4750240853359</c:v>
                </c:pt>
                <c:pt idx="22">
                  <c:v>1719.1989931913513</c:v>
                </c:pt>
                <c:pt idx="23">
                  <c:v>1727.878437576765</c:v>
                </c:pt>
                <c:pt idx="24">
                  <c:v>1735.6255575046644</c:v>
                </c:pt>
                <c:pt idx="25">
                  <c:v>1742.5405009632709</c:v>
                </c:pt>
                <c:pt idx="26">
                  <c:v>1748.7126582915091</c:v>
                </c:pt>
                <c:pt idx="27">
                  <c:v>1754.2218177390978</c:v>
                </c:pt>
                <c:pt idx="28">
                  <c:v>1759.1391968992336</c:v>
                </c:pt>
                <c:pt idx="29">
                  <c:v>1763.5283633473239</c:v>
                </c:pt>
                <c:pt idx="30">
                  <c:v>1767.4460563869859</c:v>
                </c:pt>
                <c:pt idx="31">
                  <c:v>1770.9429205261195</c:v>
                </c:pt>
                <c:pt idx="32">
                  <c:v>1774.0641601647956</c:v>
                </c:pt>
                <c:pt idx="33">
                  <c:v>1776.8501239581892</c:v>
                </c:pt>
                <c:pt idx="34">
                  <c:v>1779.3368264086916</c:v>
                </c:pt>
                <c:pt idx="35">
                  <c:v>1781.5564134298859</c:v>
                </c:pt>
                <c:pt idx="36">
                  <c:v>1783.5375779007936</c:v>
                </c:pt>
                <c:pt idx="37">
                  <c:v>1785.3059305823097</c:v>
                </c:pt>
                <c:pt idx="38">
                  <c:v>1786.8843311907115</c:v>
                </c:pt>
                <c:pt idx="39">
                  <c:v>1788.2931839080707</c:v>
                </c:pt>
                <c:pt idx="40">
                  <c:v>1789.5507011496663</c:v>
                </c:pt>
                <c:pt idx="41">
                  <c:v>1790.6731389981553</c:v>
                </c:pt>
                <c:pt idx="42">
                  <c:v>1791.6750073479855</c:v>
                </c:pt>
                <c:pt idx="43">
                  <c:v>1792.5692574766163</c:v>
                </c:pt>
                <c:pt idx="44">
                  <c:v>1793.3674494673025</c:v>
                </c:pt>
                <c:pt idx="45">
                  <c:v>1794.0799016477354</c:v>
                </c:pt>
                <c:pt idx="46">
                  <c:v>1794.7158239763562</c:v>
                </c:pt>
                <c:pt idx="47">
                  <c:v>1795.2834371006402</c:v>
                </c:pt>
                <c:pt idx="48">
                  <c:v>1795.7900786264352</c:v>
                </c:pt>
                <c:pt idx="49">
                  <c:v>1796.2422979721093</c:v>
                </c:pt>
                <c:pt idx="50">
                  <c:v>1796.6459410337022</c:v>
                </c:pt>
                <c:pt idx="51">
                  <c:v>1797.0062257555537</c:v>
                </c:pt>
                <c:pt idx="52">
                  <c:v>1797.3278095833232</c:v>
                </c:pt>
                <c:pt idx="53">
                  <c:v>1797.614849671372</c:v>
                </c:pt>
                <c:pt idx="54">
                  <c:v>1797.8710566228176</c:v>
                </c:pt>
                <c:pt idx="55">
                  <c:v>1798.0997424569646</c:v>
                </c:pt>
                <c:pt idx="56">
                  <c:v>1798.3038634241921</c:v>
                </c:pt>
                <c:pt idx="57">
                  <c:v>1798.4860582217725</c:v>
                </c:pt>
                <c:pt idx="58">
                  <c:v>1798.6486821046406</c:v>
                </c:pt>
                <c:pt idx="59">
                  <c:v>1798.7938373320694</c:v>
                </c:pt>
                <c:pt idx="60">
                  <c:v>1798.923400343838</c:v>
                </c:pt>
                <c:pt idx="61">
                  <c:v>1799.0390460172036</c:v>
                </c:pt>
                <c:pt idx="62">
                  <c:v>1799.1422693182496</c:v>
                </c:pt>
                <c:pt idx="63">
                  <c:v>1799.2344046274982</c:v>
                </c:pt>
                <c:pt idx="64">
                  <c:v>1799.3166429896155</c:v>
                </c:pt>
                <c:pt idx="65">
                  <c:v>1799.3900475101934</c:v>
                </c:pt>
                <c:pt idx="66">
                  <c:v>1799.4555670986506</c:v>
                </c:pt>
                <c:pt idx="67">
                  <c:v>1799.5140487349011</c:v>
                </c:pt>
                <c:pt idx="68">
                  <c:v>1799.5662484183708</c:v>
                </c:pt>
                <c:pt idx="69">
                  <c:v>1799.6128409408966</c:v>
                </c:pt>
                <c:pt idx="70">
                  <c:v>1799.6544286098442</c:v>
                </c:pt>
                <c:pt idx="71">
                  <c:v>1799.6915490342117</c:v>
                </c:pt>
                <c:pt idx="72">
                  <c:v>1799.7246820743669</c:v>
                </c:pt>
                <c:pt idx="73">
                  <c:v>1799.7542560452644</c:v>
                </c:pt>
              </c:numCache>
            </c:numRef>
          </c:xVal>
          <c:yVal>
            <c:numRef>
              <c:f>density!$F$17:$F$90</c:f>
              <c:numCache>
                <c:formatCode>General</c:formatCode>
                <c:ptCount val="74"/>
                <c:pt idx="0">
                  <c:v>5.0000000000000004E-6</c:v>
                </c:pt>
                <c:pt idx="1">
                  <c:v>1.0000000000000001E-5</c:v>
                </c:pt>
                <c:pt idx="2">
                  <c:v>5.0000000000000002E-5</c:v>
                </c:pt>
                <c:pt idx="3">
                  <c:v>1E-4</c:v>
                </c:pt>
                <c:pt idx="4">
                  <c:v>0.01</c:v>
                </c:pt>
                <c:pt idx="5">
                  <c:v>0.02</c:v>
                </c:pt>
                <c:pt idx="6">
                  <c:v>0.03</c:v>
                </c:pt>
                <c:pt idx="7">
                  <c:v>0.04</c:v>
                </c:pt>
                <c:pt idx="8">
                  <c:v>0.05</c:v>
                </c:pt>
                <c:pt idx="9">
                  <c:v>0.06</c:v>
                </c:pt>
                <c:pt idx="10">
                  <c:v>7.0000000000000007E-2</c:v>
                </c:pt>
                <c:pt idx="11">
                  <c:v>0.08</c:v>
                </c:pt>
                <c:pt idx="12">
                  <c:v>0.09</c:v>
                </c:pt>
                <c:pt idx="13">
                  <c:v>0.1</c:v>
                </c:pt>
                <c:pt idx="14">
                  <c:v>0.11</c:v>
                </c:pt>
                <c:pt idx="15">
                  <c:v>0.12</c:v>
                </c:pt>
                <c:pt idx="16">
                  <c:v>0.13</c:v>
                </c:pt>
                <c:pt idx="17">
                  <c:v>0.14000000000000001</c:v>
                </c:pt>
                <c:pt idx="18">
                  <c:v>0.15</c:v>
                </c:pt>
                <c:pt idx="19">
                  <c:v>0.16</c:v>
                </c:pt>
                <c:pt idx="20">
                  <c:v>0.17</c:v>
                </c:pt>
                <c:pt idx="21">
                  <c:v>0.18</c:v>
                </c:pt>
                <c:pt idx="22">
                  <c:v>0.19</c:v>
                </c:pt>
                <c:pt idx="23">
                  <c:v>0.2</c:v>
                </c:pt>
                <c:pt idx="24">
                  <c:v>0.21</c:v>
                </c:pt>
                <c:pt idx="25">
                  <c:v>0.22</c:v>
                </c:pt>
                <c:pt idx="26">
                  <c:v>0.23</c:v>
                </c:pt>
                <c:pt idx="27">
                  <c:v>0.24</c:v>
                </c:pt>
                <c:pt idx="28">
                  <c:v>0.25</c:v>
                </c:pt>
                <c:pt idx="29">
                  <c:v>0.26</c:v>
                </c:pt>
                <c:pt idx="30">
                  <c:v>0.27</c:v>
                </c:pt>
                <c:pt idx="31">
                  <c:v>0.28000000000000003</c:v>
                </c:pt>
                <c:pt idx="32">
                  <c:v>0.28999999999999998</c:v>
                </c:pt>
                <c:pt idx="33">
                  <c:v>0.3</c:v>
                </c:pt>
                <c:pt idx="34">
                  <c:v>0.31</c:v>
                </c:pt>
                <c:pt idx="35">
                  <c:v>0.32</c:v>
                </c:pt>
                <c:pt idx="36">
                  <c:v>0.33</c:v>
                </c:pt>
                <c:pt idx="37">
                  <c:v>0.34</c:v>
                </c:pt>
                <c:pt idx="38">
                  <c:v>0.35</c:v>
                </c:pt>
                <c:pt idx="39">
                  <c:v>0.36</c:v>
                </c:pt>
                <c:pt idx="40">
                  <c:v>0.37</c:v>
                </c:pt>
                <c:pt idx="41">
                  <c:v>0.38</c:v>
                </c:pt>
                <c:pt idx="42">
                  <c:v>0.39</c:v>
                </c:pt>
                <c:pt idx="43">
                  <c:v>0.4</c:v>
                </c:pt>
                <c:pt idx="44">
                  <c:v>0.41</c:v>
                </c:pt>
                <c:pt idx="45">
                  <c:v>0.42</c:v>
                </c:pt>
                <c:pt idx="46">
                  <c:v>0.43</c:v>
                </c:pt>
                <c:pt idx="47">
                  <c:v>0.44</c:v>
                </c:pt>
                <c:pt idx="48">
                  <c:v>0.45</c:v>
                </c:pt>
                <c:pt idx="49">
                  <c:v>0.46</c:v>
                </c:pt>
                <c:pt idx="50">
                  <c:v>0.47</c:v>
                </c:pt>
                <c:pt idx="51">
                  <c:v>0.48</c:v>
                </c:pt>
                <c:pt idx="52">
                  <c:v>0.49</c:v>
                </c:pt>
                <c:pt idx="53">
                  <c:v>0.5</c:v>
                </c:pt>
                <c:pt idx="54">
                  <c:v>0.51</c:v>
                </c:pt>
                <c:pt idx="55">
                  <c:v>0.52</c:v>
                </c:pt>
                <c:pt idx="56">
                  <c:v>0.53</c:v>
                </c:pt>
                <c:pt idx="57">
                  <c:v>0.54</c:v>
                </c:pt>
                <c:pt idx="58">
                  <c:v>0.55000000000000004</c:v>
                </c:pt>
                <c:pt idx="59">
                  <c:v>0.56000000000000005</c:v>
                </c:pt>
                <c:pt idx="60">
                  <c:v>0.56999999999999995</c:v>
                </c:pt>
                <c:pt idx="61">
                  <c:v>0.57999999999999996</c:v>
                </c:pt>
                <c:pt idx="62">
                  <c:v>0.59</c:v>
                </c:pt>
                <c:pt idx="63">
                  <c:v>0.6</c:v>
                </c:pt>
                <c:pt idx="64">
                  <c:v>0.61</c:v>
                </c:pt>
                <c:pt idx="65">
                  <c:v>0.62</c:v>
                </c:pt>
                <c:pt idx="66">
                  <c:v>0.63</c:v>
                </c:pt>
                <c:pt idx="67">
                  <c:v>0.64</c:v>
                </c:pt>
                <c:pt idx="68">
                  <c:v>0.65</c:v>
                </c:pt>
                <c:pt idx="69">
                  <c:v>0.66</c:v>
                </c:pt>
                <c:pt idx="70">
                  <c:v>0.67</c:v>
                </c:pt>
                <c:pt idx="71">
                  <c:v>0.68</c:v>
                </c:pt>
                <c:pt idx="72">
                  <c:v>0.69</c:v>
                </c:pt>
                <c:pt idx="73">
                  <c:v>0.7</c:v>
                </c:pt>
              </c:numCache>
            </c:numRef>
          </c:yVal>
          <c:smooth val="1"/>
          <c:extLst>
            <c:ext xmlns:c16="http://schemas.microsoft.com/office/drawing/2014/chart" uri="{C3380CC4-5D6E-409C-BE32-E72D297353CC}">
              <c16:uniqueId val="{00000002-A0D9-481A-965C-BFFF1F7D3215}"/>
            </c:ext>
          </c:extLst>
        </c:ser>
        <c:ser>
          <c:idx val="1"/>
          <c:order val="3"/>
          <c:tx>
            <c:v>H=0.007</c:v>
          </c:tx>
          <c:spPr>
            <a:ln>
              <a:prstDash val="solid"/>
            </a:ln>
            <a:effectLst/>
          </c:spPr>
          <c:marker>
            <c:symbol val="none"/>
          </c:marker>
          <c:xVal>
            <c:numRef>
              <c:f>density!$L$17:$L$90</c:f>
              <c:numCache>
                <c:formatCode>General</c:formatCode>
                <c:ptCount val="74"/>
                <c:pt idx="0">
                  <c:v>1100.4998214710808</c:v>
                </c:pt>
                <c:pt idx="1">
                  <c:v>1100.9992860543002</c:v>
                </c:pt>
                <c:pt idx="2">
                  <c:v>1104.9821852983348</c:v>
                </c:pt>
                <c:pt idx="3">
                  <c:v>1109.9289103533167</c:v>
                </c:pt>
                <c:pt idx="4">
                  <c:v>1632.2442744907569</c:v>
                </c:pt>
                <c:pt idx="5">
                  <c:v>1759.7971665126679</c:v>
                </c:pt>
                <c:pt idx="6">
                  <c:v>1790.3653492868648</c:v>
                </c:pt>
                <c:pt idx="7">
                  <c:v>1797.6910459708427</c:v>
                </c:pt>
                <c:pt idx="8">
                  <c:v>1799.4466567738161</c:v>
                </c:pt>
                <c:pt idx="9">
                  <c:v>1799.8673907223369</c:v>
                </c:pt>
                <c:pt idx="10">
                  <c:v>1799.9682200491663</c:v>
                </c:pt>
                <c:pt idx="11">
                  <c:v>1799.9923839018447</c:v>
                </c:pt>
                <c:pt idx="12">
                  <c:v>1799.9981747941833</c:v>
                </c:pt>
                <c:pt idx="13">
                  <c:v>1799.9995625875342</c:v>
                </c:pt>
                <c:pt idx="14">
                  <c:v>1799.9998951736493</c:v>
                </c:pt>
                <c:pt idx="15">
                  <c:v>1799.9999748782564</c:v>
                </c:pt>
                <c:pt idx="16">
                  <c:v>1799.9999939795482</c:v>
                </c:pt>
                <c:pt idx="17">
                  <c:v>1799.9999985571924</c:v>
                </c:pt>
                <c:pt idx="18">
                  <c:v>1799.9999996542297</c:v>
                </c:pt>
                <c:pt idx="19">
                  <c:v>1799.9999999171357</c:v>
                </c:pt>
                <c:pt idx="20">
                  <c:v>1799.9999999801414</c:v>
                </c:pt>
                <c:pt idx="21">
                  <c:v>1799.9999999952408</c:v>
                </c:pt>
                <c:pt idx="22">
                  <c:v>1799.9999999988595</c:v>
                </c:pt>
                <c:pt idx="23">
                  <c:v>1799.9999999997267</c:v>
                </c:pt>
                <c:pt idx="24">
                  <c:v>1799.9999999999345</c:v>
                </c:pt>
                <c:pt idx="25">
                  <c:v>1799.9999999999843</c:v>
                </c:pt>
                <c:pt idx="26">
                  <c:v>1799.9999999999961</c:v>
                </c:pt>
                <c:pt idx="27">
                  <c:v>1799.9999999999991</c:v>
                </c:pt>
                <c:pt idx="28">
                  <c:v>1799.9999999999998</c:v>
                </c:pt>
                <c:pt idx="29">
                  <c:v>1800</c:v>
                </c:pt>
                <c:pt idx="30">
                  <c:v>1800</c:v>
                </c:pt>
                <c:pt idx="31">
                  <c:v>1800</c:v>
                </c:pt>
                <c:pt idx="32">
                  <c:v>1800</c:v>
                </c:pt>
                <c:pt idx="33">
                  <c:v>1800</c:v>
                </c:pt>
                <c:pt idx="34">
                  <c:v>1800</c:v>
                </c:pt>
                <c:pt idx="35">
                  <c:v>1800</c:v>
                </c:pt>
                <c:pt idx="36">
                  <c:v>1800</c:v>
                </c:pt>
                <c:pt idx="37">
                  <c:v>1800</c:v>
                </c:pt>
                <c:pt idx="38">
                  <c:v>1800</c:v>
                </c:pt>
                <c:pt idx="39">
                  <c:v>1800</c:v>
                </c:pt>
                <c:pt idx="40">
                  <c:v>1800</c:v>
                </c:pt>
                <c:pt idx="41">
                  <c:v>1800</c:v>
                </c:pt>
                <c:pt idx="42">
                  <c:v>1800</c:v>
                </c:pt>
                <c:pt idx="43">
                  <c:v>1800</c:v>
                </c:pt>
                <c:pt idx="44">
                  <c:v>1800</c:v>
                </c:pt>
                <c:pt idx="45">
                  <c:v>1800</c:v>
                </c:pt>
                <c:pt idx="46">
                  <c:v>1800</c:v>
                </c:pt>
                <c:pt idx="47">
                  <c:v>1800</c:v>
                </c:pt>
                <c:pt idx="48">
                  <c:v>1800</c:v>
                </c:pt>
                <c:pt idx="49">
                  <c:v>1800</c:v>
                </c:pt>
                <c:pt idx="50">
                  <c:v>1800</c:v>
                </c:pt>
                <c:pt idx="51">
                  <c:v>1800</c:v>
                </c:pt>
                <c:pt idx="52">
                  <c:v>1800</c:v>
                </c:pt>
                <c:pt idx="53">
                  <c:v>1800</c:v>
                </c:pt>
                <c:pt idx="54">
                  <c:v>1800</c:v>
                </c:pt>
                <c:pt idx="55">
                  <c:v>1800</c:v>
                </c:pt>
                <c:pt idx="56">
                  <c:v>1800</c:v>
                </c:pt>
                <c:pt idx="57">
                  <c:v>1800</c:v>
                </c:pt>
                <c:pt idx="58">
                  <c:v>1800</c:v>
                </c:pt>
                <c:pt idx="59">
                  <c:v>1800</c:v>
                </c:pt>
                <c:pt idx="60">
                  <c:v>1800</c:v>
                </c:pt>
                <c:pt idx="61">
                  <c:v>1800</c:v>
                </c:pt>
                <c:pt idx="62">
                  <c:v>1800</c:v>
                </c:pt>
                <c:pt idx="63">
                  <c:v>1800</c:v>
                </c:pt>
                <c:pt idx="64">
                  <c:v>1800</c:v>
                </c:pt>
                <c:pt idx="65">
                  <c:v>1800</c:v>
                </c:pt>
                <c:pt idx="66">
                  <c:v>1800</c:v>
                </c:pt>
                <c:pt idx="67">
                  <c:v>1800</c:v>
                </c:pt>
                <c:pt idx="68">
                  <c:v>1800</c:v>
                </c:pt>
                <c:pt idx="69">
                  <c:v>1800</c:v>
                </c:pt>
                <c:pt idx="70">
                  <c:v>1800</c:v>
                </c:pt>
                <c:pt idx="71">
                  <c:v>1800</c:v>
                </c:pt>
                <c:pt idx="72">
                  <c:v>1800</c:v>
                </c:pt>
                <c:pt idx="73">
                  <c:v>1800</c:v>
                </c:pt>
              </c:numCache>
            </c:numRef>
          </c:xVal>
          <c:yVal>
            <c:numRef>
              <c:f>density!$F$17:$F$90</c:f>
              <c:numCache>
                <c:formatCode>General</c:formatCode>
                <c:ptCount val="74"/>
                <c:pt idx="0">
                  <c:v>5.0000000000000004E-6</c:v>
                </c:pt>
                <c:pt idx="1">
                  <c:v>1.0000000000000001E-5</c:v>
                </c:pt>
                <c:pt idx="2">
                  <c:v>5.0000000000000002E-5</c:v>
                </c:pt>
                <c:pt idx="3">
                  <c:v>1E-4</c:v>
                </c:pt>
                <c:pt idx="4">
                  <c:v>0.01</c:v>
                </c:pt>
                <c:pt idx="5">
                  <c:v>0.02</c:v>
                </c:pt>
                <c:pt idx="6">
                  <c:v>0.03</c:v>
                </c:pt>
                <c:pt idx="7">
                  <c:v>0.04</c:v>
                </c:pt>
                <c:pt idx="8">
                  <c:v>0.05</c:v>
                </c:pt>
                <c:pt idx="9">
                  <c:v>0.06</c:v>
                </c:pt>
                <c:pt idx="10">
                  <c:v>7.0000000000000007E-2</c:v>
                </c:pt>
                <c:pt idx="11">
                  <c:v>0.08</c:v>
                </c:pt>
                <c:pt idx="12">
                  <c:v>0.09</c:v>
                </c:pt>
                <c:pt idx="13">
                  <c:v>0.1</c:v>
                </c:pt>
                <c:pt idx="14">
                  <c:v>0.11</c:v>
                </c:pt>
                <c:pt idx="15">
                  <c:v>0.12</c:v>
                </c:pt>
                <c:pt idx="16">
                  <c:v>0.13</c:v>
                </c:pt>
                <c:pt idx="17">
                  <c:v>0.14000000000000001</c:v>
                </c:pt>
                <c:pt idx="18">
                  <c:v>0.15</c:v>
                </c:pt>
                <c:pt idx="19">
                  <c:v>0.16</c:v>
                </c:pt>
                <c:pt idx="20">
                  <c:v>0.17</c:v>
                </c:pt>
                <c:pt idx="21">
                  <c:v>0.18</c:v>
                </c:pt>
                <c:pt idx="22">
                  <c:v>0.19</c:v>
                </c:pt>
                <c:pt idx="23">
                  <c:v>0.2</c:v>
                </c:pt>
                <c:pt idx="24">
                  <c:v>0.21</c:v>
                </c:pt>
                <c:pt idx="25">
                  <c:v>0.22</c:v>
                </c:pt>
                <c:pt idx="26">
                  <c:v>0.23</c:v>
                </c:pt>
                <c:pt idx="27">
                  <c:v>0.24</c:v>
                </c:pt>
                <c:pt idx="28">
                  <c:v>0.25</c:v>
                </c:pt>
                <c:pt idx="29">
                  <c:v>0.26</c:v>
                </c:pt>
                <c:pt idx="30">
                  <c:v>0.27</c:v>
                </c:pt>
                <c:pt idx="31">
                  <c:v>0.28000000000000003</c:v>
                </c:pt>
                <c:pt idx="32">
                  <c:v>0.28999999999999998</c:v>
                </c:pt>
                <c:pt idx="33">
                  <c:v>0.3</c:v>
                </c:pt>
                <c:pt idx="34">
                  <c:v>0.31</c:v>
                </c:pt>
                <c:pt idx="35">
                  <c:v>0.32</c:v>
                </c:pt>
                <c:pt idx="36">
                  <c:v>0.33</c:v>
                </c:pt>
                <c:pt idx="37">
                  <c:v>0.34</c:v>
                </c:pt>
                <c:pt idx="38">
                  <c:v>0.35</c:v>
                </c:pt>
                <c:pt idx="39">
                  <c:v>0.36</c:v>
                </c:pt>
                <c:pt idx="40">
                  <c:v>0.37</c:v>
                </c:pt>
                <c:pt idx="41">
                  <c:v>0.38</c:v>
                </c:pt>
                <c:pt idx="42">
                  <c:v>0.39</c:v>
                </c:pt>
                <c:pt idx="43">
                  <c:v>0.4</c:v>
                </c:pt>
                <c:pt idx="44">
                  <c:v>0.41</c:v>
                </c:pt>
                <c:pt idx="45">
                  <c:v>0.42</c:v>
                </c:pt>
                <c:pt idx="46">
                  <c:v>0.43</c:v>
                </c:pt>
                <c:pt idx="47">
                  <c:v>0.44</c:v>
                </c:pt>
                <c:pt idx="48">
                  <c:v>0.45</c:v>
                </c:pt>
                <c:pt idx="49">
                  <c:v>0.46</c:v>
                </c:pt>
                <c:pt idx="50">
                  <c:v>0.47</c:v>
                </c:pt>
                <c:pt idx="51">
                  <c:v>0.48</c:v>
                </c:pt>
                <c:pt idx="52">
                  <c:v>0.49</c:v>
                </c:pt>
                <c:pt idx="53">
                  <c:v>0.5</c:v>
                </c:pt>
                <c:pt idx="54">
                  <c:v>0.51</c:v>
                </c:pt>
                <c:pt idx="55">
                  <c:v>0.52</c:v>
                </c:pt>
                <c:pt idx="56">
                  <c:v>0.53</c:v>
                </c:pt>
                <c:pt idx="57">
                  <c:v>0.54</c:v>
                </c:pt>
                <c:pt idx="58">
                  <c:v>0.55000000000000004</c:v>
                </c:pt>
                <c:pt idx="59">
                  <c:v>0.56000000000000005</c:v>
                </c:pt>
                <c:pt idx="60">
                  <c:v>0.56999999999999995</c:v>
                </c:pt>
                <c:pt idx="61">
                  <c:v>0.57999999999999996</c:v>
                </c:pt>
                <c:pt idx="62">
                  <c:v>0.59</c:v>
                </c:pt>
                <c:pt idx="63">
                  <c:v>0.6</c:v>
                </c:pt>
                <c:pt idx="64">
                  <c:v>0.61</c:v>
                </c:pt>
                <c:pt idx="65">
                  <c:v>0.62</c:v>
                </c:pt>
                <c:pt idx="66">
                  <c:v>0.63</c:v>
                </c:pt>
                <c:pt idx="67">
                  <c:v>0.64</c:v>
                </c:pt>
                <c:pt idx="68">
                  <c:v>0.65</c:v>
                </c:pt>
                <c:pt idx="69">
                  <c:v>0.66</c:v>
                </c:pt>
                <c:pt idx="70">
                  <c:v>0.67</c:v>
                </c:pt>
                <c:pt idx="71">
                  <c:v>0.68</c:v>
                </c:pt>
                <c:pt idx="72">
                  <c:v>0.69</c:v>
                </c:pt>
                <c:pt idx="73">
                  <c:v>0.7</c:v>
                </c:pt>
              </c:numCache>
            </c:numRef>
          </c:yVal>
          <c:smooth val="1"/>
          <c:extLst>
            <c:ext xmlns:c16="http://schemas.microsoft.com/office/drawing/2014/chart" uri="{C3380CC4-5D6E-409C-BE32-E72D297353CC}">
              <c16:uniqueId val="{00000003-A0D9-481A-965C-BFFF1F7D3215}"/>
            </c:ext>
          </c:extLst>
        </c:ser>
        <c:dLbls>
          <c:showLegendKey val="0"/>
          <c:showVal val="0"/>
          <c:showCatName val="0"/>
          <c:showSerName val="0"/>
          <c:showPercent val="0"/>
          <c:showBubbleSize val="0"/>
        </c:dLbls>
        <c:axId val="1492281215"/>
        <c:axId val="1492297023"/>
      </c:scatterChart>
      <c:valAx>
        <c:axId val="1492281215"/>
        <c:scaling>
          <c:orientation val="minMax"/>
          <c:max val="1900"/>
          <c:min val="1100"/>
        </c:scaling>
        <c:delete val="0"/>
        <c:axPos val="b"/>
        <c:majorGridlines>
          <c:spPr>
            <a:ln w="9525" cap="flat" cmpd="sng" algn="ctr">
              <a:solidFill>
                <a:schemeClr val="tx1">
                  <a:lumMod val="15000"/>
                  <a:lumOff val="85000"/>
                </a:schemeClr>
              </a:solidFill>
              <a:round/>
            </a:ln>
            <a:effectLst/>
          </c:spPr>
        </c:majorGridlines>
        <c:title>
          <c:tx>
            <c:rich>
              <a:bodyPr/>
              <a:lstStyle/>
              <a:p>
                <a:pPr>
                  <a:defRPr sz="1400"/>
                </a:pPr>
                <a:r>
                  <a:rPr lang="en-US" sz="1400" dirty="0"/>
                  <a:t>Density</a:t>
                </a:r>
                <a:r>
                  <a:rPr lang="en-US" sz="1400" baseline="0" dirty="0"/>
                  <a:t>, kg/m</a:t>
                </a:r>
                <a:r>
                  <a:rPr lang="en-US" sz="1400" baseline="30000" dirty="0"/>
                  <a:t>3</a:t>
                </a:r>
              </a:p>
            </c:rich>
          </c:tx>
          <c:layout>
            <c:manualLayout>
              <c:xMode val="edge"/>
              <c:yMode val="edge"/>
              <c:x val="0.41814238845144358"/>
              <c:y val="0.94465166301337211"/>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92297023"/>
        <c:crosses val="max"/>
        <c:crossBetween val="midCat"/>
      </c:valAx>
      <c:valAx>
        <c:axId val="1492297023"/>
        <c:scaling>
          <c:orientation val="maxMin"/>
          <c:max val="0.5"/>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sz="1400"/>
                </a:pPr>
                <a:r>
                  <a:rPr lang="en-US" sz="1400" dirty="0"/>
                  <a:t>Depth</a:t>
                </a:r>
                <a:r>
                  <a:rPr lang="en-US" sz="1400" baseline="0" dirty="0"/>
                  <a:t>, m</a:t>
                </a:r>
                <a:endParaRPr lang="en-US" sz="1400" dirty="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92281215"/>
        <c:crossesAt val="1000"/>
        <c:crossBetween val="midCat"/>
      </c:valAx>
    </c:plotArea>
    <c:legend>
      <c:legendPos val="l"/>
      <c:layout>
        <c:manualLayout>
          <c:xMode val="edge"/>
          <c:yMode val="edge"/>
          <c:x val="0.18067016622922136"/>
          <c:y val="0.68250666650704961"/>
          <c:w val="0.19037510936132987"/>
          <c:h val="0.16172003363929932"/>
        </c:manualLayout>
      </c:layout>
      <c:overlay val="0"/>
      <c:spPr>
        <a:solidFill>
          <a:schemeClr val="bg1"/>
        </a:solidFill>
      </c:spPr>
    </c:legend>
    <c:plotVisOnly val="1"/>
    <c:dispBlanksAs val="gap"/>
    <c:showDLblsOverMax val="0"/>
    <c:extLst/>
  </c:chart>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Hayne 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423283027121612"/>
          <c:y val="0.10609033245844271"/>
          <c:w val="0.7590398530912803"/>
          <c:h val="0.64837664041994747"/>
        </c:manualLayout>
      </c:layout>
      <c:scatterChart>
        <c:scatterStyle val="smoothMarker"/>
        <c:varyColors val="0"/>
        <c:ser>
          <c:idx val="0"/>
          <c:order val="0"/>
          <c:tx>
            <c:strRef>
              <c:f>'thermal conductivity_diff_plots'!$R$31</c:f>
              <c:strCache>
                <c:ptCount val="1"/>
                <c:pt idx="0">
                  <c:v>1105.12</c:v>
                </c:pt>
              </c:strCache>
            </c:strRef>
          </c:tx>
          <c:spPr>
            <a:ln w="19050" cap="rnd">
              <a:solidFill>
                <a:schemeClr val="accent1"/>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conductivity_diff_plots'!$R$32:$R$53</c:f>
              <c:numCache>
                <c:formatCode>0.0000</c:formatCode>
                <c:ptCount val="22"/>
                <c:pt idx="0">
                  <c:v>7.5984590847825615E-4</c:v>
                </c:pt>
                <c:pt idx="1">
                  <c:v>7.6252417904892878E-4</c:v>
                </c:pt>
                <c:pt idx="2">
                  <c:v>7.6979377059789708E-4</c:v>
                </c:pt>
                <c:pt idx="3">
                  <c:v>7.8395034361430915E-4</c:v>
                </c:pt>
                <c:pt idx="4">
                  <c:v>8.0728955858731289E-4</c:v>
                </c:pt>
                <c:pt idx="5">
                  <c:v>8.4210707600605608E-4</c:v>
                </c:pt>
                <c:pt idx="6">
                  <c:v>8.9069855635968672E-4</c:v>
                </c:pt>
                <c:pt idx="7">
                  <c:v>9.5535966013735269E-4</c:v>
                </c:pt>
                <c:pt idx="8">
                  <c:v>1.038386047828202E-3</c:v>
                </c:pt>
                <c:pt idx="9">
                  <c:v>1.1420733799213823E-3</c:v>
                </c:pt>
                <c:pt idx="10">
                  <c:v>1.2687173169060417E-3</c:v>
                </c:pt>
                <c:pt idx="11">
                  <c:v>1.420613519271328E-3</c:v>
                </c:pt>
                <c:pt idx="12">
                  <c:v>1.6000576475063892E-3</c:v>
                </c:pt>
                <c:pt idx="13">
                  <c:v>1.8093453621003731E-3</c:v>
                </c:pt>
                <c:pt idx="14">
                  <c:v>2.0507723235424278E-3</c:v>
                </c:pt>
                <c:pt idx="15">
                  <c:v>2.3266341923217013E-3</c:v>
                </c:pt>
                <c:pt idx="16">
                  <c:v>2.6392266289273405E-3</c:v>
                </c:pt>
                <c:pt idx="17">
                  <c:v>2.9908452938484948E-3</c:v>
                </c:pt>
                <c:pt idx="18">
                  <c:v>3.3837858475743109E-3</c:v>
                </c:pt>
                <c:pt idx="19">
                  <c:v>3.8203439505939377E-3</c:v>
                </c:pt>
                <c:pt idx="20">
                  <c:v>4.3028152633965222E-3</c:v>
                </c:pt>
                <c:pt idx="21">
                  <c:v>4.8334954464712126E-3</c:v>
                </c:pt>
              </c:numCache>
            </c:numRef>
          </c:yVal>
          <c:smooth val="1"/>
          <c:extLst>
            <c:ext xmlns:c16="http://schemas.microsoft.com/office/drawing/2014/chart" uri="{C3380CC4-5D6E-409C-BE32-E72D297353CC}">
              <c16:uniqueId val="{00000000-8284-48F4-B5DC-47051D0CC639}"/>
            </c:ext>
          </c:extLst>
        </c:ser>
        <c:ser>
          <c:idx val="1"/>
          <c:order val="1"/>
          <c:tx>
            <c:strRef>
              <c:f>'thermal conductivity_diff_plots'!$S$31</c:f>
              <c:strCache>
                <c:ptCount val="1"/>
                <c:pt idx="0">
                  <c:v>1198.20</c:v>
                </c:pt>
              </c:strCache>
            </c:strRef>
          </c:tx>
          <c:spPr>
            <a:ln w="19050" cap="rnd">
              <a:solidFill>
                <a:schemeClr val="accent2"/>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conductivity_diff_plots'!$S$32:$S$53</c:f>
              <c:numCache>
                <c:formatCode>0.0000</c:formatCode>
                <c:ptCount val="22"/>
                <c:pt idx="0">
                  <c:v>1.1137339594427282E-3</c:v>
                </c:pt>
                <c:pt idx="1">
                  <c:v>1.1176595986464818E-3</c:v>
                </c:pt>
                <c:pt idx="2">
                  <c:v>1.1283149050566703E-3</c:v>
                </c:pt>
                <c:pt idx="3">
                  <c:v>1.1490647122765114E-3</c:v>
                </c:pt>
                <c:pt idx="4">
                  <c:v>1.1832738539092221E-3</c:v>
                </c:pt>
                <c:pt idx="5">
                  <c:v>1.23430716355802E-3</c:v>
                </c:pt>
                <c:pt idx="6">
                  <c:v>1.3055294748261226E-3</c:v>
                </c:pt>
                <c:pt idx="7">
                  <c:v>1.4003056213167473E-3</c:v>
                </c:pt>
                <c:pt idx="8">
                  <c:v>1.5220004366331117E-3</c:v>
                </c:pt>
                <c:pt idx="9">
                  <c:v>1.6739787543784332E-3</c:v>
                </c:pt>
                <c:pt idx="10">
                  <c:v>1.859605408155929E-3</c:v>
                </c:pt>
                <c:pt idx="11">
                  <c:v>2.082245231568817E-3</c:v>
                </c:pt>
                <c:pt idx="12">
                  <c:v>2.3452630582203142E-3</c:v>
                </c:pt>
                <c:pt idx="13">
                  <c:v>2.6520237217136384E-3</c:v>
                </c:pt>
                <c:pt idx="14">
                  <c:v>3.0058920556520065E-3</c:v>
                </c:pt>
                <c:pt idx="15">
                  <c:v>3.4102328936386362E-3</c:v>
                </c:pt>
                <c:pt idx="16">
                  <c:v>3.8684110692767453E-3</c:v>
                </c:pt>
                <c:pt idx="17">
                  <c:v>4.3837914161695517E-3</c:v>
                </c:pt>
                <c:pt idx="18">
                  <c:v>4.9597387679202708E-3</c:v>
                </c:pt>
                <c:pt idx="19">
                  <c:v>5.5996179581321226E-3</c:v>
                </c:pt>
                <c:pt idx="20">
                  <c:v>6.3067938204083226E-3</c:v>
                </c:pt>
                <c:pt idx="21">
                  <c:v>7.0846311883520892E-3</c:v>
                </c:pt>
              </c:numCache>
            </c:numRef>
          </c:yVal>
          <c:smooth val="1"/>
          <c:extLst>
            <c:ext xmlns:c16="http://schemas.microsoft.com/office/drawing/2014/chart" uri="{C3380CC4-5D6E-409C-BE32-E72D297353CC}">
              <c16:uniqueId val="{00000001-8284-48F4-B5DC-47051D0CC639}"/>
            </c:ext>
          </c:extLst>
        </c:ser>
        <c:ser>
          <c:idx val="2"/>
          <c:order val="2"/>
          <c:tx>
            <c:strRef>
              <c:f>'thermal conductivity_diff_plots'!$T$31</c:f>
              <c:strCache>
                <c:ptCount val="1"/>
                <c:pt idx="0">
                  <c:v>1348.08</c:v>
                </c:pt>
              </c:strCache>
            </c:strRef>
          </c:tx>
          <c:spPr>
            <a:ln w="19050" cap="rnd">
              <a:solidFill>
                <a:schemeClr val="accent3"/>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conductivity_diff_plots'!$T$32:$T$53</c:f>
              <c:numCache>
                <c:formatCode>0.0000</c:formatCode>
                <c:ptCount val="22"/>
                <c:pt idx="0">
                  <c:v>1.6835509055401154E-3</c:v>
                </c:pt>
                <c:pt idx="1">
                  <c:v>1.6894850098028698E-3</c:v>
                </c:pt>
                <c:pt idx="2">
                  <c:v>1.7055918642303457E-3</c:v>
                </c:pt>
                <c:pt idx="3">
                  <c:v>1.736957843904904E-3</c:v>
                </c:pt>
                <c:pt idx="4">
                  <c:v>1.7886693239089057E-3</c:v>
                </c:pt>
                <c:pt idx="5">
                  <c:v>1.8658126793247114E-3</c:v>
                </c:pt>
                <c:pt idx="6">
                  <c:v>1.973474285234682E-3</c:v>
                </c:pt>
                <c:pt idx="7">
                  <c:v>2.1167405167211782E-3</c:v>
                </c:pt>
                <c:pt idx="8">
                  <c:v>2.3006977488665612E-3</c:v>
                </c:pt>
                <c:pt idx="9">
                  <c:v>2.5304323567531912E-3</c:v>
                </c:pt>
                <c:pt idx="10">
                  <c:v>2.8110307154634298E-3</c:v>
                </c:pt>
                <c:pt idx="11">
                  <c:v>3.1475792000796371E-3</c:v>
                </c:pt>
                <c:pt idx="12">
                  <c:v>3.5451641856841742E-3</c:v>
                </c:pt>
                <c:pt idx="13">
                  <c:v>4.0088720473594021E-3</c:v>
                </c:pt>
                <c:pt idx="14">
                  <c:v>4.5437891601876812E-3</c:v>
                </c:pt>
                <c:pt idx="15">
                  <c:v>5.1550018992513724E-3</c:v>
                </c:pt>
                <c:pt idx="16">
                  <c:v>5.8475966396328363E-3</c:v>
                </c:pt>
                <c:pt idx="17">
                  <c:v>6.6266597564144346E-3</c:v>
                </c:pt>
                <c:pt idx="18">
                  <c:v>7.4972776246785278E-3</c:v>
                </c:pt>
                <c:pt idx="19">
                  <c:v>8.4645366195074765E-3</c:v>
                </c:pt>
                <c:pt idx="20">
                  <c:v>9.5335231159836414E-3</c:v>
                </c:pt>
                <c:pt idx="21">
                  <c:v>1.0709323489189385E-2</c:v>
                </c:pt>
              </c:numCache>
            </c:numRef>
          </c:yVal>
          <c:smooth val="1"/>
          <c:extLst>
            <c:ext xmlns:c16="http://schemas.microsoft.com/office/drawing/2014/chart" uri="{C3380CC4-5D6E-409C-BE32-E72D297353CC}">
              <c16:uniqueId val="{00000002-8284-48F4-B5DC-47051D0CC639}"/>
            </c:ext>
          </c:extLst>
        </c:ser>
        <c:ser>
          <c:idx val="3"/>
          <c:order val="3"/>
          <c:tx>
            <c:strRef>
              <c:f>'thermal conductivity_diff_plots'!$U$31</c:f>
              <c:strCache>
                <c:ptCount val="1"/>
                <c:pt idx="0">
                  <c:v>1506.14</c:v>
                </c:pt>
              </c:strCache>
            </c:strRef>
          </c:tx>
          <c:spPr>
            <a:ln w="19050" cap="rnd">
              <a:solidFill>
                <a:schemeClr val="accent4"/>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conductivity_diff_plots'!$U$32:$U$53</c:f>
              <c:numCache>
                <c:formatCode>0.0000</c:formatCode>
                <c:ptCount val="22"/>
                <c:pt idx="0">
                  <c:v>2.2844821904762745E-3</c:v>
                </c:pt>
                <c:pt idx="1">
                  <c:v>2.2925344302155547E-3</c:v>
                </c:pt>
                <c:pt idx="2">
                  <c:v>2.3143905095078872E-3</c:v>
                </c:pt>
                <c:pt idx="3">
                  <c:v>2.3569523481297974E-3</c:v>
                </c:pt>
                <c:pt idx="4">
                  <c:v>2.4271218658578116E-3</c:v>
                </c:pt>
                <c:pt idx="5">
                  <c:v>2.5318009824684563E-3</c:v>
                </c:pt>
                <c:pt idx="6">
                  <c:v>2.6778916177382563E-3</c:v>
                </c:pt>
                <c:pt idx="7">
                  <c:v>2.8722956914437386E-3</c:v>
                </c:pt>
                <c:pt idx="8">
                  <c:v>3.121915123361429E-3</c:v>
                </c:pt>
                <c:pt idx="9">
                  <c:v>3.4336518332678534E-3</c:v>
                </c:pt>
                <c:pt idx="10">
                  <c:v>3.8144077409395377E-3</c:v>
                </c:pt>
                <c:pt idx="11">
                  <c:v>4.2710847661530079E-3</c:v>
                </c:pt>
                <c:pt idx="12">
                  <c:v>4.8105848286847906E-3</c:v>
                </c:pt>
                <c:pt idx="13">
                  <c:v>5.439809848311411E-3</c:v>
                </c:pt>
                <c:pt idx="14">
                  <c:v>6.1656617448093949E-3</c:v>
                </c:pt>
                <c:pt idx="15">
                  <c:v>6.9950424379552692E-3</c:v>
                </c:pt>
                <c:pt idx="16">
                  <c:v>7.9348538475255588E-3</c:v>
                </c:pt>
                <c:pt idx="17">
                  <c:v>8.9919978932967923E-3</c:v>
                </c:pt>
                <c:pt idx="18">
                  <c:v>1.0173376495045492E-2</c:v>
                </c:pt>
                <c:pt idx="19">
                  <c:v>1.1485891572548186E-2</c:v>
                </c:pt>
                <c:pt idx="20">
                  <c:v>1.2936445045581401E-2</c:v>
                </c:pt>
                <c:pt idx="21">
                  <c:v>1.453193883392166E-2</c:v>
                </c:pt>
              </c:numCache>
            </c:numRef>
          </c:yVal>
          <c:smooth val="1"/>
          <c:extLst>
            <c:ext xmlns:c16="http://schemas.microsoft.com/office/drawing/2014/chart" uri="{C3380CC4-5D6E-409C-BE32-E72D297353CC}">
              <c16:uniqueId val="{00000003-8284-48F4-B5DC-47051D0CC639}"/>
            </c:ext>
          </c:extLst>
        </c:ser>
        <c:ser>
          <c:idx val="4"/>
          <c:order val="4"/>
          <c:tx>
            <c:strRef>
              <c:f>'thermal conductivity_diff_plots'!$V$31</c:f>
              <c:strCache>
                <c:ptCount val="1"/>
                <c:pt idx="0">
                  <c:v>1673.10</c:v>
                </c:pt>
              </c:strCache>
            </c:strRef>
          </c:tx>
          <c:spPr>
            <a:ln w="19050" cap="rnd">
              <a:solidFill>
                <a:schemeClr val="accent5"/>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conductivity_diff_plots'!$V$32:$V$53</c:f>
              <c:numCache>
                <c:formatCode>0.0000</c:formatCode>
                <c:ptCount val="22"/>
                <c:pt idx="0">
                  <c:v>2.919252707997901E-3</c:v>
                </c:pt>
                <c:pt idx="1">
                  <c:v>2.9295423582137523E-3</c:v>
                </c:pt>
                <c:pt idx="2">
                  <c:v>2.957471408799634E-3</c:v>
                </c:pt>
                <c:pt idx="3">
                  <c:v>3.0118595599405618E-3</c:v>
                </c:pt>
                <c:pt idx="4">
                  <c:v>3.1015265118215511E-3</c:v>
                </c:pt>
                <c:pt idx="5">
                  <c:v>3.2352919646276169E-3</c:v>
                </c:pt>
                <c:pt idx="6">
                  <c:v>3.4219756185437742E-3</c:v>
                </c:pt>
                <c:pt idx="7">
                  <c:v>3.6703971737550387E-3</c:v>
                </c:pt>
                <c:pt idx="8">
                  <c:v>3.9893763304464265E-3</c:v>
                </c:pt>
                <c:pt idx="9">
                  <c:v>4.3877327888029519E-3</c:v>
                </c:pt>
                <c:pt idx="10">
                  <c:v>4.8742862490096291E-3</c:v>
                </c:pt>
                <c:pt idx="11">
                  <c:v>5.4578564112514761E-3</c:v>
                </c:pt>
                <c:pt idx="12">
                  <c:v>6.1472629757135071E-3</c:v>
                </c:pt>
                <c:pt idx="13">
                  <c:v>6.9513256425807364E-3</c:v>
                </c:pt>
                <c:pt idx="14">
                  <c:v>7.8788641120381801E-3</c:v>
                </c:pt>
                <c:pt idx="15">
                  <c:v>8.9386980842708543E-3</c:v>
                </c:pt>
                <c:pt idx="16">
                  <c:v>1.0139647259463773E-2</c:v>
                </c:pt>
                <c:pt idx="17">
                  <c:v>1.1490531337801953E-2</c:v>
                </c:pt>
                <c:pt idx="18">
                  <c:v>1.3000170019470408E-2</c:v>
                </c:pt>
                <c:pt idx="19">
                  <c:v>1.4677383004654154E-2</c:v>
                </c:pt>
                <c:pt idx="20">
                  <c:v>1.6530989993538206E-2</c:v>
                </c:pt>
                <c:pt idx="21">
                  <c:v>1.8569810686307579E-2</c:v>
                </c:pt>
              </c:numCache>
            </c:numRef>
          </c:yVal>
          <c:smooth val="1"/>
          <c:extLst>
            <c:ext xmlns:c16="http://schemas.microsoft.com/office/drawing/2014/chart" uri="{C3380CC4-5D6E-409C-BE32-E72D297353CC}">
              <c16:uniqueId val="{00000004-8284-48F4-B5DC-47051D0CC639}"/>
            </c:ext>
          </c:extLst>
        </c:ser>
        <c:ser>
          <c:idx val="5"/>
          <c:order val="5"/>
          <c:tx>
            <c:strRef>
              <c:f>'thermal conductivity_diff_plots'!$W$31</c:f>
              <c:strCache>
                <c:ptCount val="1"/>
                <c:pt idx="0">
                  <c:v>1774.40</c:v>
                </c:pt>
              </c:strCache>
            </c:strRef>
          </c:tx>
          <c:spPr>
            <a:ln w="19050" cap="rnd">
              <a:solidFill>
                <a:schemeClr val="accent6"/>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conductivity_diff_plots'!$W$32:$W$53</c:f>
              <c:numCache>
                <c:formatCode>0.0000</c:formatCode>
                <c:ptCount val="22"/>
                <c:pt idx="0">
                  <c:v>3.3043875828881603E-3</c:v>
                </c:pt>
                <c:pt idx="1">
                  <c:v>3.3160347391320744E-3</c:v>
                </c:pt>
                <c:pt idx="2">
                  <c:v>3.3476484489369843E-3</c:v>
                </c:pt>
                <c:pt idx="3">
                  <c:v>3.4092119890833878E-3</c:v>
                </c:pt>
                <c:pt idx="4">
                  <c:v>3.5107086363517833E-3</c:v>
                </c:pt>
                <c:pt idx="5">
                  <c:v>3.6621216675226677E-3</c:v>
                </c:pt>
                <c:pt idx="6">
                  <c:v>3.8734343593765396E-3</c:v>
                </c:pt>
                <c:pt idx="7">
                  <c:v>4.1546299886938967E-3</c:v>
                </c:pt>
                <c:pt idx="8">
                  <c:v>4.5156918322552366E-3</c:v>
                </c:pt>
                <c:pt idx="9">
                  <c:v>4.9666031668410583E-3</c:v>
                </c:pt>
                <c:pt idx="10">
                  <c:v>5.5173472692318579E-3</c:v>
                </c:pt>
                <c:pt idx="11">
                  <c:v>6.1779074162081346E-3</c:v>
                </c:pt>
                <c:pt idx="12">
                  <c:v>6.9582668845503855E-3</c:v>
                </c:pt>
                <c:pt idx="13">
                  <c:v>7.8684089510391107E-3</c:v>
                </c:pt>
                <c:pt idx="14">
                  <c:v>8.9183168924548036E-3</c:v>
                </c:pt>
                <c:pt idx="15">
                  <c:v>1.0117973985577967E-2</c:v>
                </c:pt>
                <c:pt idx="16">
                  <c:v>1.1477363507189095E-2</c:v>
                </c:pt>
                <c:pt idx="17">
                  <c:v>1.3006468734068688E-2</c:v>
                </c:pt>
                <c:pt idx="18">
                  <c:v>1.4715272942997243E-2</c:v>
                </c:pt>
                <c:pt idx="19">
                  <c:v>1.6613759410755255E-2</c:v>
                </c:pt>
                <c:pt idx="20">
                  <c:v>1.871191141412323E-2</c:v>
                </c:pt>
                <c:pt idx="21">
                  <c:v>2.1019712229881655E-2</c:v>
                </c:pt>
              </c:numCache>
            </c:numRef>
          </c:yVal>
          <c:smooth val="1"/>
          <c:extLst>
            <c:ext xmlns:c16="http://schemas.microsoft.com/office/drawing/2014/chart" uri="{C3380CC4-5D6E-409C-BE32-E72D297353CC}">
              <c16:uniqueId val="{00000005-8284-48F4-B5DC-47051D0CC639}"/>
            </c:ext>
          </c:extLst>
        </c:ser>
        <c:ser>
          <c:idx val="6"/>
          <c:order val="6"/>
          <c:tx>
            <c:strRef>
              <c:f>'thermal conductivity_diff_plots'!$X$31</c:f>
              <c:strCache>
                <c:ptCount val="1"/>
                <c:pt idx="0">
                  <c:v>1798.67</c:v>
                </c:pt>
              </c:strCache>
            </c:strRef>
          </c:tx>
          <c:spPr>
            <a:ln w="19050" cap="rnd">
              <a:solidFill>
                <a:schemeClr val="accent1">
                  <a:lumMod val="60000"/>
                </a:schemeClr>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conductivity_diff_plots'!$X$32:$X$53</c:f>
              <c:numCache>
                <c:formatCode>0.0000</c:formatCode>
                <c:ptCount val="22"/>
                <c:pt idx="0">
                  <c:v>3.39664559526049E-3</c:v>
                </c:pt>
                <c:pt idx="1">
                  <c:v>3.4086179383833338E-3</c:v>
                </c:pt>
                <c:pt idx="2">
                  <c:v>3.4411142982881957E-3</c:v>
                </c:pt>
                <c:pt idx="3">
                  <c:v>3.504396683366085E-3</c:v>
                </c:pt>
                <c:pt idx="4">
                  <c:v>3.6087271020080105E-3</c:v>
                </c:pt>
                <c:pt idx="5">
                  <c:v>3.7643675626049815E-3</c:v>
                </c:pt>
                <c:pt idx="6">
                  <c:v>3.9815800735480064E-3</c:v>
                </c:pt>
                <c:pt idx="7">
                  <c:v>4.2706266432280954E-3</c:v>
                </c:pt>
                <c:pt idx="8">
                  <c:v>4.6417692800362568E-3</c:v>
                </c:pt>
                <c:pt idx="9">
                  <c:v>5.1052699923634995E-3</c:v>
                </c:pt>
                <c:pt idx="10">
                  <c:v>5.6713907886008323E-3</c:v>
                </c:pt>
                <c:pt idx="11">
                  <c:v>6.3503936771392658E-3</c:v>
                </c:pt>
                <c:pt idx="12">
                  <c:v>7.1525406663698081E-3</c:v>
                </c:pt>
                <c:pt idx="13">
                  <c:v>8.0880937646834669E-3</c:v>
                </c:pt>
                <c:pt idx="14">
                  <c:v>9.1673149804712556E-3</c:v>
                </c:pt>
                <c:pt idx="15">
                  <c:v>1.0400466322124179E-2</c:v>
                </c:pt>
                <c:pt idx="16">
                  <c:v>1.1797809798033247E-2</c:v>
                </c:pt>
                <c:pt idx="17">
                  <c:v>1.3369607416589466E-2</c:v>
                </c:pt>
                <c:pt idx="18">
                  <c:v>1.5126121186183852E-2</c:v>
                </c:pt>
                <c:pt idx="19">
                  <c:v>1.7077613115207411E-2</c:v>
                </c:pt>
                <c:pt idx="20">
                  <c:v>1.9234345212051151E-2</c:v>
                </c:pt>
                <c:pt idx="21">
                  <c:v>2.1606579485106078E-2</c:v>
                </c:pt>
              </c:numCache>
            </c:numRef>
          </c:yVal>
          <c:smooth val="1"/>
          <c:extLst>
            <c:ext xmlns:c16="http://schemas.microsoft.com/office/drawing/2014/chart" uri="{C3380CC4-5D6E-409C-BE32-E72D297353CC}">
              <c16:uniqueId val="{00000006-8284-48F4-B5DC-47051D0CC639}"/>
            </c:ext>
          </c:extLst>
        </c:ser>
        <c:ser>
          <c:idx val="7"/>
          <c:order val="7"/>
          <c:tx>
            <c:strRef>
              <c:f>'thermal conductivity_diff_plots'!$Y$31</c:f>
              <c:strCache>
                <c:ptCount val="1"/>
                <c:pt idx="0">
                  <c:v>1799.99</c:v>
                </c:pt>
              </c:strCache>
            </c:strRef>
          </c:tx>
          <c:spPr>
            <a:ln w="19050" cap="rnd">
              <a:solidFill>
                <a:schemeClr val="accent2">
                  <a:lumMod val="60000"/>
                </a:schemeClr>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conductivity_diff_plots'!$Y$32:$Y$53</c:f>
              <c:numCache>
                <c:formatCode>0.0000</c:formatCode>
                <c:ptCount val="22"/>
                <c:pt idx="0">
                  <c:v>3.4016897701034643E-3</c:v>
                </c:pt>
                <c:pt idx="1">
                  <c:v>3.4136798927061796E-3</c:v>
                </c:pt>
                <c:pt idx="2">
                  <c:v>3.4462245111992642E-3</c:v>
                </c:pt>
                <c:pt idx="3">
                  <c:v>3.5096008735279031E-3</c:v>
                </c:pt>
                <c:pt idx="4">
                  <c:v>3.6140862276372808E-3</c:v>
                </c:pt>
                <c:pt idx="5">
                  <c:v>3.7699578214725818E-3</c:v>
                </c:pt>
                <c:pt idx="6">
                  <c:v>3.9874929029789907E-3</c:v>
                </c:pt>
                <c:pt idx="7">
                  <c:v>4.2769687201016926E-3</c:v>
                </c:pt>
                <c:pt idx="8">
                  <c:v>4.6486625207858715E-3</c:v>
                </c:pt>
                <c:pt idx="9">
                  <c:v>5.1128515529767129E-3</c:v>
                </c:pt>
                <c:pt idx="10">
                  <c:v>5.6798130646194007E-3</c:v>
                </c:pt>
                <c:pt idx="11">
                  <c:v>6.3598243036591205E-3</c:v>
                </c:pt>
                <c:pt idx="12">
                  <c:v>7.1631625180410552E-3</c:v>
                </c:pt>
                <c:pt idx="13">
                  <c:v>8.1001049557103931E-3</c:v>
                </c:pt>
                <c:pt idx="14">
                  <c:v>9.1809288646123137E-3</c:v>
                </c:pt>
                <c:pt idx="15">
                  <c:v>1.0415911492692005E-2</c:v>
                </c:pt>
                <c:pt idx="16">
                  <c:v>1.1815330087894652E-2</c:v>
                </c:pt>
                <c:pt idx="17">
                  <c:v>1.338946189816544E-2</c:v>
                </c:pt>
                <c:pt idx="18">
                  <c:v>1.5148584171449549E-2</c:v>
                </c:pt>
                <c:pt idx="19">
                  <c:v>1.7102974155692167E-2</c:v>
                </c:pt>
                <c:pt idx="20">
                  <c:v>1.9262909098838481E-2</c:v>
                </c:pt>
                <c:pt idx="21">
                  <c:v>2.163866624883367E-2</c:v>
                </c:pt>
              </c:numCache>
            </c:numRef>
          </c:yVal>
          <c:smooth val="1"/>
          <c:extLst>
            <c:ext xmlns:c16="http://schemas.microsoft.com/office/drawing/2014/chart" uri="{C3380CC4-5D6E-409C-BE32-E72D297353CC}">
              <c16:uniqueId val="{00000007-8284-48F4-B5DC-47051D0CC639}"/>
            </c:ext>
          </c:extLst>
        </c:ser>
        <c:ser>
          <c:idx val="8"/>
          <c:order val="8"/>
          <c:tx>
            <c:strRef>
              <c:f>'thermal conductivity_diff_plots'!$Z$31</c:f>
              <c:strCache>
                <c:ptCount val="1"/>
                <c:pt idx="0">
                  <c:v>1800.00</c:v>
                </c:pt>
              </c:strCache>
            </c:strRef>
          </c:tx>
          <c:spPr>
            <a:ln w="19050" cap="rnd">
              <a:solidFill>
                <a:schemeClr val="accent3">
                  <a:lumMod val="60000"/>
                </a:schemeClr>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conductivity_diff_plots'!$Z$32:$Z$53</c:f>
              <c:numCache>
                <c:formatCode>0.0000</c:formatCode>
                <c:ptCount val="22"/>
                <c:pt idx="0">
                  <c:v>3.4017128846173701E-3</c:v>
                </c:pt>
                <c:pt idx="1">
                  <c:v>3.4137030886930812E-3</c:v>
                </c:pt>
                <c:pt idx="2">
                  <c:v>3.4462479283271538E-3</c:v>
                </c:pt>
                <c:pt idx="3">
                  <c:v>3.5096247212987697E-3</c:v>
                </c:pt>
                <c:pt idx="4">
                  <c:v>3.6141107853871085E-3</c:v>
                </c:pt>
                <c:pt idx="5">
                  <c:v>3.769983438371352E-3</c:v>
                </c:pt>
                <c:pt idx="6">
                  <c:v>3.9875199980306808E-3</c:v>
                </c:pt>
                <c:pt idx="7">
                  <c:v>4.2769977821442758E-3</c:v>
                </c:pt>
                <c:pt idx="8">
                  <c:v>4.6486941084913184E-3</c:v>
                </c:pt>
                <c:pt idx="9">
                  <c:v>5.1128862948509888E-3</c:v>
                </c:pt>
                <c:pt idx="10">
                  <c:v>5.6798516590024686E-3</c:v>
                </c:pt>
                <c:pt idx="11">
                  <c:v>6.359867518724938E-3</c:v>
                </c:pt>
                <c:pt idx="12">
                  <c:v>7.163211191797577E-3</c:v>
                </c:pt>
                <c:pt idx="13">
                  <c:v>8.1001599959995702E-3</c:v>
                </c:pt>
                <c:pt idx="14">
                  <c:v>9.1809912491100931E-3</c:v>
                </c:pt>
                <c:pt idx="15">
                  <c:v>1.041598226890833E-2</c:v>
                </c:pt>
                <c:pt idx="16">
                  <c:v>1.1815410373173463E-2</c:v>
                </c:pt>
                <c:pt idx="17">
                  <c:v>1.338955287968467E-2</c:v>
                </c:pt>
                <c:pt idx="18">
                  <c:v>1.5148687106221132E-2</c:v>
                </c:pt>
                <c:pt idx="19">
                  <c:v>1.7103090370562034E-2</c:v>
                </c:pt>
                <c:pt idx="20">
                  <c:v>1.926303999048655E-2</c:v>
                </c:pt>
                <c:pt idx="21">
                  <c:v>2.1638813283773869E-2</c:v>
                </c:pt>
              </c:numCache>
            </c:numRef>
          </c:yVal>
          <c:smooth val="1"/>
          <c:extLst>
            <c:ext xmlns:c16="http://schemas.microsoft.com/office/drawing/2014/chart" uri="{C3380CC4-5D6E-409C-BE32-E72D297353CC}">
              <c16:uniqueId val="{00000008-8284-48F4-B5DC-47051D0CC639}"/>
            </c:ext>
          </c:extLst>
        </c:ser>
        <c:dLbls>
          <c:showLegendKey val="0"/>
          <c:showVal val="0"/>
          <c:showCatName val="0"/>
          <c:showSerName val="0"/>
          <c:showPercent val="0"/>
          <c:showBubbleSize val="0"/>
        </c:dLbls>
        <c:axId val="1723656495"/>
        <c:axId val="1723656911"/>
      </c:scatterChart>
      <c:valAx>
        <c:axId val="1723656495"/>
        <c:scaling>
          <c:orientation val="minMax"/>
          <c:max val="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Temperature, K</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23656911"/>
        <c:crosses val="autoZero"/>
        <c:crossBetween val="midCat"/>
        <c:majorUnit val="50"/>
      </c:valAx>
      <c:valAx>
        <c:axId val="1723656911"/>
        <c:scaling>
          <c:orientation val="minMax"/>
          <c:max val="1.800000000000000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Thermal conductivity, W/(m K)</a:t>
                </a:r>
              </a:p>
            </c:rich>
          </c:tx>
          <c:layout>
            <c:manualLayout>
              <c:xMode val="edge"/>
              <c:yMode val="edge"/>
              <c:x val="2.6041666666666668E-2"/>
              <c:y val="0.2023549868766404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23656495"/>
        <c:crosses val="autoZero"/>
        <c:crossBetween val="midCat"/>
      </c:valAx>
      <c:spPr>
        <a:noFill/>
        <a:ln>
          <a:noFill/>
        </a:ln>
        <a:effectLst/>
      </c:spPr>
    </c:plotArea>
    <c:legend>
      <c:legendPos val="b"/>
      <c:layout>
        <c:manualLayout>
          <c:xMode val="edge"/>
          <c:yMode val="edge"/>
          <c:x val="0.12858044437153687"/>
          <c:y val="0.88703937007874012"/>
          <c:w val="0.78334837051618544"/>
          <c:h val="9.629396325459317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Martinez and Siegler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'thermal conductivity_diff_plots'!$BX$27</c:f>
              <c:strCache>
                <c:ptCount val="1"/>
                <c:pt idx="0">
                  <c:v>1105.12</c:v>
                </c:pt>
              </c:strCache>
            </c:strRef>
          </c:tx>
          <c:spPr>
            <a:ln w="19050" cap="rnd">
              <a:solidFill>
                <a:schemeClr val="accent1"/>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conductivity_diff_plots'!$BX$28:$BX$66</c:f>
              <c:numCache>
                <c:formatCode>0.00000</c:formatCode>
                <c:ptCount val="39"/>
                <c:pt idx="0">
                  <c:v>7.4468034196741148E-5</c:v>
                </c:pt>
                <c:pt idx="1">
                  <c:v>1.0475507355963096E-4</c:v>
                </c:pt>
                <c:pt idx="2">
                  <c:v>1.4170318098778264E-4</c:v>
                </c:pt>
                <c:pt idx="3">
                  <c:v>1.8088993457225468E-4</c:v>
                </c:pt>
                <c:pt idx="4">
                  <c:v>2.2068784628847786E-4</c:v>
                </c:pt>
                <c:pt idx="5">
                  <c:v>2.6045794041462943E-4</c:v>
                </c:pt>
                <c:pt idx="6">
                  <c:v>2.9997564272159157E-4</c:v>
                </c:pt>
                <c:pt idx="7">
                  <c:v>3.3921339829362941E-4</c:v>
                </c:pt>
                <c:pt idx="8">
                  <c:v>3.7824639510349571E-4</c:v>
                </c:pt>
                <c:pt idx="9">
                  <c:v>4.1720722148920751E-4</c:v>
                </c:pt>
                <c:pt idx="10">
                  <c:v>4.5626222461681042E-4</c:v>
                </c:pt>
                <c:pt idx="11">
                  <c:v>4.9559836065504455E-4</c:v>
                </c:pt>
                <c:pt idx="12">
                  <c:v>5.3541548332256732E-4</c:v>
                </c:pt>
                <c:pt idx="13">
                  <c:v>5.7592161785179031E-4</c:v>
                </c:pt>
                <c:pt idx="14">
                  <c:v>6.17329954495075E-4</c:v>
                </c:pt>
                <c:pt idx="15">
                  <c:v>6.5985687375718477E-4</c:v>
                </c:pt>
                <c:pt idx="16">
                  <c:v>7.0372061282146449E-4</c:v>
                </c:pt>
                <c:pt idx="17">
                  <c:v>7.491403428436992E-4</c:v>
                </c:pt>
                <c:pt idx="18">
                  <c:v>7.9633551669352196E-4</c:v>
                </c:pt>
                <c:pt idx="19">
                  <c:v>8.4552539899873647E-4</c:v>
                </c:pt>
                <c:pt idx="20">
                  <c:v>8.9692872170997104E-4</c:v>
                </c:pt>
                <c:pt idx="21">
                  <c:v>9.5076342774960514E-4</c:v>
                </c:pt>
                <c:pt idx="22">
                  <c:v>1.0072464775446478E-3</c:v>
                </c:pt>
                <c:pt idx="23">
                  <c:v>1.0665937011575346E-3</c:v>
                </c:pt>
                <c:pt idx="24">
                  <c:v>1.1290196839530812E-3</c:v>
                </c:pt>
                <c:pt idx="25">
                  <c:v>1.194737677252815E-3</c:v>
                </c:pt>
                <c:pt idx="26">
                  <c:v>1.2639595278305044E-3</c:v>
                </c:pt>
                <c:pt idx="27">
                  <c:v>1.3368956217715269E-3</c:v>
                </c:pt>
                <c:pt idx="28">
                  <c:v>1.4137548393946063E-3</c:v>
                </c:pt>
                <c:pt idx="29">
                  <c:v>1.4947445187740006E-3</c:v>
                </c:pt>
                <c:pt idx="30">
                  <c:v>1.5800704260070107E-3</c:v>
                </c:pt>
                <c:pt idx="31">
                  <c:v>1.6699367308152823E-3</c:v>
                </c:pt>
                <c:pt idx="32">
                  <c:v>1.7645459863961104E-3</c:v>
                </c:pt>
                <c:pt idx="33">
                  <c:v>1.8640991126845042E-3</c:v>
                </c:pt>
                <c:pt idx="34">
                  <c:v>1.9687953823709619E-3</c:v>
                </c:pt>
                <c:pt idx="35">
                  <c:v>2.078832409159822E-3</c:v>
                </c:pt>
                <c:pt idx="36">
                  <c:v>2.1944061378602487E-3</c:v>
                </c:pt>
                <c:pt idx="37">
                  <c:v>2.31571083598462E-3</c:v>
                </c:pt>
                <c:pt idx="38">
                  <c:v>2.4429390865934285E-3</c:v>
                </c:pt>
              </c:numCache>
            </c:numRef>
          </c:yVal>
          <c:smooth val="1"/>
          <c:extLst>
            <c:ext xmlns:c16="http://schemas.microsoft.com/office/drawing/2014/chart" uri="{C3380CC4-5D6E-409C-BE32-E72D297353CC}">
              <c16:uniqueId val="{00000000-D889-4937-9F37-867912333D41}"/>
            </c:ext>
          </c:extLst>
        </c:ser>
        <c:ser>
          <c:idx val="1"/>
          <c:order val="1"/>
          <c:tx>
            <c:strRef>
              <c:f>'thermal conductivity_diff_plots'!$BY$27</c:f>
              <c:strCache>
                <c:ptCount val="1"/>
                <c:pt idx="0">
                  <c:v>1198.20</c:v>
                </c:pt>
              </c:strCache>
            </c:strRef>
          </c:tx>
          <c:spPr>
            <a:ln w="19050" cap="rnd">
              <a:solidFill>
                <a:schemeClr val="accent2"/>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conductivity_diff_plots'!$BY$28:$BY$66</c:f>
              <c:numCache>
                <c:formatCode>0.00000</c:formatCode>
                <c:ptCount val="39"/>
                <c:pt idx="0">
                  <c:v>1.4265137356122488E-4</c:v>
                </c:pt>
                <c:pt idx="1">
                  <c:v>2.0058824187156469E-4</c:v>
                </c:pt>
                <c:pt idx="2">
                  <c:v>2.7119601190638519E-4</c:v>
                </c:pt>
                <c:pt idx="3">
                  <c:v>3.4596969811584818E-4</c:v>
                </c:pt>
                <c:pt idx="4">
                  <c:v>4.217598529788745E-4</c:v>
                </c:pt>
                <c:pt idx="5">
                  <c:v>4.9731117583018587E-4</c:v>
                </c:pt>
                <c:pt idx="6">
                  <c:v>5.7216242520059574E-4</c:v>
                </c:pt>
                <c:pt idx="7">
                  <c:v>6.4622987997341121E-4</c:v>
                </c:pt>
                <c:pt idx="8">
                  <c:v>7.1962669075386276E-4</c:v>
                </c:pt>
                <c:pt idx="9">
                  <c:v>7.9257599638008901E-4</c:v>
                </c:pt>
                <c:pt idx="10">
                  <c:v>8.6536562297615178E-4</c:v>
                </c:pt>
                <c:pt idx="11">
                  <c:v>9.3832288679440582E-4</c:v>
                </c:pt>
                <c:pt idx="12">
                  <c:v>1.0117998178449971E-3</c:v>
                </c:pt>
                <c:pt idx="13">
                  <c:v>1.0861641040586063E-3</c:v>
                </c:pt>
                <c:pt idx="14">
                  <c:v>1.1617933303659531E-3</c:v>
                </c:pt>
                <c:pt idx="15">
                  <c:v>1.2390711947289654E-3</c:v>
                </c:pt>
                <c:pt idx="16">
                  <c:v>1.3183849528011508E-3</c:v>
                </c:pt>
                <c:pt idx="17">
                  <c:v>1.4001236498758206E-3</c:v>
                </c:pt>
                <c:pt idx="18">
                  <c:v>1.484676871054841E-3</c:v>
                </c:pt>
                <c:pt idx="19">
                  <c:v>1.5724338407387814E-3</c:v>
                </c:pt>
                <c:pt idx="20">
                  <c:v>1.6637827626339897E-3</c:v>
                </c:pt>
                <c:pt idx="21">
                  <c:v>1.7591103285431444E-3</c:v>
                </c:pt>
                <c:pt idx="22">
                  <c:v>1.8588013476514677E-3</c:v>
                </c:pt>
                <c:pt idx="23">
                  <c:v>1.9632384631858061E-3</c:v>
                </c:pt>
                <c:pt idx="24">
                  <c:v>2.0728019333343187E-3</c:v>
                </c:pt>
                <c:pt idx="25">
                  <c:v>2.1878694600459651E-3</c:v>
                </c:pt>
                <c:pt idx="26">
                  <c:v>2.3088160539327159E-3</c:v>
                </c:pt>
                <c:pt idx="27">
                  <c:v>2.4360139266951749E-3</c:v>
                </c:pt>
                <c:pt idx="28">
                  <c:v>2.5698324047454513E-3</c:v>
                </c:pt>
                <c:pt idx="29">
                  <c:v>2.710637859309869E-3</c:v>
                </c:pt>
                <c:pt idx="30">
                  <c:v>2.8587936494567827E-3</c:v>
                </c:pt>
                <c:pt idx="31">
                  <c:v>3.0146600753447892E-3</c:v>
                </c:pt>
                <c:pt idx="32">
                  <c:v>3.1785943396146227E-3</c:v>
                </c:pt>
                <c:pt idx="33">
                  <c:v>3.3509505153166059E-3</c:v>
                </c:pt>
                <c:pt idx="34">
                  <c:v>3.532079519118483E-3</c:v>
                </c:pt>
                <c:pt idx="35">
                  <c:v>3.7223290888065536E-3</c:v>
                </c:pt>
                <c:pt idx="36">
                  <c:v>3.9220437642984206E-3</c:v>
                </c:pt>
                <c:pt idx="37">
                  <c:v>4.1315648715441692E-3</c:v>
                </c:pt>
                <c:pt idx="38">
                  <c:v>4.3512305088160546E-3</c:v>
                </c:pt>
              </c:numCache>
            </c:numRef>
          </c:yVal>
          <c:smooth val="1"/>
          <c:extLst>
            <c:ext xmlns:c16="http://schemas.microsoft.com/office/drawing/2014/chart" uri="{C3380CC4-5D6E-409C-BE32-E72D297353CC}">
              <c16:uniqueId val="{00000001-D889-4937-9F37-867912333D41}"/>
            </c:ext>
          </c:extLst>
        </c:ser>
        <c:ser>
          <c:idx val="2"/>
          <c:order val="2"/>
          <c:tx>
            <c:strRef>
              <c:f>'thermal conductivity_diff_plots'!$BZ$27</c:f>
              <c:strCache>
                <c:ptCount val="1"/>
                <c:pt idx="0">
                  <c:v>1348.08</c:v>
                </c:pt>
              </c:strCache>
            </c:strRef>
          </c:tx>
          <c:spPr>
            <a:ln w="19050" cap="rnd">
              <a:solidFill>
                <a:schemeClr val="accent3"/>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conductivity_diff_plots'!$BZ$28:$BZ$66</c:f>
              <c:numCache>
                <c:formatCode>0.00000</c:formatCode>
                <c:ptCount val="39"/>
                <c:pt idx="0">
                  <c:v>2.5243756754405721E-4</c:v>
                </c:pt>
                <c:pt idx="1">
                  <c:v>3.5489512833896135E-4</c:v>
                </c:pt>
                <c:pt idx="2">
                  <c:v>4.7970039416638769E-4</c:v>
                </c:pt>
                <c:pt idx="3">
                  <c:v>6.1177479232156604E-4</c:v>
                </c:pt>
                <c:pt idx="4">
                  <c:v>7.4551827456372172E-4</c:v>
                </c:pt>
                <c:pt idx="5">
                  <c:v>8.786831574779286E-4</c:v>
                </c:pt>
                <c:pt idx="6">
                  <c:v>1.0104271270959162E-3</c:v>
                </c:pt>
                <c:pt idx="7">
                  <c:v>1.1405760256416671E-3</c:v>
                </c:pt>
                <c:pt idx="8">
                  <c:v>1.269304129693005E-3</c:v>
                </c:pt>
                <c:pt idx="9">
                  <c:v>1.3969803790251343E-3</c:v>
                </c:pt>
                <c:pt idx="10">
                  <c:v>1.5240882005140587E-3</c:v>
                </c:pt>
                <c:pt idx="11">
                  <c:v>1.6511809128272506E-3</c:v>
                </c:pt>
                <c:pt idx="12">
                  <c:v>1.7788555743940065E-3</c:v>
                </c:pt>
                <c:pt idx="13">
                  <c:v>1.9077369558887897E-3</c:v>
                </c:pt>
                <c:pt idx="14">
                  <c:v>2.0384673442386753E-3</c:v>
                </c:pt>
                <c:pt idx="15">
                  <c:v>2.1716998455481099E-3</c:v>
                </c:pt>
                <c:pt idx="16">
                  <c:v>2.3080938625189137E-3</c:v>
                </c:pt>
                <c:pt idx="17">
                  <c:v>2.4483119652554258E-3</c:v>
                </c:pt>
                <c:pt idx="18">
                  <c:v>2.5930176792447277E-3</c:v>
                </c:pt>
                <c:pt idx="19">
                  <c:v>2.742873891584994E-3</c:v>
                </c:pt>
                <c:pt idx="20">
                  <c:v>2.8985416828938727E-3</c:v>
                </c:pt>
                <c:pt idx="21">
                  <c:v>3.0606794579391104E-3</c:v>
                </c:pt>
                <c:pt idx="22">
                  <c:v>3.229942289528988E-3</c:v>
                </c:pt>
                <c:pt idx="23">
                  <c:v>3.4069814170400521E-3</c:v>
                </c:pt>
                <c:pt idx="24">
                  <c:v>3.592443858676778E-3</c:v>
                </c:pt>
                <c:pt idx="25">
                  <c:v>3.7869721084715265E-3</c:v>
                </c:pt>
                <c:pt idx="26">
                  <c:v>3.9912038971810886E-3</c:v>
                </c:pt>
                <c:pt idx="27">
                  <c:v>4.2057720018956486E-3</c:v>
                </c:pt>
                <c:pt idx="28">
                  <c:v>4.4313040931638226E-3</c:v>
                </c:pt>
                <c:pt idx="29">
                  <c:v>4.6684226112846013E-3</c:v>
                </c:pt>
                <c:pt idx="30">
                  <c:v>4.9177446654748609E-3</c:v>
                </c:pt>
                <c:pt idx="31">
                  <c:v>5.1798819511254873E-3</c:v>
                </c:pt>
                <c:pt idx="32">
                  <c:v>5.4554406814706384E-3</c:v>
                </c:pt>
                <c:pt idx="33">
                  <c:v>5.7450215308239901E-3</c:v>
                </c:pt>
                <c:pt idx="34">
                  <c:v>6.0492195871604901E-3</c:v>
                </c:pt>
                <c:pt idx="35">
                  <c:v>6.3686243122966389E-3</c:v>
                </c:pt>
                <c:pt idx="36">
                  <c:v>6.7038195082858047E-3</c:v>
                </c:pt>
                <c:pt idx="37">
                  <c:v>7.0553832889256526E-3</c:v>
                </c:pt>
                <c:pt idx="38">
                  <c:v>7.4238880554928811E-3</c:v>
                </c:pt>
              </c:numCache>
            </c:numRef>
          </c:yVal>
          <c:smooth val="1"/>
          <c:extLst>
            <c:ext xmlns:c16="http://schemas.microsoft.com/office/drawing/2014/chart" uri="{C3380CC4-5D6E-409C-BE32-E72D297353CC}">
              <c16:uniqueId val="{00000002-D889-4937-9F37-867912333D41}"/>
            </c:ext>
          </c:extLst>
        </c:ser>
        <c:ser>
          <c:idx val="3"/>
          <c:order val="3"/>
          <c:tx>
            <c:strRef>
              <c:f>'thermal conductivity_diff_plots'!$CA$27</c:f>
              <c:strCache>
                <c:ptCount val="1"/>
                <c:pt idx="0">
                  <c:v>1506.14</c:v>
                </c:pt>
              </c:strCache>
            </c:strRef>
          </c:tx>
          <c:spPr>
            <a:ln w="19050" cap="rnd">
              <a:solidFill>
                <a:schemeClr val="accent4"/>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conductivity_diff_plots'!$CA$28:$CA$66</c:f>
              <c:numCache>
                <c:formatCode>0.00000</c:formatCode>
                <c:ptCount val="39"/>
                <c:pt idx="0">
                  <c:v>3.6821853732777805E-4</c:v>
                </c:pt>
                <c:pt idx="1">
                  <c:v>5.1762780274331724E-4</c:v>
                </c:pt>
                <c:pt idx="2">
                  <c:v>6.9958996958963029E-4</c:v>
                </c:pt>
                <c:pt idx="3">
                  <c:v>8.9209393322742302E-4</c:v>
                </c:pt>
                <c:pt idx="4">
                  <c:v>1.0869552318609392E-3</c:v>
                </c:pt>
                <c:pt idx="5">
                  <c:v>1.2808796111633514E-3</c:v>
                </c:pt>
                <c:pt idx="6">
                  <c:v>1.4726228765482414E-3</c:v>
                </c:pt>
                <c:pt idx="7">
                  <c:v>1.6619154953683014E-3</c:v>
                </c:pt>
                <c:pt idx="8">
                  <c:v>1.8489962079023825E-3</c:v>
                </c:pt>
                <c:pt idx="9">
                  <c:v>2.0343877161910196E-3</c:v>
                </c:pt>
                <c:pt idx="10">
                  <c:v>2.2187797284642613E-3</c:v>
                </c:pt>
                <c:pt idx="11">
                  <c:v>2.4029639064621156E-3</c:v>
                </c:pt>
                <c:pt idx="12">
                  <c:v>2.5877957165881846E-3</c:v>
                </c:pt>
                <c:pt idx="13">
                  <c:v>2.7741710500313608E-3</c:v>
                </c:pt>
                <c:pt idx="14">
                  <c:v>2.9630113495281128E-3</c:v>
                </c:pt>
                <c:pt idx="15">
                  <c:v>3.1552538401133025E-3</c:v>
                </c:pt>
                <c:pt idx="16">
                  <c:v>3.3518449318804258E-3</c:v>
                </c:pt>
                <c:pt idx="17">
                  <c:v>3.5537356553197062E-3</c:v>
                </c:pt>
                <c:pt idx="18">
                  <c:v>3.7618784345703447E-3</c:v>
                </c:pt>
                <c:pt idx="19">
                  <c:v>3.9772247625321465E-3</c:v>
                </c:pt>
                <c:pt idx="20">
                  <c:v>4.2007234969309356E-3</c:v>
                </c:pt>
                <c:pt idx="21">
                  <c:v>4.4333195921401674E-3</c:v>
                </c:pt>
                <c:pt idx="22">
                  <c:v>4.675953142091821E-3</c:v>
                </c:pt>
                <c:pt idx="23">
                  <c:v>4.9295586487618989E-3</c:v>
                </c:pt>
                <c:pt idx="24">
                  <c:v>5.1950644565605516E-3</c:v>
                </c:pt>
                <c:pt idx="25">
                  <c:v>5.4733923103357065E-3</c:v>
                </c:pt>
                <c:pt idx="26">
                  <c:v>5.7654570065847986E-3</c:v>
                </c:pt>
                <c:pt idx="27">
                  <c:v>6.0721661157249673E-3</c:v>
                </c:pt>
                <c:pt idx="28">
                  <c:v>6.3944197590891892E-3</c:v>
                </c:pt>
                <c:pt idx="29">
                  <c:v>6.7331104284691738E-3</c:v>
                </c:pt>
                <c:pt idx="30">
                  <c:v>7.0891228390276137E-3</c:v>
                </c:pt>
                <c:pt idx="31">
                  <c:v>7.4633338085969125E-3</c:v>
                </c:pt>
                <c:pt idx="32">
                  <c:v>7.8566121580028285E-3</c:v>
                </c:pt>
                <c:pt idx="33">
                  <c:v>8.2698186282612815E-3</c:v>
                </c:pt>
                <c:pt idx="34">
                  <c:v>8.7038058114077572E-3</c:v>
                </c:pt>
                <c:pt idx="35">
                  <c:v>9.1594180924109408E-3</c:v>
                </c:pt>
                <c:pt idx="36">
                  <c:v>9.6374916001524345E-3</c:v>
                </c:pt>
                <c:pt idx="37">
                  <c:v>1.013885416586368E-2</c:v>
                </c:pt>
                <c:pt idx="38">
                  <c:v>1.066432528772941E-2</c:v>
                </c:pt>
              </c:numCache>
            </c:numRef>
          </c:yVal>
          <c:smooth val="1"/>
          <c:extLst>
            <c:ext xmlns:c16="http://schemas.microsoft.com/office/drawing/2014/chart" uri="{C3380CC4-5D6E-409C-BE32-E72D297353CC}">
              <c16:uniqueId val="{00000003-D889-4937-9F37-867912333D41}"/>
            </c:ext>
          </c:extLst>
        </c:ser>
        <c:ser>
          <c:idx val="4"/>
          <c:order val="4"/>
          <c:tx>
            <c:strRef>
              <c:f>'thermal conductivity_diff_plots'!$CB$27</c:f>
              <c:strCache>
                <c:ptCount val="1"/>
                <c:pt idx="0">
                  <c:v>1673.10</c:v>
                </c:pt>
              </c:strCache>
            </c:strRef>
          </c:tx>
          <c:spPr>
            <a:ln w="19050" cap="rnd">
              <a:solidFill>
                <a:schemeClr val="accent5"/>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conductivity_diff_plots'!$CB$28:$CB$66</c:f>
              <c:numCache>
                <c:formatCode>0.00000</c:formatCode>
                <c:ptCount val="39"/>
                <c:pt idx="0">
                  <c:v>4.9051928610070327E-4</c:v>
                </c:pt>
                <c:pt idx="1">
                  <c:v>6.8952416849885512E-4</c:v>
                </c:pt>
                <c:pt idx="2">
                  <c:v>9.318618167840244E-4</c:v>
                </c:pt>
                <c:pt idx="3">
                  <c:v>1.1881982143731988E-3</c:v>
                </c:pt>
                <c:pt idx="4">
                  <c:v>1.4476189541825181E-3</c:v>
                </c:pt>
                <c:pt idx="5">
                  <c:v>1.7057242771859923E-3</c:v>
                </c:pt>
                <c:pt idx="6">
                  <c:v>1.9608454777518334E-3</c:v>
                </c:pt>
                <c:pt idx="7">
                  <c:v>2.2126122776767532E-3</c:v>
                </c:pt>
                <c:pt idx="8">
                  <c:v>2.4613315109765863E-3</c:v>
                </c:pt>
                <c:pt idx="9">
                  <c:v>2.7076883005129949E-3</c:v>
                </c:pt>
                <c:pt idx="10">
                  <c:v>2.9525902518449621E-3</c:v>
                </c:pt>
                <c:pt idx="11">
                  <c:v>3.1970807911975447E-3</c:v>
                </c:pt>
                <c:pt idx="12">
                  <c:v>3.4422883442422245E-3</c:v>
                </c:pt>
                <c:pt idx="13">
                  <c:v>3.6893951898357819E-3</c:v>
                </c:pt>
                <c:pt idx="14">
                  <c:v>3.9396176461555911E-3</c:v>
                </c:pt>
                <c:pt idx="15">
                  <c:v>4.1941930562783211E-3</c:v>
                </c:pt>
                <c:pt idx="16">
                  <c:v>4.4543709994536006E-3</c:v>
                </c:pt>
                <c:pt idx="17">
                  <c:v>4.7214072101420101E-3</c:v>
                </c:pt>
                <c:pt idx="18">
                  <c:v>4.9965592793986928E-3</c:v>
                </c:pt>
                <c:pt idx="19">
                  <c:v>5.2810835576981097E-3</c:v>
                </c:pt>
                <c:pt idx="20">
                  <c:v>5.5762328849824662E-3</c:v>
                </c:pt>
                <c:pt idx="21">
                  <c:v>5.8832549012168538E-3</c:v>
                </c:pt>
                <c:pt idx="22">
                  <c:v>6.2033907713720318E-3</c:v>
                </c:pt>
                <c:pt idx="23">
                  <c:v>6.5378742109137326E-3</c:v>
                </c:pt>
                <c:pt idx="24">
                  <c:v>6.8879307323071633E-3</c:v>
                </c:pt>
                <c:pt idx="25">
                  <c:v>7.2547770561972513E-3</c:v>
                </c:pt>
                <c:pt idx="26">
                  <c:v>7.639620646759061E-3</c:v>
                </c:pt>
                <c:pt idx="27">
                  <c:v>8.0436593417110586E-3</c:v>
                </c:pt>
                <c:pt idx="28">
                  <c:v>8.4680810552332942E-3</c:v>
                </c:pt>
                <c:pt idx="29">
                  <c:v>8.914063537565636E-3</c:v>
                </c:pt>
                <c:pt idx="30">
                  <c:v>9.3827741790600671E-3</c:v>
                </c:pt>
                <c:pt idx="31">
                  <c:v>9.875369849384575E-3</c:v>
                </c:pt>
                <c:pt idx="32">
                  <c:v>1.0392996764736078E-2</c:v>
                </c:pt>
                <c:pt idx="33">
                  <c:v>1.093679037753147E-2</c:v>
                </c:pt>
                <c:pt idx="34">
                  <c:v>1.1507875284259769E-2</c:v>
                </c:pt>
                <c:pt idx="35">
                  <c:v>1.2107365148100496E-2</c:v>
                </c:pt>
                <c:pt idx="36">
                  <c:v>1.2736362633619708E-2</c:v>
                </c:pt>
                <c:pt idx="37">
                  <c:v>1.3395959351400411E-2</c:v>
                </c:pt>
                <c:pt idx="38">
                  <c:v>1.4087235810887895E-2</c:v>
                </c:pt>
              </c:numCache>
            </c:numRef>
          </c:yVal>
          <c:smooth val="1"/>
          <c:extLst>
            <c:ext xmlns:c16="http://schemas.microsoft.com/office/drawing/2014/chart" uri="{C3380CC4-5D6E-409C-BE32-E72D297353CC}">
              <c16:uniqueId val="{00000004-D889-4937-9F37-867912333D41}"/>
            </c:ext>
          </c:extLst>
        </c:ser>
        <c:ser>
          <c:idx val="5"/>
          <c:order val="5"/>
          <c:tx>
            <c:strRef>
              <c:f>'thermal conductivity_diff_plots'!$CC$27</c:f>
              <c:strCache>
                <c:ptCount val="1"/>
                <c:pt idx="0">
                  <c:v>1774.40</c:v>
                </c:pt>
              </c:strCache>
            </c:strRef>
          </c:tx>
          <c:spPr>
            <a:ln w="19050" cap="rnd">
              <a:solidFill>
                <a:schemeClr val="accent6"/>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conductivity_diff_plots'!$CC$28:$CC$66</c:f>
              <c:numCache>
                <c:formatCode>0.00000</c:formatCode>
                <c:ptCount val="39"/>
                <c:pt idx="0">
                  <c:v>5.6472292706618156E-4</c:v>
                </c:pt>
                <c:pt idx="1">
                  <c:v>7.9381900181567486E-4</c:v>
                </c:pt>
                <c:pt idx="2">
                  <c:v>1.0727883191033365E-3</c:v>
                </c:pt>
                <c:pt idx="3">
                  <c:v>1.367853825536115E-3</c:v>
                </c:pt>
                <c:pt idx="4">
                  <c:v>1.6664447719223032E-3</c:v>
                </c:pt>
                <c:pt idx="5">
                  <c:v>1.9634906553966016E-3</c:v>
                </c:pt>
                <c:pt idx="6">
                  <c:v>2.2570652063669647E-3</c:v>
                </c:pt>
                <c:pt idx="7">
                  <c:v>2.5467370211902361E-3</c:v>
                </c:pt>
                <c:pt idx="8">
                  <c:v>2.8328542484552348E-3</c:v>
                </c:pt>
                <c:pt idx="9">
                  <c:v>3.1162005567514041E-3</c:v>
                </c:pt>
                <c:pt idx="10">
                  <c:v>3.3978157566759322E-3</c:v>
                </c:pt>
                <c:pt idx="11">
                  <c:v>3.6788960277415171E-3</c:v>
                </c:pt>
                <c:pt idx="12">
                  <c:v>3.9607354084365311E-3</c:v>
                </c:pt>
                <c:pt idx="13">
                  <c:v>4.244689937859601E-3</c:v>
                </c:pt>
                <c:pt idx="14">
                  <c:v>4.5321548442239451E-3</c:v>
                </c:pt>
                <c:pt idx="15">
                  <c:v>4.8245495614899327E-3</c:v>
                </c:pt>
                <c:pt idx="16">
                  <c:v>5.123307610996177E-3</c:v>
                </c:pt>
                <c:pt idx="17">
                  <c:v>5.4298696005114257E-3</c:v>
                </c:pt>
                <c:pt idx="18">
                  <c:v>5.745678275282373E-3</c:v>
                </c:pt>
                <c:pt idx="19">
                  <c:v>6.0721749522881221E-3</c:v>
                </c:pt>
                <c:pt idx="20">
                  <c:v>6.41079690686862E-3</c:v>
                </c:pt>
                <c:pt idx="21">
                  <c:v>6.762975427684427E-3</c:v>
                </c:pt>
                <c:pt idx="22">
                  <c:v>7.1301343488026992E-3</c:v>
                </c:pt>
                <c:pt idx="23">
                  <c:v>7.5136889277531921E-3</c:v>
                </c:pt>
                <c:pt idx="24">
                  <c:v>7.9150449780367605E-3</c:v>
                </c:pt>
                <c:pt idx="25">
                  <c:v>8.3355981912233076E-3</c:v>
                </c:pt>
                <c:pt idx="26">
                  <c:v>8.776733602005593E-3</c:v>
                </c:pt>
                <c:pt idx="27">
                  <c:v>9.2398251622373365E-3</c:v>
                </c:pt>
                <c:pt idx="28">
                  <c:v>9.7262353989060434E-3</c:v>
                </c:pt>
                <c:pt idx="29">
                  <c:v>1.0237315137360944E-2</c:v>
                </c:pt>
                <c:pt idx="30">
                  <c:v>1.0774403275720466E-2</c:v>
                </c:pt>
                <c:pt idx="31">
                  <c:v>1.133882659974933E-2</c:v>
                </c:pt>
                <c:pt idx="32">
                  <c:v>1.1931899629982194E-2</c:v>
                </c:pt>
                <c:pt idx="33">
                  <c:v>1.2554924494726092E-2</c:v>
                </c:pt>
                <c:pt idx="34">
                  <c:v>1.3209190823971586E-2</c:v>
                </c:pt>
                <c:pt idx="35">
                  <c:v>1.3895975660304103E-2</c:v>
                </c:pt>
                <c:pt idx="36">
                  <c:v>1.4616543383720166E-2</c:v>
                </c:pt>
                <c:pt idx="37">
                  <c:v>1.5372145647880957E-2</c:v>
                </c:pt>
                <c:pt idx="38">
                  <c:v>1.616402132582366E-2</c:v>
                </c:pt>
              </c:numCache>
            </c:numRef>
          </c:yVal>
          <c:smooth val="1"/>
          <c:extLst>
            <c:ext xmlns:c16="http://schemas.microsoft.com/office/drawing/2014/chart" uri="{C3380CC4-5D6E-409C-BE32-E72D297353CC}">
              <c16:uniqueId val="{00000005-D889-4937-9F37-867912333D41}"/>
            </c:ext>
          </c:extLst>
        </c:ser>
        <c:ser>
          <c:idx val="6"/>
          <c:order val="6"/>
          <c:tx>
            <c:strRef>
              <c:f>'thermal conductivity_diff_plots'!$CD$27</c:f>
              <c:strCache>
                <c:ptCount val="1"/>
                <c:pt idx="0">
                  <c:v>1798.67</c:v>
                </c:pt>
              </c:strCache>
            </c:strRef>
          </c:tx>
          <c:spPr>
            <a:ln w="19050" cap="rnd">
              <a:solidFill>
                <a:schemeClr val="accent1">
                  <a:lumMod val="60000"/>
                </a:schemeClr>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conductivity_diff_plots'!$CD$28:$CD$66</c:f>
              <c:numCache>
                <c:formatCode>0.00000</c:formatCode>
                <c:ptCount val="39"/>
                <c:pt idx="0">
                  <c:v>5.8249820755257146E-4</c:v>
                </c:pt>
                <c:pt idx="1">
                  <c:v>8.1880254563329201E-4</c:v>
                </c:pt>
                <c:pt idx="2">
                  <c:v>1.1065468796550629E-3</c:v>
                </c:pt>
                <c:pt idx="3">
                  <c:v>1.4108898388344427E-3</c:v>
                </c:pt>
                <c:pt idx="4">
                  <c:v>1.718863901730205E-3</c:v>
                </c:pt>
                <c:pt idx="5">
                  <c:v>2.0252378906136189E-3</c:v>
                </c:pt>
                <c:pt idx="6">
                  <c:v>2.3280238371460914E-3</c:v>
                </c:pt>
                <c:pt idx="7">
                  <c:v>2.6267756952515035E-3</c:v>
                </c:pt>
                <c:pt idx="8">
                  <c:v>2.9218515103123276E-3</c:v>
                </c:pt>
                <c:pt idx="9">
                  <c:v>3.2140585572792216E-3</c:v>
                </c:pt>
                <c:pt idx="10">
                  <c:v>3.5044683161069021E-3</c:v>
                </c:pt>
                <c:pt idx="11">
                  <c:v>3.7943135579428969E-3</c:v>
                </c:pt>
                <c:pt idx="12">
                  <c:v>4.0849279933756789E-3</c:v>
                </c:pt>
                <c:pt idx="13">
                  <c:v>4.3777092852974805E-3</c:v>
                </c:pt>
                <c:pt idx="14">
                  <c:v>4.6740955193342757E-3</c:v>
                </c:pt>
                <c:pt idx="15">
                  <c:v>4.975549748822649E-3</c:v>
                </c:pt>
                <c:pt idx="16">
                  <c:v>5.2835495579286245E-3</c:v>
                </c:pt>
                <c:pt idx="17">
                  <c:v>5.5995798403193804E-3</c:v>
                </c:pt>
                <c:pt idx="18">
                  <c:v>5.9251276944248948E-3</c:v>
                </c:pt>
                <c:pt idx="19">
                  <c:v>6.2616787454476634E-3</c:v>
                </c:pt>
                <c:pt idx="20">
                  <c:v>6.6107144497258175E-3</c:v>
                </c:pt>
                <c:pt idx="21">
                  <c:v>6.9737100884657037E-3</c:v>
                </c:pt>
                <c:pt idx="22">
                  <c:v>7.3521332536199751E-3</c:v>
                </c:pt>
                <c:pt idx="23">
                  <c:v>7.7474426906263402E-3</c:v>
                </c:pt>
                <c:pt idx="24">
                  <c:v>8.1610874036086301E-3</c:v>
                </c:pt>
                <c:pt idx="25">
                  <c:v>8.5945059561353364E-3</c:v>
                </c:pt>
                <c:pt idx="26">
                  <c:v>9.0491259194340375E-3</c:v>
                </c:pt>
                <c:pt idx="27">
                  <c:v>9.5263634330208305E-3</c:v>
                </c:pt>
                <c:pt idx="28">
                  <c:v>1.0027622851906594E-2</c:v>
                </c:pt>
                <c:pt idx="29">
                  <c:v>1.0554296461112545E-2</c:v>
                </c:pt>
                <c:pt idx="30">
                  <c:v>1.1107764242976347E-2</c:v>
                </c:pt>
                <c:pt idx="31">
                  <c:v>1.1689393686201817E-2</c:v>
                </c:pt>
                <c:pt idx="32">
                  <c:v>1.2300539628170218E-2</c:v>
                </c:pt>
                <c:pt idx="33">
                  <c:v>1.2942544123944993E-2</c:v>
                </c:pt>
                <c:pt idx="34">
                  <c:v>1.3616736336843394E-2</c:v>
                </c:pt>
                <c:pt idx="35">
                  <c:v>1.4324432446543415E-2</c:v>
                </c:pt>
                <c:pt idx="36">
                  <c:v>1.5066935571533361E-2</c:v>
                </c:pt>
                <c:pt idx="37">
                  <c:v>1.5845535703358751E-2</c:v>
                </c:pt>
                <c:pt idx="38">
                  <c:v>1.6661509650624719E-2</c:v>
                </c:pt>
              </c:numCache>
            </c:numRef>
          </c:yVal>
          <c:smooth val="1"/>
          <c:extLst>
            <c:ext xmlns:c16="http://schemas.microsoft.com/office/drawing/2014/chart" uri="{C3380CC4-5D6E-409C-BE32-E72D297353CC}">
              <c16:uniqueId val="{00000006-D889-4937-9F37-867912333D41}"/>
            </c:ext>
          </c:extLst>
        </c:ser>
        <c:ser>
          <c:idx val="7"/>
          <c:order val="7"/>
          <c:tx>
            <c:strRef>
              <c:f>'thermal conductivity_diff_plots'!$CE$27</c:f>
              <c:strCache>
                <c:ptCount val="1"/>
                <c:pt idx="0">
                  <c:v>1799.99</c:v>
                </c:pt>
              </c:strCache>
            </c:strRef>
          </c:tx>
          <c:spPr>
            <a:ln w="19050" cap="rnd">
              <a:solidFill>
                <a:schemeClr val="accent2">
                  <a:lumMod val="60000"/>
                </a:schemeClr>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conductivity_diff_plots'!$CE$28:$CE$66</c:f>
              <c:numCache>
                <c:formatCode>0.00000</c:formatCode>
                <c:ptCount val="39"/>
                <c:pt idx="0">
                  <c:v>5.8347006485093169E-4</c:v>
                </c:pt>
                <c:pt idx="1">
                  <c:v>8.201685122303672E-4</c:v>
                </c:pt>
                <c:pt idx="2">
                  <c:v>1.1083926172500028E-3</c:v>
                </c:pt>
                <c:pt idx="3">
                  <c:v>1.413242817942048E-3</c:v>
                </c:pt>
                <c:pt idx="4">
                  <c:v>1.7217298994800857E-3</c:v>
                </c:pt>
                <c:pt idx="5">
                  <c:v>2.0286138992929286E-3</c:v>
                </c:pt>
                <c:pt idx="6">
                  <c:v>2.3319034756844052E-3</c:v>
                </c:pt>
                <c:pt idx="7">
                  <c:v>2.6311517820084506E-3</c:v>
                </c:pt>
                <c:pt idx="8">
                  <c:v>2.926717404751299E-3</c:v>
                </c:pt>
                <c:pt idx="9">
                  <c:v>3.2194089095332239E-3</c:v>
                </c:pt>
                <c:pt idx="10">
                  <c:v>3.5102995078200873E-3</c:v>
                </c:pt>
                <c:pt idx="11">
                  <c:v>3.8006239713943638E-3</c:v>
                </c:pt>
                <c:pt idx="12">
                  <c:v>4.0917181799028472E-3</c:v>
                </c:pt>
                <c:pt idx="13">
                  <c:v>4.3849820720042558E-3</c:v>
                </c:pt>
                <c:pt idx="14">
                  <c:v>4.6818560765387457E-3</c:v>
                </c:pt>
                <c:pt idx="15">
                  <c:v>4.9838056317171794E-3</c:v>
                </c:pt>
                <c:pt idx="16">
                  <c:v>5.2923107308253895E-3</c:v>
                </c:pt>
                <c:pt idx="17">
                  <c:v>5.6088586888466989E-3</c:v>
                </c:pt>
                <c:pt idx="18">
                  <c:v>5.9349390292060067E-3</c:v>
                </c:pt>
                <c:pt idx="19">
                  <c:v>6.2720397996425641E-3</c:v>
                </c:pt>
                <c:pt idx="20">
                  <c:v>6.6216448720752578E-3</c:v>
                </c:pt>
                <c:pt idx="21">
                  <c:v>6.9852319329876261E-3</c:v>
                </c:pt>
                <c:pt idx="22">
                  <c:v>7.3642709667795427E-3</c:v>
                </c:pt>
                <c:pt idx="23">
                  <c:v>7.7602230965750042E-3</c:v>
                </c:pt>
                <c:pt idx="24">
                  <c:v>8.1745396879301831E-3</c:v>
                </c:pt>
                <c:pt idx="25">
                  <c:v>8.6086616484252303E-3</c:v>
                </c:pt>
                <c:pt idx="26">
                  <c:v>9.0640188749580193E-3</c:v>
                </c:pt>
                <c:pt idx="27">
                  <c:v>9.5420298136404593E-3</c:v>
                </c:pt>
                <c:pt idx="28">
                  <c:v>1.0044101106416112E-2</c:v>
                </c:pt>
                <c:pt idx="29">
                  <c:v>1.0571627305099382E-2</c:v>
                </c:pt>
                <c:pt idx="30">
                  <c:v>1.1125990638293379E-2</c:v>
                </c:pt>
                <c:pt idx="31">
                  <c:v>1.1708560820121004E-2</c:v>
                </c:pt>
                <c:pt idx="32">
                  <c:v>1.232069489227313E-2</c:v>
                </c:pt>
                <c:pt idx="33">
                  <c:v>1.2963737092794771E-2</c:v>
                </c:pt>
                <c:pt idx="34">
                  <c:v>1.3639018746474101E-2</c:v>
                </c:pt>
                <c:pt idx="35">
                  <c:v>1.4347858172796091E-2</c:v>
                </c:pt>
                <c:pt idx="36">
                  <c:v>1.5091560608262646E-2</c:v>
                </c:pt>
                <c:pt idx="37">
                  <c:v>1.5871418140529826E-2</c:v>
                </c:pt>
                <c:pt idx="38">
                  <c:v>1.6688709652316797E-2</c:v>
                </c:pt>
              </c:numCache>
            </c:numRef>
          </c:yVal>
          <c:smooth val="1"/>
          <c:extLst>
            <c:ext xmlns:c16="http://schemas.microsoft.com/office/drawing/2014/chart" uri="{C3380CC4-5D6E-409C-BE32-E72D297353CC}">
              <c16:uniqueId val="{00000007-D889-4937-9F37-867912333D41}"/>
            </c:ext>
          </c:extLst>
        </c:ser>
        <c:ser>
          <c:idx val="8"/>
          <c:order val="8"/>
          <c:tx>
            <c:strRef>
              <c:f>'thermal conductivity_diff_plots'!$CF$27</c:f>
              <c:strCache>
                <c:ptCount val="1"/>
                <c:pt idx="0">
                  <c:v>1800.00</c:v>
                </c:pt>
              </c:strCache>
            </c:strRef>
          </c:tx>
          <c:spPr>
            <a:ln w="19050" cap="rnd">
              <a:solidFill>
                <a:schemeClr val="accent3">
                  <a:lumMod val="60000"/>
                </a:schemeClr>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conductivity_diff_plots'!$CF$28:$CF$66</c:f>
              <c:numCache>
                <c:formatCode>0.00000</c:formatCode>
                <c:ptCount val="39"/>
                <c:pt idx="0">
                  <c:v>5.8347451830659822E-4</c:v>
                </c:pt>
                <c:pt idx="1">
                  <c:v>8.2017477165928997E-4</c:v>
                </c:pt>
                <c:pt idx="2">
                  <c:v>1.1084010751898311E-3</c:v>
                </c:pt>
                <c:pt idx="3">
                  <c:v>1.4132536002741435E-3</c:v>
                </c:pt>
                <c:pt idx="4">
                  <c:v>1.7217430326776665E-3</c:v>
                </c:pt>
                <c:pt idx="5">
                  <c:v>2.0286293695733993E-3</c:v>
                </c:pt>
                <c:pt idx="6">
                  <c:v>2.3319212538070394E-3</c:v>
                </c:pt>
                <c:pt idx="7">
                  <c:v>2.6311718350639749E-3</c:v>
                </c:pt>
                <c:pt idx="8">
                  <c:v>2.9267397023100034E-3</c:v>
                </c:pt>
                <c:pt idx="9">
                  <c:v>3.2194334270797859E-3</c:v>
                </c:pt>
                <c:pt idx="10">
                  <c:v>3.5103262287736899E-3</c:v>
                </c:pt>
                <c:pt idx="11">
                  <c:v>3.8006528883419355E-3</c:v>
                </c:pt>
                <c:pt idx="12">
                  <c:v>4.0917492953708463E-3</c:v>
                </c:pt>
                <c:pt idx="13">
                  <c:v>4.3850153989476509E-3</c:v>
                </c:pt>
                <c:pt idx="14">
                  <c:v>4.6818916386500934E-3</c:v>
                </c:pt>
                <c:pt idx="15">
                  <c:v>4.9838434636175228E-3</c:v>
                </c:pt>
                <c:pt idx="16">
                  <c:v>5.2923508781753644E-3</c:v>
                </c:pt>
                <c:pt idx="17">
                  <c:v>5.6089012084024224E-3</c:v>
                </c:pt>
                <c:pt idx="18">
                  <c:v>5.9349839888359355E-3</c:v>
                </c:pt>
                <c:pt idx="19">
                  <c:v>6.2720872783162268E-3</c:v>
                </c:pt>
                <c:pt idx="20">
                  <c:v>6.6216949598313837E-3</c:v>
                </c:pt>
                <c:pt idx="21">
                  <c:v>6.9852847308869287E-3</c:v>
                </c:pt>
                <c:pt idx="22">
                  <c:v>7.3643265868459252E-3</c:v>
                </c:pt>
                <c:pt idx="23">
                  <c:v>7.7602816617279215E-3</c:v>
                </c:pt>
                <c:pt idx="24">
                  <c:v>8.1746013319101592E-3</c:v>
                </c:pt>
                <c:pt idx="25">
                  <c:v>8.6087265157140276E-3</c:v>
                </c:pt>
                <c:pt idx="26">
                  <c:v>9.0640871206945917E-3</c:v>
                </c:pt>
                <c:pt idx="27">
                  <c:v>9.5421016035335468E-3</c:v>
                </c:pt>
                <c:pt idx="28">
                  <c:v>1.0044176616654131E-2</c:v>
                </c:pt>
                <c:pt idx="29">
                  <c:v>1.0571706722258144E-2</c:v>
                </c:pt>
                <c:pt idx="30">
                  <c:v>1.112607415924202E-2</c:v>
                </c:pt>
                <c:pt idx="31">
                  <c:v>1.1708648651926463E-2</c:v>
                </c:pt>
                <c:pt idx="32">
                  <c:v>1.2320787252103407E-2</c:v>
                </c:pt>
                <c:pt idx="33">
                  <c:v>1.2963834207821198E-2</c:v>
                </c:pt>
                <c:pt idx="34">
                  <c:v>1.3639120853772776E-2</c:v>
                </c:pt>
                <c:pt idx="35">
                  <c:v>1.4347965519248596E-2</c:v>
                </c:pt>
                <c:pt idx="36">
                  <c:v>1.5091673450456191E-2</c:v>
                </c:pt>
                <c:pt idx="37">
                  <c:v>1.5871536744656869E-2</c:v>
                </c:pt>
                <c:pt idx="38">
                  <c:v>1.6688834294074251E-2</c:v>
                </c:pt>
              </c:numCache>
            </c:numRef>
          </c:yVal>
          <c:smooth val="1"/>
          <c:extLst>
            <c:ext xmlns:c16="http://schemas.microsoft.com/office/drawing/2014/chart" uri="{C3380CC4-5D6E-409C-BE32-E72D297353CC}">
              <c16:uniqueId val="{00000008-D889-4937-9F37-867912333D41}"/>
            </c:ext>
          </c:extLst>
        </c:ser>
        <c:dLbls>
          <c:showLegendKey val="0"/>
          <c:showVal val="0"/>
          <c:showCatName val="0"/>
          <c:showSerName val="0"/>
          <c:showPercent val="0"/>
          <c:showBubbleSize val="0"/>
        </c:dLbls>
        <c:axId val="1501439295"/>
        <c:axId val="1501431807"/>
      </c:scatterChart>
      <c:valAx>
        <c:axId val="1501439295"/>
        <c:scaling>
          <c:orientation val="minMax"/>
          <c:max val="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Temperature,</a:t>
                </a:r>
                <a:r>
                  <a:rPr lang="en-US" sz="1400" b="1" baseline="0" dirty="0">
                    <a:solidFill>
                      <a:schemeClr val="tx1"/>
                    </a:solidFill>
                  </a:rPr>
                  <a:t> K</a:t>
                </a:r>
                <a:endParaRPr lang="en-US" sz="1400" b="1" dirty="0">
                  <a:solidFill>
                    <a:schemeClr val="tx1"/>
                  </a:solidFill>
                </a:endParaRPr>
              </a:p>
            </c:rich>
          </c:tx>
          <c:layout>
            <c:manualLayout>
              <c:xMode val="edge"/>
              <c:yMode val="edge"/>
              <c:x val="0.41732473658184033"/>
              <c:y val="0.8209575678040245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01431807"/>
        <c:crosses val="autoZero"/>
        <c:crossBetween val="midCat"/>
      </c:valAx>
      <c:valAx>
        <c:axId val="1501431807"/>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01439295"/>
        <c:crosses val="autoZero"/>
        <c:crossBetween val="midCat"/>
      </c:valAx>
      <c:spPr>
        <a:noFill/>
        <a:ln>
          <a:noFill/>
        </a:ln>
        <a:effectLst/>
      </c:spPr>
    </c:plotArea>
    <c:legend>
      <c:legendPos val="b"/>
      <c:layout>
        <c:manualLayout>
          <c:xMode val="edge"/>
          <c:yMode val="edge"/>
          <c:x val="8.8277178667883913E-2"/>
          <c:y val="0.88703937007874012"/>
          <c:w val="0.84156158469321773"/>
          <c:h val="9.629396325459317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Hayne 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423283027121612"/>
          <c:y val="0.10609033245844271"/>
          <c:w val="0.7590398530912803"/>
          <c:h val="0.64837664041994747"/>
        </c:manualLayout>
      </c:layout>
      <c:scatterChart>
        <c:scatterStyle val="smoothMarker"/>
        <c:varyColors val="0"/>
        <c:ser>
          <c:idx val="0"/>
          <c:order val="0"/>
          <c:tx>
            <c:strRef>
              <c:f>'thermal conductivity_diff_plots'!$R$31</c:f>
              <c:strCache>
                <c:ptCount val="1"/>
                <c:pt idx="0">
                  <c:v>1105.12</c:v>
                </c:pt>
              </c:strCache>
            </c:strRef>
          </c:tx>
          <c:spPr>
            <a:ln w="19050" cap="rnd">
              <a:solidFill>
                <a:schemeClr val="accent1"/>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conductivity_diff_plots'!$R$32:$R$53</c:f>
              <c:numCache>
                <c:formatCode>0.0000</c:formatCode>
                <c:ptCount val="22"/>
                <c:pt idx="0">
                  <c:v>7.5984590847825615E-4</c:v>
                </c:pt>
                <c:pt idx="1">
                  <c:v>7.6252417904892878E-4</c:v>
                </c:pt>
                <c:pt idx="2">
                  <c:v>7.6979377059789708E-4</c:v>
                </c:pt>
                <c:pt idx="3">
                  <c:v>7.8395034361430915E-4</c:v>
                </c:pt>
                <c:pt idx="4">
                  <c:v>8.0728955858731289E-4</c:v>
                </c:pt>
                <c:pt idx="5">
                  <c:v>8.4210707600605608E-4</c:v>
                </c:pt>
                <c:pt idx="6">
                  <c:v>8.9069855635968672E-4</c:v>
                </c:pt>
                <c:pt idx="7">
                  <c:v>9.5535966013735269E-4</c:v>
                </c:pt>
                <c:pt idx="8">
                  <c:v>1.038386047828202E-3</c:v>
                </c:pt>
                <c:pt idx="9">
                  <c:v>1.1420733799213823E-3</c:v>
                </c:pt>
                <c:pt idx="10">
                  <c:v>1.2687173169060417E-3</c:v>
                </c:pt>
                <c:pt idx="11">
                  <c:v>1.420613519271328E-3</c:v>
                </c:pt>
                <c:pt idx="12">
                  <c:v>1.6000576475063892E-3</c:v>
                </c:pt>
                <c:pt idx="13">
                  <c:v>1.8093453621003731E-3</c:v>
                </c:pt>
                <c:pt idx="14">
                  <c:v>2.0507723235424278E-3</c:v>
                </c:pt>
                <c:pt idx="15">
                  <c:v>2.3266341923217013E-3</c:v>
                </c:pt>
                <c:pt idx="16">
                  <c:v>2.6392266289273405E-3</c:v>
                </c:pt>
                <c:pt idx="17">
                  <c:v>2.9908452938484948E-3</c:v>
                </c:pt>
                <c:pt idx="18">
                  <c:v>3.3837858475743109E-3</c:v>
                </c:pt>
                <c:pt idx="19">
                  <c:v>3.8203439505939377E-3</c:v>
                </c:pt>
                <c:pt idx="20">
                  <c:v>4.3028152633965222E-3</c:v>
                </c:pt>
                <c:pt idx="21">
                  <c:v>4.8334954464712126E-3</c:v>
                </c:pt>
              </c:numCache>
            </c:numRef>
          </c:yVal>
          <c:smooth val="1"/>
          <c:extLst>
            <c:ext xmlns:c16="http://schemas.microsoft.com/office/drawing/2014/chart" uri="{C3380CC4-5D6E-409C-BE32-E72D297353CC}">
              <c16:uniqueId val="{00000000-8284-48F4-B5DC-47051D0CC639}"/>
            </c:ext>
          </c:extLst>
        </c:ser>
        <c:ser>
          <c:idx val="1"/>
          <c:order val="1"/>
          <c:tx>
            <c:strRef>
              <c:f>'thermal conductivity_diff_plots'!$S$31</c:f>
              <c:strCache>
                <c:ptCount val="1"/>
                <c:pt idx="0">
                  <c:v>1198.20</c:v>
                </c:pt>
              </c:strCache>
            </c:strRef>
          </c:tx>
          <c:spPr>
            <a:ln w="19050" cap="rnd">
              <a:solidFill>
                <a:schemeClr val="accent2"/>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conductivity_diff_plots'!$S$32:$S$53</c:f>
              <c:numCache>
                <c:formatCode>0.0000</c:formatCode>
                <c:ptCount val="22"/>
                <c:pt idx="0">
                  <c:v>1.1137339594427282E-3</c:v>
                </c:pt>
                <c:pt idx="1">
                  <c:v>1.1176595986464818E-3</c:v>
                </c:pt>
                <c:pt idx="2">
                  <c:v>1.1283149050566703E-3</c:v>
                </c:pt>
                <c:pt idx="3">
                  <c:v>1.1490647122765114E-3</c:v>
                </c:pt>
                <c:pt idx="4">
                  <c:v>1.1832738539092221E-3</c:v>
                </c:pt>
                <c:pt idx="5">
                  <c:v>1.23430716355802E-3</c:v>
                </c:pt>
                <c:pt idx="6">
                  <c:v>1.3055294748261226E-3</c:v>
                </c:pt>
                <c:pt idx="7">
                  <c:v>1.4003056213167473E-3</c:v>
                </c:pt>
                <c:pt idx="8">
                  <c:v>1.5220004366331117E-3</c:v>
                </c:pt>
                <c:pt idx="9">
                  <c:v>1.6739787543784332E-3</c:v>
                </c:pt>
                <c:pt idx="10">
                  <c:v>1.859605408155929E-3</c:v>
                </c:pt>
                <c:pt idx="11">
                  <c:v>2.082245231568817E-3</c:v>
                </c:pt>
                <c:pt idx="12">
                  <c:v>2.3452630582203142E-3</c:v>
                </c:pt>
                <c:pt idx="13">
                  <c:v>2.6520237217136384E-3</c:v>
                </c:pt>
                <c:pt idx="14">
                  <c:v>3.0058920556520065E-3</c:v>
                </c:pt>
                <c:pt idx="15">
                  <c:v>3.4102328936386362E-3</c:v>
                </c:pt>
                <c:pt idx="16">
                  <c:v>3.8684110692767453E-3</c:v>
                </c:pt>
                <c:pt idx="17">
                  <c:v>4.3837914161695517E-3</c:v>
                </c:pt>
                <c:pt idx="18">
                  <c:v>4.9597387679202708E-3</c:v>
                </c:pt>
                <c:pt idx="19">
                  <c:v>5.5996179581321226E-3</c:v>
                </c:pt>
                <c:pt idx="20">
                  <c:v>6.3067938204083226E-3</c:v>
                </c:pt>
                <c:pt idx="21">
                  <c:v>7.0846311883520892E-3</c:v>
                </c:pt>
              </c:numCache>
            </c:numRef>
          </c:yVal>
          <c:smooth val="1"/>
          <c:extLst>
            <c:ext xmlns:c16="http://schemas.microsoft.com/office/drawing/2014/chart" uri="{C3380CC4-5D6E-409C-BE32-E72D297353CC}">
              <c16:uniqueId val="{00000001-8284-48F4-B5DC-47051D0CC639}"/>
            </c:ext>
          </c:extLst>
        </c:ser>
        <c:ser>
          <c:idx val="2"/>
          <c:order val="2"/>
          <c:tx>
            <c:strRef>
              <c:f>'thermal conductivity_diff_plots'!$T$31</c:f>
              <c:strCache>
                <c:ptCount val="1"/>
                <c:pt idx="0">
                  <c:v>1348.08</c:v>
                </c:pt>
              </c:strCache>
            </c:strRef>
          </c:tx>
          <c:spPr>
            <a:ln w="19050" cap="rnd">
              <a:solidFill>
                <a:schemeClr val="accent3"/>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conductivity_diff_plots'!$T$32:$T$53</c:f>
              <c:numCache>
                <c:formatCode>0.0000</c:formatCode>
                <c:ptCount val="22"/>
                <c:pt idx="0">
                  <c:v>1.6835509055401154E-3</c:v>
                </c:pt>
                <c:pt idx="1">
                  <c:v>1.6894850098028698E-3</c:v>
                </c:pt>
                <c:pt idx="2">
                  <c:v>1.7055918642303457E-3</c:v>
                </c:pt>
                <c:pt idx="3">
                  <c:v>1.736957843904904E-3</c:v>
                </c:pt>
                <c:pt idx="4">
                  <c:v>1.7886693239089057E-3</c:v>
                </c:pt>
                <c:pt idx="5">
                  <c:v>1.8658126793247114E-3</c:v>
                </c:pt>
                <c:pt idx="6">
                  <c:v>1.973474285234682E-3</c:v>
                </c:pt>
                <c:pt idx="7">
                  <c:v>2.1167405167211782E-3</c:v>
                </c:pt>
                <c:pt idx="8">
                  <c:v>2.3006977488665612E-3</c:v>
                </c:pt>
                <c:pt idx="9">
                  <c:v>2.5304323567531912E-3</c:v>
                </c:pt>
                <c:pt idx="10">
                  <c:v>2.8110307154634298E-3</c:v>
                </c:pt>
                <c:pt idx="11">
                  <c:v>3.1475792000796371E-3</c:v>
                </c:pt>
                <c:pt idx="12">
                  <c:v>3.5451641856841742E-3</c:v>
                </c:pt>
                <c:pt idx="13">
                  <c:v>4.0088720473594021E-3</c:v>
                </c:pt>
                <c:pt idx="14">
                  <c:v>4.5437891601876812E-3</c:v>
                </c:pt>
                <c:pt idx="15">
                  <c:v>5.1550018992513724E-3</c:v>
                </c:pt>
                <c:pt idx="16">
                  <c:v>5.8475966396328363E-3</c:v>
                </c:pt>
                <c:pt idx="17">
                  <c:v>6.6266597564144346E-3</c:v>
                </c:pt>
                <c:pt idx="18">
                  <c:v>7.4972776246785278E-3</c:v>
                </c:pt>
                <c:pt idx="19">
                  <c:v>8.4645366195074765E-3</c:v>
                </c:pt>
                <c:pt idx="20">
                  <c:v>9.5335231159836414E-3</c:v>
                </c:pt>
                <c:pt idx="21">
                  <c:v>1.0709323489189385E-2</c:v>
                </c:pt>
              </c:numCache>
            </c:numRef>
          </c:yVal>
          <c:smooth val="1"/>
          <c:extLst>
            <c:ext xmlns:c16="http://schemas.microsoft.com/office/drawing/2014/chart" uri="{C3380CC4-5D6E-409C-BE32-E72D297353CC}">
              <c16:uniqueId val="{00000002-8284-48F4-B5DC-47051D0CC639}"/>
            </c:ext>
          </c:extLst>
        </c:ser>
        <c:ser>
          <c:idx val="3"/>
          <c:order val="3"/>
          <c:tx>
            <c:strRef>
              <c:f>'thermal conductivity_diff_plots'!$U$31</c:f>
              <c:strCache>
                <c:ptCount val="1"/>
                <c:pt idx="0">
                  <c:v>1506.14</c:v>
                </c:pt>
              </c:strCache>
            </c:strRef>
          </c:tx>
          <c:spPr>
            <a:ln w="19050" cap="rnd">
              <a:solidFill>
                <a:schemeClr val="accent4"/>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conductivity_diff_plots'!$U$32:$U$53</c:f>
              <c:numCache>
                <c:formatCode>0.0000</c:formatCode>
                <c:ptCount val="22"/>
                <c:pt idx="0">
                  <c:v>2.2844821904762745E-3</c:v>
                </c:pt>
                <c:pt idx="1">
                  <c:v>2.2925344302155547E-3</c:v>
                </c:pt>
                <c:pt idx="2">
                  <c:v>2.3143905095078872E-3</c:v>
                </c:pt>
                <c:pt idx="3">
                  <c:v>2.3569523481297974E-3</c:v>
                </c:pt>
                <c:pt idx="4">
                  <c:v>2.4271218658578116E-3</c:v>
                </c:pt>
                <c:pt idx="5">
                  <c:v>2.5318009824684563E-3</c:v>
                </c:pt>
                <c:pt idx="6">
                  <c:v>2.6778916177382563E-3</c:v>
                </c:pt>
                <c:pt idx="7">
                  <c:v>2.8722956914437386E-3</c:v>
                </c:pt>
                <c:pt idx="8">
                  <c:v>3.121915123361429E-3</c:v>
                </c:pt>
                <c:pt idx="9">
                  <c:v>3.4336518332678534E-3</c:v>
                </c:pt>
                <c:pt idx="10">
                  <c:v>3.8144077409395377E-3</c:v>
                </c:pt>
                <c:pt idx="11">
                  <c:v>4.2710847661530079E-3</c:v>
                </c:pt>
                <c:pt idx="12">
                  <c:v>4.8105848286847906E-3</c:v>
                </c:pt>
                <c:pt idx="13">
                  <c:v>5.439809848311411E-3</c:v>
                </c:pt>
                <c:pt idx="14">
                  <c:v>6.1656617448093949E-3</c:v>
                </c:pt>
                <c:pt idx="15">
                  <c:v>6.9950424379552692E-3</c:v>
                </c:pt>
                <c:pt idx="16">
                  <c:v>7.9348538475255588E-3</c:v>
                </c:pt>
                <c:pt idx="17">
                  <c:v>8.9919978932967923E-3</c:v>
                </c:pt>
                <c:pt idx="18">
                  <c:v>1.0173376495045492E-2</c:v>
                </c:pt>
                <c:pt idx="19">
                  <c:v>1.1485891572548186E-2</c:v>
                </c:pt>
                <c:pt idx="20">
                  <c:v>1.2936445045581401E-2</c:v>
                </c:pt>
                <c:pt idx="21">
                  <c:v>1.453193883392166E-2</c:v>
                </c:pt>
              </c:numCache>
            </c:numRef>
          </c:yVal>
          <c:smooth val="1"/>
          <c:extLst>
            <c:ext xmlns:c16="http://schemas.microsoft.com/office/drawing/2014/chart" uri="{C3380CC4-5D6E-409C-BE32-E72D297353CC}">
              <c16:uniqueId val="{00000003-8284-48F4-B5DC-47051D0CC639}"/>
            </c:ext>
          </c:extLst>
        </c:ser>
        <c:ser>
          <c:idx val="4"/>
          <c:order val="4"/>
          <c:tx>
            <c:strRef>
              <c:f>'thermal conductivity_diff_plots'!$V$31</c:f>
              <c:strCache>
                <c:ptCount val="1"/>
                <c:pt idx="0">
                  <c:v>1673.10</c:v>
                </c:pt>
              </c:strCache>
            </c:strRef>
          </c:tx>
          <c:spPr>
            <a:ln w="19050" cap="rnd">
              <a:solidFill>
                <a:schemeClr val="accent5"/>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conductivity_diff_plots'!$V$32:$V$53</c:f>
              <c:numCache>
                <c:formatCode>0.0000</c:formatCode>
                <c:ptCount val="22"/>
                <c:pt idx="0">
                  <c:v>2.919252707997901E-3</c:v>
                </c:pt>
                <c:pt idx="1">
                  <c:v>2.9295423582137523E-3</c:v>
                </c:pt>
                <c:pt idx="2">
                  <c:v>2.957471408799634E-3</c:v>
                </c:pt>
                <c:pt idx="3">
                  <c:v>3.0118595599405618E-3</c:v>
                </c:pt>
                <c:pt idx="4">
                  <c:v>3.1015265118215511E-3</c:v>
                </c:pt>
                <c:pt idx="5">
                  <c:v>3.2352919646276169E-3</c:v>
                </c:pt>
                <c:pt idx="6">
                  <c:v>3.4219756185437742E-3</c:v>
                </c:pt>
                <c:pt idx="7">
                  <c:v>3.6703971737550387E-3</c:v>
                </c:pt>
                <c:pt idx="8">
                  <c:v>3.9893763304464265E-3</c:v>
                </c:pt>
                <c:pt idx="9">
                  <c:v>4.3877327888029519E-3</c:v>
                </c:pt>
                <c:pt idx="10">
                  <c:v>4.8742862490096291E-3</c:v>
                </c:pt>
                <c:pt idx="11">
                  <c:v>5.4578564112514761E-3</c:v>
                </c:pt>
                <c:pt idx="12">
                  <c:v>6.1472629757135071E-3</c:v>
                </c:pt>
                <c:pt idx="13">
                  <c:v>6.9513256425807364E-3</c:v>
                </c:pt>
                <c:pt idx="14">
                  <c:v>7.8788641120381801E-3</c:v>
                </c:pt>
                <c:pt idx="15">
                  <c:v>8.9386980842708543E-3</c:v>
                </c:pt>
                <c:pt idx="16">
                  <c:v>1.0139647259463773E-2</c:v>
                </c:pt>
                <c:pt idx="17">
                  <c:v>1.1490531337801953E-2</c:v>
                </c:pt>
                <c:pt idx="18">
                  <c:v>1.3000170019470408E-2</c:v>
                </c:pt>
                <c:pt idx="19">
                  <c:v>1.4677383004654154E-2</c:v>
                </c:pt>
                <c:pt idx="20">
                  <c:v>1.6530989993538206E-2</c:v>
                </c:pt>
                <c:pt idx="21">
                  <c:v>1.8569810686307579E-2</c:v>
                </c:pt>
              </c:numCache>
            </c:numRef>
          </c:yVal>
          <c:smooth val="1"/>
          <c:extLst>
            <c:ext xmlns:c16="http://schemas.microsoft.com/office/drawing/2014/chart" uri="{C3380CC4-5D6E-409C-BE32-E72D297353CC}">
              <c16:uniqueId val="{00000004-8284-48F4-B5DC-47051D0CC639}"/>
            </c:ext>
          </c:extLst>
        </c:ser>
        <c:ser>
          <c:idx val="5"/>
          <c:order val="5"/>
          <c:tx>
            <c:strRef>
              <c:f>'thermal conductivity_diff_plots'!$W$31</c:f>
              <c:strCache>
                <c:ptCount val="1"/>
                <c:pt idx="0">
                  <c:v>1774.40</c:v>
                </c:pt>
              </c:strCache>
            </c:strRef>
          </c:tx>
          <c:spPr>
            <a:ln w="19050" cap="rnd">
              <a:solidFill>
                <a:schemeClr val="accent6"/>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conductivity_diff_plots'!$W$32:$W$53</c:f>
              <c:numCache>
                <c:formatCode>0.0000</c:formatCode>
                <c:ptCount val="22"/>
                <c:pt idx="0">
                  <c:v>3.3043875828881603E-3</c:v>
                </c:pt>
                <c:pt idx="1">
                  <c:v>3.3160347391320744E-3</c:v>
                </c:pt>
                <c:pt idx="2">
                  <c:v>3.3476484489369843E-3</c:v>
                </c:pt>
                <c:pt idx="3">
                  <c:v>3.4092119890833878E-3</c:v>
                </c:pt>
                <c:pt idx="4">
                  <c:v>3.5107086363517833E-3</c:v>
                </c:pt>
                <c:pt idx="5">
                  <c:v>3.6621216675226677E-3</c:v>
                </c:pt>
                <c:pt idx="6">
                  <c:v>3.8734343593765396E-3</c:v>
                </c:pt>
                <c:pt idx="7">
                  <c:v>4.1546299886938967E-3</c:v>
                </c:pt>
                <c:pt idx="8">
                  <c:v>4.5156918322552366E-3</c:v>
                </c:pt>
                <c:pt idx="9">
                  <c:v>4.9666031668410583E-3</c:v>
                </c:pt>
                <c:pt idx="10">
                  <c:v>5.5173472692318579E-3</c:v>
                </c:pt>
                <c:pt idx="11">
                  <c:v>6.1779074162081346E-3</c:v>
                </c:pt>
                <c:pt idx="12">
                  <c:v>6.9582668845503855E-3</c:v>
                </c:pt>
                <c:pt idx="13">
                  <c:v>7.8684089510391107E-3</c:v>
                </c:pt>
                <c:pt idx="14">
                  <c:v>8.9183168924548036E-3</c:v>
                </c:pt>
                <c:pt idx="15">
                  <c:v>1.0117973985577967E-2</c:v>
                </c:pt>
                <c:pt idx="16">
                  <c:v>1.1477363507189095E-2</c:v>
                </c:pt>
                <c:pt idx="17">
                  <c:v>1.3006468734068688E-2</c:v>
                </c:pt>
                <c:pt idx="18">
                  <c:v>1.4715272942997243E-2</c:v>
                </c:pt>
                <c:pt idx="19">
                  <c:v>1.6613759410755255E-2</c:v>
                </c:pt>
                <c:pt idx="20">
                  <c:v>1.871191141412323E-2</c:v>
                </c:pt>
                <c:pt idx="21">
                  <c:v>2.1019712229881655E-2</c:v>
                </c:pt>
              </c:numCache>
            </c:numRef>
          </c:yVal>
          <c:smooth val="1"/>
          <c:extLst>
            <c:ext xmlns:c16="http://schemas.microsoft.com/office/drawing/2014/chart" uri="{C3380CC4-5D6E-409C-BE32-E72D297353CC}">
              <c16:uniqueId val="{00000005-8284-48F4-B5DC-47051D0CC639}"/>
            </c:ext>
          </c:extLst>
        </c:ser>
        <c:ser>
          <c:idx val="6"/>
          <c:order val="6"/>
          <c:tx>
            <c:strRef>
              <c:f>'thermal conductivity_diff_plots'!$X$31</c:f>
              <c:strCache>
                <c:ptCount val="1"/>
                <c:pt idx="0">
                  <c:v>1798.67</c:v>
                </c:pt>
              </c:strCache>
            </c:strRef>
          </c:tx>
          <c:spPr>
            <a:ln w="19050" cap="rnd">
              <a:solidFill>
                <a:schemeClr val="accent1">
                  <a:lumMod val="60000"/>
                </a:schemeClr>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conductivity_diff_plots'!$X$32:$X$53</c:f>
              <c:numCache>
                <c:formatCode>0.0000</c:formatCode>
                <c:ptCount val="22"/>
                <c:pt idx="0">
                  <c:v>3.39664559526049E-3</c:v>
                </c:pt>
                <c:pt idx="1">
                  <c:v>3.4086179383833338E-3</c:v>
                </c:pt>
                <c:pt idx="2">
                  <c:v>3.4411142982881957E-3</c:v>
                </c:pt>
                <c:pt idx="3">
                  <c:v>3.504396683366085E-3</c:v>
                </c:pt>
                <c:pt idx="4">
                  <c:v>3.6087271020080105E-3</c:v>
                </c:pt>
                <c:pt idx="5">
                  <c:v>3.7643675626049815E-3</c:v>
                </c:pt>
                <c:pt idx="6">
                  <c:v>3.9815800735480064E-3</c:v>
                </c:pt>
                <c:pt idx="7">
                  <c:v>4.2706266432280954E-3</c:v>
                </c:pt>
                <c:pt idx="8">
                  <c:v>4.6417692800362568E-3</c:v>
                </c:pt>
                <c:pt idx="9">
                  <c:v>5.1052699923634995E-3</c:v>
                </c:pt>
                <c:pt idx="10">
                  <c:v>5.6713907886008323E-3</c:v>
                </c:pt>
                <c:pt idx="11">
                  <c:v>6.3503936771392658E-3</c:v>
                </c:pt>
                <c:pt idx="12">
                  <c:v>7.1525406663698081E-3</c:v>
                </c:pt>
                <c:pt idx="13">
                  <c:v>8.0880937646834669E-3</c:v>
                </c:pt>
                <c:pt idx="14">
                  <c:v>9.1673149804712556E-3</c:v>
                </c:pt>
                <c:pt idx="15">
                  <c:v>1.0400466322124179E-2</c:v>
                </c:pt>
                <c:pt idx="16">
                  <c:v>1.1797809798033247E-2</c:v>
                </c:pt>
                <c:pt idx="17">
                  <c:v>1.3369607416589466E-2</c:v>
                </c:pt>
                <c:pt idx="18">
                  <c:v>1.5126121186183852E-2</c:v>
                </c:pt>
                <c:pt idx="19">
                  <c:v>1.7077613115207411E-2</c:v>
                </c:pt>
                <c:pt idx="20">
                  <c:v>1.9234345212051151E-2</c:v>
                </c:pt>
                <c:pt idx="21">
                  <c:v>2.1606579485106078E-2</c:v>
                </c:pt>
              </c:numCache>
            </c:numRef>
          </c:yVal>
          <c:smooth val="1"/>
          <c:extLst>
            <c:ext xmlns:c16="http://schemas.microsoft.com/office/drawing/2014/chart" uri="{C3380CC4-5D6E-409C-BE32-E72D297353CC}">
              <c16:uniqueId val="{00000006-8284-48F4-B5DC-47051D0CC639}"/>
            </c:ext>
          </c:extLst>
        </c:ser>
        <c:ser>
          <c:idx val="7"/>
          <c:order val="7"/>
          <c:tx>
            <c:strRef>
              <c:f>'thermal conductivity_diff_plots'!$Y$31</c:f>
              <c:strCache>
                <c:ptCount val="1"/>
                <c:pt idx="0">
                  <c:v>1799.99</c:v>
                </c:pt>
              </c:strCache>
            </c:strRef>
          </c:tx>
          <c:spPr>
            <a:ln w="19050" cap="rnd">
              <a:solidFill>
                <a:schemeClr val="accent2">
                  <a:lumMod val="60000"/>
                </a:schemeClr>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conductivity_diff_plots'!$Y$32:$Y$53</c:f>
              <c:numCache>
                <c:formatCode>0.0000</c:formatCode>
                <c:ptCount val="22"/>
                <c:pt idx="0">
                  <c:v>3.4016897701034643E-3</c:v>
                </c:pt>
                <c:pt idx="1">
                  <c:v>3.4136798927061796E-3</c:v>
                </c:pt>
                <c:pt idx="2">
                  <c:v>3.4462245111992642E-3</c:v>
                </c:pt>
                <c:pt idx="3">
                  <c:v>3.5096008735279031E-3</c:v>
                </c:pt>
                <c:pt idx="4">
                  <c:v>3.6140862276372808E-3</c:v>
                </c:pt>
                <c:pt idx="5">
                  <c:v>3.7699578214725818E-3</c:v>
                </c:pt>
                <c:pt idx="6">
                  <c:v>3.9874929029789907E-3</c:v>
                </c:pt>
                <c:pt idx="7">
                  <c:v>4.2769687201016926E-3</c:v>
                </c:pt>
                <c:pt idx="8">
                  <c:v>4.6486625207858715E-3</c:v>
                </c:pt>
                <c:pt idx="9">
                  <c:v>5.1128515529767129E-3</c:v>
                </c:pt>
                <c:pt idx="10">
                  <c:v>5.6798130646194007E-3</c:v>
                </c:pt>
                <c:pt idx="11">
                  <c:v>6.3598243036591205E-3</c:v>
                </c:pt>
                <c:pt idx="12">
                  <c:v>7.1631625180410552E-3</c:v>
                </c:pt>
                <c:pt idx="13">
                  <c:v>8.1001049557103931E-3</c:v>
                </c:pt>
                <c:pt idx="14">
                  <c:v>9.1809288646123137E-3</c:v>
                </c:pt>
                <c:pt idx="15">
                  <c:v>1.0415911492692005E-2</c:v>
                </c:pt>
                <c:pt idx="16">
                  <c:v>1.1815330087894652E-2</c:v>
                </c:pt>
                <c:pt idx="17">
                  <c:v>1.338946189816544E-2</c:v>
                </c:pt>
                <c:pt idx="18">
                  <c:v>1.5148584171449549E-2</c:v>
                </c:pt>
                <c:pt idx="19">
                  <c:v>1.7102974155692167E-2</c:v>
                </c:pt>
                <c:pt idx="20">
                  <c:v>1.9262909098838481E-2</c:v>
                </c:pt>
                <c:pt idx="21">
                  <c:v>2.163866624883367E-2</c:v>
                </c:pt>
              </c:numCache>
            </c:numRef>
          </c:yVal>
          <c:smooth val="1"/>
          <c:extLst>
            <c:ext xmlns:c16="http://schemas.microsoft.com/office/drawing/2014/chart" uri="{C3380CC4-5D6E-409C-BE32-E72D297353CC}">
              <c16:uniqueId val="{00000007-8284-48F4-B5DC-47051D0CC639}"/>
            </c:ext>
          </c:extLst>
        </c:ser>
        <c:ser>
          <c:idx val="8"/>
          <c:order val="8"/>
          <c:tx>
            <c:strRef>
              <c:f>'thermal conductivity_diff_plots'!$Z$31</c:f>
              <c:strCache>
                <c:ptCount val="1"/>
                <c:pt idx="0">
                  <c:v>1800.00</c:v>
                </c:pt>
              </c:strCache>
            </c:strRef>
          </c:tx>
          <c:spPr>
            <a:ln w="19050" cap="rnd">
              <a:solidFill>
                <a:schemeClr val="accent3">
                  <a:lumMod val="60000"/>
                </a:schemeClr>
              </a:solidFill>
              <a:round/>
            </a:ln>
            <a:effectLst/>
          </c:spPr>
          <c:marker>
            <c:symbol val="none"/>
          </c:marker>
          <c:xVal>
            <c:numRef>
              <c:f>'thermal conductivity_diff_plots'!$Q$32:$Q$53</c:f>
              <c:numCache>
                <c:formatCode>General</c:formatCode>
                <c:ptCount val="22"/>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numCache>
            </c:numRef>
          </c:xVal>
          <c:yVal>
            <c:numRef>
              <c:f>'thermal conductivity_diff_plots'!$Z$32:$Z$53</c:f>
              <c:numCache>
                <c:formatCode>0.0000</c:formatCode>
                <c:ptCount val="22"/>
                <c:pt idx="0">
                  <c:v>3.4017128846173701E-3</c:v>
                </c:pt>
                <c:pt idx="1">
                  <c:v>3.4137030886930812E-3</c:v>
                </c:pt>
                <c:pt idx="2">
                  <c:v>3.4462479283271538E-3</c:v>
                </c:pt>
                <c:pt idx="3">
                  <c:v>3.5096247212987697E-3</c:v>
                </c:pt>
                <c:pt idx="4">
                  <c:v>3.6141107853871085E-3</c:v>
                </c:pt>
                <c:pt idx="5">
                  <c:v>3.769983438371352E-3</c:v>
                </c:pt>
                <c:pt idx="6">
                  <c:v>3.9875199980306808E-3</c:v>
                </c:pt>
                <c:pt idx="7">
                  <c:v>4.2769977821442758E-3</c:v>
                </c:pt>
                <c:pt idx="8">
                  <c:v>4.6486941084913184E-3</c:v>
                </c:pt>
                <c:pt idx="9">
                  <c:v>5.1128862948509888E-3</c:v>
                </c:pt>
                <c:pt idx="10">
                  <c:v>5.6798516590024686E-3</c:v>
                </c:pt>
                <c:pt idx="11">
                  <c:v>6.359867518724938E-3</c:v>
                </c:pt>
                <c:pt idx="12">
                  <c:v>7.163211191797577E-3</c:v>
                </c:pt>
                <c:pt idx="13">
                  <c:v>8.1001599959995702E-3</c:v>
                </c:pt>
                <c:pt idx="14">
                  <c:v>9.1809912491100931E-3</c:v>
                </c:pt>
                <c:pt idx="15">
                  <c:v>1.041598226890833E-2</c:v>
                </c:pt>
                <c:pt idx="16">
                  <c:v>1.1815410373173463E-2</c:v>
                </c:pt>
                <c:pt idx="17">
                  <c:v>1.338955287968467E-2</c:v>
                </c:pt>
                <c:pt idx="18">
                  <c:v>1.5148687106221132E-2</c:v>
                </c:pt>
                <c:pt idx="19">
                  <c:v>1.7103090370562034E-2</c:v>
                </c:pt>
                <c:pt idx="20">
                  <c:v>1.926303999048655E-2</c:v>
                </c:pt>
                <c:pt idx="21">
                  <c:v>2.1638813283773869E-2</c:v>
                </c:pt>
              </c:numCache>
            </c:numRef>
          </c:yVal>
          <c:smooth val="1"/>
          <c:extLst>
            <c:ext xmlns:c16="http://schemas.microsoft.com/office/drawing/2014/chart" uri="{C3380CC4-5D6E-409C-BE32-E72D297353CC}">
              <c16:uniqueId val="{00000008-8284-48F4-B5DC-47051D0CC639}"/>
            </c:ext>
          </c:extLst>
        </c:ser>
        <c:dLbls>
          <c:showLegendKey val="0"/>
          <c:showVal val="0"/>
          <c:showCatName val="0"/>
          <c:showSerName val="0"/>
          <c:showPercent val="0"/>
          <c:showBubbleSize val="0"/>
        </c:dLbls>
        <c:axId val="1723656495"/>
        <c:axId val="1723656911"/>
      </c:scatterChart>
      <c:valAx>
        <c:axId val="1723656495"/>
        <c:scaling>
          <c:orientation val="minMax"/>
          <c:max val="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Temperature, K</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23656911"/>
        <c:crosses val="autoZero"/>
        <c:crossBetween val="midCat"/>
        <c:majorUnit val="50"/>
      </c:valAx>
      <c:valAx>
        <c:axId val="1723656911"/>
        <c:scaling>
          <c:orientation val="minMax"/>
          <c:max val="1.800000000000000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Thermal conductivity, W/(m K)</a:t>
                </a:r>
              </a:p>
            </c:rich>
          </c:tx>
          <c:layout>
            <c:manualLayout>
              <c:xMode val="edge"/>
              <c:yMode val="edge"/>
              <c:x val="2.6041666666666668E-2"/>
              <c:y val="0.2023549868766404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23656495"/>
        <c:crosses val="autoZero"/>
        <c:crossBetween val="midCat"/>
      </c:valAx>
      <c:spPr>
        <a:noFill/>
        <a:ln>
          <a:noFill/>
        </a:ln>
        <a:effectLst/>
      </c:spPr>
    </c:plotArea>
    <c:legend>
      <c:legendPos val="b"/>
      <c:layout>
        <c:manualLayout>
          <c:xMode val="edge"/>
          <c:yMode val="edge"/>
          <c:x val="0.12858044437153687"/>
          <c:y val="0.88703937007874012"/>
          <c:w val="0.78334837051618544"/>
          <c:h val="9.629396325459317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Martinez and Siegler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'thermal conductivity_diff_plots'!$BX$27</c:f>
              <c:strCache>
                <c:ptCount val="1"/>
                <c:pt idx="0">
                  <c:v>1105.12</c:v>
                </c:pt>
              </c:strCache>
            </c:strRef>
          </c:tx>
          <c:spPr>
            <a:ln w="19050" cap="rnd">
              <a:solidFill>
                <a:schemeClr val="accent1"/>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conductivity_diff_plots'!$BX$28:$BX$66</c:f>
              <c:numCache>
                <c:formatCode>0.00000</c:formatCode>
                <c:ptCount val="39"/>
                <c:pt idx="0">
                  <c:v>7.4468034196741148E-5</c:v>
                </c:pt>
                <c:pt idx="1">
                  <c:v>1.0475507355963096E-4</c:v>
                </c:pt>
                <c:pt idx="2">
                  <c:v>1.4170318098778264E-4</c:v>
                </c:pt>
                <c:pt idx="3">
                  <c:v>1.8088993457225468E-4</c:v>
                </c:pt>
                <c:pt idx="4">
                  <c:v>2.2068784628847786E-4</c:v>
                </c:pt>
                <c:pt idx="5">
                  <c:v>2.6045794041462943E-4</c:v>
                </c:pt>
                <c:pt idx="6">
                  <c:v>2.9997564272159157E-4</c:v>
                </c:pt>
                <c:pt idx="7">
                  <c:v>3.3921339829362941E-4</c:v>
                </c:pt>
                <c:pt idx="8">
                  <c:v>3.7824639510349571E-4</c:v>
                </c:pt>
                <c:pt idx="9">
                  <c:v>4.1720722148920751E-4</c:v>
                </c:pt>
                <c:pt idx="10">
                  <c:v>4.5626222461681042E-4</c:v>
                </c:pt>
                <c:pt idx="11">
                  <c:v>4.9559836065504455E-4</c:v>
                </c:pt>
                <c:pt idx="12">
                  <c:v>5.3541548332256732E-4</c:v>
                </c:pt>
                <c:pt idx="13">
                  <c:v>5.7592161785179031E-4</c:v>
                </c:pt>
                <c:pt idx="14">
                  <c:v>6.17329954495075E-4</c:v>
                </c:pt>
                <c:pt idx="15">
                  <c:v>6.5985687375718477E-4</c:v>
                </c:pt>
                <c:pt idx="16">
                  <c:v>7.0372061282146449E-4</c:v>
                </c:pt>
                <c:pt idx="17">
                  <c:v>7.491403428436992E-4</c:v>
                </c:pt>
                <c:pt idx="18">
                  <c:v>7.9633551669352196E-4</c:v>
                </c:pt>
                <c:pt idx="19">
                  <c:v>8.4552539899873647E-4</c:v>
                </c:pt>
                <c:pt idx="20">
                  <c:v>8.9692872170997104E-4</c:v>
                </c:pt>
                <c:pt idx="21">
                  <c:v>9.5076342774960514E-4</c:v>
                </c:pt>
                <c:pt idx="22">
                  <c:v>1.0072464775446478E-3</c:v>
                </c:pt>
                <c:pt idx="23">
                  <c:v>1.0665937011575346E-3</c:v>
                </c:pt>
                <c:pt idx="24">
                  <c:v>1.1290196839530812E-3</c:v>
                </c:pt>
                <c:pt idx="25">
                  <c:v>1.194737677252815E-3</c:v>
                </c:pt>
                <c:pt idx="26">
                  <c:v>1.2639595278305044E-3</c:v>
                </c:pt>
                <c:pt idx="27">
                  <c:v>1.3368956217715269E-3</c:v>
                </c:pt>
                <c:pt idx="28">
                  <c:v>1.4137548393946063E-3</c:v>
                </c:pt>
                <c:pt idx="29">
                  <c:v>1.4947445187740006E-3</c:v>
                </c:pt>
                <c:pt idx="30">
                  <c:v>1.5800704260070107E-3</c:v>
                </c:pt>
                <c:pt idx="31">
                  <c:v>1.6699367308152823E-3</c:v>
                </c:pt>
                <c:pt idx="32">
                  <c:v>1.7645459863961104E-3</c:v>
                </c:pt>
                <c:pt idx="33">
                  <c:v>1.8640991126845042E-3</c:v>
                </c:pt>
                <c:pt idx="34">
                  <c:v>1.9687953823709619E-3</c:v>
                </c:pt>
                <c:pt idx="35">
                  <c:v>2.078832409159822E-3</c:v>
                </c:pt>
                <c:pt idx="36">
                  <c:v>2.1944061378602487E-3</c:v>
                </c:pt>
                <c:pt idx="37">
                  <c:v>2.31571083598462E-3</c:v>
                </c:pt>
                <c:pt idx="38">
                  <c:v>2.4429390865934285E-3</c:v>
                </c:pt>
              </c:numCache>
            </c:numRef>
          </c:yVal>
          <c:smooth val="1"/>
          <c:extLst>
            <c:ext xmlns:c16="http://schemas.microsoft.com/office/drawing/2014/chart" uri="{C3380CC4-5D6E-409C-BE32-E72D297353CC}">
              <c16:uniqueId val="{00000000-D889-4937-9F37-867912333D41}"/>
            </c:ext>
          </c:extLst>
        </c:ser>
        <c:ser>
          <c:idx val="1"/>
          <c:order val="1"/>
          <c:tx>
            <c:strRef>
              <c:f>'thermal conductivity_diff_plots'!$BY$27</c:f>
              <c:strCache>
                <c:ptCount val="1"/>
                <c:pt idx="0">
                  <c:v>1198.20</c:v>
                </c:pt>
              </c:strCache>
            </c:strRef>
          </c:tx>
          <c:spPr>
            <a:ln w="19050" cap="rnd">
              <a:solidFill>
                <a:schemeClr val="accent2"/>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conductivity_diff_plots'!$BY$28:$BY$66</c:f>
              <c:numCache>
                <c:formatCode>0.00000</c:formatCode>
                <c:ptCount val="39"/>
                <c:pt idx="0">
                  <c:v>1.4265137356122488E-4</c:v>
                </c:pt>
                <c:pt idx="1">
                  <c:v>2.0058824187156469E-4</c:v>
                </c:pt>
                <c:pt idx="2">
                  <c:v>2.7119601190638519E-4</c:v>
                </c:pt>
                <c:pt idx="3">
                  <c:v>3.4596969811584818E-4</c:v>
                </c:pt>
                <c:pt idx="4">
                  <c:v>4.217598529788745E-4</c:v>
                </c:pt>
                <c:pt idx="5">
                  <c:v>4.9731117583018587E-4</c:v>
                </c:pt>
                <c:pt idx="6">
                  <c:v>5.7216242520059574E-4</c:v>
                </c:pt>
                <c:pt idx="7">
                  <c:v>6.4622987997341121E-4</c:v>
                </c:pt>
                <c:pt idx="8">
                  <c:v>7.1962669075386276E-4</c:v>
                </c:pt>
                <c:pt idx="9">
                  <c:v>7.9257599638008901E-4</c:v>
                </c:pt>
                <c:pt idx="10">
                  <c:v>8.6536562297615178E-4</c:v>
                </c:pt>
                <c:pt idx="11">
                  <c:v>9.3832288679440582E-4</c:v>
                </c:pt>
                <c:pt idx="12">
                  <c:v>1.0117998178449971E-3</c:v>
                </c:pt>
                <c:pt idx="13">
                  <c:v>1.0861641040586063E-3</c:v>
                </c:pt>
                <c:pt idx="14">
                  <c:v>1.1617933303659531E-3</c:v>
                </c:pt>
                <c:pt idx="15">
                  <c:v>1.2390711947289654E-3</c:v>
                </c:pt>
                <c:pt idx="16">
                  <c:v>1.3183849528011508E-3</c:v>
                </c:pt>
                <c:pt idx="17">
                  <c:v>1.4001236498758206E-3</c:v>
                </c:pt>
                <c:pt idx="18">
                  <c:v>1.484676871054841E-3</c:v>
                </c:pt>
                <c:pt idx="19">
                  <c:v>1.5724338407387814E-3</c:v>
                </c:pt>
                <c:pt idx="20">
                  <c:v>1.6637827626339897E-3</c:v>
                </c:pt>
                <c:pt idx="21">
                  <c:v>1.7591103285431444E-3</c:v>
                </c:pt>
                <c:pt idx="22">
                  <c:v>1.8588013476514677E-3</c:v>
                </c:pt>
                <c:pt idx="23">
                  <c:v>1.9632384631858061E-3</c:v>
                </c:pt>
                <c:pt idx="24">
                  <c:v>2.0728019333343187E-3</c:v>
                </c:pt>
                <c:pt idx="25">
                  <c:v>2.1878694600459651E-3</c:v>
                </c:pt>
                <c:pt idx="26">
                  <c:v>2.3088160539327159E-3</c:v>
                </c:pt>
                <c:pt idx="27">
                  <c:v>2.4360139266951749E-3</c:v>
                </c:pt>
                <c:pt idx="28">
                  <c:v>2.5698324047454513E-3</c:v>
                </c:pt>
                <c:pt idx="29">
                  <c:v>2.710637859309869E-3</c:v>
                </c:pt>
                <c:pt idx="30">
                  <c:v>2.8587936494567827E-3</c:v>
                </c:pt>
                <c:pt idx="31">
                  <c:v>3.0146600753447892E-3</c:v>
                </c:pt>
                <c:pt idx="32">
                  <c:v>3.1785943396146227E-3</c:v>
                </c:pt>
                <c:pt idx="33">
                  <c:v>3.3509505153166059E-3</c:v>
                </c:pt>
                <c:pt idx="34">
                  <c:v>3.532079519118483E-3</c:v>
                </c:pt>
                <c:pt idx="35">
                  <c:v>3.7223290888065536E-3</c:v>
                </c:pt>
                <c:pt idx="36">
                  <c:v>3.9220437642984206E-3</c:v>
                </c:pt>
                <c:pt idx="37">
                  <c:v>4.1315648715441692E-3</c:v>
                </c:pt>
                <c:pt idx="38">
                  <c:v>4.3512305088160546E-3</c:v>
                </c:pt>
              </c:numCache>
            </c:numRef>
          </c:yVal>
          <c:smooth val="1"/>
          <c:extLst>
            <c:ext xmlns:c16="http://schemas.microsoft.com/office/drawing/2014/chart" uri="{C3380CC4-5D6E-409C-BE32-E72D297353CC}">
              <c16:uniqueId val="{00000001-D889-4937-9F37-867912333D41}"/>
            </c:ext>
          </c:extLst>
        </c:ser>
        <c:ser>
          <c:idx val="2"/>
          <c:order val="2"/>
          <c:tx>
            <c:strRef>
              <c:f>'thermal conductivity_diff_plots'!$BZ$27</c:f>
              <c:strCache>
                <c:ptCount val="1"/>
                <c:pt idx="0">
                  <c:v>1348.08</c:v>
                </c:pt>
              </c:strCache>
            </c:strRef>
          </c:tx>
          <c:spPr>
            <a:ln w="19050" cap="rnd">
              <a:solidFill>
                <a:schemeClr val="accent3"/>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conductivity_diff_plots'!$BZ$28:$BZ$66</c:f>
              <c:numCache>
                <c:formatCode>0.00000</c:formatCode>
                <c:ptCount val="39"/>
                <c:pt idx="0">
                  <c:v>2.5243756754405721E-4</c:v>
                </c:pt>
                <c:pt idx="1">
                  <c:v>3.5489512833896135E-4</c:v>
                </c:pt>
                <c:pt idx="2">
                  <c:v>4.7970039416638769E-4</c:v>
                </c:pt>
                <c:pt idx="3">
                  <c:v>6.1177479232156604E-4</c:v>
                </c:pt>
                <c:pt idx="4">
                  <c:v>7.4551827456372172E-4</c:v>
                </c:pt>
                <c:pt idx="5">
                  <c:v>8.786831574779286E-4</c:v>
                </c:pt>
                <c:pt idx="6">
                  <c:v>1.0104271270959162E-3</c:v>
                </c:pt>
                <c:pt idx="7">
                  <c:v>1.1405760256416671E-3</c:v>
                </c:pt>
                <c:pt idx="8">
                  <c:v>1.269304129693005E-3</c:v>
                </c:pt>
                <c:pt idx="9">
                  <c:v>1.3969803790251343E-3</c:v>
                </c:pt>
                <c:pt idx="10">
                  <c:v>1.5240882005140587E-3</c:v>
                </c:pt>
                <c:pt idx="11">
                  <c:v>1.6511809128272506E-3</c:v>
                </c:pt>
                <c:pt idx="12">
                  <c:v>1.7788555743940065E-3</c:v>
                </c:pt>
                <c:pt idx="13">
                  <c:v>1.9077369558887897E-3</c:v>
                </c:pt>
                <c:pt idx="14">
                  <c:v>2.0384673442386753E-3</c:v>
                </c:pt>
                <c:pt idx="15">
                  <c:v>2.1716998455481099E-3</c:v>
                </c:pt>
                <c:pt idx="16">
                  <c:v>2.3080938625189137E-3</c:v>
                </c:pt>
                <c:pt idx="17">
                  <c:v>2.4483119652554258E-3</c:v>
                </c:pt>
                <c:pt idx="18">
                  <c:v>2.5930176792447277E-3</c:v>
                </c:pt>
                <c:pt idx="19">
                  <c:v>2.742873891584994E-3</c:v>
                </c:pt>
                <c:pt idx="20">
                  <c:v>2.8985416828938727E-3</c:v>
                </c:pt>
                <c:pt idx="21">
                  <c:v>3.0606794579391104E-3</c:v>
                </c:pt>
                <c:pt idx="22">
                  <c:v>3.229942289528988E-3</c:v>
                </c:pt>
                <c:pt idx="23">
                  <c:v>3.4069814170400521E-3</c:v>
                </c:pt>
                <c:pt idx="24">
                  <c:v>3.592443858676778E-3</c:v>
                </c:pt>
                <c:pt idx="25">
                  <c:v>3.7869721084715265E-3</c:v>
                </c:pt>
                <c:pt idx="26">
                  <c:v>3.9912038971810886E-3</c:v>
                </c:pt>
                <c:pt idx="27">
                  <c:v>4.2057720018956486E-3</c:v>
                </c:pt>
                <c:pt idx="28">
                  <c:v>4.4313040931638226E-3</c:v>
                </c:pt>
                <c:pt idx="29">
                  <c:v>4.6684226112846013E-3</c:v>
                </c:pt>
                <c:pt idx="30">
                  <c:v>4.9177446654748609E-3</c:v>
                </c:pt>
                <c:pt idx="31">
                  <c:v>5.1798819511254873E-3</c:v>
                </c:pt>
                <c:pt idx="32">
                  <c:v>5.4554406814706384E-3</c:v>
                </c:pt>
                <c:pt idx="33">
                  <c:v>5.7450215308239901E-3</c:v>
                </c:pt>
                <c:pt idx="34">
                  <c:v>6.0492195871604901E-3</c:v>
                </c:pt>
                <c:pt idx="35">
                  <c:v>6.3686243122966389E-3</c:v>
                </c:pt>
                <c:pt idx="36">
                  <c:v>6.7038195082858047E-3</c:v>
                </c:pt>
                <c:pt idx="37">
                  <c:v>7.0553832889256526E-3</c:v>
                </c:pt>
                <c:pt idx="38">
                  <c:v>7.4238880554928811E-3</c:v>
                </c:pt>
              </c:numCache>
            </c:numRef>
          </c:yVal>
          <c:smooth val="1"/>
          <c:extLst>
            <c:ext xmlns:c16="http://schemas.microsoft.com/office/drawing/2014/chart" uri="{C3380CC4-5D6E-409C-BE32-E72D297353CC}">
              <c16:uniqueId val="{00000002-D889-4937-9F37-867912333D41}"/>
            </c:ext>
          </c:extLst>
        </c:ser>
        <c:ser>
          <c:idx val="3"/>
          <c:order val="3"/>
          <c:tx>
            <c:strRef>
              <c:f>'thermal conductivity_diff_plots'!$CA$27</c:f>
              <c:strCache>
                <c:ptCount val="1"/>
                <c:pt idx="0">
                  <c:v>1506.14</c:v>
                </c:pt>
              </c:strCache>
            </c:strRef>
          </c:tx>
          <c:spPr>
            <a:ln w="19050" cap="rnd">
              <a:solidFill>
                <a:schemeClr val="accent4"/>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conductivity_diff_plots'!$CA$28:$CA$66</c:f>
              <c:numCache>
                <c:formatCode>0.00000</c:formatCode>
                <c:ptCount val="39"/>
                <c:pt idx="0">
                  <c:v>3.6821853732777805E-4</c:v>
                </c:pt>
                <c:pt idx="1">
                  <c:v>5.1762780274331724E-4</c:v>
                </c:pt>
                <c:pt idx="2">
                  <c:v>6.9958996958963029E-4</c:v>
                </c:pt>
                <c:pt idx="3">
                  <c:v>8.9209393322742302E-4</c:v>
                </c:pt>
                <c:pt idx="4">
                  <c:v>1.0869552318609392E-3</c:v>
                </c:pt>
                <c:pt idx="5">
                  <c:v>1.2808796111633514E-3</c:v>
                </c:pt>
                <c:pt idx="6">
                  <c:v>1.4726228765482414E-3</c:v>
                </c:pt>
                <c:pt idx="7">
                  <c:v>1.6619154953683014E-3</c:v>
                </c:pt>
                <c:pt idx="8">
                  <c:v>1.8489962079023825E-3</c:v>
                </c:pt>
                <c:pt idx="9">
                  <c:v>2.0343877161910196E-3</c:v>
                </c:pt>
                <c:pt idx="10">
                  <c:v>2.2187797284642613E-3</c:v>
                </c:pt>
                <c:pt idx="11">
                  <c:v>2.4029639064621156E-3</c:v>
                </c:pt>
                <c:pt idx="12">
                  <c:v>2.5877957165881846E-3</c:v>
                </c:pt>
                <c:pt idx="13">
                  <c:v>2.7741710500313608E-3</c:v>
                </c:pt>
                <c:pt idx="14">
                  <c:v>2.9630113495281128E-3</c:v>
                </c:pt>
                <c:pt idx="15">
                  <c:v>3.1552538401133025E-3</c:v>
                </c:pt>
                <c:pt idx="16">
                  <c:v>3.3518449318804258E-3</c:v>
                </c:pt>
                <c:pt idx="17">
                  <c:v>3.5537356553197062E-3</c:v>
                </c:pt>
                <c:pt idx="18">
                  <c:v>3.7618784345703447E-3</c:v>
                </c:pt>
                <c:pt idx="19">
                  <c:v>3.9772247625321465E-3</c:v>
                </c:pt>
                <c:pt idx="20">
                  <c:v>4.2007234969309356E-3</c:v>
                </c:pt>
                <c:pt idx="21">
                  <c:v>4.4333195921401674E-3</c:v>
                </c:pt>
                <c:pt idx="22">
                  <c:v>4.675953142091821E-3</c:v>
                </c:pt>
                <c:pt idx="23">
                  <c:v>4.9295586487618989E-3</c:v>
                </c:pt>
                <c:pt idx="24">
                  <c:v>5.1950644565605516E-3</c:v>
                </c:pt>
                <c:pt idx="25">
                  <c:v>5.4733923103357065E-3</c:v>
                </c:pt>
                <c:pt idx="26">
                  <c:v>5.7654570065847986E-3</c:v>
                </c:pt>
                <c:pt idx="27">
                  <c:v>6.0721661157249673E-3</c:v>
                </c:pt>
                <c:pt idx="28">
                  <c:v>6.3944197590891892E-3</c:v>
                </c:pt>
                <c:pt idx="29">
                  <c:v>6.7331104284691738E-3</c:v>
                </c:pt>
                <c:pt idx="30">
                  <c:v>7.0891228390276137E-3</c:v>
                </c:pt>
                <c:pt idx="31">
                  <c:v>7.4633338085969125E-3</c:v>
                </c:pt>
                <c:pt idx="32">
                  <c:v>7.8566121580028285E-3</c:v>
                </c:pt>
                <c:pt idx="33">
                  <c:v>8.2698186282612815E-3</c:v>
                </c:pt>
                <c:pt idx="34">
                  <c:v>8.7038058114077572E-3</c:v>
                </c:pt>
                <c:pt idx="35">
                  <c:v>9.1594180924109408E-3</c:v>
                </c:pt>
                <c:pt idx="36">
                  <c:v>9.6374916001524345E-3</c:v>
                </c:pt>
                <c:pt idx="37">
                  <c:v>1.013885416586368E-2</c:v>
                </c:pt>
                <c:pt idx="38">
                  <c:v>1.066432528772941E-2</c:v>
                </c:pt>
              </c:numCache>
            </c:numRef>
          </c:yVal>
          <c:smooth val="1"/>
          <c:extLst>
            <c:ext xmlns:c16="http://schemas.microsoft.com/office/drawing/2014/chart" uri="{C3380CC4-5D6E-409C-BE32-E72D297353CC}">
              <c16:uniqueId val="{00000003-D889-4937-9F37-867912333D41}"/>
            </c:ext>
          </c:extLst>
        </c:ser>
        <c:ser>
          <c:idx val="4"/>
          <c:order val="4"/>
          <c:tx>
            <c:strRef>
              <c:f>'thermal conductivity_diff_plots'!$CB$27</c:f>
              <c:strCache>
                <c:ptCount val="1"/>
                <c:pt idx="0">
                  <c:v>1673.10</c:v>
                </c:pt>
              </c:strCache>
            </c:strRef>
          </c:tx>
          <c:spPr>
            <a:ln w="19050" cap="rnd">
              <a:solidFill>
                <a:schemeClr val="accent5"/>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conductivity_diff_plots'!$CB$28:$CB$66</c:f>
              <c:numCache>
                <c:formatCode>0.00000</c:formatCode>
                <c:ptCount val="39"/>
                <c:pt idx="0">
                  <c:v>4.9051928610070327E-4</c:v>
                </c:pt>
                <c:pt idx="1">
                  <c:v>6.8952416849885512E-4</c:v>
                </c:pt>
                <c:pt idx="2">
                  <c:v>9.318618167840244E-4</c:v>
                </c:pt>
                <c:pt idx="3">
                  <c:v>1.1881982143731988E-3</c:v>
                </c:pt>
                <c:pt idx="4">
                  <c:v>1.4476189541825181E-3</c:v>
                </c:pt>
                <c:pt idx="5">
                  <c:v>1.7057242771859923E-3</c:v>
                </c:pt>
                <c:pt idx="6">
                  <c:v>1.9608454777518334E-3</c:v>
                </c:pt>
                <c:pt idx="7">
                  <c:v>2.2126122776767532E-3</c:v>
                </c:pt>
                <c:pt idx="8">
                  <c:v>2.4613315109765863E-3</c:v>
                </c:pt>
                <c:pt idx="9">
                  <c:v>2.7076883005129949E-3</c:v>
                </c:pt>
                <c:pt idx="10">
                  <c:v>2.9525902518449621E-3</c:v>
                </c:pt>
                <c:pt idx="11">
                  <c:v>3.1970807911975447E-3</c:v>
                </c:pt>
                <c:pt idx="12">
                  <c:v>3.4422883442422245E-3</c:v>
                </c:pt>
                <c:pt idx="13">
                  <c:v>3.6893951898357819E-3</c:v>
                </c:pt>
                <c:pt idx="14">
                  <c:v>3.9396176461555911E-3</c:v>
                </c:pt>
                <c:pt idx="15">
                  <c:v>4.1941930562783211E-3</c:v>
                </c:pt>
                <c:pt idx="16">
                  <c:v>4.4543709994536006E-3</c:v>
                </c:pt>
                <c:pt idx="17">
                  <c:v>4.7214072101420101E-3</c:v>
                </c:pt>
                <c:pt idx="18">
                  <c:v>4.9965592793986928E-3</c:v>
                </c:pt>
                <c:pt idx="19">
                  <c:v>5.2810835576981097E-3</c:v>
                </c:pt>
                <c:pt idx="20">
                  <c:v>5.5762328849824662E-3</c:v>
                </c:pt>
                <c:pt idx="21">
                  <c:v>5.8832549012168538E-3</c:v>
                </c:pt>
                <c:pt idx="22">
                  <c:v>6.2033907713720318E-3</c:v>
                </c:pt>
                <c:pt idx="23">
                  <c:v>6.5378742109137326E-3</c:v>
                </c:pt>
                <c:pt idx="24">
                  <c:v>6.8879307323071633E-3</c:v>
                </c:pt>
                <c:pt idx="25">
                  <c:v>7.2547770561972513E-3</c:v>
                </c:pt>
                <c:pt idx="26">
                  <c:v>7.639620646759061E-3</c:v>
                </c:pt>
                <c:pt idx="27">
                  <c:v>8.0436593417110586E-3</c:v>
                </c:pt>
                <c:pt idx="28">
                  <c:v>8.4680810552332942E-3</c:v>
                </c:pt>
                <c:pt idx="29">
                  <c:v>8.914063537565636E-3</c:v>
                </c:pt>
                <c:pt idx="30">
                  <c:v>9.3827741790600671E-3</c:v>
                </c:pt>
                <c:pt idx="31">
                  <c:v>9.875369849384575E-3</c:v>
                </c:pt>
                <c:pt idx="32">
                  <c:v>1.0392996764736078E-2</c:v>
                </c:pt>
                <c:pt idx="33">
                  <c:v>1.093679037753147E-2</c:v>
                </c:pt>
                <c:pt idx="34">
                  <c:v>1.1507875284259769E-2</c:v>
                </c:pt>
                <c:pt idx="35">
                  <c:v>1.2107365148100496E-2</c:v>
                </c:pt>
                <c:pt idx="36">
                  <c:v>1.2736362633619708E-2</c:v>
                </c:pt>
                <c:pt idx="37">
                  <c:v>1.3395959351400411E-2</c:v>
                </c:pt>
                <c:pt idx="38">
                  <c:v>1.4087235810887895E-2</c:v>
                </c:pt>
              </c:numCache>
            </c:numRef>
          </c:yVal>
          <c:smooth val="1"/>
          <c:extLst>
            <c:ext xmlns:c16="http://schemas.microsoft.com/office/drawing/2014/chart" uri="{C3380CC4-5D6E-409C-BE32-E72D297353CC}">
              <c16:uniqueId val="{00000004-D889-4937-9F37-867912333D41}"/>
            </c:ext>
          </c:extLst>
        </c:ser>
        <c:ser>
          <c:idx val="5"/>
          <c:order val="5"/>
          <c:tx>
            <c:strRef>
              <c:f>'thermal conductivity_diff_plots'!$CC$27</c:f>
              <c:strCache>
                <c:ptCount val="1"/>
                <c:pt idx="0">
                  <c:v>1774.40</c:v>
                </c:pt>
              </c:strCache>
            </c:strRef>
          </c:tx>
          <c:spPr>
            <a:ln w="19050" cap="rnd">
              <a:solidFill>
                <a:schemeClr val="accent6"/>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conductivity_diff_plots'!$CC$28:$CC$66</c:f>
              <c:numCache>
                <c:formatCode>0.00000</c:formatCode>
                <c:ptCount val="39"/>
                <c:pt idx="0">
                  <c:v>5.6472292706618156E-4</c:v>
                </c:pt>
                <c:pt idx="1">
                  <c:v>7.9381900181567486E-4</c:v>
                </c:pt>
                <c:pt idx="2">
                  <c:v>1.0727883191033365E-3</c:v>
                </c:pt>
                <c:pt idx="3">
                  <c:v>1.367853825536115E-3</c:v>
                </c:pt>
                <c:pt idx="4">
                  <c:v>1.6664447719223032E-3</c:v>
                </c:pt>
                <c:pt idx="5">
                  <c:v>1.9634906553966016E-3</c:v>
                </c:pt>
                <c:pt idx="6">
                  <c:v>2.2570652063669647E-3</c:v>
                </c:pt>
                <c:pt idx="7">
                  <c:v>2.5467370211902361E-3</c:v>
                </c:pt>
                <c:pt idx="8">
                  <c:v>2.8328542484552348E-3</c:v>
                </c:pt>
                <c:pt idx="9">
                  <c:v>3.1162005567514041E-3</c:v>
                </c:pt>
                <c:pt idx="10">
                  <c:v>3.3978157566759322E-3</c:v>
                </c:pt>
                <c:pt idx="11">
                  <c:v>3.6788960277415171E-3</c:v>
                </c:pt>
                <c:pt idx="12">
                  <c:v>3.9607354084365311E-3</c:v>
                </c:pt>
                <c:pt idx="13">
                  <c:v>4.244689937859601E-3</c:v>
                </c:pt>
                <c:pt idx="14">
                  <c:v>4.5321548442239451E-3</c:v>
                </c:pt>
                <c:pt idx="15">
                  <c:v>4.8245495614899327E-3</c:v>
                </c:pt>
                <c:pt idx="16">
                  <c:v>5.123307610996177E-3</c:v>
                </c:pt>
                <c:pt idx="17">
                  <c:v>5.4298696005114257E-3</c:v>
                </c:pt>
                <c:pt idx="18">
                  <c:v>5.745678275282373E-3</c:v>
                </c:pt>
                <c:pt idx="19">
                  <c:v>6.0721749522881221E-3</c:v>
                </c:pt>
                <c:pt idx="20">
                  <c:v>6.41079690686862E-3</c:v>
                </c:pt>
                <c:pt idx="21">
                  <c:v>6.762975427684427E-3</c:v>
                </c:pt>
                <c:pt idx="22">
                  <c:v>7.1301343488026992E-3</c:v>
                </c:pt>
                <c:pt idx="23">
                  <c:v>7.5136889277531921E-3</c:v>
                </c:pt>
                <c:pt idx="24">
                  <c:v>7.9150449780367605E-3</c:v>
                </c:pt>
                <c:pt idx="25">
                  <c:v>8.3355981912233076E-3</c:v>
                </c:pt>
                <c:pt idx="26">
                  <c:v>8.776733602005593E-3</c:v>
                </c:pt>
                <c:pt idx="27">
                  <c:v>9.2398251622373365E-3</c:v>
                </c:pt>
                <c:pt idx="28">
                  <c:v>9.7262353989060434E-3</c:v>
                </c:pt>
                <c:pt idx="29">
                  <c:v>1.0237315137360944E-2</c:v>
                </c:pt>
                <c:pt idx="30">
                  <c:v>1.0774403275720466E-2</c:v>
                </c:pt>
                <c:pt idx="31">
                  <c:v>1.133882659974933E-2</c:v>
                </c:pt>
                <c:pt idx="32">
                  <c:v>1.1931899629982194E-2</c:v>
                </c:pt>
                <c:pt idx="33">
                  <c:v>1.2554924494726092E-2</c:v>
                </c:pt>
                <c:pt idx="34">
                  <c:v>1.3209190823971586E-2</c:v>
                </c:pt>
                <c:pt idx="35">
                  <c:v>1.3895975660304103E-2</c:v>
                </c:pt>
                <c:pt idx="36">
                  <c:v>1.4616543383720166E-2</c:v>
                </c:pt>
                <c:pt idx="37">
                  <c:v>1.5372145647880957E-2</c:v>
                </c:pt>
                <c:pt idx="38">
                  <c:v>1.616402132582366E-2</c:v>
                </c:pt>
              </c:numCache>
            </c:numRef>
          </c:yVal>
          <c:smooth val="1"/>
          <c:extLst>
            <c:ext xmlns:c16="http://schemas.microsoft.com/office/drawing/2014/chart" uri="{C3380CC4-5D6E-409C-BE32-E72D297353CC}">
              <c16:uniqueId val="{00000005-D889-4937-9F37-867912333D41}"/>
            </c:ext>
          </c:extLst>
        </c:ser>
        <c:ser>
          <c:idx val="6"/>
          <c:order val="6"/>
          <c:tx>
            <c:strRef>
              <c:f>'thermal conductivity_diff_plots'!$CD$27</c:f>
              <c:strCache>
                <c:ptCount val="1"/>
                <c:pt idx="0">
                  <c:v>1798.67</c:v>
                </c:pt>
              </c:strCache>
            </c:strRef>
          </c:tx>
          <c:spPr>
            <a:ln w="19050" cap="rnd">
              <a:solidFill>
                <a:schemeClr val="accent1">
                  <a:lumMod val="60000"/>
                </a:schemeClr>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conductivity_diff_plots'!$CD$28:$CD$66</c:f>
              <c:numCache>
                <c:formatCode>0.00000</c:formatCode>
                <c:ptCount val="39"/>
                <c:pt idx="0">
                  <c:v>5.8249820755257146E-4</c:v>
                </c:pt>
                <c:pt idx="1">
                  <c:v>8.1880254563329201E-4</c:v>
                </c:pt>
                <c:pt idx="2">
                  <c:v>1.1065468796550629E-3</c:v>
                </c:pt>
                <c:pt idx="3">
                  <c:v>1.4108898388344427E-3</c:v>
                </c:pt>
                <c:pt idx="4">
                  <c:v>1.718863901730205E-3</c:v>
                </c:pt>
                <c:pt idx="5">
                  <c:v>2.0252378906136189E-3</c:v>
                </c:pt>
                <c:pt idx="6">
                  <c:v>2.3280238371460914E-3</c:v>
                </c:pt>
                <c:pt idx="7">
                  <c:v>2.6267756952515035E-3</c:v>
                </c:pt>
                <c:pt idx="8">
                  <c:v>2.9218515103123276E-3</c:v>
                </c:pt>
                <c:pt idx="9">
                  <c:v>3.2140585572792216E-3</c:v>
                </c:pt>
                <c:pt idx="10">
                  <c:v>3.5044683161069021E-3</c:v>
                </c:pt>
                <c:pt idx="11">
                  <c:v>3.7943135579428969E-3</c:v>
                </c:pt>
                <c:pt idx="12">
                  <c:v>4.0849279933756789E-3</c:v>
                </c:pt>
                <c:pt idx="13">
                  <c:v>4.3777092852974805E-3</c:v>
                </c:pt>
                <c:pt idx="14">
                  <c:v>4.6740955193342757E-3</c:v>
                </c:pt>
                <c:pt idx="15">
                  <c:v>4.975549748822649E-3</c:v>
                </c:pt>
                <c:pt idx="16">
                  <c:v>5.2835495579286245E-3</c:v>
                </c:pt>
                <c:pt idx="17">
                  <c:v>5.5995798403193804E-3</c:v>
                </c:pt>
                <c:pt idx="18">
                  <c:v>5.9251276944248948E-3</c:v>
                </c:pt>
                <c:pt idx="19">
                  <c:v>6.2616787454476634E-3</c:v>
                </c:pt>
                <c:pt idx="20">
                  <c:v>6.6107144497258175E-3</c:v>
                </c:pt>
                <c:pt idx="21">
                  <c:v>6.9737100884657037E-3</c:v>
                </c:pt>
                <c:pt idx="22">
                  <c:v>7.3521332536199751E-3</c:v>
                </c:pt>
                <c:pt idx="23">
                  <c:v>7.7474426906263402E-3</c:v>
                </c:pt>
                <c:pt idx="24">
                  <c:v>8.1610874036086301E-3</c:v>
                </c:pt>
                <c:pt idx="25">
                  <c:v>8.5945059561353364E-3</c:v>
                </c:pt>
                <c:pt idx="26">
                  <c:v>9.0491259194340375E-3</c:v>
                </c:pt>
                <c:pt idx="27">
                  <c:v>9.5263634330208305E-3</c:v>
                </c:pt>
                <c:pt idx="28">
                  <c:v>1.0027622851906594E-2</c:v>
                </c:pt>
                <c:pt idx="29">
                  <c:v>1.0554296461112545E-2</c:v>
                </c:pt>
                <c:pt idx="30">
                  <c:v>1.1107764242976347E-2</c:v>
                </c:pt>
                <c:pt idx="31">
                  <c:v>1.1689393686201817E-2</c:v>
                </c:pt>
                <c:pt idx="32">
                  <c:v>1.2300539628170218E-2</c:v>
                </c:pt>
                <c:pt idx="33">
                  <c:v>1.2942544123944993E-2</c:v>
                </c:pt>
                <c:pt idx="34">
                  <c:v>1.3616736336843394E-2</c:v>
                </c:pt>
                <c:pt idx="35">
                  <c:v>1.4324432446543415E-2</c:v>
                </c:pt>
                <c:pt idx="36">
                  <c:v>1.5066935571533361E-2</c:v>
                </c:pt>
                <c:pt idx="37">
                  <c:v>1.5845535703358751E-2</c:v>
                </c:pt>
                <c:pt idx="38">
                  <c:v>1.6661509650624719E-2</c:v>
                </c:pt>
              </c:numCache>
            </c:numRef>
          </c:yVal>
          <c:smooth val="1"/>
          <c:extLst>
            <c:ext xmlns:c16="http://schemas.microsoft.com/office/drawing/2014/chart" uri="{C3380CC4-5D6E-409C-BE32-E72D297353CC}">
              <c16:uniqueId val="{00000006-D889-4937-9F37-867912333D41}"/>
            </c:ext>
          </c:extLst>
        </c:ser>
        <c:ser>
          <c:idx val="7"/>
          <c:order val="7"/>
          <c:tx>
            <c:strRef>
              <c:f>'thermal conductivity_diff_plots'!$CE$27</c:f>
              <c:strCache>
                <c:ptCount val="1"/>
                <c:pt idx="0">
                  <c:v>1799.99</c:v>
                </c:pt>
              </c:strCache>
            </c:strRef>
          </c:tx>
          <c:spPr>
            <a:ln w="19050" cap="rnd">
              <a:solidFill>
                <a:schemeClr val="accent2">
                  <a:lumMod val="60000"/>
                </a:schemeClr>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conductivity_diff_plots'!$CE$28:$CE$66</c:f>
              <c:numCache>
                <c:formatCode>0.00000</c:formatCode>
                <c:ptCount val="39"/>
                <c:pt idx="0">
                  <c:v>5.8347006485093169E-4</c:v>
                </c:pt>
                <c:pt idx="1">
                  <c:v>8.201685122303672E-4</c:v>
                </c:pt>
                <c:pt idx="2">
                  <c:v>1.1083926172500028E-3</c:v>
                </c:pt>
                <c:pt idx="3">
                  <c:v>1.413242817942048E-3</c:v>
                </c:pt>
                <c:pt idx="4">
                  <c:v>1.7217298994800857E-3</c:v>
                </c:pt>
                <c:pt idx="5">
                  <c:v>2.0286138992929286E-3</c:v>
                </c:pt>
                <c:pt idx="6">
                  <c:v>2.3319034756844052E-3</c:v>
                </c:pt>
                <c:pt idx="7">
                  <c:v>2.6311517820084506E-3</c:v>
                </c:pt>
                <c:pt idx="8">
                  <c:v>2.926717404751299E-3</c:v>
                </c:pt>
                <c:pt idx="9">
                  <c:v>3.2194089095332239E-3</c:v>
                </c:pt>
                <c:pt idx="10">
                  <c:v>3.5102995078200873E-3</c:v>
                </c:pt>
                <c:pt idx="11">
                  <c:v>3.8006239713943638E-3</c:v>
                </c:pt>
                <c:pt idx="12">
                  <c:v>4.0917181799028472E-3</c:v>
                </c:pt>
                <c:pt idx="13">
                  <c:v>4.3849820720042558E-3</c:v>
                </c:pt>
                <c:pt idx="14">
                  <c:v>4.6818560765387457E-3</c:v>
                </c:pt>
                <c:pt idx="15">
                  <c:v>4.9838056317171794E-3</c:v>
                </c:pt>
                <c:pt idx="16">
                  <c:v>5.2923107308253895E-3</c:v>
                </c:pt>
                <c:pt idx="17">
                  <c:v>5.6088586888466989E-3</c:v>
                </c:pt>
                <c:pt idx="18">
                  <c:v>5.9349390292060067E-3</c:v>
                </c:pt>
                <c:pt idx="19">
                  <c:v>6.2720397996425641E-3</c:v>
                </c:pt>
                <c:pt idx="20">
                  <c:v>6.6216448720752578E-3</c:v>
                </c:pt>
                <c:pt idx="21">
                  <c:v>6.9852319329876261E-3</c:v>
                </c:pt>
                <c:pt idx="22">
                  <c:v>7.3642709667795427E-3</c:v>
                </c:pt>
                <c:pt idx="23">
                  <c:v>7.7602230965750042E-3</c:v>
                </c:pt>
                <c:pt idx="24">
                  <c:v>8.1745396879301831E-3</c:v>
                </c:pt>
                <c:pt idx="25">
                  <c:v>8.6086616484252303E-3</c:v>
                </c:pt>
                <c:pt idx="26">
                  <c:v>9.0640188749580193E-3</c:v>
                </c:pt>
                <c:pt idx="27">
                  <c:v>9.5420298136404593E-3</c:v>
                </c:pt>
                <c:pt idx="28">
                  <c:v>1.0044101106416112E-2</c:v>
                </c:pt>
                <c:pt idx="29">
                  <c:v>1.0571627305099382E-2</c:v>
                </c:pt>
                <c:pt idx="30">
                  <c:v>1.1125990638293379E-2</c:v>
                </c:pt>
                <c:pt idx="31">
                  <c:v>1.1708560820121004E-2</c:v>
                </c:pt>
                <c:pt idx="32">
                  <c:v>1.232069489227313E-2</c:v>
                </c:pt>
                <c:pt idx="33">
                  <c:v>1.2963737092794771E-2</c:v>
                </c:pt>
                <c:pt idx="34">
                  <c:v>1.3639018746474101E-2</c:v>
                </c:pt>
                <c:pt idx="35">
                  <c:v>1.4347858172796091E-2</c:v>
                </c:pt>
                <c:pt idx="36">
                  <c:v>1.5091560608262646E-2</c:v>
                </c:pt>
                <c:pt idx="37">
                  <c:v>1.5871418140529826E-2</c:v>
                </c:pt>
                <c:pt idx="38">
                  <c:v>1.6688709652316797E-2</c:v>
                </c:pt>
              </c:numCache>
            </c:numRef>
          </c:yVal>
          <c:smooth val="1"/>
          <c:extLst>
            <c:ext xmlns:c16="http://schemas.microsoft.com/office/drawing/2014/chart" uri="{C3380CC4-5D6E-409C-BE32-E72D297353CC}">
              <c16:uniqueId val="{00000007-D889-4937-9F37-867912333D41}"/>
            </c:ext>
          </c:extLst>
        </c:ser>
        <c:ser>
          <c:idx val="8"/>
          <c:order val="8"/>
          <c:tx>
            <c:strRef>
              <c:f>'thermal conductivity_diff_plots'!$CF$27</c:f>
              <c:strCache>
                <c:ptCount val="1"/>
                <c:pt idx="0">
                  <c:v>1800.00</c:v>
                </c:pt>
              </c:strCache>
            </c:strRef>
          </c:tx>
          <c:spPr>
            <a:ln w="19050" cap="rnd">
              <a:solidFill>
                <a:schemeClr val="accent3">
                  <a:lumMod val="60000"/>
                </a:schemeClr>
              </a:solidFill>
              <a:round/>
            </a:ln>
            <a:effectLst/>
          </c:spPr>
          <c:marker>
            <c:symbol val="none"/>
          </c:marker>
          <c:xVal>
            <c:numRef>
              <c:f>'thermal conductivity_diff_plots'!$BW$28:$BW$66</c:f>
              <c:numCache>
                <c:formatCode>General</c:formatCode>
                <c:ptCount val="3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pt idx="29">
                  <c:v>310</c:v>
                </c:pt>
                <c:pt idx="30">
                  <c:v>320</c:v>
                </c:pt>
                <c:pt idx="31">
                  <c:v>330</c:v>
                </c:pt>
                <c:pt idx="32">
                  <c:v>340</c:v>
                </c:pt>
                <c:pt idx="33">
                  <c:v>350</c:v>
                </c:pt>
                <c:pt idx="34">
                  <c:v>360</c:v>
                </c:pt>
                <c:pt idx="35">
                  <c:v>370</c:v>
                </c:pt>
                <c:pt idx="36">
                  <c:v>380</c:v>
                </c:pt>
                <c:pt idx="37">
                  <c:v>390</c:v>
                </c:pt>
                <c:pt idx="38">
                  <c:v>400</c:v>
                </c:pt>
              </c:numCache>
            </c:numRef>
          </c:xVal>
          <c:yVal>
            <c:numRef>
              <c:f>'thermal conductivity_diff_plots'!$CF$28:$CF$66</c:f>
              <c:numCache>
                <c:formatCode>0.00000</c:formatCode>
                <c:ptCount val="39"/>
                <c:pt idx="0">
                  <c:v>5.8347451830659822E-4</c:v>
                </c:pt>
                <c:pt idx="1">
                  <c:v>8.2017477165928997E-4</c:v>
                </c:pt>
                <c:pt idx="2">
                  <c:v>1.1084010751898311E-3</c:v>
                </c:pt>
                <c:pt idx="3">
                  <c:v>1.4132536002741435E-3</c:v>
                </c:pt>
                <c:pt idx="4">
                  <c:v>1.7217430326776665E-3</c:v>
                </c:pt>
                <c:pt idx="5">
                  <c:v>2.0286293695733993E-3</c:v>
                </c:pt>
                <c:pt idx="6">
                  <c:v>2.3319212538070394E-3</c:v>
                </c:pt>
                <c:pt idx="7">
                  <c:v>2.6311718350639749E-3</c:v>
                </c:pt>
                <c:pt idx="8">
                  <c:v>2.9267397023100034E-3</c:v>
                </c:pt>
                <c:pt idx="9">
                  <c:v>3.2194334270797859E-3</c:v>
                </c:pt>
                <c:pt idx="10">
                  <c:v>3.5103262287736899E-3</c:v>
                </c:pt>
                <c:pt idx="11">
                  <c:v>3.8006528883419355E-3</c:v>
                </c:pt>
                <c:pt idx="12">
                  <c:v>4.0917492953708463E-3</c:v>
                </c:pt>
                <c:pt idx="13">
                  <c:v>4.3850153989476509E-3</c:v>
                </c:pt>
                <c:pt idx="14">
                  <c:v>4.6818916386500934E-3</c:v>
                </c:pt>
                <c:pt idx="15">
                  <c:v>4.9838434636175228E-3</c:v>
                </c:pt>
                <c:pt idx="16">
                  <c:v>5.2923508781753644E-3</c:v>
                </c:pt>
                <c:pt idx="17">
                  <c:v>5.6089012084024224E-3</c:v>
                </c:pt>
                <c:pt idx="18">
                  <c:v>5.9349839888359355E-3</c:v>
                </c:pt>
                <c:pt idx="19">
                  <c:v>6.2720872783162268E-3</c:v>
                </c:pt>
                <c:pt idx="20">
                  <c:v>6.6216949598313837E-3</c:v>
                </c:pt>
                <c:pt idx="21">
                  <c:v>6.9852847308869287E-3</c:v>
                </c:pt>
                <c:pt idx="22">
                  <c:v>7.3643265868459252E-3</c:v>
                </c:pt>
                <c:pt idx="23">
                  <c:v>7.7602816617279215E-3</c:v>
                </c:pt>
                <c:pt idx="24">
                  <c:v>8.1746013319101592E-3</c:v>
                </c:pt>
                <c:pt idx="25">
                  <c:v>8.6087265157140276E-3</c:v>
                </c:pt>
                <c:pt idx="26">
                  <c:v>9.0640871206945917E-3</c:v>
                </c:pt>
                <c:pt idx="27">
                  <c:v>9.5421016035335468E-3</c:v>
                </c:pt>
                <c:pt idx="28">
                  <c:v>1.0044176616654131E-2</c:v>
                </c:pt>
                <c:pt idx="29">
                  <c:v>1.0571706722258144E-2</c:v>
                </c:pt>
                <c:pt idx="30">
                  <c:v>1.112607415924202E-2</c:v>
                </c:pt>
                <c:pt idx="31">
                  <c:v>1.1708648651926463E-2</c:v>
                </c:pt>
                <c:pt idx="32">
                  <c:v>1.2320787252103407E-2</c:v>
                </c:pt>
                <c:pt idx="33">
                  <c:v>1.2963834207821198E-2</c:v>
                </c:pt>
                <c:pt idx="34">
                  <c:v>1.3639120853772776E-2</c:v>
                </c:pt>
                <c:pt idx="35">
                  <c:v>1.4347965519248596E-2</c:v>
                </c:pt>
                <c:pt idx="36">
                  <c:v>1.5091673450456191E-2</c:v>
                </c:pt>
                <c:pt idx="37">
                  <c:v>1.5871536744656869E-2</c:v>
                </c:pt>
                <c:pt idx="38">
                  <c:v>1.6688834294074251E-2</c:v>
                </c:pt>
              </c:numCache>
            </c:numRef>
          </c:yVal>
          <c:smooth val="1"/>
          <c:extLst>
            <c:ext xmlns:c16="http://schemas.microsoft.com/office/drawing/2014/chart" uri="{C3380CC4-5D6E-409C-BE32-E72D297353CC}">
              <c16:uniqueId val="{00000008-D889-4937-9F37-867912333D41}"/>
            </c:ext>
          </c:extLst>
        </c:ser>
        <c:dLbls>
          <c:showLegendKey val="0"/>
          <c:showVal val="0"/>
          <c:showCatName val="0"/>
          <c:showSerName val="0"/>
          <c:showPercent val="0"/>
          <c:showBubbleSize val="0"/>
        </c:dLbls>
        <c:axId val="1501439295"/>
        <c:axId val="1501431807"/>
      </c:scatterChart>
      <c:valAx>
        <c:axId val="1501439295"/>
        <c:scaling>
          <c:orientation val="minMax"/>
          <c:max val="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Temperature,</a:t>
                </a:r>
                <a:r>
                  <a:rPr lang="en-US" sz="1400" b="1" baseline="0" dirty="0">
                    <a:solidFill>
                      <a:schemeClr val="tx1"/>
                    </a:solidFill>
                  </a:rPr>
                  <a:t> K</a:t>
                </a:r>
                <a:endParaRPr lang="en-US" sz="1400" b="1" dirty="0">
                  <a:solidFill>
                    <a:schemeClr val="tx1"/>
                  </a:solidFill>
                </a:endParaRPr>
              </a:p>
            </c:rich>
          </c:tx>
          <c:layout>
            <c:manualLayout>
              <c:xMode val="edge"/>
              <c:yMode val="edge"/>
              <c:x val="0.41732473658184033"/>
              <c:y val="0.8209575678040245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01431807"/>
        <c:crosses val="autoZero"/>
        <c:crossBetween val="midCat"/>
      </c:valAx>
      <c:valAx>
        <c:axId val="1501431807"/>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01439295"/>
        <c:crosses val="autoZero"/>
        <c:crossBetween val="midCat"/>
      </c:valAx>
      <c:spPr>
        <a:noFill/>
        <a:ln>
          <a:noFill/>
        </a:ln>
        <a:effectLst/>
      </c:spPr>
    </c:plotArea>
    <c:legend>
      <c:legendPos val="b"/>
      <c:layout>
        <c:manualLayout>
          <c:xMode val="edge"/>
          <c:yMode val="edge"/>
          <c:x val="8.8277178667883913E-2"/>
          <c:y val="0.88703937007874012"/>
          <c:w val="0.84156158469321773"/>
          <c:h val="9.629396325459317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94077476426558"/>
          <c:y val="3.0555555555555555E-2"/>
          <c:w val="0.72946356242506738"/>
          <c:h val="0.84610192475940504"/>
        </c:manualLayout>
      </c:layout>
      <c:scatterChart>
        <c:scatterStyle val="smoothMarker"/>
        <c:varyColors val="0"/>
        <c:ser>
          <c:idx val="1"/>
          <c:order val="0"/>
          <c:tx>
            <c:strRef>
              <c:f>'specific heat'!$K$26</c:f>
              <c:strCache>
                <c:ptCount val="1"/>
                <c:pt idx="0">
                  <c:v>Hayne 2017</c:v>
                </c:pt>
              </c:strCache>
            </c:strRef>
          </c:tx>
          <c:spPr>
            <a:ln w="25400">
              <a:solidFill>
                <a:srgbClr val="00B050"/>
              </a:solidFill>
              <a:prstDash val="dash"/>
            </a:ln>
          </c:spPr>
          <c:marker>
            <c:symbol val="none"/>
          </c:marker>
          <c:xVal>
            <c:numRef>
              <c:f>'specific heat'!$J$27:$J$66</c:f>
              <c:numCache>
                <c:formatCode>General</c:formatCode>
                <c:ptCount val="4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numCache>
            </c:numRef>
          </c:xVal>
          <c:yVal>
            <c:numRef>
              <c:f>'specific heat'!$K$27:$K$66</c:f>
              <c:numCache>
                <c:formatCode>0.00</c:formatCode>
                <c:ptCount val="40"/>
                <c:pt idx="0">
                  <c:v>24.042409093000003</c:v>
                </c:pt>
                <c:pt idx="1">
                  <c:v>52.096845488000007</c:v>
                </c:pt>
                <c:pt idx="2">
                  <c:v>80.479976533000013</c:v>
                </c:pt>
                <c:pt idx="3">
                  <c:v>109.123107808</c:v>
                </c:pt>
                <c:pt idx="4">
                  <c:v>137.959683125</c:v>
                </c:pt>
                <c:pt idx="5">
                  <c:v>166.92528452799999</c:v>
                </c:pt>
                <c:pt idx="6">
                  <c:v>195.95763229299999</c:v>
                </c:pt>
                <c:pt idx="7">
                  <c:v>224.99658492799998</c:v>
                </c:pt>
                <c:pt idx="8">
                  <c:v>253.98413917300002</c:v>
                </c:pt>
                <c:pt idx="9">
                  <c:v>282.86443000000003</c:v>
                </c:pt>
                <c:pt idx="10">
                  <c:v>311.583730613</c:v>
                </c:pt>
                <c:pt idx="11">
                  <c:v>340.09045244800001</c:v>
                </c:pt>
                <c:pt idx="12">
                  <c:v>368.335145173</c:v>
                </c:pt>
                <c:pt idx="13">
                  <c:v>396.27049668799998</c:v>
                </c:pt>
                <c:pt idx="14">
                  <c:v>423.85133312500005</c:v>
                </c:pt>
                <c:pt idx="15">
                  <c:v>451.03461884799998</c:v>
                </c:pt>
                <c:pt idx="16">
                  <c:v>477.77945645300002</c:v>
                </c:pt>
                <c:pt idx="17">
                  <c:v>504.04708676799999</c:v>
                </c:pt>
                <c:pt idx="18">
                  <c:v>529.80088885300006</c:v>
                </c:pt>
                <c:pt idx="19">
                  <c:v>555.00638000000004</c:v>
                </c:pt>
                <c:pt idx="20">
                  <c:v>579.63121573300009</c:v>
                </c:pt>
                <c:pt idx="21">
                  <c:v>603.64518980799994</c:v>
                </c:pt>
                <c:pt idx="22">
                  <c:v>627.02023421299998</c:v>
                </c:pt>
                <c:pt idx="23">
                  <c:v>649.73041916800014</c:v>
                </c:pt>
                <c:pt idx="24">
                  <c:v>671.751953125</c:v>
                </c:pt>
                <c:pt idx="25">
                  <c:v>693.06318276800005</c:v>
                </c:pt>
                <c:pt idx="26">
                  <c:v>713.64459301299996</c:v>
                </c:pt>
                <c:pt idx="27">
                  <c:v>733.4788070080001</c:v>
                </c:pt>
                <c:pt idx="28">
                  <c:v>752.55058613300014</c:v>
                </c:pt>
                <c:pt idx="29">
                  <c:v>770.84683000000018</c:v>
                </c:pt>
                <c:pt idx="30">
                  <c:v>788.35657645300012</c:v>
                </c:pt>
                <c:pt idx="31">
                  <c:v>805.07100156800016</c:v>
                </c:pt>
                <c:pt idx="32">
                  <c:v>820.98341965300017</c:v>
                </c:pt>
                <c:pt idx="33">
                  <c:v>836.08928324800013</c:v>
                </c:pt>
                <c:pt idx="34">
                  <c:v>850.38618312500012</c:v>
                </c:pt>
                <c:pt idx="35">
                  <c:v>863.8738482880002</c:v>
                </c:pt>
                <c:pt idx="36">
                  <c:v>876.55414597300012</c:v>
                </c:pt>
                <c:pt idx="37">
                  <c:v>888.43108164799992</c:v>
                </c:pt>
                <c:pt idx="38">
                  <c:v>899.510799013</c:v>
                </c:pt>
                <c:pt idx="39">
                  <c:v>909.80158000000006</c:v>
                </c:pt>
              </c:numCache>
            </c:numRef>
          </c:yVal>
          <c:smooth val="1"/>
          <c:extLst>
            <c:ext xmlns:c16="http://schemas.microsoft.com/office/drawing/2014/chart" uri="{C3380CC4-5D6E-409C-BE32-E72D297353CC}">
              <c16:uniqueId val="{00000000-C35D-4AAF-9953-74AF6DB756E3}"/>
            </c:ext>
          </c:extLst>
        </c:ser>
        <c:ser>
          <c:idx val="0"/>
          <c:order val="1"/>
          <c:tx>
            <c:strRef>
              <c:f>'specific heat'!$N$26</c:f>
              <c:strCache>
                <c:ptCount val="1"/>
                <c:pt idx="0">
                  <c:v>Woods-Robinson 2019</c:v>
                </c:pt>
              </c:strCache>
            </c:strRef>
          </c:tx>
          <c:spPr>
            <a:ln w="25400" cap="rnd">
              <a:solidFill>
                <a:srgbClr val="0070C0"/>
              </a:solidFill>
              <a:round/>
            </a:ln>
            <a:effectLst/>
          </c:spPr>
          <c:marker>
            <c:symbol val="none"/>
          </c:marker>
          <c:xVal>
            <c:numRef>
              <c:f>'specific heat'!$J$27:$J$66</c:f>
              <c:numCache>
                <c:formatCode>General</c:formatCode>
                <c:ptCount val="4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numCache>
            </c:numRef>
          </c:xVal>
          <c:yVal>
            <c:numRef>
              <c:f>'specific heat'!$N$27:$N$66</c:f>
              <c:numCache>
                <c:formatCode>0.00</c:formatCode>
                <c:ptCount val="40"/>
                <c:pt idx="0">
                  <c:v>7.0516573000000005</c:v>
                </c:pt>
                <c:pt idx="1">
                  <c:v>26.471507199999998</c:v>
                </c:pt>
                <c:pt idx="2">
                  <c:v>53.514191700000005</c:v>
                </c:pt>
                <c:pt idx="3">
                  <c:v>84.705740800000015</c:v>
                </c:pt>
                <c:pt idx="4">
                  <c:v>117.6203125</c:v>
                </c:pt>
                <c:pt idx="5">
                  <c:v>150.67658879999993</c:v>
                </c:pt>
                <c:pt idx="6">
                  <c:v>182.95382770000001</c:v>
                </c:pt>
                <c:pt idx="7">
                  <c:v>214.02757119999995</c:v>
                </c:pt>
                <c:pt idx="8">
                  <c:v>243.82500929999989</c:v>
                </c:pt>
                <c:pt idx="9">
                  <c:v>272.5</c:v>
                </c:pt>
                <c:pt idx="10">
                  <c:v>300.32774529999972</c:v>
                </c:pt>
                <c:pt idx="11">
                  <c:v>327.61912319999965</c:v>
                </c:pt>
                <c:pt idx="12">
                  <c:v>354.65467569999998</c:v>
                </c:pt>
                <c:pt idx="13">
                  <c:v>381.63825280000026</c:v>
                </c:pt>
                <c:pt idx="14">
                  <c:v>408.67031250000019</c:v>
                </c:pt>
                <c:pt idx="15">
                  <c:v>435.74087679999934</c:v>
                </c:pt>
                <c:pt idx="16">
                  <c:v>462.74214369999902</c:v>
                </c:pt>
                <c:pt idx="17">
                  <c:v>489.5007551999995</c:v>
                </c:pt>
                <c:pt idx="18">
                  <c:v>515.82972129999916</c:v>
                </c:pt>
                <c:pt idx="19">
                  <c:v>555.00638000000004</c:v>
                </c:pt>
                <c:pt idx="20">
                  <c:v>579.63121573300009</c:v>
                </c:pt>
                <c:pt idx="21">
                  <c:v>603.64518980799994</c:v>
                </c:pt>
                <c:pt idx="22">
                  <c:v>627.02023421299998</c:v>
                </c:pt>
                <c:pt idx="23">
                  <c:v>649.73041916800014</c:v>
                </c:pt>
                <c:pt idx="24">
                  <c:v>671.751953125</c:v>
                </c:pt>
                <c:pt idx="25">
                  <c:v>693.06318276800005</c:v>
                </c:pt>
                <c:pt idx="26">
                  <c:v>713.64459301299996</c:v>
                </c:pt>
                <c:pt idx="27">
                  <c:v>733.4788070080001</c:v>
                </c:pt>
                <c:pt idx="28">
                  <c:v>752.55058613300014</c:v>
                </c:pt>
                <c:pt idx="29">
                  <c:v>770.84683000000018</c:v>
                </c:pt>
                <c:pt idx="30">
                  <c:v>788.35657645300012</c:v>
                </c:pt>
                <c:pt idx="31">
                  <c:v>805.07100156800016</c:v>
                </c:pt>
                <c:pt idx="32">
                  <c:v>820.98341965300017</c:v>
                </c:pt>
                <c:pt idx="33">
                  <c:v>836.08928324800013</c:v>
                </c:pt>
                <c:pt idx="34">
                  <c:v>850.38618312500012</c:v>
                </c:pt>
                <c:pt idx="35">
                  <c:v>863.8738482880002</c:v>
                </c:pt>
                <c:pt idx="36">
                  <c:v>876.55414597300012</c:v>
                </c:pt>
                <c:pt idx="37">
                  <c:v>888.43108164799992</c:v>
                </c:pt>
                <c:pt idx="38">
                  <c:v>899.510799013</c:v>
                </c:pt>
                <c:pt idx="39">
                  <c:v>909.80158000000006</c:v>
                </c:pt>
              </c:numCache>
            </c:numRef>
          </c:yVal>
          <c:smooth val="1"/>
          <c:extLst>
            <c:ext xmlns:c16="http://schemas.microsoft.com/office/drawing/2014/chart" uri="{C3380CC4-5D6E-409C-BE32-E72D297353CC}">
              <c16:uniqueId val="{00000001-C35D-4AAF-9953-74AF6DB756E3}"/>
            </c:ext>
          </c:extLst>
        </c:ser>
        <c:ser>
          <c:idx val="2"/>
          <c:order val="2"/>
          <c:tx>
            <c:strRef>
              <c:f>'specific heat'!$B$26</c:f>
              <c:strCache>
                <c:ptCount val="1"/>
                <c:pt idx="0">
                  <c:v>Hemmingway 1973</c:v>
                </c:pt>
              </c:strCache>
            </c:strRef>
          </c:tx>
          <c:spPr>
            <a:ln w="25400">
              <a:solidFill>
                <a:srgbClr val="FF0000"/>
              </a:solidFill>
            </a:ln>
          </c:spPr>
          <c:marker>
            <c:symbol val="none"/>
          </c:marker>
          <c:xVal>
            <c:numRef>
              <c:f>'specific heat'!$A$35:$A$61</c:f>
              <c:numCache>
                <c:formatCode>General</c:formatCode>
                <c:ptCount val="27"/>
                <c:pt idx="0">
                  <c:v>90</c:v>
                </c:pt>
                <c:pt idx="1">
                  <c:v>100</c:v>
                </c:pt>
                <c:pt idx="2">
                  <c:v>110</c:v>
                </c:pt>
                <c:pt idx="3">
                  <c:v>120</c:v>
                </c:pt>
                <c:pt idx="4">
                  <c:v>130</c:v>
                </c:pt>
                <c:pt idx="5">
                  <c:v>140</c:v>
                </c:pt>
                <c:pt idx="6">
                  <c:v>150</c:v>
                </c:pt>
                <c:pt idx="7">
                  <c:v>160</c:v>
                </c:pt>
                <c:pt idx="8">
                  <c:v>170</c:v>
                </c:pt>
                <c:pt idx="9">
                  <c:v>180</c:v>
                </c:pt>
                <c:pt idx="10">
                  <c:v>190</c:v>
                </c:pt>
                <c:pt idx="11">
                  <c:v>200</c:v>
                </c:pt>
                <c:pt idx="12">
                  <c:v>210</c:v>
                </c:pt>
                <c:pt idx="13">
                  <c:v>220</c:v>
                </c:pt>
                <c:pt idx="14">
                  <c:v>230</c:v>
                </c:pt>
                <c:pt idx="15">
                  <c:v>240</c:v>
                </c:pt>
                <c:pt idx="16">
                  <c:v>250</c:v>
                </c:pt>
                <c:pt idx="17">
                  <c:v>260</c:v>
                </c:pt>
                <c:pt idx="18">
                  <c:v>270</c:v>
                </c:pt>
                <c:pt idx="19">
                  <c:v>280</c:v>
                </c:pt>
                <c:pt idx="20">
                  <c:v>290</c:v>
                </c:pt>
                <c:pt idx="21">
                  <c:v>300</c:v>
                </c:pt>
                <c:pt idx="22">
                  <c:v>310</c:v>
                </c:pt>
                <c:pt idx="23">
                  <c:v>320</c:v>
                </c:pt>
                <c:pt idx="24">
                  <c:v>330</c:v>
                </c:pt>
                <c:pt idx="25">
                  <c:v>340</c:v>
                </c:pt>
                <c:pt idx="26">
                  <c:v>350</c:v>
                </c:pt>
              </c:numCache>
            </c:numRef>
          </c:xVal>
          <c:yVal>
            <c:numRef>
              <c:f>'specific heat'!$B$35:$B$61</c:f>
              <c:numCache>
                <c:formatCode>0.00</c:formatCode>
                <c:ptCount val="27"/>
                <c:pt idx="0">
                  <c:v>245.61249572</c:v>
                </c:pt>
                <c:pt idx="1">
                  <c:v>279.49219999999997</c:v>
                </c:pt>
                <c:pt idx="2">
                  <c:v>313.19069932000002</c:v>
                </c:pt>
                <c:pt idx="3">
                  <c:v>346.50911072000008</c:v>
                </c:pt>
                <c:pt idx="4">
                  <c:v>379.27172372000001</c:v>
                </c:pt>
                <c:pt idx="5">
                  <c:v>411.32600031999999</c:v>
                </c:pt>
                <c:pt idx="6">
                  <c:v>442.542575</c:v>
                </c:pt>
                <c:pt idx="7">
                  <c:v>472.8152547200001</c:v>
                </c:pt>
                <c:pt idx="8">
                  <c:v>502.06101891999998</c:v>
                </c:pt>
                <c:pt idx="9">
                  <c:v>530.22001951999982</c:v>
                </c:pt>
                <c:pt idx="10">
                  <c:v>557.25558091999994</c:v>
                </c:pt>
                <c:pt idx="11">
                  <c:v>583.15420000000006</c:v>
                </c:pt>
                <c:pt idx="12">
                  <c:v>607.92554612000004</c:v>
                </c:pt>
                <c:pt idx="13">
                  <c:v>631.60246111999982</c:v>
                </c:pt>
                <c:pt idx="14">
                  <c:v>654.24095931999977</c:v>
                </c:pt>
                <c:pt idx="15">
                  <c:v>675.92022752000003</c:v>
                </c:pt>
                <c:pt idx="16">
                  <c:v>696.74262499999986</c:v>
                </c:pt>
                <c:pt idx="17">
                  <c:v>716.83368351999991</c:v>
                </c:pt>
                <c:pt idx="18">
                  <c:v>736.34210731999974</c:v>
                </c:pt>
                <c:pt idx="19">
                  <c:v>755.43977311999981</c:v>
                </c:pt>
                <c:pt idx="20">
                  <c:v>774.32173011999976</c:v>
                </c:pt>
                <c:pt idx="21">
                  <c:v>793.20620000000008</c:v>
                </c:pt>
                <c:pt idx="22">
                  <c:v>812.33457691999979</c:v>
                </c:pt>
                <c:pt idx="23">
                  <c:v>831.97142752000013</c:v>
                </c:pt>
                <c:pt idx="24">
                  <c:v>852.40449091999994</c:v>
                </c:pt>
                <c:pt idx="25">
                  <c:v>873.94467872000007</c:v>
                </c:pt>
                <c:pt idx="26">
                  <c:v>896.92607499999963</c:v>
                </c:pt>
              </c:numCache>
            </c:numRef>
          </c:yVal>
          <c:smooth val="1"/>
          <c:extLst>
            <c:ext xmlns:c16="http://schemas.microsoft.com/office/drawing/2014/chart" uri="{C3380CC4-5D6E-409C-BE32-E72D297353CC}">
              <c16:uniqueId val="{00000002-C35D-4AAF-9953-74AF6DB756E3}"/>
            </c:ext>
          </c:extLst>
        </c:ser>
        <c:dLbls>
          <c:showLegendKey val="0"/>
          <c:showVal val="0"/>
          <c:showCatName val="0"/>
          <c:showSerName val="0"/>
          <c:showPercent val="0"/>
          <c:showBubbleSize val="0"/>
        </c:dLbls>
        <c:axId val="1602233471"/>
        <c:axId val="1602221823"/>
      </c:scatterChart>
      <c:valAx>
        <c:axId val="1602233471"/>
        <c:scaling>
          <c:orientation val="minMax"/>
          <c:max val="400"/>
        </c:scaling>
        <c:delete val="0"/>
        <c:axPos val="b"/>
        <c:majorGridlines>
          <c:spPr>
            <a:ln w="9525" cap="flat" cmpd="sng" algn="ctr">
              <a:solidFill>
                <a:schemeClr val="tx1">
                  <a:lumMod val="15000"/>
                  <a:lumOff val="85000"/>
                </a:schemeClr>
              </a:solidFill>
              <a:round/>
            </a:ln>
            <a:effectLst/>
          </c:spPr>
        </c:majorGridlines>
        <c:title>
          <c:tx>
            <c:rich>
              <a:bodyPr/>
              <a:lstStyle/>
              <a:p>
                <a:pPr>
                  <a:defRPr sz="1400"/>
                </a:pPr>
                <a:r>
                  <a:rPr lang="en-US" sz="1400"/>
                  <a:t>Temperature, K</a:t>
                </a:r>
              </a:p>
            </c:rich>
          </c:tx>
          <c:layout>
            <c:manualLayout>
              <c:xMode val="edge"/>
              <c:yMode val="edge"/>
              <c:x val="0.38504686335504357"/>
              <c:y val="0.94419444444444445"/>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02221823"/>
        <c:crosses val="autoZero"/>
        <c:crossBetween val="midCat"/>
      </c:valAx>
      <c:valAx>
        <c:axId val="1602221823"/>
        <c:scaling>
          <c:orientation val="minMax"/>
          <c:max val="900"/>
        </c:scaling>
        <c:delete val="0"/>
        <c:axPos val="l"/>
        <c:majorGridlines>
          <c:spPr>
            <a:ln w="9525" cap="flat" cmpd="sng" algn="ctr">
              <a:solidFill>
                <a:schemeClr val="tx1">
                  <a:lumMod val="15000"/>
                  <a:lumOff val="85000"/>
                </a:schemeClr>
              </a:solidFill>
              <a:round/>
            </a:ln>
            <a:effectLst/>
          </c:spPr>
        </c:majorGridlines>
        <c:title>
          <c:tx>
            <c:rich>
              <a:bodyPr/>
              <a:lstStyle/>
              <a:p>
                <a:pPr>
                  <a:defRPr sz="1400"/>
                </a:pPr>
                <a:r>
                  <a:rPr lang="en-US" sz="1400" dirty="0"/>
                  <a:t>Specific Heat, J/(kg</a:t>
                </a:r>
                <a:r>
                  <a:rPr lang="en-US" sz="1400" baseline="0" dirty="0"/>
                  <a:t> K)</a:t>
                </a:r>
                <a:endParaRPr lang="en-US" sz="1400" dirty="0"/>
              </a:p>
            </c:rich>
          </c:tx>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02233471"/>
        <c:crosses val="autoZero"/>
        <c:crossBetween val="midCat"/>
      </c:valAx>
    </c:plotArea>
    <c:legend>
      <c:legendPos val="r"/>
      <c:layout>
        <c:manualLayout>
          <c:xMode val="edge"/>
          <c:yMode val="edge"/>
          <c:x val="0.1860940993486925"/>
          <c:y val="5.6611548556430413E-2"/>
          <c:w val="0.33829408476718187"/>
          <c:h val="0.121167104111986"/>
        </c:manualLayout>
      </c:layout>
      <c:overlay val="0"/>
      <c:spPr>
        <a:solidFill>
          <a:schemeClr val="bg1"/>
        </a:solidFill>
      </c:spPr>
    </c:legend>
    <c:plotVisOnly val="1"/>
    <c:dispBlanksAs val="gap"/>
    <c:showDLblsOverMax val="0"/>
    <c:extLst/>
  </c:chart>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94077476426558"/>
          <c:y val="3.0555555555555555E-2"/>
          <c:w val="0.72946356242506738"/>
          <c:h val="0.84610192475940504"/>
        </c:manualLayout>
      </c:layout>
      <c:scatterChart>
        <c:scatterStyle val="smoothMarker"/>
        <c:varyColors val="0"/>
        <c:ser>
          <c:idx val="1"/>
          <c:order val="0"/>
          <c:tx>
            <c:strRef>
              <c:f>'specific heat'!$K$26</c:f>
              <c:strCache>
                <c:ptCount val="1"/>
                <c:pt idx="0">
                  <c:v>Hayne 2017</c:v>
                </c:pt>
              </c:strCache>
            </c:strRef>
          </c:tx>
          <c:spPr>
            <a:ln w="25400">
              <a:solidFill>
                <a:srgbClr val="00B050"/>
              </a:solidFill>
              <a:prstDash val="dash"/>
            </a:ln>
          </c:spPr>
          <c:marker>
            <c:symbol val="none"/>
          </c:marker>
          <c:xVal>
            <c:numRef>
              <c:f>'specific heat'!$J$27:$J$66</c:f>
              <c:numCache>
                <c:formatCode>General</c:formatCode>
                <c:ptCount val="4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numCache>
            </c:numRef>
          </c:xVal>
          <c:yVal>
            <c:numRef>
              <c:f>'specific heat'!$K$27:$K$66</c:f>
              <c:numCache>
                <c:formatCode>0.00</c:formatCode>
                <c:ptCount val="40"/>
                <c:pt idx="0">
                  <c:v>24.042409093000003</c:v>
                </c:pt>
                <c:pt idx="1">
                  <c:v>52.096845488000007</c:v>
                </c:pt>
                <c:pt idx="2">
                  <c:v>80.479976533000013</c:v>
                </c:pt>
                <c:pt idx="3">
                  <c:v>109.123107808</c:v>
                </c:pt>
                <c:pt idx="4">
                  <c:v>137.959683125</c:v>
                </c:pt>
                <c:pt idx="5">
                  <c:v>166.92528452799999</c:v>
                </c:pt>
                <c:pt idx="6">
                  <c:v>195.95763229299999</c:v>
                </c:pt>
                <c:pt idx="7">
                  <c:v>224.99658492799998</c:v>
                </c:pt>
                <c:pt idx="8">
                  <c:v>253.98413917300002</c:v>
                </c:pt>
                <c:pt idx="9">
                  <c:v>282.86443000000003</c:v>
                </c:pt>
                <c:pt idx="10">
                  <c:v>311.583730613</c:v>
                </c:pt>
                <c:pt idx="11">
                  <c:v>340.09045244800001</c:v>
                </c:pt>
                <c:pt idx="12">
                  <c:v>368.335145173</c:v>
                </c:pt>
                <c:pt idx="13">
                  <c:v>396.27049668799998</c:v>
                </c:pt>
                <c:pt idx="14">
                  <c:v>423.85133312500005</c:v>
                </c:pt>
                <c:pt idx="15">
                  <c:v>451.03461884799998</c:v>
                </c:pt>
                <c:pt idx="16">
                  <c:v>477.77945645300002</c:v>
                </c:pt>
                <c:pt idx="17">
                  <c:v>504.04708676799999</c:v>
                </c:pt>
                <c:pt idx="18">
                  <c:v>529.80088885300006</c:v>
                </c:pt>
                <c:pt idx="19">
                  <c:v>555.00638000000004</c:v>
                </c:pt>
                <c:pt idx="20">
                  <c:v>579.63121573300009</c:v>
                </c:pt>
                <c:pt idx="21">
                  <c:v>603.64518980799994</c:v>
                </c:pt>
                <c:pt idx="22">
                  <c:v>627.02023421299998</c:v>
                </c:pt>
                <c:pt idx="23">
                  <c:v>649.73041916800014</c:v>
                </c:pt>
                <c:pt idx="24">
                  <c:v>671.751953125</c:v>
                </c:pt>
                <c:pt idx="25">
                  <c:v>693.06318276800005</c:v>
                </c:pt>
                <c:pt idx="26">
                  <c:v>713.64459301299996</c:v>
                </c:pt>
                <c:pt idx="27">
                  <c:v>733.4788070080001</c:v>
                </c:pt>
                <c:pt idx="28">
                  <c:v>752.55058613300014</c:v>
                </c:pt>
                <c:pt idx="29">
                  <c:v>770.84683000000018</c:v>
                </c:pt>
                <c:pt idx="30">
                  <c:v>788.35657645300012</c:v>
                </c:pt>
                <c:pt idx="31">
                  <c:v>805.07100156800016</c:v>
                </c:pt>
                <c:pt idx="32">
                  <c:v>820.98341965300017</c:v>
                </c:pt>
                <c:pt idx="33">
                  <c:v>836.08928324800013</c:v>
                </c:pt>
                <c:pt idx="34">
                  <c:v>850.38618312500012</c:v>
                </c:pt>
                <c:pt idx="35">
                  <c:v>863.8738482880002</c:v>
                </c:pt>
                <c:pt idx="36">
                  <c:v>876.55414597300012</c:v>
                </c:pt>
                <c:pt idx="37">
                  <c:v>888.43108164799992</c:v>
                </c:pt>
                <c:pt idx="38">
                  <c:v>899.510799013</c:v>
                </c:pt>
                <c:pt idx="39">
                  <c:v>909.80158000000006</c:v>
                </c:pt>
              </c:numCache>
            </c:numRef>
          </c:yVal>
          <c:smooth val="1"/>
          <c:extLst>
            <c:ext xmlns:c16="http://schemas.microsoft.com/office/drawing/2014/chart" uri="{C3380CC4-5D6E-409C-BE32-E72D297353CC}">
              <c16:uniqueId val="{00000000-EAA7-4C33-8F67-CE347E5E5FFC}"/>
            </c:ext>
          </c:extLst>
        </c:ser>
        <c:ser>
          <c:idx val="0"/>
          <c:order val="1"/>
          <c:tx>
            <c:strRef>
              <c:f>'specific heat'!$N$26</c:f>
              <c:strCache>
                <c:ptCount val="1"/>
                <c:pt idx="0">
                  <c:v>Woods-Robinson 2019</c:v>
                </c:pt>
              </c:strCache>
            </c:strRef>
          </c:tx>
          <c:spPr>
            <a:ln w="25400" cap="rnd">
              <a:solidFill>
                <a:srgbClr val="0070C0"/>
              </a:solidFill>
              <a:round/>
            </a:ln>
            <a:effectLst/>
          </c:spPr>
          <c:marker>
            <c:symbol val="none"/>
          </c:marker>
          <c:xVal>
            <c:numRef>
              <c:f>'specific heat'!$J$27:$J$66</c:f>
              <c:numCache>
                <c:formatCode>General</c:formatCode>
                <c:ptCount val="4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numCache>
            </c:numRef>
          </c:xVal>
          <c:yVal>
            <c:numRef>
              <c:f>'specific heat'!$N$27:$N$66</c:f>
              <c:numCache>
                <c:formatCode>0.00</c:formatCode>
                <c:ptCount val="40"/>
                <c:pt idx="0">
                  <c:v>7.0516573000000005</c:v>
                </c:pt>
                <c:pt idx="1">
                  <c:v>26.471507199999998</c:v>
                </c:pt>
                <c:pt idx="2">
                  <c:v>53.514191700000005</c:v>
                </c:pt>
                <c:pt idx="3">
                  <c:v>84.705740800000015</c:v>
                </c:pt>
                <c:pt idx="4">
                  <c:v>117.6203125</c:v>
                </c:pt>
                <c:pt idx="5">
                  <c:v>150.67658879999993</c:v>
                </c:pt>
                <c:pt idx="6">
                  <c:v>182.95382770000001</c:v>
                </c:pt>
                <c:pt idx="7">
                  <c:v>214.02757119999995</c:v>
                </c:pt>
                <c:pt idx="8">
                  <c:v>243.82500929999989</c:v>
                </c:pt>
                <c:pt idx="9">
                  <c:v>272.5</c:v>
                </c:pt>
                <c:pt idx="10">
                  <c:v>300.32774529999972</c:v>
                </c:pt>
                <c:pt idx="11">
                  <c:v>327.61912319999965</c:v>
                </c:pt>
                <c:pt idx="12">
                  <c:v>354.65467569999998</c:v>
                </c:pt>
                <c:pt idx="13">
                  <c:v>381.63825280000026</c:v>
                </c:pt>
                <c:pt idx="14">
                  <c:v>408.67031250000019</c:v>
                </c:pt>
                <c:pt idx="15">
                  <c:v>435.74087679999934</c:v>
                </c:pt>
                <c:pt idx="16">
                  <c:v>462.74214369999902</c:v>
                </c:pt>
                <c:pt idx="17">
                  <c:v>489.5007551999995</c:v>
                </c:pt>
                <c:pt idx="18">
                  <c:v>515.82972129999916</c:v>
                </c:pt>
                <c:pt idx="19">
                  <c:v>555.00638000000004</c:v>
                </c:pt>
                <c:pt idx="20">
                  <c:v>579.63121573300009</c:v>
                </c:pt>
                <c:pt idx="21">
                  <c:v>603.64518980799994</c:v>
                </c:pt>
                <c:pt idx="22">
                  <c:v>627.02023421299998</c:v>
                </c:pt>
                <c:pt idx="23">
                  <c:v>649.73041916800014</c:v>
                </c:pt>
                <c:pt idx="24">
                  <c:v>671.751953125</c:v>
                </c:pt>
                <c:pt idx="25">
                  <c:v>693.06318276800005</c:v>
                </c:pt>
                <c:pt idx="26">
                  <c:v>713.64459301299996</c:v>
                </c:pt>
                <c:pt idx="27">
                  <c:v>733.4788070080001</c:v>
                </c:pt>
                <c:pt idx="28">
                  <c:v>752.55058613300014</c:v>
                </c:pt>
                <c:pt idx="29">
                  <c:v>770.84683000000018</c:v>
                </c:pt>
                <c:pt idx="30">
                  <c:v>788.35657645300012</c:v>
                </c:pt>
                <c:pt idx="31">
                  <c:v>805.07100156800016</c:v>
                </c:pt>
                <c:pt idx="32">
                  <c:v>820.98341965300017</c:v>
                </c:pt>
                <c:pt idx="33">
                  <c:v>836.08928324800013</c:v>
                </c:pt>
                <c:pt idx="34">
                  <c:v>850.38618312500012</c:v>
                </c:pt>
                <c:pt idx="35">
                  <c:v>863.8738482880002</c:v>
                </c:pt>
                <c:pt idx="36">
                  <c:v>876.55414597300012</c:v>
                </c:pt>
                <c:pt idx="37">
                  <c:v>888.43108164799992</c:v>
                </c:pt>
                <c:pt idx="38">
                  <c:v>899.510799013</c:v>
                </c:pt>
                <c:pt idx="39">
                  <c:v>909.80158000000006</c:v>
                </c:pt>
              </c:numCache>
            </c:numRef>
          </c:yVal>
          <c:smooth val="1"/>
          <c:extLst>
            <c:ext xmlns:c16="http://schemas.microsoft.com/office/drawing/2014/chart" uri="{C3380CC4-5D6E-409C-BE32-E72D297353CC}">
              <c16:uniqueId val="{00000001-EAA7-4C33-8F67-CE347E5E5FFC}"/>
            </c:ext>
          </c:extLst>
        </c:ser>
        <c:ser>
          <c:idx val="2"/>
          <c:order val="2"/>
          <c:tx>
            <c:strRef>
              <c:f>'specific heat'!$B$26</c:f>
              <c:strCache>
                <c:ptCount val="1"/>
                <c:pt idx="0">
                  <c:v>Hemmingway 1973</c:v>
                </c:pt>
              </c:strCache>
            </c:strRef>
          </c:tx>
          <c:spPr>
            <a:ln w="25400">
              <a:solidFill>
                <a:srgbClr val="FF0000"/>
              </a:solidFill>
            </a:ln>
          </c:spPr>
          <c:marker>
            <c:symbol val="none"/>
          </c:marker>
          <c:xVal>
            <c:numRef>
              <c:f>'specific heat'!$A$35:$A$61</c:f>
              <c:numCache>
                <c:formatCode>General</c:formatCode>
                <c:ptCount val="27"/>
                <c:pt idx="0">
                  <c:v>90</c:v>
                </c:pt>
                <c:pt idx="1">
                  <c:v>100</c:v>
                </c:pt>
                <c:pt idx="2">
                  <c:v>110</c:v>
                </c:pt>
                <c:pt idx="3">
                  <c:v>120</c:v>
                </c:pt>
                <c:pt idx="4">
                  <c:v>130</c:v>
                </c:pt>
                <c:pt idx="5">
                  <c:v>140</c:v>
                </c:pt>
                <c:pt idx="6">
                  <c:v>150</c:v>
                </c:pt>
                <c:pt idx="7">
                  <c:v>160</c:v>
                </c:pt>
                <c:pt idx="8">
                  <c:v>170</c:v>
                </c:pt>
                <c:pt idx="9">
                  <c:v>180</c:v>
                </c:pt>
                <c:pt idx="10">
                  <c:v>190</c:v>
                </c:pt>
                <c:pt idx="11">
                  <c:v>200</c:v>
                </c:pt>
                <c:pt idx="12">
                  <c:v>210</c:v>
                </c:pt>
                <c:pt idx="13">
                  <c:v>220</c:v>
                </c:pt>
                <c:pt idx="14">
                  <c:v>230</c:v>
                </c:pt>
                <c:pt idx="15">
                  <c:v>240</c:v>
                </c:pt>
                <c:pt idx="16">
                  <c:v>250</c:v>
                </c:pt>
                <c:pt idx="17">
                  <c:v>260</c:v>
                </c:pt>
                <c:pt idx="18">
                  <c:v>270</c:v>
                </c:pt>
                <c:pt idx="19">
                  <c:v>280</c:v>
                </c:pt>
                <c:pt idx="20">
                  <c:v>290</c:v>
                </c:pt>
                <c:pt idx="21">
                  <c:v>300</c:v>
                </c:pt>
                <c:pt idx="22">
                  <c:v>310</c:v>
                </c:pt>
                <c:pt idx="23">
                  <c:v>320</c:v>
                </c:pt>
                <c:pt idx="24">
                  <c:v>330</c:v>
                </c:pt>
                <c:pt idx="25">
                  <c:v>340</c:v>
                </c:pt>
                <c:pt idx="26">
                  <c:v>350</c:v>
                </c:pt>
              </c:numCache>
            </c:numRef>
          </c:xVal>
          <c:yVal>
            <c:numRef>
              <c:f>'specific heat'!$B$35:$B$61</c:f>
              <c:numCache>
                <c:formatCode>0.00</c:formatCode>
                <c:ptCount val="27"/>
                <c:pt idx="0">
                  <c:v>245.61249572</c:v>
                </c:pt>
                <c:pt idx="1">
                  <c:v>279.49219999999997</c:v>
                </c:pt>
                <c:pt idx="2">
                  <c:v>313.19069932000002</c:v>
                </c:pt>
                <c:pt idx="3">
                  <c:v>346.50911072000008</c:v>
                </c:pt>
                <c:pt idx="4">
                  <c:v>379.27172372000001</c:v>
                </c:pt>
                <c:pt idx="5">
                  <c:v>411.32600031999999</c:v>
                </c:pt>
                <c:pt idx="6">
                  <c:v>442.542575</c:v>
                </c:pt>
                <c:pt idx="7">
                  <c:v>472.8152547200001</c:v>
                </c:pt>
                <c:pt idx="8">
                  <c:v>502.06101891999998</c:v>
                </c:pt>
                <c:pt idx="9">
                  <c:v>530.22001951999982</c:v>
                </c:pt>
                <c:pt idx="10">
                  <c:v>557.25558091999994</c:v>
                </c:pt>
                <c:pt idx="11">
                  <c:v>583.15420000000006</c:v>
                </c:pt>
                <c:pt idx="12">
                  <c:v>607.92554612000004</c:v>
                </c:pt>
                <c:pt idx="13">
                  <c:v>631.60246111999982</c:v>
                </c:pt>
                <c:pt idx="14">
                  <c:v>654.24095931999977</c:v>
                </c:pt>
                <c:pt idx="15">
                  <c:v>675.92022752000003</c:v>
                </c:pt>
                <c:pt idx="16">
                  <c:v>696.74262499999986</c:v>
                </c:pt>
                <c:pt idx="17">
                  <c:v>716.83368351999991</c:v>
                </c:pt>
                <c:pt idx="18">
                  <c:v>736.34210731999974</c:v>
                </c:pt>
                <c:pt idx="19">
                  <c:v>755.43977311999981</c:v>
                </c:pt>
                <c:pt idx="20">
                  <c:v>774.32173011999976</c:v>
                </c:pt>
                <c:pt idx="21">
                  <c:v>793.20620000000008</c:v>
                </c:pt>
                <c:pt idx="22">
                  <c:v>812.33457691999979</c:v>
                </c:pt>
                <c:pt idx="23">
                  <c:v>831.97142752000013</c:v>
                </c:pt>
                <c:pt idx="24">
                  <c:v>852.40449091999994</c:v>
                </c:pt>
                <c:pt idx="25">
                  <c:v>873.94467872000007</c:v>
                </c:pt>
                <c:pt idx="26">
                  <c:v>896.92607499999963</c:v>
                </c:pt>
              </c:numCache>
            </c:numRef>
          </c:yVal>
          <c:smooth val="1"/>
          <c:extLst>
            <c:ext xmlns:c16="http://schemas.microsoft.com/office/drawing/2014/chart" uri="{C3380CC4-5D6E-409C-BE32-E72D297353CC}">
              <c16:uniqueId val="{00000002-EAA7-4C33-8F67-CE347E5E5FFC}"/>
            </c:ext>
          </c:extLst>
        </c:ser>
        <c:dLbls>
          <c:showLegendKey val="0"/>
          <c:showVal val="0"/>
          <c:showCatName val="0"/>
          <c:showSerName val="0"/>
          <c:showPercent val="0"/>
          <c:showBubbleSize val="0"/>
        </c:dLbls>
        <c:axId val="1602233471"/>
        <c:axId val="1602221823"/>
      </c:scatterChart>
      <c:valAx>
        <c:axId val="1602233471"/>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2221823"/>
        <c:crosses val="autoZero"/>
        <c:crossBetween val="midCat"/>
      </c:valAx>
      <c:valAx>
        <c:axId val="1602221823"/>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2233471"/>
        <c:crosses val="autoZero"/>
        <c:crossBetween val="midCat"/>
      </c:valAx>
    </c:plotArea>
    <c:plotVisOnly val="1"/>
    <c:dispBlanksAs val="gap"/>
    <c:showDLblsOverMax val="0"/>
    <c:extLst/>
  </c:chart>
  <c:spPr>
    <a:solidFill>
      <a:schemeClr val="bg1"/>
    </a:solidFill>
    <a:ln>
      <a:solidFill>
        <a:schemeClr val="tx1"/>
      </a:solidFill>
    </a:ln>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455613" y="719138"/>
            <a:ext cx="6391275"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a:p>
        </p:txBody>
      </p:sp>
      <p:sp>
        <p:nvSpPr>
          <p:cNvPr id="14338" name="Rectangle 2"/>
          <p:cNvSpPr>
            <a:spLocks noGrp="1" noRot="1" noChangeAspect="1" noChangeArrowheads="1" noTextEdit="1"/>
          </p:cNvSpPr>
          <p:nvPr>
            <p:ph type="sldImg"/>
          </p:nvPr>
        </p:nvSpPr>
        <p:spPr>
          <a:xfrm>
            <a:off x="455613" y="719138"/>
            <a:ext cx="6391275" cy="3595687"/>
          </a:xfrm>
          <a:ln/>
        </p:spPr>
      </p:sp>
      <p:sp>
        <p:nvSpPr>
          <p:cNvPr id="1433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endParaRPr>
          </a:p>
        </p:txBody>
      </p:sp>
    </p:spTree>
    <p:extLst>
      <p:ext uri="{BB962C8B-B14F-4D97-AF65-F5344CB8AC3E}">
        <p14:creationId xmlns:p14="http://schemas.microsoft.com/office/powerpoint/2010/main" val="97003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p:txBody>
      </p:sp>
      <p:sp>
        <p:nvSpPr>
          <p:cNvPr id="4" name="Slide Number Placeholder 3"/>
          <p:cNvSpPr>
            <a:spLocks noGrp="1"/>
          </p:cNvSpPr>
          <p:nvPr>
            <p:ph type="sldNum" sz="quarter" idx="5"/>
          </p:nvPr>
        </p:nvSpPr>
        <p:spPr/>
        <p:txBody>
          <a:bodyPr/>
          <a:lstStyle/>
          <a:p>
            <a:fld id="{5F13FD82-F38D-476B-B79A-06FC30CB208C}" type="slidenum">
              <a:rPr lang="en-US" smtClean="0"/>
              <a:t>8</a:t>
            </a:fld>
            <a:endParaRPr lang="en-US"/>
          </a:p>
        </p:txBody>
      </p:sp>
    </p:spTree>
    <p:extLst>
      <p:ext uri="{BB962C8B-B14F-4D97-AF65-F5344CB8AC3E}">
        <p14:creationId xmlns:p14="http://schemas.microsoft.com/office/powerpoint/2010/main" val="37647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skip this one</a:t>
            </a:r>
          </a:p>
        </p:txBody>
      </p:sp>
      <p:sp>
        <p:nvSpPr>
          <p:cNvPr id="4" name="Slide Number Placeholder 3"/>
          <p:cNvSpPr>
            <a:spLocks noGrp="1"/>
          </p:cNvSpPr>
          <p:nvPr>
            <p:ph type="sldNum" sz="quarter" idx="5"/>
          </p:nvPr>
        </p:nvSpPr>
        <p:spPr/>
        <p:txBody>
          <a:bodyPr/>
          <a:lstStyle/>
          <a:p>
            <a:fld id="{6653CE95-F5CB-483A-9B02-1D2576EA1684}" type="slidenum">
              <a:rPr lang="en-US" smtClean="0"/>
              <a:pPr/>
              <a:t>15</a:t>
            </a:fld>
            <a:endParaRPr lang="en-US"/>
          </a:p>
        </p:txBody>
      </p:sp>
    </p:spTree>
    <p:extLst>
      <p:ext uri="{BB962C8B-B14F-4D97-AF65-F5344CB8AC3E}">
        <p14:creationId xmlns:p14="http://schemas.microsoft.com/office/powerpoint/2010/main" val="273680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3CE95-F5CB-483A-9B02-1D2576EA1684}" type="slidenum">
              <a:rPr lang="en-US" smtClean="0"/>
              <a:pPr/>
              <a:t>18</a:t>
            </a:fld>
            <a:endParaRPr lang="en-US"/>
          </a:p>
        </p:txBody>
      </p:sp>
    </p:spTree>
    <p:extLst>
      <p:ext uri="{BB962C8B-B14F-4D97-AF65-F5344CB8AC3E}">
        <p14:creationId xmlns:p14="http://schemas.microsoft.com/office/powerpoint/2010/main" val="229669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3CE95-F5CB-483A-9B02-1D2576EA1684}" type="slidenum">
              <a:rPr lang="en-US" smtClean="0"/>
              <a:pPr/>
              <a:t>19</a:t>
            </a:fld>
            <a:endParaRPr lang="en-US"/>
          </a:p>
        </p:txBody>
      </p:sp>
    </p:spTree>
    <p:extLst>
      <p:ext uri="{BB962C8B-B14F-4D97-AF65-F5344CB8AC3E}">
        <p14:creationId xmlns:p14="http://schemas.microsoft.com/office/powerpoint/2010/main" val="190830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ea typeface="ＭＳ Ｐゴシック" charset="-128"/>
              </a:defRPr>
            </a:lvl1pPr>
          </a:lstStyle>
          <a:p>
            <a:fld id="{7C6A8B33-A7B1-4BD3-B67F-70D32039F353}" type="datetime1">
              <a:rPr lang="en-US" smtClean="0"/>
              <a:t>8/24/2022</a:t>
            </a:fld>
            <a:endParaRPr lang="en-US"/>
          </a:p>
        </p:txBody>
      </p:sp>
      <p:sp>
        <p:nvSpPr>
          <p:cNvPr id="5" name="Rectangle 5"/>
          <p:cNvSpPr>
            <a:spLocks noGrp="1" noChangeArrowheads="1"/>
          </p:cNvSpPr>
          <p:nvPr>
            <p:ph type="ftr" sz="quarter" idx="11"/>
          </p:nvPr>
        </p:nvSpPr>
        <p:spPr/>
        <p:txBody>
          <a:bodyPr/>
          <a:lstStyle>
            <a:lvl1pPr>
              <a:defRPr/>
            </a:lvl1pPr>
          </a:lstStyle>
          <a:p>
            <a:r>
              <a:rPr lang="en-US" dirty="0"/>
              <a:t>TFAWS 2022 – September 6</a:t>
            </a:r>
            <a:r>
              <a:rPr lang="en-US" baseline="30000" dirty="0"/>
              <a:t>th</a:t>
            </a:r>
            <a:r>
              <a:rPr lang="en-US" dirty="0"/>
              <a:t>-9</a:t>
            </a:r>
            <a:r>
              <a:rPr lang="en-US" baseline="30000" dirty="0"/>
              <a:t>th</a:t>
            </a:r>
            <a:r>
              <a:rPr lang="en-US" dirty="0"/>
              <a:t>, 2022</a:t>
            </a:r>
          </a:p>
        </p:txBody>
      </p:sp>
      <p:sp>
        <p:nvSpPr>
          <p:cNvPr id="6" name="Rectangle 6"/>
          <p:cNvSpPr>
            <a:spLocks noGrp="1" noChangeArrowheads="1"/>
          </p:cNvSpPr>
          <p:nvPr>
            <p:ph type="sldNum" sz="quarter" idx="12"/>
          </p:nvPr>
        </p:nvSpPr>
        <p:spPr/>
        <p:txBody>
          <a:bodyPr/>
          <a:lstStyle>
            <a:lvl1pPr>
              <a:defRPr/>
            </a:lvl1pPr>
          </a:lstStyle>
          <a:p>
            <a:fld id="{79A0CEF2-A099-4D25-A627-2C96918E26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smtClean="0">
                <a:ea typeface="ＭＳ Ｐゴシック" charset="-128"/>
              </a:defRPr>
            </a:lvl1pPr>
          </a:lstStyle>
          <a:p>
            <a:fld id="{3CBEFAA8-3E03-4C05-99B0-1C51205B13A9}" type="datetime1">
              <a:rPr lang="en-US" smtClean="0"/>
              <a:t>8/24/2022</a:t>
            </a:fld>
            <a:endParaRPr lang="en-US"/>
          </a:p>
        </p:txBody>
      </p:sp>
      <p:sp>
        <p:nvSpPr>
          <p:cNvPr id="5" name="Rectangle 5"/>
          <p:cNvSpPr>
            <a:spLocks noGrp="1" noChangeArrowheads="1"/>
          </p:cNvSpPr>
          <p:nvPr>
            <p:ph type="ftr" sz="quarter" idx="11"/>
          </p:nvPr>
        </p:nvSpPr>
        <p:spPr/>
        <p:txBody>
          <a:bodyPr/>
          <a:lstStyle>
            <a:lvl1pPr>
              <a:defRPr/>
            </a:lvl1pPr>
          </a:lstStyle>
          <a:p>
            <a:r>
              <a:rPr lang="en-US" dirty="0"/>
              <a:t>TFAWS 2022 – September 6</a:t>
            </a:r>
            <a:r>
              <a:rPr lang="en-US" baseline="30000" dirty="0"/>
              <a:t>th</a:t>
            </a:r>
            <a:r>
              <a:rPr lang="en-US" dirty="0"/>
              <a:t>-9</a:t>
            </a:r>
            <a:r>
              <a:rPr lang="en-US" baseline="30000" dirty="0"/>
              <a:t>th</a:t>
            </a:r>
            <a:r>
              <a:rPr lang="en-US" dirty="0"/>
              <a:t>, 2022</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smtClean="0">
                <a:ea typeface="ＭＳ Ｐゴシック" charset="-128"/>
              </a:defRPr>
            </a:lvl1pPr>
          </a:lstStyle>
          <a:p>
            <a:fld id="{28FFC1A1-357C-4D04-A7FF-A99E13725E4C}" type="datetime1">
              <a:rPr lang="en-US" smtClean="0"/>
              <a:t>8/24/2022</a:t>
            </a:fld>
            <a:endParaRPr lang="en-US"/>
          </a:p>
        </p:txBody>
      </p:sp>
      <p:sp>
        <p:nvSpPr>
          <p:cNvPr id="5" name="Rectangle 5"/>
          <p:cNvSpPr>
            <a:spLocks noGrp="1" noChangeArrowheads="1"/>
          </p:cNvSpPr>
          <p:nvPr>
            <p:ph type="ftr" sz="quarter" idx="11"/>
          </p:nvPr>
        </p:nvSpPr>
        <p:spPr/>
        <p:txBody>
          <a:bodyPr/>
          <a:lstStyle>
            <a:lvl1pPr>
              <a:defRPr/>
            </a:lvl1pPr>
          </a:lstStyle>
          <a:p>
            <a:r>
              <a:rPr lang="en-US" dirty="0"/>
              <a:t>TFAWS 2022 – September 6</a:t>
            </a:r>
            <a:r>
              <a:rPr lang="en-US" baseline="30000" dirty="0"/>
              <a:t>th</a:t>
            </a:r>
            <a:r>
              <a:rPr lang="en-US" dirty="0"/>
              <a:t>-9</a:t>
            </a:r>
            <a:r>
              <a:rPr lang="en-US" baseline="30000" dirty="0"/>
              <a:t>th</a:t>
            </a:r>
            <a:r>
              <a:rPr lang="en-US" dirty="0"/>
              <a:t>, 2022</a:t>
            </a: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smtClean="0">
                <a:ea typeface="ＭＳ Ｐゴシック" charset="-128"/>
              </a:defRPr>
            </a:lvl1pPr>
          </a:lstStyle>
          <a:p>
            <a:fld id="{FDE92F4F-3DA3-4433-B916-6F44D6A37356}" type="datetime1">
              <a:rPr lang="en-US" smtClean="0"/>
              <a:t>8/24/2022</a:t>
            </a:fld>
            <a:endParaRPr lang="en-US" dirty="0"/>
          </a:p>
        </p:txBody>
      </p:sp>
      <p:sp>
        <p:nvSpPr>
          <p:cNvPr id="6" name="Rectangle 5"/>
          <p:cNvSpPr>
            <a:spLocks noGrp="1" noChangeArrowheads="1"/>
          </p:cNvSpPr>
          <p:nvPr>
            <p:ph type="ftr" sz="quarter" idx="11"/>
          </p:nvPr>
        </p:nvSpPr>
        <p:spPr/>
        <p:txBody>
          <a:bodyPr/>
          <a:lstStyle>
            <a:lvl1pPr>
              <a:defRPr/>
            </a:lvl1pPr>
          </a:lstStyle>
          <a:p>
            <a:r>
              <a:rPr lang="en-US" dirty="0"/>
              <a:t>TFAWS 2022 – September 6</a:t>
            </a:r>
            <a:r>
              <a:rPr lang="en-US" baseline="30000" dirty="0"/>
              <a:t>th</a:t>
            </a:r>
            <a:r>
              <a:rPr lang="en-US" dirty="0"/>
              <a:t>-9</a:t>
            </a:r>
            <a:r>
              <a:rPr lang="en-US" baseline="30000" dirty="0"/>
              <a:t>th</a:t>
            </a:r>
            <a:r>
              <a:rPr lang="en-US" dirty="0"/>
              <a:t>, 2022</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858962"/>
            <a:ext cx="5386917"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2"/>
            <a:ext cx="5389033"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smtClean="0">
                <a:ea typeface="ＭＳ Ｐゴシック" charset="-128"/>
              </a:defRPr>
            </a:lvl1pPr>
          </a:lstStyle>
          <a:p>
            <a:fld id="{047CB4CD-B48C-44E8-8BC9-3A9E8EBB441E}" type="datetime1">
              <a:rPr lang="en-US" smtClean="0"/>
              <a:t>8/24/2022</a:t>
            </a:fld>
            <a:endParaRPr lang="en-US"/>
          </a:p>
        </p:txBody>
      </p:sp>
      <p:sp>
        <p:nvSpPr>
          <p:cNvPr id="8" name="Rectangle 5"/>
          <p:cNvSpPr>
            <a:spLocks noGrp="1" noChangeArrowheads="1"/>
          </p:cNvSpPr>
          <p:nvPr>
            <p:ph type="ftr" sz="quarter" idx="11"/>
          </p:nvPr>
        </p:nvSpPr>
        <p:spPr/>
        <p:txBody>
          <a:bodyPr/>
          <a:lstStyle>
            <a:lvl1pPr>
              <a:defRPr/>
            </a:lvl1pPr>
          </a:lstStyle>
          <a:p>
            <a:r>
              <a:rPr lang="en-US" dirty="0"/>
              <a:t>TFAWS 2022 – September 6</a:t>
            </a:r>
            <a:r>
              <a:rPr lang="en-US" baseline="30000" dirty="0"/>
              <a:t>th</a:t>
            </a:r>
            <a:r>
              <a:rPr lang="en-US" dirty="0"/>
              <a:t>-9</a:t>
            </a:r>
            <a:r>
              <a:rPr lang="en-US" baseline="30000" dirty="0"/>
              <a:t>th</a:t>
            </a:r>
            <a:r>
              <a:rPr lang="en-US" dirty="0"/>
              <a:t>, 2022</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mtClean="0">
                <a:ea typeface="ＭＳ Ｐゴシック" charset="-128"/>
              </a:defRPr>
            </a:lvl1pPr>
          </a:lstStyle>
          <a:p>
            <a:fld id="{EE89485A-0B8B-4AB6-8C98-03B54E364AD6}" type="datetime1">
              <a:rPr lang="en-US" smtClean="0"/>
              <a:t>8/24/2022</a:t>
            </a:fld>
            <a:endParaRPr lang="en-US"/>
          </a:p>
        </p:txBody>
      </p:sp>
      <p:sp>
        <p:nvSpPr>
          <p:cNvPr id="4" name="Rectangle 5"/>
          <p:cNvSpPr>
            <a:spLocks noGrp="1" noChangeArrowheads="1"/>
          </p:cNvSpPr>
          <p:nvPr>
            <p:ph type="ftr" sz="quarter" idx="11"/>
          </p:nvPr>
        </p:nvSpPr>
        <p:spPr/>
        <p:txBody>
          <a:bodyPr/>
          <a:lstStyle>
            <a:lvl1pPr>
              <a:defRPr/>
            </a:lvl1pPr>
          </a:lstStyle>
          <a:p>
            <a:r>
              <a:rPr lang="en-US" dirty="0"/>
              <a:t>TFAWS 2022 – September 6</a:t>
            </a:r>
            <a:r>
              <a:rPr lang="en-US" baseline="30000" dirty="0"/>
              <a:t>th</a:t>
            </a:r>
            <a:r>
              <a:rPr lang="en-US" dirty="0"/>
              <a:t>-9</a:t>
            </a:r>
            <a:r>
              <a:rPr lang="en-US" baseline="30000" dirty="0"/>
              <a:t>th</a:t>
            </a:r>
            <a:r>
              <a:rPr lang="en-US" dirty="0"/>
              <a:t>, 2022</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ea typeface="ＭＳ Ｐゴシック" charset="-128"/>
              </a:defRPr>
            </a:lvl1pPr>
          </a:lstStyle>
          <a:p>
            <a:fld id="{3ED766DD-20F6-417E-8B73-0038B3B3FADA}" type="datetime1">
              <a:rPr lang="en-US" smtClean="0"/>
              <a:t>8/24/2022</a:t>
            </a:fld>
            <a:endParaRPr lang="en-US"/>
          </a:p>
        </p:txBody>
      </p:sp>
      <p:sp>
        <p:nvSpPr>
          <p:cNvPr id="3" name="Rectangle 5"/>
          <p:cNvSpPr>
            <a:spLocks noGrp="1" noChangeArrowheads="1"/>
          </p:cNvSpPr>
          <p:nvPr>
            <p:ph type="ftr" sz="quarter" idx="11"/>
          </p:nvPr>
        </p:nvSpPr>
        <p:spPr/>
        <p:txBody>
          <a:bodyPr/>
          <a:lstStyle>
            <a:lvl1pPr>
              <a:defRPr/>
            </a:lvl1pPr>
          </a:lstStyle>
          <a:p>
            <a:r>
              <a:rPr lang="en-US" dirty="0"/>
              <a:t>TFAWS 2022 – September 6</a:t>
            </a:r>
            <a:r>
              <a:rPr lang="en-US" baseline="30000" dirty="0"/>
              <a:t>th</a:t>
            </a:r>
            <a:r>
              <a:rPr lang="en-US" dirty="0"/>
              <a:t>-9</a:t>
            </a:r>
            <a:r>
              <a:rPr lang="en-US" baseline="30000" dirty="0"/>
              <a:t>th</a:t>
            </a:r>
            <a:r>
              <a:rPr lang="en-US" dirty="0"/>
              <a:t>, 2022</a:t>
            </a:r>
          </a:p>
        </p:txBody>
      </p:sp>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4011084" cy="5207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14400"/>
            <a:ext cx="6815667" cy="52117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smtClean="0">
                <a:ea typeface="ＭＳ Ｐゴシック" charset="-128"/>
              </a:defRPr>
            </a:lvl1pPr>
          </a:lstStyle>
          <a:p>
            <a:fld id="{D5769631-E892-4404-8251-DD54D6A4F13B}" type="datetime1">
              <a:rPr lang="en-US" smtClean="0"/>
              <a:t>8/24/2022</a:t>
            </a:fld>
            <a:endParaRPr lang="en-US"/>
          </a:p>
        </p:txBody>
      </p:sp>
      <p:sp>
        <p:nvSpPr>
          <p:cNvPr id="6" name="Rectangle 5"/>
          <p:cNvSpPr>
            <a:spLocks noGrp="1" noChangeArrowheads="1"/>
          </p:cNvSpPr>
          <p:nvPr>
            <p:ph type="ftr" sz="quarter" idx="11"/>
          </p:nvPr>
        </p:nvSpPr>
        <p:spPr/>
        <p:txBody>
          <a:bodyPr/>
          <a:lstStyle>
            <a:lvl1pPr>
              <a:defRPr/>
            </a:lvl1pPr>
          </a:lstStyle>
          <a:p>
            <a:r>
              <a:rPr lang="en-US" dirty="0"/>
              <a:t>TFAWS 2022 – September 6</a:t>
            </a:r>
            <a:r>
              <a:rPr lang="en-US" baseline="30000" dirty="0"/>
              <a:t>th</a:t>
            </a:r>
            <a:r>
              <a:rPr lang="en-US" dirty="0"/>
              <a:t>-9</a:t>
            </a:r>
            <a:r>
              <a:rPr lang="en-US" baseline="30000" dirty="0"/>
              <a:t>th</a:t>
            </a:r>
            <a:r>
              <a:rPr lang="en-US" dirty="0"/>
              <a:t>, 2022</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399"/>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smtClean="0">
                <a:ea typeface="ＭＳ Ｐゴシック" charset="-128"/>
              </a:defRPr>
            </a:lvl1pPr>
          </a:lstStyle>
          <a:p>
            <a:fld id="{96B86037-676D-4AA0-AA8F-987504AA19CF}" type="datetime1">
              <a:rPr lang="en-US" smtClean="0"/>
              <a:t>8/24/2022</a:t>
            </a:fld>
            <a:endParaRPr lang="en-US"/>
          </a:p>
        </p:txBody>
      </p:sp>
      <p:sp>
        <p:nvSpPr>
          <p:cNvPr id="6" name="Rectangle 5"/>
          <p:cNvSpPr>
            <a:spLocks noGrp="1" noChangeArrowheads="1"/>
          </p:cNvSpPr>
          <p:nvPr>
            <p:ph type="ftr" sz="quarter" idx="11"/>
          </p:nvPr>
        </p:nvSpPr>
        <p:spPr/>
        <p:txBody>
          <a:bodyPr/>
          <a:lstStyle>
            <a:lvl1pPr>
              <a:defRPr/>
            </a:lvl1pPr>
          </a:lstStyle>
          <a:p>
            <a:r>
              <a:rPr lang="en-US" dirty="0"/>
              <a:t>TFAWS 2022 – September 6</a:t>
            </a:r>
            <a:r>
              <a:rPr lang="en-US" baseline="30000" dirty="0"/>
              <a:t>th</a:t>
            </a:r>
            <a:r>
              <a:rPr lang="en-US" dirty="0"/>
              <a:t>-9</a:t>
            </a:r>
            <a:r>
              <a:rPr lang="en-US" baseline="30000" dirty="0"/>
              <a:t>th</a:t>
            </a:r>
            <a:r>
              <a:rPr lang="en-US" dirty="0"/>
              <a:t>, 2022</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2" name="Text Box 28"/>
          <p:cNvSpPr txBox="1">
            <a:spLocks noChangeArrowheads="1"/>
          </p:cNvSpPr>
          <p:nvPr userDrawn="1"/>
        </p:nvSpPr>
        <p:spPr bwMode="auto">
          <a:xfrm>
            <a:off x="838200" y="685800"/>
            <a:ext cx="1074420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r>
              <a:rPr lang="en-US" sz="2800" dirty="0">
                <a:solidFill>
                  <a:schemeClr val="bg1"/>
                </a:solidFill>
                <a:latin typeface="Arial" charset="0"/>
                <a:ea typeface="+mn-ea"/>
              </a:rPr>
              <a:t>	</a:t>
            </a:r>
          </a:p>
        </p:txBody>
      </p:sp>
      <p:sp>
        <p:nvSpPr>
          <p:cNvPr id="1051" name="Text Box 27"/>
          <p:cNvSpPr txBox="1">
            <a:spLocks noChangeArrowheads="1"/>
          </p:cNvSpPr>
          <p:nvPr userDrawn="1"/>
        </p:nvSpPr>
        <p:spPr bwMode="auto">
          <a:xfrm>
            <a:off x="609600" y="152400"/>
            <a:ext cx="1097280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endParaRPr lang="en-US" sz="2800">
              <a:solidFill>
                <a:schemeClr val="bg1"/>
              </a:solidFill>
              <a:latin typeface="Arial" charset="0"/>
              <a:ea typeface="+mn-ea"/>
            </a:endParaRPr>
          </a:p>
        </p:txBody>
      </p:sp>
      <p:sp>
        <p:nvSpPr>
          <p:cNvPr id="1028" name="Rectangle 2"/>
          <p:cNvSpPr>
            <a:spLocks noGrp="1" noChangeArrowheads="1"/>
          </p:cNvSpPr>
          <p:nvPr>
            <p:ph type="title"/>
          </p:nvPr>
        </p:nvSpPr>
        <p:spPr bwMode="auto">
          <a:xfrm>
            <a:off x="609600" y="190500"/>
            <a:ext cx="109728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dirty="0"/>
              <a:t>Click to edit Master title style</a:t>
            </a:r>
          </a:p>
        </p:txBody>
      </p:sp>
      <p:sp>
        <p:nvSpPr>
          <p:cNvPr id="1029" name="Rectangle 3"/>
          <p:cNvSpPr>
            <a:spLocks noGrp="1" noChangeArrowheads="1"/>
          </p:cNvSpPr>
          <p:nvPr>
            <p:ph type="body" idx="1"/>
          </p:nvPr>
        </p:nvSpPr>
        <p:spPr bwMode="auto">
          <a:xfrm>
            <a:off x="609600"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096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000" b="0">
                <a:solidFill>
                  <a:srgbClr val="333399"/>
                </a:solidFill>
                <a:latin typeface="+mn-lt"/>
                <a:ea typeface="+mn-ea"/>
              </a:defRPr>
            </a:lvl1pPr>
          </a:lstStyle>
          <a:p>
            <a:pPr>
              <a:defRPr/>
            </a:pPr>
            <a:fld id="{709A230E-095C-467B-87F5-1EF32D4D6E5B}" type="datetime1">
              <a:rPr lang="en-US" smtClean="0"/>
              <a:t>8/24/2022</a:t>
            </a:fld>
            <a:endParaRPr lang="en-US" dirty="0"/>
          </a:p>
        </p:txBody>
      </p:sp>
      <p:sp>
        <p:nvSpPr>
          <p:cNvPr id="3" name="Rectangle 5"/>
          <p:cNvSpPr>
            <a:spLocks noGrp="1" noChangeArrowheads="1"/>
          </p:cNvSpPr>
          <p:nvPr>
            <p:ph type="ftr" sz="quarter" idx="3"/>
          </p:nvPr>
        </p:nvSpPr>
        <p:spPr bwMode="auto">
          <a:xfrm>
            <a:off x="3657600" y="6400800"/>
            <a:ext cx="4876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dirty="0"/>
              <a:t>TFAWS 2022 – September 6</a:t>
            </a:r>
            <a:r>
              <a:rPr lang="en-US" baseline="30000" dirty="0"/>
              <a:t>th</a:t>
            </a:r>
            <a:r>
              <a:rPr lang="en-US" dirty="0"/>
              <a:t>-9</a:t>
            </a:r>
            <a:r>
              <a:rPr lang="en-US" baseline="30000" dirty="0"/>
              <a:t>th</a:t>
            </a:r>
            <a:r>
              <a:rPr lang="en-US" dirty="0"/>
              <a:t>, 2022</a:t>
            </a:r>
          </a:p>
        </p:txBody>
      </p:sp>
      <p:sp>
        <p:nvSpPr>
          <p:cNvPr id="1030" name="Rectangle 6"/>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a:p>
        </p:txBody>
      </p:sp>
      <p:pic>
        <p:nvPicPr>
          <p:cNvPr id="12" name="Picture 19"/>
          <p:cNvPicPr>
            <a:picLocks noChangeAspect="1" noChangeArrowheads="1"/>
          </p:cNvPicPr>
          <p:nvPr userDrawn="1"/>
        </p:nvPicPr>
        <p:blipFill>
          <a:blip r:embed="rId11">
            <a:clrChange>
              <a:clrFrom>
                <a:srgbClr val="FFFFFF"/>
              </a:clrFrom>
              <a:clrTo>
                <a:srgbClr val="FFFFFF">
                  <a:alpha val="0"/>
                </a:srgbClr>
              </a:clrTo>
            </a:clrChange>
          </a:blip>
          <a:srcRect/>
          <a:stretch>
            <a:fillRect/>
          </a:stretch>
        </p:blipFill>
        <p:spPr bwMode="auto">
          <a:xfrm>
            <a:off x="11125200" y="0"/>
            <a:ext cx="1066800" cy="904875"/>
          </a:xfrm>
          <a:prstGeom prst="rect">
            <a:avLst/>
          </a:prstGeom>
          <a:noFill/>
          <a:ln w="9525">
            <a:noFill/>
            <a:miter lim="800000"/>
            <a:headEnd/>
            <a:tailEnd/>
          </a:ln>
        </p:spPr>
      </p:pic>
      <p:pic>
        <p:nvPicPr>
          <p:cNvPr id="4" name="Picture 3"/>
          <p:cNvPicPr>
            <a:picLocks noChangeAspect="1"/>
          </p:cNvPicPr>
          <p:nvPr userDrawn="1"/>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5720" y="45720"/>
            <a:ext cx="868680" cy="810267"/>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chart" Target="../charts/chart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doi.org/10.1126/science.1187726"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5000" y="2362200"/>
            <a:ext cx="3523793" cy="3340898"/>
          </a:xfrm>
          <a:prstGeom prst="rect">
            <a:avLst/>
          </a:prstGeom>
        </p:spPr>
      </p:pic>
      <p:sp>
        <p:nvSpPr>
          <p:cNvPr id="13313" name="Rectangle 5"/>
          <p:cNvSpPr>
            <a:spLocks noGrp="1" noChangeArrowheads="1"/>
          </p:cNvSpPr>
          <p:nvPr>
            <p:ph type="subTitle" idx="1"/>
          </p:nvPr>
        </p:nvSpPr>
        <p:spPr>
          <a:xfrm>
            <a:off x="4966781" y="4724400"/>
            <a:ext cx="6096000" cy="914400"/>
          </a:xfrm>
        </p:spPr>
        <p:txBody>
          <a:bodyPr/>
          <a:lstStyle/>
          <a:p>
            <a:pPr eaLnBrk="1" hangingPunct="1"/>
            <a:r>
              <a:rPr lang="en-US" sz="1800" dirty="0">
                <a:solidFill>
                  <a:schemeClr val="tx1"/>
                </a:solidFill>
                <a:ea typeface="ＭＳ Ｐゴシック" charset="-128"/>
              </a:rPr>
              <a:t>Presented By</a:t>
            </a:r>
            <a:br>
              <a:rPr lang="en-US" sz="1800" dirty="0">
                <a:solidFill>
                  <a:schemeClr val="tx1"/>
                </a:solidFill>
                <a:ea typeface="ＭＳ Ｐゴシック" charset="-128"/>
              </a:rPr>
            </a:br>
            <a:r>
              <a:rPr lang="en-US" sz="1800" dirty="0">
                <a:solidFill>
                  <a:schemeClr val="tx1"/>
                </a:solidFill>
                <a:ea typeface="ＭＳ Ｐゴシック" charset="-128"/>
              </a:rPr>
              <a:t>Lisa Erickson</a:t>
            </a:r>
            <a:endParaRPr lang="en-US" dirty="0">
              <a:solidFill>
                <a:schemeClr val="tx1"/>
              </a:solidFill>
              <a:ea typeface="ＭＳ Ｐゴシック" charset="-128"/>
            </a:endParaRPr>
          </a:p>
        </p:txBody>
      </p:sp>
      <p:sp>
        <p:nvSpPr>
          <p:cNvPr id="13314" name="Rectangle 10"/>
          <p:cNvSpPr>
            <a:spLocks noGrp="1" noChangeArrowheads="1"/>
          </p:cNvSpPr>
          <p:nvPr>
            <p:ph type="ctrTitle"/>
          </p:nvPr>
        </p:nvSpPr>
        <p:spPr>
          <a:xfrm>
            <a:off x="4457700" y="914400"/>
            <a:ext cx="7114162" cy="3347936"/>
          </a:xfrm>
        </p:spPr>
        <p:txBody>
          <a:bodyPr/>
          <a:lstStyle/>
          <a:p>
            <a:pPr eaLnBrk="1" hangingPunct="1"/>
            <a:r>
              <a:rPr lang="en-US" sz="3200" b="0" dirty="0">
                <a:ea typeface="ＭＳ Ｐゴシック" charset="-128"/>
              </a:rPr>
              <a:t>Lunar Thermal Analysis Guidebook (L-TAG):</a:t>
            </a:r>
            <a:br>
              <a:rPr lang="en-US" sz="3200" b="0" dirty="0">
                <a:ea typeface="ＭＳ Ｐゴシック" charset="-128"/>
              </a:rPr>
            </a:br>
            <a:r>
              <a:rPr lang="en-US" b="0" i="1" dirty="0">
                <a:ea typeface="ＭＳ Ｐゴシック" charset="-128"/>
              </a:rPr>
              <a:t>Thermo-physical and Optical Properties of Lunar Regolith</a:t>
            </a:r>
            <a:br>
              <a:rPr lang="en-US" b="0" i="1" dirty="0">
                <a:ea typeface="ＭＳ Ｐゴシック" charset="-128"/>
              </a:rPr>
            </a:br>
            <a:br>
              <a:rPr lang="en-US" b="0" dirty="0">
                <a:ea typeface="ＭＳ Ｐゴシック" charset="-128"/>
              </a:rPr>
            </a:br>
            <a:r>
              <a:rPr lang="en-US" sz="2000" b="0" dirty="0">
                <a:ea typeface="ＭＳ Ｐゴシック" charset="-128"/>
              </a:rPr>
              <a:t>Carlos Gomez, Brian Hamill, Greg Schunk</a:t>
            </a:r>
            <a:br>
              <a:rPr lang="en-US" sz="2000" b="0" dirty="0">
                <a:ea typeface="ＭＳ Ｐゴシック" charset="-128"/>
              </a:rPr>
            </a:br>
            <a:r>
              <a:rPr lang="en-US" sz="2000" b="0" dirty="0">
                <a:ea typeface="ＭＳ Ｐゴシック" charset="-128"/>
              </a:rPr>
              <a:t>NASA/Marshall Space Flight Center</a:t>
            </a:r>
            <a:br>
              <a:rPr lang="en-US" sz="2000" b="0" dirty="0">
                <a:ea typeface="ＭＳ Ｐゴシック" charset="-128"/>
              </a:rPr>
            </a:br>
            <a:r>
              <a:rPr lang="en-US" sz="2000" b="0" dirty="0">
                <a:ea typeface="ＭＳ Ｐゴシック" charset="-128"/>
              </a:rPr>
              <a:t>&amp;</a:t>
            </a:r>
            <a:br>
              <a:rPr lang="en-US" sz="2000" b="0" dirty="0">
                <a:ea typeface="ＭＳ Ｐゴシック" charset="-128"/>
              </a:rPr>
            </a:br>
            <a:r>
              <a:rPr lang="en-US" sz="2000" b="0" dirty="0">
                <a:ea typeface="ＭＳ Ｐゴシック" charset="-128"/>
              </a:rPr>
              <a:t>Lisa Erickson</a:t>
            </a:r>
            <a:br>
              <a:rPr lang="en-US" sz="2000" b="0" dirty="0">
                <a:ea typeface="ＭＳ Ｐゴシック" charset="-128"/>
              </a:rPr>
            </a:br>
            <a:r>
              <a:rPr lang="en-US" sz="2000" b="0" dirty="0">
                <a:ea typeface="ＭＳ Ｐゴシック" charset="-128"/>
              </a:rPr>
              <a:t>NASA/Johnson Space Center</a:t>
            </a:r>
          </a:p>
        </p:txBody>
      </p:sp>
      <p:sp>
        <p:nvSpPr>
          <p:cNvPr id="13315" name="Rectangle 11"/>
          <p:cNvSpPr>
            <a:spLocks noChangeArrowheads="1"/>
          </p:cNvSpPr>
          <p:nvPr/>
        </p:nvSpPr>
        <p:spPr bwMode="auto">
          <a:xfrm>
            <a:off x="5995481" y="5366426"/>
            <a:ext cx="4038600" cy="1200329"/>
          </a:xfrm>
          <a:prstGeom prst="rect">
            <a:avLst/>
          </a:prstGeom>
          <a:noFill/>
          <a:ln w="9525">
            <a:noFill/>
            <a:miter lim="800000"/>
            <a:headEnd/>
            <a:tailEnd/>
          </a:ln>
        </p:spPr>
        <p:txBody>
          <a:bodyPr wrap="square">
            <a:spAutoFit/>
          </a:bodyPr>
          <a:lstStyle/>
          <a:p>
            <a:pPr eaLnBrk="1" hangingPunct="1"/>
            <a:r>
              <a:rPr lang="en-US" sz="1800" b="0" dirty="0">
                <a:solidFill>
                  <a:schemeClr val="accent2"/>
                </a:solidFill>
                <a:latin typeface="Arial" pitchFamily="34" charset="0"/>
              </a:rPr>
              <a:t>Thermal &amp; Fluids Analysis Workshop</a:t>
            </a:r>
            <a:br>
              <a:rPr lang="en-US" sz="1800" b="0" dirty="0">
                <a:solidFill>
                  <a:schemeClr val="accent2"/>
                </a:solidFill>
                <a:latin typeface="Arial" pitchFamily="34" charset="0"/>
              </a:rPr>
            </a:br>
            <a:r>
              <a:rPr lang="en-US" sz="1800" b="0" dirty="0">
                <a:solidFill>
                  <a:schemeClr val="accent2"/>
                </a:solidFill>
                <a:latin typeface="Arial" pitchFamily="34" charset="0"/>
              </a:rPr>
              <a:t>TFAWS 2022</a:t>
            </a:r>
            <a:br>
              <a:rPr lang="en-US" sz="1800" b="0" dirty="0">
                <a:solidFill>
                  <a:schemeClr val="accent2"/>
                </a:solidFill>
                <a:latin typeface="Arial" pitchFamily="34" charset="0"/>
              </a:rPr>
            </a:br>
            <a:r>
              <a:rPr lang="en-US" sz="1800" b="0" dirty="0">
                <a:solidFill>
                  <a:schemeClr val="accent2"/>
                </a:solidFill>
                <a:latin typeface="Arial" pitchFamily="34" charset="0"/>
              </a:rPr>
              <a:t>September 6</a:t>
            </a:r>
            <a:r>
              <a:rPr lang="en-US" sz="1800" b="0" baseline="30000" dirty="0">
                <a:solidFill>
                  <a:schemeClr val="accent2"/>
                </a:solidFill>
                <a:latin typeface="Arial" pitchFamily="34" charset="0"/>
              </a:rPr>
              <a:t>th</a:t>
            </a:r>
            <a:r>
              <a:rPr lang="en-US" sz="1800" b="0" dirty="0">
                <a:solidFill>
                  <a:schemeClr val="accent2"/>
                </a:solidFill>
                <a:latin typeface="Arial" pitchFamily="34" charset="0"/>
              </a:rPr>
              <a:t>-9</a:t>
            </a:r>
            <a:r>
              <a:rPr lang="en-US" sz="1800" b="0" baseline="30000" dirty="0">
                <a:solidFill>
                  <a:schemeClr val="accent2"/>
                </a:solidFill>
                <a:latin typeface="Arial" pitchFamily="34" charset="0"/>
              </a:rPr>
              <a:t>th</a:t>
            </a:r>
            <a:r>
              <a:rPr lang="en-US" sz="1800" b="0" dirty="0">
                <a:solidFill>
                  <a:schemeClr val="accent2"/>
                </a:solidFill>
                <a:latin typeface="Arial" pitchFamily="34" charset="0"/>
              </a:rPr>
              <a:t>, 2022</a:t>
            </a:r>
          </a:p>
          <a:p>
            <a:pPr eaLnBrk="1" hangingPunct="1"/>
            <a:r>
              <a:rPr lang="en-US" sz="1800" b="0" dirty="0">
                <a:solidFill>
                  <a:schemeClr val="accent2"/>
                </a:solidFill>
                <a:latin typeface="Arial" pitchFamily="34" charset="0"/>
              </a:rPr>
              <a:t>Virtual Conference</a:t>
            </a:r>
          </a:p>
        </p:txBody>
      </p:sp>
      <p:sp>
        <p:nvSpPr>
          <p:cNvPr id="112676" name="Text Box 36"/>
          <p:cNvSpPr txBox="1">
            <a:spLocks noChangeArrowheads="1"/>
          </p:cNvSpPr>
          <p:nvPr/>
        </p:nvSpPr>
        <p:spPr bwMode="auto">
          <a:xfrm>
            <a:off x="1524000" y="152400"/>
            <a:ext cx="8686800" cy="6096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r>
              <a:rPr lang="en-US" sz="2800" dirty="0">
                <a:solidFill>
                  <a:schemeClr val="bg1"/>
                </a:solidFill>
                <a:latin typeface="Arial" charset="0"/>
                <a:ea typeface="+mn-ea"/>
              </a:rPr>
              <a:t>	TFAWS Short Course</a:t>
            </a:r>
          </a:p>
        </p:txBody>
      </p:sp>
      <p:pic>
        <p:nvPicPr>
          <p:cNvPr id="13317" name="Picture 1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601200" y="1"/>
            <a:ext cx="1066800" cy="9048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209E375-DDC2-411B-A934-E050999C7385}"/>
                  </a:ext>
                </a:extLst>
              </p:cNvPr>
              <p:cNvSpPr>
                <a:spLocks noGrp="1"/>
              </p:cNvSpPr>
              <p:nvPr>
                <p:ph type="title"/>
              </p:nvPr>
            </p:nvSpPr>
            <p:spPr/>
            <p:txBody>
              <a:bodyPr anchor="b"/>
              <a:lstStyle/>
              <a:p>
                <a:r>
                  <a:rPr lang="en-US" dirty="0"/>
                  <a:t>Density, </a:t>
                </a:r>
                <a14:m>
                  <m:oMath xmlns:m="http://schemas.openxmlformats.org/officeDocument/2006/math">
                    <m:r>
                      <a:rPr lang="en-US" sz="4400" i="1" smtClean="0">
                        <a:effectLst/>
                        <a:latin typeface="Cambria Math" panose="02040503050406030204" pitchFamily="18" charset="0"/>
                        <a:ea typeface="Times New Roman" panose="02020603050405020304" pitchFamily="18" charset="0"/>
                        <a:cs typeface="Arial" panose="020B0604020202020204" pitchFamily="34" charset="0"/>
                      </a:rPr>
                      <m:t>𝜌</m:t>
                    </m:r>
                  </m:oMath>
                </a14:m>
                <a:endParaRPr lang="en-US" dirty="0"/>
              </a:p>
            </p:txBody>
          </p:sp>
        </mc:Choice>
        <mc:Fallback xmlns="">
          <p:sp>
            <p:nvSpPr>
              <p:cNvPr id="2" name="Title 1">
                <a:extLst>
                  <a:ext uri="{FF2B5EF4-FFF2-40B4-BE49-F238E27FC236}">
                    <a16:creationId xmlns:a16="http://schemas.microsoft.com/office/drawing/2014/main" id="{B209E375-DDC2-411B-A934-E050999C7385}"/>
                  </a:ext>
                </a:extLst>
              </p:cNvPr>
              <p:cNvSpPr>
                <a:spLocks noGrp="1" noRot="1" noChangeAspect="1" noMove="1" noResize="1" noEditPoints="1" noAdjustHandles="1" noChangeArrowheads="1" noChangeShapeType="1" noTextEdit="1"/>
              </p:cNvSpPr>
              <p:nvPr>
                <p:ph type="title"/>
              </p:nvPr>
            </p:nvSpPr>
            <p:spPr>
              <a:blipFill>
                <a:blip r:embed="rId2"/>
                <a:stretch>
                  <a:fillRect t="-9091" b="-30682"/>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3E861688-60CD-49D8-A77A-249C1915371F}"/>
              </a:ext>
            </a:extLst>
          </p:cNvPr>
          <p:cNvSpPr>
            <a:spLocks noGrp="1"/>
          </p:cNvSpPr>
          <p:nvPr>
            <p:ph idx="1"/>
          </p:nvPr>
        </p:nvSpPr>
        <p:spPr>
          <a:xfrm>
            <a:off x="898022" y="1451727"/>
            <a:ext cx="4629149" cy="4351338"/>
          </a:xfrm>
        </p:spPr>
        <p:txBody>
          <a:bodyPr>
            <a:normAutofit/>
          </a:bodyPr>
          <a:lstStyle/>
          <a:p>
            <a:pPr marL="0" indent="0">
              <a:buNone/>
            </a:pPr>
            <a:r>
              <a:rPr lang="en-US" sz="2400" dirty="0">
                <a:latin typeface="Arial" panose="020B0604020202020204" pitchFamily="34" charset="0"/>
                <a:cs typeface="Times New Roman" panose="02020603050405020304" pitchFamily="18" charset="0"/>
              </a:rPr>
              <a:t>Hayne 2017 – Global Density</a:t>
            </a:r>
            <a:r>
              <a:rPr lang="en-US" sz="2400" baseline="30000" dirty="0">
                <a:latin typeface="Arial" panose="020B0604020202020204" pitchFamily="34" charset="0"/>
                <a:cs typeface="Times New Roman" panose="02020603050405020304" pitchFamily="18" charset="0"/>
              </a:rPr>
              <a:t>1</a:t>
            </a:r>
          </a:p>
        </p:txBody>
      </p:sp>
      <p:sp>
        <p:nvSpPr>
          <p:cNvPr id="11" name="TextBox 10">
            <a:extLst>
              <a:ext uri="{FF2B5EF4-FFF2-40B4-BE49-F238E27FC236}">
                <a16:creationId xmlns:a16="http://schemas.microsoft.com/office/drawing/2014/main" id="{22FB7C63-AF0A-4182-A630-0971C7B5E935}"/>
              </a:ext>
            </a:extLst>
          </p:cNvPr>
          <p:cNvSpPr txBox="1"/>
          <p:nvPr/>
        </p:nvSpPr>
        <p:spPr>
          <a:xfrm>
            <a:off x="219456" y="6215876"/>
            <a:ext cx="10197270" cy="553998"/>
          </a:xfrm>
          <a:prstGeom prst="rect">
            <a:avLst/>
          </a:prstGeom>
          <a:noFill/>
        </p:spPr>
        <p:txBody>
          <a:bodyPr wrap="square">
            <a:spAutoFit/>
          </a:bodyPr>
          <a:lstStyle/>
          <a:p>
            <a:pPr algn="l"/>
            <a:r>
              <a:rPr lang="en-US" sz="1000" b="0" baseline="30000" dirty="0">
                <a:latin typeface="Calibri" panose="020F0502020204030204" pitchFamily="34" charset="0"/>
                <a:cs typeface="Calibri" panose="020F0502020204030204" pitchFamily="34" charset="0"/>
              </a:rPr>
              <a:t>1</a:t>
            </a:r>
            <a:r>
              <a:rPr lang="en-US" sz="1000" b="0" dirty="0">
                <a:latin typeface="Calibri" panose="020F0502020204030204" pitchFamily="34" charset="0"/>
                <a:cs typeface="Calibri" panose="020F0502020204030204" pitchFamily="34" charset="0"/>
              </a:rPr>
              <a:t> P. O. Hayne et al., “Global Regolith Thermophysical Properties of the Moon From the Diviner Lunar Radiometer Experiment: Lunar Regolith Thermophysical Properties,” 2017.</a:t>
            </a:r>
          </a:p>
          <a:p>
            <a:pPr algn="l"/>
            <a:r>
              <a:rPr lang="en-US" sz="1000" b="0" dirty="0">
                <a:latin typeface="Calibri" panose="020F0502020204030204" pitchFamily="34" charset="0"/>
                <a:cs typeface="Calibri" panose="020F0502020204030204" pitchFamily="34" charset="0"/>
              </a:rPr>
              <a:t>Table A1: Standard model parameters and physical constants</a:t>
            </a:r>
          </a:p>
          <a:p>
            <a:pPr algn="l"/>
            <a:endParaRPr lang="en-US" sz="1000" b="0" dirty="0">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DEDE0A43-5BEA-4D37-96E0-CC8E1649A2F2}"/>
                  </a:ext>
                </a:extLst>
              </p:cNvPr>
              <p:cNvSpPr txBox="1"/>
              <p:nvPr/>
            </p:nvSpPr>
            <p:spPr>
              <a:xfrm>
                <a:off x="557882" y="1943100"/>
                <a:ext cx="6097424" cy="3944093"/>
              </a:xfrm>
              <a:prstGeom prst="rect">
                <a:avLst/>
              </a:prstGeom>
              <a:noFill/>
            </p:spPr>
            <p:txBody>
              <a:bodyPr wrap="square">
                <a:spAutoFit/>
              </a:bodyPr>
              <a:lstStyle/>
              <a:p>
                <a:pPr marL="0" marR="0" indent="457200" algn="just">
                  <a:spcBef>
                    <a:spcPts val="0"/>
                  </a:spcBef>
                  <a:spcAft>
                    <a:spcPts val="600"/>
                  </a:spcAft>
                  <a:tabLst>
                    <a:tab pos="457200" algn="l"/>
                    <a:tab pos="5852160" algn="r"/>
                  </a:tabLst>
                </a:pPr>
                <a14:m>
                  <m:oMath xmlns:m="http://schemas.openxmlformats.org/officeDocument/2006/math">
                    <m:sSub>
                      <m:sSubPr>
                        <m:ctrlPr>
                          <a:rPr lang="en-US" sz="1800" b="0" i="1" smtClean="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b="0" i="1">
                            <a:effectLst/>
                            <a:latin typeface="Cambria Math" panose="02040503050406030204" pitchFamily="18" charset="0"/>
                            <a:ea typeface="Times New Roman" panose="02020603050405020304" pitchFamily="18" charset="0"/>
                            <a:cs typeface="Arial" panose="020B0604020202020204" pitchFamily="34" charset="0"/>
                          </a:rPr>
                          <m:t>𝜌</m:t>
                        </m:r>
                      </m:e>
                      <m:sub>
                        <m:r>
                          <a:rPr lang="en-US" sz="1800" b="0" i="1">
                            <a:effectLst/>
                            <a:latin typeface="Cambria Math" panose="02040503050406030204" pitchFamily="18" charset="0"/>
                            <a:ea typeface="Times New Roman" panose="02020603050405020304" pitchFamily="18" charset="0"/>
                            <a:cs typeface="Arial" panose="020B0604020202020204" pitchFamily="34" charset="0"/>
                          </a:rPr>
                          <m:t>𝑠</m:t>
                        </m:r>
                      </m:sub>
                    </m:sSub>
                    <m:r>
                      <a:rPr lang="en-US" sz="1800" b="0" i="1">
                        <a:effectLst/>
                        <a:latin typeface="Cambria Math" panose="02040503050406030204" pitchFamily="18" charset="0"/>
                        <a:ea typeface="Times New Roman" panose="02020603050405020304" pitchFamily="18" charset="0"/>
                        <a:cs typeface="Arial" panose="020B0604020202020204" pitchFamily="34" charset="0"/>
                      </a:rPr>
                      <m:t>=</m:t>
                    </m:r>
                    <m:r>
                      <a:rPr lang="en-US" sz="1800" b="0">
                        <a:effectLst/>
                        <a:latin typeface="Cambria Math" panose="02040503050406030204" pitchFamily="18" charset="0"/>
                        <a:ea typeface="Times New Roman" panose="02020603050405020304" pitchFamily="18" charset="0"/>
                        <a:cs typeface="Arial" panose="020B0604020202020204" pitchFamily="34" charset="0"/>
                      </a:rPr>
                      <m:t>1100</m:t>
                    </m:r>
                    <m:r>
                      <a:rPr lang="en-US" sz="1800" b="0">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1800" b="0" i="1">
                            <a:effectLst/>
                            <a:latin typeface="Cambria Math" panose="02040503050406030204" pitchFamily="18" charset="0"/>
                            <a:ea typeface="MS Mincho" panose="02020609040205080304" pitchFamily="49" charset="-128"/>
                            <a:cs typeface="Arial" panose="020B0604020202020204" pitchFamily="34" charset="0"/>
                          </a:rPr>
                        </m:ctrlPr>
                      </m:dPr>
                      <m:e>
                        <m:f>
                          <m:fPr>
                            <m:ctrlPr>
                              <a:rPr lang="en-US" sz="1800" b="0" i="1">
                                <a:effectLst/>
                                <a:latin typeface="Cambria Math" panose="02040503050406030204" pitchFamily="18" charset="0"/>
                                <a:ea typeface="MS Mincho" panose="02020609040205080304" pitchFamily="49" charset="-128"/>
                                <a:cs typeface="Arial" panose="020B0604020202020204" pitchFamily="34" charset="0"/>
                              </a:rPr>
                            </m:ctrlPr>
                          </m:fPr>
                          <m:num>
                            <m:r>
                              <a:rPr lang="en-US" sz="1800" b="0" i="1">
                                <a:effectLst/>
                                <a:latin typeface="Cambria Math" panose="02040503050406030204" pitchFamily="18" charset="0"/>
                                <a:ea typeface="MS Mincho" panose="02020609040205080304" pitchFamily="49" charset="-128"/>
                                <a:cs typeface="Arial" panose="020B0604020202020204" pitchFamily="34" charset="0"/>
                              </a:rPr>
                              <m:t>𝑘𝑔</m:t>
                            </m:r>
                          </m:num>
                          <m:den>
                            <m:sSup>
                              <m:sSupPr>
                                <m:ctrlPr>
                                  <a:rPr lang="en-US" sz="1800" b="0" i="1">
                                    <a:effectLst/>
                                    <a:latin typeface="Cambria Math" panose="02040503050406030204" pitchFamily="18" charset="0"/>
                                    <a:ea typeface="MS Mincho" panose="02020609040205080304" pitchFamily="49" charset="-128"/>
                                    <a:cs typeface="Arial" panose="020B0604020202020204" pitchFamily="34" charset="0"/>
                                  </a:rPr>
                                </m:ctrlPr>
                              </m:sSupPr>
                              <m:e>
                                <m:r>
                                  <a:rPr lang="en-US" sz="1800" b="0" i="1">
                                    <a:effectLst/>
                                    <a:latin typeface="Cambria Math" panose="02040503050406030204" pitchFamily="18" charset="0"/>
                                    <a:ea typeface="MS Mincho" panose="02020609040205080304" pitchFamily="49" charset="-128"/>
                                    <a:cs typeface="Arial" panose="020B0604020202020204" pitchFamily="34" charset="0"/>
                                  </a:rPr>
                                  <m:t>𝑚</m:t>
                                </m:r>
                              </m:e>
                              <m:sup>
                                <m:r>
                                  <a:rPr lang="en-US" sz="1800" b="0" i="1">
                                    <a:effectLst/>
                                    <a:latin typeface="Cambria Math" panose="02040503050406030204" pitchFamily="18" charset="0"/>
                                    <a:ea typeface="MS Mincho" panose="02020609040205080304" pitchFamily="49" charset="-128"/>
                                    <a:cs typeface="Arial" panose="020B0604020202020204" pitchFamily="34" charset="0"/>
                                  </a:rPr>
                                  <m:t>3</m:t>
                                </m:r>
                              </m:sup>
                            </m:sSup>
                          </m:den>
                        </m:f>
                      </m:e>
                    </m:d>
                  </m:oMath>
                </a14:m>
                <a:r>
                  <a:rPr lang="en-US" sz="1800" b="0" dirty="0">
                    <a:effectLst/>
                    <a:latin typeface="Calibri" panose="020F0502020204030204" pitchFamily="34" charset="0"/>
                    <a:ea typeface="MS Mincho" panose="02020609040205080304" pitchFamily="49" charset="-128"/>
                    <a:cs typeface="Calibri" panose="020F0502020204030204" pitchFamily="34" charset="0"/>
                  </a:rPr>
                  <a:t> surface layer</a:t>
                </a:r>
              </a:p>
              <a:p>
                <a:pPr marL="0" marR="0" indent="457200" algn="just">
                  <a:spcBef>
                    <a:spcPts val="0"/>
                  </a:spcBef>
                  <a:spcAft>
                    <a:spcPts val="600"/>
                  </a:spcAft>
                  <a:tabLst>
                    <a:tab pos="457200" algn="l"/>
                    <a:tab pos="5852160" algn="r"/>
                  </a:tabLst>
                </a:pPr>
                <a14:m>
                  <m:oMath xmlns:m="http://schemas.openxmlformats.org/officeDocument/2006/math">
                    <m:sSub>
                      <m:sSubPr>
                        <m:ctrlPr>
                          <a:rPr lang="en-US" sz="1800" b="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b="0" i="1">
                            <a:effectLst/>
                            <a:latin typeface="Cambria Math" panose="02040503050406030204" pitchFamily="18" charset="0"/>
                            <a:ea typeface="Times New Roman" panose="02020603050405020304" pitchFamily="18" charset="0"/>
                            <a:cs typeface="Arial" panose="020B0604020202020204" pitchFamily="34" charset="0"/>
                          </a:rPr>
                          <m:t>𝜌</m:t>
                        </m:r>
                      </m:e>
                      <m:sub>
                        <m:r>
                          <a:rPr lang="en-US" sz="1800" b="0" i="1">
                            <a:effectLst/>
                            <a:latin typeface="Cambria Math" panose="02040503050406030204" pitchFamily="18" charset="0"/>
                            <a:ea typeface="Times New Roman" panose="02020603050405020304" pitchFamily="18" charset="0"/>
                            <a:cs typeface="Arial" panose="020B0604020202020204" pitchFamily="34" charset="0"/>
                          </a:rPr>
                          <m:t>𝑑</m:t>
                        </m:r>
                      </m:sub>
                    </m:sSub>
                    <m:r>
                      <a:rPr lang="en-US" sz="1800" b="0" i="1">
                        <a:effectLst/>
                        <a:latin typeface="Cambria Math" panose="02040503050406030204" pitchFamily="18" charset="0"/>
                        <a:ea typeface="Times New Roman" panose="02020603050405020304" pitchFamily="18" charset="0"/>
                        <a:cs typeface="Arial" panose="020B0604020202020204" pitchFamily="34" charset="0"/>
                      </a:rPr>
                      <m:t>=</m:t>
                    </m:r>
                    <m:r>
                      <a:rPr lang="en-US" sz="1800" b="0">
                        <a:effectLst/>
                        <a:latin typeface="Cambria Math" panose="02040503050406030204" pitchFamily="18" charset="0"/>
                        <a:ea typeface="Times New Roman" panose="02020603050405020304" pitchFamily="18" charset="0"/>
                        <a:cs typeface="Arial" panose="020B0604020202020204" pitchFamily="34" charset="0"/>
                      </a:rPr>
                      <m:t>1800</m:t>
                    </m:r>
                    <m:r>
                      <a:rPr lang="en-US" sz="1800" b="0">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1800" b="0" i="1">
                            <a:effectLst/>
                            <a:latin typeface="Cambria Math" panose="02040503050406030204" pitchFamily="18" charset="0"/>
                            <a:ea typeface="MS Mincho" panose="02020609040205080304" pitchFamily="49" charset="-128"/>
                            <a:cs typeface="Arial" panose="020B0604020202020204" pitchFamily="34" charset="0"/>
                          </a:rPr>
                        </m:ctrlPr>
                      </m:dPr>
                      <m:e>
                        <m:f>
                          <m:fPr>
                            <m:ctrlPr>
                              <a:rPr lang="en-US" sz="1800" b="0" i="1">
                                <a:effectLst/>
                                <a:latin typeface="Cambria Math" panose="02040503050406030204" pitchFamily="18" charset="0"/>
                                <a:ea typeface="MS Mincho" panose="02020609040205080304" pitchFamily="49" charset="-128"/>
                                <a:cs typeface="Arial" panose="020B0604020202020204" pitchFamily="34" charset="0"/>
                              </a:rPr>
                            </m:ctrlPr>
                          </m:fPr>
                          <m:num>
                            <m:r>
                              <a:rPr lang="en-US" sz="1800" b="0" i="1">
                                <a:effectLst/>
                                <a:latin typeface="Cambria Math" panose="02040503050406030204" pitchFamily="18" charset="0"/>
                                <a:ea typeface="MS Mincho" panose="02020609040205080304" pitchFamily="49" charset="-128"/>
                                <a:cs typeface="Arial" panose="020B0604020202020204" pitchFamily="34" charset="0"/>
                              </a:rPr>
                              <m:t>𝑘𝑔</m:t>
                            </m:r>
                          </m:num>
                          <m:den>
                            <m:sSup>
                              <m:sSupPr>
                                <m:ctrlPr>
                                  <a:rPr lang="en-US" sz="1800" b="0" i="1">
                                    <a:effectLst/>
                                    <a:latin typeface="Cambria Math" panose="02040503050406030204" pitchFamily="18" charset="0"/>
                                    <a:ea typeface="MS Mincho" panose="02020609040205080304" pitchFamily="49" charset="-128"/>
                                    <a:cs typeface="Arial" panose="020B0604020202020204" pitchFamily="34" charset="0"/>
                                  </a:rPr>
                                </m:ctrlPr>
                              </m:sSupPr>
                              <m:e>
                                <m:r>
                                  <a:rPr lang="en-US" sz="1800" b="0" i="1">
                                    <a:effectLst/>
                                    <a:latin typeface="Cambria Math" panose="02040503050406030204" pitchFamily="18" charset="0"/>
                                    <a:ea typeface="MS Mincho" panose="02020609040205080304" pitchFamily="49" charset="-128"/>
                                    <a:cs typeface="Arial" panose="020B0604020202020204" pitchFamily="34" charset="0"/>
                                  </a:rPr>
                                  <m:t>𝑚</m:t>
                                </m:r>
                              </m:e>
                              <m:sup>
                                <m:r>
                                  <a:rPr lang="en-US" sz="1800" b="0" i="1">
                                    <a:effectLst/>
                                    <a:latin typeface="Cambria Math" panose="02040503050406030204" pitchFamily="18" charset="0"/>
                                    <a:ea typeface="MS Mincho" panose="02020609040205080304" pitchFamily="49" charset="-128"/>
                                    <a:cs typeface="Arial" panose="020B0604020202020204" pitchFamily="34" charset="0"/>
                                  </a:rPr>
                                  <m:t>3</m:t>
                                </m:r>
                              </m:sup>
                            </m:sSup>
                          </m:den>
                        </m:f>
                      </m:e>
                    </m:d>
                  </m:oMath>
                </a14:m>
                <a:r>
                  <a:rPr lang="en-US" sz="1800" b="0" dirty="0">
                    <a:effectLst/>
                    <a:latin typeface="Calibri" panose="020F0502020204030204" pitchFamily="34" charset="0"/>
                    <a:ea typeface="MS Mincho" panose="02020609040205080304" pitchFamily="49" charset="-128"/>
                    <a:cs typeface="Calibri" panose="020F0502020204030204" pitchFamily="34" charset="0"/>
                  </a:rPr>
                  <a:t> deepest layer</a:t>
                </a:r>
                <a:endParaRPr lang="en-US" sz="1800" b="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457200" algn="just">
                  <a:spcBef>
                    <a:spcPts val="0"/>
                  </a:spcBef>
                  <a:spcAft>
                    <a:spcPts val="600"/>
                  </a:spcAft>
                  <a:tabLst>
                    <a:tab pos="457200" algn="l"/>
                    <a:tab pos="5852160" algn="r"/>
                  </a:tabLst>
                </a:pPr>
                <a14:m>
                  <m:oMath xmlns:m="http://schemas.openxmlformats.org/officeDocument/2006/math">
                    <m:r>
                      <a:rPr lang="en-US" sz="1800" b="0" i="1">
                        <a:effectLst/>
                        <a:latin typeface="Cambria Math" panose="02040503050406030204" pitchFamily="18" charset="0"/>
                        <a:ea typeface="Times New Roman" panose="02020603050405020304" pitchFamily="18" charset="0"/>
                        <a:cs typeface="Arial" panose="020B0604020202020204" pitchFamily="34" charset="0"/>
                      </a:rPr>
                      <m:t>𝜌</m:t>
                    </m:r>
                    <m:r>
                      <a:rPr lang="en-US" sz="1800" b="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800" b="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b="0" i="1">
                            <a:effectLst/>
                            <a:latin typeface="Cambria Math" panose="02040503050406030204" pitchFamily="18" charset="0"/>
                            <a:ea typeface="Times New Roman" panose="02020603050405020304" pitchFamily="18" charset="0"/>
                            <a:cs typeface="Arial" panose="020B0604020202020204" pitchFamily="34" charset="0"/>
                          </a:rPr>
                          <m:t>𝜌</m:t>
                        </m:r>
                      </m:e>
                      <m:sub>
                        <m:r>
                          <a:rPr lang="en-US" sz="1800" b="0" i="1">
                            <a:effectLst/>
                            <a:latin typeface="Cambria Math" panose="02040503050406030204" pitchFamily="18" charset="0"/>
                            <a:ea typeface="Times New Roman" panose="02020603050405020304" pitchFamily="18" charset="0"/>
                            <a:cs typeface="Arial" panose="020B0604020202020204" pitchFamily="34" charset="0"/>
                          </a:rPr>
                          <m:t>𝑑𝑒𝑒𝑝</m:t>
                        </m:r>
                        <m:r>
                          <a:rPr lang="en-US" sz="1800" b="0" i="1">
                            <a:effectLst/>
                            <a:latin typeface="Cambria Math" panose="02040503050406030204" pitchFamily="18" charset="0"/>
                            <a:ea typeface="Times New Roman" panose="02020603050405020304" pitchFamily="18" charset="0"/>
                            <a:cs typeface="Arial" panose="020B0604020202020204" pitchFamily="34" charset="0"/>
                          </a:rPr>
                          <m:t> </m:t>
                        </m:r>
                        <m:r>
                          <a:rPr lang="en-US" sz="1800" b="0" i="1">
                            <a:effectLst/>
                            <a:latin typeface="Cambria Math" panose="02040503050406030204" pitchFamily="18" charset="0"/>
                            <a:ea typeface="Times New Roman" panose="02020603050405020304" pitchFamily="18" charset="0"/>
                            <a:cs typeface="Arial" panose="020B0604020202020204" pitchFamily="34" charset="0"/>
                          </a:rPr>
                          <m:t>𝑙𝑎𝑦𝑒𝑟</m:t>
                        </m:r>
                      </m:sub>
                    </m:sSub>
                    <m:r>
                      <a:rPr lang="en-US" sz="1800" b="0" i="1">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1800" b="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1800" b="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b="0" i="1">
                                <a:effectLst/>
                                <a:latin typeface="Cambria Math" panose="02040503050406030204" pitchFamily="18" charset="0"/>
                                <a:ea typeface="Times New Roman" panose="02020603050405020304" pitchFamily="18" charset="0"/>
                                <a:cs typeface="Arial" panose="020B0604020202020204" pitchFamily="34" charset="0"/>
                              </a:rPr>
                              <m:t>𝜌</m:t>
                            </m:r>
                          </m:e>
                          <m:sub>
                            <m:r>
                              <a:rPr lang="en-US" sz="1800" b="0" i="1">
                                <a:effectLst/>
                                <a:latin typeface="Cambria Math" panose="02040503050406030204" pitchFamily="18" charset="0"/>
                                <a:ea typeface="Times New Roman" panose="02020603050405020304" pitchFamily="18" charset="0"/>
                                <a:cs typeface="Arial" panose="020B0604020202020204" pitchFamily="34" charset="0"/>
                              </a:rPr>
                              <m:t>𝑑𝑒𝑒𝑝</m:t>
                            </m:r>
                            <m:r>
                              <a:rPr lang="en-US" sz="1800" b="0" i="1">
                                <a:effectLst/>
                                <a:latin typeface="Cambria Math" panose="02040503050406030204" pitchFamily="18" charset="0"/>
                                <a:ea typeface="Times New Roman" panose="02020603050405020304" pitchFamily="18" charset="0"/>
                                <a:cs typeface="Arial" panose="020B0604020202020204" pitchFamily="34" charset="0"/>
                              </a:rPr>
                              <m:t> </m:t>
                            </m:r>
                            <m:r>
                              <a:rPr lang="en-US" sz="1800" b="0" i="1">
                                <a:effectLst/>
                                <a:latin typeface="Cambria Math" panose="02040503050406030204" pitchFamily="18" charset="0"/>
                                <a:ea typeface="Times New Roman" panose="02020603050405020304" pitchFamily="18" charset="0"/>
                                <a:cs typeface="Arial" panose="020B0604020202020204" pitchFamily="34" charset="0"/>
                              </a:rPr>
                              <m:t>𝑙𝑎𝑦𝑒𝑟</m:t>
                            </m:r>
                          </m:sub>
                        </m:sSub>
                        <m:r>
                          <a:rPr lang="en-US" sz="1800" b="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800" b="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800" b="0" i="1">
                                <a:effectLst/>
                                <a:latin typeface="Cambria Math" panose="02040503050406030204" pitchFamily="18" charset="0"/>
                                <a:ea typeface="Times New Roman" panose="02020603050405020304" pitchFamily="18" charset="0"/>
                                <a:cs typeface="Arial" panose="020B0604020202020204" pitchFamily="34" charset="0"/>
                              </a:rPr>
                              <m:t>𝜌</m:t>
                            </m:r>
                          </m:e>
                          <m:sub>
                            <m:r>
                              <a:rPr lang="en-US" sz="1800" b="0" i="1">
                                <a:effectLst/>
                                <a:latin typeface="Cambria Math" panose="02040503050406030204" pitchFamily="18" charset="0"/>
                                <a:ea typeface="Times New Roman" panose="02020603050405020304" pitchFamily="18" charset="0"/>
                                <a:cs typeface="Arial" panose="020B0604020202020204" pitchFamily="34" charset="0"/>
                              </a:rPr>
                              <m:t>𝑠𝑢𝑟𝑓𝑎𝑐𝑒</m:t>
                            </m:r>
                            <m:r>
                              <a:rPr lang="en-US" sz="1800" b="0" i="1">
                                <a:effectLst/>
                                <a:latin typeface="Cambria Math" panose="02040503050406030204" pitchFamily="18" charset="0"/>
                                <a:ea typeface="Times New Roman" panose="02020603050405020304" pitchFamily="18" charset="0"/>
                                <a:cs typeface="Arial" panose="020B0604020202020204" pitchFamily="34" charset="0"/>
                              </a:rPr>
                              <m:t> </m:t>
                            </m:r>
                          </m:sub>
                        </m:sSub>
                      </m:e>
                    </m:d>
                    <m:sSup>
                      <m:sSupPr>
                        <m:ctrlPr>
                          <a:rPr lang="en-US" sz="1800" b="0" i="1">
                            <a:effectLst/>
                            <a:latin typeface="Cambria Math" panose="02040503050406030204" pitchFamily="18" charset="0"/>
                            <a:ea typeface="MS Mincho" panose="02020609040205080304" pitchFamily="49" charset="-128"/>
                            <a:cs typeface="Arial" panose="020B0604020202020204" pitchFamily="34" charset="0"/>
                          </a:rPr>
                        </m:ctrlPr>
                      </m:sSupPr>
                      <m:e>
                        <m:r>
                          <a:rPr lang="en-US" sz="1800" b="0" i="1">
                            <a:effectLst/>
                            <a:latin typeface="Cambria Math" panose="02040503050406030204" pitchFamily="18" charset="0"/>
                            <a:ea typeface="MS Mincho" panose="02020609040205080304" pitchFamily="49" charset="-128"/>
                            <a:cs typeface="Arial" panose="020B0604020202020204" pitchFamily="34" charset="0"/>
                          </a:rPr>
                          <m:t>𝑒</m:t>
                        </m:r>
                      </m:e>
                      <m:sup>
                        <m:r>
                          <a:rPr lang="en-US" sz="1800" b="0" i="1">
                            <a:effectLst/>
                            <a:latin typeface="Cambria Math" panose="02040503050406030204" pitchFamily="18" charset="0"/>
                            <a:ea typeface="MS Mincho" panose="02020609040205080304" pitchFamily="49" charset="-128"/>
                            <a:cs typeface="Arial" panose="020B0604020202020204" pitchFamily="34" charset="0"/>
                          </a:rPr>
                          <m:t>− </m:t>
                        </m:r>
                        <m:f>
                          <m:fPr>
                            <m:ctrlPr>
                              <a:rPr lang="en-US" sz="1800" b="0" i="1">
                                <a:effectLst/>
                                <a:latin typeface="Cambria Math" panose="02040503050406030204" pitchFamily="18" charset="0"/>
                                <a:ea typeface="MS Mincho" panose="02020609040205080304" pitchFamily="49" charset="-128"/>
                                <a:cs typeface="Arial" panose="020B0604020202020204" pitchFamily="34" charset="0"/>
                              </a:rPr>
                            </m:ctrlPr>
                          </m:fPr>
                          <m:num>
                            <m:r>
                              <a:rPr lang="en-US" sz="1800" b="0" i="1">
                                <a:effectLst/>
                                <a:latin typeface="Cambria Math" panose="02040503050406030204" pitchFamily="18" charset="0"/>
                                <a:ea typeface="MS Mincho" panose="02020609040205080304" pitchFamily="49" charset="-128"/>
                                <a:cs typeface="Arial" panose="020B0604020202020204" pitchFamily="34" charset="0"/>
                              </a:rPr>
                              <m:t>𝑧</m:t>
                            </m:r>
                          </m:num>
                          <m:den>
                            <m:r>
                              <a:rPr lang="en-US" sz="1800" b="0" i="1">
                                <a:effectLst/>
                                <a:latin typeface="Cambria Math" panose="02040503050406030204" pitchFamily="18" charset="0"/>
                                <a:ea typeface="MS Mincho" panose="02020609040205080304" pitchFamily="49" charset="-128"/>
                                <a:cs typeface="Arial" panose="020B0604020202020204" pitchFamily="34" charset="0"/>
                              </a:rPr>
                              <m:t>𝐻</m:t>
                            </m:r>
                          </m:den>
                        </m:f>
                      </m:sup>
                    </m:sSup>
                    <m:r>
                      <a:rPr lang="en-US" sz="1800" b="0" i="1">
                        <a:effectLst/>
                        <a:latin typeface="Cambria Math" panose="02040503050406030204" pitchFamily="18" charset="0"/>
                        <a:ea typeface="MS Mincho" panose="02020609040205080304" pitchFamily="49" charset="-128"/>
                        <a:cs typeface="Arial" panose="020B0604020202020204" pitchFamily="34" charset="0"/>
                      </a:rPr>
                      <m:t> </m:t>
                    </m:r>
                    <m:d>
                      <m:dPr>
                        <m:begChr m:val="["/>
                        <m:endChr m:val="]"/>
                        <m:ctrlPr>
                          <a:rPr lang="en-US" sz="1800" b="0" i="1">
                            <a:effectLst/>
                            <a:latin typeface="Cambria Math" panose="02040503050406030204" pitchFamily="18" charset="0"/>
                            <a:ea typeface="MS Mincho" panose="02020609040205080304" pitchFamily="49" charset="-128"/>
                            <a:cs typeface="Arial" panose="020B0604020202020204" pitchFamily="34" charset="0"/>
                          </a:rPr>
                        </m:ctrlPr>
                      </m:dPr>
                      <m:e>
                        <m:f>
                          <m:fPr>
                            <m:ctrlPr>
                              <a:rPr lang="en-US" sz="1800" b="0" i="1">
                                <a:effectLst/>
                                <a:latin typeface="Cambria Math" panose="02040503050406030204" pitchFamily="18" charset="0"/>
                                <a:ea typeface="MS Mincho" panose="02020609040205080304" pitchFamily="49" charset="-128"/>
                                <a:cs typeface="Arial" panose="020B0604020202020204" pitchFamily="34" charset="0"/>
                              </a:rPr>
                            </m:ctrlPr>
                          </m:fPr>
                          <m:num>
                            <m:r>
                              <a:rPr lang="en-US" sz="1800" b="0" i="1">
                                <a:effectLst/>
                                <a:latin typeface="Cambria Math" panose="02040503050406030204" pitchFamily="18" charset="0"/>
                                <a:ea typeface="MS Mincho" panose="02020609040205080304" pitchFamily="49" charset="-128"/>
                                <a:cs typeface="Arial" panose="020B0604020202020204" pitchFamily="34" charset="0"/>
                              </a:rPr>
                              <m:t>𝑘𝑔</m:t>
                            </m:r>
                          </m:num>
                          <m:den>
                            <m:sSup>
                              <m:sSupPr>
                                <m:ctrlPr>
                                  <a:rPr lang="en-US" sz="1800" b="0" i="1">
                                    <a:effectLst/>
                                    <a:latin typeface="Cambria Math" panose="02040503050406030204" pitchFamily="18" charset="0"/>
                                    <a:ea typeface="MS Mincho" panose="02020609040205080304" pitchFamily="49" charset="-128"/>
                                    <a:cs typeface="Arial" panose="020B0604020202020204" pitchFamily="34" charset="0"/>
                                  </a:rPr>
                                </m:ctrlPr>
                              </m:sSupPr>
                              <m:e>
                                <m:r>
                                  <a:rPr lang="en-US" sz="1800" b="0" i="1">
                                    <a:effectLst/>
                                    <a:latin typeface="Cambria Math" panose="02040503050406030204" pitchFamily="18" charset="0"/>
                                    <a:ea typeface="MS Mincho" panose="02020609040205080304" pitchFamily="49" charset="-128"/>
                                    <a:cs typeface="Arial" panose="020B0604020202020204" pitchFamily="34" charset="0"/>
                                  </a:rPr>
                                  <m:t>𝑚</m:t>
                                </m:r>
                              </m:e>
                              <m:sup>
                                <m:r>
                                  <a:rPr lang="en-US" sz="1800" b="0" i="1">
                                    <a:effectLst/>
                                    <a:latin typeface="Cambria Math" panose="02040503050406030204" pitchFamily="18" charset="0"/>
                                    <a:ea typeface="MS Mincho" panose="02020609040205080304" pitchFamily="49" charset="-128"/>
                                    <a:cs typeface="Arial" panose="020B0604020202020204" pitchFamily="34" charset="0"/>
                                  </a:rPr>
                                  <m:t>3</m:t>
                                </m:r>
                              </m:sup>
                            </m:sSup>
                          </m:den>
                        </m:f>
                      </m:e>
                    </m:d>
                  </m:oMath>
                </a14:m>
                <a:r>
                  <a:rPr lang="en-US" sz="1800" b="0" dirty="0">
                    <a:effectLst/>
                    <a:latin typeface="Calibri" panose="020F0502020204030204" pitchFamily="34" charset="0"/>
                    <a:ea typeface="MS Mincho" panose="02020609040205080304" pitchFamily="49" charset="-128"/>
                    <a:cs typeface="Calibri" panose="020F0502020204030204" pitchFamily="34" charset="0"/>
                  </a:rPr>
                  <a:t> </a:t>
                </a:r>
                <a:endParaRPr lang="en-US" sz="1800" b="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457200" algn="just">
                  <a:spcBef>
                    <a:spcPts val="0"/>
                  </a:spcBef>
                  <a:spcAft>
                    <a:spcPts val="600"/>
                  </a:spcAft>
                  <a:tabLst>
                    <a:tab pos="457200" algn="l"/>
                    <a:tab pos="5852160" algn="r"/>
                  </a:tabLst>
                </a:pPr>
                <a:r>
                  <a:rPr lang="en-US" sz="1800" b="0" dirty="0">
                    <a:effectLst/>
                    <a:latin typeface="Calibri" panose="020F0502020204030204" pitchFamily="34" charset="0"/>
                    <a:ea typeface="MS Mincho" panose="02020609040205080304" pitchFamily="49" charset="-128"/>
                    <a:cs typeface="Calibri" panose="020F0502020204030204" pitchFamily="34" charset="0"/>
                  </a:rPr>
                  <a:t>z = depth (from surface) [m]</a:t>
                </a:r>
                <a:endParaRPr lang="en-US" sz="1800" b="0" dirty="0">
                  <a:effectLst/>
                  <a:latin typeface="Calibri" panose="020F0502020204030204" pitchFamily="34" charset="0"/>
                  <a:ea typeface="Times New Roman" panose="02020603050405020304" pitchFamily="18" charset="0"/>
                  <a:cs typeface="Calibri" panose="020F0502020204030204" pitchFamily="34" charset="0"/>
                </a:endParaRPr>
              </a:p>
              <a:p>
                <a:pPr marL="457200" marR="0" algn="just">
                  <a:spcBef>
                    <a:spcPts val="0"/>
                  </a:spcBef>
                  <a:spcAft>
                    <a:spcPts val="600"/>
                  </a:spcAft>
                  <a:tabLst>
                    <a:tab pos="457200" algn="l"/>
                    <a:tab pos="5852160" algn="r"/>
                  </a:tabLst>
                </a:pPr>
                <a:r>
                  <a:rPr lang="en-US" sz="1800" b="0" dirty="0">
                    <a:effectLst/>
                    <a:latin typeface="Calibri" panose="020F0502020204030204" pitchFamily="34" charset="0"/>
                    <a:ea typeface="MS Mincho" panose="02020609040205080304" pitchFamily="49" charset="-128"/>
                    <a:cs typeface="Calibri" panose="020F0502020204030204" pitchFamily="34" charset="0"/>
                  </a:rPr>
                  <a:t>H = H-parameter, a location dependent scaling factor.</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742950" marR="0" indent="-285750" algn="just">
                  <a:spcBef>
                    <a:spcPts val="0"/>
                  </a:spcBef>
                  <a:spcAft>
                    <a:spcPts val="600"/>
                  </a:spcAft>
                  <a:buFont typeface="Arial" panose="020B0604020202020204" pitchFamily="34" charset="0"/>
                  <a:buChar char="•"/>
                  <a:tabLst>
                    <a:tab pos="457200" algn="l"/>
                    <a:tab pos="5852160" algn="r"/>
                  </a:tabLst>
                </a:pPr>
                <a:r>
                  <a:rPr lang="en-US" b="0" dirty="0">
                    <a:latin typeface="Calibri" panose="020F0502020204030204" pitchFamily="34" charset="0"/>
                    <a:ea typeface="MS Mincho" panose="02020609040205080304" pitchFamily="49" charset="-128"/>
                    <a:cs typeface="Calibri" panose="020F0502020204030204" pitchFamily="34" charset="0"/>
                  </a:rPr>
                  <a:t>Determined H </a:t>
                </a:r>
                <a:r>
                  <a:rPr lang="en-US" sz="1800" b="0" dirty="0">
                    <a:effectLst/>
                    <a:latin typeface="Calibri" panose="020F0502020204030204" pitchFamily="34" charset="0"/>
                    <a:ea typeface="MS Mincho" panose="02020609040205080304" pitchFamily="49" charset="-128"/>
                    <a:cs typeface="Calibri" panose="020F0502020204030204" pitchFamily="34" charset="0"/>
                  </a:rPr>
                  <a:t>for </a:t>
                </a:r>
                <a:r>
                  <a:rPr lang="en-US" sz="1800" b="0" dirty="0">
                    <a:effectLst/>
                    <a:latin typeface="Calibri" panose="020F0502020204030204" pitchFamily="34" charset="0"/>
                    <a:ea typeface="Calibri" panose="020F0502020204030204" pitchFamily="34" charset="0"/>
                    <a:cs typeface="Calibri" panose="020F0502020204030204" pitchFamily="34" charset="0"/>
                  </a:rPr>
                  <a:t>±70°LAT (typical range: 0 - 0.1 m)</a:t>
                </a:r>
              </a:p>
              <a:p>
                <a:pPr marL="742950" marR="0" indent="-285750" algn="just">
                  <a:spcBef>
                    <a:spcPts val="0"/>
                  </a:spcBef>
                  <a:spcAft>
                    <a:spcPts val="600"/>
                  </a:spcAft>
                  <a:buFont typeface="Arial" panose="020B0604020202020204" pitchFamily="34" charset="0"/>
                  <a:buChar char="•"/>
                  <a:tabLst>
                    <a:tab pos="457200" algn="l"/>
                    <a:tab pos="5852160" algn="r"/>
                  </a:tabLst>
                </a:pPr>
                <a:r>
                  <a:rPr lang="en-US" sz="1800" b="0" dirty="0">
                    <a:effectLst/>
                    <a:latin typeface="Calibri" panose="020F0502020204030204" pitchFamily="34" charset="0"/>
                    <a:ea typeface="Calibri" panose="020F0502020204030204" pitchFamily="34" charset="0"/>
                    <a:cs typeface="Calibri" panose="020F0502020204030204" pitchFamily="34" charset="0"/>
                  </a:rPr>
                  <a:t>Note: (</a:t>
                </a:r>
                <a14:m>
                  <m:oMath xmlns:m="http://schemas.openxmlformats.org/officeDocument/2006/math">
                    <m:sSub>
                      <m:sSubPr>
                        <m:ctrlPr>
                          <a:rPr lang="en-US" b="0" i="1">
                            <a:latin typeface="Cambria Math" panose="02040503050406030204" pitchFamily="18" charset="0"/>
                            <a:ea typeface="Times New Roman" panose="02020603050405020304" pitchFamily="18" charset="0"/>
                            <a:cs typeface="Arial" panose="020B0604020202020204" pitchFamily="34" charset="0"/>
                          </a:rPr>
                        </m:ctrlPr>
                      </m:sSubPr>
                      <m:e>
                        <m:r>
                          <a:rPr lang="en-US" b="0" i="1">
                            <a:latin typeface="Cambria Math" panose="02040503050406030204" pitchFamily="18" charset="0"/>
                            <a:ea typeface="Times New Roman" panose="02020603050405020304" pitchFamily="18" charset="0"/>
                            <a:cs typeface="Arial" panose="020B0604020202020204" pitchFamily="34" charset="0"/>
                          </a:rPr>
                          <m:t>𝜌</m:t>
                        </m:r>
                      </m:e>
                      <m:sub>
                        <m:r>
                          <a:rPr lang="en-US" b="0" i="1">
                            <a:latin typeface="Cambria Math" panose="02040503050406030204" pitchFamily="18" charset="0"/>
                            <a:ea typeface="Times New Roman" panose="02020603050405020304" pitchFamily="18" charset="0"/>
                            <a:cs typeface="Arial" panose="020B0604020202020204" pitchFamily="34" charset="0"/>
                          </a:rPr>
                          <m:t>𝑠</m:t>
                        </m:r>
                      </m:sub>
                    </m:sSub>
                    <m:r>
                      <a:rPr lang="en-US" b="0" i="1">
                        <a:latin typeface="Cambria Math" panose="02040503050406030204" pitchFamily="18" charset="0"/>
                        <a:ea typeface="Times New Roman" panose="02020603050405020304" pitchFamily="18" charset="0"/>
                        <a:cs typeface="Arial" panose="020B0604020202020204" pitchFamily="34" charset="0"/>
                      </a:rPr>
                      <m:t>,</m:t>
                    </m:r>
                    <m:sSub>
                      <m:sSubPr>
                        <m:ctrlPr>
                          <a:rPr lang="en-US" b="0" i="1">
                            <a:latin typeface="Cambria Math" panose="02040503050406030204" pitchFamily="18" charset="0"/>
                            <a:ea typeface="Times New Roman" panose="02020603050405020304" pitchFamily="18" charset="0"/>
                            <a:cs typeface="Arial" panose="020B0604020202020204" pitchFamily="34" charset="0"/>
                          </a:rPr>
                        </m:ctrlPr>
                      </m:sSubPr>
                      <m:e>
                        <m:r>
                          <a:rPr lang="en-US" b="0" i="1">
                            <a:latin typeface="Cambria Math" panose="02040503050406030204" pitchFamily="18" charset="0"/>
                            <a:ea typeface="Times New Roman" panose="02020603050405020304" pitchFamily="18" charset="0"/>
                            <a:cs typeface="Arial" panose="020B0604020202020204" pitchFamily="34" charset="0"/>
                          </a:rPr>
                          <m:t>𝜌</m:t>
                        </m:r>
                      </m:e>
                      <m:sub>
                        <m:r>
                          <a:rPr lang="en-US" b="0" i="1">
                            <a:latin typeface="Cambria Math" panose="02040503050406030204" pitchFamily="18" charset="0"/>
                            <a:ea typeface="Times New Roman" panose="02020603050405020304" pitchFamily="18" charset="0"/>
                            <a:cs typeface="Arial" panose="020B0604020202020204" pitchFamily="34" charset="0"/>
                          </a:rPr>
                          <m:t>𝑑</m:t>
                        </m:r>
                      </m:sub>
                    </m:sSub>
                    <m:r>
                      <a:rPr lang="en-US" b="0" i="1">
                        <a:latin typeface="Cambria Math" panose="02040503050406030204" pitchFamily="18" charset="0"/>
                        <a:ea typeface="Times New Roman" panose="02020603050405020304" pitchFamily="18" charset="0"/>
                        <a:cs typeface="Arial" panose="020B0604020202020204" pitchFamily="34" charset="0"/>
                      </a:rPr>
                      <m:t>, </m:t>
                    </m:r>
                    <m:r>
                      <a:rPr lang="en-US" sz="1800" b="0" i="1" smtClean="0">
                        <a:effectLst/>
                        <a:latin typeface="Cambria Math" panose="02040503050406030204" pitchFamily="18" charset="0"/>
                        <a:ea typeface="Calibri" panose="020F0502020204030204" pitchFamily="34" charset="0"/>
                      </a:rPr>
                      <m:t>𝑘</m:t>
                    </m:r>
                    <m:r>
                      <a:rPr lang="en-US" sz="1800" b="0" i="1" smtClean="0">
                        <a:effectLst/>
                        <a:latin typeface="Cambria Math" panose="02040503050406030204" pitchFamily="18" charset="0"/>
                        <a:ea typeface="Calibri" panose="020F0502020204030204" pitchFamily="34" charset="0"/>
                      </a:rPr>
                      <m:t>(</m:t>
                    </m:r>
                    <m:r>
                      <a:rPr lang="en-US" b="0" i="1">
                        <a:latin typeface="Cambria Math" panose="02040503050406030204" pitchFamily="18" charset="0"/>
                        <a:ea typeface="Times New Roman" panose="02020603050405020304" pitchFamily="18" charset="0"/>
                        <a:cs typeface="Arial" panose="020B0604020202020204" pitchFamily="34" charset="0"/>
                      </a:rPr>
                      <m:t>𝜌</m:t>
                    </m:r>
                  </m:oMath>
                </a14:m>
                <a:r>
                  <a:rPr lang="en-US" sz="1800" b="0" dirty="0">
                    <a:effectLst/>
                    <a:latin typeface="Calibri" panose="020F0502020204030204" pitchFamily="34" charset="0"/>
                    <a:ea typeface="Calibri" panose="020F0502020204030204" pitchFamily="34" charset="0"/>
                    <a:cs typeface="Calibri" panose="020F0502020204030204" pitchFamily="34" charset="0"/>
                  </a:rPr>
                  <a:t>,T),</a:t>
                </a:r>
                <a14:m>
                  <m:oMath xmlns:m="http://schemas.openxmlformats.org/officeDocument/2006/math">
                    <m:r>
                      <a:rPr lang="en-US" b="0" i="1" smtClean="0">
                        <a:latin typeface="Cambria Math" panose="02040503050406030204" pitchFamily="18" charset="0"/>
                        <a:ea typeface="Times New Roman" panose="02020603050405020304" pitchFamily="18" charset="0"/>
                        <a:cs typeface="Arial" panose="020B0604020202020204" pitchFamily="34" charset="0"/>
                      </a:rPr>
                      <m:t> </m:t>
                    </m:r>
                    <m:sSub>
                      <m:sSubPr>
                        <m:ctrlPr>
                          <a:rPr lang="en-US" sz="1800" b="0" i="1" smtClean="0">
                            <a:effectLst/>
                            <a:latin typeface="Cambria Math" panose="02040503050406030204" pitchFamily="18" charset="0"/>
                            <a:cs typeface="Arial" panose="020B0604020202020204" pitchFamily="34" charset="0"/>
                          </a:rPr>
                        </m:ctrlPr>
                      </m:sSubPr>
                      <m:e>
                        <m:r>
                          <a:rPr lang="en-US" sz="1800" b="0" i="1" smtClean="0">
                            <a:effectLst/>
                            <a:latin typeface="Cambria Math" panose="02040503050406030204" pitchFamily="18" charset="0"/>
                            <a:cs typeface="Arial" panose="020B0604020202020204" pitchFamily="34" charset="0"/>
                          </a:rPr>
                          <m:t>𝑐</m:t>
                        </m:r>
                      </m:e>
                      <m:sub>
                        <m:r>
                          <a:rPr lang="en-US" sz="1800" b="0" i="1" smtClean="0">
                            <a:effectLst/>
                            <a:latin typeface="Cambria Math" panose="02040503050406030204" pitchFamily="18" charset="0"/>
                            <a:cs typeface="Arial" panose="020B0604020202020204" pitchFamily="34" charset="0"/>
                          </a:rPr>
                          <m:t>𝑝</m:t>
                        </m:r>
                      </m:sub>
                    </m:sSub>
                    <m:r>
                      <a:rPr lang="en-US" sz="1800" b="0" i="1" smtClean="0">
                        <a:effectLst/>
                        <a:latin typeface="Cambria Math" panose="02040503050406030204" pitchFamily="18" charset="0"/>
                        <a:cs typeface="Arial" panose="020B0604020202020204" pitchFamily="34" charset="0"/>
                      </a:rPr>
                      <m:t>(</m:t>
                    </m:r>
                    <m:r>
                      <a:rPr lang="en-US" sz="1800" b="0" i="1" smtClean="0">
                        <a:effectLst/>
                        <a:latin typeface="Cambria Math" panose="02040503050406030204" pitchFamily="18" charset="0"/>
                        <a:cs typeface="Arial" panose="020B0604020202020204" pitchFamily="34" charset="0"/>
                      </a:rPr>
                      <m:t>𝑇</m:t>
                    </m:r>
                    <m:r>
                      <a:rPr lang="en-US" sz="1800" b="0" i="1" smtClean="0">
                        <a:effectLst/>
                        <a:latin typeface="Cambria Math" panose="02040503050406030204" pitchFamily="18" charset="0"/>
                        <a:cs typeface="Arial" panose="020B0604020202020204" pitchFamily="34" charset="0"/>
                      </a:rPr>
                      <m:t>)</m:t>
                    </m:r>
                  </m:oMath>
                </a14:m>
                <a:r>
                  <a:rPr lang="en-US" sz="1800" b="0" dirty="0">
                    <a:effectLst/>
                    <a:latin typeface="Calibri" panose="020F0502020204030204" pitchFamily="34" charset="0"/>
                    <a:ea typeface="Calibri" panose="020F0502020204030204" pitchFamily="34" charset="0"/>
                    <a:cs typeface="Calibri" panose="020F0502020204030204" pitchFamily="34" charset="0"/>
                  </a:rPr>
                  <a:t>) were assumed constant – they vary locally but their v</a:t>
                </a:r>
                <a:r>
                  <a:rPr lang="en-US" b="0" dirty="0">
                    <a:latin typeface="Calibri" panose="020F0502020204030204" pitchFamily="34" charset="0"/>
                    <a:ea typeface="Calibri" panose="020F0502020204030204" pitchFamily="34" charset="0"/>
                    <a:cs typeface="Calibri" panose="020F0502020204030204" pitchFamily="34" charset="0"/>
                  </a:rPr>
                  <a:t>ariations </a:t>
                </a:r>
                <a:r>
                  <a:rPr lang="en-US" sz="1800" b="0" dirty="0">
                    <a:effectLst/>
                    <a:latin typeface="Calibri" panose="020F0502020204030204" pitchFamily="34" charset="0"/>
                    <a:ea typeface="Calibri" panose="020F0502020204030204" pitchFamily="34" charset="0"/>
                    <a:cs typeface="Calibri" panose="020F0502020204030204" pitchFamily="34" charset="0"/>
                  </a:rPr>
                  <a:t>manifest as different best fit H parameter values </a:t>
                </a:r>
              </a:p>
              <a:p>
                <a:pPr marL="742950" marR="0" indent="-285750" algn="just">
                  <a:spcBef>
                    <a:spcPts val="0"/>
                  </a:spcBef>
                  <a:spcAft>
                    <a:spcPts val="600"/>
                  </a:spcAft>
                  <a:buFont typeface="Arial" panose="020B0604020202020204" pitchFamily="34" charset="0"/>
                  <a:buChar char="•"/>
                  <a:tabLst>
                    <a:tab pos="457200" algn="l"/>
                    <a:tab pos="5852160" algn="r"/>
                  </a:tabLst>
                </a:pPr>
                <a:r>
                  <a:rPr lang="en-US" sz="1800" b="0" dirty="0">
                    <a:effectLst/>
                    <a:latin typeface="Calibri" panose="020F0502020204030204" pitchFamily="34" charset="0"/>
                    <a:ea typeface="Calibri" panose="020F0502020204030204" pitchFamily="34" charset="0"/>
                    <a:cs typeface="Calibri" panose="020F0502020204030204" pitchFamily="34" charset="0"/>
                  </a:rPr>
                  <a:t>average H for ±60°LAT is 0.068 m</a:t>
                </a:r>
              </a:p>
            </p:txBody>
          </p:sp>
        </mc:Choice>
        <mc:Fallback>
          <p:sp>
            <p:nvSpPr>
              <p:cNvPr id="13" name="TextBox 12">
                <a:extLst>
                  <a:ext uri="{FF2B5EF4-FFF2-40B4-BE49-F238E27FC236}">
                    <a16:creationId xmlns:a16="http://schemas.microsoft.com/office/drawing/2014/main" id="{DEDE0A43-5BEA-4D37-96E0-CC8E1649A2F2}"/>
                  </a:ext>
                </a:extLst>
              </p:cNvPr>
              <p:cNvSpPr txBox="1">
                <a:spLocks noRot="1" noChangeAspect="1" noMove="1" noResize="1" noEditPoints="1" noAdjustHandles="1" noChangeArrowheads="1" noChangeShapeType="1" noTextEdit="1"/>
              </p:cNvSpPr>
              <p:nvPr/>
            </p:nvSpPr>
            <p:spPr>
              <a:xfrm>
                <a:off x="557882" y="1943100"/>
                <a:ext cx="6097424" cy="3944093"/>
              </a:xfrm>
              <a:prstGeom prst="rect">
                <a:avLst/>
              </a:prstGeom>
              <a:blipFill>
                <a:blip r:embed="rId3"/>
                <a:stretch>
                  <a:fillRect r="-800" b="-1546"/>
                </a:stretch>
              </a:blipFill>
            </p:spPr>
            <p:txBody>
              <a:bodyPr/>
              <a:lstStyle/>
              <a:p>
                <a:r>
                  <a:rPr lang="en-US">
                    <a:noFill/>
                  </a:rPr>
                  <a:t> </a:t>
                </a:r>
              </a:p>
            </p:txBody>
          </p:sp>
        </mc:Fallback>
      </mc:AlternateContent>
      <p:graphicFrame>
        <p:nvGraphicFramePr>
          <p:cNvPr id="18" name="Chart 17">
            <a:extLst>
              <a:ext uri="{FF2B5EF4-FFF2-40B4-BE49-F238E27FC236}">
                <a16:creationId xmlns:a16="http://schemas.microsoft.com/office/drawing/2014/main" id="{6272AFD9-5B79-4BC3-8DCA-FB54E78BA75C}"/>
              </a:ext>
            </a:extLst>
          </p:cNvPr>
          <p:cNvGraphicFramePr>
            <a:graphicFrameLocks/>
          </p:cNvGraphicFramePr>
          <p:nvPr/>
        </p:nvGraphicFramePr>
        <p:xfrm>
          <a:off x="6781797" y="1451727"/>
          <a:ext cx="493776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44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375-DDC2-411B-A934-E050999C7385}"/>
              </a:ext>
            </a:extLst>
          </p:cNvPr>
          <p:cNvSpPr>
            <a:spLocks noGrp="1"/>
          </p:cNvSpPr>
          <p:nvPr>
            <p:ph type="title"/>
          </p:nvPr>
        </p:nvSpPr>
        <p:spPr/>
        <p:txBody>
          <a:bodyPr/>
          <a:lstStyle/>
          <a:p>
            <a:r>
              <a:rPr lang="en-US" dirty="0"/>
              <a:t>Density: H - Parameter Map</a:t>
            </a:r>
          </a:p>
        </p:txBody>
      </p:sp>
      <p:sp>
        <p:nvSpPr>
          <p:cNvPr id="11" name="TextBox 10">
            <a:extLst>
              <a:ext uri="{FF2B5EF4-FFF2-40B4-BE49-F238E27FC236}">
                <a16:creationId xmlns:a16="http://schemas.microsoft.com/office/drawing/2014/main" id="{22FB7C63-AF0A-4182-A630-0971C7B5E935}"/>
              </a:ext>
            </a:extLst>
          </p:cNvPr>
          <p:cNvSpPr txBox="1"/>
          <p:nvPr/>
        </p:nvSpPr>
        <p:spPr>
          <a:xfrm>
            <a:off x="161925" y="6304002"/>
            <a:ext cx="12030075" cy="369332"/>
          </a:xfrm>
          <a:prstGeom prst="rect">
            <a:avLst/>
          </a:prstGeom>
          <a:noFill/>
        </p:spPr>
        <p:txBody>
          <a:bodyPr wrap="square">
            <a:spAutoFit/>
          </a:bodyPr>
          <a:lstStyle/>
          <a:p>
            <a:pPr algn="l"/>
            <a:r>
              <a:rPr lang="en-US" sz="900" b="0" dirty="0">
                <a:latin typeface="Calibri" panose="020F0502020204030204" pitchFamily="34" charset="0"/>
                <a:cs typeface="Calibri" panose="020F0502020204030204" pitchFamily="34" charset="0"/>
              </a:rPr>
              <a:t>https://quickmap.lroc.asu.edu/query?extent=136.6294561%2C71.9324346%2C-177.1800951%2C-76.0361511&amp;proj=16&amp;layerListFilter=&amp;features=209.40000000%2C-89.59200000%7C6.95068337%2C32.16735885%7C-11.40643297%2C-42.98468575%7C43.52367024%2C42.87280373&amp;selected=3&amp;layers=NrBsFYBoAZIRnpEBmZcAsjYIHYFcAbAyAbwF8BdJAdgTpgDoAOAJknyNICIAnAQxwBzAKYAFPgWEAXKcK4AuLgHcAxgHsCeKdC6Uq5KsGSg22RCjgsz9DsQP69QA</a:t>
            </a:r>
            <a:r>
              <a:rPr lang="en-US" sz="900" b="0" baseline="30000" dirty="0">
                <a:latin typeface="Calibri" panose="020F0502020204030204" pitchFamily="34" charset="0"/>
                <a:cs typeface="Calibri" panose="020F0502020204030204" pitchFamily="34" charset="0"/>
              </a:rPr>
              <a:t> </a:t>
            </a:r>
            <a:endParaRPr lang="en-US" sz="900" b="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A48DCFF-A919-4DE0-933D-A45FD844899F}"/>
              </a:ext>
            </a:extLst>
          </p:cNvPr>
          <p:cNvPicPr>
            <a:picLocks noChangeAspect="1"/>
          </p:cNvPicPr>
          <p:nvPr/>
        </p:nvPicPr>
        <p:blipFill>
          <a:blip r:embed="rId2"/>
          <a:stretch>
            <a:fillRect/>
          </a:stretch>
        </p:blipFill>
        <p:spPr>
          <a:xfrm>
            <a:off x="1000568" y="1390987"/>
            <a:ext cx="10515601" cy="4652626"/>
          </a:xfrm>
          <a:prstGeom prst="rect">
            <a:avLst/>
          </a:prstGeom>
        </p:spPr>
      </p:pic>
      <p:sp>
        <p:nvSpPr>
          <p:cNvPr id="10" name="TextBox 9">
            <a:extLst>
              <a:ext uri="{FF2B5EF4-FFF2-40B4-BE49-F238E27FC236}">
                <a16:creationId xmlns:a16="http://schemas.microsoft.com/office/drawing/2014/main" id="{F3A7AF3E-CCA5-4621-8017-D70F97ECF78C}"/>
              </a:ext>
            </a:extLst>
          </p:cNvPr>
          <p:cNvSpPr txBox="1"/>
          <p:nvPr/>
        </p:nvSpPr>
        <p:spPr>
          <a:xfrm>
            <a:off x="1000568" y="5998787"/>
            <a:ext cx="4337583" cy="338554"/>
          </a:xfrm>
          <a:prstGeom prst="rect">
            <a:avLst/>
          </a:prstGeom>
          <a:noFill/>
        </p:spPr>
        <p:txBody>
          <a:bodyPr wrap="square" rtlCol="0">
            <a:spAutoFit/>
          </a:bodyPr>
          <a:lstStyle/>
          <a:p>
            <a:pPr algn="l"/>
            <a:r>
              <a:rPr lang="en-US" sz="1600" b="1" dirty="0">
                <a:latin typeface="Calibri" panose="020F0502020204030204" pitchFamily="34" charset="0"/>
                <a:cs typeface="Calibri" panose="020F0502020204030204" pitchFamily="34" charset="0"/>
              </a:rPr>
              <a:t>Lunar </a:t>
            </a:r>
            <a:r>
              <a:rPr lang="en-US" sz="1600" b="1" dirty="0" err="1">
                <a:latin typeface="Calibri" panose="020F0502020204030204" pitchFamily="34" charset="0"/>
                <a:cs typeface="Calibri" panose="020F0502020204030204" pitchFamily="34" charset="0"/>
              </a:rPr>
              <a:t>QuickMap</a:t>
            </a:r>
            <a:r>
              <a:rPr lang="en-US" sz="1600" b="1" dirty="0">
                <a:latin typeface="Calibri" panose="020F0502020204030204" pitchFamily="34" charset="0"/>
                <a:cs typeface="Calibri" panose="020F0502020204030204" pitchFamily="34" charset="0"/>
              </a:rPr>
              <a:t> website</a:t>
            </a:r>
            <a:endParaRPr lang="en-US" sz="1600" b="1" baseline="300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C46312DA-B9EF-49D5-9A76-19D9E496E167}"/>
              </a:ext>
            </a:extLst>
          </p:cNvPr>
          <p:cNvSpPr/>
          <p:nvPr/>
        </p:nvSpPr>
        <p:spPr bwMode="auto">
          <a:xfrm>
            <a:off x="1029143" y="4400549"/>
            <a:ext cx="2314132" cy="190501"/>
          </a:xfrm>
          <a:prstGeom prst="rect">
            <a:avLst/>
          </a:prstGeom>
          <a:noFill/>
          <a:ln>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94033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3CB40FB-BF3C-4C86-AB63-E791D03E180E}"/>
                  </a:ext>
                </a:extLst>
              </p:cNvPr>
              <p:cNvSpPr>
                <a:spLocks noGrp="1"/>
              </p:cNvSpPr>
              <p:nvPr>
                <p:ph type="title"/>
              </p:nvPr>
            </p:nvSpPr>
            <p:spPr/>
            <p:txBody>
              <a:bodyPr/>
              <a:lstStyle/>
              <a:p>
                <a:r>
                  <a:rPr lang="en-US" dirty="0"/>
                  <a:t>Thermal Conductivity, </a:t>
                </a:r>
                <a14:m>
                  <m:oMath xmlns:m="http://schemas.openxmlformats.org/officeDocument/2006/math">
                    <m:r>
                      <a:rPr lang="en-US" b="0" i="1" smtClean="0">
                        <a:latin typeface="Cambria Math" panose="02040503050406030204" pitchFamily="18" charset="0"/>
                      </a:rPr>
                      <m:t>𝑘</m:t>
                    </m:r>
                  </m:oMath>
                </a14:m>
                <a:endParaRPr lang="en-US" dirty="0"/>
              </a:p>
            </p:txBody>
          </p:sp>
        </mc:Choice>
        <mc:Fallback xmlns="">
          <p:sp>
            <p:nvSpPr>
              <p:cNvPr id="2" name="Title 1">
                <a:extLst>
                  <a:ext uri="{FF2B5EF4-FFF2-40B4-BE49-F238E27FC236}">
                    <a16:creationId xmlns:a16="http://schemas.microsoft.com/office/drawing/2014/main" id="{93CB40FB-BF3C-4C86-AB63-E791D03E180E}"/>
                  </a:ext>
                </a:extLst>
              </p:cNvPr>
              <p:cNvSpPr>
                <a:spLocks noGrp="1" noRot="1" noChangeAspect="1" noMove="1" noResize="1" noEditPoints="1" noAdjustHandles="1" noChangeArrowheads="1" noChangeShapeType="1" noTextEdit="1"/>
              </p:cNvSpPr>
              <p:nvPr>
                <p:ph type="title"/>
              </p:nvPr>
            </p:nvSpPr>
            <p:spPr>
              <a:blipFill>
                <a:blip r:embed="rId2"/>
                <a:stretch>
                  <a:fillRect t="-10227" b="-29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BBA5E1-9648-4F50-9F23-96C512DC524A}"/>
                  </a:ext>
                </a:extLst>
              </p:cNvPr>
              <p:cNvSpPr>
                <a:spLocks noGrp="1"/>
              </p:cNvSpPr>
              <p:nvPr>
                <p:ph idx="1"/>
              </p:nvPr>
            </p:nvSpPr>
            <p:spPr>
              <a:xfrm>
                <a:off x="952500" y="1418155"/>
                <a:ext cx="4676775" cy="4351338"/>
              </a:xfrm>
            </p:spPr>
            <p:txBody>
              <a:bodyPr/>
              <a:lstStyle/>
              <a:p>
                <a:r>
                  <a:rPr lang="en-US" sz="2400" dirty="0">
                    <a:effectLst/>
                    <a:latin typeface="Arial" panose="020B0604020202020204" pitchFamily="34" charset="0"/>
                    <a:ea typeface="Times New Roman" panose="02020603050405020304" pitchFamily="18" charset="0"/>
                    <a:cs typeface="Times New Roman" panose="02020603050405020304" pitchFamily="18" charset="0"/>
                  </a:rPr>
                  <a:t>Bulk 𝑘 accounts for both conduction/radiation between/through grains</a:t>
                </a:r>
              </a:p>
              <a:p>
                <a14:m>
                  <m:oMath xmlns:m="http://schemas.openxmlformats.org/officeDocument/2006/math">
                    <m:r>
                      <a:rPr lang="en-US" sz="2400" b="0" i="1" smtClean="0">
                        <a:solidFill>
                          <a:schemeClr val="accent2"/>
                        </a:solidFill>
                        <a:latin typeface="Cambria Math" panose="02040503050406030204" pitchFamily="18" charset="0"/>
                      </a:rPr>
                      <m:t>𝑘</m:t>
                    </m:r>
                    <m:r>
                      <a:rPr lang="en-US" sz="2400" b="0" i="1" smtClean="0">
                        <a:solidFill>
                          <a:schemeClr val="accent2"/>
                        </a:solidFill>
                        <a:latin typeface="Cambria Math" panose="02040503050406030204" pitchFamily="18" charset="0"/>
                      </a:rPr>
                      <m:t> </m:t>
                    </m:r>
                  </m:oMath>
                </a14:m>
                <a:r>
                  <a:rPr lang="en-US" sz="2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depends on:</a:t>
                </a:r>
              </a:p>
              <a:p>
                <a:pPr lvl="1"/>
                <a:r>
                  <a:rPr lang="en-US"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Material composition</a:t>
                </a:r>
                <a:endParaRPr lang="en-US"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endParaRPr>
              </a:p>
              <a:p>
                <a:pPr lvl="1"/>
                <a:r>
                  <a:rPr lang="en-US"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Temperature</a:t>
                </a:r>
              </a:p>
              <a:p>
                <a:pPr lvl="1"/>
                <a:r>
                  <a:rPr lang="en-US"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Density</a:t>
                </a:r>
              </a:p>
              <a:p>
                <a:pPr>
                  <a:spcBef>
                    <a:spcPts val="500"/>
                  </a:spcBef>
                  <a:defRPr/>
                </a:pPr>
                <a:r>
                  <a:rPr kumimoji="0" lang="en-US" sz="2400" b="0" i="0" u="none" strike="noStrike" kern="1200" cap="none" spc="0" normalizeH="0" baseline="0" noProof="0" dirty="0">
                    <a:ln>
                      <a:noFill/>
                    </a:ln>
                    <a:solidFill>
                      <a:schemeClr val="accent2"/>
                    </a:solidFill>
                    <a:effectLst/>
                    <a:uLnTx/>
                    <a:uFillTx/>
                    <a:latin typeface="Calibri" panose="020F0502020204030204"/>
                    <a:ea typeface="+mn-ea"/>
                    <a:cs typeface="+mn-cs"/>
                  </a:rPr>
                  <a:t>Lunar surface </a:t>
                </a:r>
                <a14:m>
                  <m:oMath xmlns:m="http://schemas.openxmlformats.org/officeDocument/2006/math">
                    <m:r>
                      <a:rPr lang="en-US" sz="2400" b="0" i="1" smtClean="0">
                        <a:solidFill>
                          <a:schemeClr val="accent2"/>
                        </a:solidFill>
                        <a:latin typeface="Cambria Math" panose="02040503050406030204" pitchFamily="18" charset="0"/>
                      </a:rPr>
                      <m:t>𝑘</m:t>
                    </m:r>
                    <m:r>
                      <a:rPr lang="en-US" sz="2400" b="0" i="1" smtClean="0">
                        <a:solidFill>
                          <a:schemeClr val="accent2"/>
                        </a:solidFill>
                        <a:latin typeface="Cambria Math" panose="02040503050406030204" pitchFamily="18" charset="0"/>
                      </a:rPr>
                      <m:t> </m:t>
                    </m:r>
                  </m:oMath>
                </a14:m>
                <a:r>
                  <a:rPr kumimoji="0" lang="en-US" sz="2400" b="0" i="0" u="none" strike="noStrike" kern="1200" cap="none" spc="0" normalizeH="0" baseline="0" noProof="0" dirty="0">
                    <a:ln>
                      <a:noFill/>
                    </a:ln>
                    <a:solidFill>
                      <a:schemeClr val="accent2"/>
                    </a:solidFill>
                    <a:effectLst/>
                    <a:uLnTx/>
                    <a:uFillTx/>
                    <a:latin typeface="Calibri" panose="020F0502020204030204"/>
                    <a:ea typeface="+mn-ea"/>
                    <a:cs typeface="+mn-cs"/>
                  </a:rPr>
                  <a:t>vs temperature and density models have been developed</a:t>
                </a:r>
                <a:r>
                  <a:rPr lang="en-US" sz="2400" baseline="30000" dirty="0">
                    <a:solidFill>
                      <a:schemeClr val="accent2"/>
                    </a:solidFill>
                    <a:latin typeface="Calibri" panose="020F0502020204030204"/>
                  </a:rPr>
                  <a:t>including:1,2,3,4</a:t>
                </a:r>
                <a:r>
                  <a:rPr kumimoji="0" lang="en-US" sz="2400" b="0" i="0" u="none" strike="noStrike" kern="1200" cap="none" spc="0" normalizeH="0" baseline="0" noProof="0" dirty="0">
                    <a:ln>
                      <a:noFill/>
                    </a:ln>
                    <a:solidFill>
                      <a:schemeClr val="accent2"/>
                    </a:solidFill>
                    <a:effectLst/>
                    <a:uLnTx/>
                    <a:uFillTx/>
                    <a:latin typeface="Calibri" panose="020F0502020204030204"/>
                    <a:ea typeface="+mn-ea"/>
                    <a:cs typeface="+mn-cs"/>
                  </a:rPr>
                  <a:t> </a:t>
                </a:r>
              </a:p>
            </p:txBody>
          </p:sp>
        </mc:Choice>
        <mc:Fallback xmlns="">
          <p:sp>
            <p:nvSpPr>
              <p:cNvPr id="3" name="Content Placeholder 2">
                <a:extLst>
                  <a:ext uri="{FF2B5EF4-FFF2-40B4-BE49-F238E27FC236}">
                    <a16:creationId xmlns:a16="http://schemas.microsoft.com/office/drawing/2014/main" id="{05BBA5E1-9648-4F50-9F23-96C512DC524A}"/>
                  </a:ext>
                </a:extLst>
              </p:cNvPr>
              <p:cNvSpPr>
                <a:spLocks noGrp="1" noRot="1" noChangeAspect="1" noMove="1" noResize="1" noEditPoints="1" noAdjustHandles="1" noChangeArrowheads="1" noChangeShapeType="1" noTextEdit="1"/>
              </p:cNvSpPr>
              <p:nvPr>
                <p:ph idx="1"/>
              </p:nvPr>
            </p:nvSpPr>
            <p:spPr>
              <a:xfrm>
                <a:off x="952500" y="1418155"/>
                <a:ext cx="4676775" cy="4351338"/>
              </a:xfrm>
              <a:blipFill>
                <a:blip r:embed="rId3"/>
                <a:stretch>
                  <a:fillRect l="-2086" t="-1122"/>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BF154275-851A-488F-8A7D-37A24369FAB2}"/>
              </a:ext>
            </a:extLst>
          </p:cNvPr>
          <p:cNvPicPr>
            <a:picLocks noChangeAspect="1"/>
          </p:cNvPicPr>
          <p:nvPr/>
        </p:nvPicPr>
        <p:blipFill>
          <a:blip r:embed="rId4"/>
          <a:stretch>
            <a:fillRect/>
          </a:stretch>
        </p:blipFill>
        <p:spPr>
          <a:xfrm>
            <a:off x="6200775" y="1274227"/>
            <a:ext cx="5838824" cy="4381016"/>
          </a:xfrm>
          <a:prstGeom prst="rect">
            <a:avLst/>
          </a:prstGeom>
        </p:spPr>
      </p:pic>
      <p:sp>
        <p:nvSpPr>
          <p:cNvPr id="9" name="TextBox 8">
            <a:extLst>
              <a:ext uri="{FF2B5EF4-FFF2-40B4-BE49-F238E27FC236}">
                <a16:creationId xmlns:a16="http://schemas.microsoft.com/office/drawing/2014/main" id="{15D2846E-A6B9-430D-8C75-5427D51B9C95}"/>
              </a:ext>
            </a:extLst>
          </p:cNvPr>
          <p:cNvSpPr txBox="1"/>
          <p:nvPr/>
        </p:nvSpPr>
        <p:spPr>
          <a:xfrm>
            <a:off x="6096000" y="5600216"/>
            <a:ext cx="5848350" cy="338554"/>
          </a:xfrm>
          <a:prstGeom prst="rect">
            <a:avLst/>
          </a:prstGeom>
          <a:noFill/>
        </p:spPr>
        <p:txBody>
          <a:bodyPr wrap="square">
            <a:spAutoFit/>
          </a:bodyPr>
          <a:lstStyle/>
          <a:p>
            <a:pPr algn="ctr"/>
            <a:r>
              <a:rPr lang="en-US" sz="1600" dirty="0">
                <a:latin typeface="Calibri" panose="020F0502020204030204" pitchFamily="34" charset="0"/>
                <a:cs typeface="Calibri" panose="020F0502020204030204" pitchFamily="34" charset="0"/>
              </a:rPr>
              <a:t>Thermal conductivity of Apollo samples</a:t>
            </a:r>
            <a:r>
              <a:rPr lang="en-US" sz="1600" baseline="30000" dirty="0">
                <a:latin typeface="Calibri" panose="020F0502020204030204" pitchFamily="34" charset="0"/>
                <a:cs typeface="Calibri" panose="020F0502020204030204" pitchFamily="34" charset="0"/>
              </a:rPr>
              <a:t>5</a:t>
            </a:r>
            <a:r>
              <a:rPr lang="en-US" sz="1600" dirty="0">
                <a:latin typeface="Calibri" panose="020F050202020403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44F45024-E53B-432A-9C21-4815931506E8}"/>
              </a:ext>
            </a:extLst>
          </p:cNvPr>
          <p:cNvSpPr txBox="1"/>
          <p:nvPr/>
        </p:nvSpPr>
        <p:spPr>
          <a:xfrm>
            <a:off x="219456" y="5985043"/>
            <a:ext cx="11087100" cy="1015663"/>
          </a:xfrm>
          <a:prstGeom prst="rect">
            <a:avLst/>
          </a:prstGeom>
          <a:noFill/>
        </p:spPr>
        <p:txBody>
          <a:bodyPr wrap="square" rtlCol="0">
            <a:spAutoFit/>
          </a:bodyPr>
          <a:lstStyle/>
          <a:p>
            <a:pPr algn="l"/>
            <a:r>
              <a:rPr lang="en-US" sz="1000" b="0" baseline="30000" dirty="0">
                <a:latin typeface="Calibri" panose="020F0502020204030204" pitchFamily="34" charset="0"/>
                <a:cs typeface="Calibri" panose="020F0502020204030204" pitchFamily="34" charset="0"/>
              </a:rPr>
              <a:t>1</a:t>
            </a:r>
            <a:r>
              <a:rPr lang="en-US" sz="1000" b="0" dirty="0">
                <a:latin typeface="Calibri" panose="020F0502020204030204" pitchFamily="34" charset="0"/>
                <a:cs typeface="Calibri" panose="020F0502020204030204" pitchFamily="34" charset="0"/>
              </a:rPr>
              <a:t> A. Vasavada et al., “Near-Surface Temperatures on Mercury and the Moon and the Stability of Polar Ice Deposits,” 1999.</a:t>
            </a:r>
          </a:p>
          <a:p>
            <a:pPr algn="l"/>
            <a:r>
              <a:rPr lang="en-US" sz="1000" b="0" baseline="30000" dirty="0">
                <a:latin typeface="Calibri" panose="020F0502020204030204" pitchFamily="34" charset="0"/>
                <a:cs typeface="Calibri" panose="020F0502020204030204" pitchFamily="34" charset="0"/>
              </a:rPr>
              <a:t>2</a:t>
            </a:r>
            <a:r>
              <a:rPr lang="en-US" sz="1000" b="0" dirty="0">
                <a:latin typeface="Calibri" panose="020F0502020204030204" pitchFamily="34" charset="0"/>
                <a:cs typeface="Calibri" panose="020F0502020204030204" pitchFamily="34" charset="0"/>
              </a:rPr>
              <a:t> Hayne et al., “Global Regolith Thermophysical Properties of the Moon From the Diviner Lunar Radiometer Experiment: Lunar Regolith Thermophysical Properties,” 2017.</a:t>
            </a:r>
          </a:p>
          <a:p>
            <a:pPr algn="l"/>
            <a:r>
              <a:rPr lang="en-US" sz="1000" b="0" baseline="30000" dirty="0">
                <a:latin typeface="Calibri" panose="020F0502020204030204" pitchFamily="34" charset="0"/>
                <a:cs typeface="Calibri" panose="020F0502020204030204" pitchFamily="34" charset="0"/>
              </a:rPr>
              <a:t>3</a:t>
            </a:r>
            <a:r>
              <a:rPr lang="en-US" sz="1000" b="0" dirty="0">
                <a:latin typeface="Calibri" panose="020F0502020204030204" pitchFamily="34" charset="0"/>
                <a:cs typeface="Calibri" panose="020F0502020204030204" pitchFamily="34" charset="0"/>
              </a:rPr>
              <a:t> Martinez and Siegler, “A Global Thermal Conductivity Model for Lunar Regolith at Low Temperatures,” 2021.</a:t>
            </a:r>
          </a:p>
          <a:p>
            <a:pPr algn="l"/>
            <a:r>
              <a:rPr lang="en-US" sz="1000" b="0" baseline="30000" dirty="0">
                <a:latin typeface="Calibri" panose="020F0502020204030204" pitchFamily="34" charset="0"/>
                <a:cs typeface="Calibri" panose="020F0502020204030204" pitchFamily="34" charset="0"/>
              </a:rPr>
              <a:t>4</a:t>
            </a:r>
            <a:r>
              <a:rPr lang="en-US" sz="1000" b="0" dirty="0">
                <a:latin typeface="Calibri" panose="020F0502020204030204" pitchFamily="34" charset="0"/>
                <a:cs typeface="Calibri" panose="020F0502020204030204" pitchFamily="34" charset="0"/>
              </a:rPr>
              <a:t>Woods-Robinson</a:t>
            </a:r>
            <a:r>
              <a:rPr lang="en-US" sz="1000" b="0" dirty="0">
                <a:effectLst/>
                <a:latin typeface="Calibri" panose="020F0502020204030204" pitchFamily="34" charset="0"/>
                <a:cs typeface="Calibri" panose="020F0502020204030204" pitchFamily="34" charset="0"/>
              </a:rPr>
              <a:t> et al., </a:t>
            </a:r>
            <a:r>
              <a:rPr lang="en-US" sz="1000" b="0" dirty="0">
                <a:latin typeface="Calibri" panose="020F0502020204030204" pitchFamily="34" charset="0"/>
                <a:cs typeface="Calibri" panose="020F0502020204030204" pitchFamily="34" charset="0"/>
              </a:rPr>
              <a:t>" A model for the Thermophysical Properties of Lunar Regolith at Low Temperatures" 2019.</a:t>
            </a:r>
          </a:p>
          <a:p>
            <a:pPr algn="l"/>
            <a:r>
              <a:rPr lang="en-US" sz="1000" b="0" baseline="30000" dirty="0">
                <a:latin typeface="Calibri" panose="020F0502020204030204" pitchFamily="34" charset="0"/>
                <a:cs typeface="Calibri" panose="020F0502020204030204" pitchFamily="34" charset="0"/>
              </a:rPr>
              <a:t>5</a:t>
            </a:r>
            <a:r>
              <a:rPr lang="en-US" sz="1000" b="0" dirty="0">
                <a:latin typeface="Calibri" panose="020F0502020204030204" pitchFamily="34" charset="0"/>
                <a:cs typeface="Calibri" panose="020F0502020204030204" pitchFamily="34" charset="0"/>
              </a:rPr>
              <a:t> Cross-Program Design Specification for Natural Environments (DSNE), Rev G, 2019. Figure 3.4.6.2.1-1. </a:t>
            </a:r>
            <a:r>
              <a:rPr lang="en-US" sz="1000" b="0" dirty="0" err="1">
                <a:latin typeface="Calibri" panose="020F0502020204030204" pitchFamily="34" charset="0"/>
                <a:cs typeface="Calibri" panose="020F0502020204030204" pitchFamily="34" charset="0"/>
              </a:rPr>
              <a:t>Cremers</a:t>
            </a:r>
            <a:r>
              <a:rPr lang="en-US" sz="1000" b="0" dirty="0">
                <a:latin typeface="Calibri" panose="020F0502020204030204" pitchFamily="34" charset="0"/>
                <a:cs typeface="Calibri" panose="020F0502020204030204" pitchFamily="34" charset="0"/>
              </a:rPr>
              <a:t> and </a:t>
            </a:r>
            <a:r>
              <a:rPr lang="en-US" sz="1000" b="0" dirty="0" err="1">
                <a:latin typeface="Calibri" panose="020F0502020204030204" pitchFamily="34" charset="0"/>
                <a:cs typeface="Calibri" panose="020F0502020204030204" pitchFamily="34" charset="0"/>
              </a:rPr>
              <a:t>Birkeback</a:t>
            </a:r>
            <a:r>
              <a:rPr lang="en-US" sz="1000" b="0" dirty="0">
                <a:latin typeface="Calibri" panose="020F0502020204030204" pitchFamily="34" charset="0"/>
                <a:cs typeface="Calibri" panose="020F0502020204030204" pitchFamily="34" charset="0"/>
              </a:rPr>
              <a:t> 1971, </a:t>
            </a:r>
            <a:r>
              <a:rPr lang="en-US" sz="1000" b="0" dirty="0" err="1">
                <a:latin typeface="Calibri" panose="020F0502020204030204" pitchFamily="34" charset="0"/>
                <a:cs typeface="Calibri" panose="020F0502020204030204" pitchFamily="34" charset="0"/>
              </a:rPr>
              <a:t>Cremers</a:t>
            </a:r>
            <a:r>
              <a:rPr lang="en-US" sz="1000" b="0" dirty="0">
                <a:latin typeface="Calibri" panose="020F0502020204030204" pitchFamily="34" charset="0"/>
                <a:cs typeface="Calibri" panose="020F0502020204030204" pitchFamily="34" charset="0"/>
              </a:rPr>
              <a:t> et al. 1972, </a:t>
            </a:r>
            <a:r>
              <a:rPr lang="en-US" sz="1000" b="0" dirty="0" err="1">
                <a:latin typeface="Calibri" panose="020F0502020204030204" pitchFamily="34" charset="0"/>
                <a:cs typeface="Calibri" panose="020F0502020204030204" pitchFamily="34" charset="0"/>
              </a:rPr>
              <a:t>Cremers</a:t>
            </a:r>
            <a:r>
              <a:rPr lang="en-US" sz="1000" b="0" dirty="0">
                <a:latin typeface="Calibri" panose="020F0502020204030204" pitchFamily="34" charset="0"/>
                <a:cs typeface="Calibri" panose="020F0502020204030204" pitchFamily="34" charset="0"/>
              </a:rPr>
              <a:t> 1972, </a:t>
            </a:r>
            <a:r>
              <a:rPr lang="en-US" sz="1000" b="0" dirty="0" err="1">
                <a:latin typeface="Calibri" panose="020F0502020204030204" pitchFamily="34" charset="0"/>
                <a:cs typeface="Calibri" panose="020F0502020204030204" pitchFamily="34" charset="0"/>
              </a:rPr>
              <a:t>Cremers</a:t>
            </a:r>
            <a:r>
              <a:rPr lang="en-US" sz="1000" b="0" dirty="0">
                <a:latin typeface="Calibri" panose="020F0502020204030204" pitchFamily="34" charset="0"/>
                <a:cs typeface="Calibri" panose="020F0502020204030204" pitchFamily="34" charset="0"/>
              </a:rPr>
              <a:t> and Hsia 1974)</a:t>
            </a:r>
          </a:p>
          <a:p>
            <a:pPr algn="l"/>
            <a:endParaRPr lang="en-US" sz="10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207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3762176B-3547-4DDC-B215-73712DDD2833}"/>
              </a:ext>
            </a:extLst>
          </p:cNvPr>
          <p:cNvGraphicFramePr>
            <a:graphicFrameLocks/>
          </p:cNvGraphicFramePr>
          <p:nvPr/>
        </p:nvGraphicFramePr>
        <p:xfrm>
          <a:off x="3571047" y="1610898"/>
          <a:ext cx="4389120" cy="457200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3CB40FB-BF3C-4C86-AB63-E791D03E180E}"/>
                  </a:ext>
                </a:extLst>
              </p:cNvPr>
              <p:cNvSpPr>
                <a:spLocks noGrp="1"/>
              </p:cNvSpPr>
              <p:nvPr>
                <p:ph type="title"/>
              </p:nvPr>
            </p:nvSpPr>
            <p:spPr/>
            <p:txBody>
              <a:bodyPr/>
              <a:lstStyle/>
              <a:p>
                <a:r>
                  <a:rPr lang="en-US" dirty="0"/>
                  <a:t>Thermal Conductivity, </a:t>
                </a:r>
                <a14:m>
                  <m:oMath xmlns:m="http://schemas.openxmlformats.org/officeDocument/2006/math">
                    <m:r>
                      <a:rPr lang="en-US" b="0" i="1" smtClean="0">
                        <a:latin typeface="Cambria Math" panose="02040503050406030204" pitchFamily="18" charset="0"/>
                      </a:rPr>
                      <m:t>𝑘</m:t>
                    </m:r>
                  </m:oMath>
                </a14:m>
                <a:endParaRPr lang="en-US" dirty="0"/>
              </a:p>
            </p:txBody>
          </p:sp>
        </mc:Choice>
        <mc:Fallback xmlns="">
          <p:sp>
            <p:nvSpPr>
              <p:cNvPr id="2" name="Title 1">
                <a:extLst>
                  <a:ext uri="{FF2B5EF4-FFF2-40B4-BE49-F238E27FC236}">
                    <a16:creationId xmlns:a16="http://schemas.microsoft.com/office/drawing/2014/main" id="{93CB40FB-BF3C-4C86-AB63-E791D03E180E}"/>
                  </a:ext>
                </a:extLst>
              </p:cNvPr>
              <p:cNvSpPr>
                <a:spLocks noGrp="1" noRot="1" noChangeAspect="1" noMove="1" noResize="1" noEditPoints="1" noAdjustHandles="1" noChangeArrowheads="1" noChangeShapeType="1" noTextEdit="1"/>
              </p:cNvSpPr>
              <p:nvPr>
                <p:ph type="title"/>
              </p:nvPr>
            </p:nvSpPr>
            <p:spPr>
              <a:blipFill>
                <a:blip r:embed="rId3"/>
                <a:stretch>
                  <a:fillRect t="-10227" b="-29545"/>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05BBA5E1-9648-4F50-9F23-96C512DC524A}"/>
              </a:ext>
            </a:extLst>
          </p:cNvPr>
          <p:cNvSpPr>
            <a:spLocks noGrp="1"/>
          </p:cNvSpPr>
          <p:nvPr>
            <p:ph idx="1"/>
          </p:nvPr>
        </p:nvSpPr>
        <p:spPr>
          <a:xfrm>
            <a:off x="838200" y="1825625"/>
            <a:ext cx="2728946" cy="2851150"/>
          </a:xfrm>
        </p:spPr>
        <p:txBody>
          <a:bodyPr>
            <a:normAutofit fontScale="92500"/>
          </a:bodyPr>
          <a:lstStyle/>
          <a:p>
            <a:r>
              <a:rPr kumimoji="0" lang="en-US" sz="2400" b="0" i="0" u="none" strike="noStrike" kern="1200" cap="none" spc="0" normalizeH="0" baseline="0" noProof="0" dirty="0">
                <a:ln>
                  <a:noFill/>
                </a:ln>
                <a:effectLst/>
                <a:uLnTx/>
                <a:uFillTx/>
                <a:latin typeface="Calibri" panose="020F0502020204030204"/>
                <a:ea typeface="+mn-ea"/>
                <a:cs typeface="+mn-cs"/>
              </a:rPr>
              <a:t>Suggested models for lunar surface modeling:</a:t>
            </a:r>
          </a:p>
          <a:p>
            <a:pPr lvl="1"/>
            <a:r>
              <a:rPr lang="en-US" sz="2000" dirty="0">
                <a:solidFill>
                  <a:schemeClr val="accent2"/>
                </a:solidFill>
                <a:latin typeface="Calibri" panose="020F0502020204030204"/>
              </a:rPr>
              <a:t>Hayne 2017</a:t>
            </a:r>
            <a:endParaRPr lang="en-US" dirty="0">
              <a:solidFill>
                <a:schemeClr val="accent2"/>
              </a:solidFill>
              <a:latin typeface="Calibri" panose="020F0502020204030204"/>
            </a:endParaRPr>
          </a:p>
          <a:p>
            <a:pPr lvl="1"/>
            <a:r>
              <a:rPr kumimoji="0" lang="en-US" sz="2000" b="0" i="0" u="none" strike="noStrike" kern="1200" cap="none" spc="0" normalizeH="0" baseline="0" noProof="0" dirty="0">
                <a:ln>
                  <a:noFill/>
                </a:ln>
                <a:solidFill>
                  <a:schemeClr val="accent2"/>
                </a:solidFill>
                <a:effectLst/>
                <a:uLnTx/>
                <a:uFillTx/>
                <a:latin typeface="Calibri" panose="020F0502020204030204"/>
                <a:ea typeface="+mn-ea"/>
                <a:cs typeface="+mn-cs"/>
              </a:rPr>
              <a:t>Martinez and Siegler 2019</a:t>
            </a:r>
          </a:p>
          <a:p>
            <a:pPr lvl="1"/>
            <a:r>
              <a:rPr lang="en-US" sz="2000" dirty="0">
                <a:solidFill>
                  <a:schemeClr val="accent2"/>
                </a:solidFill>
                <a:latin typeface="Calibri" panose="020F0502020204030204"/>
              </a:rPr>
              <a:t>See references for full equations</a:t>
            </a:r>
            <a:endParaRPr kumimoji="0" lang="en-US" sz="2000" b="0" i="0" u="none" strike="noStrike" kern="1200" cap="none" spc="0" normalizeH="0" baseline="0" noProof="0" dirty="0">
              <a:ln>
                <a:noFill/>
              </a:ln>
              <a:solidFill>
                <a:schemeClr val="accent2"/>
              </a:solidFill>
              <a:effectLst/>
              <a:uLnTx/>
              <a:uFillTx/>
              <a:latin typeface="Calibri" panose="020F0502020204030204"/>
              <a:ea typeface="+mn-ea"/>
              <a:cs typeface="+mn-cs"/>
            </a:endParaRPr>
          </a:p>
          <a:p>
            <a:pPr lvl="1"/>
            <a:endParaRPr kumimoji="0" lang="en-US" sz="2000" b="0"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4F45024-E53B-432A-9C21-4815931506E8}"/>
              </a:ext>
            </a:extLst>
          </p:cNvPr>
          <p:cNvSpPr txBox="1"/>
          <p:nvPr/>
        </p:nvSpPr>
        <p:spPr>
          <a:xfrm>
            <a:off x="219456" y="6304002"/>
            <a:ext cx="11087100" cy="553998"/>
          </a:xfrm>
          <a:prstGeom prst="rect">
            <a:avLst/>
          </a:prstGeom>
          <a:noFill/>
        </p:spPr>
        <p:txBody>
          <a:bodyPr wrap="square" rtlCol="0">
            <a:spAutoFit/>
          </a:bodyPr>
          <a:lstStyle/>
          <a:p>
            <a:pPr algn="l"/>
            <a:r>
              <a:rPr lang="en-US" sz="1000" b="0" baseline="30000" dirty="0">
                <a:latin typeface="Calibri" panose="020F0502020204030204" pitchFamily="34" charset="0"/>
                <a:cs typeface="Calibri" panose="020F0502020204030204" pitchFamily="34" charset="0"/>
              </a:rPr>
              <a:t>1</a:t>
            </a:r>
            <a:r>
              <a:rPr lang="en-US" sz="1000" b="0" dirty="0">
                <a:latin typeface="Calibri" panose="020F0502020204030204" pitchFamily="34" charset="0"/>
                <a:cs typeface="Calibri" panose="020F0502020204030204" pitchFamily="34" charset="0"/>
              </a:rPr>
              <a:t> Hayne et al., “Global Regolith Thermophysical Properties of the Moon From the Diviner Lunar Radiometer Experiment: Lunar Regolith Thermophysical Properties,” 2017.</a:t>
            </a:r>
          </a:p>
          <a:p>
            <a:pPr algn="l"/>
            <a:r>
              <a:rPr lang="en-US" sz="1000" b="0" baseline="30000" dirty="0">
                <a:latin typeface="Calibri" panose="020F0502020204030204" pitchFamily="34" charset="0"/>
                <a:cs typeface="Calibri" panose="020F0502020204030204" pitchFamily="34" charset="0"/>
              </a:rPr>
              <a:t>2</a:t>
            </a:r>
            <a:r>
              <a:rPr lang="en-US" sz="1000" b="0" dirty="0">
                <a:latin typeface="Calibri" panose="020F0502020204030204" pitchFamily="34" charset="0"/>
                <a:cs typeface="Calibri" panose="020F0502020204030204" pitchFamily="34" charset="0"/>
              </a:rPr>
              <a:t> Martinez and Siegler, “A Global Thermal Conductivity Model for Lunar Regolith at Low Temperatures,” 2021.</a:t>
            </a:r>
          </a:p>
          <a:p>
            <a:pPr algn="l"/>
            <a:endParaRPr lang="en-US" sz="1000" b="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DD55847-77CA-4751-971F-F845FA4DDEA4}"/>
              </a:ext>
            </a:extLst>
          </p:cNvPr>
          <p:cNvSpPr txBox="1"/>
          <p:nvPr/>
        </p:nvSpPr>
        <p:spPr>
          <a:xfrm>
            <a:off x="4416646" y="2082127"/>
            <a:ext cx="3070860"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Sufficient in most cases</a:t>
            </a:r>
          </a:p>
        </p:txBody>
      </p:sp>
      <p:graphicFrame>
        <p:nvGraphicFramePr>
          <p:cNvPr id="16" name="Chart 15">
            <a:extLst>
              <a:ext uri="{FF2B5EF4-FFF2-40B4-BE49-F238E27FC236}">
                <a16:creationId xmlns:a16="http://schemas.microsoft.com/office/drawing/2014/main" id="{4D83C6D6-4193-49A5-B722-BF4856AD15E3}"/>
              </a:ext>
            </a:extLst>
          </p:cNvPr>
          <p:cNvGraphicFramePr>
            <a:graphicFrameLocks/>
          </p:cNvGraphicFramePr>
          <p:nvPr/>
        </p:nvGraphicFramePr>
        <p:xfrm>
          <a:off x="7965882" y="1610898"/>
          <a:ext cx="4206240" cy="45720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Arrow Connector 16">
            <a:extLst>
              <a:ext uri="{FF2B5EF4-FFF2-40B4-BE49-F238E27FC236}">
                <a16:creationId xmlns:a16="http://schemas.microsoft.com/office/drawing/2014/main" id="{EDFE6D6D-BECB-4A86-8BE5-19CC2E626005}"/>
              </a:ext>
            </a:extLst>
          </p:cNvPr>
          <p:cNvCxnSpPr>
            <a:cxnSpLocks/>
          </p:cNvCxnSpPr>
          <p:nvPr/>
        </p:nvCxnSpPr>
        <p:spPr>
          <a:xfrm>
            <a:off x="8882063" y="2789010"/>
            <a:ext cx="0" cy="16287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AA5C4F3-B45D-4BA0-82A4-98454FA8B134}"/>
              </a:ext>
            </a:extLst>
          </p:cNvPr>
          <p:cNvSpPr txBox="1"/>
          <p:nvPr/>
        </p:nvSpPr>
        <p:spPr>
          <a:xfrm>
            <a:off x="8604789" y="2082127"/>
            <a:ext cx="2881312" cy="646331"/>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Improved analytical model fit for low temperatures </a:t>
            </a:r>
          </a:p>
        </p:txBody>
      </p:sp>
      <p:sp>
        <p:nvSpPr>
          <p:cNvPr id="19" name="TextBox 18">
            <a:extLst>
              <a:ext uri="{FF2B5EF4-FFF2-40B4-BE49-F238E27FC236}">
                <a16:creationId xmlns:a16="http://schemas.microsoft.com/office/drawing/2014/main" id="{697BE1EC-995A-4496-A881-020A7DF69FF1}"/>
              </a:ext>
            </a:extLst>
          </p:cNvPr>
          <p:cNvSpPr txBox="1"/>
          <p:nvPr/>
        </p:nvSpPr>
        <p:spPr>
          <a:xfrm>
            <a:off x="3673696" y="5662455"/>
            <a:ext cx="733425" cy="276999"/>
          </a:xfrm>
          <a:prstGeom prst="rect">
            <a:avLst/>
          </a:prstGeom>
          <a:noFill/>
        </p:spPr>
        <p:txBody>
          <a:bodyPr wrap="square" rtlCol="0">
            <a:spAutoFit/>
          </a:bodyPr>
          <a:lstStyle/>
          <a:p>
            <a:r>
              <a:rPr lang="en-US" sz="1200" b="1" dirty="0"/>
              <a:t>Density</a:t>
            </a:r>
          </a:p>
        </p:txBody>
      </p:sp>
      <p:sp>
        <p:nvSpPr>
          <p:cNvPr id="21" name="TextBox 20">
            <a:extLst>
              <a:ext uri="{FF2B5EF4-FFF2-40B4-BE49-F238E27FC236}">
                <a16:creationId xmlns:a16="http://schemas.microsoft.com/office/drawing/2014/main" id="{FD2CCE89-0CC4-42D4-B3F1-264E4674977F}"/>
              </a:ext>
            </a:extLst>
          </p:cNvPr>
          <p:cNvSpPr txBox="1"/>
          <p:nvPr/>
        </p:nvSpPr>
        <p:spPr>
          <a:xfrm>
            <a:off x="7784880" y="5662455"/>
            <a:ext cx="733425" cy="276999"/>
          </a:xfrm>
          <a:prstGeom prst="rect">
            <a:avLst/>
          </a:prstGeom>
          <a:noFill/>
        </p:spPr>
        <p:txBody>
          <a:bodyPr wrap="square" rtlCol="0">
            <a:spAutoFit/>
          </a:bodyPr>
          <a:lstStyle/>
          <a:p>
            <a:r>
              <a:rPr lang="en-US" sz="1200" b="1" dirty="0"/>
              <a:t>Density</a:t>
            </a:r>
          </a:p>
        </p:txBody>
      </p:sp>
    </p:spTree>
    <p:extLst>
      <p:ext uri="{BB962C8B-B14F-4D97-AF65-F5344CB8AC3E}">
        <p14:creationId xmlns:p14="http://schemas.microsoft.com/office/powerpoint/2010/main" val="3527501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3762176B-3547-4DDC-B215-73712DDD2833}"/>
              </a:ext>
            </a:extLst>
          </p:cNvPr>
          <p:cNvGraphicFramePr>
            <a:graphicFrameLocks/>
          </p:cNvGraphicFramePr>
          <p:nvPr/>
        </p:nvGraphicFramePr>
        <p:xfrm>
          <a:off x="3571047" y="1610898"/>
          <a:ext cx="4389120" cy="457200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3CB40FB-BF3C-4C86-AB63-E791D03E180E}"/>
                  </a:ext>
                </a:extLst>
              </p:cNvPr>
              <p:cNvSpPr>
                <a:spLocks noGrp="1"/>
              </p:cNvSpPr>
              <p:nvPr>
                <p:ph type="title"/>
              </p:nvPr>
            </p:nvSpPr>
            <p:spPr/>
            <p:txBody>
              <a:bodyPr/>
              <a:lstStyle/>
              <a:p>
                <a:r>
                  <a:rPr lang="en-US" dirty="0"/>
                  <a:t>Thermal Conductivity, </a:t>
                </a:r>
                <a14:m>
                  <m:oMath xmlns:m="http://schemas.openxmlformats.org/officeDocument/2006/math">
                    <m:r>
                      <a:rPr lang="en-US" b="0" i="1" smtClean="0">
                        <a:latin typeface="Cambria Math" panose="02040503050406030204" pitchFamily="18" charset="0"/>
                      </a:rPr>
                      <m:t>𝑘</m:t>
                    </m:r>
                  </m:oMath>
                </a14:m>
                <a:endParaRPr lang="en-US" dirty="0"/>
              </a:p>
            </p:txBody>
          </p:sp>
        </mc:Choice>
        <mc:Fallback xmlns="">
          <p:sp>
            <p:nvSpPr>
              <p:cNvPr id="2" name="Title 1">
                <a:extLst>
                  <a:ext uri="{FF2B5EF4-FFF2-40B4-BE49-F238E27FC236}">
                    <a16:creationId xmlns:a16="http://schemas.microsoft.com/office/drawing/2014/main" id="{93CB40FB-BF3C-4C86-AB63-E791D03E180E}"/>
                  </a:ext>
                </a:extLst>
              </p:cNvPr>
              <p:cNvSpPr>
                <a:spLocks noGrp="1" noRot="1" noChangeAspect="1" noMove="1" noResize="1" noEditPoints="1" noAdjustHandles="1" noChangeArrowheads="1" noChangeShapeType="1" noTextEdit="1"/>
              </p:cNvSpPr>
              <p:nvPr>
                <p:ph type="title"/>
              </p:nvPr>
            </p:nvSpPr>
            <p:spPr>
              <a:blipFill>
                <a:blip r:embed="rId3"/>
                <a:stretch>
                  <a:fillRect t="-10227" b="-29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BBA5E1-9648-4F50-9F23-96C512DC524A}"/>
                  </a:ext>
                </a:extLst>
              </p:cNvPr>
              <p:cNvSpPr>
                <a:spLocks noGrp="1"/>
              </p:cNvSpPr>
              <p:nvPr>
                <p:ph idx="1"/>
              </p:nvPr>
            </p:nvSpPr>
            <p:spPr>
              <a:xfrm>
                <a:off x="838200" y="1825625"/>
                <a:ext cx="2728946" cy="2851150"/>
              </a:xfrm>
            </p:spPr>
            <p:txBody>
              <a:bodyPr>
                <a:normAutofit/>
              </a:bodyPr>
              <a:lstStyle/>
              <a:p>
                <a14:m>
                  <m:oMath xmlns:m="http://schemas.openxmlformats.org/officeDocument/2006/math">
                    <m:r>
                      <a:rPr lang="en-US" sz="2400" b="0" i="1" smtClean="0">
                        <a:solidFill>
                          <a:schemeClr val="accent2"/>
                        </a:solidFill>
                        <a:latin typeface="Cambria Math" panose="02040503050406030204" pitchFamily="18" charset="0"/>
                      </a:rPr>
                      <m:t>𝑘</m:t>
                    </m:r>
                    <m:r>
                      <a:rPr lang="en-US" sz="2400" b="0" i="1" smtClean="0">
                        <a:solidFill>
                          <a:schemeClr val="accent2"/>
                        </a:solidFill>
                        <a:latin typeface="Cambria Math" panose="02040503050406030204" pitchFamily="18" charset="0"/>
                      </a:rPr>
                      <m:t> </m:t>
                    </m:r>
                  </m:oMath>
                </a14:m>
                <a:r>
                  <a:rPr kumimoji="0" lang="en-US" sz="2400" b="0" i="0" u="none" strike="noStrike" kern="1200" cap="none" spc="0" normalizeH="0" baseline="0" noProof="0" dirty="0">
                    <a:ln>
                      <a:noFill/>
                    </a:ln>
                    <a:solidFill>
                      <a:schemeClr val="accent2"/>
                    </a:solidFill>
                    <a:effectLst/>
                    <a:uLnTx/>
                    <a:uFillTx/>
                    <a:latin typeface="Calibri" panose="020F0502020204030204"/>
                    <a:ea typeface="+mn-ea"/>
                    <a:cs typeface="+mn-cs"/>
                  </a:rPr>
                  <a:t>should </a:t>
                </a:r>
                <a:r>
                  <a:rPr kumimoji="0" lang="en-US" sz="2400" b="0" i="0" u="none" strike="noStrike" kern="1200" cap="none" spc="0" normalizeH="0" baseline="0" noProof="0" dirty="0">
                    <a:ln>
                      <a:noFill/>
                    </a:ln>
                    <a:solidFill>
                      <a:schemeClr val="accent2"/>
                    </a:solidFill>
                    <a:effectLst/>
                    <a:uLnTx/>
                    <a:uFillTx/>
                    <a:latin typeface="Calibri" panose="020F0502020204030204"/>
                    <a:ea typeface="+mn-ea"/>
                    <a:cs typeface="+mn-cs"/>
                    <a:sym typeface="Wingdings" panose="05000000000000000000" pitchFamily="2" charset="2"/>
                  </a:rPr>
                  <a:t>approach 0 as temperatures approach 0K</a:t>
                </a:r>
                <a:endParaRPr kumimoji="0" lang="en-US" sz="2400" b="0" i="0" u="none" strike="noStrike" kern="1200" cap="none" spc="0" normalizeH="0" baseline="0" noProof="0" dirty="0">
                  <a:ln>
                    <a:noFill/>
                  </a:ln>
                  <a:solidFill>
                    <a:schemeClr val="accent2"/>
                  </a:solidFill>
                  <a:effectLst/>
                  <a:uLnTx/>
                  <a:uFillTx/>
                  <a:latin typeface="Calibri" panose="020F0502020204030204"/>
                  <a:ea typeface="+mn-ea"/>
                  <a:cs typeface="+mn-cs"/>
                </a:endParaRPr>
              </a:p>
              <a:p>
                <a:pPr lvl="1"/>
                <a:endParaRPr kumimoji="0" lang="en-US" sz="2000" b="0"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mc:Choice>
        <mc:Fallback xmlns="">
          <p:sp>
            <p:nvSpPr>
              <p:cNvPr id="3" name="Content Placeholder 2">
                <a:extLst>
                  <a:ext uri="{FF2B5EF4-FFF2-40B4-BE49-F238E27FC236}">
                    <a16:creationId xmlns:a16="http://schemas.microsoft.com/office/drawing/2014/main" id="{05BBA5E1-9648-4F50-9F23-96C512DC524A}"/>
                  </a:ext>
                </a:extLst>
              </p:cNvPr>
              <p:cNvSpPr>
                <a:spLocks noGrp="1" noRot="1" noChangeAspect="1" noMove="1" noResize="1" noEditPoints="1" noAdjustHandles="1" noChangeArrowheads="1" noChangeShapeType="1" noTextEdit="1"/>
              </p:cNvSpPr>
              <p:nvPr>
                <p:ph idx="1"/>
              </p:nvPr>
            </p:nvSpPr>
            <p:spPr>
              <a:xfrm>
                <a:off x="838200" y="1825625"/>
                <a:ext cx="2728946" cy="2851150"/>
              </a:xfrm>
              <a:blipFill>
                <a:blip r:embed="rId4"/>
                <a:stretch>
                  <a:fillRect l="-3356" t="-1709"/>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4F45024-E53B-432A-9C21-4815931506E8}"/>
              </a:ext>
            </a:extLst>
          </p:cNvPr>
          <p:cNvSpPr txBox="1"/>
          <p:nvPr/>
        </p:nvSpPr>
        <p:spPr>
          <a:xfrm>
            <a:off x="219456" y="6304002"/>
            <a:ext cx="11087100" cy="553998"/>
          </a:xfrm>
          <a:prstGeom prst="rect">
            <a:avLst/>
          </a:prstGeom>
          <a:noFill/>
        </p:spPr>
        <p:txBody>
          <a:bodyPr wrap="square" rtlCol="0">
            <a:spAutoFit/>
          </a:bodyPr>
          <a:lstStyle/>
          <a:p>
            <a:pPr algn="l"/>
            <a:r>
              <a:rPr lang="en-US" sz="1000" b="0" baseline="30000" dirty="0">
                <a:latin typeface="Calibri" panose="020F0502020204030204" pitchFamily="34" charset="0"/>
                <a:cs typeface="Calibri" panose="020F0502020204030204" pitchFamily="34" charset="0"/>
              </a:rPr>
              <a:t>1</a:t>
            </a:r>
            <a:r>
              <a:rPr lang="en-US" sz="1000" b="0" dirty="0">
                <a:latin typeface="Calibri" panose="020F0502020204030204" pitchFamily="34" charset="0"/>
                <a:cs typeface="Calibri" panose="020F0502020204030204" pitchFamily="34" charset="0"/>
              </a:rPr>
              <a:t> Hayne et al., “Global Regolith Thermophysical Properties of the Moon From the Diviner Lunar Radiometer Experiment: Lunar Regolith Thermophysical Properties,” 2017.</a:t>
            </a:r>
          </a:p>
          <a:p>
            <a:pPr algn="l"/>
            <a:r>
              <a:rPr lang="en-US" sz="1000" b="0" baseline="30000" dirty="0">
                <a:latin typeface="Calibri" panose="020F0502020204030204" pitchFamily="34" charset="0"/>
                <a:cs typeface="Calibri" panose="020F0502020204030204" pitchFamily="34" charset="0"/>
              </a:rPr>
              <a:t>2</a:t>
            </a:r>
            <a:r>
              <a:rPr lang="en-US" sz="1000" b="0" dirty="0">
                <a:latin typeface="Calibri" panose="020F0502020204030204" pitchFamily="34" charset="0"/>
                <a:cs typeface="Calibri" panose="020F0502020204030204" pitchFamily="34" charset="0"/>
              </a:rPr>
              <a:t> Martinez and Siegler, “A Global Thermal Conductivity Model for Lunar Regolith at Low Temperatures,” 2021.</a:t>
            </a:r>
          </a:p>
          <a:p>
            <a:pPr algn="l"/>
            <a:endParaRPr lang="en-US" sz="1000" b="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DD55847-77CA-4751-971F-F845FA4DDEA4}"/>
              </a:ext>
            </a:extLst>
          </p:cNvPr>
          <p:cNvSpPr txBox="1"/>
          <p:nvPr/>
        </p:nvSpPr>
        <p:spPr>
          <a:xfrm>
            <a:off x="4560570" y="2122260"/>
            <a:ext cx="3070860" cy="369332"/>
          </a:xfrm>
          <a:prstGeom prst="rect">
            <a:avLst/>
          </a:prstGeom>
          <a:noFill/>
        </p:spPr>
        <p:txBody>
          <a:bodyPr wrap="square" rtlCol="0">
            <a:spAutoFit/>
          </a:bodyPr>
          <a:lstStyle/>
          <a:p>
            <a:r>
              <a:rPr lang="en-US" b="1" dirty="0"/>
              <a:t>Sufficient in most cases</a:t>
            </a:r>
          </a:p>
        </p:txBody>
      </p:sp>
      <p:graphicFrame>
        <p:nvGraphicFramePr>
          <p:cNvPr id="16" name="Chart 15">
            <a:extLst>
              <a:ext uri="{FF2B5EF4-FFF2-40B4-BE49-F238E27FC236}">
                <a16:creationId xmlns:a16="http://schemas.microsoft.com/office/drawing/2014/main" id="{4D83C6D6-4193-49A5-B722-BF4856AD15E3}"/>
              </a:ext>
            </a:extLst>
          </p:cNvPr>
          <p:cNvGraphicFramePr>
            <a:graphicFrameLocks/>
          </p:cNvGraphicFramePr>
          <p:nvPr/>
        </p:nvGraphicFramePr>
        <p:xfrm>
          <a:off x="7965882" y="1610898"/>
          <a:ext cx="4206240" cy="4572000"/>
        </p:xfrm>
        <a:graphic>
          <a:graphicData uri="http://schemas.openxmlformats.org/drawingml/2006/chart">
            <c:chart xmlns:c="http://schemas.openxmlformats.org/drawingml/2006/chart" xmlns:r="http://schemas.openxmlformats.org/officeDocument/2006/relationships" r:id="rId5"/>
          </a:graphicData>
        </a:graphic>
      </p:graphicFrame>
      <p:cxnSp>
        <p:nvCxnSpPr>
          <p:cNvPr id="17" name="Straight Arrow Connector 16">
            <a:extLst>
              <a:ext uri="{FF2B5EF4-FFF2-40B4-BE49-F238E27FC236}">
                <a16:creationId xmlns:a16="http://schemas.microsoft.com/office/drawing/2014/main" id="{EDFE6D6D-BECB-4A86-8BE5-19CC2E626005}"/>
              </a:ext>
            </a:extLst>
          </p:cNvPr>
          <p:cNvCxnSpPr>
            <a:cxnSpLocks/>
          </p:cNvCxnSpPr>
          <p:nvPr/>
        </p:nvCxnSpPr>
        <p:spPr>
          <a:xfrm>
            <a:off x="8882063" y="2789010"/>
            <a:ext cx="0" cy="16287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AA5C4F3-B45D-4BA0-82A4-98454FA8B134}"/>
              </a:ext>
            </a:extLst>
          </p:cNvPr>
          <p:cNvSpPr txBox="1"/>
          <p:nvPr/>
        </p:nvSpPr>
        <p:spPr>
          <a:xfrm>
            <a:off x="8748713" y="2122260"/>
            <a:ext cx="2881312" cy="646331"/>
          </a:xfrm>
          <a:prstGeom prst="rect">
            <a:avLst/>
          </a:prstGeom>
          <a:noFill/>
        </p:spPr>
        <p:txBody>
          <a:bodyPr wrap="square" rtlCol="0">
            <a:spAutoFit/>
          </a:bodyPr>
          <a:lstStyle/>
          <a:p>
            <a:r>
              <a:rPr lang="en-US" b="1" dirty="0"/>
              <a:t>Improved analytical model fit for low temperatures </a:t>
            </a:r>
          </a:p>
        </p:txBody>
      </p:sp>
      <p:sp>
        <p:nvSpPr>
          <p:cNvPr id="19" name="TextBox 18">
            <a:extLst>
              <a:ext uri="{FF2B5EF4-FFF2-40B4-BE49-F238E27FC236}">
                <a16:creationId xmlns:a16="http://schemas.microsoft.com/office/drawing/2014/main" id="{697BE1EC-995A-4496-A881-020A7DF69FF1}"/>
              </a:ext>
            </a:extLst>
          </p:cNvPr>
          <p:cNvSpPr txBox="1"/>
          <p:nvPr/>
        </p:nvSpPr>
        <p:spPr>
          <a:xfrm>
            <a:off x="3673696" y="5662455"/>
            <a:ext cx="733425" cy="276999"/>
          </a:xfrm>
          <a:prstGeom prst="rect">
            <a:avLst/>
          </a:prstGeom>
          <a:noFill/>
        </p:spPr>
        <p:txBody>
          <a:bodyPr wrap="square" rtlCol="0">
            <a:spAutoFit/>
          </a:bodyPr>
          <a:lstStyle/>
          <a:p>
            <a:r>
              <a:rPr lang="en-US" sz="1200" b="1" dirty="0"/>
              <a:t>Density</a:t>
            </a:r>
          </a:p>
        </p:txBody>
      </p:sp>
      <p:sp>
        <p:nvSpPr>
          <p:cNvPr id="21" name="TextBox 20">
            <a:extLst>
              <a:ext uri="{FF2B5EF4-FFF2-40B4-BE49-F238E27FC236}">
                <a16:creationId xmlns:a16="http://schemas.microsoft.com/office/drawing/2014/main" id="{FD2CCE89-0CC4-42D4-B3F1-264E4674977F}"/>
              </a:ext>
            </a:extLst>
          </p:cNvPr>
          <p:cNvSpPr txBox="1"/>
          <p:nvPr/>
        </p:nvSpPr>
        <p:spPr>
          <a:xfrm>
            <a:off x="7784880" y="5662455"/>
            <a:ext cx="733425" cy="276999"/>
          </a:xfrm>
          <a:prstGeom prst="rect">
            <a:avLst/>
          </a:prstGeom>
          <a:noFill/>
        </p:spPr>
        <p:txBody>
          <a:bodyPr wrap="square" rtlCol="0">
            <a:spAutoFit/>
          </a:bodyPr>
          <a:lstStyle/>
          <a:p>
            <a:r>
              <a:rPr lang="en-US" sz="1200" b="1" dirty="0"/>
              <a:t>Density</a:t>
            </a:r>
          </a:p>
        </p:txBody>
      </p:sp>
      <p:sp>
        <p:nvSpPr>
          <p:cNvPr id="12" name="TextBox 11">
            <a:extLst>
              <a:ext uri="{FF2B5EF4-FFF2-40B4-BE49-F238E27FC236}">
                <a16:creationId xmlns:a16="http://schemas.microsoft.com/office/drawing/2014/main" id="{E0CF075B-6ECF-4554-85D7-D5F7B0F2580B}"/>
              </a:ext>
            </a:extLst>
          </p:cNvPr>
          <p:cNvSpPr txBox="1"/>
          <p:nvPr/>
        </p:nvSpPr>
        <p:spPr>
          <a:xfrm>
            <a:off x="5021579" y="1381185"/>
            <a:ext cx="6096000" cy="369332"/>
          </a:xfrm>
          <a:prstGeom prst="rect">
            <a:avLst/>
          </a:prstGeom>
          <a:noFill/>
        </p:spPr>
        <p:txBody>
          <a:bodyPr wrap="square">
            <a:spAutoFit/>
          </a:bodyPr>
          <a:lstStyle/>
          <a:p>
            <a:r>
              <a:rPr lang="en-US" b="1" dirty="0"/>
              <a:t>Hayne 2017 vs Lab Data for NU-LHT-2</a:t>
            </a:r>
            <a:r>
              <a:rPr lang="en-US" b="1" baseline="30000" dirty="0"/>
              <a:t>2</a:t>
            </a:r>
          </a:p>
        </p:txBody>
      </p:sp>
      <p:pic>
        <p:nvPicPr>
          <p:cNvPr id="14" name="Picture 13">
            <a:extLst>
              <a:ext uri="{FF2B5EF4-FFF2-40B4-BE49-F238E27FC236}">
                <a16:creationId xmlns:a16="http://schemas.microsoft.com/office/drawing/2014/main" id="{2977818A-9F93-43F6-A0A5-ACC2CFF7FE84}"/>
              </a:ext>
            </a:extLst>
          </p:cNvPr>
          <p:cNvPicPr>
            <a:picLocks noChangeAspect="1"/>
          </p:cNvPicPr>
          <p:nvPr/>
        </p:nvPicPr>
        <p:blipFill>
          <a:blip r:embed="rId6"/>
          <a:stretch>
            <a:fillRect/>
          </a:stretch>
        </p:blipFill>
        <p:spPr>
          <a:xfrm>
            <a:off x="5003482" y="1796019"/>
            <a:ext cx="5992103" cy="3869232"/>
          </a:xfrm>
          <a:prstGeom prst="rect">
            <a:avLst/>
          </a:prstGeom>
          <a:ln w="38100">
            <a:solidFill>
              <a:schemeClr val="tx1"/>
            </a:solidFill>
          </a:ln>
        </p:spPr>
      </p:pic>
    </p:spTree>
    <p:extLst>
      <p:ext uri="{BB962C8B-B14F-4D97-AF65-F5344CB8AC3E}">
        <p14:creationId xmlns:p14="http://schemas.microsoft.com/office/powerpoint/2010/main" val="2183998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ED0D-E419-4350-8006-EF6A70E0409A}"/>
              </a:ext>
            </a:extLst>
          </p:cNvPr>
          <p:cNvSpPr>
            <a:spLocks noGrp="1"/>
          </p:cNvSpPr>
          <p:nvPr>
            <p:ph type="title"/>
          </p:nvPr>
        </p:nvSpPr>
        <p:spPr/>
        <p:txBody>
          <a:bodyPr/>
          <a:lstStyle/>
          <a:p>
            <a:r>
              <a:rPr lang="en-US" dirty="0"/>
              <a:t>Extra: Extension for Icy Regolith </a:t>
            </a:r>
          </a:p>
        </p:txBody>
      </p:sp>
      <p:sp>
        <p:nvSpPr>
          <p:cNvPr id="3" name="Content Placeholder 2">
            <a:extLst>
              <a:ext uri="{FF2B5EF4-FFF2-40B4-BE49-F238E27FC236}">
                <a16:creationId xmlns:a16="http://schemas.microsoft.com/office/drawing/2014/main" id="{BEFB3556-1223-4A79-B0C0-6F053786C839}"/>
              </a:ext>
            </a:extLst>
          </p:cNvPr>
          <p:cNvSpPr>
            <a:spLocks noGrp="1"/>
          </p:cNvSpPr>
          <p:nvPr>
            <p:ph idx="1"/>
          </p:nvPr>
        </p:nvSpPr>
        <p:spPr>
          <a:xfrm>
            <a:off x="762000" y="1409612"/>
            <a:ext cx="5638799" cy="4351338"/>
          </a:xfrm>
        </p:spPr>
        <p:txBody>
          <a:bodyPr>
            <a:normAutofit/>
          </a:bodyPr>
          <a:lstStyle/>
          <a:p>
            <a:r>
              <a:rPr lang="en-US" dirty="0"/>
              <a:t>Reiss 2018 gives a semi-empirical model for thermal conductivity of regolith samples with water vapor between voids + an extension for icy regolith</a:t>
            </a:r>
            <a:r>
              <a:rPr lang="en-US" baseline="30000" dirty="0"/>
              <a:t>1,2</a:t>
            </a:r>
          </a:p>
          <a:p>
            <a:r>
              <a:rPr lang="en-US" dirty="0">
                <a:solidFill>
                  <a:schemeClr val="accent2"/>
                </a:solidFill>
              </a:rPr>
              <a:t>Available water properties </a:t>
            </a:r>
          </a:p>
          <a:p>
            <a:pPr lvl="1"/>
            <a:r>
              <a:rPr lang="en-US" dirty="0">
                <a:solidFill>
                  <a:schemeClr val="accent2"/>
                </a:solidFill>
              </a:rPr>
              <a:t>(vapor) Polynomial fit provided by D3.1 Table 10, VDI Heat Atlas. 2010.</a:t>
            </a:r>
          </a:p>
          <a:p>
            <a:pPr marL="800100" lvl="1"/>
            <a:r>
              <a:rPr lang="en-US" dirty="0">
                <a:solidFill>
                  <a:schemeClr val="accent2"/>
                </a:solidFill>
              </a:rPr>
              <a:t>(ice) </a:t>
            </a:r>
            <a:r>
              <a:rPr lang="en-US" sz="1800" dirty="0">
                <a:solidFill>
                  <a:schemeClr val="accent2"/>
                </a:solidFill>
              </a:rPr>
              <a:t>“Revised Release on the Equation of State 2006 for H2O Ice </a:t>
            </a:r>
            <a:r>
              <a:rPr lang="en-US" sz="1800" dirty="0" err="1">
                <a:solidFill>
                  <a:schemeClr val="accent2"/>
                </a:solidFill>
              </a:rPr>
              <a:t>Ih</a:t>
            </a:r>
            <a:r>
              <a:rPr lang="en-US" sz="1800" dirty="0">
                <a:solidFill>
                  <a:schemeClr val="accent2"/>
                </a:solidFill>
              </a:rPr>
              <a:t>,” IAPWS. 2009.</a:t>
            </a:r>
          </a:p>
          <a:p>
            <a:pPr marL="1200150" lvl="2"/>
            <a:r>
              <a:rPr lang="en-US" sz="1600" dirty="0">
                <a:solidFill>
                  <a:schemeClr val="accent2"/>
                </a:solidFill>
              </a:rPr>
              <a:t>https://iapws.readthedocs.io/en/latest/iapws.iapws95.html#iapws.iapws95.IAPWS95</a:t>
            </a:r>
          </a:p>
          <a:p>
            <a:pPr lvl="2"/>
            <a:endParaRPr lang="en-US" dirty="0">
              <a:solidFill>
                <a:schemeClr val="accent2"/>
              </a:solidFill>
            </a:endParaRPr>
          </a:p>
          <a:p>
            <a:pPr marL="0" indent="0">
              <a:buNone/>
            </a:pPr>
            <a:endParaRPr lang="en-US" dirty="0"/>
          </a:p>
          <a:p>
            <a:pPr lvl="1"/>
            <a:endParaRPr lang="en-US" dirty="0">
              <a:solidFill>
                <a:schemeClr val="accent2"/>
              </a:solidFill>
            </a:endParaRPr>
          </a:p>
          <a:p>
            <a:pPr lvl="1"/>
            <a:endParaRPr lang="en-US" dirty="0">
              <a:solidFill>
                <a:schemeClr val="accent2"/>
              </a:solidFill>
            </a:endParaRPr>
          </a:p>
          <a:p>
            <a:endParaRPr lang="en-US" sz="2800" dirty="0"/>
          </a:p>
          <a:p>
            <a:endParaRPr lang="en-US" dirty="0"/>
          </a:p>
        </p:txBody>
      </p:sp>
      <p:pic>
        <p:nvPicPr>
          <p:cNvPr id="4" name="Picture 3">
            <a:extLst>
              <a:ext uri="{FF2B5EF4-FFF2-40B4-BE49-F238E27FC236}">
                <a16:creationId xmlns:a16="http://schemas.microsoft.com/office/drawing/2014/main" id="{2AE80DD7-CE74-4642-8159-6436509195BA}"/>
              </a:ext>
            </a:extLst>
          </p:cNvPr>
          <p:cNvPicPr>
            <a:picLocks noChangeAspect="1"/>
          </p:cNvPicPr>
          <p:nvPr/>
        </p:nvPicPr>
        <p:blipFill>
          <a:blip r:embed="rId3"/>
          <a:stretch>
            <a:fillRect/>
          </a:stretch>
        </p:blipFill>
        <p:spPr>
          <a:xfrm>
            <a:off x="7086600" y="2893169"/>
            <a:ext cx="4152681" cy="3199606"/>
          </a:xfrm>
          <a:prstGeom prst="rect">
            <a:avLst/>
          </a:prstGeom>
        </p:spPr>
      </p:pic>
      <p:sp>
        <p:nvSpPr>
          <p:cNvPr id="6" name="TextBox 5">
            <a:extLst>
              <a:ext uri="{FF2B5EF4-FFF2-40B4-BE49-F238E27FC236}">
                <a16:creationId xmlns:a16="http://schemas.microsoft.com/office/drawing/2014/main" id="{1BB229E6-53DE-4894-A634-95EA03B18F61}"/>
              </a:ext>
            </a:extLst>
          </p:cNvPr>
          <p:cNvSpPr txBox="1"/>
          <p:nvPr/>
        </p:nvSpPr>
        <p:spPr>
          <a:xfrm>
            <a:off x="219456" y="6174719"/>
            <a:ext cx="10314483" cy="553998"/>
          </a:xfrm>
          <a:prstGeom prst="rect">
            <a:avLst/>
          </a:prstGeom>
          <a:noFill/>
        </p:spPr>
        <p:txBody>
          <a:bodyPr wrap="square">
            <a:spAutoFit/>
          </a:bodyPr>
          <a:lstStyle/>
          <a:p>
            <a:pPr algn="l">
              <a:spcBef>
                <a:spcPts val="0"/>
              </a:spcBef>
              <a:spcAft>
                <a:spcPts val="0"/>
              </a:spcAft>
            </a:pPr>
            <a:r>
              <a:rPr lang="en-US" sz="1000" b="0" baseline="30000" dirty="0">
                <a:effectLst/>
                <a:latin typeface="Calibri" panose="020F0502020204030204" pitchFamily="34" charset="0"/>
                <a:cs typeface="Calibri" panose="020F0502020204030204" pitchFamily="34" charset="0"/>
              </a:rPr>
              <a:t>1 </a:t>
            </a:r>
            <a:r>
              <a:rPr lang="en-US" sz="1000" b="0" dirty="0">
                <a:effectLst/>
                <a:latin typeface="Calibri" panose="020F0502020204030204" pitchFamily="34" charset="0"/>
                <a:cs typeface="Calibri" panose="020F0502020204030204" pitchFamily="34" charset="0"/>
              </a:rPr>
              <a:t>Reiss, “In-Situ Thermal Extraction of Volatiles from Lunar Regolith,” 2018.</a:t>
            </a:r>
          </a:p>
          <a:p>
            <a:pPr algn="l">
              <a:spcBef>
                <a:spcPts val="0"/>
              </a:spcBef>
              <a:spcAft>
                <a:spcPts val="0"/>
              </a:spcAft>
            </a:pPr>
            <a:r>
              <a:rPr lang="en-US" sz="1000" b="0" baseline="30000" dirty="0">
                <a:effectLst/>
                <a:latin typeface="Calibri" panose="020F0502020204030204" pitchFamily="34" charset="0"/>
                <a:cs typeface="Calibri" panose="020F0502020204030204" pitchFamily="34" charset="0"/>
              </a:rPr>
              <a:t>2</a:t>
            </a:r>
            <a:r>
              <a:rPr lang="en-US" sz="1000" b="0" dirty="0">
                <a:effectLst/>
                <a:latin typeface="Calibri" panose="020F0502020204030204" pitchFamily="34" charset="0"/>
                <a:cs typeface="Calibri" panose="020F0502020204030204" pitchFamily="34" charset="0"/>
              </a:rPr>
              <a:t> Siegler et. al,, “Laboratory Measurements of Thermal Properties of Icy Regolith Analogs,” </a:t>
            </a:r>
            <a:r>
              <a:rPr lang="en-US" sz="1000" b="0" dirty="0">
                <a:latin typeface="Calibri" panose="020F0502020204030204" pitchFamily="34" charset="0"/>
                <a:cs typeface="Calibri" panose="020F0502020204030204" pitchFamily="34" charset="0"/>
              </a:rPr>
              <a:t>2011</a:t>
            </a:r>
            <a:r>
              <a:rPr lang="en-US" sz="1000" b="0" dirty="0">
                <a:effectLst/>
                <a:latin typeface="Calibri" panose="020F0502020204030204" pitchFamily="34" charset="0"/>
                <a:cs typeface="Calibri" panose="020F0502020204030204" pitchFamily="34" charset="0"/>
              </a:rPr>
              <a:t>.</a:t>
            </a:r>
          </a:p>
          <a:p>
            <a:pPr>
              <a:spcBef>
                <a:spcPts val="0"/>
              </a:spcBef>
              <a:spcAft>
                <a:spcPts val="0"/>
              </a:spcAft>
            </a:pPr>
            <a:endParaRPr lang="en-US" sz="1000" b="0" dirty="0">
              <a:effectLst/>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6603F1E-AF89-4FB5-86DE-CE6B3F3C4825}"/>
                  </a:ext>
                </a:extLst>
              </p:cNvPr>
              <p:cNvSpPr txBox="1"/>
              <p:nvPr/>
            </p:nvSpPr>
            <p:spPr>
              <a:xfrm>
                <a:off x="7038002" y="1519984"/>
                <a:ext cx="4391998" cy="1287275"/>
              </a:xfrm>
              <a:prstGeom prst="rect">
                <a:avLst/>
              </a:prstGeom>
              <a:noFill/>
              <a:ln>
                <a:solidFill>
                  <a:schemeClr val="accent6"/>
                </a:solidFill>
              </a:ln>
            </p:spPr>
            <p:txBody>
              <a:bodyPr wrap="square" lIns="0" tIns="0" rIns="0" bIns="0" rtlCol="0">
                <a:spAutoFit/>
              </a:bodyPr>
              <a:lstStyle/>
              <a:p>
                <a:pPr algn="l"/>
                <a:r>
                  <a:rPr lang="en-US" dirty="0">
                    <a:solidFill>
                      <a:schemeClr val="accent2"/>
                    </a:solidFill>
                    <a:latin typeface="Calibri" panose="020F0502020204030204" pitchFamily="34" charset="0"/>
                    <a:cs typeface="Calibri" panose="020F0502020204030204" pitchFamily="34" charset="0"/>
                  </a:rPr>
                  <a:t> For Icy Regolith:</a:t>
                </a:r>
                <a:r>
                  <a:rPr lang="en-US" baseline="30000" dirty="0">
                    <a:solidFill>
                      <a:schemeClr val="accent2"/>
                    </a:solidFill>
                    <a:latin typeface="Calibri" panose="020F0502020204030204" pitchFamily="34" charset="0"/>
                    <a:cs typeface="Calibri" panose="020F0502020204030204" pitchFamily="34" charset="0"/>
                  </a:rPr>
                  <a:t>1,2</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𝑑𝑟𝑦</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𝜙</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𝑘</m:t>
                          </m:r>
                        </m:e>
                        <m:sub>
                          <m:r>
                            <a:rPr lang="en-US" b="0" i="1" smtClean="0">
                              <a:latin typeface="Cambria Math" panose="02040503050406030204" pitchFamily="18" charset="0"/>
                              <a:ea typeface="Cambria Math" panose="02040503050406030204" pitchFamily="18" charset="0"/>
                            </a:rPr>
                            <m:t>𝑖𝑐𝑒</m:t>
                          </m:r>
                        </m:sub>
                      </m:sSub>
                      <m:r>
                        <a:rPr lang="en-US" b="0" i="1" smtClean="0">
                          <a:latin typeface="Cambria Math" panose="02040503050406030204" pitchFamily="18" charset="0"/>
                          <a:ea typeface="Cambria Math" panose="02040503050406030204" pitchFamily="18" charset="0"/>
                        </a:rPr>
                        <m:t>𝑓</m:t>
                      </m:r>
                    </m:oMath>
                  </m:oMathPara>
                </a14:m>
                <a:endParaRPr lang="en-US" b="0" dirty="0">
                  <a:latin typeface="Calibri" panose="020F0502020204030204" pitchFamily="34" charset="0"/>
                  <a:ea typeface="Cambria Math" panose="02040503050406030204" pitchFamily="18"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𝑓</m:t>
                      </m:r>
                      <m:r>
                        <a:rPr lang="en-US" b="0" i="1" dirty="0" smtClean="0">
                          <a:latin typeface="Cambria Math" panose="02040503050406030204" pitchFamily="18" charset="0"/>
                        </a:rPr>
                        <m:t>=</m:t>
                      </m:r>
                      <m:r>
                        <m:rPr>
                          <m:nor/>
                        </m:rPr>
                        <a:rPr lang="en-US" b="0" i="0" dirty="0" smtClean="0">
                          <a:latin typeface="Calibri" panose="020F0502020204030204" pitchFamily="34" charset="0"/>
                          <a:cs typeface="Calibri" panose="020F0502020204030204" pitchFamily="34" charset="0"/>
                        </a:rPr>
                        <m:t>filling</m:t>
                      </m:r>
                      <m:r>
                        <m:rPr>
                          <m:nor/>
                        </m:rPr>
                        <a:rPr lang="en-US" b="0" i="0" dirty="0" smtClean="0">
                          <a:latin typeface="Calibri" panose="020F0502020204030204" pitchFamily="34" charset="0"/>
                          <a:cs typeface="Calibri" panose="020F0502020204030204" pitchFamily="34" charset="0"/>
                        </a:rPr>
                        <m:t> </m:t>
                      </m:r>
                      <m:r>
                        <m:rPr>
                          <m:nor/>
                        </m:rPr>
                        <a:rPr lang="en-US" b="0" i="0" dirty="0" smtClean="0">
                          <a:latin typeface="Calibri" panose="020F0502020204030204" pitchFamily="34" charset="0"/>
                          <a:cs typeface="Calibri" panose="020F0502020204030204" pitchFamily="34" charset="0"/>
                        </a:rPr>
                        <m:t>fraction</m:t>
                      </m:r>
                      <m:r>
                        <a:rPr lang="en-US" b="0" i="1" dirty="0" smtClean="0">
                          <a:latin typeface="Cambria Math" panose="02040503050406030204" pitchFamily="18" charset="0"/>
                        </a:rPr>
                        <m:t>=</m:t>
                      </m:r>
                      <m:sSub>
                        <m:sSubPr>
                          <m:ctrlPr>
                            <a:rPr lang="en-US" b="0" i="1" dirty="0" err="1" smtClean="0">
                              <a:latin typeface="Cambria Math" panose="02040503050406030204" pitchFamily="18" charset="0"/>
                            </a:rPr>
                          </m:ctrlPr>
                        </m:sSubPr>
                        <m:e>
                          <m:r>
                            <a:rPr lang="en-US" b="0" i="1" dirty="0" err="1" smtClean="0">
                              <a:latin typeface="Cambria Math" panose="02040503050406030204" pitchFamily="18" charset="0"/>
                            </a:rPr>
                            <m:t>𝑉</m:t>
                          </m:r>
                        </m:e>
                        <m:sub>
                          <m:r>
                            <a:rPr lang="en-US" b="0" i="1" dirty="0" err="1" smtClean="0">
                              <a:latin typeface="Cambria Math" panose="02040503050406030204" pitchFamily="18" charset="0"/>
                            </a:rPr>
                            <m:t>𝑖𝑐𝑒</m:t>
                          </m:r>
                        </m:sub>
                      </m:sSub>
                      <m:r>
                        <a:rPr lang="en-US" b="0" i="1" dirty="0">
                          <a:latin typeface="Cambria Math" panose="02040503050406030204" pitchFamily="18" charset="0"/>
                        </a:rPr>
                        <m:t>/</m:t>
                      </m:r>
                      <m:r>
                        <a:rPr lang="en-US" b="0" i="1" dirty="0" smtClean="0">
                          <a:latin typeface="Cambria Math" panose="02040503050406030204" pitchFamily="18" charset="0"/>
                        </a:rPr>
                        <m:t>(</m:t>
                      </m:r>
                      <m:r>
                        <a:rPr lang="en-US" b="0" i="1">
                          <a:latin typeface="Cambria Math" panose="02040503050406030204" pitchFamily="18" charset="0"/>
                          <a:ea typeface="Cambria Math" panose="02040503050406030204" pitchFamily="18" charset="0"/>
                        </a:rPr>
                        <m:t>𝜙</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𝑉</m:t>
                          </m:r>
                        </m:e>
                        <m:sub>
                          <m:r>
                            <a:rPr lang="en-US" b="0" i="1" dirty="0" smtClean="0">
                              <a:latin typeface="Cambria Math" panose="02040503050406030204" pitchFamily="18" charset="0"/>
                            </a:rPr>
                            <m:t>𝑑𝑟𝑦</m:t>
                          </m:r>
                        </m:sub>
                      </m:sSub>
                      <m:r>
                        <a:rPr lang="en-US" b="0" i="1" dirty="0" smtClean="0">
                          <a:latin typeface="Cambria Math" panose="02040503050406030204" pitchFamily="18" charset="0"/>
                        </a:rPr>
                        <m:t>)</m:t>
                      </m:r>
                    </m:oMath>
                  </m:oMathPara>
                </a14:m>
                <a:endParaRPr lang="en-US" b="0" dirty="0">
                  <a:latin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m:t>
                      </m:r>
                      <m:r>
                        <m:rPr>
                          <m:nor/>
                        </m:rPr>
                        <a:rPr lang="en-US" b="0" dirty="0">
                          <a:latin typeface="Calibri" panose="020F0502020204030204" pitchFamily="34" charset="0"/>
                          <a:cs typeface="Calibri" panose="020F0502020204030204" pitchFamily="34" charset="0"/>
                        </a:rPr>
                        <m:t>porosity</m:t>
                      </m:r>
                      <m:r>
                        <m:rPr>
                          <m:nor/>
                        </m:rPr>
                        <a:rPr lang="en-US" b="0" dirty="0">
                          <a:latin typeface="Calibri" panose="020F0502020204030204" pitchFamily="34" charset="0"/>
                          <a:cs typeface="Calibri" panose="020F0502020204030204" pitchFamily="34" charset="0"/>
                        </a:rPr>
                        <m:t> ~</m:t>
                      </m:r>
                      <m:r>
                        <m:rPr>
                          <m:nor/>
                        </m:rPr>
                        <a:rPr lang="en-US" b="0" dirty="0">
                          <a:latin typeface="Calibri" panose="020F0502020204030204" pitchFamily="34" charset="0"/>
                          <a:cs typeface="Calibri" panose="020F0502020204030204" pitchFamily="34" charset="0"/>
                        </a:rPr>
                        <m:t>0</m:t>
                      </m:r>
                      <m:r>
                        <m:rPr>
                          <m:nor/>
                        </m:rPr>
                        <a:rPr lang="en-US" b="0" dirty="0">
                          <a:latin typeface="Calibri" panose="020F0502020204030204" pitchFamily="34" charset="0"/>
                          <a:cs typeface="Calibri" panose="020F0502020204030204" pitchFamily="34" charset="0"/>
                        </a:rPr>
                        <m:t>.</m:t>
                      </m:r>
                      <m:r>
                        <m:rPr>
                          <m:nor/>
                        </m:rPr>
                        <a:rPr lang="en-US" b="0" dirty="0">
                          <a:latin typeface="Calibri" panose="020F0502020204030204" pitchFamily="34" charset="0"/>
                          <a:cs typeface="Calibri" panose="020F0502020204030204" pitchFamily="34" charset="0"/>
                        </a:rPr>
                        <m:t>5</m:t>
                      </m:r>
                    </m:oMath>
                  </m:oMathPara>
                </a14:m>
                <a:endParaRPr lang="en-US" b="0" dirty="0">
                  <a:latin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C6603F1E-AF89-4FB5-86DE-CE6B3F3C4825}"/>
                  </a:ext>
                </a:extLst>
              </p:cNvPr>
              <p:cNvSpPr txBox="1">
                <a:spLocks noRot="1" noChangeAspect="1" noMove="1" noResize="1" noEditPoints="1" noAdjustHandles="1" noChangeArrowheads="1" noChangeShapeType="1" noTextEdit="1"/>
              </p:cNvSpPr>
              <p:nvPr/>
            </p:nvSpPr>
            <p:spPr>
              <a:xfrm>
                <a:off x="7038002" y="1519984"/>
                <a:ext cx="4391998" cy="1287275"/>
              </a:xfrm>
              <a:prstGeom prst="rect">
                <a:avLst/>
              </a:prstGeom>
              <a:blipFill>
                <a:blip r:embed="rId4"/>
                <a:stretch>
                  <a:fillRect l="-2216" t="-5607" b="-6075"/>
                </a:stretch>
              </a:blipFill>
              <a:ln>
                <a:solidFill>
                  <a:schemeClr val="accent6"/>
                </a:solidFill>
              </a:ln>
            </p:spPr>
            <p:txBody>
              <a:bodyPr/>
              <a:lstStyle/>
              <a:p>
                <a:r>
                  <a:rPr lang="en-US">
                    <a:noFill/>
                  </a:rPr>
                  <a:t> </a:t>
                </a:r>
              </a:p>
            </p:txBody>
          </p:sp>
        </mc:Fallback>
      </mc:AlternateContent>
      <p:sp>
        <p:nvSpPr>
          <p:cNvPr id="10" name="TextBox 9">
            <a:extLst>
              <a:ext uri="{FF2B5EF4-FFF2-40B4-BE49-F238E27FC236}">
                <a16:creationId xmlns:a16="http://schemas.microsoft.com/office/drawing/2014/main" id="{5745FD18-D77E-44FB-A8DD-7E03FDCF7A54}"/>
              </a:ext>
            </a:extLst>
          </p:cNvPr>
          <p:cNvSpPr txBox="1"/>
          <p:nvPr/>
        </p:nvSpPr>
        <p:spPr>
          <a:xfrm>
            <a:off x="6172200" y="6018303"/>
            <a:ext cx="5848350" cy="584775"/>
          </a:xfrm>
          <a:prstGeom prst="rect">
            <a:avLst/>
          </a:prstGeom>
          <a:noFill/>
        </p:spPr>
        <p:txBody>
          <a:bodyPr wrap="square">
            <a:spAutoFit/>
          </a:bodyPr>
          <a:lstStyle/>
          <a:p>
            <a:pPr algn="ctr"/>
            <a:r>
              <a:rPr lang="en-US" sz="1600" dirty="0">
                <a:latin typeface="Calibri" panose="020F0502020204030204" pitchFamily="34" charset="0"/>
                <a:cs typeface="Calibri" panose="020F0502020204030204" pitchFamily="34" charset="0"/>
              </a:rPr>
              <a:t>Bulk thermal conductivity of regolith with water vapor/ice between voids using predicted with Reiss’s model  </a:t>
            </a:r>
          </a:p>
        </p:txBody>
      </p:sp>
    </p:spTree>
    <p:extLst>
      <p:ext uri="{BB962C8B-B14F-4D97-AF65-F5344CB8AC3E}">
        <p14:creationId xmlns:p14="http://schemas.microsoft.com/office/powerpoint/2010/main" val="271704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3CB40FB-BF3C-4C86-AB63-E791D03E180E}"/>
                  </a:ext>
                </a:extLst>
              </p:cNvPr>
              <p:cNvSpPr>
                <a:spLocks noGrp="1"/>
              </p:cNvSpPr>
              <p:nvPr>
                <p:ph type="title"/>
              </p:nvPr>
            </p:nvSpPr>
            <p:spPr/>
            <p:txBody>
              <a:bodyPr/>
              <a:lstStyle/>
              <a:p>
                <a:r>
                  <a:rPr lang="en-US" dirty="0"/>
                  <a:t>Specific heat,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𝑝</m:t>
                        </m:r>
                      </m:sub>
                    </m:sSub>
                  </m:oMath>
                </a14:m>
                <a:endParaRPr lang="en-US" dirty="0"/>
              </a:p>
            </p:txBody>
          </p:sp>
        </mc:Choice>
        <mc:Fallback xmlns="">
          <p:sp>
            <p:nvSpPr>
              <p:cNvPr id="2" name="Title 1">
                <a:extLst>
                  <a:ext uri="{FF2B5EF4-FFF2-40B4-BE49-F238E27FC236}">
                    <a16:creationId xmlns:a16="http://schemas.microsoft.com/office/drawing/2014/main" id="{93CB40FB-BF3C-4C86-AB63-E791D03E180E}"/>
                  </a:ext>
                </a:extLst>
              </p:cNvPr>
              <p:cNvSpPr>
                <a:spLocks noGrp="1" noRot="1" noChangeAspect="1" noMove="1" noResize="1" noEditPoints="1" noAdjustHandles="1" noChangeArrowheads="1" noChangeShapeType="1" noTextEdit="1"/>
              </p:cNvSpPr>
              <p:nvPr>
                <p:ph type="title"/>
              </p:nvPr>
            </p:nvSpPr>
            <p:spPr>
              <a:blipFill>
                <a:blip r:embed="rId2"/>
                <a:stretch>
                  <a:fillRect t="-14773" b="-261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BBA5E1-9648-4F50-9F23-96C512DC524A}"/>
                  </a:ext>
                </a:extLst>
              </p:cNvPr>
              <p:cNvSpPr>
                <a:spLocks noGrp="1"/>
              </p:cNvSpPr>
              <p:nvPr>
                <p:ph idx="1"/>
              </p:nvPr>
            </p:nvSpPr>
            <p:spPr>
              <a:xfrm>
                <a:off x="838200" y="1825625"/>
                <a:ext cx="4676775" cy="4351338"/>
              </a:xfrm>
            </p:spPr>
            <p:txBody>
              <a:bodyPr/>
              <a:lstStyle/>
              <a:p>
                <a:r>
                  <a:rPr lang="en-US" sz="2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Bulk </a:t>
                </a:r>
                <a14:m>
                  <m:oMath xmlns:m="http://schemas.openxmlformats.org/officeDocument/2006/math">
                    <m:sSub>
                      <m:sSubPr>
                        <m:ctrlPr>
                          <a:rPr lang="en-US" sz="2400" i="1" dirty="0" smtClean="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dirty="0" smtClean="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en-US" sz="2400" i="1" dirty="0" smtClean="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t>𝑝</m:t>
                        </m:r>
                      </m:sub>
                    </m:sSub>
                  </m:oMath>
                </a14:m>
                <a:r>
                  <a:rPr lang="en-US" sz="2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 depends:</a:t>
                </a:r>
              </a:p>
              <a:p>
                <a:pPr lvl="1"/>
                <a:r>
                  <a:rPr lang="en-US" sz="2000"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Molecular structure</a:t>
                </a:r>
              </a:p>
              <a:p>
                <a:pPr lvl="1"/>
                <a:r>
                  <a:rPr lang="en-US" sz="20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Temperature</a:t>
                </a:r>
              </a:p>
              <a:p>
                <a:pPr>
                  <a:spcBef>
                    <a:spcPts val="500"/>
                  </a:spcBef>
                  <a:defRPr/>
                </a:pPr>
                <a14:m>
                  <m:oMath xmlns:m="http://schemas.openxmlformats.org/officeDocument/2006/math">
                    <m:sSub>
                      <m:sSubPr>
                        <m:ctrlPr>
                          <a:rPr lang="en-US" sz="2400" i="1" dirty="0" smtClean="0">
                            <a:solidFill>
                              <a:schemeClr val="accent2"/>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dirty="0">
                            <a:solidFill>
                              <a:schemeClr val="accent2"/>
                            </a:solidFill>
                            <a:latin typeface="Cambria Math" panose="02040503050406030204" pitchFamily="18" charset="0"/>
                            <a:ea typeface="Times New Roman" panose="02020603050405020304" pitchFamily="18" charset="0"/>
                            <a:cs typeface="Times New Roman" panose="02020603050405020304" pitchFamily="18" charset="0"/>
                          </a:rPr>
                          <m:t>𝑐</m:t>
                        </m:r>
                      </m:e>
                      <m:sub>
                        <m:r>
                          <a:rPr lang="en-US" sz="2400" i="1" dirty="0">
                            <a:solidFill>
                              <a:schemeClr val="accent2"/>
                            </a:solidFill>
                            <a:latin typeface="Cambria Math" panose="02040503050406030204" pitchFamily="18" charset="0"/>
                            <a:ea typeface="Times New Roman" panose="02020603050405020304" pitchFamily="18" charset="0"/>
                            <a:cs typeface="Times New Roman" panose="02020603050405020304" pitchFamily="18" charset="0"/>
                          </a:rPr>
                          <m:t>𝑝</m:t>
                        </m:r>
                      </m:sub>
                    </m:sSub>
                  </m:oMath>
                </a14:m>
                <a:r>
                  <a:rPr lang="en-US" sz="2400"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 of many Apollo samples from have been measured at ~80K - 360K</a:t>
                </a:r>
                <a:r>
                  <a:rPr lang="en-US" sz="2400" baseline="30000"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1</a:t>
                </a:r>
              </a:p>
              <a:p>
                <a:pPr>
                  <a:spcBef>
                    <a:spcPts val="500"/>
                  </a:spcBef>
                  <a:defRPr/>
                </a:pPr>
                <a:r>
                  <a:rPr kumimoji="0" lang="en-US" sz="2400" b="0" i="0" u="none" strike="noStrike" kern="1200" cap="none" spc="0" normalizeH="0" baseline="0" noProof="0" dirty="0">
                    <a:ln>
                      <a:noFill/>
                    </a:ln>
                    <a:solidFill>
                      <a:schemeClr val="accent2"/>
                    </a:solidFill>
                    <a:effectLst/>
                    <a:uLnTx/>
                    <a:uFillTx/>
                    <a:latin typeface="Calibri" panose="020F0502020204030204"/>
                    <a:ea typeface="+mn-ea"/>
                    <a:cs typeface="+mn-cs"/>
                  </a:rPr>
                  <a:t>Lunar regolith</a:t>
                </a:r>
                <a:r>
                  <a:rPr lang="en-US" sz="2400" dirty="0">
                    <a:solidFill>
                      <a:schemeClr val="accent2"/>
                    </a:solidFill>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dirty="0">
                            <a:solidFill>
                              <a:schemeClr val="accent2"/>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dirty="0">
                            <a:solidFill>
                              <a:schemeClr val="accent2"/>
                            </a:solidFill>
                            <a:latin typeface="Cambria Math" panose="02040503050406030204" pitchFamily="18" charset="0"/>
                            <a:ea typeface="Times New Roman" panose="02020603050405020304" pitchFamily="18" charset="0"/>
                            <a:cs typeface="Times New Roman" panose="02020603050405020304" pitchFamily="18" charset="0"/>
                          </a:rPr>
                          <m:t>𝑐</m:t>
                        </m:r>
                      </m:e>
                      <m:sub>
                        <m:r>
                          <a:rPr lang="en-US" sz="2400" i="1" dirty="0">
                            <a:solidFill>
                              <a:schemeClr val="accent2"/>
                            </a:solidFill>
                            <a:latin typeface="Cambria Math" panose="02040503050406030204" pitchFamily="18" charset="0"/>
                            <a:ea typeface="Times New Roman" panose="02020603050405020304" pitchFamily="18" charset="0"/>
                            <a:cs typeface="Times New Roman" panose="02020603050405020304" pitchFamily="18" charset="0"/>
                          </a:rPr>
                          <m:t>𝑝</m:t>
                        </m:r>
                      </m:sub>
                    </m:sSub>
                  </m:oMath>
                </a14:m>
                <a:r>
                  <a:rPr lang="en-US" sz="2400"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chemeClr val="accent2"/>
                    </a:solidFill>
                    <a:effectLst/>
                    <a:uLnTx/>
                    <a:uFillTx/>
                    <a:latin typeface="Calibri" panose="020F0502020204030204"/>
                    <a:ea typeface="+mn-ea"/>
                    <a:cs typeface="+mn-cs"/>
                  </a:rPr>
                  <a:t>vs temperature have been developed</a:t>
                </a:r>
                <a:r>
                  <a:rPr lang="en-US" sz="2400" baseline="30000" dirty="0">
                    <a:solidFill>
                      <a:schemeClr val="accent2"/>
                    </a:solidFill>
                    <a:latin typeface="Calibri" panose="020F0502020204030204"/>
                  </a:rPr>
                  <a:t>including:1,2,3</a:t>
                </a:r>
                <a:r>
                  <a:rPr kumimoji="0" lang="en-US" sz="2400" b="0" i="0" u="none" strike="noStrike" kern="1200" cap="none" spc="0" normalizeH="0" baseline="0" noProof="0" dirty="0">
                    <a:ln>
                      <a:noFill/>
                    </a:ln>
                    <a:solidFill>
                      <a:schemeClr val="accent2"/>
                    </a:solidFill>
                    <a:effectLst/>
                    <a:uLnTx/>
                    <a:uFillTx/>
                    <a:latin typeface="Calibri" panose="020F0502020204030204"/>
                    <a:ea typeface="+mn-ea"/>
                    <a:cs typeface="+mn-cs"/>
                  </a:rPr>
                  <a:t> </a:t>
                </a:r>
              </a:p>
              <a:p>
                <a:pPr>
                  <a:spcBef>
                    <a:spcPts val="500"/>
                  </a:spcBef>
                  <a:defRPr/>
                </a:pPr>
                <a:endParaRPr kumimoji="0" lang="en-US" b="0"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mc:Choice>
        <mc:Fallback xmlns="">
          <p:sp>
            <p:nvSpPr>
              <p:cNvPr id="3" name="Content Placeholder 2">
                <a:extLst>
                  <a:ext uri="{FF2B5EF4-FFF2-40B4-BE49-F238E27FC236}">
                    <a16:creationId xmlns:a16="http://schemas.microsoft.com/office/drawing/2014/main" id="{05BBA5E1-9648-4F50-9F23-96C512DC524A}"/>
                  </a:ext>
                </a:extLst>
              </p:cNvPr>
              <p:cNvSpPr>
                <a:spLocks noGrp="1" noRot="1" noChangeAspect="1" noMove="1" noResize="1" noEditPoints="1" noAdjustHandles="1" noChangeArrowheads="1" noChangeShapeType="1" noTextEdit="1"/>
              </p:cNvSpPr>
              <p:nvPr>
                <p:ph idx="1"/>
              </p:nvPr>
            </p:nvSpPr>
            <p:spPr>
              <a:xfrm>
                <a:off x="838200" y="1825625"/>
                <a:ext cx="4676775" cy="4351338"/>
              </a:xfrm>
              <a:blipFill>
                <a:blip r:embed="rId3"/>
                <a:stretch>
                  <a:fillRect l="-2086" t="-1120" r="-169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4F45024-E53B-432A-9C21-4815931506E8}"/>
              </a:ext>
            </a:extLst>
          </p:cNvPr>
          <p:cNvSpPr txBox="1"/>
          <p:nvPr/>
        </p:nvSpPr>
        <p:spPr>
          <a:xfrm>
            <a:off x="190500" y="6086802"/>
            <a:ext cx="11810999" cy="553998"/>
          </a:xfrm>
          <a:prstGeom prst="rect">
            <a:avLst/>
          </a:prstGeom>
          <a:noFill/>
        </p:spPr>
        <p:txBody>
          <a:bodyPr wrap="square" rtlCol="0">
            <a:spAutoFit/>
          </a:bodyPr>
          <a:lstStyle/>
          <a:p>
            <a:pPr algn="l">
              <a:spcBef>
                <a:spcPts val="0"/>
              </a:spcBef>
              <a:spcAft>
                <a:spcPts val="0"/>
              </a:spcAft>
            </a:pPr>
            <a:r>
              <a:rPr lang="en-US" sz="1000" b="0" dirty="0">
                <a:effectLst/>
                <a:latin typeface="Calibri" panose="020F0502020204030204" pitchFamily="34" charset="0"/>
                <a:cs typeface="Calibri" panose="020F0502020204030204" pitchFamily="34" charset="0"/>
              </a:rPr>
              <a:t>1 Hemingway et al., “Specific heats of lunar soils, basalt, and breccias from the Apollo 14, 15, and 16 landing sites, between 90 and 350°K,” </a:t>
            </a:r>
            <a:r>
              <a:rPr lang="en-US" sz="1000" b="0" i="1" dirty="0">
                <a:effectLst/>
                <a:latin typeface="Calibri" panose="020F0502020204030204" pitchFamily="34" charset="0"/>
                <a:cs typeface="Calibri" panose="020F0502020204030204" pitchFamily="34" charset="0"/>
              </a:rPr>
              <a:t>Proceedings of the Lunar Science Conference</a:t>
            </a:r>
            <a:r>
              <a:rPr lang="en-US" sz="1000" b="0" dirty="0">
                <a:effectLst/>
                <a:latin typeface="Calibri" panose="020F0502020204030204" pitchFamily="34" charset="0"/>
                <a:cs typeface="Calibri" panose="020F0502020204030204" pitchFamily="34" charset="0"/>
              </a:rPr>
              <a:t>, 1973..</a:t>
            </a:r>
            <a:endParaRPr lang="en-US" sz="1000" b="0" baseline="30000" dirty="0">
              <a:latin typeface="Calibri" panose="020F0502020204030204" pitchFamily="34" charset="0"/>
              <a:cs typeface="Calibri" panose="020F0502020204030204" pitchFamily="34" charset="0"/>
            </a:endParaRPr>
          </a:p>
          <a:p>
            <a:pPr algn="l"/>
            <a:r>
              <a:rPr lang="en-US" sz="1000" b="0" baseline="30000" dirty="0">
                <a:latin typeface="Calibri" panose="020F0502020204030204" pitchFamily="34" charset="0"/>
                <a:cs typeface="Calibri" panose="020F0502020204030204" pitchFamily="34" charset="0"/>
              </a:rPr>
              <a:t>2</a:t>
            </a:r>
            <a:r>
              <a:rPr lang="en-US" sz="1000" b="0" dirty="0">
                <a:latin typeface="Calibri" panose="020F0502020204030204" pitchFamily="34" charset="0"/>
                <a:cs typeface="Calibri" panose="020F0502020204030204" pitchFamily="34" charset="0"/>
              </a:rPr>
              <a:t> Hayne et al., “Global Regolith Thermophysical Properties of the Moon From the Diviner Lunar Radiometer Experiment: Lunar Regolith Thermophysical Properties,” 2017. (Used data from </a:t>
            </a:r>
            <a:r>
              <a:rPr lang="en-US" sz="1000" b="0" dirty="0" err="1">
                <a:latin typeface="Calibri" panose="020F0502020204030204" pitchFamily="34" charset="0"/>
                <a:cs typeface="Calibri" panose="020F0502020204030204" pitchFamily="34" charset="0"/>
              </a:rPr>
              <a:t>Ledlow</a:t>
            </a:r>
            <a:r>
              <a:rPr lang="en-US" sz="1000" b="0" dirty="0">
                <a:latin typeface="Calibri" panose="020F0502020204030204" pitchFamily="34" charset="0"/>
                <a:cs typeface="Calibri" panose="020F0502020204030204" pitchFamily="34" charset="0"/>
              </a:rPr>
              <a:t> 1992 and Hemingway 1981)</a:t>
            </a:r>
          </a:p>
          <a:p>
            <a:pPr algn="l"/>
            <a:r>
              <a:rPr lang="en-US" sz="1000" b="0" baseline="30000" dirty="0">
                <a:latin typeface="Calibri" panose="020F0502020204030204" pitchFamily="34" charset="0"/>
                <a:cs typeface="Calibri" panose="020F0502020204030204" pitchFamily="34" charset="0"/>
              </a:rPr>
              <a:t>3</a:t>
            </a:r>
            <a:r>
              <a:rPr lang="en-US" sz="1000" b="0" dirty="0">
                <a:latin typeface="Calibri" panose="020F0502020204030204" pitchFamily="34" charset="0"/>
                <a:cs typeface="Calibri" panose="020F0502020204030204" pitchFamily="34" charset="0"/>
              </a:rPr>
              <a:t>Woods-Robinson</a:t>
            </a:r>
            <a:r>
              <a:rPr lang="en-US" sz="1000" b="0" dirty="0">
                <a:effectLst/>
                <a:latin typeface="Calibri" panose="020F0502020204030204" pitchFamily="34" charset="0"/>
                <a:cs typeface="Calibri" panose="020F0502020204030204" pitchFamily="34" charset="0"/>
              </a:rPr>
              <a:t> et al., </a:t>
            </a:r>
            <a:r>
              <a:rPr lang="en-US" sz="1000" b="0" dirty="0">
                <a:latin typeface="Calibri" panose="020F0502020204030204" pitchFamily="34" charset="0"/>
                <a:cs typeface="Calibri" panose="020F0502020204030204" pitchFamily="34" charset="0"/>
              </a:rPr>
              <a:t>" A model for the Thermophysical Properties of Lunar Regolith at Low Temperatures" 2019.</a:t>
            </a:r>
          </a:p>
        </p:txBody>
      </p:sp>
      <p:pic>
        <p:nvPicPr>
          <p:cNvPr id="6" name="Picture 5">
            <a:extLst>
              <a:ext uri="{FF2B5EF4-FFF2-40B4-BE49-F238E27FC236}">
                <a16:creationId xmlns:a16="http://schemas.microsoft.com/office/drawing/2014/main" id="{FA5EBB54-6624-4FEE-9607-D912ADC83E14}"/>
              </a:ext>
            </a:extLst>
          </p:cNvPr>
          <p:cNvPicPr>
            <a:picLocks noChangeAspect="1"/>
          </p:cNvPicPr>
          <p:nvPr/>
        </p:nvPicPr>
        <p:blipFill>
          <a:blip r:embed="rId4"/>
          <a:stretch>
            <a:fillRect/>
          </a:stretch>
        </p:blipFill>
        <p:spPr>
          <a:xfrm>
            <a:off x="5384678" y="1690688"/>
            <a:ext cx="6616821" cy="3070551"/>
          </a:xfrm>
          <a:prstGeom prst="rect">
            <a:avLst/>
          </a:prstGeom>
        </p:spPr>
      </p:pic>
      <p:sp>
        <p:nvSpPr>
          <p:cNvPr id="12" name="TextBox 11">
            <a:extLst>
              <a:ext uri="{FF2B5EF4-FFF2-40B4-BE49-F238E27FC236}">
                <a16:creationId xmlns:a16="http://schemas.microsoft.com/office/drawing/2014/main" id="{1B049274-ED64-4974-83E5-A136588B1F20}"/>
              </a:ext>
            </a:extLst>
          </p:cNvPr>
          <p:cNvSpPr txBox="1"/>
          <p:nvPr/>
        </p:nvSpPr>
        <p:spPr>
          <a:xfrm>
            <a:off x="5087595" y="4591962"/>
            <a:ext cx="6833787" cy="338554"/>
          </a:xfrm>
          <a:prstGeom prst="rect">
            <a:avLst/>
          </a:prstGeom>
          <a:noFill/>
        </p:spPr>
        <p:txBody>
          <a:bodyPr wrap="square">
            <a:spAutoFit/>
          </a:bodyPr>
          <a:lstStyle/>
          <a:p>
            <a:pPr algn="ctr"/>
            <a:r>
              <a:rPr lang="en-US" sz="1600" b="1" dirty="0">
                <a:latin typeface="Calibri" panose="020F0502020204030204" pitchFamily="34" charset="0"/>
                <a:cs typeface="Calibri" panose="020F0502020204030204" pitchFamily="34" charset="0"/>
              </a:rPr>
              <a:t>Specific heat of an Apollo Lunar Highlands sample</a:t>
            </a:r>
            <a:r>
              <a:rPr lang="en-US" sz="1600" b="1" baseline="30000" dirty="0">
                <a:latin typeface="Calibri" panose="020F0502020204030204" pitchFamily="34" charset="0"/>
                <a:cs typeface="Calibri" panose="020F0502020204030204" pitchFamily="34" charset="0"/>
              </a:rPr>
              <a:t>1</a:t>
            </a:r>
          </a:p>
        </p:txBody>
      </p:sp>
    </p:spTree>
    <p:extLst>
      <p:ext uri="{BB962C8B-B14F-4D97-AF65-F5344CB8AC3E}">
        <p14:creationId xmlns:p14="http://schemas.microsoft.com/office/powerpoint/2010/main" val="1212434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3CB40FB-BF3C-4C86-AB63-E791D03E180E}"/>
                  </a:ext>
                </a:extLst>
              </p:cNvPr>
              <p:cNvSpPr>
                <a:spLocks noGrp="1"/>
              </p:cNvSpPr>
              <p:nvPr>
                <p:ph type="title"/>
              </p:nvPr>
            </p:nvSpPr>
            <p:spPr/>
            <p:txBody>
              <a:bodyPr/>
              <a:lstStyle/>
              <a:p>
                <a:r>
                  <a:rPr lang="en-US" dirty="0"/>
                  <a:t>Specific heat,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𝑝</m:t>
                        </m:r>
                      </m:sub>
                    </m:sSub>
                  </m:oMath>
                </a14:m>
                <a:endParaRPr lang="en-US" dirty="0"/>
              </a:p>
            </p:txBody>
          </p:sp>
        </mc:Choice>
        <mc:Fallback xmlns="">
          <p:sp>
            <p:nvSpPr>
              <p:cNvPr id="2" name="Title 1">
                <a:extLst>
                  <a:ext uri="{FF2B5EF4-FFF2-40B4-BE49-F238E27FC236}">
                    <a16:creationId xmlns:a16="http://schemas.microsoft.com/office/drawing/2014/main" id="{93CB40FB-BF3C-4C86-AB63-E791D03E180E}"/>
                  </a:ext>
                </a:extLst>
              </p:cNvPr>
              <p:cNvSpPr>
                <a:spLocks noGrp="1" noRot="1" noChangeAspect="1" noMove="1" noResize="1" noEditPoints="1" noAdjustHandles="1" noChangeArrowheads="1" noChangeShapeType="1" noTextEdit="1"/>
              </p:cNvSpPr>
              <p:nvPr>
                <p:ph type="title"/>
              </p:nvPr>
            </p:nvSpPr>
            <p:spPr>
              <a:blipFill>
                <a:blip r:embed="rId2"/>
                <a:stretch>
                  <a:fillRect t="-14773" b="-261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BBA5E1-9648-4F50-9F23-96C512DC524A}"/>
                  </a:ext>
                </a:extLst>
              </p:cNvPr>
              <p:cNvSpPr>
                <a:spLocks noGrp="1"/>
              </p:cNvSpPr>
              <p:nvPr>
                <p:ph idx="1"/>
              </p:nvPr>
            </p:nvSpPr>
            <p:spPr>
              <a:xfrm>
                <a:off x="776900" y="1354123"/>
                <a:ext cx="5534320" cy="4351338"/>
              </a:xfrm>
            </p:spPr>
            <p:txBody>
              <a:bodyPr>
                <a:normAutofit fontScale="92500" lnSpcReduction="20000"/>
              </a:bodyPr>
              <a:lstStyle/>
              <a:p>
                <a:r>
                  <a:rPr lang="en-US" sz="2400" dirty="0">
                    <a:solidFill>
                      <a:schemeClr val="accent2"/>
                    </a:solidFill>
                  </a:rPr>
                  <a:t>Specific heat models:</a:t>
                </a:r>
              </a:p>
              <a:p>
                <a:pPr lvl="1"/>
                <a:r>
                  <a:rPr lang="en-US" sz="2000" dirty="0">
                    <a:solidFill>
                      <a:schemeClr val="accent2"/>
                    </a:solidFill>
                    <a:latin typeface="Calibri" panose="020F0502020204030204"/>
                  </a:rPr>
                  <a:t>Hemingway 1973</a:t>
                </a:r>
                <a:r>
                  <a:rPr lang="en-US" sz="2000" baseline="30000" dirty="0">
                    <a:solidFill>
                      <a:schemeClr val="accent2"/>
                    </a:solidFill>
                    <a:latin typeface="Calibri" panose="020F0502020204030204"/>
                  </a:rPr>
                  <a:t>1 </a:t>
                </a:r>
              </a:p>
              <a:p>
                <a:pPr lvl="2"/>
                <a:r>
                  <a:rPr lang="en-US" sz="1700" dirty="0">
                    <a:solidFill>
                      <a:schemeClr val="accent2"/>
                    </a:solidFill>
                    <a:latin typeface="Calibri" panose="020F0502020204030204"/>
                  </a:rPr>
                  <a:t>Empirical fit to Apollo </a:t>
                </a:r>
                <a14:m>
                  <m:oMath xmlns:m="http://schemas.openxmlformats.org/officeDocument/2006/math">
                    <m:sSub>
                      <m:sSubPr>
                        <m:ctrlPr>
                          <a:rPr lang="en-US" sz="1700" i="1" dirty="0" smtClean="0">
                            <a:solidFill>
                              <a:schemeClr val="accent2"/>
                            </a:solidFill>
                            <a:latin typeface="Cambria Math" panose="02040503050406030204" pitchFamily="18" charset="0"/>
                          </a:rPr>
                        </m:ctrlPr>
                      </m:sSubPr>
                      <m:e>
                        <m:r>
                          <a:rPr lang="en-US" sz="1700" i="1" dirty="0" smtClean="0">
                            <a:solidFill>
                              <a:schemeClr val="accent2"/>
                            </a:solidFill>
                            <a:latin typeface="Cambria Math" panose="02040503050406030204" pitchFamily="18" charset="0"/>
                          </a:rPr>
                          <m:t>𝑐</m:t>
                        </m:r>
                      </m:e>
                      <m:sub>
                        <m:r>
                          <a:rPr lang="en-US" sz="1700" i="1" dirty="0" smtClean="0">
                            <a:solidFill>
                              <a:schemeClr val="accent2"/>
                            </a:solidFill>
                            <a:latin typeface="Cambria Math" panose="02040503050406030204" pitchFamily="18" charset="0"/>
                          </a:rPr>
                          <m:t>𝑝</m:t>
                        </m:r>
                      </m:sub>
                    </m:sSub>
                  </m:oMath>
                </a14:m>
                <a:r>
                  <a:rPr lang="en-US" sz="1700" dirty="0">
                    <a:solidFill>
                      <a:schemeClr val="accent2"/>
                    </a:solidFill>
                    <a:latin typeface="Calibri" panose="020F0502020204030204"/>
                  </a:rPr>
                  <a:t> measurements from 90K to 350K</a:t>
                </a:r>
              </a:p>
              <a:p>
                <a:pPr lvl="1"/>
                <a:r>
                  <a:rPr lang="en-US" sz="2000" dirty="0">
                    <a:solidFill>
                      <a:schemeClr val="accent2"/>
                    </a:solidFill>
                    <a:latin typeface="Calibri" panose="020F0502020204030204"/>
                  </a:rPr>
                  <a:t>Hayne 2017</a:t>
                </a:r>
                <a:r>
                  <a:rPr lang="en-US" sz="2000" baseline="30000" dirty="0">
                    <a:solidFill>
                      <a:schemeClr val="accent2"/>
                    </a:solidFill>
                    <a:latin typeface="Calibri" panose="020F0502020204030204"/>
                  </a:rPr>
                  <a:t>2</a:t>
                </a:r>
              </a:p>
              <a:p>
                <a:pPr lvl="2"/>
                <a:r>
                  <a:rPr lang="da-DK" sz="1700" dirty="0">
                    <a:solidFill>
                      <a:schemeClr val="accent2"/>
                    </a:solidFill>
                    <a:latin typeface="Calibri" panose="020F0502020204030204"/>
                  </a:rPr>
                  <a:t>Derived using Hemingway (1981) &amp; Ledlow (1992)</a:t>
                </a:r>
                <a:endParaRPr lang="en-US" sz="1700" dirty="0">
                  <a:solidFill>
                    <a:schemeClr val="accent2"/>
                  </a:solidFill>
                  <a:latin typeface="Calibri" panose="020F0502020204030204"/>
                </a:endParaRPr>
              </a:p>
              <a:p>
                <a:pPr lvl="1"/>
                <a:r>
                  <a:rPr kumimoji="0" lang="en-US" sz="2000" b="0" i="0" u="none" strike="noStrike" kern="1200" cap="none" spc="0" normalizeH="0" baseline="0" noProof="0" dirty="0">
                    <a:ln>
                      <a:noFill/>
                    </a:ln>
                    <a:solidFill>
                      <a:schemeClr val="accent2"/>
                    </a:solidFill>
                    <a:effectLst/>
                    <a:uLnTx/>
                    <a:uFillTx/>
                    <a:latin typeface="Calibri" panose="020F0502020204030204"/>
                    <a:ea typeface="+mn-ea"/>
                    <a:cs typeface="+mn-cs"/>
                  </a:rPr>
                  <a:t>Woods-Robinson 2019 update for  &lt; 200K</a:t>
                </a:r>
                <a:r>
                  <a:rPr kumimoji="0" lang="en-US" sz="2000" b="0" i="0" u="none" strike="noStrike" kern="1200" cap="none" spc="0" normalizeH="0" baseline="30000" noProof="0" dirty="0">
                    <a:ln>
                      <a:noFill/>
                    </a:ln>
                    <a:solidFill>
                      <a:schemeClr val="accent2"/>
                    </a:solidFill>
                    <a:effectLst/>
                    <a:uLnTx/>
                    <a:uFillTx/>
                    <a:latin typeface="Calibri" panose="020F0502020204030204"/>
                    <a:ea typeface="+mn-ea"/>
                    <a:cs typeface="+mn-cs"/>
                  </a:rPr>
                  <a:t>3</a:t>
                </a:r>
              </a:p>
              <a:p>
                <a:pPr lvl="2"/>
                <a:r>
                  <a:rPr kumimoji="0" lang="en-US" sz="1700" b="0" i="0" u="none" strike="noStrike" kern="1200" cap="none" spc="0" normalizeH="0" baseline="0" noProof="0" dirty="0">
                    <a:ln>
                      <a:noFill/>
                    </a:ln>
                    <a:solidFill>
                      <a:schemeClr val="accent2"/>
                    </a:solidFill>
                    <a:effectLst/>
                    <a:uLnTx/>
                    <a:uFillTx/>
                    <a:latin typeface="Calibri" panose="020F0502020204030204"/>
                  </a:rPr>
                  <a:t>Analytical model fit Apollo </a:t>
                </a:r>
                <a14:m>
                  <m:oMath xmlns:m="http://schemas.openxmlformats.org/officeDocument/2006/math">
                    <m:sSub>
                      <m:sSubPr>
                        <m:ctrlPr>
                          <a:rPr lang="en-US" sz="1700" i="1" dirty="0" smtClean="0">
                            <a:solidFill>
                              <a:schemeClr val="accent2"/>
                            </a:solidFill>
                            <a:latin typeface="Cambria Math" panose="02040503050406030204" pitchFamily="18" charset="0"/>
                          </a:rPr>
                        </m:ctrlPr>
                      </m:sSubPr>
                      <m:e>
                        <m:r>
                          <a:rPr lang="en-US" sz="1700" i="1" dirty="0" smtClean="0">
                            <a:solidFill>
                              <a:schemeClr val="accent2"/>
                            </a:solidFill>
                            <a:latin typeface="Cambria Math" panose="02040503050406030204" pitchFamily="18" charset="0"/>
                          </a:rPr>
                          <m:t>𝑐</m:t>
                        </m:r>
                      </m:e>
                      <m:sub>
                        <m:r>
                          <a:rPr lang="en-US" sz="1700" i="1" dirty="0" smtClean="0">
                            <a:solidFill>
                              <a:schemeClr val="accent2"/>
                            </a:solidFill>
                            <a:latin typeface="Cambria Math" panose="02040503050406030204" pitchFamily="18" charset="0"/>
                          </a:rPr>
                          <m:t>𝑝</m:t>
                        </m:r>
                      </m:sub>
                    </m:sSub>
                  </m:oMath>
                </a14:m>
                <a:r>
                  <a:rPr kumimoji="0" lang="en-US" sz="1700" b="0" i="0" u="none" strike="noStrike" kern="1200" cap="none" spc="0" normalizeH="0" baseline="0" noProof="0" dirty="0">
                    <a:ln>
                      <a:noFill/>
                    </a:ln>
                    <a:solidFill>
                      <a:schemeClr val="accent2"/>
                    </a:solidFill>
                    <a:effectLst/>
                    <a:uLnTx/>
                    <a:uFillTx/>
                    <a:latin typeface="Calibri" panose="020F0502020204030204"/>
                  </a:rPr>
                  <a:t> measurements from 90K – 350K and Breccia Rock at 3-4K</a:t>
                </a:r>
              </a:p>
              <a:p>
                <a:pPr lvl="2"/>
                <a:r>
                  <a:rPr lang="en-US" sz="1600" dirty="0">
                    <a:solidFill>
                      <a:schemeClr val="accent2"/>
                    </a:solidFill>
                    <a:ea typeface="Times New Roman" panose="02020603050405020304" pitchFamily="18" charset="0"/>
                    <a:cs typeface="Times New Roman" panose="02020603050405020304" pitchFamily="18" charset="0"/>
                  </a:rPr>
                  <a:t>Aimed for better accuracy near 0K since </a:t>
                </a:r>
                <a14:m>
                  <m:oMath xmlns:m="http://schemas.openxmlformats.org/officeDocument/2006/math">
                    <m:sSub>
                      <m:sSubPr>
                        <m:ctrlPr>
                          <a:rPr lang="en-US" sz="1600" i="1" dirty="0" smtClean="0">
                            <a:solidFill>
                              <a:schemeClr val="accent2"/>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dirty="0">
                            <a:solidFill>
                              <a:schemeClr val="accent2"/>
                            </a:solidFill>
                            <a:latin typeface="Cambria Math" panose="02040503050406030204" pitchFamily="18" charset="0"/>
                            <a:ea typeface="Times New Roman" panose="02020603050405020304" pitchFamily="18" charset="0"/>
                            <a:cs typeface="Times New Roman" panose="02020603050405020304" pitchFamily="18" charset="0"/>
                          </a:rPr>
                          <m:t>𝑐</m:t>
                        </m:r>
                      </m:e>
                      <m:sub>
                        <m:r>
                          <a:rPr lang="en-US" sz="1600" i="1" dirty="0">
                            <a:solidFill>
                              <a:schemeClr val="accent2"/>
                            </a:solidFill>
                            <a:latin typeface="Cambria Math" panose="02040503050406030204" pitchFamily="18" charset="0"/>
                            <a:ea typeface="Times New Roman" panose="02020603050405020304" pitchFamily="18" charset="0"/>
                            <a:cs typeface="Times New Roman" panose="02020603050405020304" pitchFamily="18" charset="0"/>
                          </a:rPr>
                          <m:t>𝑝</m:t>
                        </m:r>
                      </m:sub>
                    </m:sSub>
                  </m:oMath>
                </a14:m>
                <a:r>
                  <a:rPr kumimoji="0" lang="en-US" sz="1600" b="0" i="0" u="none" strike="noStrike" kern="1200" cap="none" spc="0" normalizeH="0" baseline="0" noProof="0" dirty="0">
                    <a:ln>
                      <a:noFill/>
                    </a:ln>
                    <a:solidFill>
                      <a:schemeClr val="accent2"/>
                    </a:solidFill>
                    <a:effectLst/>
                    <a:uLnTx/>
                    <a:uFillTx/>
                    <a:latin typeface="Calibri" panose="020F0502020204030204"/>
                    <a:ea typeface="+mn-ea"/>
                    <a:cs typeface="+mn-cs"/>
                  </a:rPr>
                  <a:t> should </a:t>
                </a:r>
                <a:r>
                  <a:rPr kumimoji="0" lang="en-US" sz="1600" b="0" i="0" u="none" strike="noStrike" kern="1200" cap="none" spc="0" normalizeH="0" baseline="0" noProof="0" dirty="0">
                    <a:ln>
                      <a:noFill/>
                    </a:ln>
                    <a:solidFill>
                      <a:schemeClr val="accent2"/>
                    </a:solidFill>
                    <a:effectLst/>
                    <a:uLnTx/>
                    <a:uFillTx/>
                    <a:latin typeface="Calibri" panose="020F0502020204030204"/>
                    <a:ea typeface="+mn-ea"/>
                    <a:cs typeface="+mn-cs"/>
                    <a:sym typeface="Wingdings" panose="05000000000000000000" pitchFamily="2" charset="2"/>
                  </a:rPr>
                  <a:t>nears </a:t>
                </a:r>
                <a14:m>
                  <m:oMath xmlns:m="http://schemas.openxmlformats.org/officeDocument/2006/math">
                    <m:r>
                      <a:rPr lang="en-US" sz="1600" b="0" i="1" dirty="0" smtClean="0">
                        <a:solidFill>
                          <a:schemeClr val="accent2"/>
                        </a:solidFill>
                        <a:latin typeface="Cambria Math" panose="02040503050406030204" pitchFamily="18" charset="0"/>
                        <a:ea typeface="Times New Roman" panose="02020603050405020304" pitchFamily="18" charset="0"/>
                        <a:cs typeface="Times New Roman" panose="02020603050405020304" pitchFamily="18" charset="0"/>
                      </a:rPr>
                      <m:t>0 </m:t>
                    </m:r>
                  </m:oMath>
                </a14:m>
                <a:r>
                  <a:rPr kumimoji="0" lang="en-US" sz="1600" b="0" i="0" u="none" strike="noStrike" kern="1200" cap="none" spc="0" normalizeH="0" baseline="0" noProof="0" dirty="0">
                    <a:ln>
                      <a:noFill/>
                    </a:ln>
                    <a:solidFill>
                      <a:schemeClr val="accent2"/>
                    </a:solidFill>
                    <a:effectLst/>
                    <a:uLnTx/>
                    <a:uFillTx/>
                    <a:latin typeface="Calibri" panose="020F0502020204030204"/>
                    <a:ea typeface="+mn-ea"/>
                    <a:cs typeface="+mn-cs"/>
                    <a:sym typeface="Wingdings" panose="05000000000000000000" pitchFamily="2" charset="2"/>
                  </a:rPr>
                  <a:t>as temperatures approach 0K</a:t>
                </a:r>
                <a:r>
                  <a:rPr kumimoji="0" lang="en-US" sz="1600" b="0" i="0" u="none" strike="noStrike" kern="1200" cap="none" spc="0" normalizeH="0" baseline="30000" noProof="0" dirty="0">
                    <a:ln>
                      <a:noFill/>
                    </a:ln>
                    <a:solidFill>
                      <a:schemeClr val="accent2"/>
                    </a:solidFill>
                    <a:effectLst/>
                    <a:uLnTx/>
                    <a:uFillTx/>
                    <a:latin typeface="Calibri" panose="020F0502020204030204"/>
                    <a:ea typeface="+mn-ea"/>
                    <a:cs typeface="+mn-cs"/>
                    <a:sym typeface="Wingdings" panose="05000000000000000000" pitchFamily="2" charset="2"/>
                  </a:rPr>
                  <a:t>4</a:t>
                </a:r>
                <a:endParaRPr kumimoji="0" lang="en-US" sz="1600" b="0" i="0" u="none" strike="noStrike" kern="1200" cap="none" spc="0" normalizeH="0" baseline="30000" noProof="0" dirty="0">
                  <a:ln>
                    <a:noFill/>
                  </a:ln>
                  <a:solidFill>
                    <a:schemeClr val="accent2"/>
                  </a:solidFill>
                  <a:effectLst/>
                  <a:uLnTx/>
                  <a:uFillTx/>
                  <a:latin typeface="Calibri" panose="020F0502020204030204"/>
                  <a:ea typeface="+mn-ea"/>
                  <a:cs typeface="+mn-cs"/>
                </a:endParaRPr>
              </a:p>
              <a:p>
                <a:r>
                  <a:rPr lang="en-US" sz="2400" dirty="0">
                    <a:solidFill>
                      <a:schemeClr val="accent2"/>
                    </a:solidFill>
                    <a:latin typeface="Calibri" panose="020F0502020204030204"/>
                  </a:rPr>
                  <a:t>Martinez and Siegler observed 2% difference in Lunar surface model results when using Hayne 2017 vs Woods-Robinson 2019</a:t>
                </a:r>
                <a:r>
                  <a:rPr lang="en-US" sz="2400" baseline="30000" dirty="0">
                    <a:solidFill>
                      <a:schemeClr val="accent2"/>
                    </a:solidFill>
                    <a:latin typeface="Calibri" panose="020F0502020204030204"/>
                  </a:rPr>
                  <a:t>4</a:t>
                </a:r>
                <a:endParaRPr lang="en-US" sz="2400" baseline="30000" dirty="0">
                  <a:solidFill>
                    <a:schemeClr val="accent2"/>
                  </a:solidFill>
                </a:endParaRPr>
              </a:p>
              <a:p>
                <a:pPr>
                  <a:spcBef>
                    <a:spcPts val="500"/>
                  </a:spcBef>
                  <a:defRPr/>
                </a:pPr>
                <a:endParaRPr kumimoji="0" lang="en-US" sz="2400" b="0" i="0" u="none" strike="noStrike" kern="1200" cap="none" spc="0" normalizeH="0" baseline="0" noProof="0" dirty="0">
                  <a:ln>
                    <a:noFill/>
                  </a:ln>
                  <a:solidFill>
                    <a:schemeClr val="accent2"/>
                  </a:solidFill>
                  <a:effectLst/>
                  <a:uLnTx/>
                  <a:uFillTx/>
                  <a:latin typeface="Calibri" panose="020F0502020204030204"/>
                  <a:ea typeface="+mn-ea"/>
                  <a:cs typeface="+mn-cs"/>
                </a:endParaRPr>
              </a:p>
              <a:p>
                <a:pPr>
                  <a:spcBef>
                    <a:spcPts val="500"/>
                  </a:spcBef>
                  <a:defRPr/>
                </a:pPr>
                <a:endParaRPr kumimoji="0" lang="en-US" b="0"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mc:Choice>
        <mc:Fallback xmlns="">
          <p:sp>
            <p:nvSpPr>
              <p:cNvPr id="3" name="Content Placeholder 2">
                <a:extLst>
                  <a:ext uri="{FF2B5EF4-FFF2-40B4-BE49-F238E27FC236}">
                    <a16:creationId xmlns:a16="http://schemas.microsoft.com/office/drawing/2014/main" id="{05BBA5E1-9648-4F50-9F23-96C512DC524A}"/>
                  </a:ext>
                </a:extLst>
              </p:cNvPr>
              <p:cNvSpPr>
                <a:spLocks noGrp="1" noRot="1" noChangeAspect="1" noMove="1" noResize="1" noEditPoints="1" noAdjustHandles="1" noChangeArrowheads="1" noChangeShapeType="1" noTextEdit="1"/>
              </p:cNvSpPr>
              <p:nvPr>
                <p:ph idx="1"/>
              </p:nvPr>
            </p:nvSpPr>
            <p:spPr>
              <a:xfrm>
                <a:off x="776900" y="1354123"/>
                <a:ext cx="5534320" cy="4351338"/>
              </a:xfrm>
              <a:blipFill>
                <a:blip r:embed="rId3"/>
                <a:stretch>
                  <a:fillRect l="-1432" t="-2381" r="-77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4F45024-E53B-432A-9C21-4815931506E8}"/>
              </a:ext>
            </a:extLst>
          </p:cNvPr>
          <p:cNvSpPr txBox="1"/>
          <p:nvPr/>
        </p:nvSpPr>
        <p:spPr>
          <a:xfrm>
            <a:off x="219456" y="6138932"/>
            <a:ext cx="11810999" cy="1015663"/>
          </a:xfrm>
          <a:prstGeom prst="rect">
            <a:avLst/>
          </a:prstGeom>
          <a:noFill/>
        </p:spPr>
        <p:txBody>
          <a:bodyPr wrap="square" rtlCol="0">
            <a:spAutoFit/>
          </a:bodyPr>
          <a:lstStyle/>
          <a:p>
            <a:pPr algn="l"/>
            <a:r>
              <a:rPr lang="en-US" sz="1000" b="0" dirty="0">
                <a:effectLst/>
                <a:latin typeface="Calibri" panose="020F0502020204030204" pitchFamily="34" charset="0"/>
                <a:cs typeface="Calibri" panose="020F0502020204030204" pitchFamily="34" charset="0"/>
              </a:rPr>
              <a:t>1 Hemingway et al., “Specific heats of lunar soils, basalt, and breccias from the Apollo 14, 15, and 16 landing sites, between 90 and 350°K,” </a:t>
            </a:r>
            <a:r>
              <a:rPr lang="en-US" sz="1000" b="0" i="1" dirty="0">
                <a:effectLst/>
                <a:latin typeface="Calibri" panose="020F0502020204030204" pitchFamily="34" charset="0"/>
                <a:cs typeface="Calibri" panose="020F0502020204030204" pitchFamily="34" charset="0"/>
              </a:rPr>
              <a:t>Proceedings of the Lunar Science Conference</a:t>
            </a:r>
            <a:r>
              <a:rPr lang="en-US" sz="1000" b="0" dirty="0">
                <a:effectLst/>
                <a:latin typeface="Calibri" panose="020F0502020204030204" pitchFamily="34" charset="0"/>
                <a:cs typeface="Calibri" panose="020F0502020204030204" pitchFamily="34" charset="0"/>
              </a:rPr>
              <a:t>, 1973..</a:t>
            </a:r>
            <a:endParaRPr lang="en-US" sz="1000" b="0" baseline="30000" dirty="0">
              <a:latin typeface="Calibri" panose="020F0502020204030204" pitchFamily="34" charset="0"/>
              <a:cs typeface="Calibri" panose="020F0502020204030204" pitchFamily="34" charset="0"/>
            </a:endParaRPr>
          </a:p>
          <a:p>
            <a:pPr algn="l"/>
            <a:r>
              <a:rPr lang="en-US" sz="1000" b="0" baseline="30000" dirty="0">
                <a:latin typeface="Calibri" panose="020F0502020204030204" pitchFamily="34" charset="0"/>
                <a:cs typeface="Calibri" panose="020F0502020204030204" pitchFamily="34" charset="0"/>
              </a:rPr>
              <a:t>2</a:t>
            </a:r>
            <a:r>
              <a:rPr lang="en-US" sz="1000" b="0" dirty="0">
                <a:latin typeface="Calibri" panose="020F0502020204030204" pitchFamily="34" charset="0"/>
                <a:cs typeface="Calibri" panose="020F0502020204030204" pitchFamily="34" charset="0"/>
              </a:rPr>
              <a:t> Hayne et al., “Global Regolith Thermophysical Properties of the Moon From the Diviner Lunar Radiometer Experiment: Lunar Regolith Thermophysical Properties,” 2017. (Used data from </a:t>
            </a:r>
            <a:r>
              <a:rPr lang="en-US" sz="1000" b="0" dirty="0" err="1">
                <a:latin typeface="Calibri" panose="020F0502020204030204" pitchFamily="34" charset="0"/>
                <a:cs typeface="Calibri" panose="020F0502020204030204" pitchFamily="34" charset="0"/>
              </a:rPr>
              <a:t>Ledlow</a:t>
            </a:r>
            <a:r>
              <a:rPr lang="en-US" sz="1000" b="0" dirty="0">
                <a:latin typeface="Calibri" panose="020F0502020204030204" pitchFamily="34" charset="0"/>
                <a:cs typeface="Calibri" panose="020F0502020204030204" pitchFamily="34" charset="0"/>
              </a:rPr>
              <a:t> 1992 and Hemingway 1981)</a:t>
            </a:r>
          </a:p>
          <a:p>
            <a:pPr algn="l"/>
            <a:r>
              <a:rPr lang="en-US" sz="1000" b="0" baseline="30000" dirty="0">
                <a:latin typeface="Calibri" panose="020F0502020204030204" pitchFamily="34" charset="0"/>
                <a:cs typeface="Calibri" panose="020F0502020204030204" pitchFamily="34" charset="0"/>
              </a:rPr>
              <a:t>3</a:t>
            </a:r>
            <a:r>
              <a:rPr lang="en-US" sz="1000" b="0" dirty="0">
                <a:latin typeface="Calibri" panose="020F0502020204030204" pitchFamily="34" charset="0"/>
                <a:cs typeface="Calibri" panose="020F0502020204030204" pitchFamily="34" charset="0"/>
              </a:rPr>
              <a:t>Woods-Robinson et al.," A model for the Thermophysical Properties of Lunar Regolith at Low Temperatures" 2019.</a:t>
            </a:r>
          </a:p>
          <a:p>
            <a:pPr algn="l"/>
            <a:r>
              <a:rPr lang="en-US" sz="1000" b="0" baseline="30000" dirty="0">
                <a:latin typeface="Calibri" panose="020F0502020204030204" pitchFamily="34" charset="0"/>
                <a:cs typeface="Calibri" panose="020F0502020204030204" pitchFamily="34" charset="0"/>
              </a:rPr>
              <a:t>4</a:t>
            </a:r>
            <a:r>
              <a:rPr lang="en-US" sz="1000" b="0" dirty="0">
                <a:latin typeface="Calibri" panose="020F0502020204030204" pitchFamily="34" charset="0"/>
                <a:cs typeface="Calibri" panose="020F0502020204030204" pitchFamily="34" charset="0"/>
              </a:rPr>
              <a:t>Martinez and Siegler, “A Global Thermal Conductivity Model for Lunar Regolith at Low Temperatures,” 2021.</a:t>
            </a:r>
          </a:p>
          <a:p>
            <a:pPr algn="l"/>
            <a:endParaRPr lang="en-US" sz="1000" b="0" dirty="0">
              <a:latin typeface="Calibri" panose="020F0502020204030204" pitchFamily="34" charset="0"/>
              <a:cs typeface="Calibri" panose="020F0502020204030204" pitchFamily="34" charset="0"/>
            </a:endParaRPr>
          </a:p>
          <a:p>
            <a:pPr algn="l"/>
            <a:endParaRPr lang="en-US" sz="1000" b="0" dirty="0">
              <a:latin typeface="Calibri" panose="020F0502020204030204" pitchFamily="34" charset="0"/>
              <a:cs typeface="Calibri" panose="020F0502020204030204" pitchFamily="34" charset="0"/>
            </a:endParaRPr>
          </a:p>
        </p:txBody>
      </p:sp>
      <p:graphicFrame>
        <p:nvGraphicFramePr>
          <p:cNvPr id="6" name="Chart 5">
            <a:extLst>
              <a:ext uri="{FF2B5EF4-FFF2-40B4-BE49-F238E27FC236}">
                <a16:creationId xmlns:a16="http://schemas.microsoft.com/office/drawing/2014/main" id="{449C4353-37A3-44DF-B5B2-8B2B6A978423}"/>
              </a:ext>
            </a:extLst>
          </p:cNvPr>
          <p:cNvGraphicFramePr>
            <a:graphicFrameLocks/>
          </p:cNvGraphicFramePr>
          <p:nvPr/>
        </p:nvGraphicFramePr>
        <p:xfrm>
          <a:off x="6489372" y="1301121"/>
          <a:ext cx="4937760"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A8C74E86-7F6F-4096-A99C-B00C241E01D5}"/>
              </a:ext>
            </a:extLst>
          </p:cNvPr>
          <p:cNvGraphicFramePr>
            <a:graphicFrameLocks/>
          </p:cNvGraphicFramePr>
          <p:nvPr/>
        </p:nvGraphicFramePr>
        <p:xfrm>
          <a:off x="9521071" y="3243415"/>
          <a:ext cx="2388122" cy="1515757"/>
        </p:xfrm>
        <a:graphic>
          <a:graphicData uri="http://schemas.openxmlformats.org/drawingml/2006/chart">
            <c:chart xmlns:c="http://schemas.openxmlformats.org/drawingml/2006/chart" xmlns:r="http://schemas.openxmlformats.org/officeDocument/2006/relationships" r:id="rId5"/>
          </a:graphicData>
        </a:graphic>
      </p:graphicFrame>
      <p:cxnSp>
        <p:nvCxnSpPr>
          <p:cNvPr id="20" name="Straight Connector 19">
            <a:extLst>
              <a:ext uri="{FF2B5EF4-FFF2-40B4-BE49-F238E27FC236}">
                <a16:creationId xmlns:a16="http://schemas.microsoft.com/office/drawing/2014/main" id="{F4FE80D0-F1BF-476B-915A-68FE4B3F64EE}"/>
              </a:ext>
            </a:extLst>
          </p:cNvPr>
          <p:cNvCxnSpPr/>
          <p:nvPr/>
        </p:nvCxnSpPr>
        <p:spPr>
          <a:xfrm flipV="1">
            <a:off x="10096107" y="3828390"/>
            <a:ext cx="0" cy="707629"/>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C7E2B3B-1CF0-4AEE-B860-331AB48829A7}"/>
              </a:ext>
            </a:extLst>
          </p:cNvPr>
          <p:cNvSpPr txBox="1"/>
          <p:nvPr/>
        </p:nvSpPr>
        <p:spPr>
          <a:xfrm>
            <a:off x="9901209" y="3268182"/>
            <a:ext cx="1074655" cy="523220"/>
          </a:xfrm>
          <a:prstGeom prst="rect">
            <a:avLst/>
          </a:prstGeom>
          <a:noFill/>
        </p:spPr>
        <p:txBody>
          <a:bodyPr wrap="square" rtlCol="0">
            <a:spAutoFit/>
          </a:bodyPr>
          <a:lstStyle/>
          <a:p>
            <a:r>
              <a:rPr lang="en-US" sz="1400" b="1" dirty="0"/>
              <a:t>At 10K</a:t>
            </a:r>
          </a:p>
          <a:p>
            <a:r>
              <a:rPr lang="en-US" sz="1400" b="1" dirty="0">
                <a:solidFill>
                  <a:srgbClr val="00B050"/>
                </a:solidFill>
              </a:rPr>
              <a:t>24.4</a:t>
            </a:r>
            <a:r>
              <a:rPr lang="en-US" sz="1400" b="1" dirty="0"/>
              <a:t> vs </a:t>
            </a:r>
            <a:r>
              <a:rPr lang="en-US" sz="1400" b="1" dirty="0">
                <a:solidFill>
                  <a:srgbClr val="0070C0"/>
                </a:solidFill>
              </a:rPr>
              <a:t>7.05</a:t>
            </a:r>
          </a:p>
        </p:txBody>
      </p:sp>
    </p:spTree>
    <p:extLst>
      <p:ext uri="{BB962C8B-B14F-4D97-AF65-F5344CB8AC3E}">
        <p14:creationId xmlns:p14="http://schemas.microsoft.com/office/powerpoint/2010/main" val="382881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B40FB-BF3C-4C86-AB63-E791D03E180E}"/>
              </a:ext>
            </a:extLst>
          </p:cNvPr>
          <p:cNvSpPr>
            <a:spLocks noGrp="1"/>
          </p:cNvSpPr>
          <p:nvPr>
            <p:ph type="title"/>
          </p:nvPr>
        </p:nvSpPr>
        <p:spPr/>
        <p:txBody>
          <a:bodyPr/>
          <a:lstStyle/>
          <a:p>
            <a:r>
              <a:rPr lang="en-US" dirty="0"/>
              <a:t>Thermal Wave / Skin Depth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5BBA5E1-9648-4F50-9F23-96C512DC524A}"/>
                  </a:ext>
                </a:extLst>
              </p:cNvPr>
              <p:cNvSpPr>
                <a:spLocks noGrp="1"/>
              </p:cNvSpPr>
              <p:nvPr>
                <p:ph idx="1"/>
              </p:nvPr>
            </p:nvSpPr>
            <p:spPr>
              <a:xfrm>
                <a:off x="838200" y="1825625"/>
                <a:ext cx="4343400" cy="4351338"/>
              </a:xfrm>
            </p:spPr>
            <p:txBody>
              <a:bodyPr/>
              <a:lstStyle/>
              <a:p>
                <a:r>
                  <a:rPr lang="en-US" sz="1800" dirty="0">
                    <a:latin typeface="Arial" panose="020B0604020202020204" pitchFamily="34" charset="0"/>
                    <a:ea typeface="Times New Roman" panose="02020603050405020304" pitchFamily="18" charset="0"/>
                    <a:cs typeface="Times New Roman" panose="02020603050405020304" pitchFamily="18" charset="0"/>
                  </a:rPr>
                  <a:t>Thermal wave – range in subsurface temperatures vs depth</a:t>
                </a:r>
              </a:p>
              <a:p>
                <a:r>
                  <a:rPr lang="en-US" sz="1800" dirty="0">
                    <a:latin typeface="Arial" panose="020B0604020202020204" pitchFamily="34" charset="0"/>
                    <a:ea typeface="Times New Roman" panose="02020603050405020304" pitchFamily="18" charset="0"/>
                    <a:cs typeface="Times New Roman" panose="02020603050405020304" pitchFamily="18" charset="0"/>
                  </a:rPr>
                  <a:t>Skin depth is the depth where  diurnal thermal wave decays to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1/</m:t>
                    </m:r>
                    <m:r>
                      <a:rPr lang="en-US" sz="1800" i="1" dirty="0">
                        <a:latin typeface="Cambria Math" panose="02040503050406030204" pitchFamily="18" charset="0"/>
                        <a:ea typeface="Times New Roman" panose="02020603050405020304" pitchFamily="18" charset="0"/>
                        <a:cs typeface="Times New Roman" panose="02020603050405020304" pitchFamily="18" charset="0"/>
                      </a:rPr>
                      <m:t>𝑒</m:t>
                    </m:r>
                  </m:oMath>
                </a14:m>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lvl="1"/>
                <a:r>
                  <a:rPr lang="en-US" sz="1400" dirty="0">
                    <a:ea typeface="Times New Roman" panose="02020603050405020304" pitchFamily="18" charset="0"/>
                    <a:cs typeface="Times New Roman" panose="02020603050405020304" pitchFamily="18" charset="0"/>
                  </a:rPr>
                  <a:t>Skin depth: </a:t>
                </a:r>
                <a14:m>
                  <m:oMath xmlns:m="http://schemas.openxmlformats.org/officeDocument/2006/math">
                    <m:sSub>
                      <m:sSubPr>
                        <m:ctrlP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t>𝑧</m:t>
                        </m:r>
                      </m:e>
                      <m:sub>
                        <m: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t>𝑠</m:t>
                        </m:r>
                      </m:sub>
                    </m:sSub>
                    <m:r>
                      <a:rPr lang="en-US" sz="1400" i="1" dirty="0">
                        <a:latin typeface="Cambria Math" panose="02040503050406030204" pitchFamily="18" charset="0"/>
                        <a:ea typeface="Times New Roman" panose="02020603050405020304" pitchFamily="18" charset="0"/>
                        <a:cs typeface="Times New Roman" panose="02020603050405020304" pitchFamily="18" charset="0"/>
                      </a:rPr>
                      <m:t> </m:t>
                    </m:r>
                    <m: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t>𝐾𝑃</m:t>
                                </m:r>
                              </m:num>
                              <m:den>
                                <m: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𝜋</m:t>
                                </m:r>
                              </m:den>
                            </m:f>
                          </m:e>
                        </m:d>
                      </m:e>
                      <m:sup>
                        <m: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t>0.5</m:t>
                        </m:r>
                      </m:sup>
                    </m:sSup>
                  </m:oMath>
                </a14:m>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lvl="1"/>
                <a:r>
                  <a:rPr lang="en-US" sz="1400" dirty="0">
                    <a:ea typeface="Times New Roman" panose="02020603050405020304" pitchFamily="18" charset="0"/>
                    <a:cs typeface="Times New Roman" panose="02020603050405020304" pitchFamily="18" charset="0"/>
                  </a:rPr>
                  <a:t>Thermal diffusivity</a:t>
                </a:r>
                <a:r>
                  <a:rPr lang="en-US" sz="1400" baseline="30000" dirty="0">
                    <a:ea typeface="Times New Roman" panose="02020603050405020304" pitchFamily="18" charset="0"/>
                    <a:cs typeface="Times New Roman" panose="02020603050405020304" pitchFamily="18" charset="0"/>
                  </a:rPr>
                  <a:t>1</a:t>
                </a:r>
                <a:r>
                  <a:rPr lang="en-US" sz="1400" dirty="0">
                    <a:ea typeface="Times New Roman" panose="02020603050405020304" pitchFamily="18" charset="0"/>
                    <a:cs typeface="Times New Roman" panose="02020603050405020304" pitchFamily="18" charset="0"/>
                  </a:rPr>
                  <a:t> </a:t>
                </a:r>
                <a14:m>
                  <m:oMath xmlns:m="http://schemas.openxmlformats.org/officeDocument/2006/math">
                    <m: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t>𝐾</m:t>
                    </m:r>
                    <m:r>
                      <a:rPr lang="en-US" sz="1400" b="0" i="1" dirty="0"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400" b="0" i="1" dirty="0" smtClean="0">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b="0" i="1" dirty="0" smtClean="0">
                            <a:latin typeface="Cambria Math" panose="02040503050406030204" pitchFamily="18" charset="0"/>
                            <a:ea typeface="Times New Roman" panose="02020603050405020304" pitchFamily="18" charset="0"/>
                            <a:cs typeface="Times New Roman" panose="02020603050405020304" pitchFamily="18" charset="0"/>
                          </a:rPr>
                          <m:t>𝑘</m:t>
                        </m:r>
                      </m:num>
                      <m:den>
                        <m: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𝜌</m:t>
                        </m:r>
                        <m:sSub>
                          <m:sSubPr>
                            <m:ctrlP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𝑐</m:t>
                            </m:r>
                          </m:e>
                          <m:sub>
                            <m: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𝑝</m:t>
                            </m:r>
                          </m:sub>
                        </m:sSub>
                      </m:den>
                    </m:f>
                  </m:oMath>
                </a14:m>
                <a:endParaRPr lang="en-US" sz="1200" b="0" dirty="0">
                  <a:ea typeface="Times New Roman" panose="02020603050405020304" pitchFamily="18" charset="0"/>
                  <a:cs typeface="Times New Roman" panose="02020603050405020304" pitchFamily="18" charset="0"/>
                </a:endParaRPr>
              </a:p>
              <a:p>
                <a:pPr lvl="1"/>
                <a:r>
                  <a:rPr lang="en-US" sz="1400" dirty="0">
                    <a:latin typeface="Arial" panose="020B0604020202020204" pitchFamily="34" charset="0"/>
                    <a:ea typeface="Times New Roman" panose="02020603050405020304" pitchFamily="18" charset="0"/>
                    <a:cs typeface="Times New Roman" panose="02020603050405020304" pitchFamily="18" charset="0"/>
                  </a:rPr>
                  <a:t>Lunar Synodic rotation period</a:t>
                </a: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t>𝑃</m:t>
                    </m:r>
                    <m:r>
                      <a:rPr lang="en-US" sz="1400" b="0" i="1" dirty="0" smtClean="0">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1400" dirty="0">
                        <a:latin typeface="Arial" panose="020B0604020202020204" pitchFamily="34" charset="0"/>
                        <a:ea typeface="Times New Roman" panose="02020603050405020304" pitchFamily="18" charset="0"/>
                        <a:cs typeface="Times New Roman" panose="02020603050405020304" pitchFamily="18" charset="0"/>
                      </a:rPr>
                      <m:t>2.55024*10^6 </m:t>
                    </m:r>
                    <m:r>
                      <m:rPr>
                        <m:nor/>
                      </m:rPr>
                      <a:rPr lang="en-US" sz="1400" dirty="0">
                        <a:latin typeface="Arial" panose="020B0604020202020204" pitchFamily="34" charset="0"/>
                        <a:ea typeface="Times New Roman" panose="02020603050405020304" pitchFamily="18" charset="0"/>
                        <a:cs typeface="Times New Roman" panose="02020603050405020304" pitchFamily="18" charset="0"/>
                      </a:rPr>
                      <m:t>s</m:t>
                    </m:r>
                    <m:r>
                      <m:rPr>
                        <m:nor/>
                      </m:rPr>
                      <a:rPr lang="en-US" sz="1400" dirty="0">
                        <a:latin typeface="Arial" panose="020B0604020202020204" pitchFamily="34" charset="0"/>
                        <a:ea typeface="Times New Roman" panose="02020603050405020304" pitchFamily="18" charset="0"/>
                        <a:cs typeface="Times New Roman" panose="02020603050405020304" pitchFamily="18" charset="0"/>
                      </a:rPr>
                      <m:t> ~ 29.53 </m:t>
                    </m:r>
                    <m:r>
                      <m:rPr>
                        <m:nor/>
                      </m:rPr>
                      <a:rPr lang="en-US" sz="1400" dirty="0">
                        <a:latin typeface="Arial" panose="020B0604020202020204" pitchFamily="34" charset="0"/>
                        <a:ea typeface="Times New Roman" panose="02020603050405020304" pitchFamily="18" charset="0"/>
                        <a:cs typeface="Times New Roman" panose="02020603050405020304" pitchFamily="18" charset="0"/>
                      </a:rPr>
                      <m:t>days</m:t>
                    </m:r>
                  </m:oMath>
                </a14:m>
                <a:endParaRPr lang="en-US" sz="1800" baseline="300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p>
                <a14:m>
                  <m:oMath xmlns:m="http://schemas.openxmlformats.org/officeDocument/2006/math">
                    <m:sSub>
                      <m:sSubPr>
                        <m:ctrlP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𝑧</m:t>
                        </m:r>
                      </m:e>
                      <m:sub>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𝑠</m:t>
                        </m:r>
                      </m:sub>
                    </m:sSub>
                  </m:oMath>
                </a14:m>
                <a:r>
                  <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 ranges from ~4 cm-10 cm</a:t>
                </a:r>
                <a:r>
                  <a:rPr lang="en-US" sz="1800" baseline="30000" dirty="0">
                    <a:latin typeface="Arial" panose="020B0604020202020204" pitchFamily="34" charset="0"/>
                    <a:ea typeface="Times New Roman" panose="02020603050405020304" pitchFamily="18" charset="0"/>
                    <a:cs typeface="Times New Roman" panose="02020603050405020304" pitchFamily="18" charset="0"/>
                  </a:rPr>
                  <a:t> </a:t>
                </a:r>
                <a:r>
                  <a:rPr lang="en-US" sz="1800" baseline="300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2</a:t>
                </a:r>
              </a:p>
              <a:p>
                <a:r>
                  <a:rPr lang="en-US" sz="1800" dirty="0">
                    <a:latin typeface="Arial" panose="020B0604020202020204" pitchFamily="34" charset="0"/>
                    <a:ea typeface="Times New Roman" panose="02020603050405020304" pitchFamily="18" charset="0"/>
                    <a:cs typeface="Times New Roman" panose="02020603050405020304" pitchFamily="18" charset="0"/>
                  </a:rPr>
                  <a:t>Annual thermal wave is deeper and has been derived from in-situ measurements at Apollo landing sites </a:t>
                </a:r>
                <a:endPar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800" baseline="300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800" baseline="300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05BBA5E1-9648-4F50-9F23-96C512DC524A}"/>
                  </a:ext>
                </a:extLst>
              </p:cNvPr>
              <p:cNvSpPr>
                <a:spLocks noGrp="1" noRot="1" noChangeAspect="1" noMove="1" noResize="1" noEditPoints="1" noAdjustHandles="1" noChangeArrowheads="1" noChangeShapeType="1" noTextEdit="1"/>
              </p:cNvSpPr>
              <p:nvPr>
                <p:ph idx="1"/>
              </p:nvPr>
            </p:nvSpPr>
            <p:spPr>
              <a:xfrm>
                <a:off x="838200" y="1825625"/>
                <a:ext cx="4343400" cy="4351338"/>
              </a:xfrm>
              <a:blipFill>
                <a:blip r:embed="rId3"/>
                <a:stretch>
                  <a:fillRect l="-1124" t="-700" r="-2107"/>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26D29B41-7C17-484D-83CE-FD77DDA8D865}"/>
              </a:ext>
            </a:extLst>
          </p:cNvPr>
          <p:cNvSpPr>
            <a:spLocks noChangeArrowheads="1"/>
          </p:cNvSpPr>
          <p:nvPr/>
        </p:nvSpPr>
        <p:spPr bwMode="auto">
          <a:xfrm>
            <a:off x="4953000" y="1368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19A47E5F-3172-43DA-9D01-D4EFC52A6B80}"/>
              </a:ext>
            </a:extLst>
          </p:cNvPr>
          <p:cNvPicPr>
            <a:picLocks noChangeAspect="1"/>
          </p:cNvPicPr>
          <p:nvPr/>
        </p:nvPicPr>
        <p:blipFill rotWithShape="1">
          <a:blip r:embed="rId4"/>
          <a:srcRect l="4303"/>
          <a:stretch/>
        </p:blipFill>
        <p:spPr>
          <a:xfrm>
            <a:off x="5181600" y="1735434"/>
            <a:ext cx="6781930" cy="4914900"/>
          </a:xfrm>
          <a:prstGeom prst="rect">
            <a:avLst/>
          </a:prstGeom>
        </p:spPr>
      </p:pic>
      <p:sp>
        <p:nvSpPr>
          <p:cNvPr id="13" name="TextBox 12">
            <a:extLst>
              <a:ext uri="{FF2B5EF4-FFF2-40B4-BE49-F238E27FC236}">
                <a16:creationId xmlns:a16="http://schemas.microsoft.com/office/drawing/2014/main" id="{B6F6AA7E-1DC6-4639-9FA4-11BA2B1A9E27}"/>
              </a:ext>
            </a:extLst>
          </p:cNvPr>
          <p:cNvSpPr txBox="1"/>
          <p:nvPr/>
        </p:nvSpPr>
        <p:spPr>
          <a:xfrm>
            <a:off x="5639219" y="1240850"/>
            <a:ext cx="5981700" cy="584775"/>
          </a:xfrm>
          <a:prstGeom prst="rect">
            <a:avLst/>
          </a:prstGeom>
          <a:noFill/>
        </p:spPr>
        <p:txBody>
          <a:bodyPr wrap="square">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Temperature as a function of depth at the Apollo 15 and 17 landing sites (From Lunar Sourcebook: A User’s Guide to the Moon</a:t>
            </a:r>
            <a:endParaRPr lang="en-US" sz="1600" dirty="0"/>
          </a:p>
        </p:txBody>
      </p:sp>
      <p:sp>
        <p:nvSpPr>
          <p:cNvPr id="19" name="TextBox 18">
            <a:extLst>
              <a:ext uri="{FF2B5EF4-FFF2-40B4-BE49-F238E27FC236}">
                <a16:creationId xmlns:a16="http://schemas.microsoft.com/office/drawing/2014/main" id="{40674AFF-0EF6-4513-AB3D-094BAEB63934}"/>
              </a:ext>
            </a:extLst>
          </p:cNvPr>
          <p:cNvSpPr txBox="1"/>
          <p:nvPr/>
        </p:nvSpPr>
        <p:spPr>
          <a:xfrm>
            <a:off x="380451" y="6021832"/>
            <a:ext cx="4572549" cy="1000274"/>
          </a:xfrm>
          <a:prstGeom prst="rect">
            <a:avLst/>
          </a:prstGeom>
          <a:noFill/>
        </p:spPr>
        <p:txBody>
          <a:bodyPr wrap="square">
            <a:spAutoFit/>
          </a:bodyPr>
          <a:lstStyle/>
          <a:p>
            <a:pPr marL="228600" indent="-228600" algn="l">
              <a:buAutoNum type="arabicPlain"/>
            </a:pPr>
            <a:r>
              <a:rPr lang="en-US" sz="1000" b="0" dirty="0" err="1">
                <a:effectLst/>
                <a:latin typeface="Calibri" panose="020F0502020204030204" pitchFamily="34" charset="0"/>
                <a:cs typeface="Calibri" panose="020F0502020204030204" pitchFamily="34" charset="0"/>
              </a:rPr>
              <a:t>Langseth</a:t>
            </a:r>
            <a:r>
              <a:rPr lang="en-US" sz="1000" b="0" dirty="0">
                <a:effectLst/>
                <a:latin typeface="Calibri" panose="020F0502020204030204" pitchFamily="34" charset="0"/>
                <a:cs typeface="Calibri" panose="020F0502020204030204" pitchFamily="34" charset="0"/>
              </a:rPr>
              <a:t> et al., “Revised lunar heat-flow values.,” 1976.Table 1.</a:t>
            </a:r>
          </a:p>
          <a:p>
            <a:pPr marL="228600" indent="-228600" algn="l">
              <a:buFontTx/>
              <a:buAutoNum type="arabicPlain"/>
            </a:pPr>
            <a:r>
              <a:rPr lang="en-US" sz="1000" b="0" baseline="30000" dirty="0">
                <a:latin typeface="Calibri" panose="020F0502020204030204" pitchFamily="34" charset="0"/>
                <a:cs typeface="Calibri" panose="020F0502020204030204" pitchFamily="34" charset="0"/>
              </a:rPr>
              <a:t>2</a:t>
            </a:r>
            <a:r>
              <a:rPr lang="en-US" sz="1000" b="0" dirty="0">
                <a:latin typeface="Calibri" panose="020F0502020204030204" pitchFamily="34" charset="0"/>
                <a:cs typeface="Calibri" panose="020F0502020204030204" pitchFamily="34" charset="0"/>
              </a:rPr>
              <a:t> P. </a:t>
            </a:r>
            <a:r>
              <a:rPr lang="en-US" sz="1000" b="0" dirty="0" err="1">
                <a:latin typeface="Calibri" panose="020F0502020204030204" pitchFamily="34" charset="0"/>
                <a:cs typeface="Calibri" panose="020F0502020204030204" pitchFamily="34" charset="0"/>
              </a:rPr>
              <a:t>Gläser</a:t>
            </a:r>
            <a:r>
              <a:rPr lang="en-US" sz="1000" b="0" dirty="0">
                <a:latin typeface="Calibri" panose="020F0502020204030204" pitchFamily="34" charset="0"/>
                <a:cs typeface="Calibri" panose="020F0502020204030204" pitchFamily="34" charset="0"/>
              </a:rPr>
              <a:t> and D. </a:t>
            </a:r>
            <a:r>
              <a:rPr lang="en-US" sz="1000" b="0" dirty="0" err="1">
                <a:latin typeface="Calibri" panose="020F0502020204030204" pitchFamily="34" charset="0"/>
                <a:cs typeface="Calibri" panose="020F0502020204030204" pitchFamily="34" charset="0"/>
              </a:rPr>
              <a:t>Gläser</a:t>
            </a:r>
            <a:r>
              <a:rPr lang="en-US" sz="1000" b="0" dirty="0">
                <a:latin typeface="Calibri" panose="020F0502020204030204" pitchFamily="34" charset="0"/>
                <a:cs typeface="Calibri" panose="020F0502020204030204" pitchFamily="34" charset="0"/>
              </a:rPr>
              <a:t>, “Modeling near-surface temperatures of airless bodies with application to the Moon,” 2019.</a:t>
            </a:r>
          </a:p>
          <a:p>
            <a:pPr marL="228600" indent="-228600" algn="l">
              <a:buAutoNum type="arabicPlain"/>
            </a:pPr>
            <a:endParaRPr lang="en-US" sz="1000" b="0" dirty="0">
              <a:latin typeface="Calibri" panose="020F0502020204030204" pitchFamily="34" charset="0"/>
              <a:cs typeface="Calibri" panose="020F0502020204030204" pitchFamily="34" charset="0"/>
            </a:endParaRPr>
          </a:p>
          <a:p>
            <a:pPr algn="l"/>
            <a:endParaRPr lang="en-US" sz="900" b="0" dirty="0">
              <a:effectLst/>
              <a:latin typeface="Calibri" panose="020F0502020204030204" pitchFamily="34" charset="0"/>
              <a:cs typeface="Calibri" panose="020F0502020204030204" pitchFamily="34" charset="0"/>
            </a:endParaRPr>
          </a:p>
          <a:p>
            <a:pPr algn="l"/>
            <a:endParaRPr lang="en-US" sz="10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387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B40FB-BF3C-4C86-AB63-E791D03E180E}"/>
              </a:ext>
            </a:extLst>
          </p:cNvPr>
          <p:cNvSpPr>
            <a:spLocks noGrp="1"/>
          </p:cNvSpPr>
          <p:nvPr>
            <p:ph type="title"/>
          </p:nvPr>
        </p:nvSpPr>
        <p:spPr/>
        <p:txBody>
          <a:bodyPr/>
          <a:lstStyle/>
          <a:p>
            <a:r>
              <a:rPr lang="en-US" dirty="0"/>
              <a:t>Thermal Wave / Skin Depth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5BBA5E1-9648-4F50-9F23-96C512DC524A}"/>
                  </a:ext>
                </a:extLst>
              </p:cNvPr>
              <p:cNvSpPr>
                <a:spLocks noGrp="1"/>
              </p:cNvSpPr>
              <p:nvPr>
                <p:ph idx="1"/>
              </p:nvPr>
            </p:nvSpPr>
            <p:spPr>
              <a:xfrm>
                <a:off x="838200" y="1825625"/>
                <a:ext cx="5105400" cy="4351338"/>
              </a:xfrm>
            </p:spPr>
            <p:txBody>
              <a:bodyPr/>
              <a:lstStyle/>
              <a:p>
                <a:r>
                  <a:rPr lang="en-US" sz="1800" dirty="0">
                    <a:latin typeface="Arial" panose="020B0604020202020204" pitchFamily="34" charset="0"/>
                    <a:ea typeface="Times New Roman" panose="02020603050405020304" pitchFamily="18" charset="0"/>
                    <a:cs typeface="Times New Roman" panose="02020603050405020304" pitchFamily="18" charset="0"/>
                  </a:rPr>
                  <a:t>Thermal wave – range in subsurface temperatures vs depth</a:t>
                </a:r>
              </a:p>
              <a:p>
                <a:r>
                  <a:rPr lang="en-US" sz="1800" dirty="0">
                    <a:latin typeface="Arial" panose="020B0604020202020204" pitchFamily="34" charset="0"/>
                    <a:ea typeface="Times New Roman" panose="02020603050405020304" pitchFamily="18" charset="0"/>
                    <a:cs typeface="Times New Roman" panose="02020603050405020304" pitchFamily="18" charset="0"/>
                  </a:rPr>
                  <a:t>Skin depth is the depth where  diurnal thermal wave decays to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1/</m:t>
                    </m:r>
                    <m:r>
                      <a:rPr lang="en-US" sz="1800" i="1" dirty="0">
                        <a:latin typeface="Cambria Math" panose="02040503050406030204" pitchFamily="18" charset="0"/>
                        <a:ea typeface="Times New Roman" panose="02020603050405020304" pitchFamily="18" charset="0"/>
                        <a:cs typeface="Times New Roman" panose="02020603050405020304" pitchFamily="18" charset="0"/>
                      </a:rPr>
                      <m:t>𝑒</m:t>
                    </m:r>
                  </m:oMath>
                </a14:m>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lvl="1"/>
                <a:r>
                  <a:rPr lang="en-US" sz="1400" dirty="0">
                    <a:ea typeface="Times New Roman" panose="02020603050405020304" pitchFamily="18" charset="0"/>
                    <a:cs typeface="Times New Roman" panose="02020603050405020304" pitchFamily="18" charset="0"/>
                  </a:rPr>
                  <a:t>Skin depth: </a:t>
                </a:r>
                <a14:m>
                  <m:oMath xmlns:m="http://schemas.openxmlformats.org/officeDocument/2006/math">
                    <m:sSub>
                      <m:sSubPr>
                        <m:ctrlP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t>𝑧</m:t>
                        </m:r>
                      </m:e>
                      <m:sub>
                        <m: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t>𝑠</m:t>
                        </m:r>
                      </m:sub>
                    </m:sSub>
                    <m:r>
                      <a:rPr lang="en-US" sz="1400" i="1" dirty="0">
                        <a:latin typeface="Cambria Math" panose="02040503050406030204" pitchFamily="18" charset="0"/>
                        <a:ea typeface="Times New Roman" panose="02020603050405020304" pitchFamily="18" charset="0"/>
                        <a:cs typeface="Times New Roman" panose="02020603050405020304" pitchFamily="18" charset="0"/>
                      </a:rPr>
                      <m:t> </m:t>
                    </m:r>
                    <m: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t>𝐾𝑃</m:t>
                                </m:r>
                              </m:num>
                              <m:den>
                                <m: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𝜋</m:t>
                                </m:r>
                              </m:den>
                            </m:f>
                          </m:e>
                        </m:d>
                      </m:e>
                      <m:sup>
                        <m: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t>0.5</m:t>
                        </m:r>
                      </m:sup>
                    </m:sSup>
                  </m:oMath>
                </a14:m>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lvl="1"/>
                <a:r>
                  <a:rPr lang="en-US" sz="1400" dirty="0">
                    <a:ea typeface="Times New Roman" panose="02020603050405020304" pitchFamily="18" charset="0"/>
                    <a:cs typeface="Times New Roman" panose="02020603050405020304" pitchFamily="18" charset="0"/>
                  </a:rPr>
                  <a:t>Thermal diffusivity</a:t>
                </a:r>
                <a:r>
                  <a:rPr lang="en-US" sz="1400" baseline="30000" dirty="0">
                    <a:ea typeface="Times New Roman" panose="02020603050405020304" pitchFamily="18" charset="0"/>
                    <a:cs typeface="Times New Roman" panose="02020603050405020304" pitchFamily="18" charset="0"/>
                  </a:rPr>
                  <a:t>1</a:t>
                </a:r>
                <a:r>
                  <a:rPr lang="en-US" sz="1400" dirty="0">
                    <a:ea typeface="Times New Roman" panose="02020603050405020304" pitchFamily="18" charset="0"/>
                    <a:cs typeface="Times New Roman" panose="02020603050405020304" pitchFamily="18" charset="0"/>
                  </a:rPr>
                  <a:t> </a:t>
                </a:r>
                <a14:m>
                  <m:oMath xmlns:m="http://schemas.openxmlformats.org/officeDocument/2006/math">
                    <m: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t>𝐾</m:t>
                    </m:r>
                    <m:r>
                      <a:rPr lang="en-US" sz="1400" b="0" i="1" dirty="0"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400" b="0" i="1" dirty="0" smtClean="0">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b="0" i="1" dirty="0" smtClean="0">
                            <a:latin typeface="Cambria Math" panose="02040503050406030204" pitchFamily="18" charset="0"/>
                            <a:ea typeface="Times New Roman" panose="02020603050405020304" pitchFamily="18" charset="0"/>
                            <a:cs typeface="Times New Roman" panose="02020603050405020304" pitchFamily="18" charset="0"/>
                          </a:rPr>
                          <m:t>𝑘</m:t>
                        </m:r>
                      </m:num>
                      <m:den>
                        <m: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𝜌</m:t>
                        </m:r>
                        <m:sSub>
                          <m:sSubPr>
                            <m:ctrlP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𝑐</m:t>
                            </m:r>
                          </m:e>
                          <m:sub>
                            <m: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𝑝</m:t>
                            </m:r>
                          </m:sub>
                        </m:sSub>
                      </m:den>
                    </m:f>
                  </m:oMath>
                </a14:m>
                <a:endParaRPr lang="en-US" sz="1200" b="0" dirty="0">
                  <a:ea typeface="Times New Roman" panose="02020603050405020304" pitchFamily="18" charset="0"/>
                  <a:cs typeface="Times New Roman" panose="02020603050405020304" pitchFamily="18" charset="0"/>
                </a:endParaRPr>
              </a:p>
              <a:p>
                <a:pPr lvl="1"/>
                <a:r>
                  <a:rPr lang="en-US" sz="1400" dirty="0">
                    <a:latin typeface="Arial" panose="020B0604020202020204" pitchFamily="34" charset="0"/>
                    <a:ea typeface="Times New Roman" panose="02020603050405020304" pitchFamily="18" charset="0"/>
                    <a:cs typeface="Times New Roman" panose="02020603050405020304" pitchFamily="18" charset="0"/>
                  </a:rPr>
                  <a:t>Lunar Synodic rotation period</a:t>
                </a: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400" i="1" dirty="0" smtClean="0">
                        <a:latin typeface="Cambria Math" panose="02040503050406030204" pitchFamily="18" charset="0"/>
                        <a:ea typeface="Times New Roman" panose="02020603050405020304" pitchFamily="18" charset="0"/>
                        <a:cs typeface="Times New Roman" panose="02020603050405020304" pitchFamily="18" charset="0"/>
                      </a:rPr>
                      <m:t>𝑃</m:t>
                    </m:r>
                    <m:r>
                      <a:rPr lang="en-US" sz="1400" b="0" i="1" dirty="0" smtClean="0">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1400" dirty="0">
                        <a:latin typeface="Arial" panose="020B0604020202020204" pitchFamily="34" charset="0"/>
                        <a:ea typeface="Times New Roman" panose="02020603050405020304" pitchFamily="18" charset="0"/>
                        <a:cs typeface="Times New Roman" panose="02020603050405020304" pitchFamily="18" charset="0"/>
                      </a:rPr>
                      <m:t>2.55024∗10^6 </m:t>
                    </m:r>
                    <m:r>
                      <m:rPr>
                        <m:nor/>
                      </m:rPr>
                      <a:rPr lang="en-US" sz="1400" dirty="0">
                        <a:latin typeface="Arial" panose="020B0604020202020204" pitchFamily="34" charset="0"/>
                        <a:ea typeface="Times New Roman" panose="02020603050405020304" pitchFamily="18" charset="0"/>
                        <a:cs typeface="Times New Roman" panose="02020603050405020304" pitchFamily="18" charset="0"/>
                      </a:rPr>
                      <m:t>s</m:t>
                    </m:r>
                    <m:r>
                      <m:rPr>
                        <m:nor/>
                      </m:rPr>
                      <a:rPr lang="en-US" sz="1400" dirty="0">
                        <a:latin typeface="Arial" panose="020B0604020202020204" pitchFamily="34" charset="0"/>
                        <a:ea typeface="Times New Roman" panose="02020603050405020304" pitchFamily="18" charset="0"/>
                        <a:cs typeface="Times New Roman" panose="02020603050405020304" pitchFamily="18" charset="0"/>
                      </a:rPr>
                      <m:t> ~ 29.53 </m:t>
                    </m:r>
                    <m:r>
                      <m:rPr>
                        <m:nor/>
                      </m:rPr>
                      <a:rPr lang="en-US" sz="1400" dirty="0">
                        <a:latin typeface="Arial" panose="020B0604020202020204" pitchFamily="34" charset="0"/>
                        <a:ea typeface="Times New Roman" panose="02020603050405020304" pitchFamily="18" charset="0"/>
                        <a:cs typeface="Times New Roman" panose="02020603050405020304" pitchFamily="18" charset="0"/>
                      </a:rPr>
                      <m:t>days</m:t>
                    </m:r>
                  </m:oMath>
                </a14:m>
                <a:endParaRPr lang="en-US"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p>
                <a14:m>
                  <m:oMath xmlns:m="http://schemas.openxmlformats.org/officeDocument/2006/math">
                    <m:sSub>
                      <m:sSubPr>
                        <m:ctrlP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𝑧</m:t>
                        </m:r>
                      </m:e>
                      <m:sub>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𝑠</m:t>
                        </m:r>
                      </m:sub>
                    </m:sSub>
                  </m:oMath>
                </a14:m>
                <a:r>
                  <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 ranges from ~4 cm-10 cm</a:t>
                </a:r>
                <a:r>
                  <a:rPr lang="en-US" sz="1800" baseline="30000" dirty="0">
                    <a:latin typeface="Arial" panose="020B0604020202020204" pitchFamily="34" charset="0"/>
                    <a:ea typeface="Times New Roman" panose="02020603050405020304" pitchFamily="18" charset="0"/>
                    <a:cs typeface="Times New Roman" panose="02020603050405020304" pitchFamily="18" charset="0"/>
                  </a:rPr>
                  <a:t> </a:t>
                </a:r>
                <a:r>
                  <a:rPr lang="en-US" sz="1800" baseline="300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2</a:t>
                </a:r>
              </a:p>
              <a:p>
                <a:r>
                  <a:rPr lang="en-US" sz="1800" dirty="0">
                    <a:latin typeface="Arial" panose="020B0604020202020204" pitchFamily="34" charset="0"/>
                    <a:ea typeface="Times New Roman" panose="02020603050405020304" pitchFamily="18" charset="0"/>
                    <a:cs typeface="Times New Roman" panose="02020603050405020304" pitchFamily="18" charset="0"/>
                  </a:rPr>
                  <a:t>Annual thermal wave is deeper and has been derived from in-situ measurements at Apollo landing sites </a:t>
                </a:r>
                <a:endPar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800" baseline="300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800" baseline="300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05BBA5E1-9648-4F50-9F23-96C512DC524A}"/>
                  </a:ext>
                </a:extLst>
              </p:cNvPr>
              <p:cNvSpPr>
                <a:spLocks noGrp="1" noRot="1" noChangeAspect="1" noMove="1" noResize="1" noEditPoints="1" noAdjustHandles="1" noChangeArrowheads="1" noChangeShapeType="1" noTextEdit="1"/>
              </p:cNvSpPr>
              <p:nvPr>
                <p:ph idx="1"/>
              </p:nvPr>
            </p:nvSpPr>
            <p:spPr>
              <a:xfrm>
                <a:off x="838200" y="1825625"/>
                <a:ext cx="5105400" cy="4351338"/>
              </a:xfrm>
              <a:blipFill>
                <a:blip r:embed="rId3"/>
                <a:stretch>
                  <a:fillRect l="-956" t="-700"/>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26D29B41-7C17-484D-83CE-FD77DDA8D865}"/>
              </a:ext>
            </a:extLst>
          </p:cNvPr>
          <p:cNvSpPr>
            <a:spLocks noChangeArrowheads="1"/>
          </p:cNvSpPr>
          <p:nvPr/>
        </p:nvSpPr>
        <p:spPr bwMode="auto">
          <a:xfrm>
            <a:off x="4953000" y="1368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a:extLst>
              <a:ext uri="{FF2B5EF4-FFF2-40B4-BE49-F238E27FC236}">
                <a16:creationId xmlns:a16="http://schemas.microsoft.com/office/drawing/2014/main" id="{40674AFF-0EF6-4513-AB3D-094BAEB63934}"/>
              </a:ext>
            </a:extLst>
          </p:cNvPr>
          <p:cNvSpPr txBox="1"/>
          <p:nvPr/>
        </p:nvSpPr>
        <p:spPr>
          <a:xfrm>
            <a:off x="352425" y="6090419"/>
            <a:ext cx="9353550" cy="1154162"/>
          </a:xfrm>
          <a:prstGeom prst="rect">
            <a:avLst/>
          </a:prstGeom>
          <a:noFill/>
        </p:spPr>
        <p:txBody>
          <a:bodyPr wrap="square">
            <a:spAutoFit/>
          </a:bodyPr>
          <a:lstStyle/>
          <a:p>
            <a:pPr algn="l"/>
            <a:r>
              <a:rPr lang="en-US" sz="1000" b="0" baseline="30000" dirty="0">
                <a:effectLst/>
                <a:latin typeface="Calibri" panose="020F0502020204030204" pitchFamily="34" charset="0"/>
                <a:cs typeface="Calibri" panose="020F0502020204030204" pitchFamily="34" charset="0"/>
              </a:rPr>
              <a:t>1</a:t>
            </a:r>
            <a:r>
              <a:rPr lang="en-US" sz="1000" b="0" dirty="0">
                <a:effectLst/>
                <a:latin typeface="Calibri" panose="020F0502020204030204" pitchFamily="34" charset="0"/>
                <a:cs typeface="Calibri" panose="020F0502020204030204" pitchFamily="34" charset="0"/>
              </a:rPr>
              <a:t>  </a:t>
            </a:r>
            <a:r>
              <a:rPr lang="en-US" sz="1000" b="0" dirty="0" err="1">
                <a:effectLst/>
                <a:latin typeface="Calibri" panose="020F0502020204030204" pitchFamily="34" charset="0"/>
                <a:cs typeface="Calibri" panose="020F0502020204030204" pitchFamily="34" charset="0"/>
              </a:rPr>
              <a:t>Langseth</a:t>
            </a:r>
            <a:r>
              <a:rPr lang="en-US" sz="1000" b="0" dirty="0">
                <a:effectLst/>
                <a:latin typeface="Calibri" panose="020F0502020204030204" pitchFamily="34" charset="0"/>
                <a:cs typeface="Calibri" panose="020F0502020204030204" pitchFamily="34" charset="0"/>
              </a:rPr>
              <a:t> et al., “Revised lunar heat-flow values.,” 1976.Table 1.</a:t>
            </a:r>
            <a:endParaRPr lang="en-US" sz="1000" b="0" dirty="0">
              <a:latin typeface="Calibri" panose="020F0502020204030204" pitchFamily="34" charset="0"/>
              <a:cs typeface="Calibri" panose="020F0502020204030204" pitchFamily="34" charset="0"/>
            </a:endParaRPr>
          </a:p>
          <a:p>
            <a:pPr algn="l"/>
            <a:r>
              <a:rPr lang="en-US" sz="1000" b="0" baseline="30000" dirty="0">
                <a:latin typeface="Calibri" panose="020F0502020204030204" pitchFamily="34" charset="0"/>
                <a:cs typeface="Calibri" panose="020F0502020204030204" pitchFamily="34" charset="0"/>
              </a:rPr>
              <a:t>2</a:t>
            </a:r>
            <a:r>
              <a:rPr lang="en-US" sz="1000" b="0" dirty="0">
                <a:latin typeface="Calibri" panose="020F0502020204030204" pitchFamily="34" charset="0"/>
                <a:cs typeface="Calibri" panose="020F0502020204030204" pitchFamily="34" charset="0"/>
              </a:rPr>
              <a:t> P. </a:t>
            </a:r>
            <a:r>
              <a:rPr lang="en-US" sz="1000" b="0" dirty="0" err="1">
                <a:latin typeface="Calibri" panose="020F0502020204030204" pitchFamily="34" charset="0"/>
                <a:cs typeface="Calibri" panose="020F0502020204030204" pitchFamily="34" charset="0"/>
              </a:rPr>
              <a:t>Gläser</a:t>
            </a:r>
            <a:r>
              <a:rPr lang="en-US" sz="1000" b="0" dirty="0">
                <a:latin typeface="Calibri" panose="020F0502020204030204" pitchFamily="34" charset="0"/>
                <a:cs typeface="Calibri" panose="020F0502020204030204" pitchFamily="34" charset="0"/>
              </a:rPr>
              <a:t> and D. </a:t>
            </a:r>
            <a:r>
              <a:rPr lang="en-US" sz="1000" b="0" dirty="0" err="1">
                <a:latin typeface="Calibri" panose="020F0502020204030204" pitchFamily="34" charset="0"/>
                <a:cs typeface="Calibri" panose="020F0502020204030204" pitchFamily="34" charset="0"/>
              </a:rPr>
              <a:t>Gläser</a:t>
            </a:r>
            <a:r>
              <a:rPr lang="en-US" sz="1000" b="0" dirty="0">
                <a:latin typeface="Calibri" panose="020F0502020204030204" pitchFamily="34" charset="0"/>
                <a:cs typeface="Calibri" panose="020F0502020204030204" pitchFamily="34" charset="0"/>
              </a:rPr>
              <a:t>, “Modeling near-surface temperatures of airless bodies with application to the Moon,” 2019.</a:t>
            </a:r>
          </a:p>
          <a:p>
            <a:pPr algn="l"/>
            <a:r>
              <a:rPr lang="en-US" sz="1000" b="0" baseline="30000" dirty="0">
                <a:latin typeface="Calibri" panose="020F0502020204030204" pitchFamily="34" charset="0"/>
                <a:cs typeface="Calibri" panose="020F0502020204030204" pitchFamily="34" charset="0"/>
              </a:rPr>
              <a:t>3</a:t>
            </a:r>
            <a:r>
              <a:rPr lang="en-US" sz="1000" b="0" dirty="0">
                <a:latin typeface="Calibri" panose="020F0502020204030204" pitchFamily="34" charset="0"/>
                <a:cs typeface="Calibri" panose="020F0502020204030204" pitchFamily="34" charset="0"/>
              </a:rPr>
              <a:t> Hayne et al., “Global Regolith Thermophysical Properties of the Moon From the Diviner Lunar Radiometer Experiment: Lunar Regolith Thermophysical Properties,” 2017.</a:t>
            </a:r>
          </a:p>
          <a:p>
            <a:pPr algn="l"/>
            <a:endParaRPr lang="en-US" sz="1000" b="0" dirty="0">
              <a:latin typeface="Calibri" panose="020F0502020204030204" pitchFamily="34" charset="0"/>
              <a:cs typeface="Calibri" panose="020F0502020204030204" pitchFamily="34" charset="0"/>
            </a:endParaRPr>
          </a:p>
          <a:p>
            <a:pPr algn="l"/>
            <a:endParaRPr lang="en-US" sz="1000" b="0" dirty="0">
              <a:latin typeface="Calibri" panose="020F0502020204030204" pitchFamily="34" charset="0"/>
              <a:cs typeface="Calibri" panose="020F0502020204030204" pitchFamily="34" charset="0"/>
            </a:endParaRPr>
          </a:p>
          <a:p>
            <a:pPr algn="l"/>
            <a:endParaRPr lang="en-US" sz="900" b="0" dirty="0">
              <a:effectLst/>
              <a:latin typeface="Calibri" panose="020F0502020204030204" pitchFamily="34" charset="0"/>
              <a:cs typeface="Calibri" panose="020F0502020204030204" pitchFamily="34" charset="0"/>
            </a:endParaRPr>
          </a:p>
          <a:p>
            <a:pPr algn="l"/>
            <a:endParaRPr lang="en-US" sz="1000" b="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F0A6179-C21C-43DD-9731-6E8DC60D4762}"/>
              </a:ext>
            </a:extLst>
          </p:cNvPr>
          <p:cNvPicPr>
            <a:picLocks noChangeAspect="1"/>
          </p:cNvPicPr>
          <p:nvPr/>
        </p:nvPicPr>
        <p:blipFill rotWithShape="1">
          <a:blip r:embed="rId4"/>
          <a:srcRect r="3141" b="26810"/>
          <a:stretch/>
        </p:blipFill>
        <p:spPr>
          <a:xfrm>
            <a:off x="6248401" y="1579404"/>
            <a:ext cx="4381500" cy="3910171"/>
          </a:xfrm>
          <a:prstGeom prst="rect">
            <a:avLst/>
          </a:prstGeom>
        </p:spPr>
      </p:pic>
      <p:sp>
        <p:nvSpPr>
          <p:cNvPr id="11" name="TextBox 10">
            <a:extLst>
              <a:ext uri="{FF2B5EF4-FFF2-40B4-BE49-F238E27FC236}">
                <a16:creationId xmlns:a16="http://schemas.microsoft.com/office/drawing/2014/main" id="{C01EE367-85C4-4EB3-98A0-71975973B6D8}"/>
              </a:ext>
            </a:extLst>
          </p:cNvPr>
          <p:cNvSpPr txBox="1"/>
          <p:nvPr/>
        </p:nvSpPr>
        <p:spPr>
          <a:xfrm>
            <a:off x="6248401" y="5408166"/>
            <a:ext cx="4648199" cy="584775"/>
          </a:xfrm>
          <a:prstGeom prst="rect">
            <a:avLst/>
          </a:prstGeom>
          <a:noFill/>
        </p:spPr>
        <p:txBody>
          <a:bodyPr wrap="square">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Lunar subsurface thermal wave predicted for different H parameters by Hayne 2017 </a:t>
            </a:r>
            <a:r>
              <a:rPr lang="en-US" sz="1600" baseline="30000" dirty="0">
                <a:effectLst/>
                <a:latin typeface="Calibri" panose="020F0502020204030204" pitchFamily="34" charset="0"/>
                <a:ea typeface="Calibri" panose="020F0502020204030204" pitchFamily="34" charset="0"/>
                <a:cs typeface="Times New Roman" panose="02020603050405020304" pitchFamily="18" charset="0"/>
              </a:rPr>
              <a:t>3</a:t>
            </a:r>
            <a:endParaRPr lang="en-US" sz="1600" baseline="30000" dirty="0"/>
          </a:p>
        </p:txBody>
      </p:sp>
    </p:spTree>
    <p:extLst>
      <p:ext uri="{BB962C8B-B14F-4D97-AF65-F5344CB8AC3E}">
        <p14:creationId xmlns:p14="http://schemas.microsoft.com/office/powerpoint/2010/main" val="2276238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609600" y="762000"/>
            <a:ext cx="10972800" cy="3390900"/>
          </a:xfrm>
        </p:spPr>
        <p:txBody>
          <a:bodyPr/>
          <a:lstStyle/>
          <a:p>
            <a:r>
              <a:rPr lang="en-US" sz="2000" dirty="0">
                <a:latin typeface="Calibri" panose="020F0502020204030204" pitchFamily="34" charset="0"/>
              </a:rPr>
              <a:t>The electromagnetic radiation spectrum is sub-divided into multiple bands based on differences in behavior. Of particular interest in radiation heat transfer is the “Thermal Radiation” band of the electromagnetic spectrum between 0.1 and 100 microns in wavelength. </a:t>
            </a:r>
          </a:p>
          <a:p>
            <a:r>
              <a:rPr lang="en-US" sz="2000" dirty="0">
                <a:latin typeface="Calibri" panose="020F0502020204030204" pitchFamily="34" charset="0"/>
              </a:rPr>
              <a:t>Outside of the thermal waveband, electromagnetic energy generally passes through objects or has very little heat energy (based on temperature) under practical conditions. </a:t>
            </a:r>
          </a:p>
          <a:p>
            <a:r>
              <a:rPr lang="en-US" sz="2000" dirty="0">
                <a:latin typeface="Calibri" panose="020F0502020204030204" pitchFamily="34" charset="0"/>
              </a:rPr>
              <a:t>Wavelengths beyond 100 microns may be of interest in measuring extremely low temperatures such as the far side of the Moon or perpetually shadowed craters. An object at a given temperature will emit energy over a spectrum of wavelengths. </a:t>
            </a:r>
          </a:p>
          <a:p>
            <a:r>
              <a:rPr lang="en-US" sz="2000" b="1" dirty="0">
                <a:latin typeface="Calibri" panose="020F0502020204030204" pitchFamily="34" charset="0"/>
              </a:rPr>
              <a:t>Thermal analyses are typically conducted using a two waveband </a:t>
            </a:r>
            <a:r>
              <a:rPr lang="en-US" sz="2000" b="1" dirty="0" err="1">
                <a:latin typeface="Calibri" panose="020F0502020204030204" pitchFamily="34" charset="0"/>
              </a:rPr>
              <a:t>absorptance</a:t>
            </a:r>
            <a:r>
              <a:rPr lang="en-US" sz="2000" b="1" dirty="0">
                <a:latin typeface="Calibri" panose="020F0502020204030204" pitchFamily="34" charset="0"/>
              </a:rPr>
              <a:t> model which subdivides the thermal energy spectrum into solar (&lt; 3.0 </a:t>
            </a:r>
            <a:r>
              <a:rPr lang="en-US" sz="2000" b="1" dirty="0">
                <a:latin typeface="Symbol" panose="05050102010706020507" pitchFamily="18" charset="2"/>
              </a:rPr>
              <a:t>m</a:t>
            </a:r>
            <a:r>
              <a:rPr lang="en-US" sz="2000" b="1" dirty="0">
                <a:latin typeface="Calibri" panose="020F0502020204030204" pitchFamily="34" charset="0"/>
              </a:rPr>
              <a:t>m) and infrared (&gt;3.0 </a:t>
            </a:r>
            <a:r>
              <a:rPr lang="en-US" sz="2000" b="1" dirty="0">
                <a:latin typeface="Symbol" panose="05050102010706020507" pitchFamily="18" charset="2"/>
              </a:rPr>
              <a:t>m</a:t>
            </a:r>
            <a:r>
              <a:rPr lang="en-US" sz="2000" b="1" dirty="0">
                <a:latin typeface="Calibri" panose="020F0502020204030204" pitchFamily="34" charset="0"/>
              </a:rPr>
              <a:t>m) wavelengths.</a:t>
            </a:r>
          </a:p>
        </p:txBody>
      </p:sp>
      <p:sp>
        <p:nvSpPr>
          <p:cNvPr id="4" name="Footer Placeholder 3"/>
          <p:cNvSpPr>
            <a:spLocks noGrp="1"/>
          </p:cNvSpPr>
          <p:nvPr>
            <p:ph type="ftr" sz="quarter" idx="11"/>
          </p:nvPr>
        </p:nvSpPr>
        <p:spPr>
          <a:xfrm>
            <a:off x="3695700" y="6553200"/>
            <a:ext cx="4876800" cy="304800"/>
          </a:xfrm>
        </p:spPr>
        <p:txBody>
          <a:bodyPr/>
          <a:lstStyle/>
          <a:p>
            <a:r>
              <a:rPr lang="en-US" dirty="0"/>
              <a:t>TFAWS 2022 – September 6</a:t>
            </a:r>
            <a:r>
              <a:rPr lang="en-US" baseline="30000" dirty="0"/>
              <a:t>th</a:t>
            </a:r>
            <a:r>
              <a:rPr lang="en-US" dirty="0"/>
              <a:t>-9</a:t>
            </a:r>
            <a:r>
              <a:rPr lang="en-US" baseline="30000" dirty="0"/>
              <a:t>th</a:t>
            </a:r>
            <a:r>
              <a:rPr lang="en-US" dirty="0"/>
              <a:t>, 2022</a:t>
            </a:r>
          </a:p>
        </p:txBody>
      </p:sp>
      <p:sp>
        <p:nvSpPr>
          <p:cNvPr id="5" name="Slide Number Placeholder 4"/>
          <p:cNvSpPr>
            <a:spLocks noGrp="1"/>
          </p:cNvSpPr>
          <p:nvPr>
            <p:ph type="sldNum" sz="quarter" idx="12"/>
          </p:nvPr>
        </p:nvSpPr>
        <p:spPr/>
        <p:txBody>
          <a:bodyPr/>
          <a:lstStyle/>
          <a:p>
            <a:fld id="{33F42015-0FC7-4B0E-8D2B-76EADF48D957}" type="slidenum">
              <a:rPr lang="en-US" smtClean="0"/>
              <a:pPr/>
              <a:t>2</a:t>
            </a:fld>
            <a:endParaRPr lang="en-US"/>
          </a:p>
        </p:txBody>
      </p:sp>
      <p:pic>
        <p:nvPicPr>
          <p:cNvPr id="6" name="Picture 5"/>
          <p:cNvPicPr>
            <a:picLocks noChangeAspect="1"/>
          </p:cNvPicPr>
          <p:nvPr/>
        </p:nvPicPr>
        <p:blipFill>
          <a:blip r:embed="rId2"/>
          <a:stretch>
            <a:fillRect/>
          </a:stretch>
        </p:blipFill>
        <p:spPr>
          <a:xfrm>
            <a:off x="3200400" y="4076700"/>
            <a:ext cx="5822185" cy="2414225"/>
          </a:xfrm>
          <a:prstGeom prst="rect">
            <a:avLst/>
          </a:prstGeom>
        </p:spPr>
      </p:pic>
    </p:spTree>
    <p:extLst>
      <p:ext uri="{BB962C8B-B14F-4D97-AF65-F5344CB8AC3E}">
        <p14:creationId xmlns:p14="http://schemas.microsoft.com/office/powerpoint/2010/main" val="3615210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B40FB-BF3C-4C86-AB63-E791D03E180E}"/>
              </a:ext>
            </a:extLst>
          </p:cNvPr>
          <p:cNvSpPr>
            <a:spLocks noGrp="1"/>
          </p:cNvSpPr>
          <p:nvPr>
            <p:ph type="title"/>
          </p:nvPr>
        </p:nvSpPr>
        <p:spPr/>
        <p:txBody>
          <a:bodyPr/>
          <a:lstStyle/>
          <a:p>
            <a:r>
              <a:rPr lang="en-US" dirty="0"/>
              <a:t>Ground Heat Flow</a:t>
            </a:r>
          </a:p>
        </p:txBody>
      </p:sp>
      <p:sp>
        <p:nvSpPr>
          <p:cNvPr id="3" name="Content Placeholder 2">
            <a:extLst>
              <a:ext uri="{FF2B5EF4-FFF2-40B4-BE49-F238E27FC236}">
                <a16:creationId xmlns:a16="http://schemas.microsoft.com/office/drawing/2014/main" id="{05BBA5E1-9648-4F50-9F23-96C512DC524A}"/>
              </a:ext>
            </a:extLst>
          </p:cNvPr>
          <p:cNvSpPr>
            <a:spLocks noGrp="1"/>
          </p:cNvSpPr>
          <p:nvPr>
            <p:ph idx="1"/>
          </p:nvPr>
        </p:nvSpPr>
        <p:spPr>
          <a:xfrm>
            <a:off x="825842" y="1508151"/>
            <a:ext cx="5536858" cy="4351338"/>
          </a:xfrm>
        </p:spPr>
        <p:txBody>
          <a:bodyPr/>
          <a:lstStyle/>
          <a:p>
            <a:r>
              <a:rPr kumimoji="0" lang="en-US" sz="1600" b="0" i="0" u="none" strike="noStrike" kern="1200" cap="none" spc="0" normalizeH="0" baseline="0" noProof="0" dirty="0">
                <a:ln>
                  <a:noFill/>
                </a:ln>
                <a:uLnTx/>
                <a:uFillTx/>
                <a:latin typeface="Arial" panose="020B0604020202020204" pitchFamily="34" charset="0"/>
                <a:ea typeface="+mn-ea"/>
                <a:cs typeface="Times New Roman" panose="02020603050405020304" pitchFamily="18" charset="0"/>
              </a:rPr>
              <a:t>A geothermal heat flux is imposed on the top layer of  lunar regolith from radioisotopes in the crust</a:t>
            </a:r>
          </a:p>
          <a:p>
            <a:r>
              <a:rPr lang="en-US" sz="1600" kern="1200" dirty="0">
                <a:latin typeface="Arial" panose="020B0604020202020204" pitchFamily="34" charset="0"/>
                <a:ea typeface="+mn-ea"/>
                <a:cs typeface="Times New Roman" panose="02020603050405020304" pitchFamily="18" charset="0"/>
              </a:rPr>
              <a:t>Apollo heat-flow experiment data were used to calculated ground heat flux at the Apollo 15 and 17 (applied to top ~2m of regolith)</a:t>
            </a:r>
          </a:p>
          <a:p>
            <a:pPr lvl="1"/>
            <a:r>
              <a:rPr lang="en-US" sz="1600" kern="1200" dirty="0">
                <a:latin typeface="Arial" panose="020B0604020202020204" pitchFamily="34" charset="0"/>
                <a:ea typeface="+mn-ea"/>
                <a:cs typeface="Times New Roman" panose="02020603050405020304" pitchFamily="18" charset="0"/>
              </a:rPr>
              <a:t>Not globally applicable due to the ground’s higher thorium content </a:t>
            </a:r>
            <a:r>
              <a:rPr lang="en-US" sz="1600" kern="1200" baseline="30000" dirty="0">
                <a:latin typeface="Arial" panose="020B0604020202020204" pitchFamily="34" charset="0"/>
                <a:ea typeface="+mn-ea"/>
                <a:cs typeface="Times New Roman" panose="02020603050405020304" pitchFamily="18" charset="0"/>
              </a:rPr>
              <a:t>3</a:t>
            </a:r>
          </a:p>
          <a:p>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Langseth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et al. estimated a global average heat flux, assuming it equaled the heat flux from radioisotopes beneath the surface</a:t>
            </a:r>
          </a:p>
          <a:p>
            <a:r>
              <a:rPr kumimoji="0" lang="en-US" sz="1600" b="0" i="0" u="none" strike="noStrike" kern="1200" cap="none" spc="0" normalizeH="0" baseline="0" noProof="0" dirty="0">
                <a:ln>
                  <a:noFill/>
                </a:ln>
                <a:solidFill>
                  <a:schemeClr val="accent2"/>
                </a:solidFill>
                <a:uLnTx/>
                <a:uFillTx/>
                <a:latin typeface="Arial" panose="020B0604020202020204" pitchFamily="34" charset="0"/>
                <a:ea typeface="+mn-ea"/>
                <a:cs typeface="Times New Roman" panose="02020603050405020304" pitchFamily="18" charset="0"/>
              </a:rPr>
              <a:t>Subsurface temperatures in shadowed craters are likely very sensitive to ground heat flux </a:t>
            </a:r>
            <a:r>
              <a:rPr kumimoji="0" lang="en-US" sz="1600" b="0" i="0" u="none" strike="noStrike" kern="1200" cap="none" spc="0" normalizeH="0" baseline="30000" noProof="0" dirty="0">
                <a:ln>
                  <a:noFill/>
                </a:ln>
                <a:solidFill>
                  <a:schemeClr val="accent2"/>
                </a:solidFill>
                <a:uLnTx/>
                <a:uFillTx/>
                <a:latin typeface="Arial" panose="020B0604020202020204" pitchFamily="34" charset="0"/>
                <a:ea typeface="+mn-ea"/>
                <a:cs typeface="Times New Roman" panose="02020603050405020304" pitchFamily="18" charset="0"/>
              </a:rPr>
              <a:t>5</a:t>
            </a:r>
            <a:endParaRPr kumimoji="0" lang="en-US" sz="1600" b="0" i="0" u="none" strike="noStrike" kern="1200" cap="none" spc="0" normalizeH="0" baseline="30000" noProof="0" dirty="0">
              <a:ln>
                <a:noFill/>
              </a:ln>
              <a:solidFill>
                <a:schemeClr val="accent2"/>
              </a:solidFill>
              <a:effectLst/>
              <a:uLnTx/>
              <a:uFillTx/>
              <a:latin typeface="Calibri" panose="020F0502020204030204"/>
              <a:ea typeface="+mn-ea"/>
              <a:cs typeface="+mn-cs"/>
            </a:endParaRPr>
          </a:p>
          <a:p>
            <a:r>
              <a:rPr lang="en-US" sz="1600" dirty="0">
                <a:effectLst/>
                <a:latin typeface="Arial" panose="020B0604020202020204" pitchFamily="34" charset="0"/>
                <a:ea typeface="Times New Roman" panose="02020603050405020304" pitchFamily="18" charset="0"/>
                <a:cs typeface="Times New Roman" panose="02020603050405020304" pitchFamily="18" charset="0"/>
              </a:rPr>
              <a:t>Quantifying global subsurface heat fluxes is still an active area of research</a:t>
            </a:r>
          </a:p>
        </p:txBody>
      </p:sp>
      <p:graphicFrame>
        <p:nvGraphicFramePr>
          <p:cNvPr id="4" name="Table 3">
            <a:extLst>
              <a:ext uri="{FF2B5EF4-FFF2-40B4-BE49-F238E27FC236}">
                <a16:creationId xmlns:a16="http://schemas.microsoft.com/office/drawing/2014/main" id="{B23D2308-6E7A-4479-BCCF-EB2D824506AF}"/>
              </a:ext>
            </a:extLst>
          </p:cNvPr>
          <p:cNvGraphicFramePr>
            <a:graphicFrameLocks noGrp="1"/>
          </p:cNvGraphicFramePr>
          <p:nvPr>
            <p:extLst>
              <p:ext uri="{D42A27DB-BD31-4B8C-83A1-F6EECF244321}">
                <p14:modId xmlns:p14="http://schemas.microsoft.com/office/powerpoint/2010/main" val="378546802"/>
              </p:ext>
            </p:extLst>
          </p:nvPr>
        </p:nvGraphicFramePr>
        <p:xfrm>
          <a:off x="6465570" y="1676400"/>
          <a:ext cx="5116830" cy="3368040"/>
        </p:xfrm>
        <a:graphic>
          <a:graphicData uri="http://schemas.openxmlformats.org/drawingml/2006/table">
            <a:tbl>
              <a:tblPr firstRow="1" firstCol="1" bandRow="1">
                <a:tableStyleId>{93296810-A885-4BE3-A3E7-6D5BEEA58F35}</a:tableStyleId>
              </a:tblPr>
              <a:tblGrid>
                <a:gridCol w="1714500">
                  <a:extLst>
                    <a:ext uri="{9D8B030D-6E8A-4147-A177-3AD203B41FA5}">
                      <a16:colId xmlns:a16="http://schemas.microsoft.com/office/drawing/2014/main" val="440112343"/>
                    </a:ext>
                  </a:extLst>
                </a:gridCol>
                <a:gridCol w="1028700">
                  <a:extLst>
                    <a:ext uri="{9D8B030D-6E8A-4147-A177-3AD203B41FA5}">
                      <a16:colId xmlns:a16="http://schemas.microsoft.com/office/drawing/2014/main" val="2463642625"/>
                    </a:ext>
                  </a:extLst>
                </a:gridCol>
                <a:gridCol w="2373630">
                  <a:extLst>
                    <a:ext uri="{9D8B030D-6E8A-4147-A177-3AD203B41FA5}">
                      <a16:colId xmlns:a16="http://schemas.microsoft.com/office/drawing/2014/main" val="210071588"/>
                    </a:ext>
                  </a:extLst>
                </a:gridCol>
              </a:tblGrid>
              <a:tr h="142875">
                <a:tc>
                  <a:txBody>
                    <a:bodyPr/>
                    <a:lstStyle/>
                    <a:p>
                      <a:pPr marL="0" marR="0" algn="ctr">
                        <a:spcBef>
                          <a:spcPts val="0"/>
                        </a:spcBef>
                        <a:spcAft>
                          <a:spcPts val="0"/>
                        </a:spcAft>
                        <a:tabLst>
                          <a:tab pos="457200" algn="l"/>
                          <a:tab pos="5852160" algn="r"/>
                          <a:tab pos="457200" algn="l"/>
                        </a:tabLst>
                      </a:pPr>
                      <a:r>
                        <a:rPr lang="en-US" sz="1300" dirty="0">
                          <a:effectLst/>
                        </a:rPr>
                        <a:t>Region</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 pos="5852160" algn="r"/>
                          <a:tab pos="457200" algn="l"/>
                        </a:tabLst>
                      </a:pPr>
                      <a:r>
                        <a:rPr lang="en-US" sz="1300">
                          <a:effectLst/>
                        </a:rPr>
                        <a:t>Q [W/(m</a:t>
                      </a:r>
                      <a:r>
                        <a:rPr lang="en-US" sz="1300" baseline="30000">
                          <a:effectLst/>
                        </a:rPr>
                        <a:t>2</a:t>
                      </a:r>
                      <a:r>
                        <a:rPr lang="en-US" sz="1300">
                          <a:effectLst/>
                        </a:rPr>
                        <a:t>K)]</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 pos="5852160" algn="r"/>
                          <a:tab pos="457200" algn="l"/>
                        </a:tabLst>
                      </a:pPr>
                      <a:r>
                        <a:rPr lang="en-US" sz="1300" dirty="0">
                          <a:effectLst/>
                        </a:rPr>
                        <a:t>Derived from</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8962004"/>
                  </a:ext>
                </a:extLst>
              </a:tr>
              <a:tr h="142875">
                <a:tc>
                  <a:txBody>
                    <a:bodyPr/>
                    <a:lstStyle/>
                    <a:p>
                      <a:pPr marL="0" marR="0" algn="ctr">
                        <a:spcBef>
                          <a:spcPts val="0"/>
                        </a:spcBef>
                        <a:spcAft>
                          <a:spcPts val="0"/>
                        </a:spcAft>
                        <a:tabLst>
                          <a:tab pos="457200" algn="l"/>
                          <a:tab pos="5852160" algn="r"/>
                          <a:tab pos="457200" algn="l"/>
                        </a:tabLst>
                      </a:pPr>
                      <a:r>
                        <a:rPr lang="en-US" sz="1300" dirty="0">
                          <a:effectLst/>
                        </a:rPr>
                        <a:t>Hadley </a:t>
                      </a:r>
                      <a:r>
                        <a:rPr lang="en-US" sz="1300" dirty="0" err="1">
                          <a:effectLst/>
                        </a:rPr>
                        <a:t>Rille</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 pos="5852160" algn="r"/>
                          <a:tab pos="457200" algn="l"/>
                        </a:tabLst>
                      </a:pPr>
                      <a:r>
                        <a:rPr lang="en-US" sz="1300">
                          <a:effectLst/>
                        </a:rPr>
                        <a:t>0.021</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 pos="5852160" algn="r"/>
                          <a:tab pos="457200" algn="l"/>
                        </a:tabLst>
                      </a:pPr>
                      <a:r>
                        <a:rPr lang="en-US" sz="1300" dirty="0">
                          <a:effectLst/>
                        </a:rPr>
                        <a:t>Apollo 15 heat probe data </a:t>
                      </a:r>
                      <a:r>
                        <a:rPr lang="en-US" sz="1300" baseline="30000" dirty="0">
                          <a:effectLst/>
                        </a:rPr>
                        <a:t>1,2</a:t>
                      </a:r>
                      <a:endParaRPr lang="en-US" sz="1300" baseline="30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7937138"/>
                  </a:ext>
                </a:extLst>
              </a:tr>
              <a:tr h="142875">
                <a:tc>
                  <a:txBody>
                    <a:bodyPr/>
                    <a:lstStyle/>
                    <a:p>
                      <a:pPr marL="0" marR="0" algn="ctr">
                        <a:spcBef>
                          <a:spcPts val="0"/>
                        </a:spcBef>
                        <a:spcAft>
                          <a:spcPts val="0"/>
                        </a:spcAft>
                        <a:tabLst>
                          <a:tab pos="457200" algn="l"/>
                          <a:tab pos="5852160" algn="r"/>
                          <a:tab pos="457200" algn="l"/>
                        </a:tabLst>
                      </a:pPr>
                      <a:r>
                        <a:rPr lang="en-US" sz="1300" dirty="0">
                          <a:effectLst/>
                        </a:rPr>
                        <a:t>Taurus-Littrow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 pos="5852160" algn="r"/>
                          <a:tab pos="457200" algn="l"/>
                        </a:tabLst>
                      </a:pPr>
                      <a:r>
                        <a:rPr lang="en-US" sz="1300">
                          <a:effectLst/>
                        </a:rPr>
                        <a:t>0.016</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 pos="5852160" algn="r"/>
                          <a:tab pos="457200" algn="l"/>
                        </a:tabLst>
                      </a:pPr>
                      <a:r>
                        <a:rPr lang="en-US" sz="1300" dirty="0">
                          <a:effectLst/>
                        </a:rPr>
                        <a:t>Apollo 17 heat probe data </a:t>
                      </a:r>
                      <a:r>
                        <a:rPr lang="en-US" sz="1300" baseline="30000" dirty="0">
                          <a:effectLst/>
                        </a:rPr>
                        <a:t>1,2</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41060374"/>
                  </a:ext>
                </a:extLst>
              </a:tr>
              <a:tr h="339725">
                <a:tc>
                  <a:txBody>
                    <a:bodyPr/>
                    <a:lstStyle/>
                    <a:p>
                      <a:pPr marL="0" marR="0" algn="ctr">
                        <a:spcBef>
                          <a:spcPts val="0"/>
                        </a:spcBef>
                        <a:spcAft>
                          <a:spcPts val="0"/>
                        </a:spcAft>
                        <a:tabLst>
                          <a:tab pos="457200" algn="l"/>
                          <a:tab pos="5852160" algn="r"/>
                          <a:tab pos="457200" algn="l"/>
                        </a:tabLst>
                      </a:pPr>
                      <a:r>
                        <a:rPr lang="en-US" sz="1300" dirty="0">
                          <a:effectLst/>
                        </a:rPr>
                        <a:t>Global average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 pos="5852160" algn="r"/>
                          <a:tab pos="457200" algn="l"/>
                        </a:tabLst>
                      </a:pPr>
                      <a:r>
                        <a:rPr lang="en-US" sz="1300">
                          <a:effectLst/>
                        </a:rPr>
                        <a:t>0.018</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 pos="5852160" algn="r"/>
                          <a:tab pos="457200" algn="l"/>
                        </a:tabLst>
                      </a:pPr>
                      <a:r>
                        <a:rPr lang="en-US" sz="1300" dirty="0">
                          <a:effectLst/>
                        </a:rPr>
                        <a:t>Adjusted from Apollo 15 and 17 values based on estimated concentrations of </a:t>
                      </a:r>
                      <a:br>
                        <a:rPr lang="en-US" sz="1300" dirty="0">
                          <a:effectLst/>
                        </a:rPr>
                      </a:br>
                      <a:r>
                        <a:rPr lang="en-US" sz="1300" dirty="0">
                          <a:effectLst/>
                        </a:rPr>
                        <a:t>subsurface K, U, and Tr </a:t>
                      </a:r>
                      <a:r>
                        <a:rPr lang="en-US" sz="1300" baseline="30000" dirty="0">
                          <a:effectLst/>
                        </a:rPr>
                        <a:t>1,2</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0056636"/>
                  </a:ext>
                </a:extLst>
              </a:tr>
              <a:tr h="208280">
                <a:tc>
                  <a:txBody>
                    <a:bodyPr/>
                    <a:lstStyle/>
                    <a:p>
                      <a:pPr marL="0" marR="0" algn="ctr">
                        <a:spcBef>
                          <a:spcPts val="0"/>
                        </a:spcBef>
                        <a:spcAft>
                          <a:spcPts val="0"/>
                        </a:spcAft>
                        <a:tabLst>
                          <a:tab pos="457200" algn="l"/>
                          <a:tab pos="5852160" algn="r"/>
                          <a:tab pos="457200" algn="l"/>
                        </a:tabLst>
                      </a:pPr>
                      <a:r>
                        <a:rPr lang="en-US" sz="1300" dirty="0" err="1">
                          <a:effectLst/>
                        </a:rPr>
                        <a:t>Cabeus</a:t>
                      </a:r>
                      <a:r>
                        <a:rPr lang="en-US" sz="1300" dirty="0">
                          <a:effectLst/>
                        </a:rPr>
                        <a:t> &amp; Haworth  Crater</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 pos="5852160" algn="r"/>
                          <a:tab pos="457200" algn="l"/>
                        </a:tabLst>
                      </a:pPr>
                      <a:r>
                        <a:rPr lang="en-US" sz="1300" dirty="0">
                          <a:effectLst/>
                        </a:rPr>
                        <a:t>0.0112</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 pos="5852160" algn="r"/>
                          <a:tab pos="457200" algn="l"/>
                        </a:tabLst>
                      </a:pPr>
                      <a:r>
                        <a:rPr lang="en-US" sz="1300" dirty="0">
                          <a:effectLst/>
                        </a:rPr>
                        <a:t>Chang</a:t>
                      </a:r>
                      <a:r>
                        <a:rPr lang="he-IL" sz="1300" dirty="0">
                          <a:effectLst/>
                        </a:rPr>
                        <a:t>׳</a:t>
                      </a:r>
                      <a:r>
                        <a:rPr lang="en-US" sz="1300" dirty="0">
                          <a:effectLst/>
                        </a:rPr>
                        <a:t>E-2 microwave radiometer data </a:t>
                      </a:r>
                      <a:r>
                        <a:rPr lang="en-US" sz="1300" baseline="30000" dirty="0">
                          <a:effectLst/>
                        </a:rPr>
                        <a:t>4</a:t>
                      </a:r>
                      <a:endParaRPr lang="en-US" sz="1300" baseline="30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5009480"/>
                  </a:ext>
                </a:extLst>
              </a:tr>
              <a:tr h="142875">
                <a:tc>
                  <a:txBody>
                    <a:bodyPr/>
                    <a:lstStyle/>
                    <a:p>
                      <a:pPr marL="0" marR="0" algn="ctr">
                        <a:spcBef>
                          <a:spcPts val="0"/>
                        </a:spcBef>
                        <a:spcAft>
                          <a:spcPts val="0"/>
                        </a:spcAft>
                        <a:tabLst>
                          <a:tab pos="457200" algn="l"/>
                          <a:tab pos="5852160" algn="r"/>
                          <a:tab pos="457200" algn="l"/>
                        </a:tabLst>
                      </a:pPr>
                      <a:r>
                        <a:rPr lang="en-US" sz="1300" dirty="0">
                          <a:effectLst/>
                        </a:rPr>
                        <a:t>Shoemaker Crater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 pos="5852160" algn="r"/>
                          <a:tab pos="457200" algn="l"/>
                        </a:tabLst>
                      </a:pPr>
                      <a:r>
                        <a:rPr lang="en-US" sz="1300">
                          <a:effectLst/>
                        </a:rPr>
                        <a:t>0.0074</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 pos="5852160" algn="r"/>
                        </a:tabLst>
                      </a:pPr>
                      <a:r>
                        <a:rPr lang="en-US" sz="1300" dirty="0">
                          <a:effectLst/>
                        </a:rPr>
                        <a:t>Chang</a:t>
                      </a:r>
                      <a:r>
                        <a:rPr lang="he-IL" sz="1300" dirty="0">
                          <a:effectLst/>
                        </a:rPr>
                        <a:t>׳</a:t>
                      </a:r>
                      <a:r>
                        <a:rPr lang="en-US" sz="1300" dirty="0">
                          <a:effectLst/>
                        </a:rPr>
                        <a:t>E-2 microwave radiometer data </a:t>
                      </a:r>
                      <a:r>
                        <a:rPr lang="en-US" sz="1300" baseline="30000" dirty="0">
                          <a:effectLst/>
                        </a:rPr>
                        <a:t>4</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0224501"/>
                  </a:ext>
                </a:extLst>
              </a:tr>
              <a:tr h="142875">
                <a:tc>
                  <a:txBody>
                    <a:bodyPr/>
                    <a:lstStyle/>
                    <a:p>
                      <a:pPr marL="0" marR="0" algn="ctr">
                        <a:spcBef>
                          <a:spcPts val="0"/>
                        </a:spcBef>
                        <a:spcAft>
                          <a:spcPts val="0"/>
                        </a:spcAft>
                        <a:tabLst>
                          <a:tab pos="457200" algn="l"/>
                          <a:tab pos="5852160" algn="r"/>
                          <a:tab pos="457200" algn="l"/>
                        </a:tabLst>
                      </a:pPr>
                      <a:r>
                        <a:rPr lang="en-US" sz="1300" dirty="0">
                          <a:effectLst/>
                        </a:rPr>
                        <a:t>LCROSS impact site  (49.6W, 84.7S)</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 pos="5852160" algn="r"/>
                          <a:tab pos="457200" algn="l"/>
                        </a:tabLst>
                      </a:pPr>
                      <a:r>
                        <a:rPr lang="en-US" sz="1300">
                          <a:effectLst/>
                        </a:rPr>
                        <a:t>0.01</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 pos="5852160" algn="r"/>
                          <a:tab pos="457200" algn="l"/>
                        </a:tabLst>
                      </a:pPr>
                      <a:r>
                        <a:rPr lang="en-US" sz="1300" dirty="0">
                          <a:effectLst/>
                        </a:rPr>
                        <a:t>Chang</a:t>
                      </a:r>
                      <a:r>
                        <a:rPr lang="he-IL" sz="1300" dirty="0">
                          <a:effectLst/>
                        </a:rPr>
                        <a:t>׳</a:t>
                      </a:r>
                      <a:r>
                        <a:rPr lang="en-US" sz="1300" dirty="0">
                          <a:effectLst/>
                        </a:rPr>
                        <a:t>E-2 microwave radiometer data </a:t>
                      </a:r>
                      <a:r>
                        <a:rPr lang="en-US" sz="1300" baseline="30000" dirty="0">
                          <a:effectLst/>
                        </a:rPr>
                        <a:t>4</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2443185"/>
                  </a:ext>
                </a:extLst>
              </a:tr>
              <a:tr h="142875">
                <a:tc>
                  <a:txBody>
                    <a:bodyPr/>
                    <a:lstStyle/>
                    <a:p>
                      <a:pPr marL="0" marR="0" algn="ctr">
                        <a:spcBef>
                          <a:spcPts val="0"/>
                        </a:spcBef>
                        <a:spcAft>
                          <a:spcPts val="0"/>
                        </a:spcAft>
                        <a:tabLst>
                          <a:tab pos="457200" algn="l"/>
                          <a:tab pos="5852160" algn="r"/>
                          <a:tab pos="457200" algn="l"/>
                        </a:tabLst>
                      </a:pPr>
                      <a:r>
                        <a:rPr lang="en-US" sz="1300" dirty="0">
                          <a:effectLst/>
                        </a:rPr>
                        <a:t>Lunar S. Pole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 pos="5852160" algn="r"/>
                          <a:tab pos="457200" algn="l"/>
                        </a:tabLst>
                      </a:pPr>
                      <a:r>
                        <a:rPr lang="en-US" sz="1300">
                          <a:effectLst/>
                        </a:rPr>
                        <a:t>0.009</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 pos="5852160" algn="r"/>
                          <a:tab pos="457200" algn="l"/>
                        </a:tabLst>
                      </a:pPr>
                      <a:r>
                        <a:rPr lang="en-US" sz="1300" dirty="0">
                          <a:effectLst/>
                        </a:rPr>
                        <a:t>Chang</a:t>
                      </a:r>
                      <a:r>
                        <a:rPr lang="he-IL" sz="1300" dirty="0">
                          <a:effectLst/>
                        </a:rPr>
                        <a:t>׳</a:t>
                      </a:r>
                      <a:r>
                        <a:rPr lang="en-US" sz="1300" dirty="0">
                          <a:effectLst/>
                        </a:rPr>
                        <a:t>E-2 microwave radiometer data and LRO Diviner data </a:t>
                      </a:r>
                      <a:r>
                        <a:rPr lang="en-US" sz="1300" baseline="30000" dirty="0">
                          <a:effectLst/>
                        </a:rPr>
                        <a:t>6</a:t>
                      </a:r>
                      <a:endParaRPr lang="en-US" sz="1300" baseline="30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53302279"/>
                  </a:ext>
                </a:extLst>
              </a:tr>
            </a:tbl>
          </a:graphicData>
        </a:graphic>
      </p:graphicFrame>
      <p:sp>
        <p:nvSpPr>
          <p:cNvPr id="6" name="TextBox 5">
            <a:extLst>
              <a:ext uri="{FF2B5EF4-FFF2-40B4-BE49-F238E27FC236}">
                <a16:creationId xmlns:a16="http://schemas.microsoft.com/office/drawing/2014/main" id="{129EEC7F-9B32-4968-AA56-BB0FE1E3E785}"/>
              </a:ext>
            </a:extLst>
          </p:cNvPr>
          <p:cNvSpPr txBox="1"/>
          <p:nvPr/>
        </p:nvSpPr>
        <p:spPr>
          <a:xfrm>
            <a:off x="228600" y="5720829"/>
            <a:ext cx="10972800" cy="1015663"/>
          </a:xfrm>
          <a:prstGeom prst="rect">
            <a:avLst/>
          </a:prstGeom>
          <a:noFill/>
        </p:spPr>
        <p:txBody>
          <a:bodyPr wrap="square">
            <a:spAutoFit/>
          </a:bodyPr>
          <a:lstStyle/>
          <a:p>
            <a:pPr marL="0" marR="0" algn="just">
              <a:spcBef>
                <a:spcPts val="0"/>
              </a:spcBef>
              <a:spcAft>
                <a:spcPts val="0"/>
              </a:spcAft>
            </a:pPr>
            <a:r>
              <a:rPr lang="en-US" sz="1000" b="0" baseline="30000" dirty="0">
                <a:effectLst/>
                <a:latin typeface="Calibri" panose="020F0502020204030204" pitchFamily="34" charset="0"/>
                <a:ea typeface="Calibri" panose="020F0502020204030204" pitchFamily="34" charset="0"/>
                <a:cs typeface="Calibri" panose="020F0502020204030204" pitchFamily="34" charset="0"/>
              </a:rPr>
              <a:t>1</a:t>
            </a:r>
            <a:r>
              <a:rPr lang="en-US" sz="1000" b="0" dirty="0">
                <a:effectLst/>
                <a:latin typeface="Calibri" panose="020F0502020204030204" pitchFamily="34" charset="0"/>
                <a:ea typeface="Calibri" panose="020F0502020204030204" pitchFamily="34" charset="0"/>
                <a:cs typeface="Calibri" panose="020F0502020204030204" pitchFamily="34" charset="0"/>
              </a:rPr>
              <a:t> </a:t>
            </a:r>
            <a:r>
              <a:rPr lang="en-US" sz="1000" b="0" dirty="0" err="1">
                <a:effectLst/>
                <a:latin typeface="Calibri" panose="020F0502020204030204" pitchFamily="34" charset="0"/>
                <a:ea typeface="Calibri" panose="020F0502020204030204" pitchFamily="34" charset="0"/>
                <a:cs typeface="Calibri" panose="020F0502020204030204" pitchFamily="34" charset="0"/>
              </a:rPr>
              <a:t>Langseth</a:t>
            </a:r>
            <a:r>
              <a:rPr lang="en-US" sz="1000" b="0" dirty="0">
                <a:effectLst/>
                <a:latin typeface="Calibri" panose="020F0502020204030204" pitchFamily="34" charset="0"/>
                <a:ea typeface="Calibri" panose="020F0502020204030204" pitchFamily="34" charset="0"/>
                <a:cs typeface="Calibri" panose="020F0502020204030204" pitchFamily="34" charset="0"/>
              </a:rPr>
              <a:t> et al., “Heat-flow experiment. In Apollo 17 Preliminary Science Report.,” NASA SP-330.</a:t>
            </a:r>
          </a:p>
          <a:p>
            <a:pPr marL="0" marR="0" algn="just">
              <a:spcBef>
                <a:spcPts val="0"/>
              </a:spcBef>
              <a:spcAft>
                <a:spcPts val="0"/>
              </a:spcAft>
            </a:pPr>
            <a:r>
              <a:rPr lang="en-US" sz="1000" b="0" baseline="30000" dirty="0">
                <a:effectLst/>
                <a:latin typeface="Calibri" panose="020F0502020204030204" pitchFamily="34" charset="0"/>
                <a:ea typeface="Calibri" panose="020F0502020204030204" pitchFamily="34" charset="0"/>
                <a:cs typeface="Calibri" panose="020F0502020204030204" pitchFamily="34" charset="0"/>
              </a:rPr>
              <a:t>2</a:t>
            </a:r>
            <a:r>
              <a:rPr lang="en-US" sz="1000" b="0" dirty="0">
                <a:effectLst/>
                <a:latin typeface="Calibri" panose="020F0502020204030204" pitchFamily="34" charset="0"/>
                <a:ea typeface="Calibri" panose="020F0502020204030204" pitchFamily="34" charset="0"/>
                <a:cs typeface="Calibri" panose="020F0502020204030204" pitchFamily="34" charset="0"/>
              </a:rPr>
              <a:t> </a:t>
            </a:r>
            <a:r>
              <a:rPr lang="en-US" sz="1000" b="0" dirty="0" err="1">
                <a:effectLst/>
                <a:latin typeface="Calibri" panose="020F0502020204030204" pitchFamily="34" charset="0"/>
                <a:ea typeface="Calibri" panose="020F0502020204030204" pitchFamily="34" charset="0"/>
                <a:cs typeface="Calibri" panose="020F0502020204030204" pitchFamily="34" charset="0"/>
              </a:rPr>
              <a:t>Langseth</a:t>
            </a:r>
            <a:r>
              <a:rPr lang="en-US" sz="1000" b="0" dirty="0">
                <a:effectLst/>
                <a:latin typeface="Calibri" panose="020F0502020204030204" pitchFamily="34" charset="0"/>
                <a:ea typeface="Calibri" panose="020F0502020204030204" pitchFamily="34" charset="0"/>
                <a:cs typeface="Calibri" panose="020F0502020204030204" pitchFamily="34" charset="0"/>
              </a:rPr>
              <a:t> et al.,, “Revised lunar heat-flow values.,” Lunar and Planetary Science Conference Proceedings, vol. 3, p. 3143, Apr. 1976. </a:t>
            </a:r>
          </a:p>
          <a:p>
            <a:pPr marL="0" marR="0" algn="just">
              <a:spcBef>
                <a:spcPts val="0"/>
              </a:spcBef>
              <a:spcAft>
                <a:spcPts val="0"/>
              </a:spcAft>
            </a:pPr>
            <a:r>
              <a:rPr lang="en-US" sz="1000" b="0" baseline="30000" dirty="0">
                <a:effectLst/>
                <a:latin typeface="Calibri" panose="020F0502020204030204" pitchFamily="34" charset="0"/>
                <a:ea typeface="Calibri" panose="020F0502020204030204" pitchFamily="34" charset="0"/>
                <a:cs typeface="Calibri" panose="020F0502020204030204" pitchFamily="34" charset="0"/>
              </a:rPr>
              <a:t>3</a:t>
            </a:r>
            <a:r>
              <a:rPr lang="en-US" sz="1000" b="0" dirty="0">
                <a:effectLst/>
                <a:latin typeface="Calibri" panose="020F0502020204030204" pitchFamily="34" charset="0"/>
                <a:ea typeface="Calibri" panose="020F0502020204030204" pitchFamily="34" charset="0"/>
                <a:cs typeface="Calibri" panose="020F0502020204030204" pitchFamily="34" charset="0"/>
              </a:rPr>
              <a:t> Siegler and Paige, “Lunar Global Heat Flow: Predictions and Constraints,” presented at the Lunar Science for Landed Missions Workshop, NASA Ames, 2018.</a:t>
            </a:r>
          </a:p>
          <a:p>
            <a:pPr marL="0" marR="0" algn="just">
              <a:spcBef>
                <a:spcPts val="0"/>
              </a:spcBef>
              <a:spcAft>
                <a:spcPts val="0"/>
              </a:spcAft>
            </a:pPr>
            <a:r>
              <a:rPr lang="en-US" sz="1000" b="0" baseline="30000" dirty="0">
                <a:latin typeface="Calibri" panose="020F0502020204030204" pitchFamily="34" charset="0"/>
                <a:ea typeface="Calibri" panose="020F0502020204030204" pitchFamily="34" charset="0"/>
                <a:cs typeface="Calibri" panose="020F0502020204030204" pitchFamily="34" charset="0"/>
              </a:rPr>
              <a:t>4</a:t>
            </a:r>
            <a:r>
              <a:rPr lang="en-US" sz="1000" b="0" dirty="0">
                <a:effectLst/>
                <a:latin typeface="Calibri" panose="020F0502020204030204" pitchFamily="34" charset="0"/>
                <a:ea typeface="Calibri" panose="020F0502020204030204" pitchFamily="34" charset="0"/>
                <a:cs typeface="Calibri" panose="020F0502020204030204" pitchFamily="34" charset="0"/>
              </a:rPr>
              <a:t> Wei et al, “Thermal behavior of regolith at cold traps on the Moon</a:t>
            </a:r>
            <a:r>
              <a:rPr lang="he-IL" sz="1000" b="0" dirty="0">
                <a:effectLst/>
                <a:latin typeface="Calibri" panose="020F0502020204030204" pitchFamily="34" charset="0"/>
                <a:ea typeface="Calibri" panose="020F0502020204030204" pitchFamily="34" charset="0"/>
                <a:cs typeface="Calibri" panose="020F0502020204030204" pitchFamily="34" charset="0"/>
              </a:rPr>
              <a:t>׳</a:t>
            </a:r>
            <a:r>
              <a:rPr lang="en-US" sz="1000" b="0" dirty="0">
                <a:effectLst/>
                <a:latin typeface="Calibri" panose="020F0502020204030204" pitchFamily="34" charset="0"/>
                <a:ea typeface="Calibri" panose="020F0502020204030204" pitchFamily="34" charset="0"/>
                <a:cs typeface="Calibri" panose="020F0502020204030204" pitchFamily="34" charset="0"/>
              </a:rPr>
              <a:t>s south pole: Revealed by Chang</a:t>
            </a:r>
            <a:r>
              <a:rPr lang="he-IL" sz="1000" b="0" dirty="0">
                <a:effectLst/>
                <a:latin typeface="Calibri" panose="020F0502020204030204" pitchFamily="34" charset="0"/>
                <a:ea typeface="Calibri" panose="020F0502020204030204" pitchFamily="34" charset="0"/>
                <a:cs typeface="Calibri" panose="020F0502020204030204" pitchFamily="34" charset="0"/>
              </a:rPr>
              <a:t>׳</a:t>
            </a:r>
            <a:r>
              <a:rPr lang="en-US" sz="1000" b="0" dirty="0">
                <a:effectLst/>
                <a:latin typeface="Calibri" panose="020F0502020204030204" pitchFamily="34" charset="0"/>
                <a:ea typeface="Calibri" panose="020F0502020204030204" pitchFamily="34" charset="0"/>
                <a:cs typeface="Calibri" panose="020F0502020204030204" pitchFamily="34" charset="0"/>
              </a:rPr>
              <a:t>E-2 microwave radiometer data,” 2016.</a:t>
            </a:r>
          </a:p>
          <a:p>
            <a:pPr marL="0" marR="0" algn="just">
              <a:spcBef>
                <a:spcPts val="0"/>
              </a:spcBef>
              <a:spcAft>
                <a:spcPts val="0"/>
              </a:spcAft>
            </a:pPr>
            <a:r>
              <a:rPr lang="en-US" sz="1000" b="0" baseline="30000" dirty="0">
                <a:effectLst/>
                <a:latin typeface="Calibri" panose="020F0502020204030204" pitchFamily="34" charset="0"/>
                <a:ea typeface="Calibri" panose="020F0502020204030204" pitchFamily="34" charset="0"/>
                <a:cs typeface="Calibri" panose="020F0502020204030204" pitchFamily="34" charset="0"/>
              </a:rPr>
              <a:t>5</a:t>
            </a:r>
            <a:r>
              <a:rPr lang="en-US" sz="1000" b="0" dirty="0">
                <a:effectLst/>
                <a:latin typeface="Calibri" panose="020F0502020204030204" pitchFamily="34" charset="0"/>
                <a:ea typeface="Calibri" panose="020F0502020204030204" pitchFamily="34" charset="0"/>
                <a:cs typeface="Calibri" panose="020F0502020204030204" pitchFamily="34" charset="0"/>
              </a:rPr>
              <a:t>  </a:t>
            </a:r>
            <a:r>
              <a:rPr lang="en-US" sz="1000" b="0" dirty="0" err="1">
                <a:effectLst/>
                <a:latin typeface="Calibri" panose="020F0502020204030204" pitchFamily="34" charset="0"/>
                <a:ea typeface="Calibri" panose="020F0502020204030204" pitchFamily="34" charset="0"/>
                <a:cs typeface="Calibri" panose="020F0502020204030204" pitchFamily="34" charset="0"/>
              </a:rPr>
              <a:t>Glenar</a:t>
            </a:r>
            <a:r>
              <a:rPr lang="en-US" sz="1000" b="0" dirty="0">
                <a:effectLst/>
                <a:latin typeface="Calibri" panose="020F0502020204030204" pitchFamily="34" charset="0"/>
                <a:ea typeface="Calibri" panose="020F0502020204030204" pitchFamily="34" charset="0"/>
                <a:cs typeface="Calibri" panose="020F0502020204030204" pitchFamily="34" charset="0"/>
              </a:rPr>
              <a:t>, et. al., “Earthshine as an Illumination Source at the Moon”, 2019.</a:t>
            </a:r>
          </a:p>
          <a:p>
            <a:pPr marL="0" marR="0" algn="just">
              <a:spcBef>
                <a:spcPts val="0"/>
              </a:spcBef>
              <a:spcAft>
                <a:spcPts val="0"/>
              </a:spcAft>
            </a:pPr>
            <a:r>
              <a:rPr lang="en-US" sz="1000" b="0" baseline="30000" dirty="0">
                <a:effectLst/>
                <a:latin typeface="Calibri" panose="020F0502020204030204" pitchFamily="34" charset="0"/>
                <a:ea typeface="Calibri" panose="020F0502020204030204" pitchFamily="34" charset="0"/>
                <a:cs typeface="Calibri" panose="020F0502020204030204" pitchFamily="34" charset="0"/>
              </a:rPr>
              <a:t>6</a:t>
            </a:r>
            <a:r>
              <a:rPr lang="en-US" sz="1000" b="0" dirty="0">
                <a:effectLst/>
                <a:latin typeface="Calibri" panose="020F0502020204030204" pitchFamily="34" charset="0"/>
                <a:ea typeface="Calibri" panose="020F0502020204030204" pitchFamily="34" charset="0"/>
                <a:cs typeface="Calibri" panose="020F0502020204030204" pitchFamily="34" charset="0"/>
              </a:rPr>
              <a:t> Feng et al., “</a:t>
            </a:r>
            <a:r>
              <a:rPr lang="en-US" sz="1000" b="0" dirty="0">
                <a:latin typeface="Calibri" panose="020F0502020204030204" pitchFamily="34" charset="0"/>
                <a:cs typeface="Calibri" panose="020F0502020204030204" pitchFamily="34" charset="0"/>
              </a:rPr>
              <a:t>Thermal Gradient Of Regolith In Lunar South Polar Region Inferred From LRO Diviner And CE-2 MRM Data</a:t>
            </a:r>
            <a:r>
              <a:rPr lang="en-US" sz="1000" b="0" dirty="0">
                <a:effectLst/>
                <a:latin typeface="Calibri" panose="020F0502020204030204" pitchFamily="34" charset="0"/>
                <a:ea typeface="Calibri" panose="020F0502020204030204" pitchFamily="34" charset="0"/>
                <a:cs typeface="Calibri" panose="020F0502020204030204" pitchFamily="34" charset="0"/>
              </a:rPr>
              <a:t>,” 2020. </a:t>
            </a:r>
          </a:p>
        </p:txBody>
      </p:sp>
    </p:spTree>
    <p:extLst>
      <p:ext uri="{BB962C8B-B14F-4D97-AF65-F5344CB8AC3E}">
        <p14:creationId xmlns:p14="http://schemas.microsoft.com/office/powerpoint/2010/main" val="421746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Absorptivity/Albedo</a:t>
            </a:r>
          </a:p>
        </p:txBody>
      </p:sp>
      <p:sp>
        <p:nvSpPr>
          <p:cNvPr id="4" name="Footer Placeholder 3"/>
          <p:cNvSpPr>
            <a:spLocks noGrp="1"/>
          </p:cNvSpPr>
          <p:nvPr>
            <p:ph type="ftr" sz="quarter" idx="11"/>
          </p:nvPr>
        </p:nvSpPr>
        <p:spPr/>
        <p:txBody>
          <a:bodyPr/>
          <a:lstStyle/>
          <a:p>
            <a:r>
              <a:rPr lang="en-US"/>
              <a:t>TFAWS 2022 – September 6</a:t>
            </a:r>
            <a:r>
              <a:rPr lang="en-US" baseline="30000"/>
              <a:t>th</a:t>
            </a:r>
            <a:r>
              <a:rPr lang="en-US"/>
              <a:t>-9</a:t>
            </a:r>
            <a:r>
              <a:rPr lang="en-US" baseline="30000"/>
              <a:t>th</a:t>
            </a:r>
            <a:r>
              <a:rPr lang="en-US"/>
              <a:t>, 2022</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3</a:t>
            </a:fld>
            <a:endParaRPr lang="en-US"/>
          </a:p>
        </p:txBody>
      </p:sp>
      <p:sp>
        <p:nvSpPr>
          <p:cNvPr id="9" name="Content Placeholder 2"/>
          <p:cNvSpPr>
            <a:spLocks noGrp="1"/>
          </p:cNvSpPr>
          <p:nvPr>
            <p:ph idx="1"/>
          </p:nvPr>
        </p:nvSpPr>
        <p:spPr>
          <a:xfrm>
            <a:off x="723900" y="990600"/>
            <a:ext cx="11201400" cy="3657600"/>
          </a:xfrm>
        </p:spPr>
        <p:txBody>
          <a:bodyPr/>
          <a:lstStyle/>
          <a:p>
            <a:pPr eaLnBrk="1" hangingPunct="1"/>
            <a:r>
              <a:rPr lang="en-US" sz="2000" dirty="0">
                <a:latin typeface="Calibri" panose="020F0502020204030204" pitchFamily="34" charset="0"/>
              </a:rPr>
              <a:t>Albedo is the fraction of incident light or radiation reflected by a surface and may be defined in several different ways.</a:t>
            </a:r>
          </a:p>
          <a:p>
            <a:pPr eaLnBrk="1" hangingPunct="1"/>
            <a:r>
              <a:rPr lang="en-US" sz="2000" b="1" dirty="0">
                <a:latin typeface="Calibri" panose="020F0502020204030204" pitchFamily="34" charset="0"/>
              </a:rPr>
              <a:t>Normal albedo </a:t>
            </a:r>
            <a:r>
              <a:rPr lang="en-US" sz="2000" dirty="0">
                <a:latin typeface="Calibri" panose="020F0502020204030204" pitchFamily="34" charset="0"/>
              </a:rPr>
              <a:t>is the reflectance of a surface when both viewed and illuminated in the local vertical direction (i.e. normal to the surface).  </a:t>
            </a:r>
          </a:p>
          <a:p>
            <a:pPr eaLnBrk="1" hangingPunct="1"/>
            <a:r>
              <a:rPr lang="en-US" sz="2000" b="1" dirty="0">
                <a:latin typeface="Calibri" panose="020F0502020204030204" pitchFamily="34" charset="0"/>
              </a:rPr>
              <a:t>Directional hemispherical albedo </a:t>
            </a:r>
            <a:r>
              <a:rPr lang="en-US" sz="2000" dirty="0">
                <a:latin typeface="Calibri" panose="020F0502020204030204" pitchFamily="34" charset="0"/>
              </a:rPr>
              <a:t>is the reflectance in all directions resulting from direct illumination from a specific direction. </a:t>
            </a:r>
          </a:p>
          <a:p>
            <a:pPr eaLnBrk="1" hangingPunct="1"/>
            <a:r>
              <a:rPr lang="en-US" sz="2000" b="1" dirty="0">
                <a:latin typeface="Calibri" panose="020F0502020204030204" pitchFamily="34" charset="0"/>
              </a:rPr>
              <a:t>Total hemispherical albedo </a:t>
            </a:r>
            <a:r>
              <a:rPr lang="en-US" sz="2000" dirty="0">
                <a:latin typeface="Calibri" panose="020F0502020204030204" pitchFamily="34" charset="0"/>
              </a:rPr>
              <a:t>is the reflectance in all viewing directions integrated over all phase angles. </a:t>
            </a:r>
          </a:p>
        </p:txBody>
      </p:sp>
      <p:cxnSp>
        <p:nvCxnSpPr>
          <p:cNvPr id="10" name="Straight Arrow Connector 9"/>
          <p:cNvCxnSpPr/>
          <p:nvPr/>
        </p:nvCxnSpPr>
        <p:spPr>
          <a:xfrm flipV="1">
            <a:off x="8549597" y="4284025"/>
            <a:ext cx="675106" cy="555583"/>
          </a:xfrm>
          <a:prstGeom prst="straightConnector1">
            <a:avLst/>
          </a:prstGeom>
          <a:noFill/>
          <a:ln w="15875" cap="flat" cmpd="sng" algn="ctr">
            <a:solidFill>
              <a:srgbClr val="FFC000">
                <a:lumMod val="75000"/>
              </a:srgbClr>
            </a:solidFill>
            <a:prstDash val="solid"/>
            <a:miter lim="800000"/>
            <a:headEnd type="triangle" w="med" len="med"/>
            <a:tailEnd type="none"/>
          </a:ln>
          <a:effectLst/>
        </p:spPr>
      </p:cxnSp>
      <p:sp>
        <p:nvSpPr>
          <p:cNvPr id="11" name="Rectangle 10"/>
          <p:cNvSpPr/>
          <p:nvPr/>
        </p:nvSpPr>
        <p:spPr>
          <a:xfrm>
            <a:off x="5725730" y="4864779"/>
            <a:ext cx="667450" cy="8439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Arrow Connector 11"/>
          <p:cNvCxnSpPr/>
          <p:nvPr/>
        </p:nvCxnSpPr>
        <p:spPr>
          <a:xfrm>
            <a:off x="5477691" y="4644375"/>
            <a:ext cx="437606" cy="220404"/>
          </a:xfrm>
          <a:prstGeom prst="straightConnector1">
            <a:avLst/>
          </a:prstGeom>
          <a:noFill/>
          <a:ln w="6350" cap="flat" cmpd="sng" algn="ctr">
            <a:solidFill>
              <a:srgbClr val="FFC000">
                <a:lumMod val="75000"/>
              </a:srgbClr>
            </a:solidFill>
            <a:prstDash val="solid"/>
            <a:miter lim="800000"/>
            <a:headEnd type="triangle"/>
            <a:tailEnd type="none"/>
          </a:ln>
          <a:effectLst/>
        </p:spPr>
      </p:cxnSp>
      <p:cxnSp>
        <p:nvCxnSpPr>
          <p:cNvPr id="13" name="Straight Arrow Connector 12"/>
          <p:cNvCxnSpPr/>
          <p:nvPr/>
        </p:nvCxnSpPr>
        <p:spPr>
          <a:xfrm>
            <a:off x="5696494" y="4427585"/>
            <a:ext cx="288316" cy="369694"/>
          </a:xfrm>
          <a:prstGeom prst="straightConnector1">
            <a:avLst/>
          </a:prstGeom>
          <a:noFill/>
          <a:ln w="6350" cap="flat" cmpd="sng" algn="ctr">
            <a:solidFill>
              <a:srgbClr val="FFC000">
                <a:lumMod val="75000"/>
              </a:srgbClr>
            </a:solidFill>
            <a:prstDash val="solid"/>
            <a:miter lim="800000"/>
            <a:headEnd type="triangle"/>
            <a:tailEnd type="none"/>
          </a:ln>
          <a:effectLst/>
        </p:spPr>
      </p:cxnSp>
      <p:cxnSp>
        <p:nvCxnSpPr>
          <p:cNvPr id="14" name="Straight Arrow Connector 13"/>
          <p:cNvCxnSpPr/>
          <p:nvPr/>
        </p:nvCxnSpPr>
        <p:spPr>
          <a:xfrm>
            <a:off x="6055412" y="4297797"/>
            <a:ext cx="0" cy="456780"/>
          </a:xfrm>
          <a:prstGeom prst="straightConnector1">
            <a:avLst/>
          </a:prstGeom>
          <a:noFill/>
          <a:ln w="6350" cap="flat" cmpd="sng" algn="ctr">
            <a:solidFill>
              <a:srgbClr val="FFC000">
                <a:lumMod val="75000"/>
              </a:srgbClr>
            </a:solidFill>
            <a:prstDash val="solid"/>
            <a:miter lim="800000"/>
            <a:headEnd type="triangle"/>
            <a:tailEnd type="none"/>
          </a:ln>
          <a:effectLst/>
        </p:spPr>
      </p:cxnSp>
      <p:grpSp>
        <p:nvGrpSpPr>
          <p:cNvPr id="15" name="Group 14"/>
          <p:cNvGrpSpPr/>
          <p:nvPr/>
        </p:nvGrpSpPr>
        <p:grpSpPr>
          <a:xfrm flipH="1">
            <a:off x="6134100" y="4419600"/>
            <a:ext cx="507119" cy="437194"/>
            <a:chOff x="760911" y="2734794"/>
            <a:chExt cx="507119" cy="437194"/>
          </a:xfrm>
        </p:grpSpPr>
        <p:cxnSp>
          <p:nvCxnSpPr>
            <p:cNvPr id="16" name="Straight Arrow Connector 15"/>
            <p:cNvCxnSpPr/>
            <p:nvPr/>
          </p:nvCxnSpPr>
          <p:spPr>
            <a:xfrm>
              <a:off x="760911" y="2951584"/>
              <a:ext cx="437606" cy="220404"/>
            </a:xfrm>
            <a:prstGeom prst="straightConnector1">
              <a:avLst/>
            </a:prstGeom>
            <a:noFill/>
            <a:ln w="6350" cap="flat" cmpd="sng" algn="ctr">
              <a:solidFill>
                <a:srgbClr val="FFC000">
                  <a:lumMod val="75000"/>
                </a:srgbClr>
              </a:solidFill>
              <a:prstDash val="solid"/>
              <a:miter lim="800000"/>
              <a:headEnd type="triangle"/>
              <a:tailEnd type="none"/>
            </a:ln>
            <a:effectLst/>
          </p:spPr>
        </p:cxnSp>
        <p:cxnSp>
          <p:nvCxnSpPr>
            <p:cNvPr id="17" name="Straight Arrow Connector 16"/>
            <p:cNvCxnSpPr/>
            <p:nvPr/>
          </p:nvCxnSpPr>
          <p:spPr>
            <a:xfrm>
              <a:off x="979714" y="2734794"/>
              <a:ext cx="288316" cy="369694"/>
            </a:xfrm>
            <a:prstGeom prst="straightConnector1">
              <a:avLst/>
            </a:prstGeom>
            <a:noFill/>
            <a:ln w="6350" cap="flat" cmpd="sng" algn="ctr">
              <a:solidFill>
                <a:srgbClr val="FFC000">
                  <a:lumMod val="75000"/>
                </a:srgbClr>
              </a:solidFill>
              <a:prstDash val="solid"/>
              <a:miter lim="800000"/>
              <a:headEnd type="triangle"/>
              <a:tailEnd type="none"/>
            </a:ln>
            <a:effectLst/>
          </p:spPr>
        </p:cxnSp>
      </p:grpSp>
      <p:cxnSp>
        <p:nvCxnSpPr>
          <p:cNvPr id="18" name="Straight Arrow Connector 17"/>
          <p:cNvCxnSpPr>
            <a:stCxn id="11" idx="0"/>
          </p:cNvCxnSpPr>
          <p:nvPr/>
        </p:nvCxnSpPr>
        <p:spPr>
          <a:xfrm flipV="1">
            <a:off x="6059455" y="3916587"/>
            <a:ext cx="283962" cy="948192"/>
          </a:xfrm>
          <a:prstGeom prst="straightConnector1">
            <a:avLst/>
          </a:prstGeom>
          <a:noFill/>
          <a:ln w="15875" cap="flat" cmpd="sng" algn="ctr">
            <a:solidFill>
              <a:srgbClr val="FFC000">
                <a:lumMod val="75000"/>
              </a:srgbClr>
            </a:solidFill>
            <a:prstDash val="solid"/>
            <a:miter lim="800000"/>
            <a:headEnd type="triangle"/>
            <a:tailEnd type="none"/>
          </a:ln>
          <a:effectLst/>
        </p:spPr>
      </p:cxnSp>
      <p:cxnSp>
        <p:nvCxnSpPr>
          <p:cNvPr id="19" name="Straight Connector 18"/>
          <p:cNvCxnSpPr/>
          <p:nvPr/>
        </p:nvCxnSpPr>
        <p:spPr>
          <a:xfrm>
            <a:off x="6055412" y="3862410"/>
            <a:ext cx="0" cy="1586626"/>
          </a:xfrm>
          <a:prstGeom prst="line">
            <a:avLst/>
          </a:prstGeom>
          <a:noFill/>
          <a:ln w="6350" cap="flat" cmpd="sng" algn="ctr">
            <a:solidFill>
              <a:srgbClr val="5B9BD5"/>
            </a:solidFill>
            <a:prstDash val="dash"/>
            <a:miter lim="800000"/>
          </a:ln>
          <a:effectLst/>
        </p:spPr>
      </p:cxnSp>
      <p:sp>
        <p:nvSpPr>
          <p:cNvPr id="20" name="TextBox 19"/>
          <p:cNvSpPr txBox="1"/>
          <p:nvPr/>
        </p:nvSpPr>
        <p:spPr>
          <a:xfrm>
            <a:off x="6049204" y="3854517"/>
            <a:ext cx="277640" cy="307777"/>
          </a:xfrm>
          <a:prstGeom prst="rect">
            <a:avLst/>
          </a:prstGeom>
          <a:noFill/>
        </p:spPr>
        <p:txBody>
          <a:bodyPr wrap="none" rtlCol="0">
            <a:spAutoFit/>
          </a:bodyPr>
          <a:lstStyle/>
          <a:p>
            <a:pPr algn="l" eaLnBrk="1" fontAlgn="auto" hangingPunct="1">
              <a:spcBef>
                <a:spcPts val="0"/>
              </a:spcBef>
              <a:spcAft>
                <a:spcPts val="0"/>
              </a:spcAft>
            </a:pPr>
            <a:r>
              <a:rPr lang="en-US" sz="1400" b="0" i="1" dirty="0">
                <a:solidFill>
                  <a:prstClr val="black"/>
                </a:solidFill>
                <a:latin typeface="Symbol" panose="05050102010706020507" pitchFamily="18" charset="2"/>
                <a:ea typeface="+mn-ea"/>
              </a:rPr>
              <a:t>q</a:t>
            </a:r>
          </a:p>
        </p:txBody>
      </p:sp>
      <p:sp>
        <p:nvSpPr>
          <p:cNvPr id="21" name="Arc 20"/>
          <p:cNvSpPr/>
          <p:nvPr/>
        </p:nvSpPr>
        <p:spPr>
          <a:xfrm>
            <a:off x="5426001" y="4297797"/>
            <a:ext cx="1250231" cy="1151239"/>
          </a:xfrm>
          <a:prstGeom prst="arc">
            <a:avLst>
              <a:gd name="adj1" fmla="val 10811566"/>
              <a:gd name="adj2" fmla="val 21579695"/>
            </a:avLst>
          </a:prstGeom>
          <a:noFill/>
          <a:ln w="6350" cap="flat" cmpd="sng" algn="ctr">
            <a:solidFill>
              <a:srgbClr val="5B9BD5"/>
            </a:solidFill>
            <a:prstDash val="dash"/>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 name="Arc 21"/>
          <p:cNvSpPr/>
          <p:nvPr/>
        </p:nvSpPr>
        <p:spPr>
          <a:xfrm>
            <a:off x="5400568" y="4144768"/>
            <a:ext cx="1250231" cy="1151239"/>
          </a:xfrm>
          <a:prstGeom prst="arc">
            <a:avLst>
              <a:gd name="adj1" fmla="val 16391784"/>
              <a:gd name="adj2" fmla="val 17603039"/>
            </a:avLst>
          </a:prstGeom>
          <a:noFill/>
          <a:ln w="6350" cap="flat" cmpd="sng" algn="ctr">
            <a:solidFill>
              <a:sysClr val="windowText" lastClr="000000"/>
            </a:solidFill>
            <a:prstDash val="solid"/>
            <a:miter lim="800000"/>
            <a:headEnd type="arrow" w="sm" len="sm"/>
            <a:tailEnd type="arrow" w="sm" len="sm"/>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3" name="Arc 22"/>
          <p:cNvSpPr/>
          <p:nvPr/>
        </p:nvSpPr>
        <p:spPr>
          <a:xfrm>
            <a:off x="5395838" y="4501742"/>
            <a:ext cx="1245381" cy="1885725"/>
          </a:xfrm>
          <a:prstGeom prst="arc">
            <a:avLst>
              <a:gd name="adj1" fmla="val 16391784"/>
              <a:gd name="adj2" fmla="val 18127105"/>
            </a:avLst>
          </a:prstGeom>
          <a:noFill/>
          <a:ln w="6350" cap="flat" cmpd="sng" algn="ctr">
            <a:solidFill>
              <a:sysClr val="windowText" lastClr="000000"/>
            </a:solidFill>
            <a:prstDash val="solid"/>
            <a:miter lim="800000"/>
            <a:headEnd type="arrow" w="sm" len="sm"/>
            <a:tailEnd type="arrow" w="sm" len="sm"/>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4" name="TextBox 23"/>
          <p:cNvSpPr txBox="1"/>
          <p:nvPr/>
        </p:nvSpPr>
        <p:spPr>
          <a:xfrm>
            <a:off x="6286000" y="4440603"/>
            <a:ext cx="272832" cy="307777"/>
          </a:xfrm>
          <a:prstGeom prst="rect">
            <a:avLst/>
          </a:prstGeom>
          <a:noFill/>
        </p:spPr>
        <p:txBody>
          <a:bodyPr wrap="none" rtlCol="0">
            <a:spAutoFit/>
          </a:bodyPr>
          <a:lstStyle/>
          <a:p>
            <a:pPr algn="l" eaLnBrk="1" fontAlgn="auto" hangingPunct="1">
              <a:spcBef>
                <a:spcPts val="0"/>
              </a:spcBef>
              <a:spcAft>
                <a:spcPts val="0"/>
              </a:spcAft>
            </a:pPr>
            <a:r>
              <a:rPr lang="en-US" sz="1400" b="0" i="1" dirty="0">
                <a:solidFill>
                  <a:prstClr val="black"/>
                </a:solidFill>
                <a:latin typeface="Symbol" panose="05050102010706020507" pitchFamily="18" charset="2"/>
                <a:ea typeface="+mn-ea"/>
              </a:rPr>
              <a:t>d</a:t>
            </a:r>
          </a:p>
        </p:txBody>
      </p:sp>
      <p:sp>
        <p:nvSpPr>
          <p:cNvPr id="25" name="Rectangle 24"/>
          <p:cNvSpPr/>
          <p:nvPr/>
        </p:nvSpPr>
        <p:spPr>
          <a:xfrm>
            <a:off x="3598514" y="4864779"/>
            <a:ext cx="667450" cy="8439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Arrow Connector 25"/>
          <p:cNvCxnSpPr/>
          <p:nvPr/>
        </p:nvCxnSpPr>
        <p:spPr>
          <a:xfrm flipH="1">
            <a:off x="4138591" y="3853788"/>
            <a:ext cx="3667" cy="997008"/>
          </a:xfrm>
          <a:prstGeom prst="straightConnector1">
            <a:avLst/>
          </a:prstGeom>
          <a:noFill/>
          <a:ln w="6350" cap="flat" cmpd="sng" algn="ctr">
            <a:solidFill>
              <a:srgbClr val="FFC000">
                <a:lumMod val="75000"/>
              </a:srgbClr>
            </a:solidFill>
            <a:prstDash val="solid"/>
            <a:miter lim="800000"/>
            <a:headEnd type="triangle"/>
            <a:tailEnd type="none"/>
          </a:ln>
          <a:effectLst/>
        </p:spPr>
      </p:cxnSp>
      <p:cxnSp>
        <p:nvCxnSpPr>
          <p:cNvPr id="27" name="Straight Arrow Connector 26"/>
          <p:cNvCxnSpPr/>
          <p:nvPr/>
        </p:nvCxnSpPr>
        <p:spPr>
          <a:xfrm flipV="1">
            <a:off x="3785094" y="3926306"/>
            <a:ext cx="0" cy="948192"/>
          </a:xfrm>
          <a:prstGeom prst="straightConnector1">
            <a:avLst/>
          </a:prstGeom>
          <a:noFill/>
          <a:ln w="15875" cap="flat" cmpd="sng" algn="ctr">
            <a:solidFill>
              <a:srgbClr val="FFC000">
                <a:lumMod val="75000"/>
              </a:srgbClr>
            </a:solidFill>
            <a:prstDash val="solid"/>
            <a:miter lim="800000"/>
            <a:headEnd type="triangle"/>
            <a:tailEnd type="none"/>
          </a:ln>
          <a:effectLst/>
        </p:spPr>
      </p:cxnSp>
      <p:cxnSp>
        <p:nvCxnSpPr>
          <p:cNvPr id="28" name="Straight Connector 27"/>
          <p:cNvCxnSpPr/>
          <p:nvPr/>
        </p:nvCxnSpPr>
        <p:spPr>
          <a:xfrm>
            <a:off x="3932435" y="3843077"/>
            <a:ext cx="0" cy="1586626"/>
          </a:xfrm>
          <a:prstGeom prst="line">
            <a:avLst/>
          </a:prstGeom>
          <a:noFill/>
          <a:ln w="6350" cap="flat" cmpd="sng" algn="ctr">
            <a:solidFill>
              <a:srgbClr val="5B9BD5"/>
            </a:solidFill>
            <a:prstDash val="dash"/>
            <a:miter lim="800000"/>
          </a:ln>
          <a:effectLst/>
        </p:spPr>
      </p:cxnSp>
      <p:sp>
        <p:nvSpPr>
          <p:cNvPr id="29" name="Rectangle 28"/>
          <p:cNvSpPr/>
          <p:nvPr/>
        </p:nvSpPr>
        <p:spPr>
          <a:xfrm>
            <a:off x="3929781" y="4765002"/>
            <a:ext cx="94209" cy="10841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p:nvSpPr>
        <p:spPr>
          <a:xfrm>
            <a:off x="8097562" y="4851006"/>
            <a:ext cx="667450" cy="8439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Arrow Connector 30"/>
          <p:cNvCxnSpPr/>
          <p:nvPr/>
        </p:nvCxnSpPr>
        <p:spPr>
          <a:xfrm>
            <a:off x="7849523" y="4630602"/>
            <a:ext cx="437606" cy="220404"/>
          </a:xfrm>
          <a:prstGeom prst="straightConnector1">
            <a:avLst/>
          </a:prstGeom>
          <a:noFill/>
          <a:ln w="6350" cap="flat" cmpd="sng" algn="ctr">
            <a:solidFill>
              <a:srgbClr val="FFC000">
                <a:lumMod val="75000"/>
              </a:srgbClr>
            </a:solidFill>
            <a:prstDash val="solid"/>
            <a:miter lim="800000"/>
            <a:headEnd type="triangle"/>
            <a:tailEnd type="none"/>
          </a:ln>
          <a:effectLst/>
        </p:spPr>
      </p:cxnSp>
      <p:cxnSp>
        <p:nvCxnSpPr>
          <p:cNvPr id="32" name="Straight Arrow Connector 31"/>
          <p:cNvCxnSpPr/>
          <p:nvPr/>
        </p:nvCxnSpPr>
        <p:spPr>
          <a:xfrm>
            <a:off x="8068326" y="4413812"/>
            <a:ext cx="288316" cy="369694"/>
          </a:xfrm>
          <a:prstGeom prst="straightConnector1">
            <a:avLst/>
          </a:prstGeom>
          <a:noFill/>
          <a:ln w="6350" cap="flat" cmpd="sng" algn="ctr">
            <a:solidFill>
              <a:srgbClr val="FFC000">
                <a:lumMod val="75000"/>
              </a:srgbClr>
            </a:solidFill>
            <a:prstDash val="solid"/>
            <a:miter lim="800000"/>
            <a:headEnd type="triangle"/>
            <a:tailEnd type="none"/>
          </a:ln>
          <a:effectLst/>
        </p:spPr>
      </p:cxnSp>
      <p:cxnSp>
        <p:nvCxnSpPr>
          <p:cNvPr id="33" name="Straight Arrow Connector 32"/>
          <p:cNvCxnSpPr/>
          <p:nvPr/>
        </p:nvCxnSpPr>
        <p:spPr>
          <a:xfrm>
            <a:off x="8427244" y="4284024"/>
            <a:ext cx="0" cy="456780"/>
          </a:xfrm>
          <a:prstGeom prst="straightConnector1">
            <a:avLst/>
          </a:prstGeom>
          <a:noFill/>
          <a:ln w="6350" cap="flat" cmpd="sng" algn="ctr">
            <a:solidFill>
              <a:srgbClr val="FFC000">
                <a:lumMod val="75000"/>
              </a:srgbClr>
            </a:solidFill>
            <a:prstDash val="solid"/>
            <a:miter lim="800000"/>
            <a:headEnd type="triangle"/>
            <a:tailEnd type="none"/>
          </a:ln>
          <a:effectLst/>
        </p:spPr>
      </p:cxnSp>
      <p:grpSp>
        <p:nvGrpSpPr>
          <p:cNvPr id="34" name="Group 33"/>
          <p:cNvGrpSpPr/>
          <p:nvPr/>
        </p:nvGrpSpPr>
        <p:grpSpPr>
          <a:xfrm flipH="1">
            <a:off x="8505932" y="4405827"/>
            <a:ext cx="507119" cy="437194"/>
            <a:chOff x="760911" y="2734794"/>
            <a:chExt cx="507119" cy="437194"/>
          </a:xfrm>
        </p:grpSpPr>
        <p:cxnSp>
          <p:nvCxnSpPr>
            <p:cNvPr id="35" name="Straight Arrow Connector 34"/>
            <p:cNvCxnSpPr/>
            <p:nvPr/>
          </p:nvCxnSpPr>
          <p:spPr>
            <a:xfrm>
              <a:off x="760911" y="2951584"/>
              <a:ext cx="437606" cy="220404"/>
            </a:xfrm>
            <a:prstGeom prst="straightConnector1">
              <a:avLst/>
            </a:prstGeom>
            <a:noFill/>
            <a:ln w="6350" cap="flat" cmpd="sng" algn="ctr">
              <a:solidFill>
                <a:srgbClr val="FFC000">
                  <a:lumMod val="75000"/>
                </a:srgbClr>
              </a:solidFill>
              <a:prstDash val="solid"/>
              <a:miter lim="800000"/>
              <a:headEnd type="triangle"/>
              <a:tailEnd type="none"/>
            </a:ln>
            <a:effectLst/>
          </p:spPr>
        </p:cxnSp>
        <p:cxnSp>
          <p:nvCxnSpPr>
            <p:cNvPr id="36" name="Straight Arrow Connector 35"/>
            <p:cNvCxnSpPr/>
            <p:nvPr/>
          </p:nvCxnSpPr>
          <p:spPr>
            <a:xfrm>
              <a:off x="979714" y="2734794"/>
              <a:ext cx="288316" cy="369694"/>
            </a:xfrm>
            <a:prstGeom prst="straightConnector1">
              <a:avLst/>
            </a:prstGeom>
            <a:noFill/>
            <a:ln w="6350" cap="flat" cmpd="sng" algn="ctr">
              <a:solidFill>
                <a:srgbClr val="FFC000">
                  <a:lumMod val="75000"/>
                </a:srgbClr>
              </a:solidFill>
              <a:prstDash val="solid"/>
              <a:miter lim="800000"/>
              <a:headEnd type="triangle"/>
              <a:tailEnd type="none"/>
            </a:ln>
            <a:effectLst/>
          </p:spPr>
        </p:cxnSp>
      </p:grpSp>
      <p:cxnSp>
        <p:nvCxnSpPr>
          <p:cNvPr id="37" name="Straight Arrow Connector 36"/>
          <p:cNvCxnSpPr/>
          <p:nvPr/>
        </p:nvCxnSpPr>
        <p:spPr>
          <a:xfrm flipV="1">
            <a:off x="8461871" y="3902814"/>
            <a:ext cx="253378" cy="904184"/>
          </a:xfrm>
          <a:prstGeom prst="straightConnector1">
            <a:avLst/>
          </a:prstGeom>
          <a:noFill/>
          <a:ln w="15875" cap="flat" cmpd="sng" algn="ctr">
            <a:solidFill>
              <a:srgbClr val="FFC000">
                <a:lumMod val="75000"/>
              </a:srgbClr>
            </a:solidFill>
            <a:prstDash val="solid"/>
            <a:miter lim="800000"/>
            <a:headEnd type="triangle" w="med" len="med"/>
            <a:tailEnd type="none"/>
          </a:ln>
          <a:effectLst/>
        </p:spPr>
      </p:cxnSp>
      <p:cxnSp>
        <p:nvCxnSpPr>
          <p:cNvPr id="38" name="Straight Connector 37"/>
          <p:cNvCxnSpPr/>
          <p:nvPr/>
        </p:nvCxnSpPr>
        <p:spPr>
          <a:xfrm>
            <a:off x="8427244" y="3848637"/>
            <a:ext cx="0" cy="1586626"/>
          </a:xfrm>
          <a:prstGeom prst="line">
            <a:avLst/>
          </a:prstGeom>
          <a:noFill/>
          <a:ln w="6350" cap="flat" cmpd="sng" algn="ctr">
            <a:solidFill>
              <a:srgbClr val="5B9BD5"/>
            </a:solidFill>
            <a:prstDash val="dash"/>
            <a:miter lim="800000"/>
          </a:ln>
          <a:effectLst/>
        </p:spPr>
      </p:cxnSp>
      <p:sp>
        <p:nvSpPr>
          <p:cNvPr id="39" name="TextBox 38"/>
          <p:cNvSpPr txBox="1"/>
          <p:nvPr/>
        </p:nvSpPr>
        <p:spPr>
          <a:xfrm>
            <a:off x="8421036" y="3840744"/>
            <a:ext cx="277640" cy="307777"/>
          </a:xfrm>
          <a:prstGeom prst="rect">
            <a:avLst/>
          </a:prstGeom>
          <a:noFill/>
        </p:spPr>
        <p:txBody>
          <a:bodyPr wrap="none" rtlCol="0">
            <a:spAutoFit/>
          </a:bodyPr>
          <a:lstStyle/>
          <a:p>
            <a:pPr algn="l" eaLnBrk="1" fontAlgn="auto" hangingPunct="1">
              <a:spcBef>
                <a:spcPts val="0"/>
              </a:spcBef>
              <a:spcAft>
                <a:spcPts val="0"/>
              </a:spcAft>
            </a:pPr>
            <a:r>
              <a:rPr lang="en-US" sz="1400" b="0" i="1" dirty="0">
                <a:solidFill>
                  <a:prstClr val="black"/>
                </a:solidFill>
                <a:latin typeface="Symbol" panose="05050102010706020507" pitchFamily="18" charset="2"/>
                <a:ea typeface="+mn-ea"/>
              </a:rPr>
              <a:t>q</a:t>
            </a:r>
          </a:p>
        </p:txBody>
      </p:sp>
      <p:sp>
        <p:nvSpPr>
          <p:cNvPr id="40" name="Arc 39"/>
          <p:cNvSpPr/>
          <p:nvPr/>
        </p:nvSpPr>
        <p:spPr>
          <a:xfrm>
            <a:off x="7797833" y="4284024"/>
            <a:ext cx="1250231" cy="1151239"/>
          </a:xfrm>
          <a:prstGeom prst="arc">
            <a:avLst>
              <a:gd name="adj1" fmla="val 10811566"/>
              <a:gd name="adj2" fmla="val 21579695"/>
            </a:avLst>
          </a:prstGeom>
          <a:noFill/>
          <a:ln w="6350" cap="flat" cmpd="sng" algn="ctr">
            <a:solidFill>
              <a:srgbClr val="5B9BD5"/>
            </a:solidFill>
            <a:prstDash val="dash"/>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 name="Arc 40"/>
          <p:cNvSpPr/>
          <p:nvPr/>
        </p:nvSpPr>
        <p:spPr>
          <a:xfrm>
            <a:off x="7772400" y="4130995"/>
            <a:ext cx="1250231" cy="1151239"/>
          </a:xfrm>
          <a:prstGeom prst="arc">
            <a:avLst>
              <a:gd name="adj1" fmla="val 16391784"/>
              <a:gd name="adj2" fmla="val 17603039"/>
            </a:avLst>
          </a:prstGeom>
          <a:noFill/>
          <a:ln w="6350" cap="flat" cmpd="sng" algn="ctr">
            <a:solidFill>
              <a:sysClr val="windowText" lastClr="000000"/>
            </a:solidFill>
            <a:prstDash val="solid"/>
            <a:miter lim="800000"/>
            <a:headEnd type="arrow" w="sm" len="sm"/>
            <a:tailEnd type="arrow" w="sm" len="sm"/>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 name="TextBox 41"/>
          <p:cNvSpPr txBox="1"/>
          <p:nvPr/>
        </p:nvSpPr>
        <p:spPr>
          <a:xfrm>
            <a:off x="8657832" y="4426830"/>
            <a:ext cx="272832" cy="307777"/>
          </a:xfrm>
          <a:prstGeom prst="rect">
            <a:avLst/>
          </a:prstGeom>
          <a:noFill/>
        </p:spPr>
        <p:txBody>
          <a:bodyPr wrap="none" rtlCol="0">
            <a:spAutoFit/>
          </a:bodyPr>
          <a:lstStyle/>
          <a:p>
            <a:pPr algn="l" eaLnBrk="1" fontAlgn="auto" hangingPunct="1">
              <a:spcBef>
                <a:spcPts val="0"/>
              </a:spcBef>
              <a:spcAft>
                <a:spcPts val="0"/>
              </a:spcAft>
            </a:pPr>
            <a:r>
              <a:rPr lang="en-US" sz="1400" b="0" i="1" dirty="0">
                <a:solidFill>
                  <a:prstClr val="black"/>
                </a:solidFill>
                <a:latin typeface="Symbol" panose="05050102010706020507" pitchFamily="18" charset="2"/>
                <a:ea typeface="+mn-ea"/>
              </a:rPr>
              <a:t>d</a:t>
            </a:r>
          </a:p>
        </p:txBody>
      </p:sp>
      <p:cxnSp>
        <p:nvCxnSpPr>
          <p:cNvPr id="43" name="Straight Arrow Connector 42"/>
          <p:cNvCxnSpPr/>
          <p:nvPr/>
        </p:nvCxnSpPr>
        <p:spPr>
          <a:xfrm flipH="1" flipV="1">
            <a:off x="8160695" y="3948408"/>
            <a:ext cx="223988" cy="858590"/>
          </a:xfrm>
          <a:prstGeom prst="straightConnector1">
            <a:avLst/>
          </a:prstGeom>
          <a:noFill/>
          <a:ln w="15875" cap="flat" cmpd="sng" algn="ctr">
            <a:solidFill>
              <a:srgbClr val="FFC000">
                <a:lumMod val="75000"/>
              </a:srgbClr>
            </a:solidFill>
            <a:prstDash val="solid"/>
            <a:miter lim="800000"/>
            <a:headEnd type="triangle" w="med" len="med"/>
            <a:tailEnd type="none"/>
          </a:ln>
          <a:effectLst/>
        </p:spPr>
      </p:cxnSp>
      <p:sp>
        <p:nvSpPr>
          <p:cNvPr id="44" name="Arc 43"/>
          <p:cNvSpPr/>
          <p:nvPr/>
        </p:nvSpPr>
        <p:spPr>
          <a:xfrm>
            <a:off x="7733951" y="4469159"/>
            <a:ext cx="1245381" cy="1885725"/>
          </a:xfrm>
          <a:prstGeom prst="arc">
            <a:avLst>
              <a:gd name="adj1" fmla="val 16391784"/>
              <a:gd name="adj2" fmla="val 18127105"/>
            </a:avLst>
          </a:prstGeom>
          <a:noFill/>
          <a:ln w="6350" cap="flat" cmpd="sng" algn="ctr">
            <a:solidFill>
              <a:sysClr val="windowText" lastClr="000000"/>
            </a:solidFill>
            <a:prstDash val="solid"/>
            <a:miter lim="800000"/>
            <a:headEnd type="arrow" w="sm" len="sm"/>
            <a:tailEnd type="arrow" w="sm" len="sm"/>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45" name="Straight Arrow Connector 44"/>
          <p:cNvCxnSpPr/>
          <p:nvPr/>
        </p:nvCxnSpPr>
        <p:spPr>
          <a:xfrm flipH="1" flipV="1">
            <a:off x="7664439" y="4301552"/>
            <a:ext cx="647852" cy="538056"/>
          </a:xfrm>
          <a:prstGeom prst="straightConnector1">
            <a:avLst/>
          </a:prstGeom>
          <a:noFill/>
          <a:ln w="15875" cap="flat" cmpd="sng" algn="ctr">
            <a:solidFill>
              <a:srgbClr val="FFC000">
                <a:lumMod val="75000"/>
              </a:srgbClr>
            </a:solidFill>
            <a:prstDash val="solid"/>
            <a:miter lim="800000"/>
            <a:headEnd type="triangle" w="med" len="med"/>
            <a:tailEnd type="none"/>
          </a:ln>
          <a:effectLst/>
        </p:spPr>
      </p:cxnSp>
      <p:sp>
        <p:nvSpPr>
          <p:cNvPr id="46" name="TextBox 45"/>
          <p:cNvSpPr txBox="1"/>
          <p:nvPr/>
        </p:nvSpPr>
        <p:spPr>
          <a:xfrm>
            <a:off x="3271367" y="5456948"/>
            <a:ext cx="1287532" cy="307777"/>
          </a:xfrm>
          <a:prstGeom prst="rect">
            <a:avLst/>
          </a:prstGeom>
          <a:noFill/>
        </p:spPr>
        <p:txBody>
          <a:bodyPr wrap="none" rtlCol="0">
            <a:spAutoFit/>
          </a:bodyPr>
          <a:lstStyle/>
          <a:p>
            <a:pPr algn="l" eaLnBrk="1" fontAlgn="auto" hangingPunct="1">
              <a:spcBef>
                <a:spcPts val="0"/>
              </a:spcBef>
              <a:spcAft>
                <a:spcPts val="0"/>
              </a:spcAft>
            </a:pPr>
            <a:r>
              <a:rPr lang="en-US" sz="1400" b="0" dirty="0">
                <a:solidFill>
                  <a:prstClr val="black"/>
                </a:solidFill>
                <a:latin typeface="Calibri" panose="020F0502020204030204"/>
                <a:ea typeface="+mn-ea"/>
              </a:rPr>
              <a:t>Normal Albedo</a:t>
            </a:r>
          </a:p>
        </p:txBody>
      </p:sp>
      <p:sp>
        <p:nvSpPr>
          <p:cNvPr id="47" name="TextBox 46"/>
          <p:cNvSpPr txBox="1"/>
          <p:nvPr/>
        </p:nvSpPr>
        <p:spPr>
          <a:xfrm>
            <a:off x="5477691" y="5456948"/>
            <a:ext cx="1226746" cy="738664"/>
          </a:xfrm>
          <a:prstGeom prst="rect">
            <a:avLst/>
          </a:prstGeom>
          <a:noFill/>
        </p:spPr>
        <p:txBody>
          <a:bodyPr wrap="none" rtlCol="0">
            <a:spAutoFit/>
          </a:bodyPr>
          <a:lstStyle/>
          <a:p>
            <a:pPr eaLnBrk="1" fontAlgn="auto" hangingPunct="1">
              <a:spcBef>
                <a:spcPts val="0"/>
              </a:spcBef>
              <a:spcAft>
                <a:spcPts val="0"/>
              </a:spcAft>
            </a:pPr>
            <a:r>
              <a:rPr lang="en-US" sz="1400" b="0" dirty="0">
                <a:solidFill>
                  <a:prstClr val="black"/>
                </a:solidFill>
                <a:latin typeface="Calibri" panose="020F0502020204030204"/>
                <a:ea typeface="+mn-ea"/>
              </a:rPr>
              <a:t>Directional </a:t>
            </a:r>
          </a:p>
          <a:p>
            <a:pPr eaLnBrk="1" fontAlgn="auto" hangingPunct="1">
              <a:spcBef>
                <a:spcPts val="0"/>
              </a:spcBef>
              <a:spcAft>
                <a:spcPts val="0"/>
              </a:spcAft>
            </a:pPr>
            <a:r>
              <a:rPr lang="en-US" sz="1400" b="0" dirty="0">
                <a:solidFill>
                  <a:prstClr val="black"/>
                </a:solidFill>
                <a:latin typeface="Calibri" panose="020F0502020204030204"/>
                <a:ea typeface="+mn-ea"/>
              </a:rPr>
              <a:t>Hemispherical</a:t>
            </a:r>
          </a:p>
          <a:p>
            <a:pPr eaLnBrk="1" fontAlgn="auto" hangingPunct="1">
              <a:spcBef>
                <a:spcPts val="0"/>
              </a:spcBef>
              <a:spcAft>
                <a:spcPts val="0"/>
              </a:spcAft>
            </a:pPr>
            <a:r>
              <a:rPr lang="en-US" sz="1400" b="0" dirty="0">
                <a:solidFill>
                  <a:prstClr val="black"/>
                </a:solidFill>
                <a:latin typeface="Calibri" panose="020F0502020204030204"/>
                <a:ea typeface="+mn-ea"/>
              </a:rPr>
              <a:t>Albedo</a:t>
            </a:r>
          </a:p>
        </p:txBody>
      </p:sp>
      <p:sp>
        <p:nvSpPr>
          <p:cNvPr id="48" name="TextBox 47"/>
          <p:cNvSpPr txBox="1"/>
          <p:nvPr/>
        </p:nvSpPr>
        <p:spPr>
          <a:xfrm>
            <a:off x="7821318" y="5456948"/>
            <a:ext cx="1226746" cy="738664"/>
          </a:xfrm>
          <a:prstGeom prst="rect">
            <a:avLst/>
          </a:prstGeom>
          <a:noFill/>
        </p:spPr>
        <p:txBody>
          <a:bodyPr wrap="none" rtlCol="0">
            <a:spAutoFit/>
          </a:bodyPr>
          <a:lstStyle/>
          <a:p>
            <a:pPr eaLnBrk="1" fontAlgn="auto" hangingPunct="1">
              <a:spcBef>
                <a:spcPts val="0"/>
              </a:spcBef>
              <a:spcAft>
                <a:spcPts val="0"/>
              </a:spcAft>
            </a:pPr>
            <a:r>
              <a:rPr lang="en-US" sz="1400" b="0" dirty="0">
                <a:solidFill>
                  <a:prstClr val="black"/>
                </a:solidFill>
                <a:latin typeface="Calibri" panose="020F0502020204030204"/>
                <a:ea typeface="+mn-ea"/>
              </a:rPr>
              <a:t>Total </a:t>
            </a:r>
          </a:p>
          <a:p>
            <a:pPr eaLnBrk="1" fontAlgn="auto" hangingPunct="1">
              <a:spcBef>
                <a:spcPts val="0"/>
              </a:spcBef>
              <a:spcAft>
                <a:spcPts val="0"/>
              </a:spcAft>
            </a:pPr>
            <a:r>
              <a:rPr lang="en-US" sz="1400" b="0" dirty="0">
                <a:solidFill>
                  <a:prstClr val="black"/>
                </a:solidFill>
                <a:latin typeface="Calibri" panose="020F0502020204030204"/>
                <a:ea typeface="+mn-ea"/>
              </a:rPr>
              <a:t>Hemispherical</a:t>
            </a:r>
          </a:p>
          <a:p>
            <a:pPr eaLnBrk="1" fontAlgn="auto" hangingPunct="1">
              <a:spcBef>
                <a:spcPts val="0"/>
              </a:spcBef>
              <a:spcAft>
                <a:spcPts val="0"/>
              </a:spcAft>
            </a:pPr>
            <a:r>
              <a:rPr lang="en-US" sz="1400" b="0" dirty="0">
                <a:solidFill>
                  <a:prstClr val="black"/>
                </a:solidFill>
                <a:latin typeface="Calibri" panose="020F0502020204030204"/>
                <a:ea typeface="+mn-ea"/>
              </a:rPr>
              <a:t>Albedo</a:t>
            </a:r>
          </a:p>
        </p:txBody>
      </p:sp>
      <p:sp>
        <p:nvSpPr>
          <p:cNvPr id="49" name="Oval 48"/>
          <p:cNvSpPr/>
          <p:nvPr/>
        </p:nvSpPr>
        <p:spPr>
          <a:xfrm>
            <a:off x="3619500" y="3565522"/>
            <a:ext cx="304800" cy="304800"/>
          </a:xfrm>
          <a:prstGeom prst="ellipse">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Oval 49"/>
          <p:cNvSpPr/>
          <p:nvPr/>
        </p:nvSpPr>
        <p:spPr>
          <a:xfrm>
            <a:off x="6240780" y="3557610"/>
            <a:ext cx="304800" cy="304800"/>
          </a:xfrm>
          <a:prstGeom prst="ellipse">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Oval 50"/>
          <p:cNvSpPr/>
          <p:nvPr/>
        </p:nvSpPr>
        <p:spPr>
          <a:xfrm>
            <a:off x="8658646" y="3521285"/>
            <a:ext cx="304800" cy="304800"/>
          </a:xfrm>
          <a:prstGeom prst="ellipse">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93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Bolometric Albedo</a:t>
            </a:r>
          </a:p>
        </p:txBody>
      </p:sp>
      <p:sp>
        <p:nvSpPr>
          <p:cNvPr id="4" name="Footer Placeholder 3"/>
          <p:cNvSpPr>
            <a:spLocks noGrp="1"/>
          </p:cNvSpPr>
          <p:nvPr>
            <p:ph type="ftr" sz="quarter" idx="11"/>
          </p:nvPr>
        </p:nvSpPr>
        <p:spPr/>
        <p:txBody>
          <a:bodyPr/>
          <a:lstStyle/>
          <a:p>
            <a:r>
              <a:rPr lang="en-US" dirty="0"/>
              <a:t>TFAWS 2022 – September 6</a:t>
            </a:r>
            <a:r>
              <a:rPr lang="en-US" baseline="30000" dirty="0"/>
              <a:t>th</a:t>
            </a:r>
            <a:r>
              <a:rPr lang="en-US" dirty="0"/>
              <a:t>-9</a:t>
            </a:r>
            <a:r>
              <a:rPr lang="en-US" baseline="30000" dirty="0"/>
              <a:t>th</a:t>
            </a:r>
            <a:r>
              <a:rPr lang="en-US" dirty="0"/>
              <a:t>, 2022</a:t>
            </a:r>
          </a:p>
        </p:txBody>
      </p:sp>
      <p:sp>
        <p:nvSpPr>
          <p:cNvPr id="5" name="Slide Number Placeholder 4"/>
          <p:cNvSpPr>
            <a:spLocks noGrp="1"/>
          </p:cNvSpPr>
          <p:nvPr>
            <p:ph type="sldNum" sz="quarter" idx="12"/>
          </p:nvPr>
        </p:nvSpPr>
        <p:spPr/>
        <p:txBody>
          <a:bodyPr/>
          <a:lstStyle/>
          <a:p>
            <a:fld id="{33F42015-0FC7-4B0E-8D2B-76EADF48D957}" type="slidenum">
              <a:rPr lang="en-US" smtClean="0"/>
              <a:pPr/>
              <a:t>4</a:t>
            </a:fld>
            <a:endParaRPr lang="en-US"/>
          </a:p>
        </p:txBody>
      </p:sp>
      <p:sp>
        <p:nvSpPr>
          <p:cNvPr id="6" name="Content Placeholder 2"/>
          <p:cNvSpPr>
            <a:spLocks noGrp="1"/>
          </p:cNvSpPr>
          <p:nvPr>
            <p:ph idx="1"/>
          </p:nvPr>
        </p:nvSpPr>
        <p:spPr>
          <a:xfrm>
            <a:off x="723900" y="990600"/>
            <a:ext cx="11201400" cy="2095500"/>
          </a:xfrm>
        </p:spPr>
        <p:txBody>
          <a:bodyPr/>
          <a:lstStyle/>
          <a:p>
            <a:pPr eaLnBrk="1" hangingPunct="1"/>
            <a:r>
              <a:rPr lang="en-US" sz="2000" dirty="0">
                <a:latin typeface="Calibri" panose="020F0502020204030204" pitchFamily="34" charset="0"/>
              </a:rPr>
              <a:t>Bolometric albedos are obtained by integrating the wavelength dependent albedo over the waveband of interest as illustrated below for the lunar surface normal and hemispherical albedos. </a:t>
            </a:r>
          </a:p>
          <a:p>
            <a:pPr eaLnBrk="1" hangingPunct="1"/>
            <a:r>
              <a:rPr lang="en-US" sz="2000" dirty="0">
                <a:latin typeface="Calibri" panose="020F0502020204030204" pitchFamily="34" charset="0"/>
              </a:rPr>
              <a:t>A bolometric normal or hemispherical albedo would be averaged against the solar spectrum represented as a black body radiating at 5800K. </a:t>
            </a:r>
          </a:p>
          <a:p>
            <a:pPr eaLnBrk="1" hangingPunct="1"/>
            <a:r>
              <a:rPr lang="en-US" sz="2000" dirty="0">
                <a:latin typeface="Calibri" panose="020F0502020204030204" pitchFamily="34" charset="0"/>
              </a:rPr>
              <a:t>The hemispherical bolometric albedo is computed in two steps: first integrated over wavelength for a specific direction and then integrated over all incident directions. </a:t>
            </a:r>
          </a:p>
        </p:txBody>
      </p:sp>
      <mc:AlternateContent xmlns:mc="http://schemas.openxmlformats.org/markup-compatibility/2006" xmlns:a14="http://schemas.microsoft.com/office/drawing/2010/main">
        <mc:Choice Requires="a14">
          <p:sp>
            <p:nvSpPr>
              <p:cNvPr id="7" name="Rectangle 6"/>
              <p:cNvSpPr/>
              <p:nvPr/>
            </p:nvSpPr>
            <p:spPr>
              <a:xfrm>
                <a:off x="2088920" y="3733800"/>
                <a:ext cx="3115725" cy="7720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m:t>
                              </m:r>
                            </m:sub>
                          </m:sSub>
                        </m:e>
                      </m:acc>
                      <m:r>
                        <a:rPr lang="en-US" i="0">
                          <a:latin typeface="Cambria Math" panose="02040503050406030204" pitchFamily="18" charset="0"/>
                        </a:rPr>
                        <m:t>=</m:t>
                      </m:r>
                      <m:f>
                        <m:fPr>
                          <m:ctrlPr>
                            <a:rPr lang="en-US" i="1">
                              <a:latin typeface="Cambria Math" panose="02040503050406030204" pitchFamily="18" charset="0"/>
                            </a:rPr>
                          </m:ctrlPr>
                        </m:fPr>
                        <m:num>
                          <m:nary>
                            <m:naryPr>
                              <m:limLoc m:val="subSup"/>
                              <m:ctrlPr>
                                <a:rPr lang="en-US" i="1">
                                  <a:latin typeface="Cambria Math" panose="02040503050406030204" pitchFamily="18" charset="0"/>
                                </a:rPr>
                              </m:ctrlPr>
                            </m:naryPr>
                            <m:sub>
                              <m:r>
                                <a:rPr lang="en-US" i="0">
                                  <a:latin typeface="Cambria Math" panose="02040503050406030204" pitchFamily="18" charset="0"/>
                                </a:rPr>
                                <m:t>0</m:t>
                              </m:r>
                            </m:sub>
                            <m:sup>
                              <m:r>
                                <a:rPr lang="en-US" i="0">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𝜆</m:t>
                                  </m:r>
                                </m:e>
                              </m:d>
                            </m:e>
                          </m:nary>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𝑏</m:t>
                              </m:r>
                            </m:sub>
                          </m:sSub>
                          <m:d>
                            <m:dPr>
                              <m:ctrlPr>
                                <a:rPr lang="en-US" i="1">
                                  <a:latin typeface="Cambria Math" panose="02040503050406030204" pitchFamily="18" charset="0"/>
                                </a:rPr>
                              </m:ctrlPr>
                            </m:dPr>
                            <m:e>
                              <m:r>
                                <a:rPr lang="en-US" i="1">
                                  <a:latin typeface="Cambria Math" panose="02040503050406030204" pitchFamily="18" charset="0"/>
                                </a:rPr>
                                <m:t>𝑇</m:t>
                              </m:r>
                              <m:r>
                                <a:rPr lang="en-US" i="0">
                                  <a:latin typeface="Cambria Math" panose="02040503050406030204" pitchFamily="18" charset="0"/>
                                </a:rPr>
                                <m:t>,</m:t>
                              </m:r>
                              <m:r>
                                <a:rPr lang="en-US" i="1">
                                  <a:latin typeface="Cambria Math" panose="02040503050406030204" pitchFamily="18" charset="0"/>
                                </a:rPr>
                                <m:t>𝜆</m:t>
                              </m:r>
                            </m:e>
                          </m:d>
                          <m:r>
                            <a:rPr lang="en-US" i="1">
                              <a:latin typeface="Cambria Math" panose="02040503050406030204" pitchFamily="18" charset="0"/>
                            </a:rPr>
                            <m:t>𝑑</m:t>
                          </m:r>
                          <m:r>
                            <a:rPr lang="en-US" i="1">
                              <a:latin typeface="Cambria Math" panose="02040503050406030204" pitchFamily="18" charset="0"/>
                            </a:rPr>
                            <m:t>𝜆</m:t>
                          </m:r>
                        </m:num>
                        <m:den>
                          <m:r>
                            <a:rPr lang="en-US" i="1">
                              <a:latin typeface="Cambria Math" panose="02040503050406030204" pitchFamily="18" charset="0"/>
                            </a:rPr>
                            <m:t>𝜎</m:t>
                          </m:r>
                          <m:sSup>
                            <m:sSupPr>
                              <m:ctrlPr>
                                <a:rPr lang="en-US" i="1">
                                  <a:latin typeface="Cambria Math" panose="02040503050406030204" pitchFamily="18" charset="0"/>
                                </a:rPr>
                              </m:ctrlPr>
                            </m:sSupPr>
                            <m:e>
                              <m:r>
                                <a:rPr lang="en-US" i="1">
                                  <a:latin typeface="Cambria Math" panose="02040503050406030204" pitchFamily="18" charset="0"/>
                                </a:rPr>
                                <m:t>𝑇</m:t>
                              </m:r>
                            </m:e>
                            <m:sup>
                              <m:r>
                                <a:rPr lang="en-US" i="0">
                                  <a:latin typeface="Cambria Math" panose="02040503050406030204" pitchFamily="18" charset="0"/>
                                </a:rPr>
                                <m:t>4</m:t>
                              </m:r>
                            </m:sup>
                          </m:sSup>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088920" y="3733800"/>
                <a:ext cx="3115725" cy="772071"/>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975120" y="3581400"/>
                <a:ext cx="4927375" cy="844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m:t>
                          </m:r>
                        </m:sub>
                      </m:sSub>
                      <m:r>
                        <a:rPr lang="en-US" i="0">
                          <a:latin typeface="Cambria Math" panose="02040503050406030204" pitchFamily="18" charset="0"/>
                        </a:rPr>
                        <m:t>(</m:t>
                      </m:r>
                      <m:r>
                        <a:rPr lang="en-US" i="1">
                          <a:latin typeface="Cambria Math" panose="02040503050406030204" pitchFamily="18" charset="0"/>
                        </a:rPr>
                        <m:t>𝜃</m:t>
                      </m:r>
                      <m:r>
                        <a:rPr lang="en-US" i="0">
                          <a:latin typeface="Cambria Math" panose="02040503050406030204" pitchFamily="18" charset="0"/>
                        </a:rPr>
                        <m:t>)=</m:t>
                      </m:r>
                      <m:f>
                        <m:fPr>
                          <m:ctrlPr>
                            <a:rPr lang="en-US" i="1">
                              <a:latin typeface="Cambria Math" panose="02040503050406030204" pitchFamily="18" charset="0"/>
                            </a:rPr>
                          </m:ctrlPr>
                        </m:fPr>
                        <m:num>
                          <m:nary>
                            <m:naryPr>
                              <m:limLoc m:val="subSup"/>
                              <m:ctrlPr>
                                <a:rPr lang="en-US" i="1">
                                  <a:latin typeface="Cambria Math" panose="02040503050406030204" pitchFamily="18" charset="0"/>
                                </a:rPr>
                              </m:ctrlPr>
                            </m:naryPr>
                            <m:sub>
                              <m:r>
                                <a:rPr lang="en-US" i="0">
                                  <a:latin typeface="Cambria Math" panose="02040503050406030204" pitchFamily="18" charset="0"/>
                                </a:rPr>
                                <m:t>0</m:t>
                              </m:r>
                            </m:sub>
                            <m:sup>
                              <m:r>
                                <a:rPr lang="en-US" i="0">
                                  <a:latin typeface="Cambria Math" panose="02040503050406030204" pitchFamily="18" charset="0"/>
                                </a:rPr>
                                <m:t>∞</m:t>
                              </m:r>
                            </m:sup>
                            <m:e>
                              <m:d>
                                <m:dPr>
                                  <m:ctrlPr>
                                    <a:rPr lang="en-US" i="1">
                                      <a:latin typeface="Cambria Math" panose="02040503050406030204" pitchFamily="18" charset="0"/>
                                    </a:rPr>
                                  </m:ctrlPr>
                                </m:dPr>
                                <m:e>
                                  <m:nary>
                                    <m:naryPr>
                                      <m:limLoc m:val="subSup"/>
                                      <m:ctrlPr>
                                        <a:rPr lang="en-US" i="1">
                                          <a:latin typeface="Cambria Math" panose="02040503050406030204" pitchFamily="18" charset="0"/>
                                        </a:rPr>
                                      </m:ctrlPr>
                                    </m:naryPr>
                                    <m:sub>
                                      <m:r>
                                        <a:rPr lang="en-US" i="0">
                                          <a:latin typeface="Cambria Math" panose="02040503050406030204" pitchFamily="18" charset="0"/>
                                        </a:rPr>
                                        <m:t>0</m:t>
                                      </m:r>
                                    </m:sub>
                                    <m:sup>
                                      <m:r>
                                        <a:rPr lang="en-US" i="1">
                                          <a:latin typeface="Cambria Math" panose="02040503050406030204" pitchFamily="18" charset="0"/>
                                        </a:rPr>
                                        <m:t>𝛿</m:t>
                                      </m:r>
                                    </m:sup>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𝜆</m:t>
                                          </m:r>
                                          <m:r>
                                            <a:rPr lang="en-US" i="0">
                                              <a:latin typeface="Cambria Math" panose="02040503050406030204" pitchFamily="18" charset="0"/>
                                            </a:rPr>
                                            <m:t>,</m:t>
                                          </m:r>
                                          <m:r>
                                            <a:rPr lang="en-US" i="1">
                                              <a:latin typeface="Cambria Math" panose="02040503050406030204" pitchFamily="18" charset="0"/>
                                            </a:rPr>
                                            <m:t>𝜃</m:t>
                                          </m:r>
                                          <m:r>
                                            <a:rPr lang="en-US" i="0">
                                              <a:latin typeface="Cambria Math" panose="02040503050406030204" pitchFamily="18" charset="0"/>
                                            </a:rPr>
                                            <m:t>,</m:t>
                                          </m:r>
                                          <m:r>
                                            <a:rPr lang="en-US" i="1">
                                              <a:latin typeface="Cambria Math" panose="02040503050406030204" pitchFamily="18" charset="0"/>
                                            </a:rPr>
                                            <m:t>𝛿</m:t>
                                          </m:r>
                                        </m:e>
                                      </m:d>
                                      <m:r>
                                        <a:rPr lang="en-US" i="1">
                                          <a:latin typeface="Cambria Math" panose="02040503050406030204" pitchFamily="18" charset="0"/>
                                        </a:rPr>
                                        <m:t>𝑑</m:t>
                                      </m:r>
                                      <m:r>
                                        <a:rPr lang="en-US" i="1">
                                          <a:latin typeface="Cambria Math" panose="02040503050406030204" pitchFamily="18" charset="0"/>
                                        </a:rPr>
                                        <m:t>𝛿</m:t>
                                      </m:r>
                                    </m:e>
                                  </m:nary>
                                </m:e>
                              </m:d>
                            </m:e>
                          </m:nary>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𝑏</m:t>
                              </m:r>
                            </m:sub>
                          </m:sSub>
                          <m:d>
                            <m:dPr>
                              <m:ctrlPr>
                                <a:rPr lang="en-US" i="1">
                                  <a:latin typeface="Cambria Math" panose="02040503050406030204" pitchFamily="18" charset="0"/>
                                </a:rPr>
                              </m:ctrlPr>
                            </m:dPr>
                            <m:e>
                              <m:r>
                                <a:rPr lang="en-US" i="1">
                                  <a:latin typeface="Cambria Math" panose="02040503050406030204" pitchFamily="18" charset="0"/>
                                </a:rPr>
                                <m:t>𝑇</m:t>
                              </m:r>
                              <m:r>
                                <a:rPr lang="en-US" i="0">
                                  <a:latin typeface="Cambria Math" panose="02040503050406030204" pitchFamily="18" charset="0"/>
                                </a:rPr>
                                <m:t>,</m:t>
                              </m:r>
                              <m:r>
                                <a:rPr lang="en-US" i="1">
                                  <a:latin typeface="Cambria Math" panose="02040503050406030204" pitchFamily="18" charset="0"/>
                                </a:rPr>
                                <m:t>𝜆</m:t>
                              </m:r>
                            </m:e>
                          </m:d>
                          <m:r>
                            <a:rPr lang="en-US" i="1">
                              <a:latin typeface="Cambria Math" panose="02040503050406030204" pitchFamily="18" charset="0"/>
                            </a:rPr>
                            <m:t>𝑑</m:t>
                          </m:r>
                          <m:r>
                            <a:rPr lang="en-US" i="1">
                              <a:latin typeface="Cambria Math" panose="02040503050406030204" pitchFamily="18" charset="0"/>
                            </a:rPr>
                            <m:t>𝜆</m:t>
                          </m:r>
                        </m:num>
                        <m:den>
                          <m:r>
                            <a:rPr lang="en-US" i="1">
                              <a:latin typeface="Cambria Math" panose="02040503050406030204" pitchFamily="18" charset="0"/>
                            </a:rPr>
                            <m:t>𝜎</m:t>
                          </m:r>
                          <m:sSup>
                            <m:sSupPr>
                              <m:ctrlPr>
                                <a:rPr lang="en-US" i="1">
                                  <a:latin typeface="Cambria Math" panose="02040503050406030204" pitchFamily="18" charset="0"/>
                                </a:rPr>
                              </m:ctrlPr>
                            </m:sSupPr>
                            <m:e>
                              <m:r>
                                <a:rPr lang="en-US" i="1">
                                  <a:latin typeface="Cambria Math" panose="02040503050406030204" pitchFamily="18" charset="0"/>
                                </a:rPr>
                                <m:t>𝑇</m:t>
                              </m:r>
                            </m:e>
                            <m:sup>
                              <m:r>
                                <a:rPr lang="en-US" i="0">
                                  <a:latin typeface="Cambria Math" panose="02040503050406030204" pitchFamily="18" charset="0"/>
                                </a:rPr>
                                <m:t>4</m:t>
                              </m:r>
                            </m:sup>
                          </m:sSup>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975120" y="3581400"/>
                <a:ext cx="4927375" cy="84446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308620" y="4610100"/>
                <a:ext cx="2499082" cy="804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m:t>
                              </m:r>
                            </m:sub>
                          </m:sSub>
                        </m:e>
                      </m:acc>
                      <m:r>
                        <a:rPr lang="en-US" i="0">
                          <a:latin typeface="Cambria Math" panose="02040503050406030204" pitchFamily="18" charset="0"/>
                        </a:rPr>
                        <m:t>=</m:t>
                      </m:r>
                      <m:nary>
                        <m:naryPr>
                          <m:limLoc m:val="subSup"/>
                          <m:ctrlPr>
                            <a:rPr lang="en-US" i="1">
                              <a:latin typeface="Cambria Math" panose="02040503050406030204" pitchFamily="18" charset="0"/>
                            </a:rPr>
                          </m:ctrlPr>
                        </m:naryPr>
                        <m:sub>
                          <m:r>
                            <a:rPr lang="en-US" i="0">
                              <a:latin typeface="Cambria Math" panose="02040503050406030204" pitchFamily="18" charset="0"/>
                            </a:rPr>
                            <m:t>0</m:t>
                          </m:r>
                        </m:sub>
                        <m:sup>
                          <m:f>
                            <m:fPr>
                              <m:type m:val="lin"/>
                              <m:ctrlPr>
                                <a:rPr lang="en-US" i="1">
                                  <a:latin typeface="Cambria Math" panose="02040503050406030204" pitchFamily="18" charset="0"/>
                                </a:rPr>
                              </m:ctrlPr>
                            </m:fPr>
                            <m:num>
                              <m:r>
                                <a:rPr lang="en-US" i="1">
                                  <a:latin typeface="Cambria Math" panose="02040503050406030204" pitchFamily="18" charset="0"/>
                                </a:rPr>
                                <m:t>𝜋</m:t>
                              </m:r>
                            </m:num>
                            <m:den>
                              <m:r>
                                <a:rPr lang="en-US" i="0">
                                  <a:latin typeface="Cambria Math" panose="02040503050406030204" pitchFamily="18" charset="0"/>
                                </a:rPr>
                                <m:t>2</m:t>
                              </m:r>
                            </m:den>
                          </m:f>
                        </m:sup>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m:t>
                              </m:r>
                            </m:sub>
                          </m:sSub>
                          <m:r>
                            <a:rPr lang="en-US" i="0">
                              <a:latin typeface="Cambria Math" panose="02040503050406030204" pitchFamily="18" charset="0"/>
                            </a:rPr>
                            <m:t>(</m:t>
                          </m:r>
                          <m:r>
                            <a:rPr lang="en-US" i="1">
                              <a:latin typeface="Cambria Math" panose="02040503050406030204" pitchFamily="18" charset="0"/>
                            </a:rPr>
                            <m:t>𝜃</m:t>
                          </m:r>
                          <m:r>
                            <a:rPr lang="en-US" i="0">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𝜃</m:t>
                          </m:r>
                        </m:e>
                      </m:nary>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7308620" y="4610100"/>
                <a:ext cx="2499082" cy="804516"/>
              </a:xfrm>
              <a:prstGeom prst="rect">
                <a:avLst/>
              </a:prstGeom>
              <a:blipFill rotWithShape="0">
                <a:blip r:embed="rId4"/>
                <a:stretch>
                  <a:fillRect/>
                </a:stretch>
              </a:blipFill>
            </p:spPr>
            <p:txBody>
              <a:bodyPr/>
              <a:lstStyle/>
              <a:p>
                <a:r>
                  <a:rPr lang="en-US">
                    <a:noFill/>
                  </a:rPr>
                  <a:t> </a:t>
                </a:r>
              </a:p>
            </p:txBody>
          </p:sp>
        </mc:Fallback>
      </mc:AlternateContent>
      <p:sp>
        <p:nvSpPr>
          <p:cNvPr id="10" name="TextBox 9"/>
          <p:cNvSpPr txBox="1"/>
          <p:nvPr/>
        </p:nvSpPr>
        <p:spPr>
          <a:xfrm>
            <a:off x="2279420" y="3429000"/>
            <a:ext cx="2684133" cy="369332"/>
          </a:xfrm>
          <a:prstGeom prst="rect">
            <a:avLst/>
          </a:prstGeom>
          <a:noFill/>
        </p:spPr>
        <p:txBody>
          <a:bodyPr wrap="none" rtlCol="0">
            <a:spAutoFit/>
          </a:bodyPr>
          <a:lstStyle/>
          <a:p>
            <a:r>
              <a:rPr lang="en-US" sz="1800" b="0" i="1" dirty="0">
                <a:solidFill>
                  <a:schemeClr val="accent2"/>
                </a:solidFill>
                <a:latin typeface="Calibri" panose="020F0502020204030204" pitchFamily="34" charset="0"/>
              </a:rPr>
              <a:t>Bolometric Normal Albedo</a:t>
            </a:r>
          </a:p>
        </p:txBody>
      </p:sp>
      <p:sp>
        <p:nvSpPr>
          <p:cNvPr id="11" name="TextBox 10"/>
          <p:cNvSpPr txBox="1"/>
          <p:nvPr/>
        </p:nvSpPr>
        <p:spPr>
          <a:xfrm>
            <a:off x="7124700" y="3314700"/>
            <a:ext cx="3280578" cy="369332"/>
          </a:xfrm>
          <a:prstGeom prst="rect">
            <a:avLst/>
          </a:prstGeom>
          <a:noFill/>
        </p:spPr>
        <p:txBody>
          <a:bodyPr wrap="none" rtlCol="0">
            <a:spAutoFit/>
          </a:bodyPr>
          <a:lstStyle/>
          <a:p>
            <a:r>
              <a:rPr lang="en-US" sz="1800" b="0" i="1" dirty="0">
                <a:solidFill>
                  <a:schemeClr val="accent2"/>
                </a:solidFill>
                <a:latin typeface="Calibri" panose="020F0502020204030204" pitchFamily="34" charset="0"/>
              </a:rPr>
              <a:t>Bolometric Hemispherical Albedo</a:t>
            </a:r>
          </a:p>
        </p:txBody>
      </p:sp>
    </p:spTree>
    <p:extLst>
      <p:ext uri="{BB962C8B-B14F-4D97-AF65-F5344CB8AC3E}">
        <p14:creationId xmlns:p14="http://schemas.microsoft.com/office/powerpoint/2010/main" val="2156584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Terrestrial Measurements of Lunar Albedo</a:t>
            </a:r>
          </a:p>
        </p:txBody>
      </p:sp>
      <p:sp>
        <p:nvSpPr>
          <p:cNvPr id="3" name="Content Placeholder 2"/>
          <p:cNvSpPr>
            <a:spLocks noGrp="1"/>
          </p:cNvSpPr>
          <p:nvPr>
            <p:ph idx="1"/>
          </p:nvPr>
        </p:nvSpPr>
        <p:spPr/>
        <p:txBody>
          <a:bodyPr/>
          <a:lstStyle/>
          <a:p>
            <a:r>
              <a:rPr lang="en-US" sz="2000" dirty="0" err="1">
                <a:latin typeface="Calibri" panose="020F0502020204030204" pitchFamily="34" charset="0"/>
              </a:rPr>
              <a:t>Dollfus</a:t>
            </a:r>
            <a:r>
              <a:rPr lang="en-US" sz="2000" dirty="0">
                <a:latin typeface="Calibri" panose="020F0502020204030204" pitchFamily="34" charset="0"/>
              </a:rPr>
              <a:t> and Bowell [1] derived the normal albedo from telescopic observations of the near side lunar surface. The measurements were made and averaged for 14 different regions over a wavelength range of 0.327</a:t>
            </a:r>
            <a:r>
              <a:rPr lang="en-US" sz="2000" dirty="0">
                <a:latin typeface="Symbol" panose="05050102010706020507" pitchFamily="18" charset="2"/>
              </a:rPr>
              <a:t>m</a:t>
            </a:r>
            <a:r>
              <a:rPr lang="en-US" sz="2000" dirty="0">
                <a:latin typeface="Calibri" panose="020F0502020204030204" pitchFamily="34" charset="0"/>
              </a:rPr>
              <a:t> to 1.05</a:t>
            </a:r>
            <a:r>
              <a:rPr lang="en-US" sz="2000" dirty="0">
                <a:latin typeface="Symbol" panose="05050102010706020507" pitchFamily="18" charset="2"/>
              </a:rPr>
              <a:t>m</a:t>
            </a:r>
            <a:r>
              <a:rPr lang="en-US" sz="2000" dirty="0">
                <a:latin typeface="Calibri" panose="020F0502020204030204" pitchFamily="34" charset="0"/>
              </a:rPr>
              <a:t>. The following relation was derived to fit the normal albedo to the observations.</a:t>
            </a:r>
          </a:p>
          <a:p>
            <a:endParaRPr lang="en-US" dirty="0"/>
          </a:p>
          <a:p>
            <a:r>
              <a:rPr lang="en-US" sz="2000" dirty="0">
                <a:latin typeface="Calibri" panose="020F0502020204030204" pitchFamily="34" charset="0"/>
              </a:rPr>
              <a:t>Since the observed waveband does not include the entire solar spectrum, the normal wavelength dependent albedo is integrated against the truncated waveband to obtain the bolometric normal albedo as shown below.</a:t>
            </a:r>
          </a:p>
          <a:p>
            <a:endParaRPr lang="en-US" sz="2000" dirty="0">
              <a:latin typeface="Calibri" panose="020F0502020204030204" pitchFamily="34" charset="0"/>
            </a:endParaRPr>
          </a:p>
          <a:p>
            <a:endParaRPr lang="en-US" sz="2000" dirty="0">
              <a:latin typeface="Calibri" panose="020F0502020204030204" pitchFamily="34" charset="0"/>
            </a:endParaRPr>
          </a:p>
          <a:p>
            <a:pPr marL="0" indent="0">
              <a:buNone/>
            </a:pPr>
            <a:endParaRPr lang="en-US" sz="2000" dirty="0">
              <a:latin typeface="Calibri" panose="020F0502020204030204" pitchFamily="34" charset="0"/>
            </a:endParaRPr>
          </a:p>
          <a:p>
            <a:r>
              <a:rPr lang="en-US" sz="2000" dirty="0">
                <a:latin typeface="Calibri" panose="020F0502020204030204" pitchFamily="34" charset="0"/>
              </a:rPr>
              <a:t>The bolometric normal albedo is recommended for orbital calculations involving a </a:t>
            </a:r>
            <a:r>
              <a:rPr lang="en-US" sz="2000" dirty="0" err="1">
                <a:latin typeface="Calibri" panose="020F0502020204030204" pitchFamily="34" charset="0"/>
              </a:rPr>
              <a:t>radiatively</a:t>
            </a:r>
            <a:r>
              <a:rPr lang="en-US" sz="2000" dirty="0">
                <a:latin typeface="Calibri" panose="020F0502020204030204" pitchFamily="34" charset="0"/>
              </a:rPr>
              <a:t> participating lunar surface as described in DSNE 3.3.9.1.2. </a:t>
            </a:r>
          </a:p>
          <a:p>
            <a:endParaRPr lang="en-US" dirty="0"/>
          </a:p>
        </p:txBody>
      </p:sp>
      <p:sp>
        <p:nvSpPr>
          <p:cNvPr id="4" name="Footer Placeholder 3"/>
          <p:cNvSpPr>
            <a:spLocks noGrp="1"/>
          </p:cNvSpPr>
          <p:nvPr>
            <p:ph type="ftr" sz="quarter" idx="11"/>
          </p:nvPr>
        </p:nvSpPr>
        <p:spPr/>
        <p:txBody>
          <a:bodyPr/>
          <a:lstStyle/>
          <a:p>
            <a:r>
              <a:rPr lang="en-US"/>
              <a:t>TFAWS 2022 – September 6</a:t>
            </a:r>
            <a:r>
              <a:rPr lang="en-US" baseline="30000"/>
              <a:t>th</a:t>
            </a:r>
            <a:r>
              <a:rPr lang="en-US"/>
              <a:t>-9</a:t>
            </a:r>
            <a:r>
              <a:rPr lang="en-US" baseline="30000"/>
              <a:t>th</a:t>
            </a:r>
            <a:r>
              <a:rPr lang="en-US"/>
              <a:t>, 2022</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5</a:t>
            </a:fld>
            <a:endParaRPr lang="en-US"/>
          </a:p>
        </p:txBody>
      </p:sp>
      <mc:AlternateContent xmlns:mc="http://schemas.openxmlformats.org/markup-compatibility/2006" xmlns:a14="http://schemas.microsoft.com/office/drawing/2010/main">
        <mc:Choice Requires="a14">
          <p:sp>
            <p:nvSpPr>
              <p:cNvPr id="6" name="Rectangle 5"/>
              <p:cNvSpPr/>
              <p:nvPr/>
            </p:nvSpPr>
            <p:spPr>
              <a:xfrm>
                <a:off x="4533900" y="2171700"/>
                <a:ext cx="2982419" cy="421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𝜆</m:t>
                          </m:r>
                        </m:e>
                      </m:d>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10</m:t>
                          </m:r>
                        </m:e>
                        <m:sup>
                          <m:r>
                            <a:rPr lang="en-US" i="0">
                              <a:latin typeface="Cambria Math" panose="02040503050406030204" pitchFamily="18" charset="0"/>
                            </a:rPr>
                            <m:t>0.83</m:t>
                          </m:r>
                          <m:func>
                            <m:funcPr>
                              <m:ctrlPr>
                                <a:rPr lang="en-US" i="1">
                                  <a:latin typeface="Cambria Math" panose="02040503050406030204" pitchFamily="18" charset="0"/>
                                </a:rPr>
                              </m:ctrlPr>
                            </m:funcPr>
                            <m:fName>
                              <m:r>
                                <m:rPr>
                                  <m:sty m:val="p"/>
                                </m:rPr>
                                <a:rPr lang="en-US" i="0">
                                  <a:latin typeface="Cambria Math" panose="02040503050406030204" pitchFamily="18" charset="0"/>
                                </a:rPr>
                                <m:t>log</m:t>
                              </m:r>
                            </m:fName>
                            <m:e>
                              <m:d>
                                <m:dPr>
                                  <m:ctrlPr>
                                    <a:rPr lang="en-US" i="1">
                                      <a:latin typeface="Cambria Math" panose="02040503050406030204" pitchFamily="18" charset="0"/>
                                    </a:rPr>
                                  </m:ctrlPr>
                                </m:dPr>
                                <m:e>
                                  <m:r>
                                    <m:rPr>
                                      <m:sty m:val="p"/>
                                    </m:rPr>
                                    <a:rPr lang="en-US" i="0">
                                      <a:latin typeface="Cambria Math" panose="02040503050406030204" pitchFamily="18" charset="0"/>
                                    </a:rPr>
                                    <m:t>λ</m:t>
                                  </m:r>
                                </m:e>
                              </m:d>
                            </m:e>
                          </m:func>
                          <m:r>
                            <a:rPr lang="en-US" i="0">
                              <a:latin typeface="Cambria Math" panose="02040503050406030204" pitchFamily="18" charset="0"/>
                            </a:rPr>
                            <m:t>−0.80</m:t>
                          </m:r>
                        </m:sup>
                      </m:sSup>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533900" y="2171700"/>
                <a:ext cx="2982419" cy="421013"/>
              </a:xfrm>
              <a:prstGeom prst="rect">
                <a:avLst/>
              </a:prstGeom>
              <a:blipFill rotWithShape="0">
                <a:blip r:embed="rId2"/>
                <a:stretch>
                  <a:fillRect b="-28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191000" y="3619500"/>
                <a:ext cx="3857146" cy="1075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m:t>
                              </m:r>
                            </m:sub>
                          </m:sSub>
                        </m:e>
                      </m:acc>
                      <m:r>
                        <a:rPr lang="en-US" i="0">
                          <a:latin typeface="Cambria Math" panose="02040503050406030204" pitchFamily="18" charset="0"/>
                        </a:rPr>
                        <m:t>=</m:t>
                      </m:r>
                      <m:f>
                        <m:fPr>
                          <m:ctrlPr>
                            <a:rPr lang="en-US" i="1">
                              <a:latin typeface="Cambria Math" panose="02040503050406030204" pitchFamily="18" charset="0"/>
                            </a:rPr>
                          </m:ctrlPr>
                        </m:fPr>
                        <m:num>
                          <m:nary>
                            <m:naryPr>
                              <m:limLoc m:val="subSup"/>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0">
                                      <a:latin typeface="Cambria Math" panose="02040503050406030204" pitchFamily="18" charset="0"/>
                                    </a:rPr>
                                    <m:t>1</m:t>
                                  </m:r>
                                </m:sub>
                              </m:sSub>
                            </m:sub>
                            <m:sup>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0">
                                      <a:latin typeface="Cambria Math" panose="02040503050406030204" pitchFamily="18" charset="0"/>
                                    </a:rPr>
                                    <m:t>2</m:t>
                                  </m:r>
                                </m:sub>
                              </m:sSub>
                            </m:sup>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𝜆</m:t>
                                  </m:r>
                                </m:e>
                              </m:d>
                            </m:e>
                          </m:nary>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𝑏</m:t>
                              </m:r>
                            </m:sub>
                          </m:sSub>
                          <m:d>
                            <m:dPr>
                              <m:ctrlPr>
                                <a:rPr lang="en-US" i="1">
                                  <a:latin typeface="Cambria Math" panose="02040503050406030204" pitchFamily="18" charset="0"/>
                                </a:rPr>
                              </m:ctrlPr>
                            </m:dPr>
                            <m:e>
                              <m:r>
                                <a:rPr lang="en-US" i="1">
                                  <a:latin typeface="Cambria Math" panose="02040503050406030204" pitchFamily="18" charset="0"/>
                                </a:rPr>
                                <m:t>𝑇</m:t>
                              </m:r>
                              <m:r>
                                <a:rPr lang="en-US" i="0">
                                  <a:latin typeface="Cambria Math" panose="02040503050406030204" pitchFamily="18" charset="0"/>
                                </a:rPr>
                                <m:t>,</m:t>
                              </m:r>
                              <m:r>
                                <a:rPr lang="en-US" i="1">
                                  <a:latin typeface="Cambria Math" panose="02040503050406030204" pitchFamily="18" charset="0"/>
                                </a:rPr>
                                <m:t>𝜆</m:t>
                              </m:r>
                            </m:e>
                          </m:d>
                          <m:r>
                            <a:rPr lang="en-US" i="1">
                              <a:latin typeface="Cambria Math" panose="02040503050406030204" pitchFamily="18" charset="0"/>
                            </a:rPr>
                            <m:t>𝑑</m:t>
                          </m:r>
                          <m:r>
                            <a:rPr lang="en-US" i="1">
                              <a:latin typeface="Cambria Math" panose="02040503050406030204" pitchFamily="18" charset="0"/>
                            </a:rPr>
                            <m:t>𝜆</m:t>
                          </m:r>
                        </m:num>
                        <m:den>
                          <m:nary>
                            <m:naryPr>
                              <m:limLoc m:val="subSup"/>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0">
                                      <a:latin typeface="Cambria Math" panose="02040503050406030204" pitchFamily="18" charset="0"/>
                                    </a:rPr>
                                    <m:t>1</m:t>
                                  </m:r>
                                </m:sub>
                              </m:sSub>
                            </m:sub>
                            <m:sup>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0">
                                      <a:latin typeface="Cambria Math" panose="02040503050406030204" pitchFamily="18" charset="0"/>
                                    </a:rPr>
                                    <m:t>2</m:t>
                                  </m:r>
                                </m:sub>
                              </m:sSub>
                            </m:sup>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𝑏</m:t>
                                  </m:r>
                                </m:sub>
                              </m:sSub>
                              <m:d>
                                <m:dPr>
                                  <m:ctrlPr>
                                    <a:rPr lang="en-US" i="1">
                                      <a:latin typeface="Cambria Math" panose="02040503050406030204" pitchFamily="18" charset="0"/>
                                    </a:rPr>
                                  </m:ctrlPr>
                                </m:dPr>
                                <m:e>
                                  <m:r>
                                    <a:rPr lang="en-US" i="1">
                                      <a:latin typeface="Cambria Math" panose="02040503050406030204" pitchFamily="18" charset="0"/>
                                    </a:rPr>
                                    <m:t>𝑇</m:t>
                                  </m:r>
                                  <m:r>
                                    <a:rPr lang="en-US" i="0">
                                      <a:latin typeface="Cambria Math" panose="02040503050406030204" pitchFamily="18" charset="0"/>
                                    </a:rPr>
                                    <m:t>,</m:t>
                                  </m:r>
                                  <m:r>
                                    <a:rPr lang="en-US" i="1">
                                      <a:latin typeface="Cambria Math" panose="02040503050406030204" pitchFamily="18" charset="0"/>
                                    </a:rPr>
                                    <m:t>𝜆</m:t>
                                  </m:r>
                                </m:e>
                              </m:d>
                              <m:r>
                                <a:rPr lang="en-US" i="1">
                                  <a:latin typeface="Cambria Math" panose="02040503050406030204" pitchFamily="18" charset="0"/>
                                </a:rPr>
                                <m:t>𝑑</m:t>
                              </m:r>
                              <m:r>
                                <a:rPr lang="en-US" i="1">
                                  <a:latin typeface="Cambria Math" panose="02040503050406030204" pitchFamily="18" charset="0"/>
                                </a:rPr>
                                <m:t>𝜆</m:t>
                              </m:r>
                            </m:e>
                          </m:nary>
                        </m:den>
                      </m:f>
                      <m:r>
                        <a:rPr lang="en-US" i="0">
                          <a:latin typeface="Cambria Math" panose="02040503050406030204" pitchFamily="18" charset="0"/>
                        </a:rPr>
                        <m:t>~0.12</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191000" y="3619500"/>
                <a:ext cx="3857146" cy="1075936"/>
              </a:xfrm>
              <a:prstGeom prst="rect">
                <a:avLst/>
              </a:prstGeom>
              <a:blipFill rotWithShape="0">
                <a:blip r:embed="rId3"/>
                <a:stretch>
                  <a:fillRect/>
                </a:stretch>
              </a:blipFill>
            </p:spPr>
            <p:txBody>
              <a:bodyPr/>
              <a:lstStyle/>
              <a:p>
                <a:r>
                  <a:rPr lang="en-US">
                    <a:noFill/>
                  </a:rPr>
                  <a:t> </a:t>
                </a:r>
              </a:p>
            </p:txBody>
          </p:sp>
        </mc:Fallback>
      </mc:AlternateContent>
      <p:sp>
        <p:nvSpPr>
          <p:cNvPr id="8" name="Rectangle 7"/>
          <p:cNvSpPr/>
          <p:nvPr/>
        </p:nvSpPr>
        <p:spPr>
          <a:xfrm>
            <a:off x="114300" y="6057900"/>
            <a:ext cx="3429000" cy="685188"/>
          </a:xfrm>
          <a:prstGeom prst="rect">
            <a:avLst/>
          </a:prstGeom>
        </p:spPr>
        <p:txBody>
          <a:bodyPr wrap="square">
            <a:spAutoFit/>
          </a:bodyPr>
          <a:lstStyle/>
          <a:p>
            <a:pPr marL="0" marR="0" algn="l">
              <a:lnSpc>
                <a:spcPct val="107000"/>
              </a:lnSpc>
              <a:spcBef>
                <a:spcPts val="0"/>
              </a:spcBef>
              <a:spcAft>
                <a:spcPts val="800"/>
              </a:spcAft>
            </a:pPr>
            <a:r>
              <a:rPr lang="en-US" sz="1200" b="0" baseline="30000" dirty="0">
                <a:solidFill>
                  <a:schemeClr val="accent2"/>
                </a:solidFill>
                <a:latin typeface="Calibri" panose="020F0502020204030204" pitchFamily="34" charset="0"/>
                <a:ea typeface="Calibri" panose="020F0502020204030204" pitchFamily="34" charset="0"/>
              </a:rPr>
              <a:t>1</a:t>
            </a:r>
            <a:r>
              <a:rPr lang="en-US" sz="1200" b="0" dirty="0">
                <a:solidFill>
                  <a:schemeClr val="accent2"/>
                </a:solidFill>
                <a:latin typeface="Calibri" panose="020F0502020204030204" pitchFamily="34" charset="0"/>
                <a:ea typeface="Calibri" panose="020F0502020204030204" pitchFamily="34" charset="0"/>
              </a:rPr>
              <a:t>A </a:t>
            </a:r>
            <a:r>
              <a:rPr lang="en-US" sz="1200" b="0" dirty="0" err="1">
                <a:solidFill>
                  <a:schemeClr val="accent2"/>
                </a:solidFill>
                <a:latin typeface="Calibri" panose="020F0502020204030204" pitchFamily="34" charset="0"/>
                <a:ea typeface="Calibri" panose="020F0502020204030204" pitchFamily="34" charset="0"/>
              </a:rPr>
              <a:t>Dollfus</a:t>
            </a:r>
            <a:r>
              <a:rPr lang="en-US" sz="1200" b="0" dirty="0">
                <a:solidFill>
                  <a:schemeClr val="accent2"/>
                </a:solidFill>
                <a:latin typeface="Calibri" panose="020F0502020204030204" pitchFamily="34" charset="0"/>
                <a:ea typeface="Calibri" panose="020F0502020204030204" pitchFamily="34" charset="0"/>
              </a:rPr>
              <a:t> and E. Bowell, “</a:t>
            </a:r>
            <a:r>
              <a:rPr lang="en-US" sz="1200" b="0" dirty="0" err="1">
                <a:solidFill>
                  <a:schemeClr val="accent2"/>
                </a:solidFill>
                <a:latin typeface="Calibri" panose="020F0502020204030204" pitchFamily="34" charset="0"/>
                <a:ea typeface="Calibri" panose="020F0502020204030204" pitchFamily="34" charset="0"/>
              </a:rPr>
              <a:t>Polarimetric</a:t>
            </a:r>
            <a:r>
              <a:rPr lang="en-US" sz="1200" b="0" dirty="0">
                <a:solidFill>
                  <a:schemeClr val="accent2"/>
                </a:solidFill>
                <a:latin typeface="Calibri" panose="020F0502020204030204" pitchFamily="34" charset="0"/>
                <a:ea typeface="Calibri" panose="020F0502020204030204" pitchFamily="34" charset="0"/>
              </a:rPr>
              <a:t> Properties of the Lunar Surface and its Interpretation”, Astronomy and Astrophysics 10, 29-53, 1971. </a:t>
            </a:r>
            <a:endParaRPr lang="en-US" sz="1200" b="0" dirty="0">
              <a:solidFill>
                <a:schemeClr val="accent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4016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Incident Angle Albedo</a:t>
            </a:r>
          </a:p>
        </p:txBody>
      </p:sp>
      <p:sp>
        <p:nvSpPr>
          <p:cNvPr id="3" name="Content Placeholder 2"/>
          <p:cNvSpPr>
            <a:spLocks noGrp="1"/>
          </p:cNvSpPr>
          <p:nvPr>
            <p:ph idx="1"/>
          </p:nvPr>
        </p:nvSpPr>
        <p:spPr>
          <a:xfrm>
            <a:off x="609600" y="914400"/>
            <a:ext cx="10972800" cy="1333500"/>
          </a:xfrm>
        </p:spPr>
        <p:txBody>
          <a:bodyPr/>
          <a:lstStyle/>
          <a:p>
            <a:r>
              <a:rPr lang="en-US" sz="2000" dirty="0">
                <a:latin typeface="Calibri" panose="020F0502020204030204" pitchFamily="34" charset="0"/>
              </a:rPr>
              <a:t>For detailed thermal modeling of the lunar surface temperature, a solar incident angle albedo obtained from direct measurement of Apollo Sample Fines or correlations based on lunar surface temperature by a number of authors including Keihm, Williams, Vasvada, Hayne or Feng may be needed. </a:t>
            </a:r>
          </a:p>
          <a:p>
            <a:endParaRPr lang="en-US" dirty="0"/>
          </a:p>
        </p:txBody>
      </p:sp>
      <p:sp>
        <p:nvSpPr>
          <p:cNvPr id="4" name="Footer Placeholder 3"/>
          <p:cNvSpPr>
            <a:spLocks noGrp="1"/>
          </p:cNvSpPr>
          <p:nvPr>
            <p:ph type="ftr" sz="quarter" idx="11"/>
          </p:nvPr>
        </p:nvSpPr>
        <p:spPr/>
        <p:txBody>
          <a:bodyPr/>
          <a:lstStyle/>
          <a:p>
            <a:r>
              <a:rPr lang="en-US"/>
              <a:t>TFAWS 2022 – September 6</a:t>
            </a:r>
            <a:r>
              <a:rPr lang="en-US" baseline="30000"/>
              <a:t>th</a:t>
            </a:r>
            <a:r>
              <a:rPr lang="en-US"/>
              <a:t>-9</a:t>
            </a:r>
            <a:r>
              <a:rPr lang="en-US" baseline="30000"/>
              <a:t>th</a:t>
            </a:r>
            <a:r>
              <a:rPr lang="en-US"/>
              <a:t>, 2022</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6</a:t>
            </a:fld>
            <a:endParaRPr lang="en-US"/>
          </a:p>
        </p:txBody>
      </p:sp>
      <p:pic>
        <p:nvPicPr>
          <p:cNvPr id="6" name="Picture 5"/>
          <p:cNvPicPr>
            <a:picLocks noChangeAspect="1"/>
          </p:cNvPicPr>
          <p:nvPr/>
        </p:nvPicPr>
        <p:blipFill>
          <a:blip r:embed="rId2"/>
          <a:stretch>
            <a:fillRect/>
          </a:stretch>
        </p:blipFill>
        <p:spPr>
          <a:xfrm>
            <a:off x="1219200" y="2171700"/>
            <a:ext cx="5450296" cy="4298053"/>
          </a:xfrm>
          <a:prstGeom prst="rect">
            <a:avLst/>
          </a:prstGeom>
        </p:spPr>
      </p:pic>
      <p:pic>
        <p:nvPicPr>
          <p:cNvPr id="7" name="Picture 6"/>
          <p:cNvPicPr>
            <a:picLocks noChangeAspect="1"/>
          </p:cNvPicPr>
          <p:nvPr/>
        </p:nvPicPr>
        <p:blipFill>
          <a:blip r:embed="rId3"/>
          <a:stretch>
            <a:fillRect/>
          </a:stretch>
        </p:blipFill>
        <p:spPr>
          <a:xfrm>
            <a:off x="7162800" y="2171700"/>
            <a:ext cx="4523624" cy="4298053"/>
          </a:xfrm>
          <a:prstGeom prst="rect">
            <a:avLst/>
          </a:prstGeom>
        </p:spPr>
      </p:pic>
    </p:spTree>
    <p:extLst>
      <p:ext uri="{BB962C8B-B14F-4D97-AF65-F5344CB8AC3E}">
        <p14:creationId xmlns:p14="http://schemas.microsoft.com/office/powerpoint/2010/main" val="117191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Infrared Emittance</a:t>
            </a:r>
          </a:p>
        </p:txBody>
      </p:sp>
      <p:sp>
        <p:nvSpPr>
          <p:cNvPr id="4" name="Footer Placeholder 3"/>
          <p:cNvSpPr>
            <a:spLocks noGrp="1"/>
          </p:cNvSpPr>
          <p:nvPr>
            <p:ph type="ftr" sz="quarter" idx="11"/>
          </p:nvPr>
        </p:nvSpPr>
        <p:spPr/>
        <p:txBody>
          <a:bodyPr/>
          <a:lstStyle/>
          <a:p>
            <a:r>
              <a:rPr lang="en-US"/>
              <a:t>TFAWS 2022 – September 6</a:t>
            </a:r>
            <a:r>
              <a:rPr lang="en-US" baseline="30000"/>
              <a:t>th</a:t>
            </a:r>
            <a:r>
              <a:rPr lang="en-US"/>
              <a:t>-9</a:t>
            </a:r>
            <a:r>
              <a:rPr lang="en-US" baseline="30000"/>
              <a:t>th</a:t>
            </a:r>
            <a:r>
              <a:rPr lang="en-US"/>
              <a:t>, 2022</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7</a:t>
            </a:fld>
            <a:endParaRPr lang="en-US"/>
          </a:p>
        </p:txBody>
      </p:sp>
      <p:sp>
        <p:nvSpPr>
          <p:cNvPr id="9" name="Content Placeholder 8">
            <a:extLst>
              <a:ext uri="{FF2B5EF4-FFF2-40B4-BE49-F238E27FC236}">
                <a16:creationId xmlns:a16="http://schemas.microsoft.com/office/drawing/2014/main" id="{262B97DD-3BEE-40FD-B41F-C2DA8A333B37}"/>
              </a:ext>
            </a:extLst>
          </p:cNvPr>
          <p:cNvSpPr>
            <a:spLocks noGrp="1"/>
          </p:cNvSpPr>
          <p:nvPr>
            <p:ph idx="1"/>
          </p:nvPr>
        </p:nvSpPr>
        <p:spPr/>
        <p:txBody>
          <a:bodyPr/>
          <a:lstStyle/>
          <a:p>
            <a:r>
              <a:rPr lang="en-US" sz="2000" dirty="0"/>
              <a:t>Directional, spectral, and total emittances of Apollo samples have been measured</a:t>
            </a:r>
            <a:r>
              <a:rPr lang="en-US" sz="2000" baseline="30000" dirty="0"/>
              <a:t>1</a:t>
            </a:r>
          </a:p>
          <a:p>
            <a:r>
              <a:rPr lang="en-US" sz="2000" dirty="0"/>
              <a:t>Equatorial emittances has been derived from Ch7 LRO Diviner brightness temperatures, which fairly represents actual kinetic temperatures</a:t>
            </a:r>
            <a:r>
              <a:rPr lang="en-US" sz="2000" baseline="30000" dirty="0"/>
              <a:t>2</a:t>
            </a:r>
          </a:p>
          <a:p>
            <a:endParaRPr lang="en-US" sz="2000" dirty="0"/>
          </a:p>
        </p:txBody>
      </p:sp>
      <p:pic>
        <p:nvPicPr>
          <p:cNvPr id="17" name="Picture 16">
            <a:extLst>
              <a:ext uri="{FF2B5EF4-FFF2-40B4-BE49-F238E27FC236}">
                <a16:creationId xmlns:a16="http://schemas.microsoft.com/office/drawing/2014/main" id="{4CDCECF4-7C24-48F7-8013-1E87DB2BE8A3}"/>
              </a:ext>
            </a:extLst>
          </p:cNvPr>
          <p:cNvPicPr/>
          <p:nvPr/>
        </p:nvPicPr>
        <p:blipFill rotWithShape="1">
          <a:blip r:embed="rId2">
            <a:extLst>
              <a:ext uri="{28A0092B-C50C-407E-A947-70E740481C1C}">
                <a14:useLocalDpi xmlns:a14="http://schemas.microsoft.com/office/drawing/2010/main" val="0"/>
              </a:ext>
            </a:extLst>
          </a:blip>
          <a:srcRect l="1827" t="42847" r="1634" b="987"/>
          <a:stretch/>
        </p:blipFill>
        <p:spPr bwMode="auto">
          <a:xfrm>
            <a:off x="5600700" y="2197236"/>
            <a:ext cx="5335223" cy="2368278"/>
          </a:xfrm>
          <a:prstGeom prst="rect">
            <a:avLst/>
          </a:prstGeom>
          <a:noFill/>
          <a:ln>
            <a:noFill/>
          </a:ln>
        </p:spPr>
      </p:pic>
      <p:sp>
        <p:nvSpPr>
          <p:cNvPr id="18" name="TextBox 17">
            <a:extLst>
              <a:ext uri="{FF2B5EF4-FFF2-40B4-BE49-F238E27FC236}">
                <a16:creationId xmlns:a16="http://schemas.microsoft.com/office/drawing/2014/main" id="{BDF4A5DA-67B9-40DA-95D0-46CCCA7D77A8}"/>
              </a:ext>
            </a:extLst>
          </p:cNvPr>
          <p:cNvSpPr txBox="1"/>
          <p:nvPr/>
        </p:nvSpPr>
        <p:spPr>
          <a:xfrm>
            <a:off x="5754323" y="4660764"/>
            <a:ext cx="5588124" cy="738664"/>
          </a:xfrm>
          <a:prstGeom prst="rect">
            <a:avLst/>
          </a:prstGeom>
          <a:noFill/>
        </p:spPr>
        <p:txBody>
          <a:bodyPr wrap="square">
            <a:spAutoFit/>
          </a:bodyPr>
          <a:lstStyle/>
          <a:p>
            <a:pPr algn="l"/>
            <a:r>
              <a:rPr lang="en-US" sz="1400" b="1" dirty="0">
                <a:latin typeface="Calibri" panose="020F0502020204030204" pitchFamily="34" charset="0"/>
                <a:cs typeface="Calibri" panose="020F0502020204030204" pitchFamily="34" charset="0"/>
              </a:rPr>
              <a:t>Equatorial Emissivity from Vasavada 2012. S</a:t>
            </a:r>
            <a:r>
              <a:rPr lang="en-US" sz="1400" dirty="0">
                <a:effectLst/>
                <a:latin typeface="Calibri" panose="020F0502020204030204" pitchFamily="34" charset="0"/>
                <a:ea typeface="Calibri" panose="020F0502020204030204" pitchFamily="34" charset="0"/>
                <a:cs typeface="Calibri" panose="020F0502020204030204" pitchFamily="34" charset="0"/>
              </a:rPr>
              <a:t>olid line is data smoothed over 3</a:t>
            </a:r>
            <a:r>
              <a:rPr lang="en-US" sz="1400" baseline="30000" dirty="0">
                <a:effectLst/>
                <a:latin typeface="Calibri" panose="020F0502020204030204" pitchFamily="34" charset="0"/>
                <a:ea typeface="Calibri" panose="020F0502020204030204" pitchFamily="34" charset="0"/>
                <a:cs typeface="Calibri" panose="020F0502020204030204" pitchFamily="34" charset="0"/>
              </a:rPr>
              <a:t>o</a:t>
            </a:r>
            <a:r>
              <a:rPr lang="en-US" sz="1400" dirty="0">
                <a:effectLst/>
                <a:latin typeface="Calibri" panose="020F0502020204030204" pitchFamily="34" charset="0"/>
                <a:ea typeface="Calibri" panose="020F0502020204030204" pitchFamily="34" charset="0"/>
                <a:cs typeface="Calibri" panose="020F0502020204030204" pitchFamily="34" charset="0"/>
              </a:rPr>
              <a:t> of longitude every 0.05</a:t>
            </a:r>
            <a:r>
              <a:rPr lang="en-US" sz="1400" baseline="30000" dirty="0">
                <a:effectLst/>
                <a:latin typeface="Calibri" panose="020F0502020204030204" pitchFamily="34" charset="0"/>
                <a:ea typeface="Calibri" panose="020F0502020204030204" pitchFamily="34" charset="0"/>
                <a:cs typeface="Calibri" panose="020F0502020204030204" pitchFamily="34" charset="0"/>
              </a:rPr>
              <a:t>o </a:t>
            </a:r>
            <a:r>
              <a:rPr lang="en-US" sz="1400" dirty="0">
                <a:latin typeface="Calibri" panose="020F0502020204030204" pitchFamily="34" charset="0"/>
                <a:cs typeface="Calibri" panose="020F0502020204030204" pitchFamily="34" charset="0"/>
              </a:rPr>
              <a:t>(Ch7 is 25–41 </a:t>
            </a:r>
            <a:r>
              <a:rPr lang="el-GR" sz="1400" dirty="0">
                <a:latin typeface="Calibri" panose="020F0502020204030204" pitchFamily="34" charset="0"/>
                <a:cs typeface="Calibri" panose="020F0502020204030204" pitchFamily="34" charset="0"/>
              </a:rPr>
              <a:t>μ</a:t>
            </a:r>
            <a:r>
              <a:rPr lang="en-US" sz="1400" dirty="0">
                <a:latin typeface="Calibri" panose="020F0502020204030204" pitchFamily="34" charset="0"/>
                <a:cs typeface="Calibri" panose="020F0502020204030204" pitchFamily="34" charset="0"/>
              </a:rPr>
              <a:t>m, this is technically a spectral emittance)</a:t>
            </a:r>
            <a:r>
              <a:rPr lang="en-US" sz="1400" b="1" baseline="30000" dirty="0">
                <a:latin typeface="Calibri" panose="020F0502020204030204" pitchFamily="34" charset="0"/>
                <a:cs typeface="Calibri" panose="020F0502020204030204" pitchFamily="34" charset="0"/>
              </a:rPr>
              <a:t> .2</a:t>
            </a:r>
            <a:r>
              <a:rPr lang="en-US" sz="1400" dirty="0">
                <a:latin typeface="Calibri" panose="020F0502020204030204" pitchFamily="34" charset="0"/>
                <a:cs typeface="Calibri" panose="020F0502020204030204" pitchFamily="34" charset="0"/>
              </a:rPr>
              <a:t> </a:t>
            </a:r>
            <a:endParaRPr lang="en-US" sz="1400" b="1" baseline="30000"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B529A60F-CF20-4D17-82FC-46659BF9F405}"/>
              </a:ext>
            </a:extLst>
          </p:cNvPr>
          <p:cNvPicPr>
            <a:picLocks noChangeAspect="1"/>
          </p:cNvPicPr>
          <p:nvPr/>
        </p:nvPicPr>
        <p:blipFill rotWithShape="1">
          <a:blip r:embed="rId3"/>
          <a:srcRect b="15627"/>
          <a:stretch/>
        </p:blipFill>
        <p:spPr>
          <a:xfrm>
            <a:off x="921365" y="2016672"/>
            <a:ext cx="4521193" cy="2644092"/>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762FDED-43EB-46A6-BD0E-D5BB30FC5FEB}"/>
                  </a:ext>
                </a:extLst>
              </p:cNvPr>
              <p:cNvSpPr txBox="1"/>
              <p:nvPr/>
            </p:nvSpPr>
            <p:spPr>
              <a:xfrm>
                <a:off x="215877" y="5649298"/>
                <a:ext cx="11366523" cy="903902"/>
              </a:xfrm>
              <a:prstGeom prst="rect">
                <a:avLst/>
              </a:prstGeom>
              <a:noFill/>
            </p:spPr>
            <p:txBody>
              <a:bodyPr wrap="square">
                <a:spAutoFit/>
              </a:bodyPr>
              <a:lstStyle/>
              <a:p>
                <a:pPr algn="l"/>
                <a:r>
                  <a:rPr lang="en-US" sz="1000" b="0" baseline="30000" dirty="0">
                    <a:latin typeface="Calibri" panose="020F0502020204030204" pitchFamily="34" charset="0"/>
                    <a:cs typeface="Calibri" panose="020F0502020204030204" pitchFamily="34" charset="0"/>
                  </a:rPr>
                  <a:t>1</a:t>
                </a:r>
                <a:r>
                  <a:rPr lang="en-US" sz="1000" b="0" dirty="0">
                    <a:latin typeface="Calibri" panose="020F0502020204030204" pitchFamily="34" charset="0"/>
                    <a:cs typeface="Calibri" panose="020F0502020204030204" pitchFamily="34" charset="0"/>
                  </a:rPr>
                  <a:t> </a:t>
                </a:r>
                <a:r>
                  <a:rPr lang="en-US" sz="1000" b="0" dirty="0" err="1">
                    <a:latin typeface="Calibri" panose="020F0502020204030204" pitchFamily="34" charset="0"/>
                    <a:cs typeface="Calibri" panose="020F0502020204030204" pitchFamily="34" charset="0"/>
                  </a:rPr>
                  <a:t>Birkebak</a:t>
                </a:r>
                <a:r>
                  <a:rPr lang="en-US" sz="1000" b="0" dirty="0">
                    <a:latin typeface="Calibri" panose="020F0502020204030204" pitchFamily="34" charset="0"/>
                    <a:cs typeface="Calibri" panose="020F0502020204030204" pitchFamily="34" charset="0"/>
                  </a:rPr>
                  <a:t>, “Thermal Radiation Properties of Lunar Materials from the Apollo Missions,” 1974.</a:t>
                </a:r>
              </a:p>
              <a:p>
                <a:pPr algn="l"/>
                <a:r>
                  <a:rPr lang="en-US" sz="1000" b="0" baseline="30000" dirty="0">
                    <a:latin typeface="Calibri" panose="020F0502020204030204" pitchFamily="34" charset="0"/>
                    <a:cs typeface="Calibri" panose="020F0502020204030204" pitchFamily="34" charset="0"/>
                  </a:rPr>
                  <a:t>2</a:t>
                </a:r>
                <a:r>
                  <a:rPr lang="en-US" sz="1000" b="0" dirty="0">
                    <a:latin typeface="Calibri" panose="020F0502020204030204" pitchFamily="34" charset="0"/>
                    <a:cs typeface="Calibri" panose="020F0502020204030204" pitchFamily="34" charset="0"/>
                  </a:rPr>
                  <a:t>Vasavada et al., “Lunar equatorial surface temperatures and regolith properties from the Diviner,” 2012.</a:t>
                </a:r>
              </a:p>
              <a:p>
                <a:pPr algn="l"/>
                <a:r>
                  <a:rPr lang="en-US" sz="1000" b="0" dirty="0">
                    <a:latin typeface="Calibri" panose="020F0502020204030204" pitchFamily="34" charset="0"/>
                    <a:cs typeface="Calibri" panose="020F0502020204030204" pitchFamily="34" charset="0"/>
                  </a:rPr>
                  <a:t>*Brightness temperatures measure total IR emission from the surface </a:t>
                </a:r>
                <a14:m>
                  <m:oMath xmlns:m="http://schemas.openxmlformats.org/officeDocument/2006/math">
                    <m:r>
                      <a:rPr lang="en-US" sz="1000" b="0" i="1" smtClean="0">
                        <a:latin typeface="Cambria Math" panose="02040503050406030204" pitchFamily="18" charset="0"/>
                        <a:ea typeface="Cambria Math" panose="02040503050406030204" pitchFamily="18" charset="0"/>
                      </a:rPr>
                      <m:t>𝜎</m:t>
                    </m:r>
                    <m:sSubSup>
                      <m:sSubSupPr>
                        <m:ctrlPr>
                          <a:rPr lang="en-US" sz="1000" b="0" i="1" smtClean="0">
                            <a:latin typeface="Cambria Math" panose="02040503050406030204" pitchFamily="18" charset="0"/>
                            <a:ea typeface="Cambria Math" panose="02040503050406030204" pitchFamily="18" charset="0"/>
                          </a:rPr>
                        </m:ctrlPr>
                      </m:sSubSupPr>
                      <m:e>
                        <m:r>
                          <a:rPr lang="en-US" sz="1000" b="0" i="1" smtClean="0">
                            <a:latin typeface="Cambria Math" panose="02040503050406030204" pitchFamily="18" charset="0"/>
                            <a:ea typeface="Cambria Math" panose="02040503050406030204" pitchFamily="18" charset="0"/>
                          </a:rPr>
                          <m:t>𝑇</m:t>
                        </m:r>
                      </m:e>
                      <m:sub>
                        <m:r>
                          <a:rPr lang="en-US" sz="1000" b="0" i="1" smtClean="0">
                            <a:latin typeface="Cambria Math" panose="02040503050406030204" pitchFamily="18" charset="0"/>
                            <a:ea typeface="Cambria Math" panose="02040503050406030204" pitchFamily="18" charset="0"/>
                          </a:rPr>
                          <m:t>𝐵𝑂𝐿</m:t>
                        </m:r>
                      </m:sub>
                      <m:sup>
                        <m:r>
                          <a:rPr lang="en-US" sz="1000" b="0" i="1" smtClean="0">
                            <a:latin typeface="Cambria Math" panose="02040503050406030204" pitchFamily="18" charset="0"/>
                            <a:ea typeface="Cambria Math" panose="02040503050406030204" pitchFamily="18" charset="0"/>
                          </a:rPr>
                          <m:t>4</m:t>
                        </m:r>
                      </m:sup>
                    </m:sSubSup>
                    <m:r>
                      <a:rPr lang="en-US" sz="1000" b="0" i="1" smtClean="0">
                        <a:latin typeface="Cambria Math" panose="02040503050406030204" pitchFamily="18" charset="0"/>
                        <a:ea typeface="Cambria Math" panose="02040503050406030204" pitchFamily="18" charset="0"/>
                      </a:rPr>
                      <m:t>=</m:t>
                    </m:r>
                    <m:r>
                      <a:rPr lang="en-US" sz="1000" b="0" i="1" smtClean="0">
                        <a:latin typeface="Cambria Math" panose="02040503050406030204" pitchFamily="18" charset="0"/>
                        <a:ea typeface="Cambria Math" panose="02040503050406030204" pitchFamily="18" charset="0"/>
                      </a:rPr>
                      <m:t>𝜌</m:t>
                    </m:r>
                    <m:nary>
                      <m:naryPr>
                        <m:ctrlPr>
                          <a:rPr lang="en-US" sz="1000" b="0" i="1" smtClean="0">
                            <a:latin typeface="Cambria Math" panose="02040503050406030204" pitchFamily="18" charset="0"/>
                            <a:ea typeface="Cambria Math" panose="02040503050406030204" pitchFamily="18" charset="0"/>
                          </a:rPr>
                        </m:ctrlPr>
                      </m:naryPr>
                      <m:sub>
                        <m:r>
                          <m:rPr>
                            <m:brk m:alnAt="23"/>
                          </m:rPr>
                          <a:rPr lang="en-US" sz="1000" b="0" i="1" smtClean="0">
                            <a:latin typeface="Cambria Math" panose="02040503050406030204" pitchFamily="18" charset="0"/>
                            <a:ea typeface="Cambria Math" panose="02040503050406030204" pitchFamily="18" charset="0"/>
                          </a:rPr>
                          <m:t>0</m:t>
                        </m:r>
                      </m:sub>
                      <m:sup>
                        <m:r>
                          <a:rPr lang="en-US" sz="1000" b="0" i="1" smtClean="0">
                            <a:latin typeface="Cambria Math" panose="02040503050406030204" pitchFamily="18" charset="0"/>
                            <a:ea typeface="Cambria Math" panose="02040503050406030204" pitchFamily="18" charset="0"/>
                          </a:rPr>
                          <m:t>∞</m:t>
                        </m:r>
                      </m:sup>
                      <m:e>
                        <m:r>
                          <a:rPr lang="en-US" sz="1000" b="0" i="1" smtClean="0">
                            <a:latin typeface="Cambria Math" panose="02040503050406030204" pitchFamily="18" charset="0"/>
                            <a:ea typeface="Cambria Math" panose="02040503050406030204" pitchFamily="18" charset="0"/>
                          </a:rPr>
                          <m:t>𝜀</m:t>
                        </m:r>
                        <m:d>
                          <m:dPr>
                            <m:ctrlPr>
                              <a:rPr lang="en-US" sz="1000" b="0" i="1" smtClean="0">
                                <a:latin typeface="Cambria Math" panose="02040503050406030204" pitchFamily="18" charset="0"/>
                                <a:ea typeface="Cambria Math" panose="02040503050406030204" pitchFamily="18" charset="0"/>
                              </a:rPr>
                            </m:ctrlPr>
                          </m:dPr>
                          <m:e>
                            <m:r>
                              <a:rPr lang="en-US" sz="1000" b="0" i="1" smtClean="0">
                                <a:latin typeface="Cambria Math" panose="02040503050406030204" pitchFamily="18" charset="0"/>
                                <a:ea typeface="Cambria Math" panose="02040503050406030204" pitchFamily="18" charset="0"/>
                              </a:rPr>
                              <m:t>𝜆</m:t>
                            </m:r>
                          </m:e>
                        </m:d>
                        <m:r>
                          <a:rPr lang="en-US" sz="1000" b="0" i="1" smtClean="0">
                            <a:latin typeface="Cambria Math" panose="02040503050406030204" pitchFamily="18" charset="0"/>
                            <a:ea typeface="Cambria Math" panose="02040503050406030204" pitchFamily="18" charset="0"/>
                          </a:rPr>
                          <m:t>𝐵</m:t>
                        </m:r>
                        <m:d>
                          <m:dPr>
                            <m:ctrlPr>
                              <a:rPr lang="en-US" sz="1000" b="0" i="1">
                                <a:latin typeface="Cambria Math" panose="02040503050406030204" pitchFamily="18" charset="0"/>
                                <a:ea typeface="Cambria Math" panose="02040503050406030204" pitchFamily="18" charset="0"/>
                              </a:rPr>
                            </m:ctrlPr>
                          </m:dPr>
                          <m:e>
                            <m:r>
                              <a:rPr lang="en-US" sz="1000" b="0" i="1" smtClean="0">
                                <a:latin typeface="Cambria Math" panose="02040503050406030204" pitchFamily="18" charset="0"/>
                                <a:ea typeface="Cambria Math" panose="02040503050406030204" pitchFamily="18" charset="0"/>
                              </a:rPr>
                              <m:t>𝜆</m:t>
                            </m:r>
                            <m:r>
                              <a:rPr lang="en-US" sz="1000" b="0" i="1" smtClean="0">
                                <a:latin typeface="Cambria Math" panose="02040503050406030204" pitchFamily="18" charset="0"/>
                                <a:ea typeface="Cambria Math" panose="02040503050406030204" pitchFamily="18" charset="0"/>
                              </a:rPr>
                              <m:t>,</m:t>
                            </m:r>
                            <m:sSub>
                              <m:sSubPr>
                                <m:ctrlPr>
                                  <a:rPr lang="en-US" sz="1000" b="0" i="1" smtClean="0">
                                    <a:latin typeface="Cambria Math" panose="02040503050406030204" pitchFamily="18" charset="0"/>
                                    <a:ea typeface="Cambria Math" panose="02040503050406030204" pitchFamily="18" charset="0"/>
                                  </a:rPr>
                                </m:ctrlPr>
                              </m:sSubPr>
                              <m:e>
                                <m:r>
                                  <a:rPr lang="en-US" sz="1000" b="0" i="1" smtClean="0">
                                    <a:latin typeface="Cambria Math" panose="02040503050406030204" pitchFamily="18" charset="0"/>
                                    <a:ea typeface="Cambria Math" panose="02040503050406030204" pitchFamily="18" charset="0"/>
                                  </a:rPr>
                                  <m:t>𝑇</m:t>
                                </m:r>
                              </m:e>
                              <m:sub>
                                <m:r>
                                  <a:rPr lang="en-US" sz="1000" b="0" i="1" smtClean="0">
                                    <a:latin typeface="Cambria Math" panose="02040503050406030204" pitchFamily="18" charset="0"/>
                                    <a:ea typeface="Cambria Math" panose="02040503050406030204" pitchFamily="18" charset="0"/>
                                  </a:rPr>
                                  <m:t>𝑠</m:t>
                                </m:r>
                              </m:sub>
                            </m:sSub>
                          </m:e>
                        </m:d>
                        <m:r>
                          <a:rPr lang="en-US" sz="1000" b="0" i="1" smtClean="0">
                            <a:latin typeface="Cambria Math" panose="02040503050406030204" pitchFamily="18" charset="0"/>
                            <a:ea typeface="Cambria Math" panose="02040503050406030204" pitchFamily="18" charset="0"/>
                          </a:rPr>
                          <m:t>𝑑</m:t>
                        </m:r>
                        <m:r>
                          <a:rPr lang="en-US" sz="1000" b="0" i="1" smtClean="0">
                            <a:latin typeface="Cambria Math" panose="02040503050406030204" pitchFamily="18" charset="0"/>
                            <a:ea typeface="Cambria Math" panose="02040503050406030204" pitchFamily="18" charset="0"/>
                          </a:rPr>
                          <m:t>𝜆</m:t>
                        </m:r>
                        <m:r>
                          <a:rPr lang="en-US" sz="1000" b="0" i="1" smtClean="0">
                            <a:latin typeface="Cambria Math" panose="02040503050406030204" pitchFamily="18" charset="0"/>
                            <a:ea typeface="Cambria Math" panose="02040503050406030204" pitchFamily="18" charset="0"/>
                          </a:rPr>
                          <m:t> →</m:t>
                        </m:r>
                        <m:sSub>
                          <m:sSubPr>
                            <m:ctrlPr>
                              <a:rPr lang="en-US" sz="1000" b="0" i="1" smtClean="0">
                                <a:latin typeface="Cambria Math" panose="02040503050406030204" pitchFamily="18" charset="0"/>
                                <a:ea typeface="Cambria Math" panose="02040503050406030204" pitchFamily="18" charset="0"/>
                              </a:rPr>
                            </m:ctrlPr>
                          </m:sSubPr>
                          <m:e>
                            <m:r>
                              <a:rPr lang="en-US" sz="1000" b="0" i="1" smtClean="0">
                                <a:latin typeface="Cambria Math" panose="02040503050406030204" pitchFamily="18" charset="0"/>
                                <a:ea typeface="Cambria Math" panose="02040503050406030204" pitchFamily="18" charset="0"/>
                              </a:rPr>
                              <m:t>𝑇</m:t>
                            </m:r>
                          </m:e>
                          <m:sub>
                            <m:r>
                              <a:rPr lang="en-US" sz="1000" b="0" i="1" smtClean="0">
                                <a:latin typeface="Cambria Math" panose="02040503050406030204" pitchFamily="18" charset="0"/>
                                <a:ea typeface="Cambria Math" panose="02040503050406030204" pitchFamily="18" charset="0"/>
                              </a:rPr>
                              <m:t>𝐵𝑂𝐿</m:t>
                            </m:r>
                          </m:sub>
                        </m:sSub>
                        <m:r>
                          <a:rPr lang="en-US" sz="1000" b="0" i="1" smtClean="0">
                            <a:latin typeface="Cambria Math" panose="02040503050406030204" pitchFamily="18" charset="0"/>
                            <a:ea typeface="Cambria Math" panose="02040503050406030204" pitchFamily="18" charset="0"/>
                          </a:rPr>
                          <m:t>=</m:t>
                        </m:r>
                        <m:sSup>
                          <m:sSupPr>
                            <m:ctrlPr>
                              <a:rPr lang="en-US" sz="1000" b="0" i="1" smtClean="0">
                                <a:latin typeface="Cambria Math" panose="02040503050406030204" pitchFamily="18" charset="0"/>
                                <a:ea typeface="Cambria Math" panose="02040503050406030204" pitchFamily="18" charset="0"/>
                              </a:rPr>
                            </m:ctrlPr>
                          </m:sSupPr>
                          <m:e>
                            <m:d>
                              <m:dPr>
                                <m:ctrlPr>
                                  <a:rPr lang="en-US" sz="1000" b="0" i="1" smtClean="0">
                                    <a:latin typeface="Cambria Math" panose="02040503050406030204" pitchFamily="18" charset="0"/>
                                    <a:ea typeface="Cambria Math" panose="02040503050406030204" pitchFamily="18" charset="0"/>
                                  </a:rPr>
                                </m:ctrlPr>
                              </m:dPr>
                              <m:e>
                                <m:r>
                                  <a:rPr lang="en-US" sz="1000" b="0" i="1" smtClean="0">
                                    <a:latin typeface="Cambria Math" panose="02040503050406030204" pitchFamily="18" charset="0"/>
                                    <a:ea typeface="Cambria Math" panose="02040503050406030204" pitchFamily="18" charset="0"/>
                                  </a:rPr>
                                  <m:t>𝜀𝜋</m:t>
                                </m:r>
                                <m:sSubSup>
                                  <m:sSubSupPr>
                                    <m:ctrlPr>
                                      <a:rPr lang="en-US" sz="1000" b="0" i="1" smtClean="0">
                                        <a:latin typeface="Cambria Math" panose="02040503050406030204" pitchFamily="18" charset="0"/>
                                        <a:ea typeface="Cambria Math" panose="02040503050406030204" pitchFamily="18" charset="0"/>
                                      </a:rPr>
                                    </m:ctrlPr>
                                  </m:sSubSupPr>
                                  <m:e>
                                    <m:r>
                                      <a:rPr lang="en-US" sz="1000" b="0" i="1" smtClean="0">
                                        <a:latin typeface="Cambria Math" panose="02040503050406030204" pitchFamily="18" charset="0"/>
                                        <a:ea typeface="Cambria Math" panose="02040503050406030204" pitchFamily="18" charset="0"/>
                                      </a:rPr>
                                      <m:t>𝑇</m:t>
                                    </m:r>
                                  </m:e>
                                  <m:sub>
                                    <m:r>
                                      <a:rPr lang="en-US" sz="1000" b="0" i="1" smtClean="0">
                                        <a:latin typeface="Cambria Math" panose="02040503050406030204" pitchFamily="18" charset="0"/>
                                        <a:ea typeface="Cambria Math" panose="02040503050406030204" pitchFamily="18" charset="0"/>
                                      </a:rPr>
                                      <m:t>𝑠</m:t>
                                    </m:r>
                                  </m:sub>
                                  <m:sup>
                                    <m:r>
                                      <a:rPr lang="en-US" sz="1000" b="0" i="1" smtClean="0">
                                        <a:latin typeface="Cambria Math" panose="02040503050406030204" pitchFamily="18" charset="0"/>
                                        <a:ea typeface="Cambria Math" panose="02040503050406030204" pitchFamily="18" charset="0"/>
                                      </a:rPr>
                                      <m:t>4</m:t>
                                    </m:r>
                                  </m:sup>
                                </m:sSubSup>
                              </m:e>
                            </m:d>
                          </m:e>
                          <m:sup>
                            <m:r>
                              <a:rPr lang="en-US" sz="1000" b="0" i="1" smtClean="0">
                                <a:latin typeface="Cambria Math" panose="02040503050406030204" pitchFamily="18" charset="0"/>
                                <a:ea typeface="Cambria Math" panose="02040503050406030204" pitchFamily="18" charset="0"/>
                              </a:rPr>
                              <m:t>0.25</m:t>
                            </m:r>
                          </m:sup>
                        </m:sSup>
                      </m:e>
                    </m:nary>
                  </m:oMath>
                </a14:m>
                <a:r>
                  <a:rPr lang="en-US" sz="1000" b="0" dirty="0">
                    <a:latin typeface="Calibri" panose="020F0502020204030204" pitchFamily="34" charset="0"/>
                    <a:cs typeface="Calibri" panose="020F0502020204030204" pitchFamily="34" charset="0"/>
                  </a:rPr>
                  <a:t> For more information see Supporting online Material for </a:t>
                </a:r>
                <a:r>
                  <a:rPr lang="en-US" sz="1000" b="0" dirty="0">
                    <a:effectLst/>
                    <a:latin typeface="Calibri" panose="020F0502020204030204" pitchFamily="34" charset="0"/>
                    <a:cs typeface="Calibri" panose="020F0502020204030204" pitchFamily="34" charset="0"/>
                  </a:rPr>
                  <a:t>Paige </a:t>
                </a:r>
                <a:r>
                  <a:rPr lang="en-US" sz="1000" b="0" i="1" dirty="0">
                    <a:effectLst/>
                    <a:latin typeface="Calibri" panose="020F0502020204030204" pitchFamily="34" charset="0"/>
                    <a:cs typeface="Calibri" panose="020F0502020204030204" pitchFamily="34" charset="0"/>
                  </a:rPr>
                  <a:t>et al.</a:t>
                </a:r>
                <a:r>
                  <a:rPr lang="en-US" sz="1000" b="0" dirty="0">
                    <a:effectLst/>
                    <a:latin typeface="Calibri" panose="020F0502020204030204" pitchFamily="34" charset="0"/>
                    <a:cs typeface="Calibri" panose="020F0502020204030204" pitchFamily="34" charset="0"/>
                  </a:rPr>
                  <a:t>, “Diviner Lunar Radiometer Observations of Cold Traps in the Moon’s South Polar Region,” 2010, </a:t>
                </a:r>
                <a:r>
                  <a:rPr lang="en-US" sz="1000" b="0" dirty="0" err="1">
                    <a:effectLst/>
                    <a:latin typeface="Calibri" panose="020F0502020204030204" pitchFamily="34" charset="0"/>
                    <a:cs typeface="Calibri" panose="020F0502020204030204" pitchFamily="34" charset="0"/>
                  </a:rPr>
                  <a:t>doi</a:t>
                </a:r>
                <a:r>
                  <a:rPr lang="en-US" sz="1000" b="0" dirty="0">
                    <a:effectLst/>
                    <a:latin typeface="Calibri" panose="020F0502020204030204" pitchFamily="34" charset="0"/>
                    <a:cs typeface="Calibri" panose="020F0502020204030204" pitchFamily="34" charset="0"/>
                  </a:rPr>
                  <a:t>: </a:t>
                </a:r>
                <a:r>
                  <a:rPr lang="en-US" sz="1000" b="0" dirty="0">
                    <a:effectLst/>
                    <a:latin typeface="Calibri" panose="020F0502020204030204" pitchFamily="34" charset="0"/>
                    <a:cs typeface="Calibri" panose="020F0502020204030204" pitchFamily="34" charset="0"/>
                    <a:hlinkClick r:id="rId4"/>
                  </a:rPr>
                  <a:t>10.1126/science.1187726</a:t>
                </a:r>
                <a:endParaRPr lang="en-US" sz="1000" b="0" dirty="0">
                  <a:latin typeface="Calibri" panose="020F0502020204030204" pitchFamily="34" charset="0"/>
                  <a:cs typeface="Calibri" panose="020F0502020204030204" pitchFamily="34" charset="0"/>
                </a:endParaRPr>
              </a:p>
              <a:p>
                <a:pPr algn="l"/>
                <a:endParaRPr lang="en-US" sz="1000" b="0" dirty="0">
                  <a:latin typeface="Calibri" panose="020F0502020204030204" pitchFamily="34" charset="0"/>
                  <a:cs typeface="Calibri" panose="020F0502020204030204" pitchFamily="34" charset="0"/>
                </a:endParaRPr>
              </a:p>
            </p:txBody>
          </p:sp>
        </mc:Choice>
        <mc:Fallback xmlns="">
          <p:sp>
            <p:nvSpPr>
              <p:cNvPr id="20" name="TextBox 19">
                <a:extLst>
                  <a:ext uri="{FF2B5EF4-FFF2-40B4-BE49-F238E27FC236}">
                    <a16:creationId xmlns:a16="http://schemas.microsoft.com/office/drawing/2014/main" id="{A762FDED-43EB-46A6-BD0E-D5BB30FC5FEB}"/>
                  </a:ext>
                </a:extLst>
              </p:cNvPr>
              <p:cNvSpPr txBox="1">
                <a:spLocks noRot="1" noChangeAspect="1" noMove="1" noResize="1" noEditPoints="1" noAdjustHandles="1" noChangeArrowheads="1" noChangeShapeType="1" noTextEdit="1"/>
              </p:cNvSpPr>
              <p:nvPr/>
            </p:nvSpPr>
            <p:spPr>
              <a:xfrm>
                <a:off x="215877" y="5649298"/>
                <a:ext cx="11366523" cy="903902"/>
              </a:xfrm>
              <a:prstGeom prst="rect">
                <a:avLst/>
              </a:prstGeom>
              <a:blipFill>
                <a:blip r:embed="rId5"/>
                <a:stretch>
                  <a:fillRect b="-10135"/>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7B78EA48-340A-4E56-B207-73F4DB100D3B}"/>
              </a:ext>
            </a:extLst>
          </p:cNvPr>
          <p:cNvSpPr txBox="1"/>
          <p:nvPr/>
        </p:nvSpPr>
        <p:spPr>
          <a:xfrm>
            <a:off x="1114425" y="4674960"/>
            <a:ext cx="4328133" cy="523220"/>
          </a:xfrm>
          <a:prstGeom prst="rect">
            <a:avLst/>
          </a:prstGeom>
          <a:noFill/>
        </p:spPr>
        <p:txBody>
          <a:bodyPr wrap="square">
            <a:spAutoFit/>
          </a:bodyPr>
          <a:lstStyle/>
          <a:p>
            <a:pPr algn="l"/>
            <a:r>
              <a:rPr lang="en-US" sz="1400" b="1" dirty="0">
                <a:latin typeface="Calibri" panose="020F0502020204030204" pitchFamily="34" charset="0"/>
                <a:cs typeface="Calibri" panose="020F0502020204030204" pitchFamily="34" charset="0"/>
              </a:rPr>
              <a:t>Total Emittance of Apollo 11 and 12 lunar fine samples from </a:t>
            </a:r>
            <a:r>
              <a:rPr lang="en-US" sz="1400" b="1" dirty="0" err="1">
                <a:latin typeface="Calibri" panose="020F0502020204030204" pitchFamily="34" charset="0"/>
                <a:cs typeface="Calibri" panose="020F0502020204030204" pitchFamily="34" charset="0"/>
              </a:rPr>
              <a:t>Birkebak</a:t>
            </a:r>
            <a:r>
              <a:rPr lang="en-US" sz="1400" b="1" dirty="0">
                <a:latin typeface="Calibri" panose="020F0502020204030204" pitchFamily="34" charset="0"/>
                <a:cs typeface="Calibri" panose="020F0502020204030204" pitchFamily="34" charset="0"/>
              </a:rPr>
              <a:t> 1974</a:t>
            </a:r>
            <a:r>
              <a:rPr lang="en-US" sz="1400" b="1" baseline="30000" dirty="0">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106723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F4802-6E75-49DD-85FE-D3FFAF3BFC10}"/>
              </a:ext>
            </a:extLst>
          </p:cNvPr>
          <p:cNvSpPr>
            <a:spLocks noGrp="1"/>
          </p:cNvSpPr>
          <p:nvPr>
            <p:ph type="title"/>
          </p:nvPr>
        </p:nvSpPr>
        <p:spPr/>
        <p:txBody>
          <a:bodyPr/>
          <a:lstStyle/>
          <a:p>
            <a:r>
              <a:rPr lang="en-US" dirty="0"/>
              <a:t>Infrared Emittance</a:t>
            </a:r>
          </a:p>
        </p:txBody>
      </p:sp>
      <p:sp>
        <p:nvSpPr>
          <p:cNvPr id="3" name="Content Placeholder 2">
            <a:extLst>
              <a:ext uri="{FF2B5EF4-FFF2-40B4-BE49-F238E27FC236}">
                <a16:creationId xmlns:a16="http://schemas.microsoft.com/office/drawing/2014/main" id="{A54ED7CC-AC85-41DC-8C2D-B9F7E267666A}"/>
              </a:ext>
            </a:extLst>
          </p:cNvPr>
          <p:cNvSpPr>
            <a:spLocks noGrp="1"/>
          </p:cNvSpPr>
          <p:nvPr>
            <p:ph idx="1"/>
          </p:nvPr>
        </p:nvSpPr>
        <p:spPr>
          <a:xfrm>
            <a:off x="838200" y="1825625"/>
            <a:ext cx="7632700" cy="4351338"/>
          </a:xfrm>
        </p:spPr>
        <p:txBody>
          <a:bodyPr/>
          <a:lstStyle/>
          <a:p>
            <a:pPr marL="0" indent="0">
              <a:buNone/>
            </a:pPr>
            <a:r>
              <a:rPr lang="en-US" dirty="0"/>
              <a:t>Recommended values from DSNE:</a:t>
            </a:r>
            <a:r>
              <a:rPr lang="en-US" baseline="30000" dirty="0"/>
              <a:t>1</a:t>
            </a:r>
          </a:p>
        </p:txBody>
      </p:sp>
      <p:graphicFrame>
        <p:nvGraphicFramePr>
          <p:cNvPr id="7" name="Table 6">
            <a:extLst>
              <a:ext uri="{FF2B5EF4-FFF2-40B4-BE49-F238E27FC236}">
                <a16:creationId xmlns:a16="http://schemas.microsoft.com/office/drawing/2014/main" id="{00C05657-C71D-4ED2-A946-E7ADEA1AB722}"/>
              </a:ext>
            </a:extLst>
          </p:cNvPr>
          <p:cNvGraphicFramePr>
            <a:graphicFrameLocks noGrp="1"/>
          </p:cNvGraphicFramePr>
          <p:nvPr>
            <p:extLst>
              <p:ext uri="{D42A27DB-BD31-4B8C-83A1-F6EECF244321}">
                <p14:modId xmlns:p14="http://schemas.microsoft.com/office/powerpoint/2010/main" val="58940503"/>
              </p:ext>
            </p:extLst>
          </p:nvPr>
        </p:nvGraphicFramePr>
        <p:xfrm>
          <a:off x="2046352" y="2402779"/>
          <a:ext cx="7838919" cy="1881381"/>
        </p:xfrm>
        <a:graphic>
          <a:graphicData uri="http://schemas.openxmlformats.org/drawingml/2006/table">
            <a:tbl>
              <a:tblPr firstRow="1">
                <a:tableStyleId>{10A1B5D5-9B99-4C35-A422-299274C87663}</a:tableStyleId>
              </a:tblPr>
              <a:tblGrid>
                <a:gridCol w="3840480">
                  <a:extLst>
                    <a:ext uri="{9D8B030D-6E8A-4147-A177-3AD203B41FA5}">
                      <a16:colId xmlns:a16="http://schemas.microsoft.com/office/drawing/2014/main" val="2625769013"/>
                    </a:ext>
                  </a:extLst>
                </a:gridCol>
                <a:gridCol w="3998439">
                  <a:extLst>
                    <a:ext uri="{9D8B030D-6E8A-4147-A177-3AD203B41FA5}">
                      <a16:colId xmlns:a16="http://schemas.microsoft.com/office/drawing/2014/main" val="2901453483"/>
                    </a:ext>
                  </a:extLst>
                </a:gridCol>
              </a:tblGrid>
              <a:tr h="165879">
                <a:tc>
                  <a:txBody>
                    <a:bodyPr/>
                    <a:lstStyle/>
                    <a:p>
                      <a:pPr algn="l" fontAlgn="ctr"/>
                      <a:r>
                        <a:rPr lang="en-US" sz="2400" u="none" strike="noStrike" dirty="0">
                          <a:effectLst/>
                        </a:rPr>
                        <a:t>Location</a:t>
                      </a:r>
                      <a:endParaRPr lang="en-US" sz="24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400" u="none" strike="noStrike" dirty="0">
                          <a:effectLst/>
                        </a:rPr>
                        <a:t>Emissivity </a:t>
                      </a:r>
                      <a:r>
                        <a:rPr lang="el-GR" sz="2400" u="none" strike="noStrike" dirty="0">
                          <a:effectLst/>
                        </a:rPr>
                        <a:t>ε</a:t>
                      </a:r>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13155695"/>
                  </a:ext>
                </a:extLst>
              </a:tr>
              <a:tr h="219629">
                <a:tc>
                  <a:txBody>
                    <a:bodyPr/>
                    <a:lstStyle/>
                    <a:p>
                      <a:pPr algn="l" fontAlgn="ctr"/>
                      <a:r>
                        <a:rPr lang="en-US" sz="2400" u="none" strike="noStrike" dirty="0">
                          <a:effectLst/>
                        </a:rPr>
                        <a:t>Highland mean (0</a:t>
                      </a:r>
                      <a:r>
                        <a:rPr lang="en-US" sz="2400" u="none" strike="noStrike" baseline="30000" dirty="0">
                          <a:effectLst/>
                        </a:rPr>
                        <a:t>O</a:t>
                      </a:r>
                      <a:r>
                        <a:rPr lang="en-US" sz="2400" u="none" strike="noStrike" dirty="0">
                          <a:effectLst/>
                        </a:rPr>
                        <a:t> </a:t>
                      </a:r>
                      <a:r>
                        <a:rPr lang="en-US" sz="2400" u="none" strike="noStrike" dirty="0" err="1">
                          <a:effectLst/>
                        </a:rPr>
                        <a:t>lat</a:t>
                      </a:r>
                      <a:r>
                        <a:rPr lang="en-US" sz="2400" u="none" strike="noStrike" dirty="0">
                          <a:effectLst/>
                        </a:rPr>
                        <a:t>)</a:t>
                      </a:r>
                      <a:endParaRPr lang="en-US" sz="24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400" u="none" strike="noStrike" dirty="0">
                          <a:effectLst/>
                        </a:rPr>
                        <a:t>0.95 – 0.98</a:t>
                      </a:r>
                      <a:endParaRPr lang="en-US" sz="2400" b="0" i="0" u="none" strike="noStrike" baseline="30000"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34747892"/>
                  </a:ext>
                </a:extLst>
              </a:tr>
              <a:tr h="418341">
                <a:tc>
                  <a:txBody>
                    <a:bodyPr/>
                    <a:lstStyle/>
                    <a:p>
                      <a:pPr algn="l" fontAlgn="ctr"/>
                      <a:r>
                        <a:rPr lang="en-US" sz="2400" u="none" strike="noStrike" dirty="0">
                          <a:effectLst/>
                        </a:rPr>
                        <a:t>Mare mean (0</a:t>
                      </a:r>
                      <a:r>
                        <a:rPr lang="en-US" sz="2400" u="none" strike="noStrike" baseline="30000" dirty="0">
                          <a:effectLst/>
                        </a:rPr>
                        <a:t>O</a:t>
                      </a:r>
                      <a:r>
                        <a:rPr lang="en-US" sz="2400" u="none" strike="noStrike" dirty="0">
                          <a:effectLst/>
                        </a:rPr>
                        <a:t> </a:t>
                      </a:r>
                      <a:r>
                        <a:rPr lang="en-US" sz="2400" u="none" strike="noStrike" dirty="0" err="1">
                          <a:effectLst/>
                        </a:rPr>
                        <a:t>lat</a:t>
                      </a:r>
                      <a:r>
                        <a:rPr lang="en-US" sz="2400" u="none" strike="noStrike" dirty="0">
                          <a:effectLst/>
                        </a:rPr>
                        <a:t>)</a:t>
                      </a:r>
                      <a:endParaRPr lang="en-US" sz="24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400" u="none" strike="noStrike" dirty="0">
                          <a:effectLst/>
                        </a:rPr>
                        <a:t>0.95 – 0.98</a:t>
                      </a:r>
                      <a:endParaRPr lang="en-US"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83276231"/>
                  </a:ext>
                </a:extLst>
              </a:tr>
              <a:tr h="219629">
                <a:tc>
                  <a:txBody>
                    <a:bodyPr/>
                    <a:lstStyle/>
                    <a:p>
                      <a:pPr algn="l" fontAlgn="ctr"/>
                      <a:r>
                        <a:rPr lang="en-US" sz="2400" u="none" strike="noStrike" dirty="0">
                          <a:effectLst/>
                        </a:rPr>
                        <a:t>South Pole (84-90</a:t>
                      </a:r>
                      <a:r>
                        <a:rPr lang="en-US" sz="2400" u="none" strike="noStrike" baseline="30000" dirty="0">
                          <a:effectLst/>
                        </a:rPr>
                        <a:t>O</a:t>
                      </a:r>
                      <a:r>
                        <a:rPr lang="en-US" sz="2400" u="none" strike="noStrike" dirty="0">
                          <a:effectLst/>
                        </a:rPr>
                        <a:t>S) nominal</a:t>
                      </a:r>
                      <a:endParaRPr lang="en-US" sz="24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400" u="none" strike="noStrike" dirty="0">
                          <a:effectLst/>
                        </a:rPr>
                        <a:t>Use Highland equatorial values. (No data available). </a:t>
                      </a:r>
                      <a:endParaRPr lang="en-US"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88029409"/>
                  </a:ext>
                </a:extLst>
              </a:tr>
            </a:tbl>
          </a:graphicData>
        </a:graphic>
      </p:graphicFrame>
      <p:sp>
        <p:nvSpPr>
          <p:cNvPr id="10" name="TextBox 9">
            <a:extLst>
              <a:ext uri="{FF2B5EF4-FFF2-40B4-BE49-F238E27FC236}">
                <a16:creationId xmlns:a16="http://schemas.microsoft.com/office/drawing/2014/main" id="{BE0AE777-E86B-4240-9BBE-BF8D616AD7E4}"/>
              </a:ext>
            </a:extLst>
          </p:cNvPr>
          <p:cNvSpPr txBox="1"/>
          <p:nvPr/>
        </p:nvSpPr>
        <p:spPr>
          <a:xfrm>
            <a:off x="838200" y="6188789"/>
            <a:ext cx="10775975" cy="246221"/>
          </a:xfrm>
          <a:prstGeom prst="rect">
            <a:avLst/>
          </a:prstGeom>
          <a:noFill/>
        </p:spPr>
        <p:txBody>
          <a:bodyPr wrap="square">
            <a:spAutoFit/>
          </a:bodyPr>
          <a:lstStyle/>
          <a:p>
            <a:pPr algn="l"/>
            <a:r>
              <a:rPr lang="en-US" sz="1000" b="0" baseline="30000" dirty="0">
                <a:latin typeface="Calibri" panose="020F0502020204030204" pitchFamily="34" charset="0"/>
                <a:cs typeface="Calibri" panose="020F0502020204030204" pitchFamily="34" charset="0"/>
              </a:rPr>
              <a:t>1 </a:t>
            </a:r>
            <a:r>
              <a:rPr lang="en-US" sz="1000" b="0" dirty="0">
                <a:latin typeface="Calibri" panose="020F0502020204030204" pitchFamily="34" charset="0"/>
                <a:cs typeface="Calibri" panose="020F0502020204030204" pitchFamily="34" charset="0"/>
              </a:rPr>
              <a:t>Cross-Program Design Specification for Natural Environments (DSNE), Rev G, 2019. Figure 3.4.6.2.1-1. </a:t>
            </a:r>
            <a:r>
              <a:rPr lang="en-US" sz="1000" b="0" dirty="0" err="1">
                <a:latin typeface="Calibri" panose="020F0502020204030204" pitchFamily="34" charset="0"/>
                <a:cs typeface="Calibri" panose="020F0502020204030204" pitchFamily="34" charset="0"/>
              </a:rPr>
              <a:t>Cremers</a:t>
            </a:r>
            <a:r>
              <a:rPr lang="en-US" sz="1000" b="0" dirty="0">
                <a:latin typeface="Calibri" panose="020F0502020204030204" pitchFamily="34" charset="0"/>
                <a:cs typeface="Calibri" panose="020F0502020204030204" pitchFamily="34" charset="0"/>
              </a:rPr>
              <a:t> and </a:t>
            </a:r>
            <a:r>
              <a:rPr lang="en-US" sz="1000" b="0" dirty="0" err="1">
                <a:latin typeface="Calibri" panose="020F0502020204030204" pitchFamily="34" charset="0"/>
                <a:cs typeface="Calibri" panose="020F0502020204030204" pitchFamily="34" charset="0"/>
              </a:rPr>
              <a:t>Birkeback</a:t>
            </a:r>
            <a:r>
              <a:rPr lang="en-US" sz="1000" b="0" dirty="0">
                <a:latin typeface="Calibri" panose="020F0502020204030204" pitchFamily="34" charset="0"/>
                <a:cs typeface="Calibri" panose="020F0502020204030204" pitchFamily="34" charset="0"/>
              </a:rPr>
              <a:t> 1971, </a:t>
            </a:r>
            <a:r>
              <a:rPr lang="en-US" sz="1000" b="0" dirty="0" err="1">
                <a:latin typeface="Calibri" panose="020F0502020204030204" pitchFamily="34" charset="0"/>
                <a:cs typeface="Calibri" panose="020F0502020204030204" pitchFamily="34" charset="0"/>
              </a:rPr>
              <a:t>Cremers</a:t>
            </a:r>
            <a:r>
              <a:rPr lang="en-US" sz="1000" b="0" dirty="0">
                <a:latin typeface="Calibri" panose="020F0502020204030204" pitchFamily="34" charset="0"/>
                <a:cs typeface="Calibri" panose="020F0502020204030204" pitchFamily="34" charset="0"/>
              </a:rPr>
              <a:t> et al. 1972, </a:t>
            </a:r>
            <a:r>
              <a:rPr lang="en-US" sz="1000" b="0" dirty="0" err="1">
                <a:latin typeface="Calibri" panose="020F0502020204030204" pitchFamily="34" charset="0"/>
                <a:cs typeface="Calibri" panose="020F0502020204030204" pitchFamily="34" charset="0"/>
              </a:rPr>
              <a:t>Cremers</a:t>
            </a:r>
            <a:r>
              <a:rPr lang="en-US" sz="1000" b="0" dirty="0">
                <a:latin typeface="Calibri" panose="020F0502020204030204" pitchFamily="34" charset="0"/>
                <a:cs typeface="Calibri" panose="020F0502020204030204" pitchFamily="34" charset="0"/>
              </a:rPr>
              <a:t> 1972, </a:t>
            </a:r>
            <a:r>
              <a:rPr lang="en-US" sz="1000" b="0" dirty="0" err="1">
                <a:latin typeface="Calibri" panose="020F0502020204030204" pitchFamily="34" charset="0"/>
                <a:cs typeface="Calibri" panose="020F0502020204030204" pitchFamily="34" charset="0"/>
              </a:rPr>
              <a:t>Cremers</a:t>
            </a:r>
            <a:r>
              <a:rPr lang="en-US" sz="1000" b="0" dirty="0">
                <a:latin typeface="Calibri" panose="020F0502020204030204" pitchFamily="34" charset="0"/>
                <a:cs typeface="Calibri" panose="020F0502020204030204" pitchFamily="34" charset="0"/>
              </a:rPr>
              <a:t> and Hsia 1974)</a:t>
            </a:r>
            <a:endParaRPr lang="en-US" sz="1000" b="0" baseline="30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3985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209E375-DDC2-411B-A934-E050999C7385}"/>
                  </a:ext>
                </a:extLst>
              </p:cNvPr>
              <p:cNvSpPr>
                <a:spLocks noGrp="1"/>
              </p:cNvSpPr>
              <p:nvPr>
                <p:ph type="title"/>
              </p:nvPr>
            </p:nvSpPr>
            <p:spPr/>
            <p:txBody>
              <a:bodyPr anchor="b"/>
              <a:lstStyle/>
              <a:p>
                <a:r>
                  <a:rPr lang="en-US" dirty="0"/>
                  <a:t>Density, </a:t>
                </a:r>
                <a14:m>
                  <m:oMath xmlns:m="http://schemas.openxmlformats.org/officeDocument/2006/math">
                    <m:r>
                      <a:rPr lang="en-US" sz="4400" i="1" smtClean="0">
                        <a:effectLst/>
                        <a:latin typeface="Cambria Math" panose="02040503050406030204" pitchFamily="18" charset="0"/>
                        <a:ea typeface="Times New Roman" panose="02020603050405020304" pitchFamily="18" charset="0"/>
                        <a:cs typeface="Arial" panose="020B0604020202020204" pitchFamily="34" charset="0"/>
                      </a:rPr>
                      <m:t>𝜌</m:t>
                    </m:r>
                  </m:oMath>
                </a14:m>
                <a:endParaRPr lang="en-US" dirty="0"/>
              </a:p>
            </p:txBody>
          </p:sp>
        </mc:Choice>
        <mc:Fallback xmlns="">
          <p:sp>
            <p:nvSpPr>
              <p:cNvPr id="2" name="Title 1">
                <a:extLst>
                  <a:ext uri="{FF2B5EF4-FFF2-40B4-BE49-F238E27FC236}">
                    <a16:creationId xmlns:a16="http://schemas.microsoft.com/office/drawing/2014/main" id="{B209E375-DDC2-411B-A934-E050999C7385}"/>
                  </a:ext>
                </a:extLst>
              </p:cNvPr>
              <p:cNvSpPr>
                <a:spLocks noGrp="1" noRot="1" noChangeAspect="1" noMove="1" noResize="1" noEditPoints="1" noAdjustHandles="1" noChangeArrowheads="1" noChangeShapeType="1" noTextEdit="1"/>
              </p:cNvSpPr>
              <p:nvPr>
                <p:ph type="title"/>
              </p:nvPr>
            </p:nvSpPr>
            <p:spPr>
              <a:blipFill>
                <a:blip r:embed="rId2"/>
                <a:stretch>
                  <a:fillRect t="-9091" b="-30682"/>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3E861688-60CD-49D8-A77A-249C1915371F}"/>
              </a:ext>
            </a:extLst>
          </p:cNvPr>
          <p:cNvSpPr>
            <a:spLocks noGrp="1"/>
          </p:cNvSpPr>
          <p:nvPr>
            <p:ph idx="1"/>
          </p:nvPr>
        </p:nvSpPr>
        <p:spPr>
          <a:xfrm>
            <a:off x="838201" y="1638300"/>
            <a:ext cx="5581651" cy="4351338"/>
          </a:xfrm>
        </p:spPr>
        <p:txBody>
          <a:bodyPr>
            <a:normAutofit/>
          </a:bodyPr>
          <a:lstStyle/>
          <a:p>
            <a:r>
              <a:rPr lang="en-US" sz="2400" dirty="0"/>
              <a:t>Sample bulk density depends on:</a:t>
            </a:r>
          </a:p>
          <a:p>
            <a:pPr lvl="1"/>
            <a:r>
              <a:rPr lang="en-US" sz="2000" dirty="0"/>
              <a:t>grain type, size, density</a:t>
            </a:r>
          </a:p>
          <a:p>
            <a:pPr lvl="1"/>
            <a:r>
              <a:rPr lang="en-US" sz="2000" dirty="0"/>
              <a:t>sample porosity, compression</a:t>
            </a:r>
          </a:p>
          <a:p>
            <a:pPr lvl="1"/>
            <a:r>
              <a:rPr lang="en-US" sz="2000" dirty="0"/>
              <a:t>ice content</a:t>
            </a:r>
            <a:r>
              <a:rPr lang="en-US" sz="2000" baseline="30000" dirty="0"/>
              <a:t>1</a:t>
            </a:r>
          </a:p>
          <a:p>
            <a:r>
              <a:rPr lang="en-US" sz="2400" dirty="0"/>
              <a:t>On the Lunar Surface, density depends on </a:t>
            </a:r>
            <a:r>
              <a:rPr lang="en-US" sz="2400" u="sng" dirty="0"/>
              <a:t>depth</a:t>
            </a:r>
            <a:r>
              <a:rPr lang="en-US" sz="2400" dirty="0"/>
              <a:t> and </a:t>
            </a:r>
            <a:r>
              <a:rPr lang="en-US" sz="2400" u="sng" dirty="0"/>
              <a:t>location</a:t>
            </a:r>
          </a:p>
          <a:p>
            <a:pPr lvl="1"/>
            <a:r>
              <a:rPr lang="en-US" sz="2000" dirty="0"/>
              <a:t>Global depth vs density models have been developed</a:t>
            </a:r>
            <a:r>
              <a:rPr lang="en-US" sz="2000" baseline="30000" dirty="0"/>
              <a:t>3,4,5</a:t>
            </a:r>
            <a:r>
              <a:rPr lang="en-US" sz="2000" dirty="0"/>
              <a:t> </a:t>
            </a:r>
          </a:p>
          <a:p>
            <a:endParaRPr lang="en-US" sz="2400" dirty="0"/>
          </a:p>
        </p:txBody>
      </p:sp>
      <p:pic>
        <p:nvPicPr>
          <p:cNvPr id="8" name="Picture 7">
            <a:extLst>
              <a:ext uri="{FF2B5EF4-FFF2-40B4-BE49-F238E27FC236}">
                <a16:creationId xmlns:a16="http://schemas.microsoft.com/office/drawing/2014/main" id="{6E672568-8D40-4F49-8414-B0CB9CB85F77}"/>
              </a:ext>
            </a:extLst>
          </p:cNvPr>
          <p:cNvPicPr>
            <a:picLocks noChangeAspect="1"/>
          </p:cNvPicPr>
          <p:nvPr/>
        </p:nvPicPr>
        <p:blipFill>
          <a:blip r:embed="rId3"/>
          <a:stretch>
            <a:fillRect/>
          </a:stretch>
        </p:blipFill>
        <p:spPr>
          <a:xfrm>
            <a:off x="7293524" y="876300"/>
            <a:ext cx="4060275" cy="5508023"/>
          </a:xfrm>
          <a:prstGeom prst="rect">
            <a:avLst/>
          </a:prstGeom>
        </p:spPr>
      </p:pic>
      <p:sp>
        <p:nvSpPr>
          <p:cNvPr id="9" name="TextBox 8">
            <a:extLst>
              <a:ext uri="{FF2B5EF4-FFF2-40B4-BE49-F238E27FC236}">
                <a16:creationId xmlns:a16="http://schemas.microsoft.com/office/drawing/2014/main" id="{A0B89397-4FD1-4A5B-929F-3BB78EEF4054}"/>
              </a:ext>
            </a:extLst>
          </p:cNvPr>
          <p:cNvSpPr txBox="1"/>
          <p:nvPr/>
        </p:nvSpPr>
        <p:spPr>
          <a:xfrm>
            <a:off x="7246954" y="6323598"/>
            <a:ext cx="4337583"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Bulk density vs depth. Apollo 15 site</a:t>
            </a:r>
            <a:r>
              <a:rPr lang="en-US" sz="1600" baseline="30000" dirty="0">
                <a:latin typeface="Calibri" panose="020F0502020204030204" pitchFamily="34" charset="0"/>
                <a:cs typeface="Calibri" panose="020F0502020204030204" pitchFamily="34" charset="0"/>
              </a:rPr>
              <a:t>2</a:t>
            </a:r>
          </a:p>
        </p:txBody>
      </p:sp>
      <p:sp>
        <p:nvSpPr>
          <p:cNvPr id="12" name="TextBox 11">
            <a:extLst>
              <a:ext uri="{FF2B5EF4-FFF2-40B4-BE49-F238E27FC236}">
                <a16:creationId xmlns:a16="http://schemas.microsoft.com/office/drawing/2014/main" id="{681F42B9-4BDF-418F-816D-E6F17D21D0FE}"/>
              </a:ext>
            </a:extLst>
          </p:cNvPr>
          <p:cNvSpPr txBox="1"/>
          <p:nvPr/>
        </p:nvSpPr>
        <p:spPr>
          <a:xfrm>
            <a:off x="432097" y="5650180"/>
            <a:ext cx="6968661" cy="1323439"/>
          </a:xfrm>
          <a:prstGeom prst="rect">
            <a:avLst/>
          </a:prstGeom>
          <a:noFill/>
        </p:spPr>
        <p:txBody>
          <a:bodyPr wrap="square" rtlCol="0">
            <a:spAutoFit/>
          </a:bodyPr>
          <a:lstStyle/>
          <a:p>
            <a:pPr algn="l"/>
            <a:r>
              <a:rPr lang="en-US" sz="1000" baseline="30000" dirty="0">
                <a:latin typeface="Calibri" panose="020F0502020204030204" pitchFamily="34" charset="0"/>
                <a:cs typeface="Calibri" panose="020F0502020204030204" pitchFamily="34" charset="0"/>
              </a:rPr>
              <a:t>1 </a:t>
            </a:r>
            <a:r>
              <a:rPr lang="en-US" sz="1000" dirty="0">
                <a:latin typeface="Calibri" panose="020F0502020204030204" pitchFamily="34" charset="0"/>
                <a:cs typeface="Calibri" panose="020F0502020204030204" pitchFamily="34" charset="0"/>
              </a:rPr>
              <a:t>Reiss et al., "In-Situ Thermal Extraction of Volatiles from Lunar Regolith“ 2018.</a:t>
            </a:r>
          </a:p>
          <a:p>
            <a:pPr algn="l"/>
            <a:r>
              <a:rPr lang="en-US" sz="1000" baseline="30000" dirty="0">
                <a:latin typeface="Calibri" panose="020F0502020204030204" pitchFamily="34" charset="0"/>
                <a:cs typeface="Calibri" panose="020F0502020204030204" pitchFamily="34" charset="0"/>
              </a:rPr>
              <a:t>2</a:t>
            </a:r>
            <a:r>
              <a:rPr lang="en-US" sz="1000" dirty="0">
                <a:latin typeface="Calibri" panose="020F0502020204030204" pitchFamily="34" charset="0"/>
                <a:cs typeface="Calibri" panose="020F0502020204030204" pitchFamily="34" charset="0"/>
              </a:rPr>
              <a:t>G. </a:t>
            </a:r>
            <a:r>
              <a:rPr lang="en-US" sz="1000" dirty="0" err="1">
                <a:latin typeface="Calibri" panose="020F0502020204030204" pitchFamily="34" charset="0"/>
                <a:cs typeface="Calibri" panose="020F0502020204030204" pitchFamily="34" charset="0"/>
              </a:rPr>
              <a:t>Heiken</a:t>
            </a:r>
            <a:r>
              <a:rPr lang="en-US" sz="1000" dirty="0">
                <a:latin typeface="Calibri" panose="020F0502020204030204" pitchFamily="34" charset="0"/>
                <a:cs typeface="Calibri" panose="020F0502020204030204" pitchFamily="34" charset="0"/>
              </a:rPr>
              <a:t> et al., Lunar sourcebook: A user’s guide to the moon. New York: Cambridge, Figure 9.19 p.499.</a:t>
            </a:r>
          </a:p>
          <a:p>
            <a:pPr algn="l"/>
            <a:r>
              <a:rPr lang="en-US" sz="1000" baseline="30000" dirty="0">
                <a:latin typeface="Calibri" panose="020F0502020204030204" pitchFamily="34" charset="0"/>
                <a:cs typeface="Calibri" panose="020F0502020204030204" pitchFamily="34" charset="0"/>
              </a:rPr>
              <a:t>3</a:t>
            </a:r>
            <a:r>
              <a:rPr lang="en-US" sz="1000" dirty="0">
                <a:latin typeface="Calibri" panose="020F0502020204030204" pitchFamily="34" charset="0"/>
                <a:cs typeface="Calibri" panose="020F0502020204030204" pitchFamily="34" charset="0"/>
              </a:rPr>
              <a:t> A. Vasavada et al., “Near-Surface Temperatures on Mercury and the Moon and the Stability of Polar Ice Deposits,” 1999.</a:t>
            </a:r>
          </a:p>
          <a:p>
            <a:pPr algn="l"/>
            <a:r>
              <a:rPr lang="en-US" sz="1000" baseline="30000" dirty="0">
                <a:latin typeface="Calibri" panose="020F0502020204030204" pitchFamily="34" charset="0"/>
                <a:cs typeface="Calibri" panose="020F0502020204030204" pitchFamily="34" charset="0"/>
              </a:rPr>
              <a:t>4</a:t>
            </a:r>
            <a:r>
              <a:rPr lang="en-US" sz="1000" dirty="0">
                <a:latin typeface="Calibri" panose="020F0502020204030204" pitchFamily="34" charset="0"/>
                <a:cs typeface="Calibri" panose="020F0502020204030204" pitchFamily="34" charset="0"/>
              </a:rPr>
              <a:t> Hayne et al., “Global Regolith Thermophysical Properties of the Moon From the Diviner Lunar Radiometer Experiment: Lunar Regolith Thermophysical Properties,” 2017.</a:t>
            </a:r>
          </a:p>
          <a:p>
            <a:pPr algn="l"/>
            <a:r>
              <a:rPr lang="en-US" sz="1000" baseline="30000" dirty="0">
                <a:latin typeface="Calibri" panose="020F0502020204030204" pitchFamily="34" charset="0"/>
                <a:cs typeface="Calibri" panose="020F0502020204030204" pitchFamily="34" charset="0"/>
              </a:rPr>
              <a:t>5</a:t>
            </a:r>
            <a:r>
              <a:rPr lang="en-US" sz="1000" dirty="0">
                <a:latin typeface="Calibri" panose="020F0502020204030204" pitchFamily="34" charset="0"/>
                <a:cs typeface="Calibri" panose="020F0502020204030204" pitchFamily="34" charset="0"/>
              </a:rPr>
              <a:t> Martinez and Siegler, “A Global Thermal Conductivity Model for Lunar Regolith at Low Temperatures,” 2021.</a:t>
            </a:r>
          </a:p>
          <a:p>
            <a:pPr algn="l"/>
            <a:r>
              <a:rPr lang="en-US" sz="1000" dirty="0">
                <a:latin typeface="Calibri" panose="020F0502020204030204" pitchFamily="34" charset="0"/>
                <a:cs typeface="Calibri" panose="020F0502020204030204" pitchFamily="34" charset="0"/>
              </a:rPr>
              <a:t> </a:t>
            </a:r>
          </a:p>
          <a:p>
            <a:pPr algn="l"/>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8533163"/>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81E6096581544AB88C532C51559CE4" ma:contentTypeVersion="0" ma:contentTypeDescription="Create a new document." ma:contentTypeScope="" ma:versionID="8239765d019e6c887f8ed8d43cfa3802">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D5132B-AA2C-4C9A-A134-558780A05A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A631D46-A88B-44F9-B011-0891D5ECFBAB}">
  <ds:schemaRefs>
    <ds:schemaRef ds:uri="http://schemas.microsoft.com/sharepoint/v3/contenttype/forms"/>
  </ds:schemaRefs>
</ds:datastoreItem>
</file>

<file path=customXml/itemProps3.xml><?xml version="1.0" encoding="utf-8"?>
<ds:datastoreItem xmlns:ds="http://schemas.openxmlformats.org/officeDocument/2006/customXml" ds:itemID="{A475F7E1-25EC-49AD-AD10-E5DBBDD78C4A}">
  <ds:schemaRefs>
    <ds:schemaRef ds:uri="http://schemas.openxmlformats.org/package/2006/metadata/core-properties"/>
    <ds:schemaRef ds:uri="http://www.w3.org/XML/1998/namespace"/>
    <ds:schemaRef ds:uri="http://schemas.microsoft.com/office/infopath/2007/PartnerControls"/>
    <ds:schemaRef ds:uri="http://purl.org/dc/terms/"/>
    <ds:schemaRef ds:uri="http://purl.org/dc/dcmitype/"/>
    <ds:schemaRef ds:uri="http://schemas.microsoft.com/office/2006/documentManagement/typ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23558</TotalTime>
  <Words>2844</Words>
  <Application>Microsoft Office PowerPoint</Application>
  <PresentationFormat>Widescreen</PresentationFormat>
  <Paragraphs>268</Paragraphs>
  <Slides>20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Cambria Math</vt:lpstr>
      <vt:lpstr>Symbol</vt:lpstr>
      <vt:lpstr>Times</vt:lpstr>
      <vt:lpstr>Blank</vt:lpstr>
      <vt:lpstr>Lunar Thermal Analysis Guidebook (L-TAG): Thermo-physical and Optical Properties of Lunar Regolith  Carlos Gomez, Brian Hamill, Greg Schunk NASA/Marshall Space Flight Center &amp; Lisa Erickson NASA/Johnson Space Center</vt:lpstr>
      <vt:lpstr>Background</vt:lpstr>
      <vt:lpstr>Solar Absorptivity/Albedo</vt:lpstr>
      <vt:lpstr>Bolometric Albedo</vt:lpstr>
      <vt:lpstr>Terrestrial Measurements of Lunar Albedo</vt:lpstr>
      <vt:lpstr>Solar Incident Angle Albedo</vt:lpstr>
      <vt:lpstr>Infrared Emittance</vt:lpstr>
      <vt:lpstr>Infrared Emittance</vt:lpstr>
      <vt:lpstr>Density, ρ</vt:lpstr>
      <vt:lpstr>Density, ρ</vt:lpstr>
      <vt:lpstr>Density: H - Parameter Map</vt:lpstr>
      <vt:lpstr>Thermal Conductivity, k</vt:lpstr>
      <vt:lpstr>Thermal Conductivity, k</vt:lpstr>
      <vt:lpstr>Thermal Conductivity, k</vt:lpstr>
      <vt:lpstr>Extra: Extension for Icy Regolith </vt:lpstr>
      <vt:lpstr>Specific heat, c_p</vt:lpstr>
      <vt:lpstr>Specific heat, c_p</vt:lpstr>
      <vt:lpstr>Thermal Wave / Skin Depth</vt:lpstr>
      <vt:lpstr>Thermal Wave / Skin Depth</vt:lpstr>
      <vt:lpstr>Ground Heat Flow</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Erickson, Lisa Renee. (JSC-EC611)</cp:lastModifiedBy>
  <cp:revision>444</cp:revision>
  <cp:lastPrinted>2001-11-30T21:59:45Z</cp:lastPrinted>
  <dcterms:created xsi:type="dcterms:W3CDTF">2001-11-21T21:59:03Z</dcterms:created>
  <dcterms:modified xsi:type="dcterms:W3CDTF">2022-08-24T12:29:32Z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0x0101006781E6096581544AB88C532C51559CE4</vt:lpwstr>
  </property>
</Properties>
</file>