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5"/>
    <p:sldMasterId id="2147484435" r:id="rId6"/>
    <p:sldMasterId id="2147484447" r:id="rId7"/>
    <p:sldMasterId id="2147484457" r:id="rId8"/>
    <p:sldMasterId id="2147484487" r:id="rId9"/>
  </p:sldMasterIdLst>
  <p:notesMasterIdLst>
    <p:notesMasterId r:id="rId26"/>
  </p:notesMasterIdLst>
  <p:handoutMasterIdLst>
    <p:handoutMasterId r:id="rId27"/>
  </p:handoutMasterIdLst>
  <p:sldIdLst>
    <p:sldId id="2320" r:id="rId10"/>
    <p:sldId id="419" r:id="rId11"/>
    <p:sldId id="2344" r:id="rId12"/>
    <p:sldId id="2372" r:id="rId13"/>
    <p:sldId id="2370" r:id="rId14"/>
    <p:sldId id="2345" r:id="rId15"/>
    <p:sldId id="2373" r:id="rId16"/>
    <p:sldId id="406" r:id="rId17"/>
    <p:sldId id="2341" r:id="rId18"/>
    <p:sldId id="380" r:id="rId19"/>
    <p:sldId id="407" r:id="rId20"/>
    <p:sldId id="2332" r:id="rId21"/>
    <p:sldId id="2385" r:id="rId22"/>
    <p:sldId id="2386" r:id="rId23"/>
    <p:sldId id="2369" r:id="rId24"/>
    <p:sldId id="2333" r:id="rId2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ygielski, Eric M. (MSFC-ER14)[ESSCA]" initials="TEM(" lastIdx="7" clrIdx="0">
    <p:extLst>
      <p:ext uri="{19B8F6BF-5375-455C-9EA6-DF929625EA0E}">
        <p15:presenceInfo xmlns:p15="http://schemas.microsoft.com/office/powerpoint/2012/main" userId="S::etygiels@ndc.nasa.gov::bace4ba8-21f4-4560-b2a0-b034a12bf55b" providerId="AD"/>
      </p:ext>
    </p:extLst>
  </p:cmAuthor>
  <p:cmAuthor id="2" name="Terrell, Debra W. (MSFC-ST24)" initials="TDW(S" lastIdx="12" clrIdx="1">
    <p:extLst>
      <p:ext uri="{19B8F6BF-5375-455C-9EA6-DF929625EA0E}">
        <p15:presenceInfo xmlns:p15="http://schemas.microsoft.com/office/powerpoint/2012/main" userId="S::dterrell@ndc.nasa.gov::1adabe47-6c1c-41ff-bd6c-b38dfb3eb6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D8B75"/>
    <a:srgbClr val="3333CC"/>
    <a:srgbClr val="92BBFA"/>
    <a:srgbClr val="FF33CC"/>
    <a:srgbClr val="4BACC6"/>
    <a:srgbClr val="FFCC66"/>
    <a:srgbClr val="00BE00"/>
    <a:srgbClr val="00B05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64" y="56"/>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9D231B-E715-4F55-84AD-D0444B3B06AC}"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4B1A450E-9047-45FD-957C-9C20956664BC}">
      <dgm:prSet phldrT="[Text]"/>
      <dgm:spPr/>
      <dgm:t>
        <a:bodyPr/>
        <a:lstStyle/>
        <a:p>
          <a:r>
            <a:rPr lang="en-US" dirty="0"/>
            <a:t>TALOS-FACET Project Manager</a:t>
          </a:r>
        </a:p>
        <a:p>
          <a:r>
            <a:rPr lang="en-US" dirty="0"/>
            <a:t>Debra Terrell</a:t>
          </a:r>
        </a:p>
        <a:p>
          <a:endParaRPr lang="en-US" dirty="0"/>
        </a:p>
        <a:p>
          <a:r>
            <a:rPr lang="en-US" dirty="0"/>
            <a:t>Chris Hill, Deputy</a:t>
          </a:r>
        </a:p>
        <a:p>
          <a:r>
            <a:rPr lang="en-US" dirty="0"/>
            <a:t>Kyle Bankhead, Project Coordinator</a:t>
          </a:r>
        </a:p>
      </dgm:t>
    </dgm:pt>
    <dgm:pt modelId="{F2EE052A-3C7A-40D5-A146-8550A5D80587}" type="parTrans" cxnId="{B2ED1D4A-59C7-40A6-B9F0-37AC90F5A1A9}">
      <dgm:prSet/>
      <dgm:spPr/>
      <dgm:t>
        <a:bodyPr/>
        <a:lstStyle/>
        <a:p>
          <a:endParaRPr lang="en-US"/>
        </a:p>
      </dgm:t>
    </dgm:pt>
    <dgm:pt modelId="{3149EFB8-5527-4470-AD9A-BBA6DFE5574B}" type="sibTrans" cxnId="{B2ED1D4A-59C7-40A6-B9F0-37AC90F5A1A9}">
      <dgm:prSet/>
      <dgm:spPr/>
      <dgm:t>
        <a:bodyPr/>
        <a:lstStyle/>
        <a:p>
          <a:endParaRPr lang="en-US"/>
        </a:p>
      </dgm:t>
    </dgm:pt>
    <dgm:pt modelId="{9D1C76DB-562E-4360-92FC-D52A972920D6}" type="asst">
      <dgm:prSet phldrT="[Text]" custT="1"/>
      <dgm:spPr/>
      <dgm:t>
        <a:bodyPr/>
        <a:lstStyle/>
        <a:p>
          <a:r>
            <a:rPr lang="en-US" sz="1050" dirty="0"/>
            <a:t>Frontier Aerospace Corporation </a:t>
          </a:r>
        </a:p>
        <a:p>
          <a:endParaRPr lang="en-US" sz="700" dirty="0"/>
        </a:p>
        <a:p>
          <a:r>
            <a:rPr lang="en-US" sz="900" dirty="0"/>
            <a:t>Andy Ferng, TALOS-FACET Developer/Project Manager</a:t>
          </a:r>
        </a:p>
        <a:p>
          <a:r>
            <a:rPr lang="en-US" sz="900" dirty="0"/>
            <a:t>Andy Ferng</a:t>
          </a:r>
        </a:p>
        <a:p>
          <a:endParaRPr lang="en-US" sz="800" dirty="0"/>
        </a:p>
        <a:p>
          <a:r>
            <a:rPr lang="en-US" sz="900" dirty="0"/>
            <a:t>Principal Designer/CEO  </a:t>
          </a:r>
        </a:p>
        <a:p>
          <a:r>
            <a:rPr lang="en-US" sz="900" dirty="0"/>
            <a:t>Jim McKinnon</a:t>
          </a:r>
        </a:p>
        <a:p>
          <a:endParaRPr lang="en-US" sz="700" dirty="0"/>
        </a:p>
      </dgm:t>
    </dgm:pt>
    <dgm:pt modelId="{358D5637-9FC7-47C1-902A-069488FA2BB6}" type="parTrans" cxnId="{5F685C58-87A9-4574-B9D5-B71D9B1FFAB1}">
      <dgm:prSet/>
      <dgm:spPr/>
      <dgm:t>
        <a:bodyPr/>
        <a:lstStyle/>
        <a:p>
          <a:endParaRPr lang="en-US"/>
        </a:p>
      </dgm:t>
    </dgm:pt>
    <dgm:pt modelId="{4B4C8F56-550F-4A75-9B04-9F6FB1054373}" type="sibTrans" cxnId="{5F685C58-87A9-4574-B9D5-B71D9B1FFAB1}">
      <dgm:prSet/>
      <dgm:spPr/>
      <dgm:t>
        <a:bodyPr/>
        <a:lstStyle/>
        <a:p>
          <a:endParaRPr lang="en-US"/>
        </a:p>
      </dgm:t>
    </dgm:pt>
    <dgm:pt modelId="{5EF03827-ACAB-4EFF-915C-3B97B749231D}">
      <dgm:prSet phldrT="[Text]"/>
      <dgm:spPr/>
      <dgm:t>
        <a:bodyPr/>
        <a:lstStyle/>
        <a:p>
          <a:r>
            <a:rPr lang="en-US" dirty="0"/>
            <a:t>TALOS-FACET Lead Systems Engineer</a:t>
          </a:r>
        </a:p>
        <a:p>
          <a:r>
            <a:rPr lang="en-US" dirty="0"/>
            <a:t>Dale Jackson</a:t>
          </a:r>
        </a:p>
      </dgm:t>
    </dgm:pt>
    <dgm:pt modelId="{F77E8881-817A-423C-9E85-9167DE84C232}" type="parTrans" cxnId="{9F163AAC-5A71-4BD3-8703-7D14906E05F0}">
      <dgm:prSet/>
      <dgm:spPr/>
      <dgm:t>
        <a:bodyPr/>
        <a:lstStyle/>
        <a:p>
          <a:endParaRPr lang="en-US"/>
        </a:p>
      </dgm:t>
    </dgm:pt>
    <dgm:pt modelId="{9EDD0327-41BA-4136-938E-B06B88B9BBC5}" type="sibTrans" cxnId="{9F163AAC-5A71-4BD3-8703-7D14906E05F0}">
      <dgm:prSet/>
      <dgm:spPr/>
      <dgm:t>
        <a:bodyPr/>
        <a:lstStyle/>
        <a:p>
          <a:endParaRPr lang="en-US"/>
        </a:p>
      </dgm:t>
    </dgm:pt>
    <dgm:pt modelId="{32B657A9-2C26-4BAC-B62E-39B3EB7C46C9}">
      <dgm:prSet phldrT="[Text]"/>
      <dgm:spPr/>
      <dgm:t>
        <a:bodyPr/>
        <a:lstStyle/>
        <a:p>
          <a:r>
            <a:rPr lang="en-US" dirty="0"/>
            <a:t>TALOS-FACET Chief Engineer</a:t>
          </a:r>
        </a:p>
        <a:p>
          <a:r>
            <a:rPr lang="en-US" dirty="0"/>
            <a:t>George Young</a:t>
          </a:r>
        </a:p>
      </dgm:t>
    </dgm:pt>
    <dgm:pt modelId="{591A30A8-54B4-487B-9B12-E46AC7B4D42B}" type="parTrans" cxnId="{2E8A8D55-B555-4543-80BD-B326DF6F68AD}">
      <dgm:prSet/>
      <dgm:spPr>
        <a:ln>
          <a:prstDash val="sysDash"/>
        </a:ln>
      </dgm:spPr>
      <dgm:t>
        <a:bodyPr/>
        <a:lstStyle/>
        <a:p>
          <a:endParaRPr lang="en-US"/>
        </a:p>
      </dgm:t>
    </dgm:pt>
    <dgm:pt modelId="{630D24E2-0B42-4591-A8C4-49D619254D57}" type="sibTrans" cxnId="{2E8A8D55-B555-4543-80BD-B326DF6F68AD}">
      <dgm:prSet/>
      <dgm:spPr/>
      <dgm:t>
        <a:bodyPr/>
        <a:lstStyle/>
        <a:p>
          <a:endParaRPr lang="en-US"/>
        </a:p>
      </dgm:t>
    </dgm:pt>
    <dgm:pt modelId="{BB45E39A-E092-40D0-B928-E1E00D81DE8F}">
      <dgm:prSet phldrT="[Text]"/>
      <dgm:spPr/>
      <dgm:t>
        <a:bodyPr/>
        <a:lstStyle/>
        <a:p>
          <a:r>
            <a:rPr lang="en-US" dirty="0"/>
            <a:t>TALOS-FACET Budget Analyst</a:t>
          </a:r>
        </a:p>
        <a:p>
          <a:r>
            <a:rPr lang="en-US" dirty="0"/>
            <a:t>Lisa Dorsett</a:t>
          </a:r>
        </a:p>
      </dgm:t>
    </dgm:pt>
    <dgm:pt modelId="{8A7B9107-49BE-4DFE-9F1B-B33A8052E36A}" type="parTrans" cxnId="{73DA1FDC-4349-4258-90B1-2B10F32A7E2A}">
      <dgm:prSet/>
      <dgm:spPr/>
      <dgm:t>
        <a:bodyPr/>
        <a:lstStyle/>
        <a:p>
          <a:endParaRPr lang="en-US"/>
        </a:p>
      </dgm:t>
    </dgm:pt>
    <dgm:pt modelId="{2C5CF84B-4E02-4487-9E54-ACA193747641}" type="sibTrans" cxnId="{73DA1FDC-4349-4258-90B1-2B10F32A7E2A}">
      <dgm:prSet/>
      <dgm:spPr/>
      <dgm:t>
        <a:bodyPr/>
        <a:lstStyle/>
        <a:p>
          <a:endParaRPr lang="en-US"/>
        </a:p>
      </dgm:t>
    </dgm:pt>
    <dgm:pt modelId="{8B294902-270D-4FD1-A5AD-018D981C1A1B}">
      <dgm:prSet phldrT="[Text]"/>
      <dgm:spPr/>
      <dgm:t>
        <a:bodyPr/>
        <a:lstStyle/>
        <a:p>
          <a:r>
            <a:rPr lang="en-US" dirty="0"/>
            <a:t>TALOS-FACET Propulsion Technical Team Members</a:t>
          </a:r>
        </a:p>
      </dgm:t>
    </dgm:pt>
    <dgm:pt modelId="{4651DFFA-88C9-40AA-A293-E335729DC039}" type="parTrans" cxnId="{4726BBDF-9710-4600-A57F-B2ED99410792}">
      <dgm:prSet/>
      <dgm:spPr/>
      <dgm:t>
        <a:bodyPr/>
        <a:lstStyle/>
        <a:p>
          <a:endParaRPr lang="en-US"/>
        </a:p>
      </dgm:t>
    </dgm:pt>
    <dgm:pt modelId="{FFC4296B-87A1-4D73-B5C8-FC3A8BAF9BC2}" type="sibTrans" cxnId="{4726BBDF-9710-4600-A57F-B2ED99410792}">
      <dgm:prSet/>
      <dgm:spPr/>
      <dgm:t>
        <a:bodyPr/>
        <a:lstStyle/>
        <a:p>
          <a:endParaRPr lang="en-US"/>
        </a:p>
      </dgm:t>
    </dgm:pt>
    <dgm:pt modelId="{402FEC3C-979D-4F45-BCFE-91C54C22E726}">
      <dgm:prSet/>
      <dgm:spPr/>
      <dgm:t>
        <a:bodyPr/>
        <a:lstStyle/>
        <a:p>
          <a:r>
            <a:rPr lang="en-US" dirty="0"/>
            <a:t>GCD Project Element Manager</a:t>
          </a:r>
        </a:p>
        <a:p>
          <a:r>
            <a:rPr lang="en-US" dirty="0"/>
            <a:t>Fred Elliott</a:t>
          </a:r>
        </a:p>
      </dgm:t>
    </dgm:pt>
    <dgm:pt modelId="{7DACE521-2355-4C2C-8E78-B5735A4241EB}" type="parTrans" cxnId="{EE5953AA-7C8B-41BF-9DD5-756362E57B54}">
      <dgm:prSet/>
      <dgm:spPr/>
      <dgm:t>
        <a:bodyPr/>
        <a:lstStyle/>
        <a:p>
          <a:endParaRPr lang="en-US"/>
        </a:p>
      </dgm:t>
    </dgm:pt>
    <dgm:pt modelId="{3FE2519F-E765-446E-A9A6-E448BA51749B}" type="sibTrans" cxnId="{EE5953AA-7C8B-41BF-9DD5-756362E57B54}">
      <dgm:prSet/>
      <dgm:spPr/>
      <dgm:t>
        <a:bodyPr/>
        <a:lstStyle/>
        <a:p>
          <a:endParaRPr lang="en-US"/>
        </a:p>
      </dgm:t>
    </dgm:pt>
    <dgm:pt modelId="{F0D2706F-93D9-40BF-84D7-B04A00655E2A}" type="pres">
      <dgm:prSet presAssocID="{F49D231B-E715-4F55-84AD-D0444B3B06AC}" presName="hierChild1" presStyleCnt="0">
        <dgm:presLayoutVars>
          <dgm:orgChart val="1"/>
          <dgm:chPref val="1"/>
          <dgm:dir/>
          <dgm:animOne val="branch"/>
          <dgm:animLvl val="lvl"/>
          <dgm:resizeHandles/>
        </dgm:presLayoutVars>
      </dgm:prSet>
      <dgm:spPr/>
    </dgm:pt>
    <dgm:pt modelId="{04C75074-18C5-4DDF-B5AB-324DDC1808C3}" type="pres">
      <dgm:prSet presAssocID="{4B1A450E-9047-45FD-957C-9C20956664BC}" presName="hierRoot1" presStyleCnt="0">
        <dgm:presLayoutVars>
          <dgm:hierBranch val="init"/>
        </dgm:presLayoutVars>
      </dgm:prSet>
      <dgm:spPr/>
    </dgm:pt>
    <dgm:pt modelId="{F51944ED-8B1D-4E0F-9D3E-EDF821DCC186}" type="pres">
      <dgm:prSet presAssocID="{4B1A450E-9047-45FD-957C-9C20956664BC}" presName="rootComposite1" presStyleCnt="0"/>
      <dgm:spPr/>
    </dgm:pt>
    <dgm:pt modelId="{0AC1C3DD-405C-47F8-8044-7DBFD548F382}" type="pres">
      <dgm:prSet presAssocID="{4B1A450E-9047-45FD-957C-9C20956664BC}" presName="rootText1" presStyleLbl="node0" presStyleIdx="0" presStyleCnt="3" custScaleX="132121">
        <dgm:presLayoutVars>
          <dgm:chPref val="3"/>
        </dgm:presLayoutVars>
      </dgm:prSet>
      <dgm:spPr/>
    </dgm:pt>
    <dgm:pt modelId="{944F591F-34DC-4DF1-9034-BE81A7860FC9}" type="pres">
      <dgm:prSet presAssocID="{4B1A450E-9047-45FD-957C-9C20956664BC}" presName="rootConnector1" presStyleLbl="node1" presStyleIdx="0" presStyleCnt="0"/>
      <dgm:spPr/>
    </dgm:pt>
    <dgm:pt modelId="{712EDB6F-F2A1-4890-B91C-3D4994A73DC3}" type="pres">
      <dgm:prSet presAssocID="{4B1A450E-9047-45FD-957C-9C20956664BC}" presName="hierChild2" presStyleCnt="0"/>
      <dgm:spPr/>
    </dgm:pt>
    <dgm:pt modelId="{A306FBA2-605F-4AA1-9690-D6F8F65BF720}" type="pres">
      <dgm:prSet presAssocID="{F77E8881-817A-423C-9E85-9167DE84C232}" presName="Name37" presStyleLbl="parChTrans1D2" presStyleIdx="0" presStyleCnt="4"/>
      <dgm:spPr/>
    </dgm:pt>
    <dgm:pt modelId="{E6913808-D174-49C3-8856-4244D3858C38}" type="pres">
      <dgm:prSet presAssocID="{5EF03827-ACAB-4EFF-915C-3B97B749231D}" presName="hierRoot2" presStyleCnt="0">
        <dgm:presLayoutVars>
          <dgm:hierBranch val="init"/>
        </dgm:presLayoutVars>
      </dgm:prSet>
      <dgm:spPr/>
    </dgm:pt>
    <dgm:pt modelId="{CEC99633-1E61-4A70-86C3-950A80E7318A}" type="pres">
      <dgm:prSet presAssocID="{5EF03827-ACAB-4EFF-915C-3B97B749231D}" presName="rootComposite" presStyleCnt="0"/>
      <dgm:spPr/>
    </dgm:pt>
    <dgm:pt modelId="{4656CA92-668C-4C98-8F4A-73ACB6673075}" type="pres">
      <dgm:prSet presAssocID="{5EF03827-ACAB-4EFF-915C-3B97B749231D}" presName="rootText" presStyleLbl="node2" presStyleIdx="0" presStyleCnt="3">
        <dgm:presLayoutVars>
          <dgm:chPref val="3"/>
        </dgm:presLayoutVars>
      </dgm:prSet>
      <dgm:spPr/>
    </dgm:pt>
    <dgm:pt modelId="{01A819EB-B9D9-4BEB-B5DD-609C9B17E469}" type="pres">
      <dgm:prSet presAssocID="{5EF03827-ACAB-4EFF-915C-3B97B749231D}" presName="rootConnector" presStyleLbl="node2" presStyleIdx="0" presStyleCnt="3"/>
      <dgm:spPr/>
    </dgm:pt>
    <dgm:pt modelId="{C738E7D3-3993-4EB4-BB62-2573D512D108}" type="pres">
      <dgm:prSet presAssocID="{5EF03827-ACAB-4EFF-915C-3B97B749231D}" presName="hierChild4" presStyleCnt="0"/>
      <dgm:spPr/>
    </dgm:pt>
    <dgm:pt modelId="{1AD53B57-6215-4D51-9E4B-7FE94FE26C41}" type="pres">
      <dgm:prSet presAssocID="{5EF03827-ACAB-4EFF-915C-3B97B749231D}" presName="hierChild5" presStyleCnt="0"/>
      <dgm:spPr/>
    </dgm:pt>
    <dgm:pt modelId="{1E7A669F-3E90-4DF4-9F8C-6748F480EB25}" type="pres">
      <dgm:prSet presAssocID="{591A30A8-54B4-487B-9B12-E46AC7B4D42B}" presName="Name37" presStyleLbl="parChTrans1D2" presStyleIdx="1" presStyleCnt="4"/>
      <dgm:spPr/>
    </dgm:pt>
    <dgm:pt modelId="{12B4890D-D9AB-412C-B928-4E94BC434D35}" type="pres">
      <dgm:prSet presAssocID="{32B657A9-2C26-4BAC-B62E-39B3EB7C46C9}" presName="hierRoot2" presStyleCnt="0">
        <dgm:presLayoutVars>
          <dgm:hierBranch val="init"/>
        </dgm:presLayoutVars>
      </dgm:prSet>
      <dgm:spPr/>
    </dgm:pt>
    <dgm:pt modelId="{754441F9-5ABC-4033-A841-D959FF07507F}" type="pres">
      <dgm:prSet presAssocID="{32B657A9-2C26-4BAC-B62E-39B3EB7C46C9}" presName="rootComposite" presStyleCnt="0"/>
      <dgm:spPr/>
    </dgm:pt>
    <dgm:pt modelId="{5A8931CC-F481-4FB2-B55C-4D7D5C960797}" type="pres">
      <dgm:prSet presAssocID="{32B657A9-2C26-4BAC-B62E-39B3EB7C46C9}" presName="rootText" presStyleLbl="node2" presStyleIdx="1" presStyleCnt="3" custLinFactY="-41485" custLinFactNeighborX="60313" custLinFactNeighborY="-100000">
        <dgm:presLayoutVars>
          <dgm:chPref val="3"/>
        </dgm:presLayoutVars>
      </dgm:prSet>
      <dgm:spPr/>
    </dgm:pt>
    <dgm:pt modelId="{984C8B15-19D5-4E82-BFF8-F7CD84390099}" type="pres">
      <dgm:prSet presAssocID="{32B657A9-2C26-4BAC-B62E-39B3EB7C46C9}" presName="rootConnector" presStyleLbl="node2" presStyleIdx="1" presStyleCnt="3"/>
      <dgm:spPr/>
    </dgm:pt>
    <dgm:pt modelId="{4E2F030C-165B-4EF9-A9F9-80454AEC800A}" type="pres">
      <dgm:prSet presAssocID="{32B657A9-2C26-4BAC-B62E-39B3EB7C46C9}" presName="hierChild4" presStyleCnt="0"/>
      <dgm:spPr/>
    </dgm:pt>
    <dgm:pt modelId="{04B3CC46-AF0E-40E6-97B4-894DB1DD443E}" type="pres">
      <dgm:prSet presAssocID="{32B657A9-2C26-4BAC-B62E-39B3EB7C46C9}" presName="hierChild5" presStyleCnt="0"/>
      <dgm:spPr/>
    </dgm:pt>
    <dgm:pt modelId="{30ECF267-10F3-41EF-A1A1-4CC0ADED4B3C}" type="pres">
      <dgm:prSet presAssocID="{8A7B9107-49BE-4DFE-9F1B-B33A8052E36A}" presName="Name37" presStyleLbl="parChTrans1D2" presStyleIdx="2" presStyleCnt="4"/>
      <dgm:spPr/>
    </dgm:pt>
    <dgm:pt modelId="{3F71894F-DBAD-4930-9605-ACFB46B39738}" type="pres">
      <dgm:prSet presAssocID="{BB45E39A-E092-40D0-B928-E1E00D81DE8F}" presName="hierRoot2" presStyleCnt="0">
        <dgm:presLayoutVars>
          <dgm:hierBranch val="init"/>
        </dgm:presLayoutVars>
      </dgm:prSet>
      <dgm:spPr/>
    </dgm:pt>
    <dgm:pt modelId="{440784C0-02D0-406A-BA15-06CA8F457145}" type="pres">
      <dgm:prSet presAssocID="{BB45E39A-E092-40D0-B928-E1E00D81DE8F}" presName="rootComposite" presStyleCnt="0"/>
      <dgm:spPr/>
    </dgm:pt>
    <dgm:pt modelId="{520456D2-2061-46CF-9B5D-065386C0BAF0}" type="pres">
      <dgm:prSet presAssocID="{BB45E39A-E092-40D0-B928-E1E00D81DE8F}" presName="rootText" presStyleLbl="node2" presStyleIdx="2" presStyleCnt="3" custLinFactNeighborX="61220" custLinFactNeighborY="3628">
        <dgm:presLayoutVars>
          <dgm:chPref val="3"/>
        </dgm:presLayoutVars>
      </dgm:prSet>
      <dgm:spPr/>
    </dgm:pt>
    <dgm:pt modelId="{CD36C938-99C2-419E-9C9F-3A1EAE2A0561}" type="pres">
      <dgm:prSet presAssocID="{BB45E39A-E092-40D0-B928-E1E00D81DE8F}" presName="rootConnector" presStyleLbl="node2" presStyleIdx="2" presStyleCnt="3"/>
      <dgm:spPr/>
    </dgm:pt>
    <dgm:pt modelId="{D1BC90D2-C797-4A66-9729-CD2136794517}" type="pres">
      <dgm:prSet presAssocID="{BB45E39A-E092-40D0-B928-E1E00D81DE8F}" presName="hierChild4" presStyleCnt="0"/>
      <dgm:spPr/>
    </dgm:pt>
    <dgm:pt modelId="{99F1884E-77B7-4265-B97B-F64098697C3E}" type="pres">
      <dgm:prSet presAssocID="{BB45E39A-E092-40D0-B928-E1E00D81DE8F}" presName="hierChild5" presStyleCnt="0"/>
      <dgm:spPr/>
    </dgm:pt>
    <dgm:pt modelId="{ED959C0E-A683-41E4-81E6-A0AF42EC6757}" type="pres">
      <dgm:prSet presAssocID="{4B1A450E-9047-45FD-957C-9C20956664BC}" presName="hierChild3" presStyleCnt="0"/>
      <dgm:spPr/>
    </dgm:pt>
    <dgm:pt modelId="{34CB6374-CB9E-41C6-B401-EA1DFC0E4A20}" type="pres">
      <dgm:prSet presAssocID="{358D5637-9FC7-47C1-902A-069488FA2BB6}" presName="Name111" presStyleLbl="parChTrans1D2" presStyleIdx="3" presStyleCnt="4"/>
      <dgm:spPr/>
    </dgm:pt>
    <dgm:pt modelId="{A17F8566-DEC7-4B03-A1F1-14D20A35ED1C}" type="pres">
      <dgm:prSet presAssocID="{9D1C76DB-562E-4360-92FC-D52A972920D6}" presName="hierRoot3" presStyleCnt="0">
        <dgm:presLayoutVars>
          <dgm:hierBranch val="init"/>
        </dgm:presLayoutVars>
      </dgm:prSet>
      <dgm:spPr/>
    </dgm:pt>
    <dgm:pt modelId="{EBFC7063-B579-4DFA-B151-F1A229F3831E}" type="pres">
      <dgm:prSet presAssocID="{9D1C76DB-562E-4360-92FC-D52A972920D6}" presName="rootComposite3" presStyleCnt="0"/>
      <dgm:spPr/>
    </dgm:pt>
    <dgm:pt modelId="{C17E8C8F-1435-41D0-ACB8-55DA65F0D892}" type="pres">
      <dgm:prSet presAssocID="{9D1C76DB-562E-4360-92FC-D52A972920D6}" presName="rootText3" presStyleLbl="asst1" presStyleIdx="0" presStyleCnt="1" custScaleX="133547" custScaleY="125127">
        <dgm:presLayoutVars>
          <dgm:chPref val="3"/>
        </dgm:presLayoutVars>
      </dgm:prSet>
      <dgm:spPr/>
    </dgm:pt>
    <dgm:pt modelId="{A0ADE822-F3F2-475E-83C1-5D85C6CAD6CF}" type="pres">
      <dgm:prSet presAssocID="{9D1C76DB-562E-4360-92FC-D52A972920D6}" presName="rootConnector3" presStyleLbl="asst1" presStyleIdx="0" presStyleCnt="1"/>
      <dgm:spPr/>
    </dgm:pt>
    <dgm:pt modelId="{0F8BE620-FE61-43E9-A9EE-58E0B2E66C31}" type="pres">
      <dgm:prSet presAssocID="{9D1C76DB-562E-4360-92FC-D52A972920D6}" presName="hierChild6" presStyleCnt="0"/>
      <dgm:spPr/>
    </dgm:pt>
    <dgm:pt modelId="{3181891A-898C-4D9A-9E06-0282E6B33A5A}" type="pres">
      <dgm:prSet presAssocID="{9D1C76DB-562E-4360-92FC-D52A972920D6}" presName="hierChild7" presStyleCnt="0"/>
      <dgm:spPr/>
    </dgm:pt>
    <dgm:pt modelId="{56401126-1C72-411A-9539-A95DBCBB6069}" type="pres">
      <dgm:prSet presAssocID="{8B294902-270D-4FD1-A5AD-018D981C1A1B}" presName="hierRoot1" presStyleCnt="0">
        <dgm:presLayoutVars>
          <dgm:hierBranch val="init"/>
        </dgm:presLayoutVars>
      </dgm:prSet>
      <dgm:spPr/>
    </dgm:pt>
    <dgm:pt modelId="{B9E2DE1E-7948-424E-B0B4-D4EDA8BCF6EB}" type="pres">
      <dgm:prSet presAssocID="{8B294902-270D-4FD1-A5AD-018D981C1A1B}" presName="rootComposite1" presStyleCnt="0"/>
      <dgm:spPr/>
    </dgm:pt>
    <dgm:pt modelId="{1C0B2171-A52B-4C54-AC76-868CB2AFA416}" type="pres">
      <dgm:prSet presAssocID="{8B294902-270D-4FD1-A5AD-018D981C1A1B}" presName="rootText1" presStyleLbl="node0" presStyleIdx="1" presStyleCnt="3" custLinFactY="110965" custLinFactNeighborX="-92548" custLinFactNeighborY="200000">
        <dgm:presLayoutVars>
          <dgm:chPref val="3"/>
        </dgm:presLayoutVars>
      </dgm:prSet>
      <dgm:spPr/>
    </dgm:pt>
    <dgm:pt modelId="{86EC5A3F-EC8E-4AD5-8912-B4B41AABDCBB}" type="pres">
      <dgm:prSet presAssocID="{8B294902-270D-4FD1-A5AD-018D981C1A1B}" presName="rootConnector1" presStyleLbl="node1" presStyleIdx="0" presStyleCnt="0"/>
      <dgm:spPr/>
    </dgm:pt>
    <dgm:pt modelId="{C5D447B4-0A51-4368-9375-ED344AC47B9B}" type="pres">
      <dgm:prSet presAssocID="{8B294902-270D-4FD1-A5AD-018D981C1A1B}" presName="hierChild2" presStyleCnt="0"/>
      <dgm:spPr/>
    </dgm:pt>
    <dgm:pt modelId="{9C634896-9250-441C-BFC3-2C0069C88E47}" type="pres">
      <dgm:prSet presAssocID="{8B294902-270D-4FD1-A5AD-018D981C1A1B}" presName="hierChild3" presStyleCnt="0"/>
      <dgm:spPr/>
    </dgm:pt>
    <dgm:pt modelId="{15A7A545-D657-49D9-914F-EFBEF7CCA735}" type="pres">
      <dgm:prSet presAssocID="{402FEC3C-979D-4F45-BCFE-91C54C22E726}" presName="hierRoot1" presStyleCnt="0">
        <dgm:presLayoutVars>
          <dgm:hierBranch val="init"/>
        </dgm:presLayoutVars>
      </dgm:prSet>
      <dgm:spPr/>
    </dgm:pt>
    <dgm:pt modelId="{E08264C1-CD86-489D-B015-49C3DF948856}" type="pres">
      <dgm:prSet presAssocID="{402FEC3C-979D-4F45-BCFE-91C54C22E726}" presName="rootComposite1" presStyleCnt="0"/>
      <dgm:spPr/>
    </dgm:pt>
    <dgm:pt modelId="{EE302ACB-375E-49EF-9916-E42BA02E4423}" type="pres">
      <dgm:prSet presAssocID="{402FEC3C-979D-4F45-BCFE-91C54C22E726}" presName="rootText1" presStyleLbl="node0" presStyleIdx="2" presStyleCnt="3" custLinFactNeighborX="-70969" custLinFactNeighborY="-2649">
        <dgm:presLayoutVars>
          <dgm:chPref val="3"/>
        </dgm:presLayoutVars>
      </dgm:prSet>
      <dgm:spPr/>
    </dgm:pt>
    <dgm:pt modelId="{81AE024C-D81A-4949-8C0A-3D172C523A60}" type="pres">
      <dgm:prSet presAssocID="{402FEC3C-979D-4F45-BCFE-91C54C22E726}" presName="rootConnector1" presStyleLbl="node1" presStyleIdx="0" presStyleCnt="0"/>
      <dgm:spPr/>
    </dgm:pt>
    <dgm:pt modelId="{EE10D42F-B905-41D4-8C5A-0DD609200EB2}" type="pres">
      <dgm:prSet presAssocID="{402FEC3C-979D-4F45-BCFE-91C54C22E726}" presName="hierChild2" presStyleCnt="0"/>
      <dgm:spPr/>
    </dgm:pt>
    <dgm:pt modelId="{7592D450-7D68-4667-AC7E-ADEDDB2352FD}" type="pres">
      <dgm:prSet presAssocID="{402FEC3C-979D-4F45-BCFE-91C54C22E726}" presName="hierChild3" presStyleCnt="0"/>
      <dgm:spPr/>
    </dgm:pt>
  </dgm:ptLst>
  <dgm:cxnLst>
    <dgm:cxn modelId="{2F06B90A-5CCA-4B6A-BD73-9087BC6C38DD}" type="presOf" srcId="{8B294902-270D-4FD1-A5AD-018D981C1A1B}" destId="{86EC5A3F-EC8E-4AD5-8912-B4B41AABDCBB}" srcOrd="1" destOrd="0" presId="urn:microsoft.com/office/officeart/2005/8/layout/orgChart1"/>
    <dgm:cxn modelId="{01FAF122-8715-44B4-B0BE-BA0A2205F731}" type="presOf" srcId="{402FEC3C-979D-4F45-BCFE-91C54C22E726}" destId="{81AE024C-D81A-4949-8C0A-3D172C523A60}" srcOrd="1" destOrd="0" presId="urn:microsoft.com/office/officeart/2005/8/layout/orgChart1"/>
    <dgm:cxn modelId="{01BFF232-FDBB-4D6D-BBFC-2AE40B1770FB}" type="presOf" srcId="{9D1C76DB-562E-4360-92FC-D52A972920D6}" destId="{A0ADE822-F3F2-475E-83C1-5D85C6CAD6CF}" srcOrd="1" destOrd="0" presId="urn:microsoft.com/office/officeart/2005/8/layout/orgChart1"/>
    <dgm:cxn modelId="{28EAC734-8978-420B-ABAD-4786BF237E97}" type="presOf" srcId="{8A7B9107-49BE-4DFE-9F1B-B33A8052E36A}" destId="{30ECF267-10F3-41EF-A1A1-4CC0ADED4B3C}" srcOrd="0" destOrd="0" presId="urn:microsoft.com/office/officeart/2005/8/layout/orgChart1"/>
    <dgm:cxn modelId="{02294347-CB78-419A-B16E-B951C7EE50CE}" type="presOf" srcId="{402FEC3C-979D-4F45-BCFE-91C54C22E726}" destId="{EE302ACB-375E-49EF-9916-E42BA02E4423}" srcOrd="0" destOrd="0" presId="urn:microsoft.com/office/officeart/2005/8/layout/orgChart1"/>
    <dgm:cxn modelId="{B2ED1D4A-59C7-40A6-B9F0-37AC90F5A1A9}" srcId="{F49D231B-E715-4F55-84AD-D0444B3B06AC}" destId="{4B1A450E-9047-45FD-957C-9C20956664BC}" srcOrd="0" destOrd="0" parTransId="{F2EE052A-3C7A-40D5-A146-8550A5D80587}" sibTransId="{3149EFB8-5527-4470-AD9A-BBA6DFE5574B}"/>
    <dgm:cxn modelId="{3CC2B64E-352F-4CD4-80AD-612577A17DAC}" type="presOf" srcId="{BB45E39A-E092-40D0-B928-E1E00D81DE8F}" destId="{520456D2-2061-46CF-9B5D-065386C0BAF0}" srcOrd="0" destOrd="0" presId="urn:microsoft.com/office/officeart/2005/8/layout/orgChart1"/>
    <dgm:cxn modelId="{2E8A8D55-B555-4543-80BD-B326DF6F68AD}" srcId="{4B1A450E-9047-45FD-957C-9C20956664BC}" destId="{32B657A9-2C26-4BAC-B62E-39B3EB7C46C9}" srcOrd="2" destOrd="0" parTransId="{591A30A8-54B4-487B-9B12-E46AC7B4D42B}" sibTransId="{630D24E2-0B42-4591-A8C4-49D619254D57}"/>
    <dgm:cxn modelId="{5F685C58-87A9-4574-B9D5-B71D9B1FFAB1}" srcId="{4B1A450E-9047-45FD-957C-9C20956664BC}" destId="{9D1C76DB-562E-4360-92FC-D52A972920D6}" srcOrd="0" destOrd="0" parTransId="{358D5637-9FC7-47C1-902A-069488FA2BB6}" sibTransId="{4B4C8F56-550F-4A75-9B04-9F6FB1054373}"/>
    <dgm:cxn modelId="{D9566779-9B6F-400C-8CBE-7F6843EC6D6C}" type="presOf" srcId="{8B294902-270D-4FD1-A5AD-018D981C1A1B}" destId="{1C0B2171-A52B-4C54-AC76-868CB2AFA416}" srcOrd="0" destOrd="0" presId="urn:microsoft.com/office/officeart/2005/8/layout/orgChart1"/>
    <dgm:cxn modelId="{E7A6A787-D79B-4121-9492-EF378FE35D93}" type="presOf" srcId="{9D1C76DB-562E-4360-92FC-D52A972920D6}" destId="{C17E8C8F-1435-41D0-ACB8-55DA65F0D892}" srcOrd="0" destOrd="0" presId="urn:microsoft.com/office/officeart/2005/8/layout/orgChart1"/>
    <dgm:cxn modelId="{2C88CC8B-1C79-4EF1-A7D5-18E126914C26}" type="presOf" srcId="{4B1A450E-9047-45FD-957C-9C20956664BC}" destId="{944F591F-34DC-4DF1-9034-BE81A7860FC9}" srcOrd="1" destOrd="0" presId="urn:microsoft.com/office/officeart/2005/8/layout/orgChart1"/>
    <dgm:cxn modelId="{C960BA93-C476-46E3-BD98-53B748274C09}" type="presOf" srcId="{5EF03827-ACAB-4EFF-915C-3B97B749231D}" destId="{01A819EB-B9D9-4BEB-B5DD-609C9B17E469}" srcOrd="1" destOrd="0" presId="urn:microsoft.com/office/officeart/2005/8/layout/orgChart1"/>
    <dgm:cxn modelId="{B87E0EA7-4B0D-412F-8951-E5B33C798CAF}" type="presOf" srcId="{32B657A9-2C26-4BAC-B62E-39B3EB7C46C9}" destId="{5A8931CC-F481-4FB2-B55C-4D7D5C960797}" srcOrd="0" destOrd="0" presId="urn:microsoft.com/office/officeart/2005/8/layout/orgChart1"/>
    <dgm:cxn modelId="{EE5953AA-7C8B-41BF-9DD5-756362E57B54}" srcId="{F49D231B-E715-4F55-84AD-D0444B3B06AC}" destId="{402FEC3C-979D-4F45-BCFE-91C54C22E726}" srcOrd="2" destOrd="0" parTransId="{7DACE521-2355-4C2C-8E78-B5735A4241EB}" sibTransId="{3FE2519F-E765-446E-A9A6-E448BA51749B}"/>
    <dgm:cxn modelId="{9F163AAC-5A71-4BD3-8703-7D14906E05F0}" srcId="{4B1A450E-9047-45FD-957C-9C20956664BC}" destId="{5EF03827-ACAB-4EFF-915C-3B97B749231D}" srcOrd="1" destOrd="0" parTransId="{F77E8881-817A-423C-9E85-9167DE84C232}" sibTransId="{9EDD0327-41BA-4136-938E-B06B88B9BBC5}"/>
    <dgm:cxn modelId="{12A79BB7-17CB-44BB-B7AF-BC23609DD862}" type="presOf" srcId="{4B1A450E-9047-45FD-957C-9C20956664BC}" destId="{0AC1C3DD-405C-47F8-8044-7DBFD548F382}" srcOrd="0" destOrd="0" presId="urn:microsoft.com/office/officeart/2005/8/layout/orgChart1"/>
    <dgm:cxn modelId="{01312ABA-AB0C-4380-A4F3-ABE7692D833E}" type="presOf" srcId="{32B657A9-2C26-4BAC-B62E-39B3EB7C46C9}" destId="{984C8B15-19D5-4E82-BFF8-F7CD84390099}" srcOrd="1" destOrd="0" presId="urn:microsoft.com/office/officeart/2005/8/layout/orgChart1"/>
    <dgm:cxn modelId="{AEDC96C0-87C4-4F4C-82C2-E70EFF64032F}" type="presOf" srcId="{591A30A8-54B4-487B-9B12-E46AC7B4D42B}" destId="{1E7A669F-3E90-4DF4-9F8C-6748F480EB25}" srcOrd="0" destOrd="0" presId="urn:microsoft.com/office/officeart/2005/8/layout/orgChart1"/>
    <dgm:cxn modelId="{AB5CF3C6-C57E-430C-9416-4DB76858A7D9}" type="presOf" srcId="{5EF03827-ACAB-4EFF-915C-3B97B749231D}" destId="{4656CA92-668C-4C98-8F4A-73ACB6673075}" srcOrd="0" destOrd="0" presId="urn:microsoft.com/office/officeart/2005/8/layout/orgChart1"/>
    <dgm:cxn modelId="{73DA1FDC-4349-4258-90B1-2B10F32A7E2A}" srcId="{4B1A450E-9047-45FD-957C-9C20956664BC}" destId="{BB45E39A-E092-40D0-B928-E1E00D81DE8F}" srcOrd="3" destOrd="0" parTransId="{8A7B9107-49BE-4DFE-9F1B-B33A8052E36A}" sibTransId="{2C5CF84B-4E02-4487-9E54-ACA193747641}"/>
    <dgm:cxn modelId="{F712F8DD-E0AD-4DD4-ABC6-9599671D71B9}" type="presOf" srcId="{F49D231B-E715-4F55-84AD-D0444B3B06AC}" destId="{F0D2706F-93D9-40BF-84D7-B04A00655E2A}" srcOrd="0" destOrd="0" presId="urn:microsoft.com/office/officeart/2005/8/layout/orgChart1"/>
    <dgm:cxn modelId="{4726BBDF-9710-4600-A57F-B2ED99410792}" srcId="{F49D231B-E715-4F55-84AD-D0444B3B06AC}" destId="{8B294902-270D-4FD1-A5AD-018D981C1A1B}" srcOrd="1" destOrd="0" parTransId="{4651DFFA-88C9-40AA-A293-E335729DC039}" sibTransId="{FFC4296B-87A1-4D73-B5C8-FC3A8BAF9BC2}"/>
    <dgm:cxn modelId="{34F5D1DF-DD3C-4831-A641-D88427A6CADD}" type="presOf" srcId="{BB45E39A-E092-40D0-B928-E1E00D81DE8F}" destId="{CD36C938-99C2-419E-9C9F-3A1EAE2A0561}" srcOrd="1" destOrd="0" presId="urn:microsoft.com/office/officeart/2005/8/layout/orgChart1"/>
    <dgm:cxn modelId="{BA481EEA-BA44-454A-AD92-20E2539C5825}" type="presOf" srcId="{358D5637-9FC7-47C1-902A-069488FA2BB6}" destId="{34CB6374-CB9E-41C6-B401-EA1DFC0E4A20}" srcOrd="0" destOrd="0" presId="urn:microsoft.com/office/officeart/2005/8/layout/orgChart1"/>
    <dgm:cxn modelId="{E29B71EE-A281-422E-B540-3F2907222B85}" type="presOf" srcId="{F77E8881-817A-423C-9E85-9167DE84C232}" destId="{A306FBA2-605F-4AA1-9690-D6F8F65BF720}" srcOrd="0" destOrd="0" presId="urn:microsoft.com/office/officeart/2005/8/layout/orgChart1"/>
    <dgm:cxn modelId="{7C401D4B-EE48-494E-A543-A1130E58C71C}" type="presParOf" srcId="{F0D2706F-93D9-40BF-84D7-B04A00655E2A}" destId="{04C75074-18C5-4DDF-B5AB-324DDC1808C3}" srcOrd="0" destOrd="0" presId="urn:microsoft.com/office/officeart/2005/8/layout/orgChart1"/>
    <dgm:cxn modelId="{D8318940-E0E7-4C85-9BC0-1EAB507D0570}" type="presParOf" srcId="{04C75074-18C5-4DDF-B5AB-324DDC1808C3}" destId="{F51944ED-8B1D-4E0F-9D3E-EDF821DCC186}" srcOrd="0" destOrd="0" presId="urn:microsoft.com/office/officeart/2005/8/layout/orgChart1"/>
    <dgm:cxn modelId="{6558BE40-E43A-46FF-871D-17852E1DFAD3}" type="presParOf" srcId="{F51944ED-8B1D-4E0F-9D3E-EDF821DCC186}" destId="{0AC1C3DD-405C-47F8-8044-7DBFD548F382}" srcOrd="0" destOrd="0" presId="urn:microsoft.com/office/officeart/2005/8/layout/orgChart1"/>
    <dgm:cxn modelId="{D8B8A95B-3AA7-4FBC-B22A-65141197404C}" type="presParOf" srcId="{F51944ED-8B1D-4E0F-9D3E-EDF821DCC186}" destId="{944F591F-34DC-4DF1-9034-BE81A7860FC9}" srcOrd="1" destOrd="0" presId="urn:microsoft.com/office/officeart/2005/8/layout/orgChart1"/>
    <dgm:cxn modelId="{A940CFB3-6FE5-408C-BF91-EE837B52DD4A}" type="presParOf" srcId="{04C75074-18C5-4DDF-B5AB-324DDC1808C3}" destId="{712EDB6F-F2A1-4890-B91C-3D4994A73DC3}" srcOrd="1" destOrd="0" presId="urn:microsoft.com/office/officeart/2005/8/layout/orgChart1"/>
    <dgm:cxn modelId="{8B873EDA-84EF-4C82-9EAE-3E1E307D7ED7}" type="presParOf" srcId="{712EDB6F-F2A1-4890-B91C-3D4994A73DC3}" destId="{A306FBA2-605F-4AA1-9690-D6F8F65BF720}" srcOrd="0" destOrd="0" presId="urn:microsoft.com/office/officeart/2005/8/layout/orgChart1"/>
    <dgm:cxn modelId="{39D785E5-008C-49C6-A7B6-2788B6122AEA}" type="presParOf" srcId="{712EDB6F-F2A1-4890-B91C-3D4994A73DC3}" destId="{E6913808-D174-49C3-8856-4244D3858C38}" srcOrd="1" destOrd="0" presId="urn:microsoft.com/office/officeart/2005/8/layout/orgChart1"/>
    <dgm:cxn modelId="{E27111A9-E0FE-4F85-BF3C-C204394DE952}" type="presParOf" srcId="{E6913808-D174-49C3-8856-4244D3858C38}" destId="{CEC99633-1E61-4A70-86C3-950A80E7318A}" srcOrd="0" destOrd="0" presId="urn:microsoft.com/office/officeart/2005/8/layout/orgChart1"/>
    <dgm:cxn modelId="{42ACF097-4EF8-48CA-B647-74F33DFD85E3}" type="presParOf" srcId="{CEC99633-1E61-4A70-86C3-950A80E7318A}" destId="{4656CA92-668C-4C98-8F4A-73ACB6673075}" srcOrd="0" destOrd="0" presId="urn:microsoft.com/office/officeart/2005/8/layout/orgChart1"/>
    <dgm:cxn modelId="{C20BE172-4924-4114-BEDF-495D5415C5F6}" type="presParOf" srcId="{CEC99633-1E61-4A70-86C3-950A80E7318A}" destId="{01A819EB-B9D9-4BEB-B5DD-609C9B17E469}" srcOrd="1" destOrd="0" presId="urn:microsoft.com/office/officeart/2005/8/layout/orgChart1"/>
    <dgm:cxn modelId="{E376D3FA-2E73-4C28-891E-6F49B227309E}" type="presParOf" srcId="{E6913808-D174-49C3-8856-4244D3858C38}" destId="{C738E7D3-3993-4EB4-BB62-2573D512D108}" srcOrd="1" destOrd="0" presId="urn:microsoft.com/office/officeart/2005/8/layout/orgChart1"/>
    <dgm:cxn modelId="{D10C90E0-6A4B-4261-ADDA-C9668949A59C}" type="presParOf" srcId="{E6913808-D174-49C3-8856-4244D3858C38}" destId="{1AD53B57-6215-4D51-9E4B-7FE94FE26C41}" srcOrd="2" destOrd="0" presId="urn:microsoft.com/office/officeart/2005/8/layout/orgChart1"/>
    <dgm:cxn modelId="{D9641707-7028-4A68-B23B-01EFB8149351}" type="presParOf" srcId="{712EDB6F-F2A1-4890-B91C-3D4994A73DC3}" destId="{1E7A669F-3E90-4DF4-9F8C-6748F480EB25}" srcOrd="2" destOrd="0" presId="urn:microsoft.com/office/officeart/2005/8/layout/orgChart1"/>
    <dgm:cxn modelId="{FB181D61-DAB7-4300-8D37-3AFE2258FBF6}" type="presParOf" srcId="{712EDB6F-F2A1-4890-B91C-3D4994A73DC3}" destId="{12B4890D-D9AB-412C-B928-4E94BC434D35}" srcOrd="3" destOrd="0" presId="urn:microsoft.com/office/officeart/2005/8/layout/orgChart1"/>
    <dgm:cxn modelId="{B2873656-6E70-4377-B471-EADCABAD5B47}" type="presParOf" srcId="{12B4890D-D9AB-412C-B928-4E94BC434D35}" destId="{754441F9-5ABC-4033-A841-D959FF07507F}" srcOrd="0" destOrd="0" presId="urn:microsoft.com/office/officeart/2005/8/layout/orgChart1"/>
    <dgm:cxn modelId="{AEFD8898-02A7-4066-83FE-16701CAC29EF}" type="presParOf" srcId="{754441F9-5ABC-4033-A841-D959FF07507F}" destId="{5A8931CC-F481-4FB2-B55C-4D7D5C960797}" srcOrd="0" destOrd="0" presId="urn:microsoft.com/office/officeart/2005/8/layout/orgChart1"/>
    <dgm:cxn modelId="{620DE00A-C790-46A7-91BC-E2C23EAA41AC}" type="presParOf" srcId="{754441F9-5ABC-4033-A841-D959FF07507F}" destId="{984C8B15-19D5-4E82-BFF8-F7CD84390099}" srcOrd="1" destOrd="0" presId="urn:microsoft.com/office/officeart/2005/8/layout/orgChart1"/>
    <dgm:cxn modelId="{F097AB2A-5176-463F-A605-AD1021795F9C}" type="presParOf" srcId="{12B4890D-D9AB-412C-B928-4E94BC434D35}" destId="{4E2F030C-165B-4EF9-A9F9-80454AEC800A}" srcOrd="1" destOrd="0" presId="urn:microsoft.com/office/officeart/2005/8/layout/orgChart1"/>
    <dgm:cxn modelId="{52B4360B-7CF1-47F7-B0D2-198E3CFA5B61}" type="presParOf" srcId="{12B4890D-D9AB-412C-B928-4E94BC434D35}" destId="{04B3CC46-AF0E-40E6-97B4-894DB1DD443E}" srcOrd="2" destOrd="0" presId="urn:microsoft.com/office/officeart/2005/8/layout/orgChart1"/>
    <dgm:cxn modelId="{BAAB8079-EF45-4336-A782-9A123E6BFDE7}" type="presParOf" srcId="{712EDB6F-F2A1-4890-B91C-3D4994A73DC3}" destId="{30ECF267-10F3-41EF-A1A1-4CC0ADED4B3C}" srcOrd="4" destOrd="0" presId="urn:microsoft.com/office/officeart/2005/8/layout/orgChart1"/>
    <dgm:cxn modelId="{DCB020FB-37C7-40B6-BDAA-265A9F53267F}" type="presParOf" srcId="{712EDB6F-F2A1-4890-B91C-3D4994A73DC3}" destId="{3F71894F-DBAD-4930-9605-ACFB46B39738}" srcOrd="5" destOrd="0" presId="urn:microsoft.com/office/officeart/2005/8/layout/orgChart1"/>
    <dgm:cxn modelId="{CD3405BB-923E-4A3A-B94C-976301C3711C}" type="presParOf" srcId="{3F71894F-DBAD-4930-9605-ACFB46B39738}" destId="{440784C0-02D0-406A-BA15-06CA8F457145}" srcOrd="0" destOrd="0" presId="urn:microsoft.com/office/officeart/2005/8/layout/orgChart1"/>
    <dgm:cxn modelId="{0D4819CD-A028-490E-8D69-4D9B211F534C}" type="presParOf" srcId="{440784C0-02D0-406A-BA15-06CA8F457145}" destId="{520456D2-2061-46CF-9B5D-065386C0BAF0}" srcOrd="0" destOrd="0" presId="urn:microsoft.com/office/officeart/2005/8/layout/orgChart1"/>
    <dgm:cxn modelId="{A6E5466E-FA45-4ED0-A618-28E9E0B43192}" type="presParOf" srcId="{440784C0-02D0-406A-BA15-06CA8F457145}" destId="{CD36C938-99C2-419E-9C9F-3A1EAE2A0561}" srcOrd="1" destOrd="0" presId="urn:microsoft.com/office/officeart/2005/8/layout/orgChart1"/>
    <dgm:cxn modelId="{4E83BDDA-E1A6-40B6-B247-1E7EF99039A3}" type="presParOf" srcId="{3F71894F-DBAD-4930-9605-ACFB46B39738}" destId="{D1BC90D2-C797-4A66-9729-CD2136794517}" srcOrd="1" destOrd="0" presId="urn:microsoft.com/office/officeart/2005/8/layout/orgChart1"/>
    <dgm:cxn modelId="{437CC482-AF1E-44BF-861D-5DE55B6D18DF}" type="presParOf" srcId="{3F71894F-DBAD-4930-9605-ACFB46B39738}" destId="{99F1884E-77B7-4265-B97B-F64098697C3E}" srcOrd="2" destOrd="0" presId="urn:microsoft.com/office/officeart/2005/8/layout/orgChart1"/>
    <dgm:cxn modelId="{774DF195-3EB6-49F9-BA7E-655575CC62E2}" type="presParOf" srcId="{04C75074-18C5-4DDF-B5AB-324DDC1808C3}" destId="{ED959C0E-A683-41E4-81E6-A0AF42EC6757}" srcOrd="2" destOrd="0" presId="urn:microsoft.com/office/officeart/2005/8/layout/orgChart1"/>
    <dgm:cxn modelId="{0880C36E-A118-4579-921B-1E25635BFEA3}" type="presParOf" srcId="{ED959C0E-A683-41E4-81E6-A0AF42EC6757}" destId="{34CB6374-CB9E-41C6-B401-EA1DFC0E4A20}" srcOrd="0" destOrd="0" presId="urn:microsoft.com/office/officeart/2005/8/layout/orgChart1"/>
    <dgm:cxn modelId="{65BC8618-9ECA-40F3-96F0-DEA519593BC9}" type="presParOf" srcId="{ED959C0E-A683-41E4-81E6-A0AF42EC6757}" destId="{A17F8566-DEC7-4B03-A1F1-14D20A35ED1C}" srcOrd="1" destOrd="0" presId="urn:microsoft.com/office/officeart/2005/8/layout/orgChart1"/>
    <dgm:cxn modelId="{EF75D62E-6584-4565-8181-CED071346206}" type="presParOf" srcId="{A17F8566-DEC7-4B03-A1F1-14D20A35ED1C}" destId="{EBFC7063-B579-4DFA-B151-F1A229F3831E}" srcOrd="0" destOrd="0" presId="urn:microsoft.com/office/officeart/2005/8/layout/orgChart1"/>
    <dgm:cxn modelId="{F0D4EA39-7085-4A37-AED4-43FADBDEE754}" type="presParOf" srcId="{EBFC7063-B579-4DFA-B151-F1A229F3831E}" destId="{C17E8C8F-1435-41D0-ACB8-55DA65F0D892}" srcOrd="0" destOrd="0" presId="urn:microsoft.com/office/officeart/2005/8/layout/orgChart1"/>
    <dgm:cxn modelId="{F584CC20-D9C1-466D-B84B-EBF4BD463961}" type="presParOf" srcId="{EBFC7063-B579-4DFA-B151-F1A229F3831E}" destId="{A0ADE822-F3F2-475E-83C1-5D85C6CAD6CF}" srcOrd="1" destOrd="0" presId="urn:microsoft.com/office/officeart/2005/8/layout/orgChart1"/>
    <dgm:cxn modelId="{BA263E17-5554-4538-9483-516D5BAD5852}" type="presParOf" srcId="{A17F8566-DEC7-4B03-A1F1-14D20A35ED1C}" destId="{0F8BE620-FE61-43E9-A9EE-58E0B2E66C31}" srcOrd="1" destOrd="0" presId="urn:microsoft.com/office/officeart/2005/8/layout/orgChart1"/>
    <dgm:cxn modelId="{748994F7-D255-466B-A928-BC33128E7021}" type="presParOf" srcId="{A17F8566-DEC7-4B03-A1F1-14D20A35ED1C}" destId="{3181891A-898C-4D9A-9E06-0282E6B33A5A}" srcOrd="2" destOrd="0" presId="urn:microsoft.com/office/officeart/2005/8/layout/orgChart1"/>
    <dgm:cxn modelId="{8DCC3CA0-74E7-41C8-9702-D07A4E6829B3}" type="presParOf" srcId="{F0D2706F-93D9-40BF-84D7-B04A00655E2A}" destId="{56401126-1C72-411A-9539-A95DBCBB6069}" srcOrd="1" destOrd="0" presId="urn:microsoft.com/office/officeart/2005/8/layout/orgChart1"/>
    <dgm:cxn modelId="{BE66D8B7-3ECE-4D3C-8750-FB63662ACEB6}" type="presParOf" srcId="{56401126-1C72-411A-9539-A95DBCBB6069}" destId="{B9E2DE1E-7948-424E-B0B4-D4EDA8BCF6EB}" srcOrd="0" destOrd="0" presId="urn:microsoft.com/office/officeart/2005/8/layout/orgChart1"/>
    <dgm:cxn modelId="{A898E99D-12FE-4504-B385-22B25ECB2A58}" type="presParOf" srcId="{B9E2DE1E-7948-424E-B0B4-D4EDA8BCF6EB}" destId="{1C0B2171-A52B-4C54-AC76-868CB2AFA416}" srcOrd="0" destOrd="0" presId="urn:microsoft.com/office/officeart/2005/8/layout/orgChart1"/>
    <dgm:cxn modelId="{834FD9BA-8B98-4E02-A8EC-CA1FEB341F4A}" type="presParOf" srcId="{B9E2DE1E-7948-424E-B0B4-D4EDA8BCF6EB}" destId="{86EC5A3F-EC8E-4AD5-8912-B4B41AABDCBB}" srcOrd="1" destOrd="0" presId="urn:microsoft.com/office/officeart/2005/8/layout/orgChart1"/>
    <dgm:cxn modelId="{4BF8BD1E-F742-47B7-9BBA-EE743CEF1604}" type="presParOf" srcId="{56401126-1C72-411A-9539-A95DBCBB6069}" destId="{C5D447B4-0A51-4368-9375-ED344AC47B9B}" srcOrd="1" destOrd="0" presId="urn:microsoft.com/office/officeart/2005/8/layout/orgChart1"/>
    <dgm:cxn modelId="{476AC2E7-E465-4E3A-A4BA-5674D647DA0E}" type="presParOf" srcId="{56401126-1C72-411A-9539-A95DBCBB6069}" destId="{9C634896-9250-441C-BFC3-2C0069C88E47}" srcOrd="2" destOrd="0" presId="urn:microsoft.com/office/officeart/2005/8/layout/orgChart1"/>
    <dgm:cxn modelId="{6FE63B12-0EED-467B-921C-B6FC9E5A4EAE}" type="presParOf" srcId="{F0D2706F-93D9-40BF-84D7-B04A00655E2A}" destId="{15A7A545-D657-49D9-914F-EFBEF7CCA735}" srcOrd="2" destOrd="0" presId="urn:microsoft.com/office/officeart/2005/8/layout/orgChart1"/>
    <dgm:cxn modelId="{08AC64F8-B7E3-4070-95ED-41C65C00049D}" type="presParOf" srcId="{15A7A545-D657-49D9-914F-EFBEF7CCA735}" destId="{E08264C1-CD86-489D-B015-49C3DF948856}" srcOrd="0" destOrd="0" presId="urn:microsoft.com/office/officeart/2005/8/layout/orgChart1"/>
    <dgm:cxn modelId="{9DCDC9A8-9838-4B4C-9F24-7F0DD01683D5}" type="presParOf" srcId="{E08264C1-CD86-489D-B015-49C3DF948856}" destId="{EE302ACB-375E-49EF-9916-E42BA02E4423}" srcOrd="0" destOrd="0" presId="urn:microsoft.com/office/officeart/2005/8/layout/orgChart1"/>
    <dgm:cxn modelId="{AE78CE78-8500-4A54-A46F-67B623CF5CBB}" type="presParOf" srcId="{E08264C1-CD86-489D-B015-49C3DF948856}" destId="{81AE024C-D81A-4949-8C0A-3D172C523A60}" srcOrd="1" destOrd="0" presId="urn:microsoft.com/office/officeart/2005/8/layout/orgChart1"/>
    <dgm:cxn modelId="{D5E4744C-6D74-4BF2-9CDF-ED96E325C1F2}" type="presParOf" srcId="{15A7A545-D657-49D9-914F-EFBEF7CCA735}" destId="{EE10D42F-B905-41D4-8C5A-0DD609200EB2}" srcOrd="1" destOrd="0" presId="urn:microsoft.com/office/officeart/2005/8/layout/orgChart1"/>
    <dgm:cxn modelId="{06072A2B-30D9-4DDB-876B-28097160F3CB}" type="presParOf" srcId="{15A7A545-D657-49D9-914F-EFBEF7CCA735}" destId="{7592D450-7D68-4667-AC7E-ADEDDB2352F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B6374-CB9E-41C6-B401-EA1DFC0E4A20}">
      <dsp:nvSpPr>
        <dsp:cNvPr id="0" name=""/>
        <dsp:cNvSpPr/>
      </dsp:nvSpPr>
      <dsp:spPr>
        <a:xfrm>
          <a:off x="3578858" y="1064980"/>
          <a:ext cx="223064" cy="1110688"/>
        </a:xfrm>
        <a:custGeom>
          <a:avLst/>
          <a:gdLst/>
          <a:ahLst/>
          <a:cxnLst/>
          <a:rect l="0" t="0" r="0" b="0"/>
          <a:pathLst>
            <a:path>
              <a:moveTo>
                <a:pt x="223064" y="0"/>
              </a:moveTo>
              <a:lnTo>
                <a:pt x="223064" y="1110688"/>
              </a:lnTo>
              <a:lnTo>
                <a:pt x="0" y="1110688"/>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0ECF267-10F3-41EF-A1A1-4CC0ADED4B3C}">
      <dsp:nvSpPr>
        <dsp:cNvPr id="0" name=""/>
        <dsp:cNvSpPr/>
      </dsp:nvSpPr>
      <dsp:spPr>
        <a:xfrm>
          <a:off x="3801923" y="1064980"/>
          <a:ext cx="3871133" cy="2224143"/>
        </a:xfrm>
        <a:custGeom>
          <a:avLst/>
          <a:gdLst/>
          <a:ahLst/>
          <a:cxnLst/>
          <a:rect l="0" t="0" r="0" b="0"/>
          <a:pathLst>
            <a:path>
              <a:moveTo>
                <a:pt x="0" y="0"/>
              </a:moveTo>
              <a:lnTo>
                <a:pt x="0" y="2001078"/>
              </a:lnTo>
              <a:lnTo>
                <a:pt x="3871133" y="2001078"/>
              </a:lnTo>
              <a:lnTo>
                <a:pt x="3871133" y="2224143"/>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E7A669F-3E90-4DF4-9F8C-6748F480EB25}">
      <dsp:nvSpPr>
        <dsp:cNvPr id="0" name=""/>
        <dsp:cNvSpPr/>
      </dsp:nvSpPr>
      <dsp:spPr>
        <a:xfrm>
          <a:off x="3801923" y="1064980"/>
          <a:ext cx="1281306" cy="718502"/>
        </a:xfrm>
        <a:custGeom>
          <a:avLst/>
          <a:gdLst/>
          <a:ahLst/>
          <a:cxnLst/>
          <a:rect l="0" t="0" r="0" b="0"/>
          <a:pathLst>
            <a:path>
              <a:moveTo>
                <a:pt x="0" y="0"/>
              </a:moveTo>
              <a:lnTo>
                <a:pt x="0" y="495437"/>
              </a:lnTo>
              <a:lnTo>
                <a:pt x="1281306" y="495437"/>
              </a:lnTo>
              <a:lnTo>
                <a:pt x="1281306" y="718502"/>
              </a:lnTo>
            </a:path>
          </a:pathLst>
        </a:custGeom>
        <a:noFill/>
        <a:ln w="12700" cap="flat" cmpd="sng" algn="ctr">
          <a:solidFill>
            <a:scrgbClr r="0" g="0" b="0"/>
          </a:solidFill>
          <a:prstDash val="sysDash"/>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306FBA2-605F-4AA1-9690-D6F8F65BF720}">
      <dsp:nvSpPr>
        <dsp:cNvPr id="0" name=""/>
        <dsp:cNvSpPr/>
      </dsp:nvSpPr>
      <dsp:spPr>
        <a:xfrm>
          <a:off x="1231365" y="1064980"/>
          <a:ext cx="2570558" cy="2221376"/>
        </a:xfrm>
        <a:custGeom>
          <a:avLst/>
          <a:gdLst/>
          <a:ahLst/>
          <a:cxnLst/>
          <a:rect l="0" t="0" r="0" b="0"/>
          <a:pathLst>
            <a:path>
              <a:moveTo>
                <a:pt x="2570558" y="0"/>
              </a:moveTo>
              <a:lnTo>
                <a:pt x="2570558" y="1998311"/>
              </a:lnTo>
              <a:lnTo>
                <a:pt x="0" y="1998311"/>
              </a:lnTo>
              <a:lnTo>
                <a:pt x="0" y="2221376"/>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AC1C3DD-405C-47F8-8044-7DBFD548F382}">
      <dsp:nvSpPr>
        <dsp:cNvPr id="0" name=""/>
        <dsp:cNvSpPr/>
      </dsp:nvSpPr>
      <dsp:spPr>
        <a:xfrm>
          <a:off x="2398515" y="2766"/>
          <a:ext cx="2806816" cy="106221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TALOS-FACET Project Manager</a:t>
          </a:r>
        </a:p>
        <a:p>
          <a:pPr marL="0" lvl="0" indent="0" algn="ctr" defTabSz="488950">
            <a:lnSpc>
              <a:spcPct val="90000"/>
            </a:lnSpc>
            <a:spcBef>
              <a:spcPct val="0"/>
            </a:spcBef>
            <a:spcAft>
              <a:spcPct val="35000"/>
            </a:spcAft>
            <a:buNone/>
          </a:pPr>
          <a:r>
            <a:rPr lang="en-US" sz="1100" kern="1200" dirty="0"/>
            <a:t>Debra Terrell</a:t>
          </a:r>
        </a:p>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1100" kern="1200" dirty="0"/>
            <a:t>Chris Hill, Deputy</a:t>
          </a:r>
        </a:p>
        <a:p>
          <a:pPr marL="0" lvl="0" indent="0" algn="ctr" defTabSz="488950">
            <a:lnSpc>
              <a:spcPct val="90000"/>
            </a:lnSpc>
            <a:spcBef>
              <a:spcPct val="0"/>
            </a:spcBef>
            <a:spcAft>
              <a:spcPct val="35000"/>
            </a:spcAft>
            <a:buNone/>
          </a:pPr>
          <a:r>
            <a:rPr lang="en-US" sz="1100" kern="1200" dirty="0"/>
            <a:t>Kyle Bankhead, Project Coordinator</a:t>
          </a:r>
        </a:p>
      </dsp:txBody>
      <dsp:txXfrm>
        <a:off x="2398515" y="2766"/>
        <a:ext cx="2806816" cy="1062214"/>
      </dsp:txXfrm>
    </dsp:sp>
    <dsp:sp modelId="{4656CA92-668C-4C98-8F4A-73ACB6673075}">
      <dsp:nvSpPr>
        <dsp:cNvPr id="0" name=""/>
        <dsp:cNvSpPr/>
      </dsp:nvSpPr>
      <dsp:spPr>
        <a:xfrm>
          <a:off x="169151" y="3286357"/>
          <a:ext cx="2124428" cy="106221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TALOS-FACET Lead Systems Engineer</a:t>
          </a:r>
        </a:p>
        <a:p>
          <a:pPr marL="0" lvl="0" indent="0" algn="ctr" defTabSz="488950">
            <a:lnSpc>
              <a:spcPct val="90000"/>
            </a:lnSpc>
            <a:spcBef>
              <a:spcPct val="0"/>
            </a:spcBef>
            <a:spcAft>
              <a:spcPct val="35000"/>
            </a:spcAft>
            <a:buNone/>
          </a:pPr>
          <a:r>
            <a:rPr lang="en-US" sz="1100" kern="1200" dirty="0"/>
            <a:t>Dale Jackson</a:t>
          </a:r>
        </a:p>
      </dsp:txBody>
      <dsp:txXfrm>
        <a:off x="169151" y="3286357"/>
        <a:ext cx="2124428" cy="1062214"/>
      </dsp:txXfrm>
    </dsp:sp>
    <dsp:sp modelId="{5A8931CC-F481-4FB2-B55C-4D7D5C960797}">
      <dsp:nvSpPr>
        <dsp:cNvPr id="0" name=""/>
        <dsp:cNvSpPr/>
      </dsp:nvSpPr>
      <dsp:spPr>
        <a:xfrm>
          <a:off x="4021016" y="1783483"/>
          <a:ext cx="2124428" cy="106221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TALOS-FACET Chief Engineer</a:t>
          </a:r>
        </a:p>
        <a:p>
          <a:pPr marL="0" lvl="0" indent="0" algn="ctr" defTabSz="488950">
            <a:lnSpc>
              <a:spcPct val="90000"/>
            </a:lnSpc>
            <a:spcBef>
              <a:spcPct val="0"/>
            </a:spcBef>
            <a:spcAft>
              <a:spcPct val="35000"/>
            </a:spcAft>
            <a:buNone/>
          </a:pPr>
          <a:r>
            <a:rPr lang="en-US" sz="1100" kern="1200" dirty="0"/>
            <a:t>George Young</a:t>
          </a:r>
        </a:p>
      </dsp:txBody>
      <dsp:txXfrm>
        <a:off x="4021016" y="1783483"/>
        <a:ext cx="2124428" cy="1062214"/>
      </dsp:txXfrm>
    </dsp:sp>
    <dsp:sp modelId="{520456D2-2061-46CF-9B5D-065386C0BAF0}">
      <dsp:nvSpPr>
        <dsp:cNvPr id="0" name=""/>
        <dsp:cNvSpPr/>
      </dsp:nvSpPr>
      <dsp:spPr>
        <a:xfrm>
          <a:off x="6610843" y="3289123"/>
          <a:ext cx="2124428" cy="106221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TALOS-FACET Budget Analyst</a:t>
          </a:r>
        </a:p>
        <a:p>
          <a:pPr marL="0" lvl="0" indent="0" algn="ctr" defTabSz="488950">
            <a:lnSpc>
              <a:spcPct val="90000"/>
            </a:lnSpc>
            <a:spcBef>
              <a:spcPct val="0"/>
            </a:spcBef>
            <a:spcAft>
              <a:spcPct val="35000"/>
            </a:spcAft>
            <a:buNone/>
          </a:pPr>
          <a:r>
            <a:rPr lang="en-US" sz="1100" kern="1200" dirty="0"/>
            <a:t>Lisa Dorsett</a:t>
          </a:r>
        </a:p>
      </dsp:txBody>
      <dsp:txXfrm>
        <a:off x="6610843" y="3289123"/>
        <a:ext cx="2124428" cy="1062214"/>
      </dsp:txXfrm>
    </dsp:sp>
    <dsp:sp modelId="{C17E8C8F-1435-41D0-ACB8-55DA65F0D892}">
      <dsp:nvSpPr>
        <dsp:cNvPr id="0" name=""/>
        <dsp:cNvSpPr/>
      </dsp:nvSpPr>
      <dsp:spPr>
        <a:xfrm>
          <a:off x="741748" y="1511110"/>
          <a:ext cx="2837110" cy="1329116"/>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US" sz="1050" kern="1200" dirty="0"/>
            <a:t>Frontier Aerospace Corporation </a:t>
          </a:r>
        </a:p>
        <a:p>
          <a:pPr marL="0" lvl="0" indent="0" algn="ctr" defTabSz="466725">
            <a:lnSpc>
              <a:spcPct val="90000"/>
            </a:lnSpc>
            <a:spcBef>
              <a:spcPct val="0"/>
            </a:spcBef>
            <a:spcAft>
              <a:spcPct val="35000"/>
            </a:spcAft>
            <a:buNone/>
          </a:pPr>
          <a:endParaRPr lang="en-US" sz="700" kern="1200" dirty="0"/>
        </a:p>
        <a:p>
          <a:pPr marL="0" lvl="0" indent="0" algn="ctr" defTabSz="466725">
            <a:lnSpc>
              <a:spcPct val="90000"/>
            </a:lnSpc>
            <a:spcBef>
              <a:spcPct val="0"/>
            </a:spcBef>
            <a:spcAft>
              <a:spcPct val="35000"/>
            </a:spcAft>
            <a:buNone/>
          </a:pPr>
          <a:r>
            <a:rPr lang="en-US" sz="900" kern="1200" dirty="0"/>
            <a:t>Andy Ferng, TALOS-FACET Developer/Project Manager</a:t>
          </a:r>
        </a:p>
        <a:p>
          <a:pPr marL="0" lvl="0" indent="0" algn="ctr" defTabSz="466725">
            <a:lnSpc>
              <a:spcPct val="90000"/>
            </a:lnSpc>
            <a:spcBef>
              <a:spcPct val="0"/>
            </a:spcBef>
            <a:spcAft>
              <a:spcPct val="35000"/>
            </a:spcAft>
            <a:buNone/>
          </a:pPr>
          <a:r>
            <a:rPr lang="en-US" sz="900" kern="1200" dirty="0"/>
            <a:t>Andy Ferng</a:t>
          </a:r>
        </a:p>
        <a:p>
          <a:pPr marL="0" lvl="0" indent="0" algn="ctr" defTabSz="466725">
            <a:lnSpc>
              <a:spcPct val="90000"/>
            </a:lnSpc>
            <a:spcBef>
              <a:spcPct val="0"/>
            </a:spcBef>
            <a:spcAft>
              <a:spcPct val="35000"/>
            </a:spcAft>
            <a:buNone/>
          </a:pPr>
          <a:endParaRPr lang="en-US" sz="800" kern="1200" dirty="0"/>
        </a:p>
        <a:p>
          <a:pPr marL="0" lvl="0" indent="0" algn="ctr" defTabSz="466725">
            <a:lnSpc>
              <a:spcPct val="90000"/>
            </a:lnSpc>
            <a:spcBef>
              <a:spcPct val="0"/>
            </a:spcBef>
            <a:spcAft>
              <a:spcPct val="35000"/>
            </a:spcAft>
            <a:buNone/>
          </a:pPr>
          <a:r>
            <a:rPr lang="en-US" sz="900" kern="1200" dirty="0"/>
            <a:t>Principal Designer/CEO  </a:t>
          </a:r>
        </a:p>
        <a:p>
          <a:pPr marL="0" lvl="0" indent="0" algn="ctr" defTabSz="466725">
            <a:lnSpc>
              <a:spcPct val="90000"/>
            </a:lnSpc>
            <a:spcBef>
              <a:spcPct val="0"/>
            </a:spcBef>
            <a:spcAft>
              <a:spcPct val="35000"/>
            </a:spcAft>
            <a:buNone/>
          </a:pPr>
          <a:r>
            <a:rPr lang="en-US" sz="900" kern="1200" dirty="0"/>
            <a:t>Jim McKinnon</a:t>
          </a:r>
        </a:p>
        <a:p>
          <a:pPr marL="0" lvl="0" indent="0" algn="ctr" defTabSz="466725">
            <a:lnSpc>
              <a:spcPct val="90000"/>
            </a:lnSpc>
            <a:spcBef>
              <a:spcPct val="0"/>
            </a:spcBef>
            <a:spcAft>
              <a:spcPct val="35000"/>
            </a:spcAft>
            <a:buNone/>
          </a:pPr>
          <a:endParaRPr lang="en-US" sz="700" kern="1200" dirty="0"/>
        </a:p>
      </dsp:txBody>
      <dsp:txXfrm>
        <a:off x="741748" y="1511110"/>
        <a:ext cx="2837110" cy="1329116"/>
      </dsp:txXfrm>
    </dsp:sp>
    <dsp:sp modelId="{1C0B2171-A52B-4C54-AC76-868CB2AFA416}">
      <dsp:nvSpPr>
        <dsp:cNvPr id="0" name=""/>
        <dsp:cNvSpPr/>
      </dsp:nvSpPr>
      <dsp:spPr>
        <a:xfrm>
          <a:off x="3685345" y="3289123"/>
          <a:ext cx="2124428" cy="106221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TALOS-FACET Propulsion Technical Team Members</a:t>
          </a:r>
        </a:p>
      </dsp:txBody>
      <dsp:txXfrm>
        <a:off x="3685345" y="3289123"/>
        <a:ext cx="2124428" cy="1062214"/>
      </dsp:txXfrm>
    </dsp:sp>
    <dsp:sp modelId="{EE302ACB-375E-49EF-9916-E42BA02E4423}">
      <dsp:nvSpPr>
        <dsp:cNvPr id="0" name=""/>
        <dsp:cNvSpPr/>
      </dsp:nvSpPr>
      <dsp:spPr>
        <a:xfrm>
          <a:off x="6714334" y="0"/>
          <a:ext cx="2124428" cy="106221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GCD Project Element Manager</a:t>
          </a:r>
        </a:p>
        <a:p>
          <a:pPr marL="0" lvl="0" indent="0" algn="ctr" defTabSz="488950">
            <a:lnSpc>
              <a:spcPct val="90000"/>
            </a:lnSpc>
            <a:spcBef>
              <a:spcPct val="0"/>
            </a:spcBef>
            <a:spcAft>
              <a:spcPct val="35000"/>
            </a:spcAft>
            <a:buNone/>
          </a:pPr>
          <a:r>
            <a:rPr lang="en-US" sz="1100" kern="1200" dirty="0"/>
            <a:t>Fred Elliott</a:t>
          </a:r>
        </a:p>
      </dsp:txBody>
      <dsp:txXfrm>
        <a:off x="6714334" y="0"/>
        <a:ext cx="2124428" cy="106221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8/31/2022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8/31/2022</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Please provide pictures specific to your Project for each circle in this coversheet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t>Please make sure the pictures are Publicly Available and have been cleared by your Center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592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276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35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submitted a Project Plan, you could utilize the Organizational Chart found in section 8.3 – Management Structure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63997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905503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Chart purpose: show TRL/SRL/MRL advancement over the project lifecycle</a:t>
            </a:r>
            <a:r>
              <a:rPr lang="en-US" baseline="0"/>
              <a:t> </a:t>
            </a:r>
            <a:r>
              <a:rPr lang="en-US"/>
              <a:t>schedule. Show TRL advancements as whole integer increases. Show how Key and Controlled milestones align with TRL advancement. </a:t>
            </a:r>
          </a:p>
          <a:p>
            <a:pPr marL="628650" lvl="1" indent="-171450">
              <a:buFont typeface="Arial" panose="020B0604020202020204" pitchFamily="34" charset="0"/>
              <a:buChar char="•"/>
            </a:pPr>
            <a:r>
              <a:rPr lang="en-US"/>
              <a:t>TRL/SRL/MRL may not advance at each milestone. Often several milestones are required to produce a step increase in TRL/SRL/MRL. </a:t>
            </a:r>
          </a:p>
          <a:p>
            <a:pPr marL="171450" indent="-171450">
              <a:buFont typeface="Arial" panose="020B0604020202020204" pitchFamily="34" charset="0"/>
              <a:buChar char="•"/>
            </a:pPr>
            <a:r>
              <a:rPr lang="en-US"/>
              <a:t>There can be one, or more, of these charts per project as needed.  </a:t>
            </a:r>
          </a:p>
          <a:p>
            <a:pPr marL="628650" lvl="1" indent="-171450">
              <a:buFont typeface="Arial" panose="020B0604020202020204" pitchFamily="34" charset="0"/>
              <a:buChar char="•"/>
            </a:pPr>
            <a:r>
              <a:rPr lang="en-US"/>
              <a:t>For projects with fewer technical elements, the TRL/SRL/MRL data can be combined on one chart.</a:t>
            </a:r>
          </a:p>
          <a:p>
            <a:pPr marL="628650" lvl="1" indent="-171450">
              <a:buFont typeface="Arial" panose="020B0604020202020204" pitchFamily="34" charset="0"/>
              <a:buChar char="•"/>
            </a:pPr>
            <a:r>
              <a:rPr lang="en-US"/>
              <a:t>For more complex projects, the TRL/SRL/MRL progression can separated into multiple charts by project technical area. </a:t>
            </a:r>
          </a:p>
          <a:p>
            <a:pPr marL="171450" indent="-171450">
              <a:buFont typeface="Arial" panose="020B0604020202020204" pitchFamily="34" charset="0"/>
              <a:buChar char="•"/>
            </a:pPr>
            <a:r>
              <a:rPr lang="en-US"/>
              <a:t>Show TRL, SRL, and MRL data for each technical element on the same chart. </a:t>
            </a:r>
          </a:p>
          <a:p>
            <a:pPr marL="628650" lvl="1" indent="-171450">
              <a:buFont typeface="Arial" panose="020B0604020202020204" pitchFamily="34" charset="0"/>
              <a:buChar char="•"/>
            </a:pPr>
            <a:r>
              <a:rPr lang="en-US"/>
              <a:t>Delete TRL/SRL/MRL axis-labels that do not apply – e.g., remove SRL/MRL for projects/technical areas where SRL and MRL do not apply.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04452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1967039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967039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183874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2414374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58274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576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PICTURES HAVE BEEN APPROVED BY YOUR CENTER FOR PUBLIC RELEASE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Provide an annotated description of the project images on the front cover slide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224382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CD3F-7001-4E4D-9A7D-F2B6D202A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EEBE-2FD5-A944-9E15-460FBCC036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CCBF2-6957-DF47-9685-8FCE790C2C6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9FC6347-AE5C-8649-989B-51862C6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8DC05-A7F6-BE45-B52D-AF25AEF023EB}"/>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974934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922354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13803-39AB-9641-88CB-23F41666D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F9FCAD-F5EA-AA4B-9C6B-1B36AE508C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6CD2981-296D-C042-B2DE-41102B5CA43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3284BE9-838E-8046-BD31-5125B4B3F3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FE247-3F8B-294F-8899-3C1A2FB70104}"/>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877173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4616-31CB-B441-939D-19E2EBF73B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0A146-9CEE-BC48-8E1D-B6CA0A62DB4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982FD8-CE43-8B4D-9428-220212BC700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AB688B-761C-C44E-A542-883DB79FC24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43F1F6A-211E-CB49-BD58-F61057D8A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DAC7B9-2A2D-BF45-8A28-DDF061DF8960}"/>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742877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B12F-A27B-7343-AAA1-B6BE7EA40D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B782B1-3948-044A-BF50-CCBF64E3FA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F1FBE90-31D3-404D-8FCE-972C05629DC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8117D-5B60-2A42-81FA-42FD3CFBF1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B3D0AF-EEED-B449-8966-284953152B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377F4-A1FC-C140-9EB4-00D0B48F0CD9}"/>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038098C5-C573-E243-BB17-C3B1C511C8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679287-35BC-974A-A19E-C3A6F1217740}"/>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4208259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5BF0-1988-1F4A-B1ED-418386DD9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641B3-6E76-DE45-A04E-B98CA15EBDD2}"/>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BA0BCDEE-E59D-DC4C-8560-90A2629D5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EC1A1E-38B7-944A-8949-A01017821B68}"/>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1651700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42C2B-B629-2D43-B691-6F4A13221B5B}"/>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784EFBA2-0F4B-3B41-ABBF-C3551FC088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75F851-03B5-7C4F-8AB3-07608C906F4C}"/>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196995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2CAC-DC66-044C-9D98-14FD23B8D8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72D691-D177-F045-BC7B-AC1213C007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6422B3-C52C-D74A-8260-0E2488638B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B7E2F6-5B78-5A4F-90AB-CFF8869F00B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93E7AFF-FBF0-F440-B03C-152601C77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48D99-7410-1449-BA7E-D6E88987434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726065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43106-1B5C-914E-96E8-1B2ADE8066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0AFE13-BA3F-B94E-91E8-BD7241D370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1B357-9267-9E40-8F47-F931A51FB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E71377-66C2-BA48-8E60-2293F7FECC1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F5BBE8B-226E-744E-9F39-44CD3BF687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33661-F67E-F249-B797-70D397FB2C5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51230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2C7F-0C76-C64C-8AC2-CC35A97F7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ACB768-4EE5-F247-949D-D0FE28569B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7864F-334C-4440-84FF-D738DA42B7F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2A321F2-88DA-A848-BB33-58AA4AA85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0C48F-17CC-1347-A8FD-9BC2A8684E94}"/>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090505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3143A0-32DF-8C4A-9C95-E1EA4EF7AA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5C7ABC-FCD3-CF4B-AEC6-6848E9A9553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11504-FE9C-D141-8CD7-8A0970BA149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2052480-EE64-ED4B-AD4C-97CA88752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79650-30A8-EE40-8096-74C0D66B82F3}"/>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1628361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extLst>
      <p:ext uri="{BB962C8B-B14F-4D97-AF65-F5344CB8AC3E}">
        <p14:creationId xmlns:p14="http://schemas.microsoft.com/office/powerpoint/2010/main" val="843208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3173780707"/>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4184471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2130582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3481211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369403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8324633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34679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538391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extLst>
      <p:ext uri="{BB962C8B-B14F-4D97-AF65-F5344CB8AC3E}">
        <p14:creationId xmlns:p14="http://schemas.microsoft.com/office/powerpoint/2010/main" val="8896311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1688646915"/>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28780186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89066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1843770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4283646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36886582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5498575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1003611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932060-C5FD-4A4D-99D9-E2457ED8F9F8}" type="datetimeFigureOut">
              <a:rPr lang="en-US" smtClean="0"/>
              <a:t>8/31/2022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212B2F-58A7-438A-AB62-3E82551AF44F}" type="slidenum">
              <a:rPr lang="en-US" smtClean="0"/>
              <a:t>‹#›</a:t>
            </a:fld>
            <a:endParaRPr lang="en-US"/>
          </a:p>
        </p:txBody>
      </p:sp>
      <p:sp>
        <p:nvSpPr>
          <p:cNvPr id="5" name="Title Placeholder 1"/>
          <p:cNvSpPr>
            <a:spLocks noGrp="1"/>
          </p:cNvSpPr>
          <p:nvPr>
            <p:ph type="title"/>
          </p:nvPr>
        </p:nvSpPr>
        <p:spPr>
          <a:xfrm>
            <a:off x="1921282" y="90840"/>
            <a:ext cx="7403290" cy="793579"/>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102316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9979959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677678017"/>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369048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1935915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6591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4775838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0646387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7996340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06161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1.jpeg"/><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2.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1.jpe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4.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2.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1.jpeg"/><Relationship Id="rId5" Type="http://schemas.openxmlformats.org/officeDocument/2006/relationships/slideLayout" Target="../slideLayouts/slideLayout44.xml"/><Relationship Id="rId10" Type="http://schemas.openxmlformats.org/officeDocument/2006/relationships/theme" Target="../theme/theme5.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8822D1-7C3B-8C4E-A14E-138E0C5385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4A09F-0B5D-6A46-8DF9-0CBA8F5347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FE49C53-C712-6F4D-AA34-57CFC7468F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7D665-C6F1-0649-803A-F65EDFC6DB7B}"/>
              </a:ext>
            </a:extLst>
          </p:cNvPr>
          <p:cNvSpPr>
            <a:spLocks noGrp="1"/>
          </p:cNvSpPr>
          <p:nvPr>
            <p:ph type="sldNum" sz="quarter" idx="4"/>
          </p:nvPr>
        </p:nvSpPr>
        <p:spPr>
          <a:xfrm>
            <a:off x="9371252" y="642108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508F0-1AA7-8449-B96D-5FDB74B9F69F}" type="slidenum">
              <a:rPr lang="en-US" smtClean="0"/>
              <a:t>‹#›</a:t>
            </a:fld>
            <a:endParaRPr lang="en-US"/>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1" y="-1"/>
            <a:ext cx="12185909" cy="897468"/>
          </a:xfrm>
          <a:prstGeom prst="rect">
            <a:avLst/>
          </a:prstGeom>
        </p:spPr>
      </p:pic>
      <p:pic>
        <p:nvPicPr>
          <p:cNvPr id="8" name="Picture 7"/>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1286565" y="78177"/>
            <a:ext cx="778824" cy="648171"/>
          </a:xfrm>
          <a:prstGeom prst="rect">
            <a:avLst/>
          </a:prstGeom>
        </p:spPr>
      </p:pic>
    </p:spTree>
    <p:extLst>
      <p:ext uri="{BB962C8B-B14F-4D97-AF65-F5344CB8AC3E}">
        <p14:creationId xmlns:p14="http://schemas.microsoft.com/office/powerpoint/2010/main" val="3797947558"/>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3625700308"/>
      </p:ext>
    </p:extLst>
  </p:cSld>
  <p:clrMap bg1="dk1" tx1="lt1" bg2="dk2" tx2="lt2" accent1="accent1" accent2="accent2" accent3="accent3" accent4="accent4" accent5="accent5" accent6="accent6" hlink="hlink" folHlink="folHlink"/>
  <p:sldLayoutIdLst>
    <p:sldLayoutId id="2147484448" r:id="rId1"/>
    <p:sldLayoutId id="2147484449" r:id="rId2"/>
    <p:sldLayoutId id="2147484450" r:id="rId3"/>
    <p:sldLayoutId id="2147484451" r:id="rId4"/>
    <p:sldLayoutId id="2147484452" r:id="rId5"/>
    <p:sldLayoutId id="2147484453" r:id="rId6"/>
    <p:sldLayoutId id="2147484454" r:id="rId7"/>
    <p:sldLayoutId id="2147484455" r:id="rId8"/>
    <p:sldLayoutId id="2147484456"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827640972"/>
      </p:ext>
    </p:extLst>
  </p:cSld>
  <p:clrMap bg1="dk1" tx1="lt1" bg2="dk2" tx2="lt2" accent1="accent1" accent2="accent2" accent3="accent3" accent4="accent4" accent5="accent5" accent6="accent6" hlink="hlink" folHlink="folHlink"/>
  <p:sldLayoutIdLst>
    <p:sldLayoutId id="2147484458" r:id="rId1"/>
    <p:sldLayoutId id="2147484459" r:id="rId2"/>
    <p:sldLayoutId id="2147484460" r:id="rId3"/>
    <p:sldLayoutId id="2147484461" r:id="rId4"/>
    <p:sldLayoutId id="2147484462" r:id="rId5"/>
    <p:sldLayoutId id="2147484463" r:id="rId6"/>
    <p:sldLayoutId id="2147484464" r:id="rId7"/>
    <p:sldLayoutId id="2147484465" r:id="rId8"/>
    <p:sldLayoutId id="2147484466" r:id="rId9"/>
    <p:sldLayoutId id="2147484467"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354678690"/>
      </p:ext>
    </p:extLst>
  </p:cSld>
  <p:clrMap bg1="dk1" tx1="lt1" bg2="dk2" tx2="lt2" accent1="accent1" accent2="accent2" accent3="accent3" accent4="accent4" accent5="accent5" accent6="accent6" hlink="hlink" folHlink="folHlink"/>
  <p:sldLayoutIdLst>
    <p:sldLayoutId id="2147484488" r:id="rId1"/>
    <p:sldLayoutId id="2147484489" r:id="rId2"/>
    <p:sldLayoutId id="2147484490" r:id="rId3"/>
    <p:sldLayoutId id="2147484491" r:id="rId4"/>
    <p:sldLayoutId id="2147484492" r:id="rId5"/>
    <p:sldLayoutId id="2147484493" r:id="rId6"/>
    <p:sldLayoutId id="2147484494" r:id="rId7"/>
    <p:sldLayoutId id="2147484495" r:id="rId8"/>
    <p:sldLayoutId id="2147484496"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5.png"/><Relationship Id="rId9"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7.png"/><Relationship Id="rId7"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5.xml"/><Relationship Id="rId6" Type="http://schemas.openxmlformats.org/officeDocument/2006/relationships/image" Target="../media/image6.jpeg"/><Relationship Id="rId5" Type="http://schemas.openxmlformats.org/officeDocument/2006/relationships/image" Target="../media/image8.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05226"/>
            <a:ext cx="12192001" cy="6858000"/>
          </a:xfrm>
          <a:prstGeom prst="rect">
            <a:avLst/>
          </a:prstGeom>
        </p:spPr>
      </p:pic>
      <p:sp>
        <p:nvSpPr>
          <p:cNvPr id="11" name="TextBox 10"/>
          <p:cNvSpPr txBox="1"/>
          <p:nvPr/>
        </p:nvSpPr>
        <p:spPr>
          <a:xfrm>
            <a:off x="234287" y="5491973"/>
            <a:ext cx="8468436" cy="1015663"/>
          </a:xfrm>
          <a:prstGeom prst="rect">
            <a:avLst/>
          </a:prstGeom>
          <a:noFill/>
        </p:spPr>
        <p:txBody>
          <a:bodyPr wrap="square" rtlCol="0" anchor="ctr" anchorCtr="0">
            <a:sp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Bold" panose="020B0704020202020204" pitchFamily="34" charset="0"/>
                <a:ea typeface="Helvetica Neue" charset="0"/>
                <a:cs typeface="Arial Bold" panose="020B0704020202020204" pitchFamily="34" charset="0"/>
              </a:rPr>
              <a:t>Space Technology Mission Directorate</a:t>
            </a:r>
          </a:p>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Arial Bold" panose="020B0704020202020204" pitchFamily="34" charset="0"/>
                <a:ea typeface="Helvetica Neue" charset="0"/>
                <a:cs typeface="Arial Bold" panose="020B0704020202020204" pitchFamily="34" charset="0"/>
              </a:rPr>
              <a:t>Game Changing Development Program – TALOS &amp; FACET-TP  </a:t>
            </a:r>
            <a:endParaRPr lang="en-US" sz="2100" b="1" dirty="0">
              <a:solidFill>
                <a:prstClr val="white"/>
              </a:solidFill>
              <a:latin typeface="Arial Bold" panose="020B0704020202020204" pitchFamily="34" charset="0"/>
              <a:ea typeface="Helvetica Neue" charset="0"/>
              <a:cs typeface="Arial Bold" panose="020B0704020202020204" pitchFamily="34" charset="0"/>
            </a:endParaRPr>
          </a:p>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Arial Bold" panose="020B0704020202020204" pitchFamily="34" charset="0"/>
                <a:ea typeface="Helvetica Neue" charset="0"/>
                <a:cs typeface="Arial Bold" panose="020B0704020202020204" pitchFamily="34" charset="0"/>
              </a:rPr>
              <a:t>Annual Review</a:t>
            </a:r>
          </a:p>
        </p:txBody>
      </p:sp>
      <p:pic>
        <p:nvPicPr>
          <p:cNvPr id="13" name="Picture 12">
            <a:extLst>
              <a:ext uri="{FF2B5EF4-FFF2-40B4-BE49-F238E27FC236}">
                <a16:creationId xmlns:a16="http://schemas.microsoft.com/office/drawing/2014/main" id="{58EE35DD-A226-4E6D-A17B-2C2824A0F8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18235" y="987681"/>
            <a:ext cx="2102070" cy="2178067"/>
          </a:xfrm>
          <a:prstGeom prst="ellipse">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p:cNvPicPr>
            <a:picLocks noChangeAspect="1"/>
          </p:cNvPicPr>
          <p:nvPr/>
        </p:nvPicPr>
        <p:blipFill rotWithShape="1">
          <a:blip r:embed="rId5" cstate="hqprint">
            <a:extLst>
              <a:ext uri="{28A0092B-C50C-407E-A947-70E740481C1C}">
                <a14:useLocalDpi xmlns:a14="http://schemas.microsoft.com/office/drawing/2010/main" val="0"/>
              </a:ext>
            </a:extLst>
          </a:blip>
          <a:srcRect l="25155" r="10711"/>
          <a:stretch/>
        </p:blipFill>
        <p:spPr>
          <a:xfrm>
            <a:off x="8571148" y="1475291"/>
            <a:ext cx="1756759" cy="1721310"/>
          </a:xfrm>
          <a:prstGeom prst="ellipse">
            <a:avLst/>
          </a:prstGeom>
          <a:ln>
            <a:noFill/>
          </a:ln>
          <a:effectLst/>
        </p:spPr>
      </p:pic>
      <p:pic>
        <p:nvPicPr>
          <p:cNvPr id="15" name="Picture 14">
            <a:extLst>
              <a:ext uri="{FF2B5EF4-FFF2-40B4-BE49-F238E27FC236}">
                <a16:creationId xmlns:a16="http://schemas.microsoft.com/office/drawing/2014/main" id="{FB1A7AEB-6327-4787-81A6-993096AFA8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0305" y="3352410"/>
            <a:ext cx="1713758" cy="1713758"/>
          </a:xfrm>
          <a:prstGeom prst="rect">
            <a:avLst/>
          </a:prstGeom>
        </p:spPr>
      </p:pic>
      <p:pic>
        <p:nvPicPr>
          <p:cNvPr id="16" name="Picture 15"/>
          <p:cNvPicPr>
            <a:picLocks noChangeAspect="1"/>
          </p:cNvPicPr>
          <p:nvPr/>
        </p:nvPicPr>
        <p:blipFill rotWithShape="1">
          <a:blip r:embed="rId7">
            <a:extLst>
              <a:ext uri="{28A0092B-C50C-407E-A947-70E740481C1C}">
                <a14:useLocalDpi xmlns:a14="http://schemas.microsoft.com/office/drawing/2010/main" val="0"/>
              </a:ext>
            </a:extLst>
          </a:blip>
          <a:srcRect l="16813" r="14945"/>
          <a:stretch/>
        </p:blipFill>
        <p:spPr>
          <a:xfrm>
            <a:off x="3336651" y="2858704"/>
            <a:ext cx="1638588" cy="1601800"/>
          </a:xfrm>
          <a:prstGeom prst="ellipse">
            <a:avLst/>
          </a:prstGeom>
          <a:ln>
            <a:noFill/>
          </a:ln>
          <a:effectLst/>
        </p:spPr>
      </p:pic>
      <p:pic>
        <p:nvPicPr>
          <p:cNvPr id="17" name="Picture 16"/>
          <p:cNvPicPr>
            <a:picLocks noChangeAspect="1"/>
          </p:cNvPicPr>
          <p:nvPr/>
        </p:nvPicPr>
        <p:blipFill rotWithShape="1">
          <a:blip r:embed="rId8" cstate="hqprint">
            <a:extLst>
              <a:ext uri="{28A0092B-C50C-407E-A947-70E740481C1C}">
                <a14:useLocalDpi xmlns:a14="http://schemas.microsoft.com/office/drawing/2010/main" val="0"/>
              </a:ext>
            </a:extLst>
          </a:blip>
          <a:srcRect l="6405" r="10887"/>
          <a:stretch/>
        </p:blipFill>
        <p:spPr>
          <a:xfrm>
            <a:off x="2575694" y="914401"/>
            <a:ext cx="1493134" cy="1421546"/>
          </a:xfrm>
          <a:prstGeom prst="ellipse">
            <a:avLst/>
          </a:prstGeom>
          <a:ln>
            <a:noFill/>
          </a:ln>
          <a:effectLst/>
        </p:spPr>
      </p:pic>
      <p:pic>
        <p:nvPicPr>
          <p:cNvPr id="18" name="Picture 17">
            <a:extLst>
              <a:ext uri="{FF2B5EF4-FFF2-40B4-BE49-F238E27FC236}">
                <a16:creationId xmlns:a16="http://schemas.microsoft.com/office/drawing/2014/main" id="{864DA0F7-D711-4517-9A48-665F718BC192}"/>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723799" y="4016732"/>
            <a:ext cx="1150405" cy="1231898"/>
          </a:xfrm>
          <a:prstGeom prst="rect">
            <a:avLst/>
          </a:prstGeom>
        </p:spPr>
      </p:pic>
      <p:sp>
        <p:nvSpPr>
          <p:cNvPr id="19" name="TextBox 18"/>
          <p:cNvSpPr txBox="1"/>
          <p:nvPr/>
        </p:nvSpPr>
        <p:spPr>
          <a:xfrm>
            <a:off x="234287" y="6443785"/>
            <a:ext cx="8468436" cy="307777"/>
          </a:xfrm>
          <a:prstGeom prst="rect">
            <a:avLst/>
          </a:prstGeom>
          <a:noFill/>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Debra Terrell | TALOS/FACET-TP Project Manager |   09.01.2022</a:t>
            </a:r>
          </a:p>
        </p:txBody>
      </p:sp>
    </p:spTree>
    <p:extLst>
      <p:ext uri="{BB962C8B-B14F-4D97-AF65-F5344CB8AC3E}">
        <p14:creationId xmlns:p14="http://schemas.microsoft.com/office/powerpoint/2010/main" val="504306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4000" dirty="0">
                <a:latin typeface="Arial Bold" panose="020B0704020202020204" pitchFamily="34" charset="0"/>
                <a:cs typeface="Arial Bold" panose="020B0704020202020204" pitchFamily="34" charset="0"/>
              </a:rPr>
              <a:t>Technology Overview</a:t>
            </a:r>
          </a:p>
        </p:txBody>
      </p:sp>
      <p:sp>
        <p:nvSpPr>
          <p:cNvPr id="6" name="Content Placeholder 2"/>
          <p:cNvSpPr txBox="1">
            <a:spLocks/>
          </p:cNvSpPr>
          <p:nvPr/>
        </p:nvSpPr>
        <p:spPr>
          <a:xfrm>
            <a:off x="47733" y="1071353"/>
            <a:ext cx="8966022" cy="470639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Technology Goal</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TALOS seeks to develop an Axial (150-lbf) and Attitude Control System </a:t>
            </a:r>
          </a:p>
          <a:p>
            <a:pPr marL="457200" marR="0" lvl="1"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(10-lbf) thrusters using MON-25 oxidizer.  TALOS thrusters are capable of low </a:t>
            </a:r>
          </a:p>
          <a:p>
            <a:pPr marL="457200" marR="0" lvl="1"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operating temperatures and state of the art pulse-mode operation.</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FACET-TP produces 5 Axial (150-lbf) Flight thrusters, and one spare kit, to be </a:t>
            </a:r>
          </a:p>
          <a:p>
            <a:pPr marL="457200" marR="0" lvl="1"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flown on Astrobotic Peregrine lunar lander .</a:t>
            </a:r>
          </a:p>
          <a:p>
            <a:pPr marL="40005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Technical Capabilities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TALOS is a MON-25/MMH Bipropellant thruster</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Lower Operating propellant temperature </a:t>
            </a: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as compared to the </a:t>
            </a:r>
          </a:p>
          <a:p>
            <a:pPr marL="914400" marR="0" lvl="2"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state-of-the-art MON engines</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MON-25 is capable of operating between -40°and 80°Fahrenheit</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Pulse-mode operated</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The TALOS engines can pulse roughly three times faster that thrusters of similar size</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Descent engine capability</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Utilization of current valve technology</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Latest in valve technology leveraged from work with Missile Defense Agency (MDA)</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Smaller valve package and consequent reduction in mass</a:t>
            </a:r>
            <a:endPar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endParaRPr>
          </a:p>
          <a:p>
            <a:pPr marL="2057400" marR="0" lvl="4"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uk-UA"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BAE03D9-3F83-44A6-8465-F67C691B3675}"/>
              </a:ext>
            </a:extLst>
          </p:cNvPr>
          <p:cNvSpPr txBox="1"/>
          <p:nvPr/>
        </p:nvSpPr>
        <p:spPr>
          <a:xfrm>
            <a:off x="3116330" y="6205427"/>
            <a:ext cx="7557544" cy="646331"/>
          </a:xfrm>
          <a:prstGeom prst="rect">
            <a:avLst/>
          </a:prstGeom>
          <a:solidFill>
            <a:schemeClr val="tx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TALOS provides a thruster solution that operates at low temperature with a reduced envelope and lower mass than other domestic options</a:t>
            </a:r>
          </a:p>
        </p:txBody>
      </p:sp>
      <p:pic>
        <p:nvPicPr>
          <p:cNvPr id="11" name="Picture 10" descr="A picture containing object, food, light&#10;&#10;Description automatically generated">
            <a:extLst>
              <a:ext uri="{FF2B5EF4-FFF2-40B4-BE49-F238E27FC236}">
                <a16:creationId xmlns:a16="http://schemas.microsoft.com/office/drawing/2014/main" id="{25D87853-E711-4A72-B8C0-0B3533182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716" y="1288733"/>
            <a:ext cx="4461532" cy="3376987"/>
          </a:xfrm>
          <a:prstGeom prst="rect">
            <a:avLst/>
          </a:prstGeom>
          <a:ln>
            <a:noFill/>
          </a:ln>
          <a:effectLst>
            <a:outerShdw blurRad="190500" algn="tl" rotWithShape="0">
              <a:srgbClr val="000000">
                <a:alpha val="70000"/>
              </a:srgbClr>
            </a:outerShdw>
          </a:effectLst>
        </p:spPr>
      </p:pic>
      <p:sp>
        <p:nvSpPr>
          <p:cNvPr id="3" name="TextBox 2">
            <a:extLst>
              <a:ext uri="{FF2B5EF4-FFF2-40B4-BE49-F238E27FC236}">
                <a16:creationId xmlns:a16="http://schemas.microsoft.com/office/drawing/2014/main" id="{92CE1217-CC53-4E05-B749-632E77B323B7}"/>
              </a:ext>
            </a:extLst>
          </p:cNvPr>
          <p:cNvSpPr txBox="1"/>
          <p:nvPr/>
        </p:nvSpPr>
        <p:spPr>
          <a:xfrm>
            <a:off x="9057388" y="4716866"/>
            <a:ext cx="278168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Acoustically stable with acceptable chug margins</a:t>
            </a:r>
          </a:p>
        </p:txBody>
      </p:sp>
      <p:sp>
        <p:nvSpPr>
          <p:cNvPr id="12" name="Title 1">
            <a:extLst>
              <a:ext uri="{FF2B5EF4-FFF2-40B4-BE49-F238E27FC236}">
                <a16:creationId xmlns:a16="http://schemas.microsoft.com/office/drawing/2014/main" id="{288112E9-1CFE-4C77-8E43-AFDC24598DCE}"/>
              </a:ext>
            </a:extLst>
          </p:cNvPr>
          <p:cNvSpPr txBox="1">
            <a:spLocks/>
          </p:cNvSpPr>
          <p:nvPr/>
        </p:nvSpPr>
        <p:spPr>
          <a:xfrm>
            <a:off x="1662660" y="86476"/>
            <a:ext cx="8901850" cy="722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lumMod val="85000"/>
                  </a:prstClr>
                </a:solidFill>
                <a:effectLst/>
                <a:uLnTx/>
                <a:uFillTx/>
                <a:latin typeface="Arial Bold" panose="020B0704020202020204" pitchFamily="34" charset="0"/>
                <a:ea typeface="+mj-ea"/>
                <a:cs typeface="Arial Bold" panose="020B0704020202020204" pitchFamily="34" charset="0"/>
              </a:rPr>
              <a:t>TALOS/FACET Overview</a:t>
            </a:r>
            <a:endParaRPr kumimoji="0" lang="en-US" sz="2000" b="0" i="0" u="none" strike="noStrike" kern="1200" cap="none" spc="0" normalizeH="0" baseline="0" noProof="0" dirty="0">
              <a:ln>
                <a:noFill/>
              </a:ln>
              <a:solidFill>
                <a:prstClr val="white">
                  <a:lumMod val="85000"/>
                </a:prstClr>
              </a:solidFill>
              <a:effectLst/>
              <a:uLnTx/>
              <a:uFillTx/>
              <a:latin typeface="Arial Bold" panose="020B0704020202020204" pitchFamily="34" charset="0"/>
              <a:ea typeface="+mj-ea"/>
              <a:cs typeface="Arial Bold" panose="020B0704020202020204" pitchFamily="34" charset="0"/>
            </a:endParaRPr>
          </a:p>
        </p:txBody>
      </p:sp>
    </p:spTree>
    <p:extLst>
      <p:ext uri="{BB962C8B-B14F-4D97-AF65-F5344CB8AC3E}">
        <p14:creationId xmlns:p14="http://schemas.microsoft.com/office/powerpoint/2010/main" val="3011902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endParaRPr lang="en-US" sz="4000" dirty="0"/>
          </a:p>
        </p:txBody>
      </p:sp>
      <p:sp>
        <p:nvSpPr>
          <p:cNvPr id="6" name="Content Placeholder 2"/>
          <p:cNvSpPr txBox="1">
            <a:spLocks/>
          </p:cNvSpPr>
          <p:nvPr/>
        </p:nvSpPr>
        <p:spPr>
          <a:xfrm>
            <a:off x="0" y="1281876"/>
            <a:ext cx="6527799" cy="5347523"/>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Exploration &amp; Science Impact</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Designed to answer an agency need for a domestic, adaptable &amp; extensible thruster for spacecraft main propulsion, attitude control systems, and lander descent/ascent that has pulse-mode capability and low propellant temperature operation</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Applicable to:</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Pulse-mode operated lunar spacecraft</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Deep Space spacecraft for long duration			    missions</a:t>
            </a:r>
          </a:p>
          <a:p>
            <a:pPr marL="1600200" marR="0" lvl="3"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Planetary landers in extreme environments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Astrobotic Technology of Pittsburgh and Masten Space Systems of Mojave plan to use the new thrusters aboard their first lunar landers.</a:t>
            </a: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uk-UA"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FE06E2B-F9F4-4A16-847F-E526F832B969}"/>
              </a:ext>
            </a:extLst>
          </p:cNvPr>
          <p:cNvSpPr txBox="1"/>
          <p:nvPr/>
        </p:nvSpPr>
        <p:spPr>
          <a:xfrm>
            <a:off x="2041332" y="5706069"/>
            <a:ext cx="8104980" cy="923330"/>
          </a:xfrm>
          <a:prstGeom prst="rect">
            <a:avLst/>
          </a:prstGeom>
          <a:solidFill>
            <a:srgbClr val="92BBF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Less propellant conditioning = More payload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Lower Thruster Weight = More payload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Faster Minimum Impulse Bit = More control</a:t>
            </a:r>
          </a:p>
        </p:txBody>
      </p:sp>
      <p:pic>
        <p:nvPicPr>
          <p:cNvPr id="11" name="Picture 10">
            <a:extLst>
              <a:ext uri="{FF2B5EF4-FFF2-40B4-BE49-F238E27FC236}">
                <a16:creationId xmlns:a16="http://schemas.microsoft.com/office/drawing/2014/main" id="{385BC799-CC1D-4A82-B5AE-02BD4B5A0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2881" y="1421367"/>
            <a:ext cx="4711700" cy="3859650"/>
          </a:xfrm>
          <a:prstGeom prst="rect">
            <a:avLst/>
          </a:prstGeom>
        </p:spPr>
      </p:pic>
      <p:sp>
        <p:nvSpPr>
          <p:cNvPr id="8" name="Title 1">
            <a:extLst>
              <a:ext uri="{FF2B5EF4-FFF2-40B4-BE49-F238E27FC236}">
                <a16:creationId xmlns:a16="http://schemas.microsoft.com/office/drawing/2014/main" id="{5ED83BC6-14DC-41E9-815D-76907E2D6058}"/>
              </a:ext>
            </a:extLst>
          </p:cNvPr>
          <p:cNvSpPr txBox="1">
            <a:spLocks/>
          </p:cNvSpPr>
          <p:nvPr/>
        </p:nvSpPr>
        <p:spPr>
          <a:xfrm>
            <a:off x="1662660" y="86476"/>
            <a:ext cx="8901850" cy="722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lumMod val="85000"/>
                  </a:prstClr>
                </a:solidFill>
                <a:effectLst/>
                <a:uLnTx/>
                <a:uFillTx/>
                <a:latin typeface="Arial Bold" panose="020B0704020202020204" pitchFamily="34" charset="0"/>
                <a:ea typeface="+mj-ea"/>
                <a:cs typeface="Arial Bold" panose="020B0704020202020204" pitchFamily="34" charset="0"/>
              </a:rPr>
              <a:t>TALOS Overview</a:t>
            </a:r>
            <a:endParaRPr kumimoji="0" lang="en-US" sz="2000" b="0" i="0" u="none" strike="noStrike" kern="1200" cap="none" spc="0" normalizeH="0" baseline="0" noProof="0" dirty="0">
              <a:ln>
                <a:noFill/>
              </a:ln>
              <a:solidFill>
                <a:prstClr val="white">
                  <a:lumMod val="85000"/>
                </a:prstClr>
              </a:solidFill>
              <a:effectLst/>
              <a:uLnTx/>
              <a:uFillTx/>
              <a:latin typeface="Arial Bold" panose="020B0704020202020204" pitchFamily="34" charset="0"/>
              <a:ea typeface="+mj-ea"/>
              <a:cs typeface="Arial Bold" panose="020B0704020202020204" pitchFamily="34" charset="0"/>
            </a:endParaRPr>
          </a:p>
        </p:txBody>
      </p:sp>
    </p:spTree>
    <p:extLst>
      <p:ext uri="{BB962C8B-B14F-4D97-AF65-F5344CB8AC3E}">
        <p14:creationId xmlns:p14="http://schemas.microsoft.com/office/powerpoint/2010/main" val="3276754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C7325-E5EF-45DF-8077-7885BF1D7D8C}"/>
              </a:ext>
            </a:extLst>
          </p:cNvPr>
          <p:cNvSpPr>
            <a:spLocks noGrp="1"/>
          </p:cNvSpPr>
          <p:nvPr>
            <p:ph type="title"/>
          </p:nvPr>
        </p:nvSpPr>
        <p:spPr>
          <a:xfrm>
            <a:off x="1524000" y="237934"/>
            <a:ext cx="9144000" cy="590931"/>
          </a:xfrm>
          <a:noFill/>
        </p:spPr>
        <p:txBody>
          <a:bodyPr wrap="square" rtlCol="0">
            <a:spAutoFit/>
          </a:bodyPr>
          <a:lstStyle/>
          <a:p>
            <a:pPr algn="ctr"/>
            <a:r>
              <a:rPr lang="en-US" sz="3600" dirty="0">
                <a:solidFill>
                  <a:schemeClr val="bg1">
                    <a:lumMod val="95000"/>
                  </a:schemeClr>
                </a:solidFill>
                <a:latin typeface="Arial Bold" panose="020B0704020202020204" pitchFamily="34" charset="0"/>
                <a:cs typeface="Arial Bold" panose="020B0704020202020204" pitchFamily="34" charset="0"/>
              </a:rPr>
              <a:t>TALOS Team Members</a:t>
            </a:r>
          </a:p>
        </p:txBody>
      </p:sp>
      <p:sp>
        <p:nvSpPr>
          <p:cNvPr id="4" name="Slide Number Placeholder 3">
            <a:extLst>
              <a:ext uri="{FF2B5EF4-FFF2-40B4-BE49-F238E27FC236}">
                <a16:creationId xmlns:a16="http://schemas.microsoft.com/office/drawing/2014/main" id="{325BD230-56F1-4459-802B-A77D5DF9B512}"/>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tint val="75000"/>
                  </a:prstClr>
                </a:solidFill>
                <a:effectLst/>
                <a:uLnTx/>
                <a:uFillTx/>
                <a:latin typeface="Arial" charset="0"/>
                <a:ea typeface="MS PGothic"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4</a:t>
            </a:fld>
            <a:endParaRPr kumimoji="0" lang="uk-UA" sz="1200" b="0" i="0" u="none" strike="noStrike" kern="1200" cap="none" spc="0" normalizeH="0" baseline="0" noProof="0">
              <a:ln>
                <a:noFill/>
              </a:ln>
              <a:solidFill>
                <a:prstClr val="black">
                  <a:tint val="75000"/>
                </a:prstClr>
              </a:solidFill>
              <a:effectLst/>
              <a:uLnTx/>
              <a:uFillTx/>
              <a:latin typeface="Arial" charset="0"/>
              <a:ea typeface="MS PGothic" charset="-128"/>
              <a:cs typeface="+mn-cs"/>
            </a:endParaRPr>
          </a:p>
        </p:txBody>
      </p:sp>
      <p:graphicFrame>
        <p:nvGraphicFramePr>
          <p:cNvPr id="3" name="Content Placeholder 2">
            <a:extLst>
              <a:ext uri="{FF2B5EF4-FFF2-40B4-BE49-F238E27FC236}">
                <a16:creationId xmlns:a16="http://schemas.microsoft.com/office/drawing/2014/main" id="{3772B800-2851-4472-BD95-1D62AF1985ED}"/>
              </a:ext>
            </a:extLst>
          </p:cNvPr>
          <p:cNvGraphicFramePr>
            <a:graphicFrameLocks noGrp="1"/>
          </p:cNvGraphicFramePr>
          <p:nvPr>
            <p:ph idx="1"/>
            <p:extLst>
              <p:ext uri="{D42A27DB-BD31-4B8C-83A1-F6EECF244321}">
                <p14:modId xmlns:p14="http://schemas.microsoft.com/office/powerpoint/2010/main" val="857504327"/>
              </p:ext>
            </p:extLst>
          </p:nvPr>
        </p:nvGraphicFramePr>
        <p:xfrm>
          <a:off x="1524000" y="141941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Connector 6">
            <a:extLst>
              <a:ext uri="{FF2B5EF4-FFF2-40B4-BE49-F238E27FC236}">
                <a16:creationId xmlns:a16="http://schemas.microsoft.com/office/drawing/2014/main" id="{B6F2C014-6C6A-43DC-A219-7F3F0D7AB641}"/>
              </a:ext>
            </a:extLst>
          </p:cNvPr>
          <p:cNvCxnSpPr>
            <a:cxnSpLocks/>
          </p:cNvCxnSpPr>
          <p:nvPr/>
        </p:nvCxnSpPr>
        <p:spPr>
          <a:xfrm>
            <a:off x="6722669" y="1948070"/>
            <a:ext cx="1564081" cy="0"/>
          </a:xfrm>
          <a:prstGeom prst="line">
            <a:avLst/>
          </a:prstGeom>
          <a:ln w="1905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9253015-9D3A-4DCA-A3B7-DE8E9151D4C2}"/>
              </a:ext>
            </a:extLst>
          </p:cNvPr>
          <p:cNvCxnSpPr>
            <a:cxnSpLocks/>
          </p:cNvCxnSpPr>
          <p:nvPr/>
        </p:nvCxnSpPr>
        <p:spPr>
          <a:xfrm>
            <a:off x="6264250" y="4488540"/>
            <a:ext cx="0" cy="221248"/>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72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0AC880-A635-42FD-9BED-7DA55611BDB1}"/>
              </a:ext>
            </a:extLst>
          </p:cNvPr>
          <p:cNvPicPr>
            <a:picLocks noChangeAspect="1"/>
          </p:cNvPicPr>
          <p:nvPr/>
        </p:nvPicPr>
        <p:blipFill>
          <a:blip r:embed="rId2"/>
          <a:stretch>
            <a:fillRect/>
          </a:stretch>
        </p:blipFill>
        <p:spPr>
          <a:xfrm>
            <a:off x="2134933" y="1197429"/>
            <a:ext cx="9951775" cy="4991991"/>
          </a:xfrm>
          <a:prstGeom prst="rect">
            <a:avLst/>
          </a:prstGeom>
        </p:spPr>
      </p:pic>
      <p:sp>
        <p:nvSpPr>
          <p:cNvPr id="3" name="Title 1">
            <a:extLst>
              <a:ext uri="{FF2B5EF4-FFF2-40B4-BE49-F238E27FC236}">
                <a16:creationId xmlns:a16="http://schemas.microsoft.com/office/drawing/2014/main" id="{0FF3C274-03D4-46BD-82F4-23F4E4023411}"/>
              </a:ext>
            </a:extLst>
          </p:cNvPr>
          <p:cNvSpPr txBox="1">
            <a:spLocks/>
          </p:cNvSpPr>
          <p:nvPr/>
        </p:nvSpPr>
        <p:spPr>
          <a:xfrm>
            <a:off x="1524000" y="0"/>
            <a:ext cx="9144000"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4000" dirty="0">
                <a:solidFill>
                  <a:sysClr val="window" lastClr="FFFFFF">
                    <a:lumMod val="85000"/>
                  </a:sysClr>
                </a:solidFill>
              </a:rPr>
              <a:t>Collaborations</a:t>
            </a:r>
            <a:r>
              <a:rPr kumimoji="0" lang="en-US" sz="40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rPr>
              <a:t> &amp; Partnerships  </a:t>
            </a:r>
          </a:p>
        </p:txBody>
      </p:sp>
      <p:sp>
        <p:nvSpPr>
          <p:cNvPr id="7" name="TextBox 6">
            <a:extLst>
              <a:ext uri="{FF2B5EF4-FFF2-40B4-BE49-F238E27FC236}">
                <a16:creationId xmlns:a16="http://schemas.microsoft.com/office/drawing/2014/main" id="{02B041CE-B0ED-4CC9-BE76-F51C42A2BAF2}"/>
              </a:ext>
            </a:extLst>
          </p:cNvPr>
          <p:cNvSpPr txBox="1"/>
          <p:nvPr/>
        </p:nvSpPr>
        <p:spPr>
          <a:xfrm>
            <a:off x="-35628" y="5527700"/>
            <a:ext cx="10703628" cy="1323439"/>
          </a:xfrm>
          <a:prstGeom prst="rect">
            <a:avLst/>
          </a:prstGeom>
          <a:noFill/>
        </p:spPr>
        <p:txBody>
          <a:bodyPr wrap="square">
            <a:spAutoFit/>
          </a:body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Infusion/transition plan</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TALOS thrusters are baselined for CLPS missions</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Astrobotic Peregrine – first flight on SMD CLPS mission Task Order #2</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TALOS axial thrusters are baselined for Masten Space Systems CLPS mission for Task Order 19C</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Two other companies in the CLPS provider pool have interest in TALOS, if selected for a mission</a:t>
            </a:r>
          </a:p>
        </p:txBody>
      </p:sp>
    </p:spTree>
    <p:extLst>
      <p:ext uri="{BB962C8B-B14F-4D97-AF65-F5344CB8AC3E}">
        <p14:creationId xmlns:p14="http://schemas.microsoft.com/office/powerpoint/2010/main" val="1381675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908" y="29980"/>
            <a:ext cx="10663331" cy="1066800"/>
          </a:xfrm>
        </p:spPr>
        <p:txBody>
          <a:bodyPr/>
          <a:lstStyle/>
          <a:p>
            <a:r>
              <a:rPr lang="en-US" sz="4000" dirty="0">
                <a:solidFill>
                  <a:schemeClr val="bg1">
                    <a:lumMod val="95000"/>
                  </a:schemeClr>
                </a:solidFill>
                <a:latin typeface="Arial Bold" panose="020B0704020202020204" pitchFamily="34" charset="0"/>
                <a:cs typeface="Arial Bold" panose="020B0704020202020204" pitchFamily="34" charset="0"/>
              </a:rPr>
              <a:t> TALOS Technology Goals &amp; Project Objectives</a:t>
            </a:r>
          </a:p>
        </p:txBody>
      </p:sp>
      <p:graphicFrame>
        <p:nvGraphicFramePr>
          <p:cNvPr id="4" name="Table 3"/>
          <p:cNvGraphicFramePr>
            <a:graphicFrameLocks noGrp="1"/>
          </p:cNvGraphicFramePr>
          <p:nvPr/>
        </p:nvGraphicFramePr>
        <p:xfrm>
          <a:off x="622788" y="1430350"/>
          <a:ext cx="10946423" cy="2478405"/>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2000" b="1" i="0" u="none" strike="noStrike" kern="1200">
                          <a:solidFill>
                            <a:srgbClr val="000000"/>
                          </a:solidFill>
                          <a:effectLst/>
                          <a:latin typeface="Times New Roman" panose="02020603050405020304" pitchFamily="18" charset="0"/>
                          <a:ea typeface="+mn-ea"/>
                          <a:cs typeface="Times New Roman" panose="02020603050405020304" pitchFamily="18"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2000" b="0" i="0" u="none" strike="noStrike" kern="1200" baseline="0" dirty="0">
                          <a:solidFill>
                            <a:srgbClr val="000000"/>
                          </a:solidFill>
                          <a:effectLst/>
                          <a:latin typeface="Times New Roman" panose="02020603050405020304" pitchFamily="18" charset="0"/>
                          <a:ea typeface="+mn-ea"/>
                          <a:cs typeface="Times New Roman" panose="02020603050405020304" pitchFamily="18" charset="0"/>
                        </a:rPr>
                        <a:t>Provide a pulse-mode operated, bipropellant (MON-25/MMH) thruster to the domestic aerospace market with a Technology Readiness Level (TRL) of 6.</a:t>
                      </a:r>
                      <a:endParaRPr lang="en-US" sz="20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2000" b="1" i="0" u="none" strike="noStrike" kern="1200">
                          <a:solidFill>
                            <a:srgbClr val="000000"/>
                          </a:solidFill>
                          <a:effectLst/>
                          <a:latin typeface="Times New Roman" panose="02020603050405020304" pitchFamily="18" charset="0"/>
                          <a:ea typeface="+mn-ea"/>
                          <a:cs typeface="Times New Roman" panose="02020603050405020304" pitchFamily="18"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20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Advance the use of high MON propellants for low propellant temperature applications by demonstrating stable operation in a relevant environment.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2000" b="1" i="0" u="none" strike="noStrike" kern="1200">
                          <a:solidFill>
                            <a:srgbClr val="000000"/>
                          </a:solidFill>
                          <a:effectLst/>
                          <a:latin typeface="Times New Roman" panose="02020603050405020304" pitchFamily="18" charset="0"/>
                          <a:ea typeface="+mn-ea"/>
                          <a:cs typeface="Times New Roman" panose="02020603050405020304" pitchFamily="18" charset="0"/>
                        </a:rPr>
                        <a:t>Goal</a:t>
                      </a:r>
                      <a:r>
                        <a:rPr lang="en-US" sz="2000" b="1" i="0" u="none" strike="noStrike" kern="1200" baseline="0">
                          <a:solidFill>
                            <a:srgbClr val="000000"/>
                          </a:solidFill>
                          <a:effectLst/>
                          <a:latin typeface="Times New Roman" panose="02020603050405020304" pitchFamily="18" charset="0"/>
                          <a:ea typeface="+mn-ea"/>
                          <a:cs typeface="Times New Roman" panose="02020603050405020304" pitchFamily="18" charset="0"/>
                        </a:rPr>
                        <a:t> #3</a:t>
                      </a:r>
                      <a:endParaRPr lang="en-US" sz="2000" b="1" i="0" u="none" strike="noStrike" kern="1200">
                        <a:solidFill>
                          <a:srgbClr val="000000"/>
                        </a:solidFill>
                        <a:effectLst/>
                        <a:latin typeface="Times New Roman" panose="02020603050405020304" pitchFamily="18" charset="0"/>
                        <a:ea typeface="+mn-ea"/>
                        <a:cs typeface="Times New Roman" panose="02020603050405020304" pitchFamily="18"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20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Develop propulsion that will be infused into near-term NASA lunar missions and extensible to future NASA missions into deep space.</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aphicFrame>
        <p:nvGraphicFramePr>
          <p:cNvPr id="9" name="Table 8"/>
          <p:cNvGraphicFramePr>
            <a:graphicFrameLocks noGrp="1"/>
          </p:cNvGraphicFramePr>
          <p:nvPr/>
        </p:nvGraphicFramePr>
        <p:xfrm>
          <a:off x="622789" y="4272305"/>
          <a:ext cx="10946422" cy="1716405"/>
        </p:xfrm>
        <a:graphic>
          <a:graphicData uri="http://schemas.openxmlformats.org/drawingml/2006/table">
            <a:tbl>
              <a:tblPr/>
              <a:tblGrid>
                <a:gridCol w="1691458">
                  <a:extLst>
                    <a:ext uri="{9D8B030D-6E8A-4147-A177-3AD203B41FA5}">
                      <a16:colId xmlns:a16="http://schemas.microsoft.com/office/drawing/2014/main" val="20000"/>
                    </a:ext>
                  </a:extLst>
                </a:gridCol>
                <a:gridCol w="9254964">
                  <a:extLst>
                    <a:ext uri="{9D8B030D-6E8A-4147-A177-3AD203B41FA5}">
                      <a16:colId xmlns:a16="http://schemas.microsoft.com/office/drawing/2014/main" val="20001"/>
                    </a:ext>
                  </a:extLst>
                </a:gridCol>
              </a:tblGrid>
              <a:tr h="0">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a:solidFill>
                            <a:schemeClr val="bg1"/>
                          </a:solidFill>
                          <a:effectLst/>
                          <a:latin typeface="Times New Roman" panose="02020603050405020304" pitchFamily="18" charset="0"/>
                          <a:cs typeface="Times New Roman" panose="02020603050405020304" pitchFamily="18"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20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20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20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2000" b="0" i="0" u="none" strike="noStrike" kern="1200">
                          <a:solidFill>
                            <a:srgbClr val="000000"/>
                          </a:solidFill>
                          <a:effectLst/>
                          <a:latin typeface="Times New Roman" panose="02020603050405020304" pitchFamily="18" charset="0"/>
                          <a:ea typeface="+mn-ea"/>
                          <a:cs typeface="Times New Roman" panose="02020603050405020304" pitchFamily="18" charset="0"/>
                        </a:rPr>
                        <a:t>Design, build, and test MON-25/MMH (150 lbf-class) axial thrusters suitable for lunar or in-space propulsion applications.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2000" b="1" i="0" u="none" strike="noStrike" kern="120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2000" kern="1200" dirty="0">
                          <a:solidFill>
                            <a:schemeClr val="tx1"/>
                          </a:solidFill>
                          <a:effectLst/>
                          <a:latin typeface="Times New Roman" panose="02020603050405020304" pitchFamily="18" charset="0"/>
                          <a:ea typeface="+mn-ea"/>
                          <a:cs typeface="Times New Roman" panose="02020603050405020304" pitchFamily="18" charset="0"/>
                        </a:rPr>
                        <a:t>Design, build, and test MON-25/MMH (10 </a:t>
                      </a:r>
                      <a:r>
                        <a:rPr lang="en-US" sz="2000" kern="1200" dirty="0" err="1">
                          <a:solidFill>
                            <a:schemeClr val="tx1"/>
                          </a:solidFill>
                          <a:effectLst/>
                          <a:latin typeface="Times New Roman" panose="02020603050405020304" pitchFamily="18" charset="0"/>
                          <a:ea typeface="+mn-ea"/>
                          <a:cs typeface="Times New Roman" panose="02020603050405020304" pitchFamily="18" charset="0"/>
                        </a:rPr>
                        <a:t>lbf</a:t>
                      </a:r>
                      <a:r>
                        <a:rPr lang="en-US" sz="2000" kern="1200" dirty="0">
                          <a:solidFill>
                            <a:schemeClr val="tx1"/>
                          </a:solidFill>
                          <a:effectLst/>
                          <a:latin typeface="Times New Roman" panose="02020603050405020304" pitchFamily="18" charset="0"/>
                          <a:ea typeface="+mn-ea"/>
                          <a:cs typeface="Times New Roman" panose="02020603050405020304" pitchFamily="18" charset="0"/>
                        </a:rPr>
                        <a:t>-class) Attitude Control System (ACS) thrusters suitable for spacecraft attitude control.</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5B51FBF5-CEBB-442A-B357-F2368CFE3FEB}"/>
              </a:ext>
            </a:extLst>
          </p:cNvPr>
          <p:cNvSpPr txBox="1"/>
          <p:nvPr/>
        </p:nvSpPr>
        <p:spPr>
          <a:xfrm>
            <a:off x="1439501" y="6219736"/>
            <a:ext cx="9567684"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4F81BD"/>
                </a:solidFill>
                <a:effectLst/>
                <a:uLnTx/>
                <a:uFillTx/>
                <a:latin typeface="Arial" charset="0"/>
                <a:ea typeface="MS PGothic" charset="-128"/>
                <a:cs typeface="+mn-cs"/>
              </a:rPr>
              <a:t>We are well on our way to meeting these technical goals.  Schedule is the biggest challenge.</a:t>
            </a:r>
          </a:p>
        </p:txBody>
      </p:sp>
    </p:spTree>
    <p:extLst>
      <p:ext uri="{BB962C8B-B14F-4D97-AF65-F5344CB8AC3E}">
        <p14:creationId xmlns:p14="http://schemas.microsoft.com/office/powerpoint/2010/main" val="3548182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678060" y="1502045"/>
          <a:ext cx="7649105" cy="4854602"/>
        </p:xfrm>
        <a:graphic>
          <a:graphicData uri="http://schemas.openxmlformats.org/drawingml/2006/table">
            <a:tbl>
              <a:tblPr firstRow="1" bandRow="1">
                <a:tableStyleId>{5940675A-B579-460E-94D1-54222C63F5DA}</a:tableStyleId>
              </a:tblPr>
              <a:tblGrid>
                <a:gridCol w="1529821">
                  <a:extLst>
                    <a:ext uri="{9D8B030D-6E8A-4147-A177-3AD203B41FA5}">
                      <a16:colId xmlns:a16="http://schemas.microsoft.com/office/drawing/2014/main" val="2816554964"/>
                    </a:ext>
                  </a:extLst>
                </a:gridCol>
                <a:gridCol w="1529821">
                  <a:extLst>
                    <a:ext uri="{9D8B030D-6E8A-4147-A177-3AD203B41FA5}">
                      <a16:colId xmlns:a16="http://schemas.microsoft.com/office/drawing/2014/main" val="462419445"/>
                    </a:ext>
                  </a:extLst>
                </a:gridCol>
                <a:gridCol w="1529821">
                  <a:extLst>
                    <a:ext uri="{9D8B030D-6E8A-4147-A177-3AD203B41FA5}">
                      <a16:colId xmlns:a16="http://schemas.microsoft.com/office/drawing/2014/main" val="4268476742"/>
                    </a:ext>
                  </a:extLst>
                </a:gridCol>
                <a:gridCol w="1529821">
                  <a:extLst>
                    <a:ext uri="{9D8B030D-6E8A-4147-A177-3AD203B41FA5}">
                      <a16:colId xmlns:a16="http://schemas.microsoft.com/office/drawing/2014/main" val="4086670375"/>
                    </a:ext>
                  </a:extLst>
                </a:gridCol>
                <a:gridCol w="1529821">
                  <a:extLst>
                    <a:ext uri="{9D8B030D-6E8A-4147-A177-3AD203B41FA5}">
                      <a16:colId xmlns:a16="http://schemas.microsoft.com/office/drawing/2014/main" val="1177463642"/>
                    </a:ext>
                  </a:extLst>
                </a:gridCol>
              </a:tblGrid>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44138103"/>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842976969"/>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35815080"/>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983140397"/>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20379990"/>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85339048"/>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436383656"/>
                  </a:ext>
                </a:extLst>
              </a:tr>
              <a:tr h="567739">
                <a:tc>
                  <a:txBody>
                    <a:bodyPr/>
                    <a:lstStyle/>
                    <a:p>
                      <a:pPr algn="ctr"/>
                      <a:r>
                        <a:rPr lang="en-US" dirty="0"/>
                        <a:t>FY19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30026533"/>
                  </a:ext>
                </a:extLst>
              </a:tr>
            </a:tbl>
          </a:graphicData>
        </a:graphic>
      </p:graphicFrame>
      <p:sp>
        <p:nvSpPr>
          <p:cNvPr id="2" name="Title 1"/>
          <p:cNvSpPr>
            <a:spLocks noGrp="1"/>
          </p:cNvSpPr>
          <p:nvPr>
            <p:ph type="title"/>
          </p:nvPr>
        </p:nvSpPr>
        <p:spPr>
          <a:xfrm>
            <a:off x="261512" y="69546"/>
            <a:ext cx="10749742" cy="1066800"/>
          </a:xfrm>
        </p:spPr>
        <p:txBody>
          <a:bodyPr/>
          <a:lstStyle/>
          <a:p>
            <a:r>
              <a:rPr lang="en-US" sz="2800" dirty="0">
                <a:solidFill>
                  <a:schemeClr val="bg1">
                    <a:lumMod val="85000"/>
                  </a:schemeClr>
                </a:solidFill>
              </a:rPr>
              <a:t>TALOS Lifecycle Milestone/Maturity Schedule</a:t>
            </a:r>
            <a:endParaRPr lang="en-US" dirty="0">
              <a:solidFill>
                <a:schemeClr val="bg1">
                  <a:lumMod val="85000"/>
                </a:schemeClr>
              </a:solidFill>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a:xfrm>
            <a:off x="11799444" y="662238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pSp>
        <p:nvGrpSpPr>
          <p:cNvPr id="266" name="Group 265"/>
          <p:cNvGrpSpPr/>
          <p:nvPr/>
        </p:nvGrpSpPr>
        <p:grpSpPr>
          <a:xfrm>
            <a:off x="1740907" y="6510282"/>
            <a:ext cx="9008854" cy="306697"/>
            <a:chOff x="1595159" y="1277965"/>
            <a:chExt cx="9008854" cy="306697"/>
          </a:xfrm>
        </p:grpSpPr>
        <p:sp>
          <p:nvSpPr>
            <p:cNvPr id="238" name="Rectangle 237"/>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3" name="Group 262"/>
            <p:cNvGrpSpPr/>
            <p:nvPr/>
          </p:nvGrpSpPr>
          <p:grpSpPr>
            <a:xfrm>
              <a:off x="1939988" y="1315897"/>
              <a:ext cx="1559896" cy="230832"/>
              <a:chOff x="1939988" y="1331194"/>
              <a:chExt cx="1559896" cy="230832"/>
            </a:xfrm>
          </p:grpSpPr>
          <p:sp>
            <p:nvSpPr>
              <p:cNvPr id="239" name="TextBox 238"/>
              <p:cNvSpPr txBox="1"/>
              <p:nvPr/>
            </p:nvSpPr>
            <p:spPr>
              <a:xfrm>
                <a:off x="2072568" y="1331194"/>
                <a:ext cx="142731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Project Milestone</a:t>
                </a:r>
              </a:p>
            </p:txBody>
          </p:sp>
          <p:sp>
            <p:nvSpPr>
              <p:cNvPr id="242" name="Regular Pentagon 241"/>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4" name="Group 263"/>
            <p:cNvGrpSpPr/>
            <p:nvPr/>
          </p:nvGrpSpPr>
          <p:grpSpPr>
            <a:xfrm>
              <a:off x="4161016" y="1315897"/>
              <a:ext cx="1583648" cy="230832"/>
              <a:chOff x="4161016" y="1324190"/>
              <a:chExt cx="1583648" cy="230832"/>
            </a:xfrm>
          </p:grpSpPr>
          <p:sp>
            <p:nvSpPr>
              <p:cNvPr id="240" name="TextBox 239"/>
              <p:cNvSpPr txBox="1"/>
              <p:nvPr/>
            </p:nvSpPr>
            <p:spPr>
              <a:xfrm>
                <a:off x="4317348" y="1324190"/>
                <a:ext cx="1427316" cy="230832"/>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GCD (Key) Milestone</a:t>
                </a:r>
              </a:p>
            </p:txBody>
          </p:sp>
          <p:sp>
            <p:nvSpPr>
              <p:cNvPr id="243" name="Diamond 242"/>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65" name="Group 264"/>
            <p:cNvGrpSpPr/>
            <p:nvPr/>
          </p:nvGrpSpPr>
          <p:grpSpPr>
            <a:xfrm>
              <a:off x="6222073" y="1315897"/>
              <a:ext cx="1556408" cy="230832"/>
              <a:chOff x="6270927" y="1379672"/>
              <a:chExt cx="1556408" cy="230832"/>
            </a:xfrm>
          </p:grpSpPr>
          <p:sp>
            <p:nvSpPr>
              <p:cNvPr id="241" name="TextBox 240"/>
              <p:cNvSpPr txBox="1"/>
              <p:nvPr/>
            </p:nvSpPr>
            <p:spPr>
              <a:xfrm>
                <a:off x="6400019" y="1379672"/>
                <a:ext cx="1427316" cy="230832"/>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Controlled Milestone</a:t>
                </a:r>
              </a:p>
            </p:txBody>
          </p:sp>
          <p:sp>
            <p:nvSpPr>
              <p:cNvPr id="244" name="Isosceles Triangle 243"/>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245" name="Straight Connector 244"/>
            <p:cNvCxnSpPr/>
            <p:nvPr/>
          </p:nvCxnSpPr>
          <p:spPr>
            <a:xfrm>
              <a:off x="815813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 name="TextBox 245"/>
            <p:cNvSpPr txBox="1"/>
            <p:nvPr/>
          </p:nvSpPr>
          <p:spPr>
            <a:xfrm>
              <a:off x="8877836" y="1315897"/>
              <a:ext cx="1726177"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TRL/SRL/MRL Progression</a:t>
              </a:r>
            </a:p>
          </p:txBody>
        </p:sp>
      </p:grpSp>
      <p:sp>
        <p:nvSpPr>
          <p:cNvPr id="9" name="TextBox 8"/>
          <p:cNvSpPr txBox="1"/>
          <p:nvPr/>
        </p:nvSpPr>
        <p:spPr>
          <a:xfrm rot="16200000">
            <a:off x="-567194" y="3472917"/>
            <a:ext cx="218222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TRL</a:t>
            </a:r>
          </a:p>
        </p:txBody>
      </p:sp>
      <p:sp>
        <p:nvSpPr>
          <p:cNvPr id="11" name="TextBox 10"/>
          <p:cNvSpPr txBox="1"/>
          <p:nvPr/>
        </p:nvSpPr>
        <p:spPr>
          <a:xfrm>
            <a:off x="801935" y="2203671"/>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6</a:t>
            </a:r>
          </a:p>
        </p:txBody>
      </p:sp>
      <p:sp>
        <p:nvSpPr>
          <p:cNvPr id="47" name="TextBox 46"/>
          <p:cNvSpPr txBox="1"/>
          <p:nvPr/>
        </p:nvSpPr>
        <p:spPr>
          <a:xfrm>
            <a:off x="801935" y="2811379"/>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5</a:t>
            </a:r>
          </a:p>
        </p:txBody>
      </p:sp>
      <p:sp>
        <p:nvSpPr>
          <p:cNvPr id="48" name="TextBox 47"/>
          <p:cNvSpPr txBox="1"/>
          <p:nvPr/>
        </p:nvSpPr>
        <p:spPr>
          <a:xfrm>
            <a:off x="801935" y="342725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4</a:t>
            </a:r>
          </a:p>
        </p:txBody>
      </p:sp>
      <p:sp>
        <p:nvSpPr>
          <p:cNvPr id="49" name="TextBox 48"/>
          <p:cNvSpPr txBox="1"/>
          <p:nvPr/>
        </p:nvSpPr>
        <p:spPr>
          <a:xfrm>
            <a:off x="801935" y="4035427"/>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3</a:t>
            </a:r>
          </a:p>
        </p:txBody>
      </p:sp>
      <p:sp>
        <p:nvSpPr>
          <p:cNvPr id="50" name="TextBox 49"/>
          <p:cNvSpPr txBox="1"/>
          <p:nvPr/>
        </p:nvSpPr>
        <p:spPr>
          <a:xfrm>
            <a:off x="801935" y="464617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2</a:t>
            </a:r>
          </a:p>
        </p:txBody>
      </p:sp>
      <p:sp>
        <p:nvSpPr>
          <p:cNvPr id="57" name="TextBox 56"/>
          <p:cNvSpPr txBox="1"/>
          <p:nvPr/>
        </p:nvSpPr>
        <p:spPr>
          <a:xfrm>
            <a:off x="805193" y="5264938"/>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charset="0"/>
                <a:ea typeface="MS PGothic" charset="-128"/>
                <a:cs typeface="+mn-cs"/>
              </a:rPr>
              <a:t>1</a:t>
            </a:r>
          </a:p>
        </p:txBody>
      </p:sp>
      <p:cxnSp>
        <p:nvCxnSpPr>
          <p:cNvPr id="73" name="Straight Connector 72"/>
          <p:cNvCxnSpPr>
            <a:cxnSpLocks/>
          </p:cNvCxnSpPr>
          <p:nvPr/>
        </p:nvCxnSpPr>
        <p:spPr>
          <a:xfrm flipH="1">
            <a:off x="6749054" y="1734119"/>
            <a:ext cx="4516" cy="53041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a:cxnSpLocks/>
          </p:cNvCxnSpPr>
          <p:nvPr/>
        </p:nvCxnSpPr>
        <p:spPr>
          <a:xfrm flipH="1">
            <a:off x="6379241" y="2265772"/>
            <a:ext cx="38123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a:cxnSpLocks/>
          </p:cNvCxnSpPr>
          <p:nvPr/>
        </p:nvCxnSpPr>
        <p:spPr>
          <a:xfrm>
            <a:off x="2958937" y="2692566"/>
            <a:ext cx="0" cy="61821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p:cNvCxnSpPr>
            <a:cxnSpLocks/>
          </p:cNvCxnSpPr>
          <p:nvPr/>
        </p:nvCxnSpPr>
        <p:spPr>
          <a:xfrm flipH="1">
            <a:off x="678060" y="3310776"/>
            <a:ext cx="2280878"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p:cNvCxnSpPr>
            <a:cxnSpLocks/>
          </p:cNvCxnSpPr>
          <p:nvPr/>
        </p:nvCxnSpPr>
        <p:spPr>
          <a:xfrm flipH="1" flipV="1">
            <a:off x="2958937" y="2685029"/>
            <a:ext cx="1455661" cy="1018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a:cxnSpLocks/>
          </p:cNvCxnSpPr>
          <p:nvPr/>
        </p:nvCxnSpPr>
        <p:spPr>
          <a:xfrm flipH="1" flipV="1">
            <a:off x="678060" y="3917915"/>
            <a:ext cx="3008707" cy="1143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a:cxnSpLocks/>
          </p:cNvCxnSpPr>
          <p:nvPr/>
        </p:nvCxnSpPr>
        <p:spPr>
          <a:xfrm>
            <a:off x="3686767" y="2807767"/>
            <a:ext cx="0" cy="1110148"/>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a:cxnSpLocks/>
          </p:cNvCxnSpPr>
          <p:nvPr/>
        </p:nvCxnSpPr>
        <p:spPr>
          <a:xfrm>
            <a:off x="5175177" y="2259781"/>
            <a:ext cx="7743" cy="54208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p:cNvCxnSpPr>
            <a:cxnSpLocks/>
          </p:cNvCxnSpPr>
          <p:nvPr/>
        </p:nvCxnSpPr>
        <p:spPr>
          <a:xfrm flipH="1">
            <a:off x="3687678" y="2801862"/>
            <a:ext cx="1487499" cy="161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p:cNvCxnSpPr>
            <a:cxnSpLocks/>
          </p:cNvCxnSpPr>
          <p:nvPr/>
        </p:nvCxnSpPr>
        <p:spPr>
          <a:xfrm flipH="1">
            <a:off x="5178522" y="2264535"/>
            <a:ext cx="1200719" cy="1503"/>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12" name="Diamond 111">
            <a:extLst>
              <a:ext uri="{FF2B5EF4-FFF2-40B4-BE49-F238E27FC236}">
                <a16:creationId xmlns:a16="http://schemas.microsoft.com/office/drawing/2014/main" id="{F70BE26E-080E-483C-88B5-8B54651EFC4C}"/>
              </a:ext>
            </a:extLst>
          </p:cNvPr>
          <p:cNvSpPr/>
          <p:nvPr/>
        </p:nvSpPr>
        <p:spPr>
          <a:xfrm>
            <a:off x="2787268" y="2540760"/>
            <a:ext cx="353149" cy="267007"/>
          </a:xfrm>
          <a:prstGeom prst="diamond">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a:extLst>
              <a:ext uri="{FF2B5EF4-FFF2-40B4-BE49-F238E27FC236}">
                <a16:creationId xmlns:a16="http://schemas.microsoft.com/office/drawing/2014/main" id="{4A3E6CB1-6115-4D29-9E39-DAF18C9603C4}"/>
              </a:ext>
            </a:extLst>
          </p:cNvPr>
          <p:cNvSpPr txBox="1"/>
          <p:nvPr/>
        </p:nvSpPr>
        <p:spPr>
          <a:xfrm>
            <a:off x="2573030" y="2301378"/>
            <a:ext cx="99258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S PGothic" charset="-128"/>
                <a:cs typeface="Times New Roman" panose="02020603050405020304" pitchFamily="18" charset="0"/>
              </a:rPr>
              <a:t>Axial WH</a:t>
            </a:r>
          </a:p>
        </p:txBody>
      </p:sp>
      <p:cxnSp>
        <p:nvCxnSpPr>
          <p:cNvPr id="114" name="Straight Connector 113">
            <a:extLst>
              <a:ext uri="{FF2B5EF4-FFF2-40B4-BE49-F238E27FC236}">
                <a16:creationId xmlns:a16="http://schemas.microsoft.com/office/drawing/2014/main" id="{736FF373-C6FB-4AB1-8C5C-BF06EA8794D9}"/>
              </a:ext>
            </a:extLst>
          </p:cNvPr>
          <p:cNvCxnSpPr>
            <a:cxnSpLocks/>
          </p:cNvCxnSpPr>
          <p:nvPr/>
        </p:nvCxnSpPr>
        <p:spPr>
          <a:xfrm>
            <a:off x="4411827" y="2054926"/>
            <a:ext cx="2714" cy="6376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2E5C2BF6-FFB6-48FF-94F2-DDBBE99E6AEA}"/>
              </a:ext>
            </a:extLst>
          </p:cNvPr>
          <p:cNvCxnSpPr>
            <a:cxnSpLocks/>
          </p:cNvCxnSpPr>
          <p:nvPr/>
        </p:nvCxnSpPr>
        <p:spPr>
          <a:xfrm flipH="1" flipV="1">
            <a:off x="6379241" y="2074514"/>
            <a:ext cx="1442018" cy="1707"/>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sp>
        <p:nvSpPr>
          <p:cNvPr id="116" name="TextBox 115">
            <a:extLst>
              <a:ext uri="{FF2B5EF4-FFF2-40B4-BE49-F238E27FC236}">
                <a16:creationId xmlns:a16="http://schemas.microsoft.com/office/drawing/2014/main" id="{DE67E34B-84B9-49F7-AE9C-CFEA33A83CA4}"/>
              </a:ext>
            </a:extLst>
          </p:cNvPr>
          <p:cNvSpPr txBox="1"/>
          <p:nvPr/>
        </p:nvSpPr>
        <p:spPr>
          <a:xfrm>
            <a:off x="7845039" y="2042524"/>
            <a:ext cx="99258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Times New Roman" panose="02020603050405020304" pitchFamily="18" charset="0"/>
                <a:ea typeface="MS PGothic" charset="-128"/>
                <a:cs typeface="Times New Roman" panose="02020603050405020304" pitchFamily="18" charset="0"/>
              </a:rPr>
              <a:t>Axial DVT</a:t>
            </a:r>
          </a:p>
        </p:txBody>
      </p:sp>
      <p:sp>
        <p:nvSpPr>
          <p:cNvPr id="117" name="Diamond 116">
            <a:extLst>
              <a:ext uri="{FF2B5EF4-FFF2-40B4-BE49-F238E27FC236}">
                <a16:creationId xmlns:a16="http://schemas.microsoft.com/office/drawing/2014/main" id="{52CEA351-76BE-4F23-930E-73F96C063433}"/>
              </a:ext>
            </a:extLst>
          </p:cNvPr>
          <p:cNvSpPr/>
          <p:nvPr/>
        </p:nvSpPr>
        <p:spPr>
          <a:xfrm>
            <a:off x="7658778" y="1930015"/>
            <a:ext cx="320670" cy="289838"/>
          </a:xfrm>
          <a:prstGeom prst="diamond">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9" name="TextBox 118">
            <a:extLst>
              <a:ext uri="{FF2B5EF4-FFF2-40B4-BE49-F238E27FC236}">
                <a16:creationId xmlns:a16="http://schemas.microsoft.com/office/drawing/2014/main" id="{DE8B244E-0EE0-4783-9CC2-1BEC0761E3BF}"/>
              </a:ext>
            </a:extLst>
          </p:cNvPr>
          <p:cNvSpPr txBox="1"/>
          <p:nvPr/>
        </p:nvSpPr>
        <p:spPr>
          <a:xfrm>
            <a:off x="6492637" y="2478696"/>
            <a:ext cx="593362" cy="646331"/>
          </a:xfrm>
          <a:prstGeom prst="rect">
            <a:avLst/>
          </a:prstGeom>
          <a:noFill/>
          <a:ln>
            <a:solidFill>
              <a:schemeClr val="bg1">
                <a:lumMod val="50000"/>
              </a:schemeClr>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Times New Roman" panose="02020603050405020304" pitchFamily="18" charset="0"/>
                <a:ea typeface="MS PGothic" charset="-128"/>
                <a:cs typeface="Times New Roman" panose="02020603050405020304" pitchFamily="18" charset="0"/>
              </a:rPr>
              <a:t>Axial Flight Units</a:t>
            </a:r>
          </a:p>
        </p:txBody>
      </p:sp>
      <p:cxnSp>
        <p:nvCxnSpPr>
          <p:cNvPr id="120" name="Straight Connector 119">
            <a:extLst>
              <a:ext uri="{FF2B5EF4-FFF2-40B4-BE49-F238E27FC236}">
                <a16:creationId xmlns:a16="http://schemas.microsoft.com/office/drawing/2014/main" id="{DD35859A-7EC6-47EA-AB54-AF294ACDDA9A}"/>
              </a:ext>
            </a:extLst>
          </p:cNvPr>
          <p:cNvCxnSpPr>
            <a:cxnSpLocks/>
          </p:cNvCxnSpPr>
          <p:nvPr/>
        </p:nvCxnSpPr>
        <p:spPr>
          <a:xfrm>
            <a:off x="7819113" y="1754053"/>
            <a:ext cx="257" cy="189942"/>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sp>
        <p:nvSpPr>
          <p:cNvPr id="121" name="TextBox 120">
            <a:extLst>
              <a:ext uri="{FF2B5EF4-FFF2-40B4-BE49-F238E27FC236}">
                <a16:creationId xmlns:a16="http://schemas.microsoft.com/office/drawing/2014/main" id="{ACCA4F59-7D74-4229-9FD0-19A2877CD4FE}"/>
              </a:ext>
            </a:extLst>
          </p:cNvPr>
          <p:cNvSpPr txBox="1"/>
          <p:nvPr/>
        </p:nvSpPr>
        <p:spPr>
          <a:xfrm>
            <a:off x="7819113" y="1263756"/>
            <a:ext cx="104373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Times New Roman" panose="02020603050405020304" pitchFamily="18" charset="0"/>
                <a:ea typeface="MS PGothic" charset="-128"/>
                <a:cs typeface="Times New Roman" panose="02020603050405020304" pitchFamily="18" charset="0"/>
              </a:rPr>
              <a:t>Axial Qual</a:t>
            </a:r>
          </a:p>
        </p:txBody>
      </p:sp>
      <p:sp>
        <p:nvSpPr>
          <p:cNvPr id="122" name="Flowchart: Merge 121">
            <a:extLst>
              <a:ext uri="{FF2B5EF4-FFF2-40B4-BE49-F238E27FC236}">
                <a16:creationId xmlns:a16="http://schemas.microsoft.com/office/drawing/2014/main" id="{2A6DAB24-EB4A-4E08-BC1C-4EEA52A769B2}"/>
              </a:ext>
            </a:extLst>
          </p:cNvPr>
          <p:cNvSpPr/>
          <p:nvPr/>
        </p:nvSpPr>
        <p:spPr>
          <a:xfrm>
            <a:off x="7838311" y="1501118"/>
            <a:ext cx="314554" cy="261711"/>
          </a:xfrm>
          <a:prstGeom prst="flowChartMerge">
            <a:avLst/>
          </a:prstGeom>
          <a:solidFill>
            <a:srgbClr val="3333CC"/>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TextBox 123">
            <a:extLst>
              <a:ext uri="{FF2B5EF4-FFF2-40B4-BE49-F238E27FC236}">
                <a16:creationId xmlns:a16="http://schemas.microsoft.com/office/drawing/2014/main" id="{03108792-0F76-4AA9-93EB-9C17D3A4D9AB}"/>
              </a:ext>
            </a:extLst>
          </p:cNvPr>
          <p:cNvSpPr txBox="1"/>
          <p:nvPr/>
        </p:nvSpPr>
        <p:spPr>
          <a:xfrm>
            <a:off x="3759567" y="2907114"/>
            <a:ext cx="1109886"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S PGothic" charset="-128"/>
                <a:cs typeface="Times New Roman" panose="02020603050405020304" pitchFamily="18" charset="0"/>
              </a:rPr>
              <a:t>Axial CDR</a:t>
            </a:r>
          </a:p>
        </p:txBody>
      </p:sp>
      <p:sp>
        <p:nvSpPr>
          <p:cNvPr id="125" name="Pentagon 124">
            <a:extLst>
              <a:ext uri="{FF2B5EF4-FFF2-40B4-BE49-F238E27FC236}">
                <a16:creationId xmlns:a16="http://schemas.microsoft.com/office/drawing/2014/main" id="{A6EBB334-90F0-4702-A1A3-8A56E78F1CFC}"/>
              </a:ext>
            </a:extLst>
          </p:cNvPr>
          <p:cNvSpPr/>
          <p:nvPr/>
        </p:nvSpPr>
        <p:spPr>
          <a:xfrm rot="10800000">
            <a:off x="3534814" y="2785244"/>
            <a:ext cx="322307" cy="260309"/>
          </a:xfrm>
          <a:prstGeom prst="pentagon">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Diamond 125">
            <a:extLst>
              <a:ext uri="{FF2B5EF4-FFF2-40B4-BE49-F238E27FC236}">
                <a16:creationId xmlns:a16="http://schemas.microsoft.com/office/drawing/2014/main" id="{54C30AC1-5C58-4B65-8D36-E8FE8A2CA007}"/>
              </a:ext>
            </a:extLst>
          </p:cNvPr>
          <p:cNvSpPr/>
          <p:nvPr/>
        </p:nvSpPr>
        <p:spPr>
          <a:xfrm>
            <a:off x="6590865" y="2107383"/>
            <a:ext cx="320670" cy="289839"/>
          </a:xfrm>
          <a:prstGeom prst="diamond">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7" name="TextBox 126">
            <a:extLst>
              <a:ext uri="{FF2B5EF4-FFF2-40B4-BE49-F238E27FC236}">
                <a16:creationId xmlns:a16="http://schemas.microsoft.com/office/drawing/2014/main" id="{769EFB45-1F93-4EA5-8A43-4FE07D42A45A}"/>
              </a:ext>
            </a:extLst>
          </p:cNvPr>
          <p:cNvSpPr txBox="1"/>
          <p:nvPr/>
        </p:nvSpPr>
        <p:spPr>
          <a:xfrm>
            <a:off x="7008895" y="1499810"/>
            <a:ext cx="91943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Times New Roman" panose="02020603050405020304" pitchFamily="18" charset="0"/>
                <a:ea typeface="MS PGothic" charset="-128"/>
                <a:cs typeface="Times New Roman" panose="02020603050405020304" pitchFamily="18" charset="0"/>
              </a:rPr>
              <a:t>ACS </a:t>
            </a:r>
            <a:r>
              <a:rPr kumimoji="0" lang="en-US" sz="1200" b="0" i="0" u="none" strike="noStrike" kern="1200" cap="none" spc="0" normalizeH="0" baseline="0" noProof="0" dirty="0" err="1">
                <a:ln>
                  <a:noFill/>
                </a:ln>
                <a:solidFill>
                  <a:srgbClr val="FF0000"/>
                </a:solidFill>
                <a:effectLst/>
                <a:uLnTx/>
                <a:uFillTx/>
                <a:latin typeface="Times New Roman" panose="02020603050405020304" pitchFamily="18" charset="0"/>
                <a:ea typeface="MS PGothic" charset="-128"/>
                <a:cs typeface="Times New Roman" panose="02020603050405020304" pitchFamily="18" charset="0"/>
              </a:rPr>
              <a:t>Qual</a:t>
            </a:r>
            <a:endParaRPr kumimoji="0" lang="en-US" sz="1200" b="0" i="0" u="none" strike="noStrike" kern="1200" cap="none" spc="0" normalizeH="0" baseline="0" noProof="0" dirty="0">
              <a:ln>
                <a:noFill/>
              </a:ln>
              <a:solidFill>
                <a:srgbClr val="FF0000"/>
              </a:solidFill>
              <a:effectLst/>
              <a:uLnTx/>
              <a:uFillTx/>
              <a:latin typeface="Times New Roman" panose="02020603050405020304" pitchFamily="18" charset="0"/>
              <a:ea typeface="MS PGothic" charset="-128"/>
              <a:cs typeface="Times New Roman" panose="02020603050405020304" pitchFamily="18" charset="0"/>
            </a:endParaRPr>
          </a:p>
        </p:txBody>
      </p:sp>
      <p:sp>
        <p:nvSpPr>
          <p:cNvPr id="128" name="Flowchart: Merge 127">
            <a:extLst>
              <a:ext uri="{FF2B5EF4-FFF2-40B4-BE49-F238E27FC236}">
                <a16:creationId xmlns:a16="http://schemas.microsoft.com/office/drawing/2014/main" id="{FF54CA23-C44D-4551-85A9-812A82AFE711}"/>
              </a:ext>
            </a:extLst>
          </p:cNvPr>
          <p:cNvSpPr/>
          <p:nvPr/>
        </p:nvSpPr>
        <p:spPr>
          <a:xfrm>
            <a:off x="6888424" y="1501677"/>
            <a:ext cx="281523" cy="241352"/>
          </a:xfrm>
          <a:prstGeom prst="flowChartMerg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1" name="TextBox 130">
            <a:extLst>
              <a:ext uri="{FF2B5EF4-FFF2-40B4-BE49-F238E27FC236}">
                <a16:creationId xmlns:a16="http://schemas.microsoft.com/office/drawing/2014/main" id="{98338D31-CF24-4033-9EB2-01FDA4358849}"/>
              </a:ext>
            </a:extLst>
          </p:cNvPr>
          <p:cNvSpPr txBox="1"/>
          <p:nvPr/>
        </p:nvSpPr>
        <p:spPr>
          <a:xfrm>
            <a:off x="4342562" y="4184658"/>
            <a:ext cx="973811" cy="31963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Times New Roman" panose="02020603050405020304" pitchFamily="18" charset="0"/>
                <a:ea typeface="MS PGothic" charset="-128"/>
                <a:cs typeface="Times New Roman" panose="02020603050405020304" pitchFamily="18" charset="0"/>
              </a:rPr>
              <a:t>ACS CDR</a:t>
            </a:r>
          </a:p>
        </p:txBody>
      </p:sp>
      <p:sp>
        <p:nvSpPr>
          <p:cNvPr id="133" name="Pentagon 133">
            <a:extLst>
              <a:ext uri="{FF2B5EF4-FFF2-40B4-BE49-F238E27FC236}">
                <a16:creationId xmlns:a16="http://schemas.microsoft.com/office/drawing/2014/main" id="{41675EE1-2D0F-4A98-84B3-2467AB4A3FC0}"/>
              </a:ext>
            </a:extLst>
          </p:cNvPr>
          <p:cNvSpPr/>
          <p:nvPr/>
        </p:nvSpPr>
        <p:spPr>
          <a:xfrm rot="10800000">
            <a:off x="4064743" y="4184658"/>
            <a:ext cx="322307" cy="260309"/>
          </a:xfrm>
          <a:prstGeom prst="pentagon">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5" name="TextBox 134">
            <a:extLst>
              <a:ext uri="{FF2B5EF4-FFF2-40B4-BE49-F238E27FC236}">
                <a16:creationId xmlns:a16="http://schemas.microsoft.com/office/drawing/2014/main" id="{B0F35E96-8626-49B3-88D0-3553053D9148}"/>
              </a:ext>
            </a:extLst>
          </p:cNvPr>
          <p:cNvSpPr txBox="1"/>
          <p:nvPr/>
        </p:nvSpPr>
        <p:spPr>
          <a:xfrm>
            <a:off x="6775198" y="2212092"/>
            <a:ext cx="902057"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Times New Roman" panose="02020603050405020304" pitchFamily="18" charset="0"/>
                <a:ea typeface="MS PGothic" charset="-128"/>
                <a:cs typeface="Times New Roman" panose="02020603050405020304" pitchFamily="18" charset="0"/>
              </a:rPr>
              <a:t>ACS DVT</a:t>
            </a:r>
          </a:p>
        </p:txBody>
      </p:sp>
      <p:cxnSp>
        <p:nvCxnSpPr>
          <p:cNvPr id="142" name="Straight Connector 141">
            <a:extLst>
              <a:ext uri="{FF2B5EF4-FFF2-40B4-BE49-F238E27FC236}">
                <a16:creationId xmlns:a16="http://schemas.microsoft.com/office/drawing/2014/main" id="{5EDA5049-CF9A-41ED-B711-531523E8E5E9}"/>
              </a:ext>
            </a:extLst>
          </p:cNvPr>
          <p:cNvCxnSpPr>
            <a:cxnSpLocks/>
          </p:cNvCxnSpPr>
          <p:nvPr/>
        </p:nvCxnSpPr>
        <p:spPr>
          <a:xfrm flipH="1">
            <a:off x="6749054" y="1743029"/>
            <a:ext cx="28159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CDABD267-0389-49D7-AA93-C26856D51B31}"/>
              </a:ext>
            </a:extLst>
          </p:cNvPr>
          <p:cNvCxnSpPr>
            <a:cxnSpLocks/>
          </p:cNvCxnSpPr>
          <p:nvPr/>
        </p:nvCxnSpPr>
        <p:spPr>
          <a:xfrm flipH="1">
            <a:off x="7819113" y="1761382"/>
            <a:ext cx="168644" cy="0"/>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5B8C1C5B-3C34-421E-B48A-48225B669629}"/>
              </a:ext>
            </a:extLst>
          </p:cNvPr>
          <p:cNvCxnSpPr>
            <a:cxnSpLocks/>
          </p:cNvCxnSpPr>
          <p:nvPr/>
        </p:nvCxnSpPr>
        <p:spPr>
          <a:xfrm flipH="1">
            <a:off x="4411828" y="2074977"/>
            <a:ext cx="1967413" cy="161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62" name="Straight Connector 161">
            <a:extLst>
              <a:ext uri="{FF2B5EF4-FFF2-40B4-BE49-F238E27FC236}">
                <a16:creationId xmlns:a16="http://schemas.microsoft.com/office/drawing/2014/main" id="{BFFAC4FD-E2EF-4F11-9631-D6E3CFCCE71F}"/>
              </a:ext>
            </a:extLst>
          </p:cNvPr>
          <p:cNvCxnSpPr>
            <a:cxnSpLocks/>
          </p:cNvCxnSpPr>
          <p:nvPr/>
        </p:nvCxnSpPr>
        <p:spPr>
          <a:xfrm>
            <a:off x="9870652" y="3517943"/>
            <a:ext cx="596919"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0B8C7392-3A3A-49FC-9CEF-E5A895BE0AE4}"/>
              </a:ext>
            </a:extLst>
          </p:cNvPr>
          <p:cNvCxnSpPr>
            <a:cxnSpLocks/>
          </p:cNvCxnSpPr>
          <p:nvPr/>
        </p:nvCxnSpPr>
        <p:spPr>
          <a:xfrm>
            <a:off x="9870651" y="4220093"/>
            <a:ext cx="596919" cy="0"/>
          </a:xfrm>
          <a:prstGeom prst="line">
            <a:avLst/>
          </a:prstGeom>
          <a:ln w="57150">
            <a:solidFill>
              <a:srgbClr val="3333CC"/>
            </a:solidFill>
          </a:ln>
        </p:spPr>
        <p:style>
          <a:lnRef idx="2">
            <a:schemeClr val="accent1"/>
          </a:lnRef>
          <a:fillRef idx="0">
            <a:schemeClr val="accent1"/>
          </a:fillRef>
          <a:effectRef idx="1">
            <a:schemeClr val="accent1"/>
          </a:effectRef>
          <a:fontRef idx="minor">
            <a:schemeClr val="tx1"/>
          </a:fontRef>
        </p:style>
      </p:cxnSp>
      <p:sp>
        <p:nvSpPr>
          <p:cNvPr id="164" name="TextBox 163">
            <a:extLst>
              <a:ext uri="{FF2B5EF4-FFF2-40B4-BE49-F238E27FC236}">
                <a16:creationId xmlns:a16="http://schemas.microsoft.com/office/drawing/2014/main" id="{6A943A6F-1806-4BAB-9A71-80871FDACC40}"/>
              </a:ext>
            </a:extLst>
          </p:cNvPr>
          <p:cNvSpPr txBox="1"/>
          <p:nvPr/>
        </p:nvSpPr>
        <p:spPr>
          <a:xfrm>
            <a:off x="10471491" y="3364055"/>
            <a:ext cx="1327953"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128"/>
                <a:cs typeface="Times New Roman" panose="02020603050405020304" pitchFamily="18" charset="0"/>
              </a:rPr>
              <a:t>ACS Thruster</a:t>
            </a:r>
          </a:p>
        </p:txBody>
      </p:sp>
      <p:sp>
        <p:nvSpPr>
          <p:cNvPr id="165" name="TextBox 164">
            <a:extLst>
              <a:ext uri="{FF2B5EF4-FFF2-40B4-BE49-F238E27FC236}">
                <a16:creationId xmlns:a16="http://schemas.microsoft.com/office/drawing/2014/main" id="{70DA6575-CF5D-442C-AAB0-2762A28F13DB}"/>
              </a:ext>
            </a:extLst>
          </p:cNvPr>
          <p:cNvSpPr txBox="1"/>
          <p:nvPr/>
        </p:nvSpPr>
        <p:spPr>
          <a:xfrm>
            <a:off x="10471491" y="4069177"/>
            <a:ext cx="1271221"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128"/>
                <a:cs typeface="Times New Roman" panose="02020603050405020304" pitchFamily="18" charset="0"/>
              </a:rPr>
              <a:t>Axial Thruster</a:t>
            </a:r>
          </a:p>
        </p:txBody>
      </p:sp>
      <p:cxnSp>
        <p:nvCxnSpPr>
          <p:cNvPr id="166" name="Straight Connector 165">
            <a:extLst>
              <a:ext uri="{FF2B5EF4-FFF2-40B4-BE49-F238E27FC236}">
                <a16:creationId xmlns:a16="http://schemas.microsoft.com/office/drawing/2014/main" id="{97E619D9-2888-4D38-86C1-9B7BE1BF7360}"/>
              </a:ext>
            </a:extLst>
          </p:cNvPr>
          <p:cNvCxnSpPr>
            <a:cxnSpLocks/>
          </p:cNvCxnSpPr>
          <p:nvPr/>
        </p:nvCxnSpPr>
        <p:spPr>
          <a:xfrm>
            <a:off x="9886672" y="4851541"/>
            <a:ext cx="596919" cy="0"/>
          </a:xfrm>
          <a:prstGeom prst="line">
            <a:avLst/>
          </a:prstGeom>
          <a:ln w="57150">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67" name="TextBox 166">
            <a:extLst>
              <a:ext uri="{FF2B5EF4-FFF2-40B4-BE49-F238E27FC236}">
                <a16:creationId xmlns:a16="http://schemas.microsoft.com/office/drawing/2014/main" id="{96661875-70DC-493E-BA18-BAF377564E39}"/>
              </a:ext>
            </a:extLst>
          </p:cNvPr>
          <p:cNvSpPr txBox="1"/>
          <p:nvPr/>
        </p:nvSpPr>
        <p:spPr>
          <a:xfrm>
            <a:off x="10499856" y="4684996"/>
            <a:ext cx="1271221"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S PGothic" charset="-128"/>
                <a:cs typeface="Times New Roman" panose="02020603050405020304" pitchFamily="18" charset="0"/>
              </a:rPr>
              <a:t>Complete</a:t>
            </a:r>
          </a:p>
        </p:txBody>
      </p:sp>
    </p:spTree>
    <p:extLst>
      <p:ext uri="{BB962C8B-B14F-4D97-AF65-F5344CB8AC3E}">
        <p14:creationId xmlns:p14="http://schemas.microsoft.com/office/powerpoint/2010/main" val="350103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a:solidFill>
                  <a:schemeClr val="bg1">
                    <a:lumMod val="85000"/>
                  </a:schemeClr>
                </a:solidFill>
              </a:rPr>
              <a:t>Accomplishments</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8</a:t>
            </a:fld>
            <a:endParaRPr lang="uk-UA"/>
          </a:p>
        </p:txBody>
      </p:sp>
      <p:pic>
        <p:nvPicPr>
          <p:cNvPr id="7" name="Picture 6" descr="Timeline&#10;&#10;Description automatically generated">
            <a:extLst>
              <a:ext uri="{FF2B5EF4-FFF2-40B4-BE49-F238E27FC236}">
                <a16:creationId xmlns:a16="http://schemas.microsoft.com/office/drawing/2014/main" id="{FBCECE5B-9AE3-49F8-B7DB-056751CE53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536" y="1312605"/>
            <a:ext cx="10998820" cy="5316795"/>
          </a:xfrm>
          <a:prstGeom prst="rect">
            <a:avLst/>
          </a:prstGeom>
        </p:spPr>
      </p:pic>
      <p:sp>
        <p:nvSpPr>
          <p:cNvPr id="8" name="TextBox 7">
            <a:extLst>
              <a:ext uri="{FF2B5EF4-FFF2-40B4-BE49-F238E27FC236}">
                <a16:creationId xmlns:a16="http://schemas.microsoft.com/office/drawing/2014/main" id="{5B048659-AC3B-44F2-A3EE-CBA51C9E2C35}"/>
              </a:ext>
            </a:extLst>
          </p:cNvPr>
          <p:cNvSpPr txBox="1"/>
          <p:nvPr/>
        </p:nvSpPr>
        <p:spPr>
          <a:xfrm>
            <a:off x="9149615" y="5838258"/>
            <a:ext cx="2411895" cy="215444"/>
          </a:xfrm>
          <a:prstGeom prst="rect">
            <a:avLst/>
          </a:prstGeom>
          <a:solidFill>
            <a:schemeClr val="bg1"/>
          </a:solidFill>
        </p:spPr>
        <p:txBody>
          <a:bodyPr wrap="square" rtlCol="0">
            <a:spAutoFit/>
          </a:bodyPr>
          <a:lstStyle/>
          <a:p>
            <a:r>
              <a:rPr lang="en-US" sz="800" dirty="0">
                <a:solidFill>
                  <a:schemeClr val="tx1">
                    <a:lumMod val="65000"/>
                    <a:lumOff val="35000"/>
                  </a:schemeClr>
                </a:solidFill>
              </a:rPr>
              <a:t>July-Aug – Workhorse C testing at WSTF</a:t>
            </a:r>
          </a:p>
        </p:txBody>
      </p:sp>
    </p:spTree>
    <p:extLst>
      <p:ext uri="{BB962C8B-B14F-4D97-AF65-F5344CB8AC3E}">
        <p14:creationId xmlns:p14="http://schemas.microsoft.com/office/powerpoint/2010/main" val="287900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41659" y="4825209"/>
            <a:ext cx="2425389" cy="18190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itle 1"/>
          <p:cNvSpPr>
            <a:spLocks noGrp="1"/>
          </p:cNvSpPr>
          <p:nvPr>
            <p:ph type="title"/>
          </p:nvPr>
        </p:nvSpPr>
        <p:spPr>
          <a:xfrm>
            <a:off x="1861037" y="121312"/>
            <a:ext cx="8250115" cy="1066800"/>
          </a:xfrm>
        </p:spPr>
        <p:txBody>
          <a:bodyPr/>
          <a:lstStyle/>
          <a:p>
            <a:r>
              <a:rPr lang="en-US" sz="4800" dirty="0">
                <a:latin typeface="Times New Roman" panose="02020603050405020304" pitchFamily="18" charset="0"/>
                <a:cs typeface="Times New Roman" panose="02020603050405020304" pitchFamily="18" charset="0"/>
              </a:rPr>
              <a:t>Technical Accomplishments</a:t>
            </a:r>
          </a:p>
        </p:txBody>
      </p:sp>
      <p:sp>
        <p:nvSpPr>
          <p:cNvPr id="4" name="Content Placeholder 2"/>
          <p:cNvSpPr txBox="1">
            <a:spLocks/>
          </p:cNvSpPr>
          <p:nvPr/>
        </p:nvSpPr>
        <p:spPr>
          <a:xfrm>
            <a:off x="10107" y="1181100"/>
            <a:ext cx="6073407" cy="54483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Technical Accomplishments (YTD)</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1600" dirty="0">
                <a:solidFill>
                  <a:prstClr val="black"/>
                </a:solidFill>
                <a:latin typeface="Times New Roman" panose="02020603050405020304" pitchFamily="18" charset="0"/>
                <a:cs typeface="Times New Roman" panose="02020603050405020304" pitchFamily="18" charset="0"/>
              </a:rPr>
              <a:t>After an anomaly in Attitude Control System (10 lbf) Design Verification Testing (DVT), an Investigation Team was stood up including NASA, Frontier and Purdue test stand personnel.  An investigation plan was devised and implemented.  A preliminary report tailored to the needs of the Astrobotic Peregrine mission is nearing completion.</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Qualification level Vibration testing of one Axial (150 lbf) qualification thruster was completed in August 2022.  This accelerated vibration testing was implemented to buy down some risk for the flight thrusters.</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1600" dirty="0">
                <a:solidFill>
                  <a:prstClr val="black"/>
                </a:solidFill>
                <a:latin typeface="Times New Roman" panose="02020603050405020304" pitchFamily="18" charset="0"/>
                <a:cs typeface="Times New Roman" panose="02020603050405020304" pitchFamily="18" charset="0"/>
              </a:rPr>
              <a:t>Axial (150 lbf) Work Horse (WH-C) test stand integration and checkout testing has been completed at White Sands Test Facility (WSTF).</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1600" dirty="0">
                <a:solidFill>
                  <a:prstClr val="black"/>
                </a:solidFill>
                <a:latin typeface="Times New Roman" panose="02020603050405020304" pitchFamily="18" charset="0"/>
                <a:cs typeface="Times New Roman" panose="02020603050405020304" pitchFamily="18" charset="0"/>
              </a:rPr>
              <a:t>FACET (150 lbf) flight thruster acceptance tests are beginning as early as this week (Sept. 13</a:t>
            </a:r>
            <a:r>
              <a:rPr lang="en-US" sz="1600" baseline="30000" dirty="0">
                <a:solidFill>
                  <a:prstClr val="black"/>
                </a:solidFill>
                <a:latin typeface="Times New Roman" panose="02020603050405020304" pitchFamily="18" charset="0"/>
                <a:cs typeface="Times New Roman" panose="02020603050405020304" pitchFamily="18" charset="0"/>
              </a:rPr>
              <a:t>th</a:t>
            </a:r>
            <a:r>
              <a:rPr lang="en-US" sz="1600" dirty="0">
                <a:solidFill>
                  <a:prstClr val="black"/>
                </a:solidFill>
                <a:latin typeface="Times New Roman" panose="02020603050405020304" pitchFamily="18" charset="0"/>
                <a:cs typeface="Times New Roman" panose="02020603050405020304" pitchFamily="18" charset="0"/>
              </a:rPr>
              <a:t> planned).</a:t>
            </a: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endParaRPr>
          </a:p>
        </p:txBody>
      </p:sp>
      <p:pic>
        <p:nvPicPr>
          <p:cNvPr id="5" name="Picture 4"/>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pic>
        <p:nvPicPr>
          <p:cNvPr id="7" name="Picture 6"/>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52034" y="1547032"/>
            <a:ext cx="2342186" cy="17566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471010" y="1526016"/>
            <a:ext cx="2421096" cy="181582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744561" y="4825209"/>
            <a:ext cx="2246271" cy="168470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255654" y="3299175"/>
            <a:ext cx="2092944" cy="14996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2"/>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450920" y="3272767"/>
            <a:ext cx="2069923" cy="15524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80379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30283"/>
            <a:ext cx="7737985" cy="1066800"/>
          </a:xfrm>
        </p:spPr>
        <p:txBody>
          <a:bodyPr/>
          <a:lstStyle/>
          <a:p>
            <a:r>
              <a:rPr lang="en-US" sz="400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1863869985"/>
              </p:ext>
            </p:extLst>
          </p:nvPr>
        </p:nvGraphicFramePr>
        <p:xfrm>
          <a:off x="502846" y="1528080"/>
          <a:ext cx="11140514" cy="323907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ACS DVT preparation progressing at Purdue, Vacuum Compatible Axial DVT unit in production.  WSTF available for axial testing.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Need funds for added cost to extend schedule and mod contracts.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Continues to slip to the right</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Cost additions and schedule slips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Test anomaly in ACS DVT, Test uncertainty for Axial Acceptance</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FY22 fully funded.  FY23 funds are unplanned addition</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Axial DVT and Qual are after planned first flight launch</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Increased cost and schedule slips</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10</a:t>
            </a:fld>
            <a:endParaRPr lang="uk-UA"/>
          </a:p>
        </p:txBody>
      </p:sp>
    </p:spTree>
    <p:extLst>
      <p:ext uri="{BB962C8B-B14F-4D97-AF65-F5344CB8AC3E}">
        <p14:creationId xmlns:p14="http://schemas.microsoft.com/office/powerpoint/2010/main" val="3376853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Plans Forward and Infusion Plan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TALOS thrusters are currently contracted for flight on two Commercial Lunar Payload Services (CLPS) missions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Astrobotic Peregrine Mission 1 </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Both Axial and ACS thrusters</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Target launch 2022</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Masten Space Systems Mission 1</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Axial thrusters</a:t>
            </a:r>
          </a:p>
          <a:p>
            <a:pPr marL="1143000" marR="0" lvl="2" indent="-2286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Target launch 2023</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Two other CLPS providers have expressed interest in using TALOS thrusters should they be awarded a mission</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TALOS Deep Space Variant (TALOS-DSV) </a:t>
            </a:r>
            <a:r>
              <a:rPr lang="en-US" sz="2400" dirty="0">
                <a:solidFill>
                  <a:prstClr val="black"/>
                </a:solidFill>
                <a:latin typeface="Arial" panose="020B0604020202020204" pitchFamily="34" charset="0"/>
                <a:cs typeface="Arial" panose="020B0604020202020204" pitchFamily="34" charset="0"/>
              </a:rPr>
              <a:t>initially planned for FY22 start was cancelled due to TALOS schedule slips and GCD </a:t>
            </a:r>
            <a:r>
              <a:rPr lang="en-US" sz="2400">
                <a:solidFill>
                  <a:prstClr val="black"/>
                </a:solidFill>
                <a:latin typeface="Arial" panose="020B0604020202020204" pitchFamily="34" charset="0"/>
                <a:cs typeface="Arial" panose="020B0604020202020204" pitchFamily="34" charset="0"/>
              </a:rPr>
              <a:t>budget constraints.</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457200" marR="0" lvl="1" indent="0" algn="l" defTabSz="457200" rtl="0" eaLnBrk="0" fontAlgn="base" latinLnBrk="0" hangingPunct="0">
              <a:lnSpc>
                <a:spcPct val="100000"/>
              </a:lnSpc>
              <a:spcBef>
                <a:spcPct val="20000"/>
              </a:spcBef>
              <a:spcAft>
                <a:spcPct val="0"/>
              </a:spcAft>
              <a:buClrTx/>
              <a:buSzTx/>
              <a:buFont typeface="Arial"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Tree>
    <p:extLst>
      <p:ext uri="{BB962C8B-B14F-4D97-AF65-F5344CB8AC3E}">
        <p14:creationId xmlns:p14="http://schemas.microsoft.com/office/powerpoint/2010/main" val="1213399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extLst>
              <a:ext uri="{BEBA8EAE-BF5A-486C-A8C5-ECC9F3942E4B}">
                <a14:imgProps xmlns:a14="http://schemas.microsoft.com/office/drawing/2010/main">
                  <a14:imgLayer r:embed="rId4">
                    <a14:imgEffect>
                      <a14:saturation sat="0"/>
                    </a14:imgEffect>
                  </a14:imgLayer>
                </a14:imgProps>
              </a:ext>
            </a:extLst>
          </a:blip>
          <a:srcRect/>
          <a:tile tx="0" ty="0" sx="100000" sy="100000" flip="x" algn="tl"/>
        </a:blipFill>
        <a:effectLst/>
      </p:bgPr>
    </p:bg>
    <p:spTree>
      <p:nvGrpSpPr>
        <p:cNvPr id="1" name=""/>
        <p:cNvGrpSpPr/>
        <p:nvPr/>
      </p:nvGrpSpPr>
      <p:grpSpPr>
        <a:xfrm>
          <a:off x="0" y="0"/>
          <a:ext cx="0" cy="0"/>
          <a:chOff x="0" y="0"/>
          <a:chExt cx="0" cy="0"/>
        </a:xfrm>
      </p:grpSpPr>
      <p:sp>
        <p:nvSpPr>
          <p:cNvPr id="12" name="Content Placeholder 2"/>
          <p:cNvSpPr txBox="1">
            <a:spLocks/>
          </p:cNvSpPr>
          <p:nvPr/>
        </p:nvSpPr>
        <p:spPr>
          <a:xfrm>
            <a:off x="-47143" y="1360922"/>
            <a:ext cx="7615870" cy="506705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128"/>
                <a:cs typeface="Times New Roman" panose="02020603050405020304" pitchFamily="18" charset="0"/>
              </a:rPr>
              <a:t>Qualification level Vibration testing of one Axial (150 lbf) qualification thruster was completed in August 2022.  This accelerated vibration testing was implemented to buy down some risk for the flight thrusters.</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2000" dirty="0">
                <a:solidFill>
                  <a:prstClr val="black"/>
                </a:solidFill>
                <a:latin typeface="Times New Roman" panose="02020603050405020304" pitchFamily="18" charset="0"/>
                <a:cs typeface="Times New Roman" panose="02020603050405020304" pitchFamily="18" charset="0"/>
              </a:rPr>
              <a:t>Axial (150 lbf) Work Horse (WH-C) test stand integration and checkout testing has been completed at White Sands Test Facility (WSTF).</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2000" dirty="0">
                <a:solidFill>
                  <a:prstClr val="black"/>
                </a:solidFill>
                <a:latin typeface="Times New Roman" panose="02020603050405020304" pitchFamily="18" charset="0"/>
                <a:cs typeface="Times New Roman" panose="02020603050405020304" pitchFamily="18" charset="0"/>
              </a:rPr>
              <a:t>All 5 FACET (150 lbf) flight thrusters are assembled and awaiting test facility availability. FACET flight thruster acceptance tests are beginning as early as this week (Sept. 13</a:t>
            </a:r>
            <a:r>
              <a:rPr lang="en-US" sz="2000" baseline="30000" dirty="0">
                <a:solidFill>
                  <a:prstClr val="black"/>
                </a:solidFill>
                <a:latin typeface="Times New Roman" panose="02020603050405020304" pitchFamily="18" charset="0"/>
                <a:cs typeface="Times New Roman" panose="02020603050405020304" pitchFamily="18" charset="0"/>
              </a:rPr>
              <a:t>th</a:t>
            </a:r>
            <a:r>
              <a:rPr lang="en-US" sz="2000" dirty="0">
                <a:solidFill>
                  <a:prstClr val="black"/>
                </a:solidFill>
                <a:latin typeface="Times New Roman" panose="02020603050405020304" pitchFamily="18" charset="0"/>
                <a:cs typeface="Times New Roman" panose="02020603050405020304" pitchFamily="18" charset="0"/>
              </a:rPr>
              <a:t> planned).</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2000" dirty="0">
                <a:solidFill>
                  <a:prstClr val="black"/>
                </a:solidFill>
                <a:latin typeface="Times New Roman" panose="02020603050405020304" pitchFamily="18" charset="0"/>
                <a:cs typeface="Times New Roman" panose="02020603050405020304" pitchFamily="18" charset="0"/>
              </a:rPr>
              <a:t>After an anomaly in Attitude Control System (10 lbf) Design Verification Testing (DVT), an Investigation Team was stood up including NASA, Frontier and Purdue test stand personnel.  An investigation plan was devised and implemented.  A preliminary report tailored to the needs of the Astrobotic Peregrine mission is nearing completion.</a:t>
            </a:r>
          </a:p>
          <a:p>
            <a:pPr marL="457200" marR="0" lvl="1" indent="0" algn="l" defTabSz="457200" rtl="0" eaLnBrk="0" fontAlgn="base" latinLnBrk="0" hangingPunct="0">
              <a:lnSpc>
                <a:spcPct val="100000"/>
              </a:lnSpc>
              <a:spcBef>
                <a:spcPct val="20000"/>
              </a:spcBef>
              <a:spcAft>
                <a:spcPct val="0"/>
              </a:spcAft>
              <a:buClrTx/>
              <a:buSzTx/>
              <a:buFont typeface="Arial"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sp>
        <p:nvSpPr>
          <p:cNvPr id="8" name="Title 1">
            <a:extLst>
              <a:ext uri="{FF2B5EF4-FFF2-40B4-BE49-F238E27FC236}">
                <a16:creationId xmlns:a16="http://schemas.microsoft.com/office/drawing/2014/main" id="{FEBAC5DB-AA1D-47DD-B235-06E0C656F121}"/>
              </a:ext>
            </a:extLst>
          </p:cNvPr>
          <p:cNvSpPr txBox="1">
            <a:spLocks/>
          </p:cNvSpPr>
          <p:nvPr/>
        </p:nvSpPr>
        <p:spPr>
          <a:xfrm>
            <a:off x="417432" y="241690"/>
            <a:ext cx="8250115" cy="760458"/>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prstClr val="white">
                    <a:lumMod val="85000"/>
                  </a:prstClr>
                </a:solidFill>
                <a:effectLst/>
                <a:uLnTx/>
                <a:uFillTx/>
                <a:latin typeface="Calibri"/>
                <a:ea typeface="ＭＳ Ｐゴシック" charset="-128"/>
              </a:rPr>
              <a:t>TALOS FACET Project Summary</a:t>
            </a:r>
            <a:endParaRPr kumimoji="0" lang="en-US" sz="4000" b="1" i="0" u="none" strike="noStrike" kern="1200" cap="none" spc="0" normalizeH="0" baseline="0" noProof="0" dirty="0">
              <a:ln>
                <a:noFill/>
              </a:ln>
              <a:solidFill>
                <a:prstClr val="black">
                  <a:lumMod val="85000"/>
                </a:prstClr>
              </a:solidFill>
              <a:effectLst/>
              <a:uLnTx/>
              <a:uFillTx/>
              <a:latin typeface="Calibri"/>
              <a:ea typeface="ＭＳ Ｐゴシック" charset="-128"/>
            </a:endParaRPr>
          </a:p>
        </p:txBody>
      </p:sp>
      <p:pic>
        <p:nvPicPr>
          <p:cNvPr id="17" name="Picture 16">
            <a:extLst>
              <a:ext uri="{FF2B5EF4-FFF2-40B4-BE49-F238E27FC236}">
                <a16:creationId xmlns:a16="http://schemas.microsoft.com/office/drawing/2014/main" id="{805CD970-8B2E-4F87-9799-AC7657F094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8947" y="732239"/>
            <a:ext cx="3316732" cy="17907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descr="A picture containing wall, indoor, several&#10;&#10;Description automatically generated">
            <a:extLst>
              <a:ext uri="{FF2B5EF4-FFF2-40B4-BE49-F238E27FC236}">
                <a16:creationId xmlns:a16="http://schemas.microsoft.com/office/drawing/2014/main" id="{539E38DF-BDA0-422F-8F61-961F94CA45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5516" y="2906485"/>
            <a:ext cx="4023447" cy="29642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Box 1">
            <a:extLst>
              <a:ext uri="{FF2B5EF4-FFF2-40B4-BE49-F238E27FC236}">
                <a16:creationId xmlns:a16="http://schemas.microsoft.com/office/drawing/2014/main" id="{F818AC20-7337-4824-81B9-455B312AD623}"/>
              </a:ext>
            </a:extLst>
          </p:cNvPr>
          <p:cNvSpPr txBox="1"/>
          <p:nvPr/>
        </p:nvSpPr>
        <p:spPr>
          <a:xfrm>
            <a:off x="8126858" y="6010382"/>
            <a:ext cx="3287731" cy="215444"/>
          </a:xfrm>
          <a:prstGeom prst="rect">
            <a:avLst/>
          </a:prstGeom>
          <a:noFill/>
        </p:spPr>
        <p:txBody>
          <a:bodyPr wrap="square" rtlCol="0">
            <a:spAutoFit/>
          </a:bodyPr>
          <a:lstStyle/>
          <a:p>
            <a:r>
              <a:rPr lang="en-US" sz="800" dirty="0">
                <a:solidFill>
                  <a:schemeClr val="bg1"/>
                </a:solidFill>
              </a:rPr>
              <a:t>TALOS thruster image courtesy of Frontier Aerospace Corporation</a:t>
            </a:r>
          </a:p>
        </p:txBody>
      </p:sp>
    </p:spTree>
    <p:extLst>
      <p:ext uri="{BB962C8B-B14F-4D97-AF65-F5344CB8AC3E}">
        <p14:creationId xmlns:p14="http://schemas.microsoft.com/office/powerpoint/2010/main" val="1218947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AA36-AAFE-0D4C-89E8-5E48ADE2B93B}"/>
              </a:ext>
            </a:extLst>
          </p:cNvPr>
          <p:cNvSpPr>
            <a:spLocks noGrp="1"/>
          </p:cNvSpPr>
          <p:nvPr>
            <p:ph type="title"/>
          </p:nvPr>
        </p:nvSpPr>
        <p:spPr>
          <a:xfrm>
            <a:off x="838200" y="71790"/>
            <a:ext cx="10515600" cy="780966"/>
          </a:xfrm>
        </p:spPr>
        <p:txBody>
          <a:bodyPr>
            <a:normAutofit/>
          </a:bodyPr>
          <a:lstStyle/>
          <a:p>
            <a:pPr algn="ctr"/>
            <a:r>
              <a:rPr lang="en-US" dirty="0">
                <a:solidFill>
                  <a:schemeClr val="bg1"/>
                </a:solidFill>
              </a:rPr>
              <a:t>TALOS-FACET Milestones</a:t>
            </a:r>
          </a:p>
        </p:txBody>
      </p:sp>
      <p:sp>
        <p:nvSpPr>
          <p:cNvPr id="3" name="Slide Number Placeholder 2">
            <a:extLst>
              <a:ext uri="{FF2B5EF4-FFF2-40B4-BE49-F238E27FC236}">
                <a16:creationId xmlns:a16="http://schemas.microsoft.com/office/drawing/2014/main" id="{144A0316-3FEA-0042-8246-F0DF05654D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48048EC8-0318-FA44-90DB-F10BA6C3598A}"/>
              </a:ext>
            </a:extLst>
          </p:cNvPr>
          <p:cNvGraphicFramePr>
            <a:graphicFrameLocks noGrp="1"/>
          </p:cNvGraphicFramePr>
          <p:nvPr/>
        </p:nvGraphicFramePr>
        <p:xfrm>
          <a:off x="133564" y="930803"/>
          <a:ext cx="11980888" cy="5932177"/>
        </p:xfrm>
        <a:graphic>
          <a:graphicData uri="http://schemas.openxmlformats.org/drawingml/2006/table">
            <a:tbl>
              <a:tblPr firstRow="1" bandRow="1">
                <a:tableStyleId>{5C22544A-7EE6-4342-B048-85BDC9FD1C3A}</a:tableStyleId>
              </a:tblPr>
              <a:tblGrid>
                <a:gridCol w="493160">
                  <a:extLst>
                    <a:ext uri="{9D8B030D-6E8A-4147-A177-3AD203B41FA5}">
                      <a16:colId xmlns:a16="http://schemas.microsoft.com/office/drawing/2014/main" val="1700816780"/>
                    </a:ext>
                  </a:extLst>
                </a:gridCol>
                <a:gridCol w="565078">
                  <a:extLst>
                    <a:ext uri="{9D8B030D-6E8A-4147-A177-3AD203B41FA5}">
                      <a16:colId xmlns:a16="http://schemas.microsoft.com/office/drawing/2014/main" val="859064379"/>
                    </a:ext>
                  </a:extLst>
                </a:gridCol>
                <a:gridCol w="4130211">
                  <a:extLst>
                    <a:ext uri="{9D8B030D-6E8A-4147-A177-3AD203B41FA5}">
                      <a16:colId xmlns:a16="http://schemas.microsoft.com/office/drawing/2014/main" val="2447894016"/>
                    </a:ext>
                  </a:extLst>
                </a:gridCol>
                <a:gridCol w="904126">
                  <a:extLst>
                    <a:ext uri="{9D8B030D-6E8A-4147-A177-3AD203B41FA5}">
                      <a16:colId xmlns:a16="http://schemas.microsoft.com/office/drawing/2014/main" val="1439900375"/>
                    </a:ext>
                  </a:extLst>
                </a:gridCol>
                <a:gridCol w="1115955">
                  <a:extLst>
                    <a:ext uri="{9D8B030D-6E8A-4147-A177-3AD203B41FA5}">
                      <a16:colId xmlns:a16="http://schemas.microsoft.com/office/drawing/2014/main" val="2785332150"/>
                    </a:ext>
                  </a:extLst>
                </a:gridCol>
                <a:gridCol w="4772358">
                  <a:extLst>
                    <a:ext uri="{9D8B030D-6E8A-4147-A177-3AD203B41FA5}">
                      <a16:colId xmlns:a16="http://schemas.microsoft.com/office/drawing/2014/main" val="397317912"/>
                    </a:ext>
                  </a:extLst>
                </a:gridCol>
              </a:tblGrid>
              <a:tr h="425590">
                <a:tc>
                  <a:txBody>
                    <a:bodyPr/>
                    <a:lstStyle/>
                    <a:p>
                      <a:pPr algn="ctr"/>
                      <a:r>
                        <a:rPr lang="en-US" sz="1200" dirty="0"/>
                        <a:t>T</a:t>
                      </a:r>
                    </a:p>
                  </a:txBody>
                  <a:tcPr anchor="ctr"/>
                </a:tc>
                <a:tc>
                  <a:txBody>
                    <a:bodyPr/>
                    <a:lstStyle/>
                    <a:p>
                      <a:pPr algn="ctr"/>
                      <a:r>
                        <a:rPr lang="en-US" sz="1200" dirty="0"/>
                        <a:t>ID</a:t>
                      </a:r>
                    </a:p>
                  </a:txBody>
                  <a:tcPr anchor="ctr"/>
                </a:tc>
                <a:tc>
                  <a:txBody>
                    <a:bodyPr/>
                    <a:lstStyle/>
                    <a:p>
                      <a:pPr algn="ctr"/>
                      <a:r>
                        <a:rPr lang="en-US" sz="1200" dirty="0"/>
                        <a:t>Title</a:t>
                      </a:r>
                    </a:p>
                  </a:txBody>
                  <a:tcPr anchor="ctr"/>
                </a:tc>
                <a:tc>
                  <a:txBody>
                    <a:bodyPr/>
                    <a:lstStyle/>
                    <a:p>
                      <a:pPr algn="ctr"/>
                      <a:r>
                        <a:rPr lang="en-US" sz="1200" dirty="0"/>
                        <a:t>Baseline Date</a:t>
                      </a:r>
                    </a:p>
                  </a:txBody>
                  <a:tcPr anchor="ctr"/>
                </a:tc>
                <a:tc>
                  <a:txBody>
                    <a:bodyPr/>
                    <a:lstStyle/>
                    <a:p>
                      <a:pPr algn="ctr"/>
                      <a:r>
                        <a:rPr lang="en-US" sz="1200" dirty="0"/>
                        <a:t>Current Planned Date</a:t>
                      </a:r>
                    </a:p>
                  </a:txBody>
                  <a:tcPr anchor="ctr"/>
                </a:tc>
                <a:tc>
                  <a:txBody>
                    <a:bodyPr/>
                    <a:lstStyle/>
                    <a:p>
                      <a:pPr algn="ctr"/>
                      <a:r>
                        <a:rPr lang="en-US" sz="1200" dirty="0"/>
                        <a:t>Comments (10/1 schedule update)</a:t>
                      </a:r>
                    </a:p>
                  </a:txBody>
                  <a:tcPr anchor="ctr"/>
                </a:tc>
                <a:extLst>
                  <a:ext uri="{0D108BD9-81ED-4DB2-BD59-A6C34878D82A}">
                    <a16:rowId xmlns:a16="http://schemas.microsoft.com/office/drawing/2014/main" val="2693460443"/>
                  </a:ext>
                </a:extLst>
              </a:tr>
              <a:tr h="304589">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K1</a:t>
                      </a:r>
                    </a:p>
                  </a:txBody>
                  <a:tcPr anchor="ctr"/>
                </a:tc>
                <a:tc>
                  <a:txBody>
                    <a:bodyPr/>
                    <a:lstStyle/>
                    <a:p>
                      <a:pPr algn="l"/>
                      <a:r>
                        <a:rPr lang="en-US" sz="1200" dirty="0">
                          <a:solidFill>
                            <a:schemeClr val="tx1"/>
                          </a:solidFill>
                        </a:rPr>
                        <a:t>Injector Fabrication for Flight Test Units </a:t>
                      </a:r>
                    </a:p>
                  </a:txBody>
                  <a:tcPr anchor="ctr"/>
                </a:tc>
                <a:tc>
                  <a:txBody>
                    <a:bodyPr/>
                    <a:lstStyle/>
                    <a:p>
                      <a:pPr algn="ctr"/>
                      <a:r>
                        <a:rPr lang="en-US" sz="1200" dirty="0"/>
                        <a:t>5/31/2020</a:t>
                      </a:r>
                    </a:p>
                  </a:txBody>
                  <a:tcPr anchor="ctr"/>
                </a:tc>
                <a:tc>
                  <a:txBody>
                    <a:bodyPr/>
                    <a:lstStyle/>
                    <a:p>
                      <a:pPr algn="ctr"/>
                      <a:r>
                        <a:rPr lang="en-US" sz="1200" dirty="0">
                          <a:solidFill>
                            <a:schemeClr val="tx1"/>
                          </a:solidFill>
                        </a:rPr>
                        <a:t> 1/12/22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Complete</a:t>
                      </a:r>
                    </a:p>
                  </a:txBody>
                  <a:tcPr anchor="ctr"/>
                </a:tc>
                <a:extLst>
                  <a:ext uri="{0D108BD9-81ED-4DB2-BD59-A6C34878D82A}">
                    <a16:rowId xmlns:a16="http://schemas.microsoft.com/office/drawing/2014/main" val="3784618565"/>
                  </a:ext>
                </a:extLst>
              </a:tr>
              <a:tr h="304589">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K7</a:t>
                      </a:r>
                    </a:p>
                  </a:txBody>
                  <a:tcPr anchor="ctr"/>
                </a:tc>
                <a:tc>
                  <a:txBody>
                    <a:bodyPr/>
                    <a:lstStyle/>
                    <a:p>
                      <a:pPr algn="l"/>
                      <a:r>
                        <a:rPr lang="en-US" sz="1200" dirty="0">
                          <a:solidFill>
                            <a:schemeClr val="tx1"/>
                          </a:solidFill>
                        </a:rPr>
                        <a:t>Procure valves for [axial] flight units</a:t>
                      </a:r>
                    </a:p>
                  </a:txBody>
                  <a:tcPr anchor="ctr"/>
                </a:tc>
                <a:tc>
                  <a:txBody>
                    <a:bodyPr/>
                    <a:lstStyle/>
                    <a:p>
                      <a:pPr algn="ctr"/>
                      <a:r>
                        <a:rPr lang="en-US" sz="1200" dirty="0"/>
                        <a:t>5/31/2020</a:t>
                      </a:r>
                    </a:p>
                  </a:txBody>
                  <a:tcPr anchor="ctr"/>
                </a:tc>
                <a:tc>
                  <a:txBody>
                    <a:bodyPr/>
                    <a:lstStyle/>
                    <a:p>
                      <a:pPr algn="ctr"/>
                      <a:r>
                        <a:rPr lang="en-US" sz="1200" dirty="0">
                          <a:solidFill>
                            <a:schemeClr val="tx1"/>
                          </a:solidFill>
                        </a:rPr>
                        <a:t>12/1/2021</a:t>
                      </a:r>
                    </a:p>
                  </a:txBody>
                  <a:tcPr anchor="ctr"/>
                </a:tc>
                <a:tc>
                  <a:txBody>
                    <a:bodyPr/>
                    <a:lstStyle/>
                    <a:p>
                      <a:pPr algn="l"/>
                      <a:r>
                        <a:rPr lang="en-US" sz="1200" dirty="0"/>
                        <a:t>Complete</a:t>
                      </a:r>
                    </a:p>
                  </a:txBody>
                  <a:tcPr anchor="ctr"/>
                </a:tc>
                <a:extLst>
                  <a:ext uri="{0D108BD9-81ED-4DB2-BD59-A6C34878D82A}">
                    <a16:rowId xmlns:a16="http://schemas.microsoft.com/office/drawing/2014/main" val="278981394"/>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N/A</a:t>
                      </a:r>
                    </a:p>
                  </a:txBody>
                  <a:tcPr anchor="ctr"/>
                </a:tc>
                <a:tc>
                  <a:txBody>
                    <a:bodyPr/>
                    <a:lstStyle/>
                    <a:p>
                      <a:pPr algn="l"/>
                      <a:r>
                        <a:rPr lang="en-US" sz="1200" dirty="0">
                          <a:solidFill>
                            <a:schemeClr val="tx1"/>
                          </a:solidFill>
                        </a:rPr>
                        <a:t>2</a:t>
                      </a:r>
                      <a:r>
                        <a:rPr lang="en-US" sz="1200" baseline="30000" dirty="0">
                          <a:solidFill>
                            <a:schemeClr val="tx1"/>
                          </a:solidFill>
                        </a:rPr>
                        <a:t>nd</a:t>
                      </a:r>
                      <a:r>
                        <a:rPr lang="en-US" sz="1200" dirty="0">
                          <a:solidFill>
                            <a:schemeClr val="tx1"/>
                          </a:solidFill>
                        </a:rPr>
                        <a:t> Axial DVT delta-TRR</a:t>
                      </a:r>
                    </a:p>
                  </a:txBody>
                  <a:tcPr anchor="ctr"/>
                </a:tc>
                <a:tc>
                  <a:txBody>
                    <a:bodyPr/>
                    <a:lstStyle/>
                    <a:p>
                      <a:pPr algn="ctr"/>
                      <a:endParaRPr lang="en-US" sz="1200" dirty="0">
                        <a:solidFill>
                          <a:srgbClr val="3232CB"/>
                        </a:solidFill>
                      </a:endParaRPr>
                    </a:p>
                  </a:txBody>
                  <a:tcPr anchor="ctr"/>
                </a:tc>
                <a:tc>
                  <a:txBody>
                    <a:bodyPr/>
                    <a:lstStyle/>
                    <a:p>
                      <a:pPr algn="ctr"/>
                      <a:r>
                        <a:rPr lang="en-US" sz="1200" dirty="0">
                          <a:solidFill>
                            <a:schemeClr val="tx1"/>
                          </a:solidFill>
                        </a:rPr>
                        <a:t>11/9/2021</a:t>
                      </a:r>
                    </a:p>
                  </a:txBody>
                  <a:tcPr anchor="ctr"/>
                </a:tc>
                <a:tc>
                  <a:txBody>
                    <a:bodyPr/>
                    <a:lstStyle/>
                    <a:p>
                      <a:pPr algn="l"/>
                      <a:r>
                        <a:rPr lang="en-US" sz="1200" dirty="0">
                          <a:solidFill>
                            <a:schemeClr val="tx1"/>
                          </a:solidFill>
                        </a:rPr>
                        <a:t>Complete – Another Axial DVT at WSTF planned</a:t>
                      </a:r>
                    </a:p>
                  </a:txBody>
                  <a:tcPr anchor="ctr"/>
                </a:tc>
                <a:extLst>
                  <a:ext uri="{0D108BD9-81ED-4DB2-BD59-A6C34878D82A}">
                    <a16:rowId xmlns:a16="http://schemas.microsoft.com/office/drawing/2014/main" val="1805451150"/>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K5</a:t>
                      </a:r>
                    </a:p>
                  </a:txBody>
                  <a:tcPr anchor="ctr"/>
                </a:tc>
                <a:tc>
                  <a:txBody>
                    <a:bodyPr/>
                    <a:lstStyle/>
                    <a:p>
                      <a:pPr algn="l"/>
                      <a:r>
                        <a:rPr lang="en-US" sz="1200" dirty="0">
                          <a:solidFill>
                            <a:schemeClr val="tx1"/>
                          </a:solidFill>
                        </a:rPr>
                        <a:t>Axial DVT Testing Complete</a:t>
                      </a:r>
                    </a:p>
                  </a:txBody>
                  <a:tcPr anchor="ctr"/>
                </a:tc>
                <a:tc>
                  <a:txBody>
                    <a:bodyPr/>
                    <a:lstStyle/>
                    <a:p>
                      <a:pPr algn="ctr"/>
                      <a:r>
                        <a:rPr lang="en-US" sz="1200" dirty="0">
                          <a:solidFill>
                            <a:schemeClr val="tx1"/>
                          </a:solidFill>
                        </a:rPr>
                        <a:t>2/28/2020</a:t>
                      </a:r>
                    </a:p>
                  </a:txBody>
                  <a:tcPr anchor="ctr"/>
                </a:tc>
                <a:tc>
                  <a:txBody>
                    <a:bodyPr/>
                    <a:lstStyle/>
                    <a:p>
                      <a:pPr algn="ctr"/>
                      <a:r>
                        <a:rPr lang="en-US" sz="1200" dirty="0">
                          <a:solidFill>
                            <a:schemeClr val="tx1"/>
                          </a:solidFill>
                        </a:rPr>
                        <a:t>2/20/2023</a:t>
                      </a:r>
                    </a:p>
                  </a:txBody>
                  <a:tcPr anchor="ctr"/>
                </a:tc>
                <a:tc>
                  <a:txBody>
                    <a:bodyPr/>
                    <a:lstStyle/>
                    <a:p>
                      <a:pPr algn="l"/>
                      <a:r>
                        <a:rPr lang="en-US" sz="1200" dirty="0">
                          <a:solidFill>
                            <a:schemeClr val="tx1"/>
                          </a:solidFill>
                        </a:rPr>
                        <a:t> Per WSTF schedule 6/22/22</a:t>
                      </a:r>
                    </a:p>
                  </a:txBody>
                  <a:tcPr anchor="ctr"/>
                </a:tc>
                <a:extLst>
                  <a:ext uri="{0D108BD9-81ED-4DB2-BD59-A6C34878D82A}">
                    <a16:rowId xmlns:a16="http://schemas.microsoft.com/office/drawing/2014/main" val="1565915590"/>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N/A</a:t>
                      </a:r>
                    </a:p>
                  </a:txBody>
                  <a:tcPr anchor="ctr"/>
                </a:tc>
                <a:tc>
                  <a:txBody>
                    <a:bodyPr/>
                    <a:lstStyle/>
                    <a:p>
                      <a:pPr algn="l"/>
                      <a:r>
                        <a:rPr lang="en-US" sz="1200" dirty="0">
                          <a:solidFill>
                            <a:schemeClr val="tx1"/>
                          </a:solidFill>
                        </a:rPr>
                        <a:t>Axial post-DVT Data Review Complete</a:t>
                      </a:r>
                    </a:p>
                  </a:txBody>
                  <a:tcPr anchor="ctr"/>
                </a:tc>
                <a:tc>
                  <a:txBody>
                    <a:bodyPr/>
                    <a:lstStyle/>
                    <a:p>
                      <a:pPr algn="ctr"/>
                      <a:endParaRPr lang="en-US" sz="1200" dirty="0"/>
                    </a:p>
                  </a:txBody>
                  <a:tcPr anchor="ctr"/>
                </a:tc>
                <a:tc>
                  <a:txBody>
                    <a:bodyPr/>
                    <a:lstStyle/>
                    <a:p>
                      <a:pPr algn="ctr"/>
                      <a:r>
                        <a:rPr lang="en-US" sz="1200" dirty="0">
                          <a:solidFill>
                            <a:schemeClr val="tx1"/>
                          </a:solidFill>
                        </a:rPr>
                        <a:t>3/3/2023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1851105878"/>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N/A</a:t>
                      </a:r>
                    </a:p>
                  </a:txBody>
                  <a:tcPr anchor="ctr"/>
                </a:tc>
                <a:tc>
                  <a:txBody>
                    <a:bodyPr/>
                    <a:lstStyle/>
                    <a:p>
                      <a:pPr algn="l"/>
                      <a:r>
                        <a:rPr lang="en-US" sz="1200" dirty="0">
                          <a:solidFill>
                            <a:schemeClr val="tx1"/>
                          </a:solidFill>
                        </a:rPr>
                        <a:t>ACS DVT TRR</a:t>
                      </a:r>
                    </a:p>
                  </a:txBody>
                  <a:tcPr anchor="ctr"/>
                </a:tc>
                <a:tc>
                  <a:txBody>
                    <a:bodyPr/>
                    <a:lstStyle/>
                    <a:p>
                      <a:pPr algn="ctr"/>
                      <a:endParaRPr lang="en-US" sz="1200" dirty="0">
                        <a:solidFill>
                          <a:srgbClr val="3232CB"/>
                        </a:solidFill>
                      </a:endParaRPr>
                    </a:p>
                  </a:txBody>
                  <a:tcPr anchor="ctr"/>
                </a:tc>
                <a:tc>
                  <a:txBody>
                    <a:bodyPr/>
                    <a:lstStyle/>
                    <a:p>
                      <a:pPr algn="ctr"/>
                      <a:r>
                        <a:rPr lang="en-US" sz="1200" b="0" i="0" kern="1200" dirty="0">
                          <a:solidFill>
                            <a:schemeClr val="tx1"/>
                          </a:solidFill>
                          <a:effectLst/>
                          <a:latin typeface="+mn-lt"/>
                          <a:ea typeface="+mn-ea"/>
                          <a:cs typeface="+mn-cs"/>
                        </a:rPr>
                        <a:t>3/4/2022</a:t>
                      </a:r>
                      <a:endParaRPr lang="en-US" sz="1200" dirty="0">
                        <a:solidFill>
                          <a:schemeClr val="tx1"/>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Complete</a:t>
                      </a:r>
                    </a:p>
                  </a:txBody>
                  <a:tcPr anchor="ctr"/>
                </a:tc>
                <a:extLst>
                  <a:ext uri="{0D108BD9-81ED-4DB2-BD59-A6C34878D82A}">
                    <a16:rowId xmlns:a16="http://schemas.microsoft.com/office/drawing/2014/main" val="2018473112"/>
                  </a:ext>
                </a:extLst>
              </a:tr>
              <a:tr h="296331">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K6</a:t>
                      </a:r>
                    </a:p>
                  </a:txBody>
                  <a:tcPr anchor="ctr"/>
                </a:tc>
                <a:tc>
                  <a:txBody>
                    <a:bodyPr/>
                    <a:lstStyle/>
                    <a:p>
                      <a:pPr algn="l"/>
                      <a:r>
                        <a:rPr lang="en-US" sz="1200" dirty="0">
                          <a:solidFill>
                            <a:schemeClr val="tx1"/>
                          </a:solidFill>
                        </a:rPr>
                        <a:t>ACS DVT Testing Complete</a:t>
                      </a:r>
                    </a:p>
                  </a:txBody>
                  <a:tcPr anchor="ctr"/>
                </a:tc>
                <a:tc>
                  <a:txBody>
                    <a:bodyPr/>
                    <a:lstStyle/>
                    <a:p>
                      <a:pPr algn="ctr"/>
                      <a:r>
                        <a:rPr lang="en-US" sz="1200" dirty="0"/>
                        <a:t>3/31/2020</a:t>
                      </a:r>
                    </a:p>
                  </a:txBody>
                  <a:tcPr anchor="ctr"/>
                </a:tc>
                <a:tc>
                  <a:txBody>
                    <a:bodyPr/>
                    <a:lstStyle/>
                    <a:p>
                      <a:pPr algn="ctr"/>
                      <a:r>
                        <a:rPr lang="en-US" sz="1200" dirty="0">
                          <a:solidFill>
                            <a:schemeClr val="tx1"/>
                          </a:solidFill>
                        </a:rPr>
                        <a:t>TBD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Awaiting conclusion of anomaly investigation</a:t>
                      </a:r>
                    </a:p>
                  </a:txBody>
                  <a:tcPr anchor="ctr"/>
                </a:tc>
                <a:extLst>
                  <a:ext uri="{0D108BD9-81ED-4DB2-BD59-A6C34878D82A}">
                    <a16:rowId xmlns:a16="http://schemas.microsoft.com/office/drawing/2014/main" val="3430027434"/>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N/A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ACS post-DVT Data Review Complete</a:t>
                      </a:r>
                    </a:p>
                  </a:txBody>
                  <a:tcPr anchor="ctr"/>
                </a:tc>
                <a:tc>
                  <a:txBody>
                    <a:bodyPr/>
                    <a:lstStyle/>
                    <a:p>
                      <a:pPr algn="ctr"/>
                      <a:endParaRPr lang="en-US" sz="1200" dirty="0"/>
                    </a:p>
                  </a:txBody>
                  <a:tcPr anchor="ctr"/>
                </a:tc>
                <a:tc>
                  <a:txBody>
                    <a:bodyPr/>
                    <a:lstStyle/>
                    <a:p>
                      <a:pPr algn="ctr"/>
                      <a:r>
                        <a:rPr lang="en-US" sz="1200" dirty="0">
                          <a:solidFill>
                            <a:schemeClr val="tx1"/>
                          </a:solidFill>
                        </a:rPr>
                        <a:t>TBD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 </a:t>
                      </a:r>
                    </a:p>
                  </a:txBody>
                  <a:tcPr anchor="ctr"/>
                </a:tc>
                <a:extLst>
                  <a:ext uri="{0D108BD9-81ED-4DB2-BD59-A6C34878D82A}">
                    <a16:rowId xmlns:a16="http://schemas.microsoft.com/office/drawing/2014/main" val="2913148207"/>
                  </a:ext>
                </a:extLst>
              </a:tr>
              <a:tr h="304589">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K4</a:t>
                      </a:r>
                    </a:p>
                  </a:txBody>
                  <a:tcPr anchor="ctr"/>
                </a:tc>
                <a:tc>
                  <a:txBody>
                    <a:bodyPr/>
                    <a:lstStyle/>
                    <a:p>
                      <a:pPr algn="l"/>
                      <a:r>
                        <a:rPr lang="en-US" sz="1200" dirty="0">
                          <a:solidFill>
                            <a:schemeClr val="tx1"/>
                          </a:solidFill>
                        </a:rPr>
                        <a:t>Axial Thruster Flight Units Assembly Complete</a:t>
                      </a:r>
                    </a:p>
                  </a:txBody>
                  <a:tcPr anchor="ctr"/>
                </a:tc>
                <a:tc>
                  <a:txBody>
                    <a:bodyPr/>
                    <a:lstStyle/>
                    <a:p>
                      <a:pPr algn="ctr"/>
                      <a:r>
                        <a:rPr lang="en-US" sz="1200" dirty="0"/>
                        <a:t>6/30/2020</a:t>
                      </a:r>
                    </a:p>
                  </a:txBody>
                  <a:tcPr anchor="ctr"/>
                </a:tc>
                <a:tc>
                  <a:txBody>
                    <a:bodyPr/>
                    <a:lstStyle/>
                    <a:p>
                      <a:pPr algn="ctr"/>
                      <a:r>
                        <a:rPr lang="en-US" sz="1200" dirty="0">
                          <a:solidFill>
                            <a:schemeClr val="tx1"/>
                          </a:solidFill>
                        </a:rPr>
                        <a:t>6/16/2022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372694885"/>
                  </a:ext>
                </a:extLst>
              </a:tr>
              <a:tr h="304589">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N/A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Axial Thruster Acceptance Test TRR</a:t>
                      </a:r>
                    </a:p>
                  </a:txBody>
                  <a:tcPr anchor="ctr"/>
                </a:tc>
                <a:tc>
                  <a:txBody>
                    <a:bodyPr/>
                    <a:lstStyle/>
                    <a:p>
                      <a:pPr algn="ctr"/>
                      <a:endParaRPr lang="en-US" sz="1200" dirty="0">
                        <a:solidFill>
                          <a:srgbClr val="3232CB"/>
                        </a:solidFill>
                      </a:endParaRPr>
                    </a:p>
                  </a:txBody>
                  <a:tcPr anchor="ctr"/>
                </a:tc>
                <a:tc>
                  <a:txBody>
                    <a:bodyPr/>
                    <a:lstStyle/>
                    <a:p>
                      <a:pPr algn="ctr"/>
                      <a:r>
                        <a:rPr lang="en-US" sz="1200" dirty="0">
                          <a:solidFill>
                            <a:schemeClr val="tx1"/>
                          </a:solidFill>
                        </a:rPr>
                        <a:t>7/14/2022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 </a:t>
                      </a:r>
                    </a:p>
                  </a:txBody>
                  <a:tcPr anchor="ctr"/>
                </a:tc>
                <a:extLst>
                  <a:ext uri="{0D108BD9-81ED-4DB2-BD59-A6C34878D82A}">
                    <a16:rowId xmlns:a16="http://schemas.microsoft.com/office/drawing/2014/main" val="767254560"/>
                  </a:ext>
                </a:extLst>
              </a:tr>
              <a:tr h="304589">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C2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[Axial] Thruster Hot-Fire Acceptance Testing Complete</a:t>
                      </a:r>
                    </a:p>
                  </a:txBody>
                  <a:tcPr anchor="ctr"/>
                </a:tc>
                <a:tc>
                  <a:txBody>
                    <a:bodyPr/>
                    <a:lstStyle/>
                    <a:p>
                      <a:pPr algn="ctr"/>
                      <a:r>
                        <a:rPr lang="en-US" sz="1200" dirty="0"/>
                        <a:t>7/31/2020</a:t>
                      </a:r>
                    </a:p>
                  </a:txBody>
                  <a:tcPr anchor="ctr"/>
                </a:tc>
                <a:tc>
                  <a:txBody>
                    <a:bodyPr/>
                    <a:lstStyle/>
                    <a:p>
                      <a:pPr algn="ctr"/>
                      <a:r>
                        <a:rPr lang="en-US" sz="1200" dirty="0">
                          <a:solidFill>
                            <a:schemeClr val="tx1"/>
                          </a:solidFill>
                        </a:rPr>
                        <a:t>10/12/2022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1051514746"/>
                  </a:ext>
                </a:extLst>
              </a:tr>
              <a:tr h="425590">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K5</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Axial Thruster Acceptance Test Data Review &amp; Report Delivered</a:t>
                      </a:r>
                    </a:p>
                  </a:txBody>
                  <a:tcPr anchor="ctr"/>
                </a:tc>
                <a:tc>
                  <a:txBody>
                    <a:bodyPr/>
                    <a:lstStyle/>
                    <a:p>
                      <a:pPr algn="ctr"/>
                      <a:r>
                        <a:rPr lang="en-US" sz="1200" dirty="0"/>
                        <a:t>8/31/2020</a:t>
                      </a:r>
                    </a:p>
                  </a:txBody>
                  <a:tcPr anchor="ctr"/>
                </a:tc>
                <a:tc>
                  <a:txBody>
                    <a:bodyPr/>
                    <a:lstStyle/>
                    <a:p>
                      <a:pPr algn="ctr"/>
                      <a:r>
                        <a:rPr lang="en-US" sz="1200" dirty="0">
                          <a:solidFill>
                            <a:schemeClr val="tx1"/>
                          </a:solidFill>
                        </a:rPr>
                        <a:t>10/12/2022</a:t>
                      </a:r>
                    </a:p>
                  </a:txBody>
                  <a:tcPr anchor="ctr"/>
                </a:tc>
                <a:tc>
                  <a:txBody>
                    <a:bodyPr/>
                    <a:lstStyle/>
                    <a:p>
                      <a:pPr algn="l"/>
                      <a:r>
                        <a:rPr lang="en-US" sz="1200" dirty="0">
                          <a:solidFill>
                            <a:schemeClr val="tx1"/>
                          </a:solidFill>
                        </a:rPr>
                        <a:t>Thrusters will be shipped serially and test data for each thruster will be included with shipment to Astrobotic</a:t>
                      </a:r>
                    </a:p>
                  </a:txBody>
                  <a:tcPr anchor="ctr"/>
                </a:tc>
                <a:extLst>
                  <a:ext uri="{0D108BD9-81ED-4DB2-BD59-A6C34878D82A}">
                    <a16:rowId xmlns:a16="http://schemas.microsoft.com/office/drawing/2014/main" val="3979722617"/>
                  </a:ext>
                </a:extLst>
              </a:tr>
              <a:tr h="304589">
                <a:tc>
                  <a:txBody>
                    <a:bodyPr/>
                    <a:lstStyle/>
                    <a:p>
                      <a:pPr algn="ctr"/>
                      <a:r>
                        <a:rPr lang="en-US" sz="1200" dirty="0">
                          <a:solidFill>
                            <a:schemeClr val="tx1"/>
                          </a:solidFill>
                        </a:rPr>
                        <a:t>F</a:t>
                      </a:r>
                    </a:p>
                  </a:txBody>
                  <a:tcPr anchor="ctr"/>
                </a:tc>
                <a:tc>
                  <a:txBody>
                    <a:bodyPr/>
                    <a:lstStyle/>
                    <a:p>
                      <a:pPr algn="ctr"/>
                      <a:r>
                        <a:rPr lang="en-US" sz="1200" dirty="0">
                          <a:solidFill>
                            <a:schemeClr val="tx1"/>
                          </a:solidFill>
                        </a:rPr>
                        <a:t>C3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Shipment of Axial Thruster Flight Units Complete</a:t>
                      </a:r>
                    </a:p>
                  </a:txBody>
                  <a:tcPr anchor="ctr"/>
                </a:tc>
                <a:tc>
                  <a:txBody>
                    <a:bodyPr/>
                    <a:lstStyle/>
                    <a:p>
                      <a:pPr algn="ctr"/>
                      <a:r>
                        <a:rPr lang="en-US" sz="1200" dirty="0">
                          <a:solidFill>
                            <a:schemeClr val="tx1"/>
                          </a:solidFill>
                        </a:rPr>
                        <a:t>8/31/2020</a:t>
                      </a:r>
                    </a:p>
                  </a:txBody>
                  <a:tcPr anchor="ctr"/>
                </a:tc>
                <a:tc>
                  <a:txBody>
                    <a:bodyPr/>
                    <a:lstStyle/>
                    <a:p>
                      <a:pPr algn="ctr"/>
                      <a:r>
                        <a:rPr lang="en-US" sz="1200" dirty="0">
                          <a:solidFill>
                            <a:schemeClr val="tx1"/>
                          </a:solidFill>
                        </a:rPr>
                        <a:t>10/12/2022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999209849"/>
                  </a:ext>
                </a:extLst>
              </a:tr>
              <a:tr h="304589">
                <a:tc>
                  <a:txBody>
                    <a:bodyPr/>
                    <a:lstStyle/>
                    <a:p>
                      <a:pPr algn="ctr"/>
                      <a:r>
                        <a:rPr lang="en-US" sz="1200" dirty="0">
                          <a:solidFill>
                            <a:schemeClr val="tx1"/>
                          </a:solidFill>
                        </a:rPr>
                        <a:t>N/A</a:t>
                      </a:r>
                    </a:p>
                  </a:txBody>
                  <a:tcPr anchor="ctr"/>
                </a:tc>
                <a:tc>
                  <a:txBody>
                    <a:bodyPr/>
                    <a:lstStyle/>
                    <a:p>
                      <a:pPr algn="ctr"/>
                      <a:r>
                        <a:rPr lang="en-US" sz="1200" dirty="0">
                          <a:solidFill>
                            <a:schemeClr val="tx1"/>
                          </a:solidFill>
                        </a:rPr>
                        <a:t>N/A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FAC ACS Thruster Acceptance Testing Complete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50000"/>
                          </a:schemeClr>
                        </a:solidFill>
                      </a:endParaRPr>
                    </a:p>
                  </a:txBody>
                  <a:tcPr anchor="ctr"/>
                </a:tc>
                <a:tc>
                  <a:txBody>
                    <a:bodyPr/>
                    <a:lstStyle/>
                    <a:p>
                      <a:pPr algn="ctr"/>
                      <a:r>
                        <a:rPr lang="en-US" sz="1200" dirty="0">
                          <a:solidFill>
                            <a:schemeClr val="tx1"/>
                          </a:solidFill>
                        </a:rPr>
                        <a:t>TBD</a:t>
                      </a:r>
                    </a:p>
                  </a:txBody>
                  <a:tcPr anchor="ctr"/>
                </a:tc>
                <a:tc>
                  <a:txBody>
                    <a:bodyPr/>
                    <a:lstStyle/>
                    <a:p>
                      <a:pPr algn="l"/>
                      <a:r>
                        <a:rPr lang="en-US" sz="1200" dirty="0">
                          <a:solidFill>
                            <a:schemeClr val="tx1"/>
                          </a:solidFill>
                        </a:rPr>
                        <a:t>Not TALOS or FACET responsibility  - First of 14 acceptance tests completed 8/1/2022.  Schedule evaluation underway.</a:t>
                      </a:r>
                    </a:p>
                  </a:txBody>
                  <a:tcPr anchor="ctr"/>
                </a:tc>
                <a:extLst>
                  <a:ext uri="{0D108BD9-81ED-4DB2-BD59-A6C34878D82A}">
                    <a16:rowId xmlns:a16="http://schemas.microsoft.com/office/drawing/2014/main" val="458812446"/>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N/A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ACS Qualification Test TRR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rgbClr val="3232CB"/>
                        </a:solidFill>
                      </a:endParaRPr>
                    </a:p>
                  </a:txBody>
                  <a:tcPr anchor="ctr"/>
                </a:tc>
                <a:tc>
                  <a:txBody>
                    <a:bodyPr/>
                    <a:lstStyle/>
                    <a:p>
                      <a:pPr algn="ctr"/>
                      <a:r>
                        <a:rPr lang="en-US" sz="1200" dirty="0">
                          <a:solidFill>
                            <a:schemeClr val="tx1"/>
                          </a:solidFill>
                        </a:rPr>
                        <a:t>TBD</a:t>
                      </a:r>
                    </a:p>
                  </a:txBody>
                  <a:tcPr anchor="ctr"/>
                </a:tc>
                <a:tc>
                  <a:txBody>
                    <a:bodyPr/>
                    <a:lstStyle/>
                    <a:p>
                      <a:pPr algn="l"/>
                      <a:r>
                        <a:rPr lang="en-US" sz="1200" dirty="0">
                          <a:solidFill>
                            <a:schemeClr val="tx1"/>
                          </a:solidFill>
                        </a:rPr>
                        <a:t>Test article installation complete</a:t>
                      </a:r>
                    </a:p>
                  </a:txBody>
                  <a:tcPr anchor="ctr"/>
                </a:tc>
                <a:extLst>
                  <a:ext uri="{0D108BD9-81ED-4DB2-BD59-A6C34878D82A}">
                    <a16:rowId xmlns:a16="http://schemas.microsoft.com/office/drawing/2014/main" val="1588973714"/>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C6</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ACS Qualification Testing Complete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6/12/2020</a:t>
                      </a:r>
                    </a:p>
                  </a:txBody>
                  <a:tcPr anchor="ctr"/>
                </a:tc>
                <a:tc>
                  <a:txBody>
                    <a:bodyPr/>
                    <a:lstStyle/>
                    <a:p>
                      <a:pPr algn="ctr"/>
                      <a:r>
                        <a:rPr lang="en-US" sz="1200" dirty="0">
                          <a:solidFill>
                            <a:schemeClr val="tx1"/>
                          </a:solidFill>
                        </a:rPr>
                        <a:t>TBD</a:t>
                      </a:r>
                    </a:p>
                  </a:txBody>
                  <a:tcPr anchor="ctr"/>
                </a:tc>
                <a:tc>
                  <a:txBody>
                    <a:bodyPr/>
                    <a:lstStyle/>
                    <a:p>
                      <a:pPr algn="l"/>
                      <a:endParaRPr lang="en-US" sz="1200" dirty="0">
                        <a:solidFill>
                          <a:srgbClr val="E611CC"/>
                        </a:solidFill>
                      </a:endParaRPr>
                    </a:p>
                  </a:txBody>
                  <a:tcPr anchor="ctr"/>
                </a:tc>
                <a:extLst>
                  <a:ext uri="{0D108BD9-81ED-4DB2-BD59-A6C34878D82A}">
                    <a16:rowId xmlns:a16="http://schemas.microsoft.com/office/drawing/2014/main" val="1749058476"/>
                  </a:ext>
                </a:extLst>
              </a:tr>
              <a:tr h="304589">
                <a:tc>
                  <a:txBody>
                    <a:bodyPr/>
                    <a:lstStyle/>
                    <a:p>
                      <a:pPr algn="ctr"/>
                      <a:r>
                        <a:rPr lang="en-US" sz="1200" dirty="0">
                          <a:solidFill>
                            <a:schemeClr val="tx1"/>
                          </a:solidFill>
                        </a:rPr>
                        <a:t>T</a:t>
                      </a:r>
                    </a:p>
                  </a:txBody>
                  <a:tcPr anchor="ctr"/>
                </a:tc>
                <a:tc>
                  <a:txBody>
                    <a:bodyPr/>
                    <a:lstStyle/>
                    <a:p>
                      <a:pPr algn="ctr"/>
                      <a:r>
                        <a:rPr lang="en-US" sz="1200" dirty="0">
                          <a:solidFill>
                            <a:schemeClr val="tx1"/>
                          </a:solidFill>
                        </a:rPr>
                        <a:t>N/A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ACS Qualification Test Data Review &amp; delta CDR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rgbClr val="3232CB"/>
                        </a:solidFill>
                      </a:endParaRPr>
                    </a:p>
                  </a:txBody>
                  <a:tcPr anchor="ctr"/>
                </a:tc>
                <a:tc>
                  <a:txBody>
                    <a:bodyPr/>
                    <a:lstStyle/>
                    <a:p>
                      <a:pPr algn="ctr"/>
                      <a:r>
                        <a:rPr lang="en-US" sz="1200" dirty="0">
                          <a:solidFill>
                            <a:schemeClr val="tx1"/>
                          </a:solidFill>
                        </a:rPr>
                        <a:t>TBD</a:t>
                      </a:r>
                    </a:p>
                  </a:txBody>
                  <a:tcPr anchor="ctr"/>
                </a:tc>
                <a:tc>
                  <a:txBody>
                    <a:bodyPr/>
                    <a:lstStyle/>
                    <a:p>
                      <a:pPr algn="l"/>
                      <a:endParaRPr lang="en-US" sz="1200" dirty="0">
                        <a:solidFill>
                          <a:srgbClr val="3232CB"/>
                        </a:solidFill>
                      </a:endParaRPr>
                    </a:p>
                  </a:txBody>
                  <a:tcPr anchor="ctr"/>
                </a:tc>
                <a:extLst>
                  <a:ext uri="{0D108BD9-81ED-4DB2-BD59-A6C34878D82A}">
                    <a16:rowId xmlns:a16="http://schemas.microsoft.com/office/drawing/2014/main" val="1105327501"/>
                  </a:ext>
                </a:extLst>
              </a:tr>
            </a:tbl>
          </a:graphicData>
        </a:graphic>
      </p:graphicFrame>
      <p:sp>
        <p:nvSpPr>
          <p:cNvPr id="6" name="TextBox 5">
            <a:extLst>
              <a:ext uri="{FF2B5EF4-FFF2-40B4-BE49-F238E27FC236}">
                <a16:creationId xmlns:a16="http://schemas.microsoft.com/office/drawing/2014/main" id="{C4629F92-1506-B74F-B0D3-C77EDB281624}"/>
              </a:ext>
            </a:extLst>
          </p:cNvPr>
          <p:cNvSpPr txBox="1"/>
          <p:nvPr/>
        </p:nvSpPr>
        <p:spPr>
          <a:xfrm>
            <a:off x="133564" y="200663"/>
            <a:ext cx="2873031" cy="461665"/>
          </a:xfrm>
          <a:prstGeom prst="rect">
            <a:avLst/>
          </a:prstGeom>
          <a:solidFill>
            <a:schemeClr val="bg1"/>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 – TALOS; F – FACET-TP;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K – key milestone; C – controlled milestone</a:t>
            </a:r>
          </a:p>
        </p:txBody>
      </p:sp>
    </p:spTree>
    <p:extLst>
      <p:ext uri="{BB962C8B-B14F-4D97-AF65-F5344CB8AC3E}">
        <p14:creationId xmlns:p14="http://schemas.microsoft.com/office/powerpoint/2010/main" val="57198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AA36-AAFE-0D4C-89E8-5E48ADE2B93B}"/>
              </a:ext>
            </a:extLst>
          </p:cNvPr>
          <p:cNvSpPr>
            <a:spLocks noGrp="1"/>
          </p:cNvSpPr>
          <p:nvPr>
            <p:ph type="title"/>
          </p:nvPr>
        </p:nvSpPr>
        <p:spPr>
          <a:xfrm>
            <a:off x="838200" y="71790"/>
            <a:ext cx="10515600" cy="780966"/>
          </a:xfrm>
        </p:spPr>
        <p:txBody>
          <a:bodyPr>
            <a:normAutofit/>
          </a:bodyPr>
          <a:lstStyle/>
          <a:p>
            <a:pPr algn="ctr"/>
            <a:r>
              <a:rPr lang="en-US" dirty="0">
                <a:solidFill>
                  <a:schemeClr val="bg1"/>
                </a:solidFill>
              </a:rPr>
              <a:t>TALOS-FACET Milestones</a:t>
            </a:r>
          </a:p>
        </p:txBody>
      </p:sp>
      <p:sp>
        <p:nvSpPr>
          <p:cNvPr id="3" name="Slide Number Placeholder 2">
            <a:extLst>
              <a:ext uri="{FF2B5EF4-FFF2-40B4-BE49-F238E27FC236}">
                <a16:creationId xmlns:a16="http://schemas.microsoft.com/office/drawing/2014/main" id="{144A0316-3FEA-0042-8246-F0DF05654D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48048EC8-0318-FA44-90DB-F10BA6C3598A}"/>
              </a:ext>
            </a:extLst>
          </p:cNvPr>
          <p:cNvGraphicFramePr>
            <a:graphicFrameLocks noGrp="1"/>
          </p:cNvGraphicFramePr>
          <p:nvPr/>
        </p:nvGraphicFramePr>
        <p:xfrm>
          <a:off x="133564" y="997071"/>
          <a:ext cx="11980888" cy="2375169"/>
        </p:xfrm>
        <a:graphic>
          <a:graphicData uri="http://schemas.openxmlformats.org/drawingml/2006/table">
            <a:tbl>
              <a:tblPr firstRow="1" bandRow="1">
                <a:tableStyleId>{5C22544A-7EE6-4342-B048-85BDC9FD1C3A}</a:tableStyleId>
              </a:tblPr>
              <a:tblGrid>
                <a:gridCol w="493160">
                  <a:extLst>
                    <a:ext uri="{9D8B030D-6E8A-4147-A177-3AD203B41FA5}">
                      <a16:colId xmlns:a16="http://schemas.microsoft.com/office/drawing/2014/main" val="1700816780"/>
                    </a:ext>
                  </a:extLst>
                </a:gridCol>
                <a:gridCol w="565078">
                  <a:extLst>
                    <a:ext uri="{9D8B030D-6E8A-4147-A177-3AD203B41FA5}">
                      <a16:colId xmlns:a16="http://schemas.microsoft.com/office/drawing/2014/main" val="859064379"/>
                    </a:ext>
                  </a:extLst>
                </a:gridCol>
                <a:gridCol w="4130211">
                  <a:extLst>
                    <a:ext uri="{9D8B030D-6E8A-4147-A177-3AD203B41FA5}">
                      <a16:colId xmlns:a16="http://schemas.microsoft.com/office/drawing/2014/main" val="2447894016"/>
                    </a:ext>
                  </a:extLst>
                </a:gridCol>
                <a:gridCol w="904126">
                  <a:extLst>
                    <a:ext uri="{9D8B030D-6E8A-4147-A177-3AD203B41FA5}">
                      <a16:colId xmlns:a16="http://schemas.microsoft.com/office/drawing/2014/main" val="1439900375"/>
                    </a:ext>
                  </a:extLst>
                </a:gridCol>
                <a:gridCol w="1099335">
                  <a:extLst>
                    <a:ext uri="{9D8B030D-6E8A-4147-A177-3AD203B41FA5}">
                      <a16:colId xmlns:a16="http://schemas.microsoft.com/office/drawing/2014/main" val="2785332150"/>
                    </a:ext>
                  </a:extLst>
                </a:gridCol>
                <a:gridCol w="4788978">
                  <a:extLst>
                    <a:ext uri="{9D8B030D-6E8A-4147-A177-3AD203B41FA5}">
                      <a16:colId xmlns:a16="http://schemas.microsoft.com/office/drawing/2014/main" val="397317912"/>
                    </a:ext>
                  </a:extLst>
                </a:gridCol>
              </a:tblGrid>
              <a:tr h="547635">
                <a:tc>
                  <a:txBody>
                    <a:bodyPr/>
                    <a:lstStyle/>
                    <a:p>
                      <a:pPr algn="ctr"/>
                      <a:r>
                        <a:rPr lang="en-US" sz="1200" dirty="0"/>
                        <a:t>T</a:t>
                      </a:r>
                    </a:p>
                  </a:txBody>
                  <a:tcPr anchor="ctr"/>
                </a:tc>
                <a:tc>
                  <a:txBody>
                    <a:bodyPr/>
                    <a:lstStyle/>
                    <a:p>
                      <a:pPr algn="ctr"/>
                      <a:r>
                        <a:rPr lang="en-US" sz="1200" dirty="0"/>
                        <a:t>ID</a:t>
                      </a:r>
                    </a:p>
                  </a:txBody>
                  <a:tcPr anchor="ctr"/>
                </a:tc>
                <a:tc>
                  <a:txBody>
                    <a:bodyPr/>
                    <a:lstStyle/>
                    <a:p>
                      <a:pPr algn="ctr"/>
                      <a:r>
                        <a:rPr lang="en-US" sz="1200" dirty="0"/>
                        <a:t>Title</a:t>
                      </a:r>
                    </a:p>
                  </a:txBody>
                  <a:tcPr anchor="ctr"/>
                </a:tc>
                <a:tc>
                  <a:txBody>
                    <a:bodyPr/>
                    <a:lstStyle/>
                    <a:p>
                      <a:pPr algn="ctr"/>
                      <a:r>
                        <a:rPr lang="en-US" sz="1200" dirty="0"/>
                        <a:t>Baseline Date</a:t>
                      </a:r>
                    </a:p>
                  </a:txBody>
                  <a:tcPr anchor="ctr"/>
                </a:tc>
                <a:tc>
                  <a:txBody>
                    <a:bodyPr/>
                    <a:lstStyle/>
                    <a:p>
                      <a:pPr algn="ctr"/>
                      <a:r>
                        <a:rPr lang="en-US" sz="1200" dirty="0"/>
                        <a:t>Current Planned Date</a:t>
                      </a:r>
                    </a:p>
                  </a:txBody>
                  <a:tcPr anchor="ctr"/>
                </a:tc>
                <a:tc>
                  <a:txBody>
                    <a:bodyPr/>
                    <a:lstStyle/>
                    <a:p>
                      <a:pPr algn="ctr"/>
                      <a:r>
                        <a:rPr lang="en-US" sz="1200" dirty="0"/>
                        <a:t>Comments</a:t>
                      </a:r>
                    </a:p>
                  </a:txBody>
                  <a:tcPr anchor="ctr"/>
                </a:tc>
                <a:extLst>
                  <a:ext uri="{0D108BD9-81ED-4DB2-BD59-A6C34878D82A}">
                    <a16:rowId xmlns:a16="http://schemas.microsoft.com/office/drawing/2014/main" val="2693460443"/>
                  </a:ext>
                </a:extLst>
              </a:tr>
              <a:tr h="304589">
                <a:tc>
                  <a:txBody>
                    <a:bodyPr/>
                    <a:lstStyle/>
                    <a:p>
                      <a:pPr algn="ctr"/>
                      <a:r>
                        <a:rPr lang="en-US" sz="1200" dirty="0"/>
                        <a:t>T</a:t>
                      </a:r>
                    </a:p>
                  </a:txBody>
                  <a:tcPr anchor="ctr"/>
                </a:tc>
                <a:tc>
                  <a:txBody>
                    <a:bodyPr/>
                    <a:lstStyle/>
                    <a:p>
                      <a:pPr algn="ctr"/>
                      <a:r>
                        <a:rPr lang="en-US" sz="1200" dirty="0">
                          <a:solidFill>
                            <a:schemeClr val="tx1"/>
                          </a:solidFill>
                        </a:rPr>
                        <a:t>K7</a:t>
                      </a:r>
                    </a:p>
                  </a:txBody>
                  <a:tcPr anchor="ctr"/>
                </a:tc>
                <a:tc>
                  <a:txBody>
                    <a:bodyPr/>
                    <a:lstStyle/>
                    <a:p>
                      <a:pPr algn="l"/>
                      <a:r>
                        <a:rPr lang="en-US" sz="1200" dirty="0">
                          <a:solidFill>
                            <a:schemeClr val="tx1"/>
                          </a:solidFill>
                        </a:rPr>
                        <a:t>Axial Qualification Testing TRR</a:t>
                      </a:r>
                    </a:p>
                  </a:txBody>
                  <a:tcPr anchor="ctr"/>
                </a:tc>
                <a:tc>
                  <a:txBody>
                    <a:bodyPr/>
                    <a:lstStyle/>
                    <a:p>
                      <a:pPr algn="ctr"/>
                      <a:r>
                        <a:rPr lang="en-US" sz="1200" dirty="0">
                          <a:solidFill>
                            <a:schemeClr val="tx1"/>
                          </a:solidFill>
                        </a:rPr>
                        <a:t>3/31/2020</a:t>
                      </a:r>
                    </a:p>
                  </a:txBody>
                  <a:tcPr anchor="ctr"/>
                </a:tc>
                <a:tc>
                  <a:txBody>
                    <a:bodyPr/>
                    <a:lstStyle/>
                    <a:p>
                      <a:pPr algn="ctr"/>
                      <a:r>
                        <a:rPr lang="en-US" sz="1200" dirty="0">
                          <a:solidFill>
                            <a:schemeClr val="tx1"/>
                          </a:solidFill>
                        </a:rPr>
                        <a:t>3/28/2023</a:t>
                      </a:r>
                    </a:p>
                  </a:txBody>
                  <a:tcPr anchor="ctr"/>
                </a:tc>
                <a:tc>
                  <a:txBody>
                    <a:bodyPr/>
                    <a:lstStyle/>
                    <a:p>
                      <a:pPr algn="l"/>
                      <a:endParaRPr lang="en-US" sz="1200" dirty="0">
                        <a:solidFill>
                          <a:schemeClr val="tx1"/>
                        </a:solidFill>
                      </a:endParaRPr>
                    </a:p>
                  </a:txBody>
                  <a:tcPr anchor="ctr"/>
                </a:tc>
                <a:extLst>
                  <a:ext uri="{0D108BD9-81ED-4DB2-BD59-A6C34878D82A}">
                    <a16:rowId xmlns:a16="http://schemas.microsoft.com/office/drawing/2014/main" val="2553512582"/>
                  </a:ext>
                </a:extLst>
              </a:tr>
              <a:tr h="304589">
                <a:tc>
                  <a:txBody>
                    <a:bodyPr/>
                    <a:lstStyle/>
                    <a:p>
                      <a:pPr algn="ctr"/>
                      <a:r>
                        <a:rPr lang="en-US" sz="1200" dirty="0"/>
                        <a:t>T</a:t>
                      </a:r>
                    </a:p>
                  </a:txBody>
                  <a:tcPr anchor="ctr"/>
                </a:tc>
                <a:tc>
                  <a:txBody>
                    <a:bodyPr/>
                    <a:lstStyle/>
                    <a:p>
                      <a:pPr algn="ctr"/>
                      <a:r>
                        <a:rPr lang="en-US" sz="1200" dirty="0">
                          <a:solidFill>
                            <a:schemeClr val="tx1"/>
                          </a:solidFill>
                        </a:rPr>
                        <a:t>C5</a:t>
                      </a:r>
                    </a:p>
                  </a:txBody>
                  <a:tcPr anchor="ctr"/>
                </a:tc>
                <a:tc>
                  <a:txBody>
                    <a:bodyPr/>
                    <a:lstStyle/>
                    <a:p>
                      <a:pPr algn="l"/>
                      <a:r>
                        <a:rPr lang="en-US" sz="1200" dirty="0">
                          <a:solidFill>
                            <a:schemeClr val="tx1"/>
                          </a:solidFill>
                        </a:rPr>
                        <a:t>Axial Qualification Testing Complete</a:t>
                      </a:r>
                    </a:p>
                  </a:txBody>
                  <a:tcPr anchor="ctr"/>
                </a:tc>
                <a:tc>
                  <a:txBody>
                    <a:bodyPr/>
                    <a:lstStyle/>
                    <a:p>
                      <a:pPr algn="ctr"/>
                      <a:r>
                        <a:rPr lang="en-US" sz="1200" dirty="0">
                          <a:solidFill>
                            <a:schemeClr val="tx1"/>
                          </a:solidFill>
                        </a:rPr>
                        <a:t>6/12/2020</a:t>
                      </a:r>
                    </a:p>
                  </a:txBody>
                  <a:tcPr anchor="ctr"/>
                </a:tc>
                <a:tc>
                  <a:txBody>
                    <a:bodyPr/>
                    <a:lstStyle/>
                    <a:p>
                      <a:pPr algn="ctr"/>
                      <a:r>
                        <a:rPr lang="en-US" sz="1200" dirty="0">
                          <a:solidFill>
                            <a:schemeClr val="tx1"/>
                          </a:solidFill>
                        </a:rPr>
                        <a:t>5/11/2023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171042233"/>
                  </a:ext>
                </a:extLst>
              </a:tr>
              <a:tr h="304589">
                <a:tc>
                  <a:txBody>
                    <a:bodyPr/>
                    <a:lstStyle/>
                    <a:p>
                      <a:pPr algn="ctr"/>
                      <a:r>
                        <a:rPr lang="en-US" sz="1200" dirty="0">
                          <a:solidFill>
                            <a:srgbClr val="3232CB"/>
                          </a:solidFill>
                        </a:rPr>
                        <a:t>T</a:t>
                      </a:r>
                    </a:p>
                  </a:txBody>
                  <a:tcPr anchor="ctr"/>
                </a:tc>
                <a:tc>
                  <a:txBody>
                    <a:bodyPr/>
                    <a:lstStyle/>
                    <a:p>
                      <a:pPr algn="ctr"/>
                      <a:r>
                        <a:rPr lang="en-US" sz="1200" dirty="0">
                          <a:solidFill>
                            <a:schemeClr val="tx1"/>
                          </a:solidFill>
                        </a:rPr>
                        <a:t>N/A</a:t>
                      </a:r>
                    </a:p>
                  </a:txBody>
                  <a:tcPr anchor="ctr"/>
                </a:tc>
                <a:tc>
                  <a:txBody>
                    <a:bodyPr/>
                    <a:lstStyle/>
                    <a:p>
                      <a:pPr algn="l"/>
                      <a:r>
                        <a:rPr lang="en-US" sz="1200" dirty="0">
                          <a:solidFill>
                            <a:schemeClr val="tx1"/>
                          </a:solidFill>
                        </a:rPr>
                        <a:t>Axial Qualification Test Data Review</a:t>
                      </a:r>
                    </a:p>
                  </a:txBody>
                  <a:tcPr anchor="ctr"/>
                </a:tc>
                <a:tc>
                  <a:txBody>
                    <a:bodyPr/>
                    <a:lstStyle/>
                    <a:p>
                      <a:pPr algn="ctr"/>
                      <a:endParaRPr lang="en-US" sz="1200" dirty="0">
                        <a:solidFill>
                          <a:schemeClr val="tx1"/>
                        </a:solidFill>
                      </a:endParaRPr>
                    </a:p>
                  </a:txBody>
                  <a:tcPr anchor="ctr"/>
                </a:tc>
                <a:tc>
                  <a:txBody>
                    <a:bodyPr/>
                    <a:lstStyle/>
                    <a:p>
                      <a:pPr algn="ctr"/>
                      <a:r>
                        <a:rPr lang="en-US" sz="1200" dirty="0">
                          <a:solidFill>
                            <a:schemeClr val="tx1"/>
                          </a:solidFill>
                        </a:rPr>
                        <a:t>5/29/2023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2819338037"/>
                  </a:ext>
                </a:extLst>
              </a:tr>
              <a:tr h="304589">
                <a:tc>
                  <a:txBody>
                    <a:bodyPr/>
                    <a:lstStyle/>
                    <a:p>
                      <a:pPr algn="ctr"/>
                      <a:r>
                        <a:rPr lang="en-US" sz="1200" dirty="0"/>
                        <a:t>F</a:t>
                      </a:r>
                    </a:p>
                  </a:txBody>
                  <a:tcPr anchor="ctr"/>
                </a:tc>
                <a:tc>
                  <a:txBody>
                    <a:bodyPr/>
                    <a:lstStyle/>
                    <a:p>
                      <a:pPr algn="ctr"/>
                      <a:r>
                        <a:rPr lang="en-US" sz="1200" dirty="0">
                          <a:solidFill>
                            <a:schemeClr val="tx1"/>
                          </a:solidFill>
                        </a:rPr>
                        <a:t>K6</a:t>
                      </a:r>
                    </a:p>
                  </a:txBody>
                  <a:tcPr anchor="ctr"/>
                </a:tc>
                <a:tc>
                  <a:txBody>
                    <a:bodyPr/>
                    <a:lstStyle/>
                    <a:p>
                      <a:pPr algn="l"/>
                      <a:r>
                        <a:rPr lang="en-US" sz="1200" dirty="0">
                          <a:solidFill>
                            <a:schemeClr val="tx1"/>
                          </a:solidFill>
                        </a:rPr>
                        <a:t>Support Integration, Flight Operations, &amp; Data Analysis</a:t>
                      </a:r>
                    </a:p>
                  </a:txBody>
                  <a:tcPr anchor="ctr"/>
                </a:tc>
                <a:tc>
                  <a:txBody>
                    <a:bodyPr/>
                    <a:lstStyle/>
                    <a:p>
                      <a:pPr algn="ctr"/>
                      <a:r>
                        <a:rPr lang="en-US" sz="1200" dirty="0">
                          <a:solidFill>
                            <a:schemeClr val="tx1"/>
                          </a:solidFill>
                        </a:rPr>
                        <a:t>3/31/2021</a:t>
                      </a:r>
                    </a:p>
                  </a:txBody>
                  <a:tcPr anchor="ctr"/>
                </a:tc>
                <a:tc>
                  <a:txBody>
                    <a:bodyPr/>
                    <a:lstStyle/>
                    <a:p>
                      <a:pPr algn="ctr"/>
                      <a:r>
                        <a:rPr lang="en-US" sz="1200" dirty="0">
                          <a:solidFill>
                            <a:schemeClr val="tx1"/>
                          </a:solidFill>
                        </a:rPr>
                        <a:t>TBD</a:t>
                      </a:r>
                    </a:p>
                  </a:txBody>
                  <a:tcPr anchor="ctr"/>
                </a:tc>
                <a:tc>
                  <a:txBody>
                    <a:bodyPr/>
                    <a:lstStyle/>
                    <a:p>
                      <a:pPr algn="l"/>
                      <a:r>
                        <a:rPr lang="en-US" sz="1200" dirty="0">
                          <a:solidFill>
                            <a:schemeClr val="tx1"/>
                          </a:solidFill>
                        </a:rPr>
                        <a:t>Unable to obtain needed dates for these activities from Astrobotic</a:t>
                      </a:r>
                    </a:p>
                  </a:txBody>
                  <a:tcPr anchor="ctr"/>
                </a:tc>
                <a:extLst>
                  <a:ext uri="{0D108BD9-81ED-4DB2-BD59-A6C34878D82A}">
                    <a16:rowId xmlns:a16="http://schemas.microsoft.com/office/drawing/2014/main" val="3681102003"/>
                  </a:ext>
                </a:extLst>
              </a:tr>
              <a:tr h="304589">
                <a:tc>
                  <a:txBody>
                    <a:bodyPr/>
                    <a:lstStyle/>
                    <a:p>
                      <a:pPr algn="ctr"/>
                      <a:r>
                        <a:rPr lang="en-US" sz="1200" dirty="0"/>
                        <a:t>F</a:t>
                      </a:r>
                    </a:p>
                  </a:txBody>
                  <a:tcPr anchor="ctr"/>
                </a:tc>
                <a:tc>
                  <a:txBody>
                    <a:bodyPr/>
                    <a:lstStyle/>
                    <a:p>
                      <a:pPr algn="ctr"/>
                      <a:r>
                        <a:rPr lang="en-US" sz="1200" dirty="0">
                          <a:solidFill>
                            <a:schemeClr val="tx1"/>
                          </a:solidFill>
                        </a:rPr>
                        <a:t>C4</a:t>
                      </a:r>
                    </a:p>
                  </a:txBody>
                  <a:tcPr anchor="ctr"/>
                </a:tc>
                <a:tc>
                  <a:txBody>
                    <a:bodyPr/>
                    <a:lstStyle/>
                    <a:p>
                      <a:pPr algn="l"/>
                      <a:r>
                        <a:rPr lang="en-US" sz="1200" dirty="0">
                          <a:solidFill>
                            <a:schemeClr val="tx1"/>
                          </a:solidFill>
                        </a:rPr>
                        <a:t>Deliver Final Report</a:t>
                      </a:r>
                    </a:p>
                  </a:txBody>
                  <a:tcPr anchor="ctr"/>
                </a:tc>
                <a:tc>
                  <a:txBody>
                    <a:bodyPr/>
                    <a:lstStyle/>
                    <a:p>
                      <a:pPr algn="ctr"/>
                      <a:r>
                        <a:rPr lang="en-US" sz="1200" dirty="0">
                          <a:solidFill>
                            <a:schemeClr val="tx1"/>
                          </a:solidFill>
                        </a:rPr>
                        <a:t>5/13/2021</a:t>
                      </a:r>
                    </a:p>
                  </a:txBody>
                  <a:tcPr anchor="ctr"/>
                </a:tc>
                <a:tc>
                  <a:txBody>
                    <a:bodyPr/>
                    <a:lstStyle/>
                    <a:p>
                      <a:pPr algn="ctr"/>
                      <a:r>
                        <a:rPr lang="en-US" sz="1200" dirty="0">
                          <a:solidFill>
                            <a:schemeClr val="tx1"/>
                          </a:solidFill>
                        </a:rPr>
                        <a:t>6/30/2023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3269267733"/>
                  </a:ext>
                </a:extLst>
              </a:tr>
              <a:tr h="304589">
                <a:tc>
                  <a:txBody>
                    <a:bodyPr/>
                    <a:lstStyle/>
                    <a:p>
                      <a:pPr algn="ctr"/>
                      <a:r>
                        <a:rPr lang="en-US" sz="1200" dirty="0"/>
                        <a:t>T</a:t>
                      </a:r>
                    </a:p>
                  </a:txBody>
                  <a:tcPr anchor="ctr"/>
                </a:tc>
                <a:tc>
                  <a:txBody>
                    <a:bodyPr/>
                    <a:lstStyle/>
                    <a:p>
                      <a:pPr algn="ctr"/>
                      <a:r>
                        <a:rPr lang="en-US" sz="1200" dirty="0">
                          <a:solidFill>
                            <a:schemeClr val="tx1"/>
                          </a:solidFill>
                        </a:rPr>
                        <a:t>C7</a:t>
                      </a:r>
                    </a:p>
                  </a:txBody>
                  <a:tcPr anchor="ctr"/>
                </a:tc>
                <a:tc>
                  <a:txBody>
                    <a:bodyPr/>
                    <a:lstStyle/>
                    <a:p>
                      <a:pPr algn="l"/>
                      <a:r>
                        <a:rPr lang="en-US" sz="1200" dirty="0">
                          <a:solidFill>
                            <a:schemeClr val="tx1"/>
                          </a:solidFill>
                        </a:rPr>
                        <a:t>Final Review (Contract and Project)</a:t>
                      </a:r>
                    </a:p>
                  </a:txBody>
                  <a:tcPr anchor="ctr"/>
                </a:tc>
                <a:tc>
                  <a:txBody>
                    <a:bodyPr/>
                    <a:lstStyle/>
                    <a:p>
                      <a:pPr algn="ctr"/>
                      <a:r>
                        <a:rPr lang="en-US" sz="1200" dirty="0">
                          <a:solidFill>
                            <a:schemeClr val="tx1"/>
                          </a:solidFill>
                        </a:rPr>
                        <a:t>6/30/2020</a:t>
                      </a:r>
                    </a:p>
                  </a:txBody>
                  <a:tcPr anchor="ctr"/>
                </a:tc>
                <a:tc>
                  <a:txBody>
                    <a:bodyPr/>
                    <a:lstStyle/>
                    <a:p>
                      <a:pPr algn="ctr"/>
                      <a:r>
                        <a:rPr lang="en-US" sz="1200" dirty="0">
                          <a:solidFill>
                            <a:schemeClr val="tx1"/>
                          </a:solidFill>
                        </a:rPr>
                        <a:t>6/15/2023</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txBody>
                  <a:tcPr anchor="ctr"/>
                </a:tc>
                <a:extLst>
                  <a:ext uri="{0D108BD9-81ED-4DB2-BD59-A6C34878D82A}">
                    <a16:rowId xmlns:a16="http://schemas.microsoft.com/office/drawing/2014/main" val="291007852"/>
                  </a:ext>
                </a:extLst>
              </a:tr>
            </a:tbl>
          </a:graphicData>
        </a:graphic>
      </p:graphicFrame>
      <p:sp>
        <p:nvSpPr>
          <p:cNvPr id="6" name="TextBox 5">
            <a:extLst>
              <a:ext uri="{FF2B5EF4-FFF2-40B4-BE49-F238E27FC236}">
                <a16:creationId xmlns:a16="http://schemas.microsoft.com/office/drawing/2014/main" id="{C4629F92-1506-B74F-B0D3-C77EDB281624}"/>
              </a:ext>
            </a:extLst>
          </p:cNvPr>
          <p:cNvSpPr txBox="1"/>
          <p:nvPr/>
        </p:nvSpPr>
        <p:spPr>
          <a:xfrm>
            <a:off x="133564" y="200663"/>
            <a:ext cx="2873031" cy="461665"/>
          </a:xfrm>
          <a:prstGeom prst="rect">
            <a:avLst/>
          </a:prstGeom>
          <a:solidFill>
            <a:schemeClr val="bg1"/>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 – TALOS; F – FACET-TP;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K – key milestone; C – controlled milestone</a:t>
            </a:r>
          </a:p>
        </p:txBody>
      </p:sp>
    </p:spTree>
    <p:extLst>
      <p:ext uri="{BB962C8B-B14F-4D97-AF65-F5344CB8AC3E}">
        <p14:creationId xmlns:p14="http://schemas.microsoft.com/office/powerpoint/2010/main" val="2531156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DEE8D1-635A-42A6-8F40-A55FD9FF82C9}"/>
              </a:ext>
            </a:extLst>
          </p:cNvPr>
          <p:cNvSpPr>
            <a:spLocks noGrp="1"/>
          </p:cNvSpPr>
          <p:nvPr>
            <p:ph type="sldNum" sz="quarter" idx="10"/>
          </p:nvPr>
        </p:nvSpPr>
        <p:spPr/>
        <p:txBody>
          <a:bodyPr/>
          <a:lstStyle/>
          <a:p>
            <a:pPr>
              <a:defRPr/>
            </a:pPr>
            <a:fld id="{75D13D49-2B6F-174C-9E1E-1013A06E5C50}" type="slidenum">
              <a:rPr lang="uk-UA" smtClean="0"/>
              <a:pPr>
                <a:defRPr/>
              </a:pPr>
              <a:t>15</a:t>
            </a:fld>
            <a:endParaRPr lang="uk-UA"/>
          </a:p>
        </p:txBody>
      </p:sp>
      <p:pic>
        <p:nvPicPr>
          <p:cNvPr id="4" name="Picture 3">
            <a:extLst>
              <a:ext uri="{FF2B5EF4-FFF2-40B4-BE49-F238E27FC236}">
                <a16:creationId xmlns:a16="http://schemas.microsoft.com/office/drawing/2014/main" id="{F8C5222C-D76F-40B8-B8FC-2C8EA937B616}"/>
              </a:ext>
            </a:extLst>
          </p:cNvPr>
          <p:cNvPicPr>
            <a:picLocks noChangeAspect="1"/>
          </p:cNvPicPr>
          <p:nvPr/>
        </p:nvPicPr>
        <p:blipFill>
          <a:blip r:embed="rId2"/>
          <a:stretch>
            <a:fillRect/>
          </a:stretch>
        </p:blipFill>
        <p:spPr>
          <a:xfrm>
            <a:off x="1062413" y="1255371"/>
            <a:ext cx="10521620" cy="5488329"/>
          </a:xfrm>
          <a:prstGeom prst="rect">
            <a:avLst/>
          </a:prstGeom>
        </p:spPr>
      </p:pic>
      <p:sp>
        <p:nvSpPr>
          <p:cNvPr id="7" name="Title 1">
            <a:extLst>
              <a:ext uri="{FF2B5EF4-FFF2-40B4-BE49-F238E27FC236}">
                <a16:creationId xmlns:a16="http://schemas.microsoft.com/office/drawing/2014/main" id="{080535C1-936D-4B91-A6FA-7BD8914D334E}"/>
              </a:ext>
            </a:extLst>
          </p:cNvPr>
          <p:cNvSpPr>
            <a:spLocks noGrp="1"/>
          </p:cNvSpPr>
          <p:nvPr>
            <p:ph type="title"/>
          </p:nvPr>
        </p:nvSpPr>
        <p:spPr>
          <a:xfrm>
            <a:off x="2667000" y="27198"/>
            <a:ext cx="6858000" cy="1066800"/>
          </a:xfrm>
        </p:spPr>
        <p:txBody>
          <a:bodyPr/>
          <a:lstStyle/>
          <a:p>
            <a:r>
              <a:rPr lang="en-US" sz="4000" dirty="0">
                <a:solidFill>
                  <a:schemeClr val="bg1">
                    <a:lumMod val="85000"/>
                  </a:schemeClr>
                </a:solidFill>
              </a:rPr>
              <a:t>TALOS Risk Summary</a:t>
            </a:r>
          </a:p>
        </p:txBody>
      </p:sp>
    </p:spTree>
    <p:extLst>
      <p:ext uri="{BB962C8B-B14F-4D97-AF65-F5344CB8AC3E}">
        <p14:creationId xmlns:p14="http://schemas.microsoft.com/office/powerpoint/2010/main" val="1668310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45231" y="3632059"/>
            <a:ext cx="7577135" cy="2739811"/>
            <a:chOff x="323998" y="4140317"/>
            <a:chExt cx="4834503" cy="2154346"/>
          </a:xfrm>
        </p:grpSpPr>
        <p:sp>
          <p:nvSpPr>
            <p:cNvPr id="7" name="TextBox 6">
              <a:extLst>
                <a:ext uri="{FF2B5EF4-FFF2-40B4-BE49-F238E27FC236}">
                  <a16:creationId xmlns:a16="http://schemas.microsoft.com/office/drawing/2014/main" id="{8476509D-629D-4437-91CD-9B00F95F375D}"/>
                </a:ext>
              </a:extLst>
            </p:cNvPr>
            <p:cNvSpPr txBox="1"/>
            <p:nvPr/>
          </p:nvSpPr>
          <p:spPr>
            <a:xfrm>
              <a:off x="323998" y="4140317"/>
              <a:ext cx="1264235" cy="21780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TALOS Axial Workhorse C</a:t>
              </a:r>
            </a:p>
          </p:txBody>
        </p:sp>
        <p:sp>
          <p:nvSpPr>
            <p:cNvPr id="9" name="TextBox 8">
              <a:extLst>
                <a:ext uri="{FF2B5EF4-FFF2-40B4-BE49-F238E27FC236}">
                  <a16:creationId xmlns:a16="http://schemas.microsoft.com/office/drawing/2014/main" id="{90823FDB-EEDC-4903-A638-81B81F601C34}"/>
                </a:ext>
              </a:extLst>
            </p:cNvPr>
            <p:cNvSpPr txBox="1"/>
            <p:nvPr/>
          </p:nvSpPr>
          <p:spPr>
            <a:xfrm>
              <a:off x="2107463" y="4140317"/>
              <a:ext cx="1155821" cy="21780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TALOS ACS Workhorse</a:t>
              </a:r>
            </a:p>
          </p:txBody>
        </p:sp>
        <p:sp>
          <p:nvSpPr>
            <p:cNvPr id="11" name="TextBox 10">
              <a:extLst>
                <a:ext uri="{FF2B5EF4-FFF2-40B4-BE49-F238E27FC236}">
                  <a16:creationId xmlns:a16="http://schemas.microsoft.com/office/drawing/2014/main" id="{3CFC528B-E747-4677-BA6E-1E31D8EBDFB3}"/>
                </a:ext>
              </a:extLst>
            </p:cNvPr>
            <p:cNvSpPr txBox="1"/>
            <p:nvPr/>
          </p:nvSpPr>
          <p:spPr>
            <a:xfrm>
              <a:off x="3848615" y="4144128"/>
              <a:ext cx="1096213" cy="21780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TALOS Axial Chamber</a:t>
              </a:r>
              <a:endPar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endParaRPr>
            </a:p>
          </p:txBody>
        </p:sp>
        <p:sp>
          <p:nvSpPr>
            <p:cNvPr id="13" name="TextBox 12">
              <a:extLst>
                <a:ext uri="{FF2B5EF4-FFF2-40B4-BE49-F238E27FC236}">
                  <a16:creationId xmlns:a16="http://schemas.microsoft.com/office/drawing/2014/main" id="{4A1EFA8C-6CF0-44FC-9B2A-E7740F713FFE}"/>
                </a:ext>
              </a:extLst>
            </p:cNvPr>
            <p:cNvSpPr txBox="1"/>
            <p:nvPr/>
          </p:nvSpPr>
          <p:spPr>
            <a:xfrm>
              <a:off x="1962000" y="6076855"/>
              <a:ext cx="1563541" cy="217808"/>
            </a:xfrm>
            <a:prstGeom prst="rect">
              <a:avLst/>
            </a:prstGeom>
            <a:noFill/>
          </p:spPr>
          <p:txBody>
            <a:bodyPr wrap="none"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TALOS Axial Thermal Stress Test</a:t>
              </a:r>
            </a:p>
          </p:txBody>
        </p:sp>
        <p:sp>
          <p:nvSpPr>
            <p:cNvPr id="15" name="TextBox 14">
              <a:extLst>
                <a:ext uri="{FF2B5EF4-FFF2-40B4-BE49-F238E27FC236}">
                  <a16:creationId xmlns:a16="http://schemas.microsoft.com/office/drawing/2014/main" id="{FFA32E35-8DE3-4C89-864B-BDCD4793B946}"/>
                </a:ext>
              </a:extLst>
            </p:cNvPr>
            <p:cNvSpPr txBox="1"/>
            <p:nvPr/>
          </p:nvSpPr>
          <p:spPr>
            <a:xfrm>
              <a:off x="3904126" y="6061020"/>
              <a:ext cx="1254375" cy="217808"/>
            </a:xfrm>
            <a:prstGeom prst="rect">
              <a:avLst/>
            </a:prstGeom>
            <a:noFill/>
          </p:spPr>
          <p:txBody>
            <a:bodyPr wrap="none"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TALOS Axial Hot-Fire Test</a:t>
              </a:r>
            </a:p>
          </p:txBody>
        </p:sp>
        <p:sp>
          <p:nvSpPr>
            <p:cNvPr id="17" name="TextBox 16">
              <a:extLst>
                <a:ext uri="{FF2B5EF4-FFF2-40B4-BE49-F238E27FC236}">
                  <a16:creationId xmlns:a16="http://schemas.microsoft.com/office/drawing/2014/main" id="{C3AA3B70-3802-419F-9424-F011D667D18D}"/>
                </a:ext>
              </a:extLst>
            </p:cNvPr>
            <p:cNvSpPr txBox="1"/>
            <p:nvPr/>
          </p:nvSpPr>
          <p:spPr>
            <a:xfrm>
              <a:off x="364235" y="6076855"/>
              <a:ext cx="1357308" cy="217808"/>
            </a:xfrm>
            <a:prstGeom prst="rect">
              <a:avLst/>
            </a:prstGeom>
            <a:noFill/>
          </p:spPr>
          <p:txBody>
            <a:bodyPr wrap="none"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TALOS Hardware Inspection</a:t>
              </a:r>
            </a:p>
          </p:txBody>
        </p:sp>
      </p:grpSp>
      <p:sp>
        <p:nvSpPr>
          <p:cNvPr id="18" name="Title 1"/>
          <p:cNvSpPr>
            <a:spLocks noGrp="1"/>
          </p:cNvSpPr>
          <p:nvPr>
            <p:ph type="title"/>
          </p:nvPr>
        </p:nvSpPr>
        <p:spPr>
          <a:xfrm>
            <a:off x="2722982" y="145935"/>
            <a:ext cx="676390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Cover Slide Annotate Images</a:t>
            </a:r>
          </a:p>
        </p:txBody>
      </p:sp>
      <p:sp>
        <p:nvSpPr>
          <p:cNvPr id="2" name="Slide Number Placeholder 1"/>
          <p:cNvSpPr>
            <a:spLocks noGrp="1"/>
          </p:cNvSpPr>
          <p:nvPr>
            <p:ph type="sldNum" sz="quarter" idx="4294967295"/>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1C508F0-1AA7-8449-B96D-5FDB74B9F69F}" type="slidenum">
              <a:rPr kumimoji="0" lang="en-US" sz="1800" b="0" i="0" u="none" strike="noStrike" kern="1200" cap="none" spc="0" normalizeH="0" baseline="0" noProof="0" smtClean="0">
                <a:ln>
                  <a:noFill/>
                </a:ln>
                <a:solidFill>
                  <a:prstClr val="black"/>
                </a:solidFill>
                <a:effectLst/>
                <a:uLnTx/>
                <a:uFillTx/>
                <a:latin typeface="Arial" charset="0"/>
                <a:ea typeface="MS PGothic"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rial" charset="0"/>
              <a:ea typeface="MS PGothic" charset="-128"/>
              <a:cs typeface="+mn-cs"/>
            </a:endParaRPr>
          </a:p>
        </p:txBody>
      </p:sp>
      <p:pic>
        <p:nvPicPr>
          <p:cNvPr id="10" name="Picture 9"/>
          <p:cNvPicPr>
            <a:picLocks noChangeAspect="1"/>
          </p:cNvPicPr>
          <p:nvPr/>
        </p:nvPicPr>
        <p:blipFill>
          <a:blip r:embed="rId3"/>
          <a:stretch>
            <a:fillRect/>
          </a:stretch>
        </p:blipFill>
        <p:spPr>
          <a:xfrm>
            <a:off x="2591026" y="4257031"/>
            <a:ext cx="1487553" cy="1420491"/>
          </a:xfrm>
          <a:prstGeom prst="rect">
            <a:avLst/>
          </a:prstGeom>
        </p:spPr>
      </p:pic>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16813" r="14945"/>
          <a:stretch/>
        </p:blipFill>
        <p:spPr>
          <a:xfrm>
            <a:off x="5382566" y="4251130"/>
            <a:ext cx="1510366" cy="1476457"/>
          </a:xfrm>
          <a:prstGeom prst="ellipse">
            <a:avLst/>
          </a:prstGeom>
          <a:ln>
            <a:noFill/>
          </a:ln>
          <a:effectLst/>
        </p:spPr>
      </p:pic>
      <p:pic>
        <p:nvPicPr>
          <p:cNvPr id="23" name="Picture 22">
            <a:extLst>
              <a:ext uri="{FF2B5EF4-FFF2-40B4-BE49-F238E27FC236}">
                <a16:creationId xmlns:a16="http://schemas.microsoft.com/office/drawing/2014/main" id="{FB1A7AEB-6327-4787-81A6-993096AFA8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6919" y="4309583"/>
            <a:ext cx="1484908" cy="1484908"/>
          </a:xfrm>
          <a:prstGeom prst="rect">
            <a:avLst/>
          </a:prstGeom>
        </p:spPr>
      </p:pic>
      <p:pic>
        <p:nvPicPr>
          <p:cNvPr id="24" name="Picture 23">
            <a:extLst>
              <a:ext uri="{FF2B5EF4-FFF2-40B4-BE49-F238E27FC236}">
                <a16:creationId xmlns:a16="http://schemas.microsoft.com/office/drawing/2014/main" id="{58EE35DD-A226-4E6D-A17B-2C2824A0F8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6551" y="1827949"/>
            <a:ext cx="1459343" cy="1512103"/>
          </a:xfrm>
          <a:prstGeom prst="ellipse">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24"/>
          <p:cNvPicPr>
            <a:picLocks noChangeAspect="1"/>
          </p:cNvPicPr>
          <p:nvPr/>
        </p:nvPicPr>
        <p:blipFill rotWithShape="1">
          <a:blip r:embed="rId7" cstate="hqprint">
            <a:extLst>
              <a:ext uri="{28A0092B-C50C-407E-A947-70E740481C1C}">
                <a14:useLocalDpi xmlns:a14="http://schemas.microsoft.com/office/drawing/2010/main" val="0"/>
              </a:ext>
            </a:extLst>
          </a:blip>
          <a:srcRect l="25155" r="10711"/>
          <a:stretch/>
        </p:blipFill>
        <p:spPr>
          <a:xfrm>
            <a:off x="2591026" y="1840130"/>
            <a:ext cx="1530812" cy="1499922"/>
          </a:xfrm>
          <a:prstGeom prst="ellipse">
            <a:avLst/>
          </a:prstGeom>
          <a:ln>
            <a:noFill/>
          </a:ln>
          <a:effectLst/>
        </p:spPr>
      </p:pic>
      <p:pic>
        <p:nvPicPr>
          <p:cNvPr id="26" name="Picture 25">
            <a:extLst>
              <a:ext uri="{FF2B5EF4-FFF2-40B4-BE49-F238E27FC236}">
                <a16:creationId xmlns:a16="http://schemas.microsoft.com/office/drawing/2014/main" id="{864DA0F7-D711-4517-9A48-665F718BC19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969961" y="1869159"/>
            <a:ext cx="1516930" cy="1448841"/>
          </a:xfrm>
          <a:prstGeom prst="rect">
            <a:avLst/>
          </a:prstGeom>
        </p:spPr>
      </p:pic>
    </p:spTree>
    <p:extLst>
      <p:ext uri="{BB962C8B-B14F-4D97-AF65-F5344CB8AC3E}">
        <p14:creationId xmlns:p14="http://schemas.microsoft.com/office/powerpoint/2010/main" val="555948301"/>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f3ec2f79-f415-450d-a94e-47d8ad81a929">ADY5CRWUJY4X-1251789302-176</_dlc_DocId>
    <_dlc_DocIdUrl xmlns="f3ec2f79-f415-450d-a94e-47d8ad81a929">
      <Url>https://sharepoint.msfc.nasa.gov/sites/fppo/FP30/AES/lt/DSE/_layouts/15/DocIdRedir.aspx?ID=ADY5CRWUJY4X-1251789302-176</Url>
      <Description>ADY5CRWUJY4X-1251789302-176</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AFF90C8DD2F084DBB7CFDC339C45DD3" ma:contentTypeVersion="4" ma:contentTypeDescription="Create a new document." ma:contentTypeScope="" ma:versionID="059971b3061b02eb5f11959a972cc24e">
  <xsd:schema xmlns:xsd="http://www.w3.org/2001/XMLSchema" xmlns:xs="http://www.w3.org/2001/XMLSchema" xmlns:p="http://schemas.microsoft.com/office/2006/metadata/properties" xmlns:ns2="f3ec2f79-f415-450d-a94e-47d8ad81a929" xmlns:ns3="23e3fb36-d366-41ec-8084-22517033132f" targetNamespace="http://schemas.microsoft.com/office/2006/metadata/properties" ma:root="true" ma:fieldsID="eeb3b523a0331716f6699d6641715111" ns2:_="" ns3:_="">
    <xsd:import namespace="f3ec2f79-f415-450d-a94e-47d8ad81a929"/>
    <xsd:import namespace="23e3fb36-d366-41ec-8084-22517033132f"/>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ec2f79-f415-450d-a94e-47d8ad81a92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e3fb36-d366-41ec-8084-22517033132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2.xml><?xml version="1.0" encoding="utf-8"?>
<ds:datastoreItem xmlns:ds="http://schemas.openxmlformats.org/officeDocument/2006/customXml" ds:itemID="{07F6CF94-3835-4291-A7F5-6B61552363F6}">
  <ds:schemaRefs>
    <ds:schemaRef ds:uri="23e3fb36-d366-41ec-8084-22517033132f"/>
    <ds:schemaRef ds:uri="http://purl.org/dc/elements/1.1/"/>
    <ds:schemaRef ds:uri="http://schemas.microsoft.com/office/2006/documentManagement/types"/>
    <ds:schemaRef ds:uri="http://www.w3.org/XML/1998/namespace"/>
    <ds:schemaRef ds:uri="http://purl.org/dc/terms/"/>
    <ds:schemaRef ds:uri="f3ec2f79-f415-450d-a94e-47d8ad81a929"/>
    <ds:schemaRef ds:uri="http://schemas.microsoft.com/office/2006/metadata/properties"/>
    <ds:schemaRef ds:uri="http://schemas.openxmlformats.org/package/2006/metadata/core-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11C4455F-D5C7-4FC2-80AA-D7C637A24D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ec2f79-f415-450d-a94e-47d8ad81a929"/>
    <ds:schemaRef ds:uri="23e3fb36-d366-41ec-8084-2251703313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5CE075E-C5C4-45A9-89AA-1C0D08B529A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4479</TotalTime>
  <Words>1839</Words>
  <Application>Microsoft Office PowerPoint</Application>
  <PresentationFormat>Widescreen</PresentationFormat>
  <Paragraphs>338</Paragraphs>
  <Slides>16</Slides>
  <Notes>13</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16</vt:i4>
      </vt:variant>
    </vt:vector>
  </HeadingPairs>
  <TitlesOfParts>
    <vt:vector size="30" baseType="lpstr">
      <vt:lpstr>.AppleSystemUIFont</vt:lpstr>
      <vt:lpstr>Arial</vt:lpstr>
      <vt:lpstr>Arial</vt:lpstr>
      <vt:lpstr>Arial Bold</vt:lpstr>
      <vt:lpstr>Calibri</vt:lpstr>
      <vt:lpstr>Calibri Light</vt:lpstr>
      <vt:lpstr>Helvetica Neue</vt:lpstr>
      <vt:lpstr>Times New Roman</vt:lpstr>
      <vt:lpstr>Wingdings</vt:lpstr>
      <vt:lpstr>2_Office Theme</vt:lpstr>
      <vt:lpstr>Office Theme</vt:lpstr>
      <vt:lpstr>3_Office Theme</vt:lpstr>
      <vt:lpstr>4_Office Theme</vt:lpstr>
      <vt:lpstr>6_Office Theme</vt:lpstr>
      <vt:lpstr>PowerPoint Presentation</vt:lpstr>
      <vt:lpstr>Technology Overview</vt:lpstr>
      <vt:lpstr>PowerPoint Presentation</vt:lpstr>
      <vt:lpstr>TALOS Team Members</vt:lpstr>
      <vt:lpstr>PowerPoint Presentation</vt:lpstr>
      <vt:lpstr> TALOS Technology Goals &amp; Project Objectives</vt:lpstr>
      <vt:lpstr>TALOS Lifecycle Milestone/Maturity Schedule</vt:lpstr>
      <vt:lpstr>Accomplishments</vt:lpstr>
      <vt:lpstr>Technical Accomplishments</vt:lpstr>
      <vt:lpstr>Project Assessment Summary</vt:lpstr>
      <vt:lpstr>Plans Forward and Infusion Plan </vt:lpstr>
      <vt:lpstr>PowerPoint Presentation</vt:lpstr>
      <vt:lpstr>TALOS-FACET Milestones</vt:lpstr>
      <vt:lpstr>TALOS-FACET Milestones</vt:lpstr>
      <vt:lpstr>TALOS Risk Summary</vt:lpstr>
      <vt:lpstr>Cover Slide Annotate 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 GCD MYR - Charts Only (Template) Final</dc:title>
  <dc:creator>Lee</dc:creator>
  <cp:lastModifiedBy>BANKHEAD, KYLE M. (MSFC-ST24)[Consolidated Program Support Services]</cp:lastModifiedBy>
  <cp:revision>43</cp:revision>
  <cp:lastPrinted>2017-06-09T12:17:02Z</cp:lastPrinted>
  <dcterms:created xsi:type="dcterms:W3CDTF">2011-06-13T11:07:26Z</dcterms:created>
  <dcterms:modified xsi:type="dcterms:W3CDTF">2022-08-31T17:27:05Z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0x0101006AFF90C8DD2F084DBB7CFDC339C45DD3</vt:lpwstr>
  </property>
  <property fmtid="{D5CDD505-2E9C-101B-9397-08002B2CF9AE}" pid="3" name="Order">
    <vt:r8>939900</vt:r8>
  </property>
  <property fmtid="{D5CDD505-2E9C-101B-9397-08002B2CF9AE}" pid="4" name="ComplianceAssetId">
    <vt:lpwstr/>
  </property>
  <property fmtid="{D5CDD505-2E9C-101B-9397-08002B2CF9AE}" pid="5" name="Set StaticID (Project Document)">
    <vt:lpwstr>https://gcd.sp.jsc.nasa.gov/_layouts/15/wrkstat.aspx?List=92141df2-541e-45c9-898d-bc33ccee521a&amp;WorkflowInstanceName=6092326a-6dcc-4a65-aa0f-c2ea19863a15, Stage 1</vt:lpwstr>
  </property>
  <property fmtid="{D5CDD505-2E9C-101B-9397-08002B2CF9AE}" pid="6" name="ProjectDocLib">
    <vt:lpwstr>, </vt:lpwstr>
  </property>
  <property fmtid="{D5CDD505-2E9C-101B-9397-08002B2CF9AE}" pid="7" name="WorkflowChangePath">
    <vt:lpwstr>2dae7265-668b-471a-b41f-7e6b81fa1be4,7;2dae7265-668b-471a-b41f-7e6b81fa1be4,10;</vt:lpwstr>
  </property>
  <property fmtid="{D5CDD505-2E9C-101B-9397-08002B2CF9AE}" pid="8" name="_dlc_DocIdItemGuid">
    <vt:lpwstr>47cfcb1a-3eab-4866-9d5a-2927166bd0de</vt:lpwstr>
  </property>
</Properties>
</file>