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4"/>
    <p:sldMasterId id="2147483766" r:id="rId5"/>
    <p:sldMasterId id="2147483776" r:id="rId6"/>
  </p:sldMasterIdLst>
  <p:notesMasterIdLst>
    <p:notesMasterId r:id="rId38"/>
  </p:notesMasterIdLst>
  <p:handoutMasterIdLst>
    <p:handoutMasterId r:id="rId39"/>
  </p:handoutMasterIdLst>
  <p:sldIdLst>
    <p:sldId id="270" r:id="rId7"/>
    <p:sldId id="298" r:id="rId8"/>
    <p:sldId id="299" r:id="rId9"/>
    <p:sldId id="300" r:id="rId10"/>
    <p:sldId id="301" r:id="rId11"/>
    <p:sldId id="303" r:id="rId12"/>
    <p:sldId id="302" r:id="rId13"/>
    <p:sldId id="304" r:id="rId14"/>
    <p:sldId id="305" r:id="rId15"/>
    <p:sldId id="306" r:id="rId16"/>
    <p:sldId id="307" r:id="rId17"/>
    <p:sldId id="309" r:id="rId18"/>
    <p:sldId id="310" r:id="rId19"/>
    <p:sldId id="311" r:id="rId20"/>
    <p:sldId id="312" r:id="rId21"/>
    <p:sldId id="313" r:id="rId22"/>
    <p:sldId id="290" r:id="rId23"/>
    <p:sldId id="314" r:id="rId24"/>
    <p:sldId id="315" r:id="rId25"/>
    <p:sldId id="293" r:id="rId26"/>
    <p:sldId id="294" r:id="rId27"/>
    <p:sldId id="295" r:id="rId28"/>
    <p:sldId id="297" r:id="rId29"/>
    <p:sldId id="296" r:id="rId30"/>
    <p:sldId id="308" r:id="rId31"/>
    <p:sldId id="288" r:id="rId32"/>
    <p:sldId id="289" r:id="rId33"/>
    <p:sldId id="287" r:id="rId34"/>
    <p:sldId id="286" r:id="rId35"/>
    <p:sldId id="291" r:id="rId36"/>
    <p:sldId id="292" r:id="rId37"/>
  </p:sldIdLst>
  <p:sldSz cx="12192000" cy="6858000"/>
  <p:notesSz cx="7302500" cy="9588500"/>
  <p:defaultTextStyle>
    <a:defPPr>
      <a:defRPr lang="en-US"/>
    </a:defPPr>
    <a:lvl1pPr algn="ctr" rtl="0" eaLnBrk="0" fontAlgn="base" hangingPunct="0">
      <a:spcBef>
        <a:spcPct val="0"/>
      </a:spcBef>
      <a:spcAft>
        <a:spcPct val="0"/>
      </a:spcAft>
      <a:defRPr sz="2000" b="1" kern="1200">
        <a:solidFill>
          <a:schemeClr val="tx1"/>
        </a:solidFill>
        <a:latin typeface="Times" charset="0"/>
        <a:ea typeface="ＭＳ Ｐゴシック" charset="-128"/>
        <a:cs typeface="+mn-cs"/>
      </a:defRPr>
    </a:lvl1pPr>
    <a:lvl2pPr marL="457200" algn="ctr" rtl="0" eaLnBrk="0" fontAlgn="base" hangingPunct="0">
      <a:spcBef>
        <a:spcPct val="0"/>
      </a:spcBef>
      <a:spcAft>
        <a:spcPct val="0"/>
      </a:spcAft>
      <a:defRPr sz="2000" b="1" kern="1200">
        <a:solidFill>
          <a:schemeClr val="tx1"/>
        </a:solidFill>
        <a:latin typeface="Times" charset="0"/>
        <a:ea typeface="ＭＳ Ｐゴシック" charset="-128"/>
        <a:cs typeface="+mn-cs"/>
      </a:defRPr>
    </a:lvl2pPr>
    <a:lvl3pPr marL="914400" algn="ctr" rtl="0" eaLnBrk="0" fontAlgn="base" hangingPunct="0">
      <a:spcBef>
        <a:spcPct val="0"/>
      </a:spcBef>
      <a:spcAft>
        <a:spcPct val="0"/>
      </a:spcAft>
      <a:defRPr sz="2000" b="1" kern="1200">
        <a:solidFill>
          <a:schemeClr val="tx1"/>
        </a:solidFill>
        <a:latin typeface="Times" charset="0"/>
        <a:ea typeface="ＭＳ Ｐゴシック" charset="-128"/>
        <a:cs typeface="+mn-cs"/>
      </a:defRPr>
    </a:lvl3pPr>
    <a:lvl4pPr marL="1371600" algn="ctr" rtl="0" eaLnBrk="0" fontAlgn="base" hangingPunct="0">
      <a:spcBef>
        <a:spcPct val="0"/>
      </a:spcBef>
      <a:spcAft>
        <a:spcPct val="0"/>
      </a:spcAft>
      <a:defRPr sz="2000" b="1" kern="1200">
        <a:solidFill>
          <a:schemeClr val="tx1"/>
        </a:solidFill>
        <a:latin typeface="Times" charset="0"/>
        <a:ea typeface="ＭＳ Ｐゴシック" charset="-128"/>
        <a:cs typeface="+mn-cs"/>
      </a:defRPr>
    </a:lvl4pPr>
    <a:lvl5pPr marL="1828800" algn="ctr" rtl="0" eaLnBrk="0" fontAlgn="base" hangingPunct="0">
      <a:spcBef>
        <a:spcPct val="0"/>
      </a:spcBef>
      <a:spcAft>
        <a:spcPct val="0"/>
      </a:spcAft>
      <a:defRPr sz="2000" b="1" kern="1200">
        <a:solidFill>
          <a:schemeClr val="tx1"/>
        </a:solidFill>
        <a:latin typeface="Times" charset="0"/>
        <a:ea typeface="ＭＳ Ｐゴシック" charset="-128"/>
        <a:cs typeface="+mn-cs"/>
      </a:defRPr>
    </a:lvl5pPr>
    <a:lvl6pPr marL="2286000" algn="l" defTabSz="914400" rtl="0" eaLnBrk="1" latinLnBrk="0" hangingPunct="1">
      <a:defRPr sz="2000" b="1" kern="1200">
        <a:solidFill>
          <a:schemeClr val="tx1"/>
        </a:solidFill>
        <a:latin typeface="Times" charset="0"/>
        <a:ea typeface="ＭＳ Ｐゴシック" charset="-128"/>
        <a:cs typeface="+mn-cs"/>
      </a:defRPr>
    </a:lvl6pPr>
    <a:lvl7pPr marL="2743200" algn="l" defTabSz="914400" rtl="0" eaLnBrk="1" latinLnBrk="0" hangingPunct="1">
      <a:defRPr sz="2000" b="1" kern="1200">
        <a:solidFill>
          <a:schemeClr val="tx1"/>
        </a:solidFill>
        <a:latin typeface="Times" charset="0"/>
        <a:ea typeface="ＭＳ Ｐゴシック" charset="-128"/>
        <a:cs typeface="+mn-cs"/>
      </a:defRPr>
    </a:lvl7pPr>
    <a:lvl8pPr marL="3200400" algn="l" defTabSz="914400" rtl="0" eaLnBrk="1" latinLnBrk="0" hangingPunct="1">
      <a:defRPr sz="2000" b="1" kern="1200">
        <a:solidFill>
          <a:schemeClr val="tx1"/>
        </a:solidFill>
        <a:latin typeface="Times" charset="0"/>
        <a:ea typeface="ＭＳ Ｐゴシック" charset="-128"/>
        <a:cs typeface="+mn-cs"/>
      </a:defRPr>
    </a:lvl8pPr>
    <a:lvl9pPr marL="3657600" algn="l" defTabSz="914400" rtl="0" eaLnBrk="1" latinLnBrk="0" hangingPunct="1">
      <a:defRPr sz="2000" b="1"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88"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0">
          <p15:clr>
            <a:srgbClr val="A4A3A4"/>
          </p15:clr>
        </p15:guide>
        <p15:guide id="2" pos="230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FFFB"/>
    <a:srgbClr val="FFFFD1"/>
    <a:srgbClr val="2B2B82"/>
    <a:srgbClr val="B0B3F6"/>
    <a:srgbClr val="5F5F5F"/>
    <a:srgbClr val="DDDDDD"/>
    <a:srgbClr val="777777"/>
    <a:srgbClr val="CCFFCC"/>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115" d="100"/>
          <a:sy n="115" d="100"/>
        </p:scale>
        <p:origin x="438" y="114"/>
      </p:cViewPr>
      <p:guideLst>
        <p:guide orient="horz" pos="288"/>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3" d="100"/>
          <a:sy n="83" d="100"/>
        </p:scale>
        <p:origin x="-1956" y="-90"/>
      </p:cViewPr>
      <p:guideLst>
        <p:guide orient="horz" pos="3020"/>
        <p:guide pos="2300"/>
      </p:guideLst>
    </p:cSldViewPr>
  </p:notesViewPr>
  <p:gridSpacing cx="38100" cy="381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handoutMaster" Target="handoutMasters/handoutMaster1.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3163888" cy="479425"/>
          </a:xfrm>
          <a:prstGeom prst="rect">
            <a:avLst/>
          </a:prstGeom>
          <a:noFill/>
          <a:ln w="9525">
            <a:noFill/>
            <a:miter lim="800000"/>
            <a:headEnd/>
            <a:tailEnd/>
          </a:ln>
          <a:effectLst/>
        </p:spPr>
        <p:txBody>
          <a:bodyPr vert="horz" wrap="square" lIns="95601" tIns="47800" rIns="95601" bIns="47800" numCol="1" anchor="t" anchorCtr="0" compatLnSpc="1">
            <a:prstTxWarp prst="textNoShape">
              <a:avLst/>
            </a:prstTxWarp>
          </a:bodyPr>
          <a:lstStyle>
            <a:lvl1pPr algn="l" defTabSz="955675">
              <a:defRPr sz="1300">
                <a:latin typeface="Times" pitchFamily="18" charset="0"/>
                <a:ea typeface="+mn-ea"/>
              </a:defRPr>
            </a:lvl1pPr>
          </a:lstStyle>
          <a:p>
            <a:pPr>
              <a:defRPr/>
            </a:pPr>
            <a:endParaRPr lang="en-US"/>
          </a:p>
        </p:txBody>
      </p:sp>
      <p:sp>
        <p:nvSpPr>
          <p:cNvPr id="73731" name="Rectangle 3"/>
          <p:cNvSpPr>
            <a:spLocks noGrp="1" noChangeArrowheads="1"/>
          </p:cNvSpPr>
          <p:nvPr>
            <p:ph type="dt" sz="quarter" idx="1"/>
          </p:nvPr>
        </p:nvSpPr>
        <p:spPr bwMode="auto">
          <a:xfrm>
            <a:off x="4138613" y="0"/>
            <a:ext cx="3163887" cy="479425"/>
          </a:xfrm>
          <a:prstGeom prst="rect">
            <a:avLst/>
          </a:prstGeom>
          <a:noFill/>
          <a:ln w="9525">
            <a:noFill/>
            <a:miter lim="800000"/>
            <a:headEnd/>
            <a:tailEnd/>
          </a:ln>
          <a:effectLst/>
        </p:spPr>
        <p:txBody>
          <a:bodyPr vert="horz" wrap="square" lIns="95601" tIns="47800" rIns="95601" bIns="47800" numCol="1" anchor="t" anchorCtr="0" compatLnSpc="1">
            <a:prstTxWarp prst="textNoShape">
              <a:avLst/>
            </a:prstTxWarp>
          </a:bodyPr>
          <a:lstStyle>
            <a:lvl1pPr algn="r" defTabSz="955675">
              <a:defRPr sz="1300">
                <a:latin typeface="Times" pitchFamily="18" charset="0"/>
                <a:ea typeface="+mn-ea"/>
              </a:defRPr>
            </a:lvl1pPr>
          </a:lstStyle>
          <a:p>
            <a:pPr>
              <a:defRPr/>
            </a:pPr>
            <a:endParaRPr lang="en-US"/>
          </a:p>
        </p:txBody>
      </p:sp>
      <p:sp>
        <p:nvSpPr>
          <p:cNvPr id="73732" name="Rectangle 4"/>
          <p:cNvSpPr>
            <a:spLocks noGrp="1" noChangeArrowheads="1"/>
          </p:cNvSpPr>
          <p:nvPr>
            <p:ph type="ftr" sz="quarter" idx="2"/>
          </p:nvPr>
        </p:nvSpPr>
        <p:spPr bwMode="auto">
          <a:xfrm>
            <a:off x="0" y="9109075"/>
            <a:ext cx="3163888" cy="479425"/>
          </a:xfrm>
          <a:prstGeom prst="rect">
            <a:avLst/>
          </a:prstGeom>
          <a:noFill/>
          <a:ln w="9525">
            <a:noFill/>
            <a:miter lim="800000"/>
            <a:headEnd/>
            <a:tailEnd/>
          </a:ln>
          <a:effectLst/>
        </p:spPr>
        <p:txBody>
          <a:bodyPr vert="horz" wrap="square" lIns="95601" tIns="47800" rIns="95601" bIns="47800" numCol="1" anchor="b" anchorCtr="0" compatLnSpc="1">
            <a:prstTxWarp prst="textNoShape">
              <a:avLst/>
            </a:prstTxWarp>
          </a:bodyPr>
          <a:lstStyle>
            <a:lvl1pPr algn="l" defTabSz="955675">
              <a:defRPr sz="1300">
                <a:latin typeface="Times" pitchFamily="18" charset="0"/>
                <a:ea typeface="+mn-ea"/>
              </a:defRPr>
            </a:lvl1pPr>
          </a:lstStyle>
          <a:p>
            <a:pPr>
              <a:defRPr/>
            </a:pPr>
            <a:endParaRPr lang="en-US"/>
          </a:p>
        </p:txBody>
      </p:sp>
      <p:sp>
        <p:nvSpPr>
          <p:cNvPr id="73733" name="Rectangle 5"/>
          <p:cNvSpPr>
            <a:spLocks noGrp="1" noChangeArrowheads="1"/>
          </p:cNvSpPr>
          <p:nvPr>
            <p:ph type="sldNum" sz="quarter" idx="3"/>
          </p:nvPr>
        </p:nvSpPr>
        <p:spPr bwMode="auto">
          <a:xfrm>
            <a:off x="4138613" y="9109075"/>
            <a:ext cx="3163887" cy="479425"/>
          </a:xfrm>
          <a:prstGeom prst="rect">
            <a:avLst/>
          </a:prstGeom>
          <a:noFill/>
          <a:ln w="9525">
            <a:noFill/>
            <a:miter lim="800000"/>
            <a:headEnd/>
            <a:tailEnd/>
          </a:ln>
          <a:effectLst/>
        </p:spPr>
        <p:txBody>
          <a:bodyPr vert="horz" wrap="square" lIns="95601" tIns="47800" rIns="95601" bIns="47800" numCol="1" anchor="b" anchorCtr="0" compatLnSpc="1">
            <a:prstTxWarp prst="textNoShape">
              <a:avLst/>
            </a:prstTxWarp>
          </a:bodyPr>
          <a:lstStyle>
            <a:lvl1pPr algn="r" defTabSz="955675">
              <a:defRPr sz="1300"/>
            </a:lvl1pPr>
          </a:lstStyle>
          <a:p>
            <a:fld id="{3C251C5B-2413-49AF-878E-346224ED81B7}" type="slidenum">
              <a:rPr lang="en-US"/>
              <a:pPr/>
              <a:t>‹#›</a:t>
            </a:fld>
            <a:endParaRPr lang="en-US"/>
          </a:p>
        </p:txBody>
      </p:sp>
    </p:spTree>
    <p:extLst>
      <p:ext uri="{BB962C8B-B14F-4D97-AF65-F5344CB8AC3E}">
        <p14:creationId xmlns:p14="http://schemas.microsoft.com/office/powerpoint/2010/main" val="14048767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hdr" sz="quarter"/>
          </p:nvPr>
        </p:nvSpPr>
        <p:spPr bwMode="auto">
          <a:xfrm>
            <a:off x="0" y="0"/>
            <a:ext cx="3163888" cy="479425"/>
          </a:xfrm>
          <a:prstGeom prst="rect">
            <a:avLst/>
          </a:prstGeom>
          <a:noFill/>
          <a:ln w="9525">
            <a:noFill/>
            <a:miter lim="800000"/>
            <a:headEnd/>
            <a:tailEnd/>
          </a:ln>
          <a:effectLst/>
        </p:spPr>
        <p:txBody>
          <a:bodyPr vert="horz" wrap="square" lIns="95601" tIns="47800" rIns="95601" bIns="47800" numCol="1" anchor="t" anchorCtr="0" compatLnSpc="1">
            <a:prstTxWarp prst="textNoShape">
              <a:avLst/>
            </a:prstTxWarp>
          </a:bodyPr>
          <a:lstStyle>
            <a:lvl1pPr algn="l" defTabSz="955675">
              <a:defRPr sz="1300">
                <a:latin typeface="Times" pitchFamily="18" charset="0"/>
                <a:ea typeface="+mn-ea"/>
              </a:defRPr>
            </a:lvl1pPr>
          </a:lstStyle>
          <a:p>
            <a:pPr>
              <a:defRPr/>
            </a:pPr>
            <a:endParaRPr lang="en-US"/>
          </a:p>
        </p:txBody>
      </p:sp>
      <p:sp>
        <p:nvSpPr>
          <p:cNvPr id="57347" name="Rectangle 3"/>
          <p:cNvSpPr>
            <a:spLocks noGrp="1" noChangeArrowheads="1"/>
          </p:cNvSpPr>
          <p:nvPr>
            <p:ph type="dt" idx="1"/>
          </p:nvPr>
        </p:nvSpPr>
        <p:spPr bwMode="auto">
          <a:xfrm>
            <a:off x="4138613" y="0"/>
            <a:ext cx="3163887" cy="479425"/>
          </a:xfrm>
          <a:prstGeom prst="rect">
            <a:avLst/>
          </a:prstGeom>
          <a:noFill/>
          <a:ln w="9525">
            <a:noFill/>
            <a:miter lim="800000"/>
            <a:headEnd/>
            <a:tailEnd/>
          </a:ln>
          <a:effectLst/>
        </p:spPr>
        <p:txBody>
          <a:bodyPr vert="horz" wrap="square" lIns="95601" tIns="47800" rIns="95601" bIns="47800" numCol="1" anchor="t" anchorCtr="0" compatLnSpc="1">
            <a:prstTxWarp prst="textNoShape">
              <a:avLst/>
            </a:prstTxWarp>
          </a:bodyPr>
          <a:lstStyle>
            <a:lvl1pPr algn="r" defTabSz="955675">
              <a:defRPr sz="1300">
                <a:latin typeface="Times" pitchFamily="18" charset="0"/>
                <a:ea typeface="+mn-ea"/>
              </a:defRPr>
            </a:lvl1pPr>
          </a:lstStyle>
          <a:p>
            <a:pPr>
              <a:defRPr/>
            </a:pPr>
            <a:endParaRPr lang="en-US"/>
          </a:p>
        </p:txBody>
      </p:sp>
      <p:sp>
        <p:nvSpPr>
          <p:cNvPr id="12292" name="Rectangle 4"/>
          <p:cNvSpPr>
            <a:spLocks noGrp="1" noRot="1" noChangeAspect="1" noChangeArrowheads="1" noTextEdit="1"/>
          </p:cNvSpPr>
          <p:nvPr>
            <p:ph type="sldImg" idx="2"/>
          </p:nvPr>
        </p:nvSpPr>
        <p:spPr bwMode="auto">
          <a:xfrm>
            <a:off x="455613" y="719138"/>
            <a:ext cx="6391275" cy="3595687"/>
          </a:xfrm>
          <a:prstGeom prst="rect">
            <a:avLst/>
          </a:prstGeom>
          <a:noFill/>
          <a:ln w="9525">
            <a:solidFill>
              <a:srgbClr val="000000"/>
            </a:solidFill>
            <a:miter lim="800000"/>
            <a:headEnd/>
            <a:tailEnd/>
          </a:ln>
        </p:spPr>
      </p:sp>
      <p:sp>
        <p:nvSpPr>
          <p:cNvPr id="57349" name="Rectangle 5"/>
          <p:cNvSpPr>
            <a:spLocks noGrp="1" noChangeArrowheads="1"/>
          </p:cNvSpPr>
          <p:nvPr>
            <p:ph type="body" sz="quarter" idx="3"/>
          </p:nvPr>
        </p:nvSpPr>
        <p:spPr bwMode="auto">
          <a:xfrm>
            <a:off x="973138" y="4554538"/>
            <a:ext cx="5356225" cy="4314825"/>
          </a:xfrm>
          <a:prstGeom prst="rect">
            <a:avLst/>
          </a:prstGeom>
          <a:noFill/>
          <a:ln w="9525">
            <a:noFill/>
            <a:miter lim="800000"/>
            <a:headEnd/>
            <a:tailEnd/>
          </a:ln>
          <a:effectLst/>
        </p:spPr>
        <p:txBody>
          <a:bodyPr vert="horz" wrap="square" lIns="95601" tIns="47800" rIns="95601" bIns="4780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7350" name="Rectangle 6"/>
          <p:cNvSpPr>
            <a:spLocks noGrp="1" noChangeArrowheads="1"/>
          </p:cNvSpPr>
          <p:nvPr>
            <p:ph type="ftr" sz="quarter" idx="4"/>
          </p:nvPr>
        </p:nvSpPr>
        <p:spPr bwMode="auto">
          <a:xfrm>
            <a:off x="0" y="9109075"/>
            <a:ext cx="3163888" cy="479425"/>
          </a:xfrm>
          <a:prstGeom prst="rect">
            <a:avLst/>
          </a:prstGeom>
          <a:noFill/>
          <a:ln w="9525">
            <a:noFill/>
            <a:miter lim="800000"/>
            <a:headEnd/>
            <a:tailEnd/>
          </a:ln>
          <a:effectLst/>
        </p:spPr>
        <p:txBody>
          <a:bodyPr vert="horz" wrap="square" lIns="95601" tIns="47800" rIns="95601" bIns="47800" numCol="1" anchor="b" anchorCtr="0" compatLnSpc="1">
            <a:prstTxWarp prst="textNoShape">
              <a:avLst/>
            </a:prstTxWarp>
          </a:bodyPr>
          <a:lstStyle>
            <a:lvl1pPr algn="l" defTabSz="955675">
              <a:defRPr sz="1300">
                <a:latin typeface="Times" pitchFamily="18" charset="0"/>
                <a:ea typeface="+mn-ea"/>
              </a:defRPr>
            </a:lvl1pPr>
          </a:lstStyle>
          <a:p>
            <a:pPr>
              <a:defRPr/>
            </a:pPr>
            <a:endParaRPr lang="en-US"/>
          </a:p>
        </p:txBody>
      </p:sp>
      <p:sp>
        <p:nvSpPr>
          <p:cNvPr id="57351" name="Rectangle 7"/>
          <p:cNvSpPr>
            <a:spLocks noGrp="1" noChangeArrowheads="1"/>
          </p:cNvSpPr>
          <p:nvPr>
            <p:ph type="sldNum" sz="quarter" idx="5"/>
          </p:nvPr>
        </p:nvSpPr>
        <p:spPr bwMode="auto">
          <a:xfrm>
            <a:off x="4138613" y="9109075"/>
            <a:ext cx="3163887" cy="479425"/>
          </a:xfrm>
          <a:prstGeom prst="rect">
            <a:avLst/>
          </a:prstGeom>
          <a:noFill/>
          <a:ln w="9525">
            <a:noFill/>
            <a:miter lim="800000"/>
            <a:headEnd/>
            <a:tailEnd/>
          </a:ln>
          <a:effectLst/>
        </p:spPr>
        <p:txBody>
          <a:bodyPr vert="horz" wrap="square" lIns="95601" tIns="47800" rIns="95601" bIns="47800" numCol="1" anchor="b" anchorCtr="0" compatLnSpc="1">
            <a:prstTxWarp prst="textNoShape">
              <a:avLst/>
            </a:prstTxWarp>
          </a:bodyPr>
          <a:lstStyle>
            <a:lvl1pPr algn="r" defTabSz="955675">
              <a:defRPr sz="1300"/>
            </a:lvl1pPr>
          </a:lstStyle>
          <a:p>
            <a:fld id="{6653CE95-F5CB-483A-9B02-1D2576EA1684}" type="slidenum">
              <a:rPr lang="en-US"/>
              <a:pPr/>
              <a:t>‹#›</a:t>
            </a:fld>
            <a:endParaRPr lang="en-US"/>
          </a:p>
        </p:txBody>
      </p:sp>
    </p:spTree>
    <p:extLst>
      <p:ext uri="{BB962C8B-B14F-4D97-AF65-F5344CB8AC3E}">
        <p14:creationId xmlns:p14="http://schemas.microsoft.com/office/powerpoint/2010/main" val="38940371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8"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Times" pitchFamily="18"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pitchFamily="18"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pitchFamily="18"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pitchFamily="18"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7"/>
          <p:cNvSpPr>
            <a:spLocks noGrp="1" noChangeArrowheads="1"/>
          </p:cNvSpPr>
          <p:nvPr>
            <p:ph type="sldNum" sz="quarter" idx="5"/>
          </p:nvPr>
        </p:nvSpPr>
        <p:spPr>
          <a:noFill/>
        </p:spPr>
        <p:txBody>
          <a:bodyPr/>
          <a:lstStyle/>
          <a:p>
            <a:fld id="{3113401D-7A41-4710-97B0-05C9D2CF1C69}" type="slidenum">
              <a:rPr lang="en-US"/>
              <a:pPr/>
              <a:t>1</a:t>
            </a:fld>
            <a:endParaRPr lang="en-US"/>
          </a:p>
        </p:txBody>
      </p:sp>
      <p:sp>
        <p:nvSpPr>
          <p:cNvPr id="14338" name="Rectangle 2"/>
          <p:cNvSpPr>
            <a:spLocks noGrp="1" noRot="1" noChangeAspect="1" noChangeArrowheads="1" noTextEdit="1"/>
          </p:cNvSpPr>
          <p:nvPr>
            <p:ph type="sldImg"/>
          </p:nvPr>
        </p:nvSpPr>
        <p:spPr>
          <a:xfrm>
            <a:off x="455613" y="719138"/>
            <a:ext cx="6391275" cy="3595687"/>
          </a:xfrm>
          <a:ln/>
        </p:spPr>
      </p:sp>
      <p:sp>
        <p:nvSpPr>
          <p:cNvPr id="14339" name="Rectangle 3"/>
          <p:cNvSpPr>
            <a:spLocks noGrp="1" noChangeArrowheads="1"/>
          </p:cNvSpPr>
          <p:nvPr>
            <p:ph type="body" idx="1"/>
          </p:nvPr>
        </p:nvSpPr>
        <p:spPr>
          <a:noFill/>
          <a:ln/>
        </p:spPr>
        <p:txBody>
          <a:bodyPr/>
          <a:lstStyle/>
          <a:p>
            <a:pPr eaLnBrk="1" hangingPunct="1"/>
            <a:endParaRPr lang="en-US">
              <a:latin typeface="Times" charset="0"/>
              <a:ea typeface="ＭＳ Ｐゴシック" charset="-128"/>
            </a:endParaRPr>
          </a:p>
        </p:txBody>
      </p:sp>
    </p:spTree>
    <p:extLst>
      <p:ext uri="{BB962C8B-B14F-4D97-AF65-F5344CB8AC3E}">
        <p14:creationId xmlns:p14="http://schemas.microsoft.com/office/powerpoint/2010/main" val="9700355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7"/>
          <p:cNvSpPr>
            <a:spLocks noGrp="1" noChangeArrowheads="1"/>
          </p:cNvSpPr>
          <p:nvPr>
            <p:ph type="sldNum" sz="quarter" idx="5"/>
          </p:nvPr>
        </p:nvSpPr>
        <p:spPr>
          <a:noFill/>
        </p:spPr>
        <p:txBody>
          <a:bodyPr/>
          <a:lstStyle/>
          <a:p>
            <a:pPr marL="0" marR="0" lvl="0" indent="0" algn="r" defTabSz="955675" rtl="0" eaLnBrk="0" fontAlgn="base" latinLnBrk="0" hangingPunct="0">
              <a:lnSpc>
                <a:spcPct val="100000"/>
              </a:lnSpc>
              <a:spcBef>
                <a:spcPct val="0"/>
              </a:spcBef>
              <a:spcAft>
                <a:spcPct val="0"/>
              </a:spcAft>
              <a:buClrTx/>
              <a:buSzTx/>
              <a:buFontTx/>
              <a:buNone/>
              <a:tabLst/>
              <a:defRPr/>
            </a:pPr>
            <a:fld id="{3113401D-7A41-4710-97B0-05C9D2CF1C69}" type="slidenum">
              <a:rPr kumimoji="0" lang="en-US" sz="1300" b="1" i="0" u="none" strike="noStrike" kern="1200" cap="none" spc="0" normalizeH="0" baseline="0" noProof="0">
                <a:ln>
                  <a:noFill/>
                </a:ln>
                <a:solidFill>
                  <a:srgbClr val="000000"/>
                </a:solidFill>
                <a:effectLst/>
                <a:uLnTx/>
                <a:uFillTx/>
                <a:latin typeface="Times" charset="0"/>
                <a:ea typeface="ＭＳ Ｐゴシック" charset="-128"/>
                <a:cs typeface="+mn-cs"/>
              </a:rPr>
              <a:pPr marL="0" marR="0" lvl="0" indent="0" algn="r" defTabSz="955675" rtl="0" eaLnBrk="0" fontAlgn="base" latinLnBrk="0" hangingPunct="0">
                <a:lnSpc>
                  <a:spcPct val="100000"/>
                </a:lnSpc>
                <a:spcBef>
                  <a:spcPct val="0"/>
                </a:spcBef>
                <a:spcAft>
                  <a:spcPct val="0"/>
                </a:spcAft>
                <a:buClrTx/>
                <a:buSzTx/>
                <a:buFontTx/>
                <a:buNone/>
                <a:tabLst/>
                <a:defRPr/>
              </a:pPr>
              <a:t>12</a:t>
            </a:fld>
            <a:endParaRPr kumimoji="0" lang="en-US" sz="1300" b="1" i="0" u="none" strike="noStrike" kern="1200" cap="none" spc="0" normalizeH="0" baseline="0" noProof="0">
              <a:ln>
                <a:noFill/>
              </a:ln>
              <a:solidFill>
                <a:srgbClr val="000000"/>
              </a:solidFill>
              <a:effectLst/>
              <a:uLnTx/>
              <a:uFillTx/>
              <a:latin typeface="Times" charset="0"/>
              <a:ea typeface="ＭＳ Ｐゴシック" charset="-128"/>
              <a:cs typeface="+mn-cs"/>
            </a:endParaRPr>
          </a:p>
        </p:txBody>
      </p:sp>
      <p:sp>
        <p:nvSpPr>
          <p:cNvPr id="14338" name="Rectangle 2"/>
          <p:cNvSpPr>
            <a:spLocks noGrp="1" noRot="1" noChangeAspect="1" noChangeArrowheads="1" noTextEdit="1"/>
          </p:cNvSpPr>
          <p:nvPr>
            <p:ph type="sldImg"/>
          </p:nvPr>
        </p:nvSpPr>
        <p:spPr>
          <a:xfrm>
            <a:off x="455613" y="719138"/>
            <a:ext cx="6391275" cy="3595687"/>
          </a:xfrm>
          <a:ln/>
        </p:spPr>
      </p:sp>
      <p:sp>
        <p:nvSpPr>
          <p:cNvPr id="14339" name="Rectangle 3"/>
          <p:cNvSpPr>
            <a:spLocks noGrp="1" noChangeArrowheads="1"/>
          </p:cNvSpPr>
          <p:nvPr>
            <p:ph type="body" idx="1"/>
          </p:nvPr>
        </p:nvSpPr>
        <p:spPr>
          <a:noFill/>
          <a:ln/>
        </p:spPr>
        <p:txBody>
          <a:bodyPr/>
          <a:lstStyle/>
          <a:p>
            <a:pPr eaLnBrk="1" hangingPunct="1"/>
            <a:endParaRPr lang="en-US">
              <a:latin typeface="Times" charset="0"/>
              <a:ea typeface="ＭＳ Ｐゴシック" charset="-128"/>
            </a:endParaRPr>
          </a:p>
        </p:txBody>
      </p:sp>
    </p:spTree>
    <p:extLst>
      <p:ext uri="{BB962C8B-B14F-4D97-AF65-F5344CB8AC3E}">
        <p14:creationId xmlns:p14="http://schemas.microsoft.com/office/powerpoint/2010/main" val="9700355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7"/>
          <p:cNvSpPr>
            <a:spLocks noGrp="1" noChangeArrowheads="1"/>
          </p:cNvSpPr>
          <p:nvPr>
            <p:ph type="sldNum" sz="quarter" idx="5"/>
          </p:nvPr>
        </p:nvSpPr>
        <p:spPr>
          <a:noFill/>
        </p:spPr>
        <p:txBody>
          <a:bodyPr/>
          <a:lstStyle/>
          <a:p>
            <a:pPr marL="0" marR="0" lvl="0" indent="0" algn="r" defTabSz="955675" rtl="0" eaLnBrk="0" fontAlgn="base" latinLnBrk="0" hangingPunct="0">
              <a:lnSpc>
                <a:spcPct val="100000"/>
              </a:lnSpc>
              <a:spcBef>
                <a:spcPct val="0"/>
              </a:spcBef>
              <a:spcAft>
                <a:spcPct val="0"/>
              </a:spcAft>
              <a:buClrTx/>
              <a:buSzTx/>
              <a:buFontTx/>
              <a:buNone/>
              <a:tabLst/>
              <a:defRPr/>
            </a:pPr>
            <a:fld id="{3113401D-7A41-4710-97B0-05C9D2CF1C69}" type="slidenum">
              <a:rPr kumimoji="0" lang="en-US" sz="1300" b="1" i="0" u="none" strike="noStrike" kern="1200" cap="none" spc="0" normalizeH="0" baseline="0" noProof="0">
                <a:ln>
                  <a:noFill/>
                </a:ln>
                <a:solidFill>
                  <a:srgbClr val="000000"/>
                </a:solidFill>
                <a:effectLst/>
                <a:uLnTx/>
                <a:uFillTx/>
                <a:latin typeface="Times" charset="0"/>
                <a:ea typeface="ＭＳ Ｐゴシック" charset="-128"/>
                <a:cs typeface="+mn-cs"/>
              </a:rPr>
              <a:pPr marL="0" marR="0" lvl="0" indent="0" algn="r" defTabSz="955675" rtl="0" eaLnBrk="0" fontAlgn="base" latinLnBrk="0" hangingPunct="0">
                <a:lnSpc>
                  <a:spcPct val="100000"/>
                </a:lnSpc>
                <a:spcBef>
                  <a:spcPct val="0"/>
                </a:spcBef>
                <a:spcAft>
                  <a:spcPct val="0"/>
                </a:spcAft>
                <a:buClrTx/>
                <a:buSzTx/>
                <a:buFontTx/>
                <a:buNone/>
                <a:tabLst/>
                <a:defRPr/>
              </a:pPr>
              <a:t>25</a:t>
            </a:fld>
            <a:endParaRPr kumimoji="0" lang="en-US" sz="1300" b="1" i="0" u="none" strike="noStrike" kern="1200" cap="none" spc="0" normalizeH="0" baseline="0" noProof="0">
              <a:ln>
                <a:noFill/>
              </a:ln>
              <a:solidFill>
                <a:srgbClr val="000000"/>
              </a:solidFill>
              <a:effectLst/>
              <a:uLnTx/>
              <a:uFillTx/>
              <a:latin typeface="Times" charset="0"/>
              <a:ea typeface="ＭＳ Ｐゴシック" charset="-128"/>
              <a:cs typeface="+mn-cs"/>
            </a:endParaRPr>
          </a:p>
        </p:txBody>
      </p:sp>
      <p:sp>
        <p:nvSpPr>
          <p:cNvPr id="14338" name="Rectangle 2"/>
          <p:cNvSpPr>
            <a:spLocks noGrp="1" noRot="1" noChangeAspect="1" noChangeArrowheads="1" noTextEdit="1"/>
          </p:cNvSpPr>
          <p:nvPr>
            <p:ph type="sldImg"/>
          </p:nvPr>
        </p:nvSpPr>
        <p:spPr>
          <a:xfrm>
            <a:off x="455613" y="719138"/>
            <a:ext cx="6391275" cy="3595687"/>
          </a:xfrm>
          <a:ln/>
        </p:spPr>
      </p:sp>
      <p:sp>
        <p:nvSpPr>
          <p:cNvPr id="14339" name="Rectangle 3"/>
          <p:cNvSpPr>
            <a:spLocks noGrp="1" noChangeArrowheads="1"/>
          </p:cNvSpPr>
          <p:nvPr>
            <p:ph type="body" idx="1"/>
          </p:nvPr>
        </p:nvSpPr>
        <p:spPr>
          <a:noFill/>
          <a:ln/>
        </p:spPr>
        <p:txBody>
          <a:bodyPr/>
          <a:lstStyle/>
          <a:p>
            <a:pPr eaLnBrk="1" hangingPunct="1"/>
            <a:endParaRPr lang="en-US">
              <a:latin typeface="Times" charset="0"/>
              <a:ea typeface="ＭＳ Ｐゴシック" charset="-128"/>
            </a:endParaRPr>
          </a:p>
        </p:txBody>
      </p:sp>
    </p:spTree>
    <p:extLst>
      <p:ext uri="{BB962C8B-B14F-4D97-AF65-F5344CB8AC3E}">
        <p14:creationId xmlns:p14="http://schemas.microsoft.com/office/powerpoint/2010/main" val="9700355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smtClean="0">
                <a:ea typeface="ＭＳ Ｐゴシック" charset="-128"/>
              </a:defRPr>
            </a:lvl1pPr>
          </a:lstStyle>
          <a:p>
            <a:fld id="{7C6A8B33-A7B1-4BD3-B67F-70D32039F353}" type="datetime1">
              <a:rPr lang="en-US" smtClean="0"/>
              <a:t>9/13/2022</a:t>
            </a:fld>
            <a:endParaRPr lang="en-US"/>
          </a:p>
        </p:txBody>
      </p:sp>
      <p:sp>
        <p:nvSpPr>
          <p:cNvPr id="5"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6" name="Rectangle 6"/>
          <p:cNvSpPr>
            <a:spLocks noGrp="1" noChangeArrowheads="1"/>
          </p:cNvSpPr>
          <p:nvPr>
            <p:ph type="sldNum" sz="quarter" idx="12"/>
          </p:nvPr>
        </p:nvSpPr>
        <p:spPr/>
        <p:txBody>
          <a:bodyPr/>
          <a:lstStyle>
            <a:lvl1pPr>
              <a:defRPr/>
            </a:lvl1pPr>
          </a:lstStyle>
          <a:p>
            <a:fld id="{79A0CEF2-A099-4D25-A627-2C96918E2611}"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p:txBody>
          <a:bodyPr/>
          <a:lstStyle>
            <a:lvl1pPr>
              <a:defRPr smtClean="0">
                <a:ea typeface="ＭＳ Ｐゴシック" charset="-128"/>
              </a:defRPr>
            </a:lvl1pPr>
          </a:lstStyle>
          <a:p>
            <a:fld id="{3CBEFAA8-3E03-4C05-99B0-1C51205B13A9}" type="datetime1">
              <a:rPr lang="en-US" smtClean="0"/>
              <a:t>9/13/2022</a:t>
            </a:fld>
            <a:endParaRPr lang="en-US"/>
          </a:p>
        </p:txBody>
      </p:sp>
      <p:sp>
        <p:nvSpPr>
          <p:cNvPr id="5"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6" name="Rectangle 6"/>
          <p:cNvSpPr>
            <a:spLocks noGrp="1" noChangeArrowheads="1"/>
          </p:cNvSpPr>
          <p:nvPr>
            <p:ph type="sldNum" sz="quarter" idx="12"/>
          </p:nvPr>
        </p:nvSpPr>
        <p:spPr/>
        <p:txBody>
          <a:bodyPr/>
          <a:lstStyle>
            <a:lvl1pPr>
              <a:defRPr/>
            </a:lvl1pPr>
          </a:lstStyle>
          <a:p>
            <a:fld id="{33F42015-0FC7-4B0E-8D2B-76EADF48D957}"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smtClean="0">
                <a:ea typeface="ＭＳ Ｐゴシック" charset="-128"/>
              </a:defRPr>
            </a:lvl1pPr>
          </a:lstStyle>
          <a:p>
            <a:fld id="{28FFC1A1-357C-4D04-A7FF-A99E13725E4C}" type="datetime1">
              <a:rPr lang="en-US" smtClean="0"/>
              <a:t>9/13/2022</a:t>
            </a:fld>
            <a:endParaRPr lang="en-US"/>
          </a:p>
        </p:txBody>
      </p:sp>
      <p:sp>
        <p:nvSpPr>
          <p:cNvPr id="5"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6" name="Rectangle 6"/>
          <p:cNvSpPr>
            <a:spLocks noGrp="1" noChangeArrowheads="1"/>
          </p:cNvSpPr>
          <p:nvPr>
            <p:ph type="sldNum" sz="quarter" idx="12"/>
          </p:nvPr>
        </p:nvSpPr>
        <p:spPr/>
        <p:txBody>
          <a:bodyPr/>
          <a:lstStyle>
            <a:lvl1pPr>
              <a:defRPr/>
            </a:lvl1pPr>
          </a:lstStyle>
          <a:p>
            <a:fld id="{EE9E8C48-CEA1-40D7-918C-CBF5F81BA8C8}"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914400"/>
            <a:ext cx="53848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3848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smtClean="0">
                <a:ea typeface="ＭＳ Ｐゴシック" charset="-128"/>
              </a:defRPr>
            </a:lvl1pPr>
          </a:lstStyle>
          <a:p>
            <a:fld id="{FDE92F4F-3DA3-4433-B916-6F44D6A37356}" type="datetime1">
              <a:rPr lang="en-US" smtClean="0"/>
              <a:t>9/13/2022</a:t>
            </a:fld>
            <a:endParaRPr lang="en-US" dirty="0"/>
          </a:p>
        </p:txBody>
      </p:sp>
      <p:sp>
        <p:nvSpPr>
          <p:cNvPr id="6"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7" name="Rectangle 6"/>
          <p:cNvSpPr>
            <a:spLocks noGrp="1" noChangeArrowheads="1"/>
          </p:cNvSpPr>
          <p:nvPr>
            <p:ph type="sldNum" sz="quarter" idx="12"/>
          </p:nvPr>
        </p:nvSpPr>
        <p:spPr/>
        <p:txBody>
          <a:bodyPr/>
          <a:lstStyle>
            <a:lvl1pPr>
              <a:defRPr/>
            </a:lvl1pPr>
          </a:lstStyle>
          <a:p>
            <a:fld id="{89199CED-6919-4E7D-A690-AD3E6D16DAA7}"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411162"/>
          </a:xfrm>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609600" y="1219200"/>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1858962"/>
            <a:ext cx="5386917" cy="416083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219200"/>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1858962"/>
            <a:ext cx="5389033" cy="416083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smtClean="0">
                <a:ea typeface="ＭＳ Ｐゴシック" charset="-128"/>
              </a:defRPr>
            </a:lvl1pPr>
          </a:lstStyle>
          <a:p>
            <a:fld id="{047CB4CD-B48C-44E8-8BC9-3A9E8EBB441E}" type="datetime1">
              <a:rPr lang="en-US" smtClean="0"/>
              <a:t>9/13/2022</a:t>
            </a:fld>
            <a:endParaRPr lang="en-US"/>
          </a:p>
        </p:txBody>
      </p:sp>
      <p:sp>
        <p:nvSpPr>
          <p:cNvPr id="8"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9" name="Rectangle 6"/>
          <p:cNvSpPr>
            <a:spLocks noGrp="1" noChangeArrowheads="1"/>
          </p:cNvSpPr>
          <p:nvPr>
            <p:ph type="sldNum" sz="quarter" idx="12"/>
          </p:nvPr>
        </p:nvSpPr>
        <p:spPr/>
        <p:txBody>
          <a:bodyPr/>
          <a:lstStyle>
            <a:lvl1pPr>
              <a:defRPr/>
            </a:lvl1pPr>
          </a:lstStyle>
          <a:p>
            <a:fld id="{7FABF8B5-A29F-4527-8EF2-13DD397BE681}"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smtClean="0">
                <a:ea typeface="ＭＳ Ｐゴシック" charset="-128"/>
              </a:defRPr>
            </a:lvl1pPr>
          </a:lstStyle>
          <a:p>
            <a:fld id="{EE89485A-0B8B-4AB6-8C98-03B54E364AD6}" type="datetime1">
              <a:rPr lang="en-US" smtClean="0"/>
              <a:t>9/13/2022</a:t>
            </a:fld>
            <a:endParaRPr lang="en-US"/>
          </a:p>
        </p:txBody>
      </p:sp>
      <p:sp>
        <p:nvSpPr>
          <p:cNvPr id="4"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5" name="Rectangle 6"/>
          <p:cNvSpPr>
            <a:spLocks noGrp="1" noChangeArrowheads="1"/>
          </p:cNvSpPr>
          <p:nvPr>
            <p:ph type="sldNum" sz="quarter" idx="12"/>
          </p:nvPr>
        </p:nvSpPr>
        <p:spPr/>
        <p:txBody>
          <a:bodyPr/>
          <a:lstStyle>
            <a:lvl1pPr>
              <a:defRPr/>
            </a:lvl1pPr>
          </a:lstStyle>
          <a:p>
            <a:fld id="{640FA3E2-4CB8-43B1-9AF4-23FEB8A0CB92}"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smtClean="0">
                <a:ea typeface="ＭＳ Ｐゴシック" charset="-128"/>
              </a:defRPr>
            </a:lvl1pPr>
          </a:lstStyle>
          <a:p>
            <a:fld id="{3ED766DD-20F6-417E-8B73-0038B3B3FADA}" type="datetime1">
              <a:rPr lang="en-US" smtClean="0"/>
              <a:t>9/13/2022</a:t>
            </a:fld>
            <a:endParaRPr lang="en-US"/>
          </a:p>
        </p:txBody>
      </p:sp>
      <p:sp>
        <p:nvSpPr>
          <p:cNvPr id="3"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4" name="Rectangle 6"/>
          <p:cNvSpPr>
            <a:spLocks noGrp="1" noChangeArrowheads="1"/>
          </p:cNvSpPr>
          <p:nvPr>
            <p:ph type="sldNum" sz="quarter" idx="12"/>
          </p:nvPr>
        </p:nvSpPr>
        <p:spPr/>
        <p:txBody>
          <a:bodyPr/>
          <a:lstStyle>
            <a:lvl1pPr>
              <a:defRPr/>
            </a:lvl1pPr>
          </a:lstStyle>
          <a:p>
            <a:fld id="{2624FCD2-9C05-4241-882C-3D134303B4EB}"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914400"/>
            <a:ext cx="4011084" cy="5207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914400"/>
            <a:ext cx="6815667" cy="521176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smtClean="0">
                <a:ea typeface="ＭＳ Ｐゴシック" charset="-128"/>
              </a:defRPr>
            </a:lvl1pPr>
          </a:lstStyle>
          <a:p>
            <a:fld id="{D5769631-E892-4404-8251-DD54D6A4F13B}" type="datetime1">
              <a:rPr lang="en-US" smtClean="0"/>
              <a:t>9/13/2022</a:t>
            </a:fld>
            <a:endParaRPr lang="en-US"/>
          </a:p>
        </p:txBody>
      </p:sp>
      <p:sp>
        <p:nvSpPr>
          <p:cNvPr id="6"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7" name="Rectangle 6"/>
          <p:cNvSpPr>
            <a:spLocks noGrp="1" noChangeArrowheads="1"/>
          </p:cNvSpPr>
          <p:nvPr>
            <p:ph type="sldNum" sz="quarter" idx="12"/>
          </p:nvPr>
        </p:nvSpPr>
        <p:spPr/>
        <p:txBody>
          <a:bodyPr/>
          <a:lstStyle>
            <a:lvl1pPr>
              <a:defRPr/>
            </a:lvl1pPr>
          </a:lstStyle>
          <a:p>
            <a:fld id="{8340803C-64EA-4536-A101-47E17B86F670}"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914399"/>
            <a:ext cx="7315200" cy="38131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smtClean="0">
                <a:ea typeface="ＭＳ Ｐゴシック" charset="-128"/>
              </a:defRPr>
            </a:lvl1pPr>
          </a:lstStyle>
          <a:p>
            <a:fld id="{96B86037-676D-4AA0-AA8F-987504AA19CF}" type="datetime1">
              <a:rPr lang="en-US" smtClean="0"/>
              <a:t>9/13/2022</a:t>
            </a:fld>
            <a:endParaRPr lang="en-US"/>
          </a:p>
        </p:txBody>
      </p:sp>
      <p:sp>
        <p:nvSpPr>
          <p:cNvPr id="6"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7" name="Rectangle 6"/>
          <p:cNvSpPr>
            <a:spLocks noGrp="1" noChangeArrowheads="1"/>
          </p:cNvSpPr>
          <p:nvPr>
            <p:ph type="sldNum" sz="quarter" idx="12"/>
          </p:nvPr>
        </p:nvSpPr>
        <p:spPr/>
        <p:txBody>
          <a:bodyPr/>
          <a:lstStyle>
            <a:lvl1pPr>
              <a:defRPr/>
            </a:lvl1pPr>
          </a:lstStyle>
          <a:p>
            <a:fld id="{BACCA9B2-5165-4ADC-9763-7293ADD3F29A}"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smtClean="0">
                <a:ea typeface="ＭＳ Ｐゴシック" charset="-128"/>
              </a:defRPr>
            </a:lvl1pPr>
          </a:lstStyle>
          <a:p>
            <a:fld id="{7C6A8B33-A7B1-4BD3-B67F-70D32039F353}" type="datetime1">
              <a:rPr lang="en-US" smtClean="0"/>
              <a:t>9/13/2022</a:t>
            </a:fld>
            <a:endParaRPr lang="en-US"/>
          </a:p>
        </p:txBody>
      </p:sp>
      <p:sp>
        <p:nvSpPr>
          <p:cNvPr id="5"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6" name="Rectangle 6"/>
          <p:cNvSpPr>
            <a:spLocks noGrp="1" noChangeArrowheads="1"/>
          </p:cNvSpPr>
          <p:nvPr>
            <p:ph type="sldNum" sz="quarter" idx="12"/>
          </p:nvPr>
        </p:nvSpPr>
        <p:spPr/>
        <p:txBody>
          <a:bodyPr/>
          <a:lstStyle>
            <a:lvl1pPr>
              <a:defRPr/>
            </a:lvl1pPr>
          </a:lstStyle>
          <a:p>
            <a:fld id="{79A0CEF2-A099-4D25-A627-2C96918E2611}" type="slidenum">
              <a:rPr lang="en-US"/>
              <a:pPr/>
              <a:t>‹#›</a:t>
            </a:fld>
            <a:endParaRPr lang="en-US"/>
          </a:p>
        </p:txBody>
      </p:sp>
    </p:spTree>
    <p:extLst>
      <p:ext uri="{BB962C8B-B14F-4D97-AF65-F5344CB8AC3E}">
        <p14:creationId xmlns:p14="http://schemas.microsoft.com/office/powerpoint/2010/main" val="279667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p:txBody>
          <a:bodyPr/>
          <a:lstStyle>
            <a:lvl1pPr>
              <a:defRPr smtClean="0">
                <a:ea typeface="ＭＳ Ｐゴシック" charset="-128"/>
              </a:defRPr>
            </a:lvl1pPr>
          </a:lstStyle>
          <a:p>
            <a:fld id="{3CBEFAA8-3E03-4C05-99B0-1C51205B13A9}" type="datetime1">
              <a:rPr lang="en-US" smtClean="0"/>
              <a:t>9/13/2022</a:t>
            </a:fld>
            <a:endParaRPr lang="en-US"/>
          </a:p>
        </p:txBody>
      </p:sp>
      <p:sp>
        <p:nvSpPr>
          <p:cNvPr id="5"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6" name="Rectangle 6"/>
          <p:cNvSpPr>
            <a:spLocks noGrp="1" noChangeArrowheads="1"/>
          </p:cNvSpPr>
          <p:nvPr>
            <p:ph type="sldNum" sz="quarter" idx="12"/>
          </p:nvPr>
        </p:nvSpPr>
        <p:spPr/>
        <p:txBody>
          <a:bodyPr/>
          <a:lstStyle>
            <a:lvl1pPr>
              <a:defRPr/>
            </a:lvl1pPr>
          </a:lstStyle>
          <a:p>
            <a:fld id="{33F42015-0FC7-4B0E-8D2B-76EADF48D957}" type="slidenum">
              <a:rPr lang="en-US"/>
              <a:pPr/>
              <a:t>‹#›</a:t>
            </a:fld>
            <a:endParaRPr lang="en-US"/>
          </a:p>
        </p:txBody>
      </p:sp>
    </p:spTree>
    <p:extLst>
      <p:ext uri="{BB962C8B-B14F-4D97-AF65-F5344CB8AC3E}">
        <p14:creationId xmlns:p14="http://schemas.microsoft.com/office/powerpoint/2010/main" val="34830246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smtClean="0">
                <a:ea typeface="ＭＳ Ｐゴシック" charset="-128"/>
              </a:defRPr>
            </a:lvl1pPr>
          </a:lstStyle>
          <a:p>
            <a:fld id="{28FFC1A1-357C-4D04-A7FF-A99E13725E4C}" type="datetime1">
              <a:rPr lang="en-US" smtClean="0"/>
              <a:t>9/13/2022</a:t>
            </a:fld>
            <a:endParaRPr lang="en-US"/>
          </a:p>
        </p:txBody>
      </p:sp>
      <p:sp>
        <p:nvSpPr>
          <p:cNvPr id="5"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6" name="Rectangle 6"/>
          <p:cNvSpPr>
            <a:spLocks noGrp="1" noChangeArrowheads="1"/>
          </p:cNvSpPr>
          <p:nvPr>
            <p:ph type="sldNum" sz="quarter" idx="12"/>
          </p:nvPr>
        </p:nvSpPr>
        <p:spPr/>
        <p:txBody>
          <a:bodyPr/>
          <a:lstStyle>
            <a:lvl1pPr>
              <a:defRPr/>
            </a:lvl1pPr>
          </a:lstStyle>
          <a:p>
            <a:fld id="{EE9E8C48-CEA1-40D7-918C-CBF5F81BA8C8}" type="slidenum">
              <a:rPr lang="en-US"/>
              <a:pPr/>
              <a:t>‹#›</a:t>
            </a:fld>
            <a:endParaRPr lang="en-US"/>
          </a:p>
        </p:txBody>
      </p:sp>
    </p:spTree>
    <p:extLst>
      <p:ext uri="{BB962C8B-B14F-4D97-AF65-F5344CB8AC3E}">
        <p14:creationId xmlns:p14="http://schemas.microsoft.com/office/powerpoint/2010/main" val="30524544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914400"/>
            <a:ext cx="53848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3848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smtClean="0">
                <a:ea typeface="ＭＳ Ｐゴシック" charset="-128"/>
              </a:defRPr>
            </a:lvl1pPr>
          </a:lstStyle>
          <a:p>
            <a:fld id="{FDE92F4F-3DA3-4433-B916-6F44D6A37356}" type="datetime1">
              <a:rPr lang="en-US" smtClean="0"/>
              <a:t>9/13/2022</a:t>
            </a:fld>
            <a:endParaRPr lang="en-US" dirty="0"/>
          </a:p>
        </p:txBody>
      </p:sp>
      <p:sp>
        <p:nvSpPr>
          <p:cNvPr id="6"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7" name="Rectangle 6"/>
          <p:cNvSpPr>
            <a:spLocks noGrp="1" noChangeArrowheads="1"/>
          </p:cNvSpPr>
          <p:nvPr>
            <p:ph type="sldNum" sz="quarter" idx="12"/>
          </p:nvPr>
        </p:nvSpPr>
        <p:spPr/>
        <p:txBody>
          <a:bodyPr/>
          <a:lstStyle>
            <a:lvl1pPr>
              <a:defRPr/>
            </a:lvl1pPr>
          </a:lstStyle>
          <a:p>
            <a:fld id="{89199CED-6919-4E7D-A690-AD3E6D16DAA7}" type="slidenum">
              <a:rPr lang="en-US"/>
              <a:pPr/>
              <a:t>‹#›</a:t>
            </a:fld>
            <a:endParaRPr lang="en-US"/>
          </a:p>
        </p:txBody>
      </p:sp>
    </p:spTree>
    <p:extLst>
      <p:ext uri="{BB962C8B-B14F-4D97-AF65-F5344CB8AC3E}">
        <p14:creationId xmlns:p14="http://schemas.microsoft.com/office/powerpoint/2010/main" val="15563861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411162"/>
          </a:xfrm>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609600" y="1219200"/>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1858962"/>
            <a:ext cx="5386917" cy="416083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219200"/>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1858962"/>
            <a:ext cx="5389033" cy="416083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smtClean="0">
                <a:ea typeface="ＭＳ Ｐゴシック" charset="-128"/>
              </a:defRPr>
            </a:lvl1pPr>
          </a:lstStyle>
          <a:p>
            <a:fld id="{047CB4CD-B48C-44E8-8BC9-3A9E8EBB441E}" type="datetime1">
              <a:rPr lang="en-US" smtClean="0"/>
              <a:t>9/13/2022</a:t>
            </a:fld>
            <a:endParaRPr lang="en-US"/>
          </a:p>
        </p:txBody>
      </p:sp>
      <p:sp>
        <p:nvSpPr>
          <p:cNvPr id="8"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9" name="Rectangle 6"/>
          <p:cNvSpPr>
            <a:spLocks noGrp="1" noChangeArrowheads="1"/>
          </p:cNvSpPr>
          <p:nvPr>
            <p:ph type="sldNum" sz="quarter" idx="12"/>
          </p:nvPr>
        </p:nvSpPr>
        <p:spPr/>
        <p:txBody>
          <a:bodyPr/>
          <a:lstStyle>
            <a:lvl1pPr>
              <a:defRPr/>
            </a:lvl1pPr>
          </a:lstStyle>
          <a:p>
            <a:fld id="{7FABF8B5-A29F-4527-8EF2-13DD397BE681}" type="slidenum">
              <a:rPr lang="en-US"/>
              <a:pPr/>
              <a:t>‹#›</a:t>
            </a:fld>
            <a:endParaRPr lang="en-US"/>
          </a:p>
        </p:txBody>
      </p:sp>
    </p:spTree>
    <p:extLst>
      <p:ext uri="{BB962C8B-B14F-4D97-AF65-F5344CB8AC3E}">
        <p14:creationId xmlns:p14="http://schemas.microsoft.com/office/powerpoint/2010/main" val="39661952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smtClean="0">
                <a:ea typeface="ＭＳ Ｐゴシック" charset="-128"/>
              </a:defRPr>
            </a:lvl1pPr>
          </a:lstStyle>
          <a:p>
            <a:fld id="{EE89485A-0B8B-4AB6-8C98-03B54E364AD6}" type="datetime1">
              <a:rPr lang="en-US" smtClean="0"/>
              <a:t>9/13/2022</a:t>
            </a:fld>
            <a:endParaRPr lang="en-US"/>
          </a:p>
        </p:txBody>
      </p:sp>
      <p:sp>
        <p:nvSpPr>
          <p:cNvPr id="4"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5" name="Rectangle 6"/>
          <p:cNvSpPr>
            <a:spLocks noGrp="1" noChangeArrowheads="1"/>
          </p:cNvSpPr>
          <p:nvPr>
            <p:ph type="sldNum" sz="quarter" idx="12"/>
          </p:nvPr>
        </p:nvSpPr>
        <p:spPr/>
        <p:txBody>
          <a:bodyPr/>
          <a:lstStyle>
            <a:lvl1pPr>
              <a:defRPr/>
            </a:lvl1pPr>
          </a:lstStyle>
          <a:p>
            <a:fld id="{640FA3E2-4CB8-43B1-9AF4-23FEB8A0CB92}" type="slidenum">
              <a:rPr lang="en-US"/>
              <a:pPr/>
              <a:t>‹#›</a:t>
            </a:fld>
            <a:endParaRPr lang="en-US"/>
          </a:p>
        </p:txBody>
      </p:sp>
    </p:spTree>
    <p:extLst>
      <p:ext uri="{BB962C8B-B14F-4D97-AF65-F5344CB8AC3E}">
        <p14:creationId xmlns:p14="http://schemas.microsoft.com/office/powerpoint/2010/main" val="29050069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smtClean="0">
                <a:ea typeface="ＭＳ Ｐゴシック" charset="-128"/>
              </a:defRPr>
            </a:lvl1pPr>
          </a:lstStyle>
          <a:p>
            <a:fld id="{3ED766DD-20F6-417E-8B73-0038B3B3FADA}" type="datetime1">
              <a:rPr lang="en-US" smtClean="0"/>
              <a:t>9/13/2022</a:t>
            </a:fld>
            <a:endParaRPr lang="en-US"/>
          </a:p>
        </p:txBody>
      </p:sp>
      <p:sp>
        <p:nvSpPr>
          <p:cNvPr id="3"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4" name="Rectangle 6"/>
          <p:cNvSpPr>
            <a:spLocks noGrp="1" noChangeArrowheads="1"/>
          </p:cNvSpPr>
          <p:nvPr>
            <p:ph type="sldNum" sz="quarter" idx="12"/>
          </p:nvPr>
        </p:nvSpPr>
        <p:spPr/>
        <p:txBody>
          <a:bodyPr/>
          <a:lstStyle>
            <a:lvl1pPr>
              <a:defRPr/>
            </a:lvl1pPr>
          </a:lstStyle>
          <a:p>
            <a:fld id="{2624FCD2-9C05-4241-882C-3D134303B4EB}" type="slidenum">
              <a:rPr lang="en-US"/>
              <a:pPr/>
              <a:t>‹#›</a:t>
            </a:fld>
            <a:endParaRPr lang="en-US"/>
          </a:p>
        </p:txBody>
      </p:sp>
    </p:spTree>
    <p:extLst>
      <p:ext uri="{BB962C8B-B14F-4D97-AF65-F5344CB8AC3E}">
        <p14:creationId xmlns:p14="http://schemas.microsoft.com/office/powerpoint/2010/main" val="28909982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914400"/>
            <a:ext cx="4011084" cy="5207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914400"/>
            <a:ext cx="6815667" cy="521176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smtClean="0">
                <a:ea typeface="ＭＳ Ｐゴシック" charset="-128"/>
              </a:defRPr>
            </a:lvl1pPr>
          </a:lstStyle>
          <a:p>
            <a:fld id="{D5769631-E892-4404-8251-DD54D6A4F13B}" type="datetime1">
              <a:rPr lang="en-US" smtClean="0"/>
              <a:t>9/13/2022</a:t>
            </a:fld>
            <a:endParaRPr lang="en-US"/>
          </a:p>
        </p:txBody>
      </p:sp>
      <p:sp>
        <p:nvSpPr>
          <p:cNvPr id="6"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7" name="Rectangle 6"/>
          <p:cNvSpPr>
            <a:spLocks noGrp="1" noChangeArrowheads="1"/>
          </p:cNvSpPr>
          <p:nvPr>
            <p:ph type="sldNum" sz="quarter" idx="12"/>
          </p:nvPr>
        </p:nvSpPr>
        <p:spPr/>
        <p:txBody>
          <a:bodyPr/>
          <a:lstStyle>
            <a:lvl1pPr>
              <a:defRPr/>
            </a:lvl1pPr>
          </a:lstStyle>
          <a:p>
            <a:fld id="{8340803C-64EA-4536-A101-47E17B86F670}" type="slidenum">
              <a:rPr lang="en-US"/>
              <a:pPr/>
              <a:t>‹#›</a:t>
            </a:fld>
            <a:endParaRPr lang="en-US"/>
          </a:p>
        </p:txBody>
      </p:sp>
    </p:spTree>
    <p:extLst>
      <p:ext uri="{BB962C8B-B14F-4D97-AF65-F5344CB8AC3E}">
        <p14:creationId xmlns:p14="http://schemas.microsoft.com/office/powerpoint/2010/main" val="9864175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914399"/>
            <a:ext cx="7315200" cy="38131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smtClean="0">
                <a:ea typeface="ＭＳ Ｐゴシック" charset="-128"/>
              </a:defRPr>
            </a:lvl1pPr>
          </a:lstStyle>
          <a:p>
            <a:fld id="{96B86037-676D-4AA0-AA8F-987504AA19CF}" type="datetime1">
              <a:rPr lang="en-US" smtClean="0"/>
              <a:t>9/13/2022</a:t>
            </a:fld>
            <a:endParaRPr lang="en-US"/>
          </a:p>
        </p:txBody>
      </p:sp>
      <p:sp>
        <p:nvSpPr>
          <p:cNvPr id="6"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7" name="Rectangle 6"/>
          <p:cNvSpPr>
            <a:spLocks noGrp="1" noChangeArrowheads="1"/>
          </p:cNvSpPr>
          <p:nvPr>
            <p:ph type="sldNum" sz="quarter" idx="12"/>
          </p:nvPr>
        </p:nvSpPr>
        <p:spPr/>
        <p:txBody>
          <a:bodyPr/>
          <a:lstStyle>
            <a:lvl1pPr>
              <a:defRPr/>
            </a:lvl1pPr>
          </a:lstStyle>
          <a:p>
            <a:fld id="{BACCA9B2-5165-4ADC-9763-7293ADD3F29A}" type="slidenum">
              <a:rPr lang="en-US"/>
              <a:pPr/>
              <a:t>‹#›</a:t>
            </a:fld>
            <a:endParaRPr lang="en-US"/>
          </a:p>
        </p:txBody>
      </p:sp>
    </p:spTree>
    <p:extLst>
      <p:ext uri="{BB962C8B-B14F-4D97-AF65-F5344CB8AC3E}">
        <p14:creationId xmlns:p14="http://schemas.microsoft.com/office/powerpoint/2010/main" val="28865887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smtClean="0">
                <a:ea typeface="ＭＳ Ｐゴシック" charset="-128"/>
              </a:defRPr>
            </a:lvl1pPr>
          </a:lstStyle>
          <a:p>
            <a:fld id="{7C6A8B33-A7B1-4BD3-B67F-70D32039F353}" type="datetime1">
              <a:rPr lang="en-US" smtClean="0"/>
              <a:t>9/13/2022</a:t>
            </a:fld>
            <a:endParaRPr lang="en-US"/>
          </a:p>
        </p:txBody>
      </p:sp>
      <p:sp>
        <p:nvSpPr>
          <p:cNvPr id="5"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6" name="Rectangle 6"/>
          <p:cNvSpPr>
            <a:spLocks noGrp="1" noChangeArrowheads="1"/>
          </p:cNvSpPr>
          <p:nvPr>
            <p:ph type="sldNum" sz="quarter" idx="12"/>
          </p:nvPr>
        </p:nvSpPr>
        <p:spPr/>
        <p:txBody>
          <a:bodyPr/>
          <a:lstStyle>
            <a:lvl1pPr>
              <a:defRPr/>
            </a:lvl1pPr>
          </a:lstStyle>
          <a:p>
            <a:fld id="{79A0CEF2-A099-4D25-A627-2C96918E2611}" type="slidenum">
              <a:rPr lang="en-US"/>
              <a:pPr/>
              <a:t>‹#›</a:t>
            </a:fld>
            <a:endParaRPr lang="en-US"/>
          </a:p>
        </p:txBody>
      </p:sp>
    </p:spTree>
    <p:extLst>
      <p:ext uri="{BB962C8B-B14F-4D97-AF65-F5344CB8AC3E}">
        <p14:creationId xmlns:p14="http://schemas.microsoft.com/office/powerpoint/2010/main" val="41100365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p:txBody>
          <a:bodyPr/>
          <a:lstStyle>
            <a:lvl1pPr>
              <a:defRPr smtClean="0">
                <a:ea typeface="ＭＳ Ｐゴシック" charset="-128"/>
              </a:defRPr>
            </a:lvl1pPr>
          </a:lstStyle>
          <a:p>
            <a:fld id="{3CBEFAA8-3E03-4C05-99B0-1C51205B13A9}" type="datetime1">
              <a:rPr lang="en-US" smtClean="0"/>
              <a:t>9/13/2022</a:t>
            </a:fld>
            <a:endParaRPr lang="en-US"/>
          </a:p>
        </p:txBody>
      </p:sp>
      <p:sp>
        <p:nvSpPr>
          <p:cNvPr id="5"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6" name="Rectangle 6"/>
          <p:cNvSpPr>
            <a:spLocks noGrp="1" noChangeArrowheads="1"/>
          </p:cNvSpPr>
          <p:nvPr>
            <p:ph type="sldNum" sz="quarter" idx="12"/>
          </p:nvPr>
        </p:nvSpPr>
        <p:spPr/>
        <p:txBody>
          <a:bodyPr/>
          <a:lstStyle>
            <a:lvl1pPr>
              <a:defRPr/>
            </a:lvl1pPr>
          </a:lstStyle>
          <a:p>
            <a:fld id="{33F42015-0FC7-4B0E-8D2B-76EADF48D957}" type="slidenum">
              <a:rPr lang="en-US"/>
              <a:pPr/>
              <a:t>‹#›</a:t>
            </a:fld>
            <a:endParaRPr lang="en-US"/>
          </a:p>
        </p:txBody>
      </p:sp>
    </p:spTree>
    <p:extLst>
      <p:ext uri="{BB962C8B-B14F-4D97-AF65-F5344CB8AC3E}">
        <p14:creationId xmlns:p14="http://schemas.microsoft.com/office/powerpoint/2010/main" val="6347734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smtClean="0">
                <a:ea typeface="ＭＳ Ｐゴシック" charset="-128"/>
              </a:defRPr>
            </a:lvl1pPr>
          </a:lstStyle>
          <a:p>
            <a:fld id="{28FFC1A1-357C-4D04-A7FF-A99E13725E4C}" type="datetime1">
              <a:rPr lang="en-US" smtClean="0"/>
              <a:t>9/13/2022</a:t>
            </a:fld>
            <a:endParaRPr lang="en-US"/>
          </a:p>
        </p:txBody>
      </p:sp>
      <p:sp>
        <p:nvSpPr>
          <p:cNvPr id="5"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6" name="Rectangle 6"/>
          <p:cNvSpPr>
            <a:spLocks noGrp="1" noChangeArrowheads="1"/>
          </p:cNvSpPr>
          <p:nvPr>
            <p:ph type="sldNum" sz="quarter" idx="12"/>
          </p:nvPr>
        </p:nvSpPr>
        <p:spPr/>
        <p:txBody>
          <a:bodyPr/>
          <a:lstStyle>
            <a:lvl1pPr>
              <a:defRPr/>
            </a:lvl1pPr>
          </a:lstStyle>
          <a:p>
            <a:fld id="{EE9E8C48-CEA1-40D7-918C-CBF5F81BA8C8}" type="slidenum">
              <a:rPr lang="en-US"/>
              <a:pPr/>
              <a:t>‹#›</a:t>
            </a:fld>
            <a:endParaRPr lang="en-US"/>
          </a:p>
        </p:txBody>
      </p:sp>
    </p:spTree>
    <p:extLst>
      <p:ext uri="{BB962C8B-B14F-4D97-AF65-F5344CB8AC3E}">
        <p14:creationId xmlns:p14="http://schemas.microsoft.com/office/powerpoint/2010/main" val="20385358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914400"/>
            <a:ext cx="53848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3848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smtClean="0">
                <a:ea typeface="ＭＳ Ｐゴシック" charset="-128"/>
              </a:defRPr>
            </a:lvl1pPr>
          </a:lstStyle>
          <a:p>
            <a:fld id="{FDE92F4F-3DA3-4433-B916-6F44D6A37356}" type="datetime1">
              <a:rPr lang="en-US" smtClean="0"/>
              <a:t>9/13/2022</a:t>
            </a:fld>
            <a:endParaRPr lang="en-US" dirty="0"/>
          </a:p>
        </p:txBody>
      </p:sp>
      <p:sp>
        <p:nvSpPr>
          <p:cNvPr id="6"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7" name="Rectangle 6"/>
          <p:cNvSpPr>
            <a:spLocks noGrp="1" noChangeArrowheads="1"/>
          </p:cNvSpPr>
          <p:nvPr>
            <p:ph type="sldNum" sz="quarter" idx="12"/>
          </p:nvPr>
        </p:nvSpPr>
        <p:spPr/>
        <p:txBody>
          <a:bodyPr/>
          <a:lstStyle>
            <a:lvl1pPr>
              <a:defRPr/>
            </a:lvl1pPr>
          </a:lstStyle>
          <a:p>
            <a:fld id="{89199CED-6919-4E7D-A690-AD3E6D16DAA7}" type="slidenum">
              <a:rPr lang="en-US"/>
              <a:pPr/>
              <a:t>‹#›</a:t>
            </a:fld>
            <a:endParaRPr lang="en-US"/>
          </a:p>
        </p:txBody>
      </p:sp>
    </p:spTree>
    <p:extLst>
      <p:ext uri="{BB962C8B-B14F-4D97-AF65-F5344CB8AC3E}">
        <p14:creationId xmlns:p14="http://schemas.microsoft.com/office/powerpoint/2010/main" val="14826857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411162"/>
          </a:xfrm>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609600" y="1219200"/>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1858962"/>
            <a:ext cx="5386917" cy="416083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219200"/>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1858962"/>
            <a:ext cx="5389033" cy="416083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smtClean="0">
                <a:ea typeface="ＭＳ Ｐゴシック" charset="-128"/>
              </a:defRPr>
            </a:lvl1pPr>
          </a:lstStyle>
          <a:p>
            <a:fld id="{047CB4CD-B48C-44E8-8BC9-3A9E8EBB441E}" type="datetime1">
              <a:rPr lang="en-US" smtClean="0"/>
              <a:t>9/13/2022</a:t>
            </a:fld>
            <a:endParaRPr lang="en-US"/>
          </a:p>
        </p:txBody>
      </p:sp>
      <p:sp>
        <p:nvSpPr>
          <p:cNvPr id="8"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9" name="Rectangle 6"/>
          <p:cNvSpPr>
            <a:spLocks noGrp="1" noChangeArrowheads="1"/>
          </p:cNvSpPr>
          <p:nvPr>
            <p:ph type="sldNum" sz="quarter" idx="12"/>
          </p:nvPr>
        </p:nvSpPr>
        <p:spPr/>
        <p:txBody>
          <a:bodyPr/>
          <a:lstStyle>
            <a:lvl1pPr>
              <a:defRPr/>
            </a:lvl1pPr>
          </a:lstStyle>
          <a:p>
            <a:fld id="{7FABF8B5-A29F-4527-8EF2-13DD397BE681}" type="slidenum">
              <a:rPr lang="en-US"/>
              <a:pPr/>
              <a:t>‹#›</a:t>
            </a:fld>
            <a:endParaRPr lang="en-US"/>
          </a:p>
        </p:txBody>
      </p:sp>
    </p:spTree>
    <p:extLst>
      <p:ext uri="{BB962C8B-B14F-4D97-AF65-F5344CB8AC3E}">
        <p14:creationId xmlns:p14="http://schemas.microsoft.com/office/powerpoint/2010/main" val="11126582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smtClean="0">
                <a:ea typeface="ＭＳ Ｐゴシック" charset="-128"/>
              </a:defRPr>
            </a:lvl1pPr>
          </a:lstStyle>
          <a:p>
            <a:fld id="{EE89485A-0B8B-4AB6-8C98-03B54E364AD6}" type="datetime1">
              <a:rPr lang="en-US" smtClean="0"/>
              <a:t>9/13/2022</a:t>
            </a:fld>
            <a:endParaRPr lang="en-US"/>
          </a:p>
        </p:txBody>
      </p:sp>
      <p:sp>
        <p:nvSpPr>
          <p:cNvPr id="4"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5" name="Rectangle 6"/>
          <p:cNvSpPr>
            <a:spLocks noGrp="1" noChangeArrowheads="1"/>
          </p:cNvSpPr>
          <p:nvPr>
            <p:ph type="sldNum" sz="quarter" idx="12"/>
          </p:nvPr>
        </p:nvSpPr>
        <p:spPr/>
        <p:txBody>
          <a:bodyPr/>
          <a:lstStyle>
            <a:lvl1pPr>
              <a:defRPr/>
            </a:lvl1pPr>
          </a:lstStyle>
          <a:p>
            <a:fld id="{640FA3E2-4CB8-43B1-9AF4-23FEB8A0CB92}" type="slidenum">
              <a:rPr lang="en-US"/>
              <a:pPr/>
              <a:t>‹#›</a:t>
            </a:fld>
            <a:endParaRPr lang="en-US"/>
          </a:p>
        </p:txBody>
      </p:sp>
    </p:spTree>
    <p:extLst>
      <p:ext uri="{BB962C8B-B14F-4D97-AF65-F5344CB8AC3E}">
        <p14:creationId xmlns:p14="http://schemas.microsoft.com/office/powerpoint/2010/main" val="40201000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smtClean="0">
                <a:ea typeface="ＭＳ Ｐゴシック" charset="-128"/>
              </a:defRPr>
            </a:lvl1pPr>
          </a:lstStyle>
          <a:p>
            <a:fld id="{3ED766DD-20F6-417E-8B73-0038B3B3FADA}" type="datetime1">
              <a:rPr lang="en-US" smtClean="0"/>
              <a:t>9/13/2022</a:t>
            </a:fld>
            <a:endParaRPr lang="en-US"/>
          </a:p>
        </p:txBody>
      </p:sp>
      <p:sp>
        <p:nvSpPr>
          <p:cNvPr id="3"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4" name="Rectangle 6"/>
          <p:cNvSpPr>
            <a:spLocks noGrp="1" noChangeArrowheads="1"/>
          </p:cNvSpPr>
          <p:nvPr>
            <p:ph type="sldNum" sz="quarter" idx="12"/>
          </p:nvPr>
        </p:nvSpPr>
        <p:spPr/>
        <p:txBody>
          <a:bodyPr/>
          <a:lstStyle>
            <a:lvl1pPr>
              <a:defRPr/>
            </a:lvl1pPr>
          </a:lstStyle>
          <a:p>
            <a:fld id="{2624FCD2-9C05-4241-882C-3D134303B4EB}" type="slidenum">
              <a:rPr lang="en-US"/>
              <a:pPr/>
              <a:t>‹#›</a:t>
            </a:fld>
            <a:endParaRPr lang="en-US"/>
          </a:p>
        </p:txBody>
      </p:sp>
    </p:spTree>
    <p:extLst>
      <p:ext uri="{BB962C8B-B14F-4D97-AF65-F5344CB8AC3E}">
        <p14:creationId xmlns:p14="http://schemas.microsoft.com/office/powerpoint/2010/main" val="10339009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914400"/>
            <a:ext cx="4011084" cy="5207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914400"/>
            <a:ext cx="6815667" cy="521176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smtClean="0">
                <a:ea typeface="ＭＳ Ｐゴシック" charset="-128"/>
              </a:defRPr>
            </a:lvl1pPr>
          </a:lstStyle>
          <a:p>
            <a:fld id="{D5769631-E892-4404-8251-DD54D6A4F13B}" type="datetime1">
              <a:rPr lang="en-US" smtClean="0"/>
              <a:t>9/13/2022</a:t>
            </a:fld>
            <a:endParaRPr lang="en-US"/>
          </a:p>
        </p:txBody>
      </p:sp>
      <p:sp>
        <p:nvSpPr>
          <p:cNvPr id="6"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7" name="Rectangle 6"/>
          <p:cNvSpPr>
            <a:spLocks noGrp="1" noChangeArrowheads="1"/>
          </p:cNvSpPr>
          <p:nvPr>
            <p:ph type="sldNum" sz="quarter" idx="12"/>
          </p:nvPr>
        </p:nvSpPr>
        <p:spPr/>
        <p:txBody>
          <a:bodyPr/>
          <a:lstStyle>
            <a:lvl1pPr>
              <a:defRPr/>
            </a:lvl1pPr>
          </a:lstStyle>
          <a:p>
            <a:fld id="{8340803C-64EA-4536-A101-47E17B86F670}" type="slidenum">
              <a:rPr lang="en-US"/>
              <a:pPr/>
              <a:t>‹#›</a:t>
            </a:fld>
            <a:endParaRPr lang="en-US"/>
          </a:p>
        </p:txBody>
      </p:sp>
    </p:spTree>
    <p:extLst>
      <p:ext uri="{BB962C8B-B14F-4D97-AF65-F5344CB8AC3E}">
        <p14:creationId xmlns:p14="http://schemas.microsoft.com/office/powerpoint/2010/main" val="5605800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914399"/>
            <a:ext cx="7315200" cy="38131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smtClean="0">
                <a:ea typeface="ＭＳ Ｐゴシック" charset="-128"/>
              </a:defRPr>
            </a:lvl1pPr>
          </a:lstStyle>
          <a:p>
            <a:fld id="{96B86037-676D-4AA0-AA8F-987504AA19CF}" type="datetime1">
              <a:rPr lang="en-US" smtClean="0"/>
              <a:t>9/13/2022</a:t>
            </a:fld>
            <a:endParaRPr lang="en-US"/>
          </a:p>
        </p:txBody>
      </p:sp>
      <p:sp>
        <p:nvSpPr>
          <p:cNvPr id="6"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7" name="Rectangle 6"/>
          <p:cNvSpPr>
            <a:spLocks noGrp="1" noChangeArrowheads="1"/>
          </p:cNvSpPr>
          <p:nvPr>
            <p:ph type="sldNum" sz="quarter" idx="12"/>
          </p:nvPr>
        </p:nvSpPr>
        <p:spPr/>
        <p:txBody>
          <a:bodyPr/>
          <a:lstStyle>
            <a:lvl1pPr>
              <a:defRPr/>
            </a:lvl1pPr>
          </a:lstStyle>
          <a:p>
            <a:fld id="{BACCA9B2-5165-4ADC-9763-7293ADD3F29A}" type="slidenum">
              <a:rPr lang="en-US"/>
              <a:pPr/>
              <a:t>‹#›</a:t>
            </a:fld>
            <a:endParaRPr lang="en-US"/>
          </a:p>
        </p:txBody>
      </p:sp>
    </p:spTree>
    <p:extLst>
      <p:ext uri="{BB962C8B-B14F-4D97-AF65-F5344CB8AC3E}">
        <p14:creationId xmlns:p14="http://schemas.microsoft.com/office/powerpoint/2010/main" val="34502077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image" Target="../media/image4.jpe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3.pn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image" Target="../media/image2.jpeg"/><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image" Target="../media/image1.png"/><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2" name="Text Box 28"/>
          <p:cNvSpPr txBox="1">
            <a:spLocks noChangeArrowheads="1"/>
          </p:cNvSpPr>
          <p:nvPr userDrawn="1"/>
        </p:nvSpPr>
        <p:spPr bwMode="auto">
          <a:xfrm>
            <a:off x="838200" y="685800"/>
            <a:ext cx="10744200" cy="76200"/>
          </a:xfrm>
          <a:prstGeom prst="rect">
            <a:avLst/>
          </a:prstGeom>
          <a:gradFill rotWithShape="0">
            <a:gsLst>
              <a:gs pos="0">
                <a:schemeClr val="accent2"/>
              </a:gs>
              <a:gs pos="100000">
                <a:schemeClr val="accent2">
                  <a:gamma/>
                  <a:shade val="48627"/>
                  <a:invGamma/>
                </a:schemeClr>
              </a:gs>
            </a:gsLst>
            <a:lin ang="0" scaled="1"/>
          </a:gradFill>
          <a:ln w="9525">
            <a:noFill/>
            <a:miter lim="800000"/>
            <a:headEnd/>
            <a:tailEnd/>
          </a:ln>
          <a:effectLst/>
        </p:spPr>
        <p:txBody>
          <a:bodyPr anchor="ctr"/>
          <a:lstStyle/>
          <a:p>
            <a:pPr algn="l">
              <a:spcBef>
                <a:spcPct val="50000"/>
              </a:spcBef>
              <a:tabLst>
                <a:tab pos="4459288" algn="ctr"/>
              </a:tabLst>
              <a:defRPr/>
            </a:pPr>
            <a:r>
              <a:rPr lang="en-US" sz="2800" dirty="0">
                <a:solidFill>
                  <a:schemeClr val="bg1"/>
                </a:solidFill>
                <a:latin typeface="Arial" charset="0"/>
                <a:ea typeface="+mn-ea"/>
              </a:rPr>
              <a:t>	</a:t>
            </a:r>
          </a:p>
        </p:txBody>
      </p:sp>
      <p:sp>
        <p:nvSpPr>
          <p:cNvPr id="1051" name="Text Box 27"/>
          <p:cNvSpPr txBox="1">
            <a:spLocks noChangeArrowheads="1"/>
          </p:cNvSpPr>
          <p:nvPr userDrawn="1"/>
        </p:nvSpPr>
        <p:spPr bwMode="auto">
          <a:xfrm>
            <a:off x="609600" y="152400"/>
            <a:ext cx="10972800" cy="76200"/>
          </a:xfrm>
          <a:prstGeom prst="rect">
            <a:avLst/>
          </a:prstGeom>
          <a:gradFill rotWithShape="0">
            <a:gsLst>
              <a:gs pos="0">
                <a:schemeClr val="accent2"/>
              </a:gs>
              <a:gs pos="100000">
                <a:schemeClr val="accent2">
                  <a:gamma/>
                  <a:shade val="48627"/>
                  <a:invGamma/>
                </a:schemeClr>
              </a:gs>
            </a:gsLst>
            <a:lin ang="0" scaled="1"/>
          </a:gradFill>
          <a:ln w="9525">
            <a:noFill/>
            <a:miter lim="800000"/>
            <a:headEnd/>
            <a:tailEnd/>
          </a:ln>
          <a:effectLst/>
        </p:spPr>
        <p:txBody>
          <a:bodyPr anchor="ctr"/>
          <a:lstStyle/>
          <a:p>
            <a:pPr algn="l">
              <a:spcBef>
                <a:spcPct val="50000"/>
              </a:spcBef>
              <a:tabLst>
                <a:tab pos="4459288" algn="ctr"/>
              </a:tabLst>
              <a:defRPr/>
            </a:pPr>
            <a:endParaRPr lang="en-US" sz="2800">
              <a:solidFill>
                <a:schemeClr val="bg1"/>
              </a:solidFill>
              <a:latin typeface="Arial" charset="0"/>
              <a:ea typeface="+mn-ea"/>
            </a:endParaRPr>
          </a:p>
        </p:txBody>
      </p:sp>
      <p:sp>
        <p:nvSpPr>
          <p:cNvPr id="1028" name="Rectangle 2"/>
          <p:cNvSpPr>
            <a:spLocks noGrp="1" noChangeArrowheads="1"/>
          </p:cNvSpPr>
          <p:nvPr>
            <p:ph type="title"/>
          </p:nvPr>
        </p:nvSpPr>
        <p:spPr bwMode="auto">
          <a:xfrm>
            <a:off x="609600" y="190500"/>
            <a:ext cx="10972800" cy="533400"/>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pPr lvl="0"/>
            <a:r>
              <a:rPr lang="en-US" dirty="0"/>
              <a:t>Click to edit Master title style</a:t>
            </a:r>
          </a:p>
        </p:txBody>
      </p:sp>
      <p:sp>
        <p:nvSpPr>
          <p:cNvPr id="1029" name="Rectangle 3"/>
          <p:cNvSpPr>
            <a:spLocks noGrp="1" noChangeArrowheads="1"/>
          </p:cNvSpPr>
          <p:nvPr>
            <p:ph type="body" idx="1"/>
          </p:nvPr>
        </p:nvSpPr>
        <p:spPr bwMode="auto">
          <a:xfrm>
            <a:off x="609600" y="914400"/>
            <a:ext cx="10972800" cy="541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4"/>
          <p:cNvSpPr>
            <a:spLocks noGrp="1" noChangeArrowheads="1"/>
          </p:cNvSpPr>
          <p:nvPr>
            <p:ph type="dt" sz="half" idx="2"/>
          </p:nvPr>
        </p:nvSpPr>
        <p:spPr bwMode="auto">
          <a:xfrm>
            <a:off x="609600" y="6400800"/>
            <a:ext cx="2540000" cy="3048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l">
              <a:defRPr sz="1000" b="0">
                <a:solidFill>
                  <a:srgbClr val="333399"/>
                </a:solidFill>
                <a:latin typeface="+mn-lt"/>
                <a:ea typeface="+mn-ea"/>
              </a:defRPr>
            </a:lvl1pPr>
          </a:lstStyle>
          <a:p>
            <a:pPr>
              <a:defRPr/>
            </a:pPr>
            <a:fld id="{709A230E-095C-467B-87F5-1EF32D4D6E5B}" type="datetime1">
              <a:rPr lang="en-US" smtClean="0"/>
              <a:t>9/13/2022</a:t>
            </a:fld>
            <a:endParaRPr lang="en-US" dirty="0"/>
          </a:p>
        </p:txBody>
      </p:sp>
      <p:sp>
        <p:nvSpPr>
          <p:cNvPr id="3" name="Rectangle 5"/>
          <p:cNvSpPr>
            <a:spLocks noGrp="1" noChangeArrowheads="1"/>
          </p:cNvSpPr>
          <p:nvPr>
            <p:ph type="ftr" sz="quarter" idx="3"/>
          </p:nvPr>
        </p:nvSpPr>
        <p:spPr bwMode="auto">
          <a:xfrm>
            <a:off x="3657600" y="6400800"/>
            <a:ext cx="4876800" cy="3048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defRPr sz="1200" b="0">
                <a:solidFill>
                  <a:srgbClr val="333399"/>
                </a:solidFill>
                <a:latin typeface="Arial" pitchFamily="34" charset="0"/>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1030" name="Rectangle 6"/>
          <p:cNvSpPr>
            <a:spLocks noGrp="1" noChangeArrowheads="1"/>
          </p:cNvSpPr>
          <p:nvPr>
            <p:ph type="sldNum" sz="quarter" idx="4"/>
          </p:nvPr>
        </p:nvSpPr>
        <p:spPr bwMode="auto">
          <a:xfrm>
            <a:off x="9042400" y="6400800"/>
            <a:ext cx="2540000" cy="3048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r">
              <a:defRPr sz="1000" b="0">
                <a:solidFill>
                  <a:srgbClr val="333399"/>
                </a:solidFill>
                <a:latin typeface="Arial" pitchFamily="34" charset="0"/>
              </a:defRPr>
            </a:lvl1pPr>
          </a:lstStyle>
          <a:p>
            <a:fld id="{A937B6BC-EA0C-470E-B991-7E852790E29C}" type="slidenum">
              <a:rPr lang="en-US"/>
              <a:pPr/>
              <a:t>‹#›</a:t>
            </a:fld>
            <a:endParaRPr lang="en-US"/>
          </a:p>
        </p:txBody>
      </p:sp>
      <p:pic>
        <p:nvPicPr>
          <p:cNvPr id="12" name="Picture 19"/>
          <p:cNvPicPr>
            <a:picLocks noChangeAspect="1" noChangeArrowheads="1"/>
          </p:cNvPicPr>
          <p:nvPr userDrawn="1"/>
        </p:nvPicPr>
        <p:blipFill>
          <a:blip r:embed="rId11"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1125200" y="0"/>
            <a:ext cx="1066800" cy="904875"/>
          </a:xfrm>
          <a:prstGeom prst="rect">
            <a:avLst/>
          </a:prstGeom>
          <a:noFill/>
          <a:ln w="9525">
            <a:noFill/>
            <a:miter lim="800000"/>
            <a:headEnd/>
            <a:tailEnd/>
          </a:ln>
        </p:spPr>
      </p:pic>
      <p:pic>
        <p:nvPicPr>
          <p:cNvPr id="4" name="Picture 3"/>
          <p:cNvPicPr>
            <a:picLocks noChangeAspect="1"/>
          </p:cNvPicPr>
          <p:nvPr userDrawn="1"/>
        </p:nvPicPr>
        <p:blipFill rotWithShape="1">
          <a:blip r:embed="rId1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45720" y="45720"/>
            <a:ext cx="868680" cy="810267"/>
          </a:xfrm>
          <a:prstGeom prst="rect">
            <a:avLst/>
          </a:prstGeom>
        </p:spPr>
      </p:pic>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Lst>
  <p:hf hdr="0" dt="0"/>
  <p:txStyles>
    <p:titleStyle>
      <a:lvl1pPr algn="ctr" rtl="0" eaLnBrk="0" fontAlgn="base" hangingPunct="0">
        <a:spcBef>
          <a:spcPct val="0"/>
        </a:spcBef>
        <a:spcAft>
          <a:spcPct val="0"/>
        </a:spcAft>
        <a:defRPr sz="2800" b="1">
          <a:solidFill>
            <a:schemeClr val="accent2"/>
          </a:solidFill>
          <a:latin typeface="+mj-lt"/>
          <a:ea typeface="ＭＳ Ｐゴシック" charset="0"/>
          <a:cs typeface="+mj-cs"/>
        </a:defRPr>
      </a:lvl1pPr>
      <a:lvl2pPr algn="ctr" rtl="0" eaLnBrk="0" fontAlgn="base" hangingPunct="0">
        <a:spcBef>
          <a:spcPct val="0"/>
        </a:spcBef>
        <a:spcAft>
          <a:spcPct val="0"/>
        </a:spcAft>
        <a:defRPr sz="2800" b="1">
          <a:solidFill>
            <a:schemeClr val="accent2"/>
          </a:solidFill>
          <a:latin typeface="Arial" charset="0"/>
          <a:ea typeface="ＭＳ Ｐゴシック" charset="0"/>
        </a:defRPr>
      </a:lvl2pPr>
      <a:lvl3pPr algn="ctr" rtl="0" eaLnBrk="0" fontAlgn="base" hangingPunct="0">
        <a:spcBef>
          <a:spcPct val="0"/>
        </a:spcBef>
        <a:spcAft>
          <a:spcPct val="0"/>
        </a:spcAft>
        <a:defRPr sz="2800" b="1">
          <a:solidFill>
            <a:schemeClr val="accent2"/>
          </a:solidFill>
          <a:latin typeface="Arial" charset="0"/>
          <a:ea typeface="ＭＳ Ｐゴシック" charset="0"/>
        </a:defRPr>
      </a:lvl3pPr>
      <a:lvl4pPr algn="ctr" rtl="0" eaLnBrk="0" fontAlgn="base" hangingPunct="0">
        <a:spcBef>
          <a:spcPct val="0"/>
        </a:spcBef>
        <a:spcAft>
          <a:spcPct val="0"/>
        </a:spcAft>
        <a:defRPr sz="2800" b="1">
          <a:solidFill>
            <a:schemeClr val="accent2"/>
          </a:solidFill>
          <a:latin typeface="Arial" charset="0"/>
          <a:ea typeface="ＭＳ Ｐゴシック" charset="0"/>
        </a:defRPr>
      </a:lvl4pPr>
      <a:lvl5pPr algn="ctr" rtl="0" eaLnBrk="0" fontAlgn="base" hangingPunct="0">
        <a:spcBef>
          <a:spcPct val="0"/>
        </a:spcBef>
        <a:spcAft>
          <a:spcPct val="0"/>
        </a:spcAft>
        <a:defRPr sz="2800" b="1">
          <a:solidFill>
            <a:schemeClr val="accent2"/>
          </a:solidFill>
          <a:latin typeface="Arial" charset="0"/>
          <a:ea typeface="ＭＳ Ｐゴシック" charset="0"/>
        </a:defRPr>
      </a:lvl5pPr>
      <a:lvl6pPr marL="457200" algn="ctr" rtl="0" fontAlgn="base">
        <a:spcBef>
          <a:spcPct val="0"/>
        </a:spcBef>
        <a:spcAft>
          <a:spcPct val="0"/>
        </a:spcAft>
        <a:defRPr sz="2800" b="1">
          <a:solidFill>
            <a:schemeClr val="accent2"/>
          </a:solidFill>
          <a:latin typeface="Arial" charset="0"/>
        </a:defRPr>
      </a:lvl6pPr>
      <a:lvl7pPr marL="914400" algn="ctr" rtl="0" fontAlgn="base">
        <a:spcBef>
          <a:spcPct val="0"/>
        </a:spcBef>
        <a:spcAft>
          <a:spcPct val="0"/>
        </a:spcAft>
        <a:defRPr sz="2800" b="1">
          <a:solidFill>
            <a:schemeClr val="accent2"/>
          </a:solidFill>
          <a:latin typeface="Arial" charset="0"/>
        </a:defRPr>
      </a:lvl7pPr>
      <a:lvl8pPr marL="1371600" algn="ctr" rtl="0" fontAlgn="base">
        <a:spcBef>
          <a:spcPct val="0"/>
        </a:spcBef>
        <a:spcAft>
          <a:spcPct val="0"/>
        </a:spcAft>
        <a:defRPr sz="2800" b="1">
          <a:solidFill>
            <a:schemeClr val="accent2"/>
          </a:solidFill>
          <a:latin typeface="Arial" charset="0"/>
        </a:defRPr>
      </a:lvl8pPr>
      <a:lvl9pPr marL="1828800" algn="ctr" rtl="0" fontAlgn="base">
        <a:spcBef>
          <a:spcPct val="0"/>
        </a:spcBef>
        <a:spcAft>
          <a:spcPct val="0"/>
        </a:spcAft>
        <a:defRPr sz="2800" b="1">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2400">
          <a:solidFill>
            <a:schemeClr val="accent2"/>
          </a:solidFill>
          <a:latin typeface="+mn-lt"/>
          <a:ea typeface="ＭＳ Ｐゴシック" charset="0"/>
          <a:cs typeface="+mn-cs"/>
        </a:defRPr>
      </a:lvl1pPr>
      <a:lvl2pPr marL="742950" indent="-285750" algn="l" rtl="0" eaLnBrk="0" fontAlgn="base" hangingPunct="0">
        <a:spcBef>
          <a:spcPct val="20000"/>
        </a:spcBef>
        <a:spcAft>
          <a:spcPct val="0"/>
        </a:spcAft>
        <a:buChar char="–"/>
        <a:defRPr sz="20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16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1600">
          <a:solidFill>
            <a:schemeClr val="tx1"/>
          </a:solidFill>
          <a:latin typeface="+mn-lt"/>
          <a:ea typeface="ＭＳ Ｐゴシック" charset="0"/>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2" name="Text Box 28"/>
          <p:cNvSpPr txBox="1">
            <a:spLocks noChangeArrowheads="1"/>
          </p:cNvSpPr>
          <p:nvPr userDrawn="1"/>
        </p:nvSpPr>
        <p:spPr bwMode="auto">
          <a:xfrm>
            <a:off x="838200" y="685800"/>
            <a:ext cx="10744200" cy="76200"/>
          </a:xfrm>
          <a:prstGeom prst="rect">
            <a:avLst/>
          </a:prstGeom>
          <a:gradFill rotWithShape="0">
            <a:gsLst>
              <a:gs pos="0">
                <a:schemeClr val="accent2"/>
              </a:gs>
              <a:gs pos="100000">
                <a:schemeClr val="accent2">
                  <a:gamma/>
                  <a:shade val="48627"/>
                  <a:invGamma/>
                </a:schemeClr>
              </a:gs>
            </a:gsLst>
            <a:lin ang="0" scaled="1"/>
          </a:gradFill>
          <a:ln w="9525">
            <a:noFill/>
            <a:miter lim="800000"/>
            <a:headEnd/>
            <a:tailEnd/>
          </a:ln>
          <a:effectLst/>
        </p:spPr>
        <p:txBody>
          <a:bodyPr anchor="ctr"/>
          <a:lstStyle/>
          <a:p>
            <a:pPr algn="l">
              <a:spcBef>
                <a:spcPct val="50000"/>
              </a:spcBef>
              <a:tabLst>
                <a:tab pos="4459288" algn="ctr"/>
              </a:tabLst>
              <a:defRPr/>
            </a:pPr>
            <a:r>
              <a:rPr lang="en-US" sz="2800" dirty="0">
                <a:solidFill>
                  <a:schemeClr val="bg1"/>
                </a:solidFill>
                <a:latin typeface="Arial" charset="0"/>
                <a:ea typeface="+mn-ea"/>
              </a:rPr>
              <a:t>	</a:t>
            </a:r>
          </a:p>
        </p:txBody>
      </p:sp>
      <p:sp>
        <p:nvSpPr>
          <p:cNvPr id="1051" name="Text Box 27"/>
          <p:cNvSpPr txBox="1">
            <a:spLocks noChangeArrowheads="1"/>
          </p:cNvSpPr>
          <p:nvPr userDrawn="1"/>
        </p:nvSpPr>
        <p:spPr bwMode="auto">
          <a:xfrm>
            <a:off x="609600" y="152400"/>
            <a:ext cx="10972800" cy="76200"/>
          </a:xfrm>
          <a:prstGeom prst="rect">
            <a:avLst/>
          </a:prstGeom>
          <a:gradFill rotWithShape="0">
            <a:gsLst>
              <a:gs pos="0">
                <a:schemeClr val="accent2"/>
              </a:gs>
              <a:gs pos="100000">
                <a:schemeClr val="accent2">
                  <a:gamma/>
                  <a:shade val="48627"/>
                  <a:invGamma/>
                </a:schemeClr>
              </a:gs>
            </a:gsLst>
            <a:lin ang="0" scaled="1"/>
          </a:gradFill>
          <a:ln w="9525">
            <a:noFill/>
            <a:miter lim="800000"/>
            <a:headEnd/>
            <a:tailEnd/>
          </a:ln>
          <a:effectLst/>
        </p:spPr>
        <p:txBody>
          <a:bodyPr anchor="ctr"/>
          <a:lstStyle/>
          <a:p>
            <a:pPr algn="l">
              <a:spcBef>
                <a:spcPct val="50000"/>
              </a:spcBef>
              <a:tabLst>
                <a:tab pos="4459288" algn="ctr"/>
              </a:tabLst>
              <a:defRPr/>
            </a:pPr>
            <a:endParaRPr lang="en-US" sz="2800">
              <a:solidFill>
                <a:schemeClr val="bg1"/>
              </a:solidFill>
              <a:latin typeface="Arial" charset="0"/>
              <a:ea typeface="+mn-ea"/>
            </a:endParaRPr>
          </a:p>
        </p:txBody>
      </p:sp>
      <p:sp>
        <p:nvSpPr>
          <p:cNvPr id="1028" name="Rectangle 2"/>
          <p:cNvSpPr>
            <a:spLocks noGrp="1" noChangeArrowheads="1"/>
          </p:cNvSpPr>
          <p:nvPr>
            <p:ph type="title"/>
          </p:nvPr>
        </p:nvSpPr>
        <p:spPr bwMode="auto">
          <a:xfrm>
            <a:off x="609600" y="190500"/>
            <a:ext cx="10972800" cy="533400"/>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pPr lvl="0"/>
            <a:r>
              <a:rPr lang="en-US" dirty="0"/>
              <a:t>Click to edit Master title style</a:t>
            </a:r>
          </a:p>
        </p:txBody>
      </p:sp>
      <p:sp>
        <p:nvSpPr>
          <p:cNvPr id="1029" name="Rectangle 3"/>
          <p:cNvSpPr>
            <a:spLocks noGrp="1" noChangeArrowheads="1"/>
          </p:cNvSpPr>
          <p:nvPr>
            <p:ph type="body" idx="1"/>
          </p:nvPr>
        </p:nvSpPr>
        <p:spPr bwMode="auto">
          <a:xfrm>
            <a:off x="609600" y="914400"/>
            <a:ext cx="10972800" cy="541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4"/>
          <p:cNvSpPr>
            <a:spLocks noGrp="1" noChangeArrowheads="1"/>
          </p:cNvSpPr>
          <p:nvPr>
            <p:ph type="dt" sz="half" idx="2"/>
          </p:nvPr>
        </p:nvSpPr>
        <p:spPr bwMode="auto">
          <a:xfrm>
            <a:off x="609600" y="6400800"/>
            <a:ext cx="2540000" cy="3048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l">
              <a:defRPr sz="1000" b="0">
                <a:solidFill>
                  <a:srgbClr val="333399"/>
                </a:solidFill>
                <a:latin typeface="+mn-lt"/>
                <a:ea typeface="+mn-ea"/>
              </a:defRPr>
            </a:lvl1pPr>
          </a:lstStyle>
          <a:p>
            <a:pPr>
              <a:defRPr/>
            </a:pPr>
            <a:fld id="{709A230E-095C-467B-87F5-1EF32D4D6E5B}" type="datetime1">
              <a:rPr lang="en-US" smtClean="0"/>
              <a:t>9/13/2022</a:t>
            </a:fld>
            <a:endParaRPr lang="en-US" dirty="0"/>
          </a:p>
        </p:txBody>
      </p:sp>
      <p:sp>
        <p:nvSpPr>
          <p:cNvPr id="3" name="Rectangle 5"/>
          <p:cNvSpPr>
            <a:spLocks noGrp="1" noChangeArrowheads="1"/>
          </p:cNvSpPr>
          <p:nvPr>
            <p:ph type="ftr" sz="quarter" idx="3"/>
          </p:nvPr>
        </p:nvSpPr>
        <p:spPr bwMode="auto">
          <a:xfrm>
            <a:off x="3657600" y="6400800"/>
            <a:ext cx="4876800" cy="3048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defRPr sz="1200" b="0">
                <a:solidFill>
                  <a:srgbClr val="333399"/>
                </a:solidFill>
                <a:latin typeface="Arial" pitchFamily="34" charset="0"/>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1030" name="Rectangle 6"/>
          <p:cNvSpPr>
            <a:spLocks noGrp="1" noChangeArrowheads="1"/>
          </p:cNvSpPr>
          <p:nvPr>
            <p:ph type="sldNum" sz="quarter" idx="4"/>
          </p:nvPr>
        </p:nvSpPr>
        <p:spPr bwMode="auto">
          <a:xfrm>
            <a:off x="9042400" y="6400800"/>
            <a:ext cx="2540000" cy="3048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r">
              <a:defRPr sz="1000" b="0">
                <a:solidFill>
                  <a:srgbClr val="333399"/>
                </a:solidFill>
                <a:latin typeface="Arial" pitchFamily="34" charset="0"/>
              </a:defRPr>
            </a:lvl1pPr>
          </a:lstStyle>
          <a:p>
            <a:fld id="{A937B6BC-EA0C-470E-B991-7E852790E29C}" type="slidenum">
              <a:rPr lang="en-US"/>
              <a:pPr/>
              <a:t>‹#›</a:t>
            </a:fld>
            <a:endParaRPr lang="en-US"/>
          </a:p>
        </p:txBody>
      </p:sp>
      <p:pic>
        <p:nvPicPr>
          <p:cNvPr id="12" name="Picture 19"/>
          <p:cNvPicPr>
            <a:picLocks noChangeAspect="1" noChangeArrowheads="1"/>
          </p:cNvPicPr>
          <p:nvPr userDrawn="1"/>
        </p:nvPicPr>
        <p:blipFill>
          <a:blip r:embed="rId11">
            <a:clrChange>
              <a:clrFrom>
                <a:srgbClr val="FFFFFF"/>
              </a:clrFrom>
              <a:clrTo>
                <a:srgbClr val="FFFFFF">
                  <a:alpha val="0"/>
                </a:srgbClr>
              </a:clrTo>
            </a:clrChange>
          </a:blip>
          <a:srcRect/>
          <a:stretch>
            <a:fillRect/>
          </a:stretch>
        </p:blipFill>
        <p:spPr bwMode="auto">
          <a:xfrm>
            <a:off x="11125200" y="0"/>
            <a:ext cx="1066800" cy="904875"/>
          </a:xfrm>
          <a:prstGeom prst="rect">
            <a:avLst/>
          </a:prstGeom>
          <a:noFill/>
          <a:ln w="9525">
            <a:noFill/>
            <a:miter lim="800000"/>
            <a:headEnd/>
            <a:tailEnd/>
          </a:ln>
        </p:spPr>
      </p:pic>
      <p:pic>
        <p:nvPicPr>
          <p:cNvPr id="4" name="Picture 3"/>
          <p:cNvPicPr>
            <a:picLocks noChangeAspect="1"/>
          </p:cNvPicPr>
          <p:nvPr userDrawn="1"/>
        </p:nvPicPr>
        <p:blipFill rotWithShape="1">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45720" y="45720"/>
            <a:ext cx="868680" cy="810267"/>
          </a:xfrm>
          <a:prstGeom prst="rect">
            <a:avLst/>
          </a:prstGeom>
        </p:spPr>
      </p:pic>
    </p:spTree>
    <p:extLst>
      <p:ext uri="{BB962C8B-B14F-4D97-AF65-F5344CB8AC3E}">
        <p14:creationId xmlns:p14="http://schemas.microsoft.com/office/powerpoint/2010/main" val="2508848353"/>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Lst>
  <p:hf hdr="0" dt="0"/>
  <p:txStyles>
    <p:titleStyle>
      <a:lvl1pPr algn="ctr" rtl="0" eaLnBrk="0" fontAlgn="base" hangingPunct="0">
        <a:spcBef>
          <a:spcPct val="0"/>
        </a:spcBef>
        <a:spcAft>
          <a:spcPct val="0"/>
        </a:spcAft>
        <a:defRPr sz="2800" b="1">
          <a:solidFill>
            <a:schemeClr val="accent2"/>
          </a:solidFill>
          <a:latin typeface="+mj-lt"/>
          <a:ea typeface="ＭＳ Ｐゴシック" charset="0"/>
          <a:cs typeface="+mj-cs"/>
        </a:defRPr>
      </a:lvl1pPr>
      <a:lvl2pPr algn="ctr" rtl="0" eaLnBrk="0" fontAlgn="base" hangingPunct="0">
        <a:spcBef>
          <a:spcPct val="0"/>
        </a:spcBef>
        <a:spcAft>
          <a:spcPct val="0"/>
        </a:spcAft>
        <a:defRPr sz="2800" b="1">
          <a:solidFill>
            <a:schemeClr val="accent2"/>
          </a:solidFill>
          <a:latin typeface="Arial" charset="0"/>
          <a:ea typeface="ＭＳ Ｐゴシック" charset="0"/>
        </a:defRPr>
      </a:lvl2pPr>
      <a:lvl3pPr algn="ctr" rtl="0" eaLnBrk="0" fontAlgn="base" hangingPunct="0">
        <a:spcBef>
          <a:spcPct val="0"/>
        </a:spcBef>
        <a:spcAft>
          <a:spcPct val="0"/>
        </a:spcAft>
        <a:defRPr sz="2800" b="1">
          <a:solidFill>
            <a:schemeClr val="accent2"/>
          </a:solidFill>
          <a:latin typeface="Arial" charset="0"/>
          <a:ea typeface="ＭＳ Ｐゴシック" charset="0"/>
        </a:defRPr>
      </a:lvl3pPr>
      <a:lvl4pPr algn="ctr" rtl="0" eaLnBrk="0" fontAlgn="base" hangingPunct="0">
        <a:spcBef>
          <a:spcPct val="0"/>
        </a:spcBef>
        <a:spcAft>
          <a:spcPct val="0"/>
        </a:spcAft>
        <a:defRPr sz="2800" b="1">
          <a:solidFill>
            <a:schemeClr val="accent2"/>
          </a:solidFill>
          <a:latin typeface="Arial" charset="0"/>
          <a:ea typeface="ＭＳ Ｐゴシック" charset="0"/>
        </a:defRPr>
      </a:lvl4pPr>
      <a:lvl5pPr algn="ctr" rtl="0" eaLnBrk="0" fontAlgn="base" hangingPunct="0">
        <a:spcBef>
          <a:spcPct val="0"/>
        </a:spcBef>
        <a:spcAft>
          <a:spcPct val="0"/>
        </a:spcAft>
        <a:defRPr sz="2800" b="1">
          <a:solidFill>
            <a:schemeClr val="accent2"/>
          </a:solidFill>
          <a:latin typeface="Arial" charset="0"/>
          <a:ea typeface="ＭＳ Ｐゴシック" charset="0"/>
        </a:defRPr>
      </a:lvl5pPr>
      <a:lvl6pPr marL="457200" algn="ctr" rtl="0" fontAlgn="base">
        <a:spcBef>
          <a:spcPct val="0"/>
        </a:spcBef>
        <a:spcAft>
          <a:spcPct val="0"/>
        </a:spcAft>
        <a:defRPr sz="2800" b="1">
          <a:solidFill>
            <a:schemeClr val="accent2"/>
          </a:solidFill>
          <a:latin typeface="Arial" charset="0"/>
        </a:defRPr>
      </a:lvl6pPr>
      <a:lvl7pPr marL="914400" algn="ctr" rtl="0" fontAlgn="base">
        <a:spcBef>
          <a:spcPct val="0"/>
        </a:spcBef>
        <a:spcAft>
          <a:spcPct val="0"/>
        </a:spcAft>
        <a:defRPr sz="2800" b="1">
          <a:solidFill>
            <a:schemeClr val="accent2"/>
          </a:solidFill>
          <a:latin typeface="Arial" charset="0"/>
        </a:defRPr>
      </a:lvl7pPr>
      <a:lvl8pPr marL="1371600" algn="ctr" rtl="0" fontAlgn="base">
        <a:spcBef>
          <a:spcPct val="0"/>
        </a:spcBef>
        <a:spcAft>
          <a:spcPct val="0"/>
        </a:spcAft>
        <a:defRPr sz="2800" b="1">
          <a:solidFill>
            <a:schemeClr val="accent2"/>
          </a:solidFill>
          <a:latin typeface="Arial" charset="0"/>
        </a:defRPr>
      </a:lvl8pPr>
      <a:lvl9pPr marL="1828800" algn="ctr" rtl="0" fontAlgn="base">
        <a:spcBef>
          <a:spcPct val="0"/>
        </a:spcBef>
        <a:spcAft>
          <a:spcPct val="0"/>
        </a:spcAft>
        <a:defRPr sz="2800" b="1">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2400">
          <a:solidFill>
            <a:schemeClr val="accent2"/>
          </a:solidFill>
          <a:latin typeface="+mn-lt"/>
          <a:ea typeface="ＭＳ Ｐゴシック" charset="0"/>
          <a:cs typeface="+mn-cs"/>
        </a:defRPr>
      </a:lvl1pPr>
      <a:lvl2pPr marL="742950" indent="-285750" algn="l" rtl="0" eaLnBrk="0" fontAlgn="base" hangingPunct="0">
        <a:spcBef>
          <a:spcPct val="20000"/>
        </a:spcBef>
        <a:spcAft>
          <a:spcPct val="0"/>
        </a:spcAft>
        <a:buChar char="–"/>
        <a:defRPr sz="20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16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1600">
          <a:solidFill>
            <a:schemeClr val="tx1"/>
          </a:solidFill>
          <a:latin typeface="+mn-lt"/>
          <a:ea typeface="ＭＳ Ｐゴシック" charset="0"/>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2" name="Text Box 28"/>
          <p:cNvSpPr txBox="1">
            <a:spLocks noChangeArrowheads="1"/>
          </p:cNvSpPr>
          <p:nvPr userDrawn="1"/>
        </p:nvSpPr>
        <p:spPr bwMode="auto">
          <a:xfrm>
            <a:off x="838200" y="685800"/>
            <a:ext cx="10744200" cy="76200"/>
          </a:xfrm>
          <a:prstGeom prst="rect">
            <a:avLst/>
          </a:prstGeom>
          <a:gradFill rotWithShape="0">
            <a:gsLst>
              <a:gs pos="0">
                <a:schemeClr val="accent2"/>
              </a:gs>
              <a:gs pos="100000">
                <a:schemeClr val="accent2">
                  <a:gamma/>
                  <a:shade val="48627"/>
                  <a:invGamma/>
                </a:schemeClr>
              </a:gs>
            </a:gsLst>
            <a:lin ang="0" scaled="1"/>
          </a:gradFill>
          <a:ln w="9525">
            <a:noFill/>
            <a:miter lim="800000"/>
            <a:headEnd/>
            <a:tailEnd/>
          </a:ln>
          <a:effectLst/>
        </p:spPr>
        <p:txBody>
          <a:bodyPr anchor="ctr"/>
          <a:lstStyle/>
          <a:p>
            <a:pPr algn="l">
              <a:spcBef>
                <a:spcPct val="50000"/>
              </a:spcBef>
              <a:tabLst>
                <a:tab pos="4459288" algn="ctr"/>
              </a:tabLst>
              <a:defRPr/>
            </a:pPr>
            <a:r>
              <a:rPr lang="en-US" sz="2800" dirty="0">
                <a:solidFill>
                  <a:schemeClr val="bg1"/>
                </a:solidFill>
                <a:latin typeface="Arial" charset="0"/>
                <a:ea typeface="+mn-ea"/>
              </a:rPr>
              <a:t>	</a:t>
            </a:r>
          </a:p>
        </p:txBody>
      </p:sp>
      <p:sp>
        <p:nvSpPr>
          <p:cNvPr id="1051" name="Text Box 27"/>
          <p:cNvSpPr txBox="1">
            <a:spLocks noChangeArrowheads="1"/>
          </p:cNvSpPr>
          <p:nvPr userDrawn="1"/>
        </p:nvSpPr>
        <p:spPr bwMode="auto">
          <a:xfrm>
            <a:off x="609600" y="152400"/>
            <a:ext cx="10972800" cy="76200"/>
          </a:xfrm>
          <a:prstGeom prst="rect">
            <a:avLst/>
          </a:prstGeom>
          <a:gradFill rotWithShape="0">
            <a:gsLst>
              <a:gs pos="0">
                <a:schemeClr val="accent2"/>
              </a:gs>
              <a:gs pos="100000">
                <a:schemeClr val="accent2">
                  <a:gamma/>
                  <a:shade val="48627"/>
                  <a:invGamma/>
                </a:schemeClr>
              </a:gs>
            </a:gsLst>
            <a:lin ang="0" scaled="1"/>
          </a:gradFill>
          <a:ln w="9525">
            <a:noFill/>
            <a:miter lim="800000"/>
            <a:headEnd/>
            <a:tailEnd/>
          </a:ln>
          <a:effectLst/>
        </p:spPr>
        <p:txBody>
          <a:bodyPr anchor="ctr"/>
          <a:lstStyle/>
          <a:p>
            <a:pPr algn="l">
              <a:spcBef>
                <a:spcPct val="50000"/>
              </a:spcBef>
              <a:tabLst>
                <a:tab pos="4459288" algn="ctr"/>
              </a:tabLst>
              <a:defRPr/>
            </a:pPr>
            <a:endParaRPr lang="en-US" sz="2800">
              <a:solidFill>
                <a:schemeClr val="bg1"/>
              </a:solidFill>
              <a:latin typeface="Arial" charset="0"/>
              <a:ea typeface="+mn-ea"/>
            </a:endParaRPr>
          </a:p>
        </p:txBody>
      </p:sp>
      <p:sp>
        <p:nvSpPr>
          <p:cNvPr id="1028" name="Rectangle 2"/>
          <p:cNvSpPr>
            <a:spLocks noGrp="1" noChangeArrowheads="1"/>
          </p:cNvSpPr>
          <p:nvPr>
            <p:ph type="title"/>
          </p:nvPr>
        </p:nvSpPr>
        <p:spPr bwMode="auto">
          <a:xfrm>
            <a:off x="609600" y="190500"/>
            <a:ext cx="10972800" cy="533400"/>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pPr lvl="0"/>
            <a:r>
              <a:rPr lang="en-US" dirty="0"/>
              <a:t>Click to edit Master title style</a:t>
            </a:r>
          </a:p>
        </p:txBody>
      </p:sp>
      <p:sp>
        <p:nvSpPr>
          <p:cNvPr id="1029" name="Rectangle 3"/>
          <p:cNvSpPr>
            <a:spLocks noGrp="1" noChangeArrowheads="1"/>
          </p:cNvSpPr>
          <p:nvPr>
            <p:ph type="body" idx="1"/>
          </p:nvPr>
        </p:nvSpPr>
        <p:spPr bwMode="auto">
          <a:xfrm>
            <a:off x="609600" y="914400"/>
            <a:ext cx="10972800" cy="541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4"/>
          <p:cNvSpPr>
            <a:spLocks noGrp="1" noChangeArrowheads="1"/>
          </p:cNvSpPr>
          <p:nvPr>
            <p:ph type="dt" sz="half" idx="2"/>
          </p:nvPr>
        </p:nvSpPr>
        <p:spPr bwMode="auto">
          <a:xfrm>
            <a:off x="609600" y="6400800"/>
            <a:ext cx="2540000" cy="3048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l">
              <a:defRPr sz="1000" b="0">
                <a:solidFill>
                  <a:srgbClr val="333399"/>
                </a:solidFill>
                <a:latin typeface="+mn-lt"/>
                <a:ea typeface="+mn-ea"/>
              </a:defRPr>
            </a:lvl1pPr>
          </a:lstStyle>
          <a:p>
            <a:pPr>
              <a:defRPr/>
            </a:pPr>
            <a:fld id="{709A230E-095C-467B-87F5-1EF32D4D6E5B}" type="datetime1">
              <a:rPr lang="en-US" smtClean="0"/>
              <a:t>9/13/2022</a:t>
            </a:fld>
            <a:endParaRPr lang="en-US" dirty="0"/>
          </a:p>
        </p:txBody>
      </p:sp>
      <p:sp>
        <p:nvSpPr>
          <p:cNvPr id="3" name="Rectangle 5"/>
          <p:cNvSpPr>
            <a:spLocks noGrp="1" noChangeArrowheads="1"/>
          </p:cNvSpPr>
          <p:nvPr>
            <p:ph type="ftr" sz="quarter" idx="3"/>
          </p:nvPr>
        </p:nvSpPr>
        <p:spPr bwMode="auto">
          <a:xfrm>
            <a:off x="3657600" y="6400800"/>
            <a:ext cx="4876800" cy="3048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defRPr sz="1200" b="0">
                <a:solidFill>
                  <a:srgbClr val="333399"/>
                </a:solidFill>
                <a:latin typeface="Arial" pitchFamily="34" charset="0"/>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1030" name="Rectangle 6"/>
          <p:cNvSpPr>
            <a:spLocks noGrp="1" noChangeArrowheads="1"/>
          </p:cNvSpPr>
          <p:nvPr>
            <p:ph type="sldNum" sz="quarter" idx="4"/>
          </p:nvPr>
        </p:nvSpPr>
        <p:spPr bwMode="auto">
          <a:xfrm>
            <a:off x="9042400" y="6400800"/>
            <a:ext cx="2540000" cy="3048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r">
              <a:defRPr sz="1000" b="0">
                <a:solidFill>
                  <a:srgbClr val="333399"/>
                </a:solidFill>
                <a:latin typeface="Arial" pitchFamily="34" charset="0"/>
              </a:defRPr>
            </a:lvl1pPr>
          </a:lstStyle>
          <a:p>
            <a:fld id="{A937B6BC-EA0C-470E-B991-7E852790E29C}" type="slidenum">
              <a:rPr lang="en-US"/>
              <a:pPr/>
              <a:t>‹#›</a:t>
            </a:fld>
            <a:endParaRPr lang="en-US"/>
          </a:p>
        </p:txBody>
      </p:sp>
      <p:pic>
        <p:nvPicPr>
          <p:cNvPr id="12" name="Picture 19"/>
          <p:cNvPicPr>
            <a:picLocks noChangeAspect="1" noChangeArrowheads="1"/>
          </p:cNvPicPr>
          <p:nvPr userDrawn="1"/>
        </p:nvPicPr>
        <p:blipFill>
          <a:blip r:embed="rId11"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1125200" y="0"/>
            <a:ext cx="1066800" cy="904875"/>
          </a:xfrm>
          <a:prstGeom prst="rect">
            <a:avLst/>
          </a:prstGeom>
          <a:noFill/>
          <a:ln w="9525">
            <a:noFill/>
            <a:miter lim="800000"/>
            <a:headEnd/>
            <a:tailEnd/>
          </a:ln>
        </p:spPr>
      </p:pic>
      <p:pic>
        <p:nvPicPr>
          <p:cNvPr id="4" name="Picture 3"/>
          <p:cNvPicPr>
            <a:picLocks noChangeAspect="1"/>
          </p:cNvPicPr>
          <p:nvPr userDrawn="1"/>
        </p:nvPicPr>
        <p:blipFill rotWithShape="1">
          <a:blip r:embed="rId1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45720" y="45720"/>
            <a:ext cx="868680" cy="810267"/>
          </a:xfrm>
          <a:prstGeom prst="rect">
            <a:avLst/>
          </a:prstGeom>
        </p:spPr>
      </p:pic>
    </p:spTree>
    <p:extLst>
      <p:ext uri="{BB962C8B-B14F-4D97-AF65-F5344CB8AC3E}">
        <p14:creationId xmlns:p14="http://schemas.microsoft.com/office/powerpoint/2010/main" val="931951630"/>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Lst>
  <p:hf hdr="0" dt="0"/>
  <p:txStyles>
    <p:titleStyle>
      <a:lvl1pPr algn="ctr" rtl="0" eaLnBrk="0" fontAlgn="base" hangingPunct="0">
        <a:spcBef>
          <a:spcPct val="0"/>
        </a:spcBef>
        <a:spcAft>
          <a:spcPct val="0"/>
        </a:spcAft>
        <a:defRPr sz="2800" b="1">
          <a:solidFill>
            <a:schemeClr val="accent2"/>
          </a:solidFill>
          <a:latin typeface="+mj-lt"/>
          <a:ea typeface="ＭＳ Ｐゴシック" charset="0"/>
          <a:cs typeface="+mj-cs"/>
        </a:defRPr>
      </a:lvl1pPr>
      <a:lvl2pPr algn="ctr" rtl="0" eaLnBrk="0" fontAlgn="base" hangingPunct="0">
        <a:spcBef>
          <a:spcPct val="0"/>
        </a:spcBef>
        <a:spcAft>
          <a:spcPct val="0"/>
        </a:spcAft>
        <a:defRPr sz="2800" b="1">
          <a:solidFill>
            <a:schemeClr val="accent2"/>
          </a:solidFill>
          <a:latin typeface="Arial" charset="0"/>
          <a:ea typeface="ＭＳ Ｐゴシック" charset="0"/>
        </a:defRPr>
      </a:lvl2pPr>
      <a:lvl3pPr algn="ctr" rtl="0" eaLnBrk="0" fontAlgn="base" hangingPunct="0">
        <a:spcBef>
          <a:spcPct val="0"/>
        </a:spcBef>
        <a:spcAft>
          <a:spcPct val="0"/>
        </a:spcAft>
        <a:defRPr sz="2800" b="1">
          <a:solidFill>
            <a:schemeClr val="accent2"/>
          </a:solidFill>
          <a:latin typeface="Arial" charset="0"/>
          <a:ea typeface="ＭＳ Ｐゴシック" charset="0"/>
        </a:defRPr>
      </a:lvl3pPr>
      <a:lvl4pPr algn="ctr" rtl="0" eaLnBrk="0" fontAlgn="base" hangingPunct="0">
        <a:spcBef>
          <a:spcPct val="0"/>
        </a:spcBef>
        <a:spcAft>
          <a:spcPct val="0"/>
        </a:spcAft>
        <a:defRPr sz="2800" b="1">
          <a:solidFill>
            <a:schemeClr val="accent2"/>
          </a:solidFill>
          <a:latin typeface="Arial" charset="0"/>
          <a:ea typeface="ＭＳ Ｐゴシック" charset="0"/>
        </a:defRPr>
      </a:lvl4pPr>
      <a:lvl5pPr algn="ctr" rtl="0" eaLnBrk="0" fontAlgn="base" hangingPunct="0">
        <a:spcBef>
          <a:spcPct val="0"/>
        </a:spcBef>
        <a:spcAft>
          <a:spcPct val="0"/>
        </a:spcAft>
        <a:defRPr sz="2800" b="1">
          <a:solidFill>
            <a:schemeClr val="accent2"/>
          </a:solidFill>
          <a:latin typeface="Arial" charset="0"/>
          <a:ea typeface="ＭＳ Ｐゴシック" charset="0"/>
        </a:defRPr>
      </a:lvl5pPr>
      <a:lvl6pPr marL="457200" algn="ctr" rtl="0" fontAlgn="base">
        <a:spcBef>
          <a:spcPct val="0"/>
        </a:spcBef>
        <a:spcAft>
          <a:spcPct val="0"/>
        </a:spcAft>
        <a:defRPr sz="2800" b="1">
          <a:solidFill>
            <a:schemeClr val="accent2"/>
          </a:solidFill>
          <a:latin typeface="Arial" charset="0"/>
        </a:defRPr>
      </a:lvl6pPr>
      <a:lvl7pPr marL="914400" algn="ctr" rtl="0" fontAlgn="base">
        <a:spcBef>
          <a:spcPct val="0"/>
        </a:spcBef>
        <a:spcAft>
          <a:spcPct val="0"/>
        </a:spcAft>
        <a:defRPr sz="2800" b="1">
          <a:solidFill>
            <a:schemeClr val="accent2"/>
          </a:solidFill>
          <a:latin typeface="Arial" charset="0"/>
        </a:defRPr>
      </a:lvl7pPr>
      <a:lvl8pPr marL="1371600" algn="ctr" rtl="0" fontAlgn="base">
        <a:spcBef>
          <a:spcPct val="0"/>
        </a:spcBef>
        <a:spcAft>
          <a:spcPct val="0"/>
        </a:spcAft>
        <a:defRPr sz="2800" b="1">
          <a:solidFill>
            <a:schemeClr val="accent2"/>
          </a:solidFill>
          <a:latin typeface="Arial" charset="0"/>
        </a:defRPr>
      </a:lvl8pPr>
      <a:lvl9pPr marL="1828800" algn="ctr" rtl="0" fontAlgn="base">
        <a:spcBef>
          <a:spcPct val="0"/>
        </a:spcBef>
        <a:spcAft>
          <a:spcPct val="0"/>
        </a:spcAft>
        <a:defRPr sz="2800" b="1">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2400">
          <a:solidFill>
            <a:schemeClr val="accent2"/>
          </a:solidFill>
          <a:latin typeface="+mn-lt"/>
          <a:ea typeface="ＭＳ Ｐゴシック" charset="0"/>
          <a:cs typeface="+mn-cs"/>
        </a:defRPr>
      </a:lvl1pPr>
      <a:lvl2pPr marL="742950" indent="-285750" algn="l" rtl="0" eaLnBrk="0" fontAlgn="base" hangingPunct="0">
        <a:spcBef>
          <a:spcPct val="20000"/>
        </a:spcBef>
        <a:spcAft>
          <a:spcPct val="0"/>
        </a:spcAft>
        <a:buChar char="–"/>
        <a:defRPr sz="20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16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1600">
          <a:solidFill>
            <a:schemeClr val="tx1"/>
          </a:solidFill>
          <a:latin typeface="+mn-lt"/>
          <a:ea typeface="ＭＳ Ｐゴシック" charset="0"/>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7.emf"/><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6.emf"/><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luna1.diviner.ucla.edu/~jpierre/diviner/level4_raster_data/diviner_tbol_max.xyz" TargetMode="External"/><Relationship Id="rId2" Type="http://schemas.openxmlformats.org/officeDocument/2006/relationships/hyperlink" Target="http://luna1.diviner.ucla.edu/~jpierre/diviner/level4_raster_data/diviner_tbol_min.xyz" TargetMode="External"/><Relationship Id="rId1" Type="http://schemas.openxmlformats.org/officeDocument/2006/relationships/slideLayout" Target="../slideLayouts/slideLayout2.xml"/><Relationship Id="rId5" Type="http://schemas.openxmlformats.org/officeDocument/2006/relationships/hyperlink" Target="http://luna1.diviner.ucla.edu/~jpierre/diviner/level4_raster_data/diviner_tbol_hour12.xyz" TargetMode="External"/><Relationship Id="rId4" Type="http://schemas.openxmlformats.org/officeDocument/2006/relationships/hyperlink" Target="http://luna1.diviner.ucla.edu/~jpierre/diviner/level4_raster_data/diviner_tbol_hour00.xyz"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9.x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hyperlink" Target="https://ssd.jpl.nasa.gov/horizons/app.html#/" TargetMode="External"/><Relationship Id="rId2" Type="http://schemas.openxmlformats.org/officeDocument/2006/relationships/image" Target="../media/image13.png"/><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18.png"/><Relationship Id="rId1" Type="http://schemas.openxmlformats.org/officeDocument/2006/relationships/slideLayout" Target="../slideLayouts/slideLayout20.xml"/><Relationship Id="rId4" Type="http://schemas.openxmlformats.org/officeDocument/2006/relationships/image" Target="../media/image110.png"/></Relationships>
</file>

<file path=ppt/slides/_rels/slide19.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9.png"/><Relationship Id="rId1" Type="http://schemas.openxmlformats.org/officeDocument/2006/relationships/slideLayout" Target="../slideLayouts/slideLayout20.xml"/><Relationship Id="rId6" Type="http://schemas.openxmlformats.org/officeDocument/2006/relationships/hyperlink" Target="https://ssd.jpl.nasa.gov/horizons/app.html#/" TargetMode="External"/><Relationship Id="rId5" Type="http://schemas.openxmlformats.org/officeDocument/2006/relationships/image" Target="../media/image160.png"/><Relationship Id="rId4" Type="http://schemas.openxmlformats.org/officeDocument/2006/relationships/image" Target="../media/image150.png"/></Relationships>
</file>

<file path=ppt/slides/_rels/slide21.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20.png"/><Relationship Id="rId1" Type="http://schemas.openxmlformats.org/officeDocument/2006/relationships/slideLayout" Target="../slideLayouts/slideLayout20.xml"/><Relationship Id="rId5" Type="http://schemas.openxmlformats.org/officeDocument/2006/relationships/image" Target="../media/image21.png"/><Relationship Id="rId4" Type="http://schemas.openxmlformats.org/officeDocument/2006/relationships/image" Target="../media/image190.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0.png"/><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40.png"/><Relationship Id="rId1" Type="http://schemas.openxmlformats.org/officeDocument/2006/relationships/slideLayout" Target="../slideLayouts/slideLayout11.xml"/><Relationship Id="rId5" Type="http://schemas.openxmlformats.org/officeDocument/2006/relationships/image" Target="../media/image26.png"/><Relationship Id="rId4" Type="http://schemas.openxmlformats.org/officeDocument/2006/relationships/image" Target="../media/image61.png"/></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80.png"/><Relationship Id="rId1" Type="http://schemas.openxmlformats.org/officeDocument/2006/relationships/slideLayout" Target="../slideLayouts/slideLayout11.xml"/><Relationship Id="rId5" Type="http://schemas.openxmlformats.org/officeDocument/2006/relationships/image" Target="../media/image111.png"/><Relationship Id="rId4" Type="http://schemas.openxmlformats.org/officeDocument/2006/relationships/image" Target="../media/image101.png"/></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29.pn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905000" y="2362200"/>
            <a:ext cx="3523793" cy="3340898"/>
          </a:xfrm>
          <a:prstGeom prst="rect">
            <a:avLst/>
          </a:prstGeom>
        </p:spPr>
      </p:pic>
      <p:sp>
        <p:nvSpPr>
          <p:cNvPr id="13313" name="Rectangle 5"/>
          <p:cNvSpPr>
            <a:spLocks noGrp="1" noChangeArrowheads="1"/>
          </p:cNvSpPr>
          <p:nvPr>
            <p:ph type="subTitle" idx="1"/>
          </p:nvPr>
        </p:nvSpPr>
        <p:spPr>
          <a:xfrm>
            <a:off x="4966781" y="4724400"/>
            <a:ext cx="6096000" cy="914400"/>
          </a:xfrm>
        </p:spPr>
        <p:txBody>
          <a:bodyPr/>
          <a:lstStyle/>
          <a:p>
            <a:pPr eaLnBrk="1" hangingPunct="1"/>
            <a:r>
              <a:rPr lang="en-US" sz="1800" dirty="0">
                <a:solidFill>
                  <a:schemeClr val="tx1"/>
                </a:solidFill>
                <a:ea typeface="ＭＳ Ｐゴシック" charset="-128"/>
              </a:rPr>
              <a:t>Presented By</a:t>
            </a:r>
            <a:br>
              <a:rPr lang="en-US" sz="1800" dirty="0">
                <a:solidFill>
                  <a:schemeClr val="tx1"/>
                </a:solidFill>
                <a:ea typeface="ＭＳ Ｐゴシック" charset="-128"/>
              </a:rPr>
            </a:br>
            <a:r>
              <a:rPr lang="en-US" sz="1800" dirty="0">
                <a:solidFill>
                  <a:schemeClr val="tx1"/>
                </a:solidFill>
                <a:ea typeface="ＭＳ Ｐゴシック" charset="-128"/>
              </a:rPr>
              <a:t>Brian Hamill</a:t>
            </a:r>
            <a:endParaRPr lang="en-US" dirty="0">
              <a:solidFill>
                <a:schemeClr val="tx1"/>
              </a:solidFill>
              <a:ea typeface="ＭＳ Ｐゴシック" charset="-128"/>
            </a:endParaRPr>
          </a:p>
        </p:txBody>
      </p:sp>
      <p:sp>
        <p:nvSpPr>
          <p:cNvPr id="13314" name="Rectangle 10"/>
          <p:cNvSpPr>
            <a:spLocks noGrp="1" noChangeArrowheads="1"/>
          </p:cNvSpPr>
          <p:nvPr>
            <p:ph type="ctrTitle"/>
          </p:nvPr>
        </p:nvSpPr>
        <p:spPr>
          <a:xfrm>
            <a:off x="4457700" y="914400"/>
            <a:ext cx="7114162" cy="3347936"/>
          </a:xfrm>
        </p:spPr>
        <p:txBody>
          <a:bodyPr/>
          <a:lstStyle/>
          <a:p>
            <a:pPr eaLnBrk="1" hangingPunct="1"/>
            <a:r>
              <a:rPr lang="en-US" sz="3200" b="0" dirty="0">
                <a:ea typeface="ＭＳ Ｐゴシック" charset="-128"/>
              </a:rPr>
              <a:t>Lunar Thermal Analysis Guidebook (L-TAG):</a:t>
            </a:r>
            <a:br>
              <a:rPr lang="en-US" sz="3200" b="0" dirty="0">
                <a:ea typeface="ＭＳ Ｐゴシック" charset="-128"/>
              </a:rPr>
            </a:br>
            <a:r>
              <a:rPr lang="en-US" sz="2400" b="0" i="1" dirty="0">
                <a:ea typeface="ＭＳ Ｐゴシック" charset="-128"/>
              </a:rPr>
              <a:t>Lunar Space and Surface Thermal Environments</a:t>
            </a:r>
            <a:br>
              <a:rPr lang="en-US" b="0" i="1" dirty="0">
                <a:ea typeface="ＭＳ Ｐゴシック" charset="-128"/>
              </a:rPr>
            </a:br>
            <a:br>
              <a:rPr lang="en-US" b="0" dirty="0">
                <a:ea typeface="ＭＳ Ｐゴシック" charset="-128"/>
              </a:rPr>
            </a:br>
            <a:r>
              <a:rPr lang="en-US" sz="2000" b="0" dirty="0">
                <a:ea typeface="ＭＳ Ｐゴシック" charset="-128"/>
              </a:rPr>
              <a:t>Carlos Gomez, Brian Hamill, Greg Schunk</a:t>
            </a:r>
            <a:br>
              <a:rPr lang="en-US" sz="2000" b="0" dirty="0">
                <a:ea typeface="ＭＳ Ｐゴシック" charset="-128"/>
              </a:rPr>
            </a:br>
            <a:r>
              <a:rPr lang="en-US" sz="2000" b="0" dirty="0">
                <a:ea typeface="ＭＳ Ｐゴシック" charset="-128"/>
              </a:rPr>
              <a:t>NASA/Marshall Space Flight Center</a:t>
            </a:r>
            <a:br>
              <a:rPr lang="en-US" sz="2000" b="0" dirty="0">
                <a:ea typeface="ＭＳ Ｐゴシック" charset="-128"/>
              </a:rPr>
            </a:br>
            <a:r>
              <a:rPr lang="en-US" sz="2000" b="0" dirty="0">
                <a:ea typeface="ＭＳ Ｐゴシック" charset="-128"/>
              </a:rPr>
              <a:t>&amp;</a:t>
            </a:r>
            <a:br>
              <a:rPr lang="en-US" sz="2000" b="0" dirty="0">
                <a:ea typeface="ＭＳ Ｐゴシック" charset="-128"/>
              </a:rPr>
            </a:br>
            <a:r>
              <a:rPr lang="en-US" sz="2000" b="0" dirty="0">
                <a:ea typeface="ＭＳ Ｐゴシック" charset="-128"/>
              </a:rPr>
              <a:t>Lisa Erickson</a:t>
            </a:r>
            <a:br>
              <a:rPr lang="en-US" sz="2000" b="0" dirty="0">
                <a:ea typeface="ＭＳ Ｐゴシック" charset="-128"/>
              </a:rPr>
            </a:br>
            <a:r>
              <a:rPr lang="en-US" sz="2000" b="0" dirty="0">
                <a:ea typeface="ＭＳ Ｐゴシック" charset="-128"/>
              </a:rPr>
              <a:t>NASA/Johnson Space Center</a:t>
            </a:r>
          </a:p>
        </p:txBody>
      </p:sp>
      <p:sp>
        <p:nvSpPr>
          <p:cNvPr id="13315" name="Rectangle 11"/>
          <p:cNvSpPr>
            <a:spLocks noChangeArrowheads="1"/>
          </p:cNvSpPr>
          <p:nvPr/>
        </p:nvSpPr>
        <p:spPr bwMode="auto">
          <a:xfrm>
            <a:off x="5995481" y="5366426"/>
            <a:ext cx="4038600" cy="1200329"/>
          </a:xfrm>
          <a:prstGeom prst="rect">
            <a:avLst/>
          </a:prstGeom>
          <a:noFill/>
          <a:ln w="9525">
            <a:noFill/>
            <a:miter lim="800000"/>
            <a:headEnd/>
            <a:tailEnd/>
          </a:ln>
        </p:spPr>
        <p:txBody>
          <a:bodyPr wrap="square">
            <a:spAutoFit/>
          </a:bodyPr>
          <a:lstStyle/>
          <a:p>
            <a:pPr eaLnBrk="1" hangingPunct="1"/>
            <a:r>
              <a:rPr lang="en-US" sz="1800" b="0" dirty="0">
                <a:solidFill>
                  <a:schemeClr val="accent2"/>
                </a:solidFill>
                <a:latin typeface="Arial" pitchFamily="34" charset="0"/>
              </a:rPr>
              <a:t>Thermal &amp; Fluids Analysis Workshop</a:t>
            </a:r>
            <a:br>
              <a:rPr lang="en-US" sz="1800" b="0" dirty="0">
                <a:solidFill>
                  <a:schemeClr val="accent2"/>
                </a:solidFill>
                <a:latin typeface="Arial" pitchFamily="34" charset="0"/>
              </a:rPr>
            </a:br>
            <a:r>
              <a:rPr lang="en-US" sz="1800" b="0" dirty="0">
                <a:solidFill>
                  <a:schemeClr val="accent2"/>
                </a:solidFill>
                <a:latin typeface="Arial" pitchFamily="34" charset="0"/>
              </a:rPr>
              <a:t>TFAWS 2022</a:t>
            </a:r>
            <a:br>
              <a:rPr lang="en-US" sz="1800" b="0" dirty="0">
                <a:solidFill>
                  <a:schemeClr val="accent2"/>
                </a:solidFill>
                <a:latin typeface="Arial" pitchFamily="34" charset="0"/>
              </a:rPr>
            </a:br>
            <a:r>
              <a:rPr lang="en-US" sz="1800" b="0" dirty="0">
                <a:solidFill>
                  <a:schemeClr val="accent2"/>
                </a:solidFill>
                <a:latin typeface="Arial" pitchFamily="34" charset="0"/>
              </a:rPr>
              <a:t>September 6</a:t>
            </a:r>
            <a:r>
              <a:rPr lang="en-US" sz="1800" b="0" baseline="30000" dirty="0">
                <a:solidFill>
                  <a:schemeClr val="accent2"/>
                </a:solidFill>
                <a:latin typeface="Arial" pitchFamily="34" charset="0"/>
              </a:rPr>
              <a:t>th</a:t>
            </a:r>
            <a:r>
              <a:rPr lang="en-US" sz="1800" b="0" dirty="0">
                <a:solidFill>
                  <a:schemeClr val="accent2"/>
                </a:solidFill>
                <a:latin typeface="Arial" pitchFamily="34" charset="0"/>
              </a:rPr>
              <a:t>-9</a:t>
            </a:r>
            <a:r>
              <a:rPr lang="en-US" sz="1800" b="0" baseline="30000" dirty="0">
                <a:solidFill>
                  <a:schemeClr val="accent2"/>
                </a:solidFill>
                <a:latin typeface="Arial" pitchFamily="34" charset="0"/>
              </a:rPr>
              <a:t>th</a:t>
            </a:r>
            <a:r>
              <a:rPr lang="en-US" sz="1800" b="0" dirty="0">
                <a:solidFill>
                  <a:schemeClr val="accent2"/>
                </a:solidFill>
                <a:latin typeface="Arial" pitchFamily="34" charset="0"/>
              </a:rPr>
              <a:t>, 2022</a:t>
            </a:r>
          </a:p>
          <a:p>
            <a:pPr eaLnBrk="1" hangingPunct="1"/>
            <a:r>
              <a:rPr lang="en-US" sz="1800" b="0" dirty="0">
                <a:solidFill>
                  <a:schemeClr val="accent2"/>
                </a:solidFill>
                <a:latin typeface="Arial" pitchFamily="34" charset="0"/>
              </a:rPr>
              <a:t>Virtual Conference</a:t>
            </a:r>
          </a:p>
        </p:txBody>
      </p:sp>
      <p:sp>
        <p:nvSpPr>
          <p:cNvPr id="112676" name="Text Box 36"/>
          <p:cNvSpPr txBox="1">
            <a:spLocks noChangeArrowheads="1"/>
          </p:cNvSpPr>
          <p:nvPr/>
        </p:nvSpPr>
        <p:spPr bwMode="auto">
          <a:xfrm>
            <a:off x="1524000" y="152400"/>
            <a:ext cx="8686800" cy="609600"/>
          </a:xfrm>
          <a:prstGeom prst="rect">
            <a:avLst/>
          </a:prstGeom>
          <a:gradFill rotWithShape="0">
            <a:gsLst>
              <a:gs pos="0">
                <a:schemeClr val="accent2"/>
              </a:gs>
              <a:gs pos="100000">
                <a:schemeClr val="accent2">
                  <a:gamma/>
                  <a:shade val="48627"/>
                  <a:invGamma/>
                </a:schemeClr>
              </a:gs>
            </a:gsLst>
            <a:lin ang="0" scaled="1"/>
          </a:gradFill>
          <a:ln w="9525">
            <a:noFill/>
            <a:miter lim="800000"/>
            <a:headEnd/>
            <a:tailEnd/>
          </a:ln>
          <a:effectLst/>
        </p:spPr>
        <p:txBody>
          <a:bodyPr anchor="ctr"/>
          <a:lstStyle/>
          <a:p>
            <a:pPr algn="l">
              <a:spcBef>
                <a:spcPct val="50000"/>
              </a:spcBef>
              <a:tabLst>
                <a:tab pos="4459288" algn="ctr"/>
              </a:tabLst>
              <a:defRPr/>
            </a:pPr>
            <a:r>
              <a:rPr lang="en-US" sz="2800" dirty="0">
                <a:solidFill>
                  <a:schemeClr val="bg1"/>
                </a:solidFill>
                <a:latin typeface="Arial" charset="0"/>
                <a:ea typeface="+mn-ea"/>
              </a:rPr>
              <a:t>	TFAWS Short Course</a:t>
            </a:r>
          </a:p>
        </p:txBody>
      </p:sp>
      <p:pic>
        <p:nvPicPr>
          <p:cNvPr id="13317" name="Picture 19"/>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601200" y="1"/>
            <a:ext cx="1066800" cy="904875"/>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7539A-11B1-4F22-A7D4-5DDA191B9289}"/>
              </a:ext>
            </a:extLst>
          </p:cNvPr>
          <p:cNvSpPr>
            <a:spLocks noGrp="1"/>
          </p:cNvSpPr>
          <p:nvPr>
            <p:ph type="title"/>
          </p:nvPr>
        </p:nvSpPr>
        <p:spPr/>
        <p:txBody>
          <a:bodyPr/>
          <a:lstStyle/>
          <a:p>
            <a:r>
              <a:rPr lang="en-US" dirty="0"/>
              <a:t>DSNE Lunar Thermal Environments </a:t>
            </a:r>
          </a:p>
        </p:txBody>
      </p:sp>
      <p:sp>
        <p:nvSpPr>
          <p:cNvPr id="3" name="Content Placeholder 2">
            <a:extLst>
              <a:ext uri="{FF2B5EF4-FFF2-40B4-BE49-F238E27FC236}">
                <a16:creationId xmlns:a16="http://schemas.microsoft.com/office/drawing/2014/main" id="{FC15B659-147E-4794-814F-7E88B10F3BE0}"/>
              </a:ext>
            </a:extLst>
          </p:cNvPr>
          <p:cNvSpPr>
            <a:spLocks noGrp="1"/>
          </p:cNvSpPr>
          <p:nvPr>
            <p:ph idx="1"/>
          </p:nvPr>
        </p:nvSpPr>
        <p:spPr/>
        <p:txBody>
          <a:bodyPr/>
          <a:lstStyle/>
          <a:p>
            <a:r>
              <a:rPr lang="en-US" sz="2000" dirty="0"/>
              <a:t>Sources</a:t>
            </a:r>
          </a:p>
          <a:p>
            <a:pPr lvl="1"/>
            <a:r>
              <a:rPr lang="en-US" sz="1800" dirty="0"/>
              <a:t>Design Standard for Natural Environments, Section 3.3.9.1: Thermal Environment for Lunar Orbital Phases, </a:t>
            </a:r>
          </a:p>
          <a:p>
            <a:pPr lvl="1"/>
            <a:r>
              <a:rPr lang="en-US" sz="1800" dirty="0"/>
              <a:t>Lunar Thermal Analysis Guidebook, Section 4.0: Lunar Space Thermal Environments</a:t>
            </a:r>
          </a:p>
          <a:p>
            <a:pPr lvl="1"/>
            <a:endParaRPr lang="en-US" sz="1800" dirty="0"/>
          </a:p>
          <a:p>
            <a:r>
              <a:rPr lang="en-US" sz="2000" dirty="0"/>
              <a:t>Environments in DSNE are inputs for both Orbital and Surface analyses</a:t>
            </a:r>
          </a:p>
          <a:p>
            <a:pPr lvl="1"/>
            <a:r>
              <a:rPr lang="en-US" sz="1800" dirty="0"/>
              <a:t>Lunar surface Albedo and Planetshine values can be characterized for orbital cases</a:t>
            </a:r>
          </a:p>
          <a:p>
            <a:pPr lvl="1"/>
            <a:r>
              <a:rPr lang="en-US" sz="1800" dirty="0"/>
              <a:t>Surface is a participatory element in landed cases and a coupled vehicle/surface model is required.</a:t>
            </a:r>
          </a:p>
          <a:p>
            <a:pPr lvl="1"/>
            <a:endParaRPr lang="en-US" sz="1800" dirty="0"/>
          </a:p>
          <a:p>
            <a:r>
              <a:rPr lang="en-US" sz="2000" dirty="0"/>
              <a:t>DSNE Environments</a:t>
            </a:r>
          </a:p>
          <a:p>
            <a:pPr lvl="1"/>
            <a:r>
              <a:rPr lang="en-US" sz="1800" dirty="0"/>
              <a:t>Solar Flux</a:t>
            </a:r>
          </a:p>
          <a:p>
            <a:pPr lvl="2"/>
            <a:r>
              <a:rPr lang="en-US" sz="1600" dirty="0"/>
              <a:t>Separate range for Lunar Space accounting for additional variation in Lunar-Sun distance should not be confused with Solar Flux range provided for Near Earth mission phases.</a:t>
            </a:r>
          </a:p>
          <a:p>
            <a:pPr lvl="3"/>
            <a:r>
              <a:rPr lang="en-US" sz="1400" dirty="0"/>
              <a:t>Maximum solar flux: 1,421 W/m</a:t>
            </a:r>
            <a:r>
              <a:rPr lang="en-US" sz="1400" baseline="30000" dirty="0"/>
              <a:t>2</a:t>
            </a:r>
          </a:p>
          <a:p>
            <a:pPr lvl="3"/>
            <a:r>
              <a:rPr lang="en-US" sz="1400" dirty="0"/>
              <a:t>Mean solar flux: 1,367 W/m</a:t>
            </a:r>
            <a:r>
              <a:rPr lang="en-US" sz="1400" baseline="30000" dirty="0"/>
              <a:t>2</a:t>
            </a:r>
            <a:r>
              <a:rPr lang="en-US" sz="1400" dirty="0"/>
              <a:t> (Solar Constant)</a:t>
            </a:r>
          </a:p>
          <a:p>
            <a:pPr lvl="3"/>
            <a:r>
              <a:rPr lang="en-US" sz="1400" dirty="0"/>
              <a:t>Minimum solar flux: 1,315 W/m</a:t>
            </a:r>
            <a:r>
              <a:rPr lang="en-US" sz="1400" baseline="30000" dirty="0"/>
              <a:t>2</a:t>
            </a:r>
          </a:p>
          <a:p>
            <a:pPr lvl="2"/>
            <a:r>
              <a:rPr lang="en-US" sz="1600" dirty="0"/>
              <a:t>Values should include an additional 5 W/m</a:t>
            </a:r>
            <a:r>
              <a:rPr lang="en-US" sz="1600" baseline="30000" dirty="0"/>
              <a:t>2</a:t>
            </a:r>
            <a:r>
              <a:rPr lang="en-US" sz="1600" dirty="0"/>
              <a:t> measurement uncertainty when used in analysis</a:t>
            </a:r>
          </a:p>
        </p:txBody>
      </p:sp>
      <p:sp>
        <p:nvSpPr>
          <p:cNvPr id="4" name="Footer Placeholder 3">
            <a:extLst>
              <a:ext uri="{FF2B5EF4-FFF2-40B4-BE49-F238E27FC236}">
                <a16:creationId xmlns:a16="http://schemas.microsoft.com/office/drawing/2014/main" id="{BE1ABAAF-7A43-4B4D-9007-5733967B6F5C}"/>
              </a:ext>
            </a:extLst>
          </p:cNvPr>
          <p:cNvSpPr>
            <a:spLocks noGrp="1"/>
          </p:cNvSpPr>
          <p:nvPr>
            <p:ph type="ftr" sz="quarter" idx="11"/>
          </p:nvPr>
        </p:nvSpPr>
        <p:spPr/>
        <p:txBody>
          <a:bodyPr/>
          <a:lstStyle/>
          <a:p>
            <a:r>
              <a:rPr lang="en-US"/>
              <a:t>TFAWS 2022 – September 6</a:t>
            </a:r>
            <a:r>
              <a:rPr lang="en-US" baseline="30000"/>
              <a:t>th</a:t>
            </a:r>
            <a:r>
              <a:rPr lang="en-US"/>
              <a:t>-9</a:t>
            </a:r>
            <a:r>
              <a:rPr lang="en-US" baseline="30000"/>
              <a:t>th</a:t>
            </a:r>
            <a:r>
              <a:rPr lang="en-US"/>
              <a:t>, 2022</a:t>
            </a:r>
            <a:endParaRPr lang="en-US" dirty="0"/>
          </a:p>
        </p:txBody>
      </p:sp>
      <p:sp>
        <p:nvSpPr>
          <p:cNvPr id="5" name="Slide Number Placeholder 4">
            <a:extLst>
              <a:ext uri="{FF2B5EF4-FFF2-40B4-BE49-F238E27FC236}">
                <a16:creationId xmlns:a16="http://schemas.microsoft.com/office/drawing/2014/main" id="{F2B78292-078F-4792-A56C-A3341CBCBE16}"/>
              </a:ext>
            </a:extLst>
          </p:cNvPr>
          <p:cNvSpPr>
            <a:spLocks noGrp="1"/>
          </p:cNvSpPr>
          <p:nvPr>
            <p:ph type="sldNum" sz="quarter" idx="12"/>
          </p:nvPr>
        </p:nvSpPr>
        <p:spPr/>
        <p:txBody>
          <a:bodyPr/>
          <a:lstStyle/>
          <a:p>
            <a:fld id="{33F42015-0FC7-4B0E-8D2B-76EADF48D957}" type="slidenum">
              <a:rPr lang="en-US" smtClean="0"/>
              <a:pPr/>
              <a:t>2</a:t>
            </a:fld>
            <a:endParaRPr lang="en-US"/>
          </a:p>
        </p:txBody>
      </p:sp>
    </p:spTree>
    <p:extLst>
      <p:ext uri="{BB962C8B-B14F-4D97-AF65-F5344CB8AC3E}">
        <p14:creationId xmlns:p14="http://schemas.microsoft.com/office/powerpoint/2010/main" val="13045982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EFB9B-FBCE-4B27-B704-285082E15002}"/>
              </a:ext>
            </a:extLst>
          </p:cNvPr>
          <p:cNvSpPr>
            <a:spLocks noGrp="1"/>
          </p:cNvSpPr>
          <p:nvPr>
            <p:ph type="title"/>
          </p:nvPr>
        </p:nvSpPr>
        <p:spPr/>
        <p:txBody>
          <a:bodyPr/>
          <a:lstStyle/>
          <a:p>
            <a:r>
              <a:rPr lang="en-US" dirty="0"/>
              <a:t>DSNE Lunar Thermal Environments </a:t>
            </a:r>
          </a:p>
        </p:txBody>
      </p:sp>
      <p:sp>
        <p:nvSpPr>
          <p:cNvPr id="3" name="Content Placeholder 2">
            <a:extLst>
              <a:ext uri="{FF2B5EF4-FFF2-40B4-BE49-F238E27FC236}">
                <a16:creationId xmlns:a16="http://schemas.microsoft.com/office/drawing/2014/main" id="{63DC4562-3FF0-4E92-B698-2D37EB665E4E}"/>
              </a:ext>
            </a:extLst>
          </p:cNvPr>
          <p:cNvSpPr>
            <a:spLocks noGrp="1"/>
          </p:cNvSpPr>
          <p:nvPr>
            <p:ph sz="half" idx="1"/>
          </p:nvPr>
        </p:nvSpPr>
        <p:spPr/>
        <p:txBody>
          <a:bodyPr/>
          <a:lstStyle/>
          <a:p>
            <a:r>
              <a:rPr lang="en-US" dirty="0"/>
              <a:t>DSNE Environments</a:t>
            </a:r>
          </a:p>
          <a:p>
            <a:pPr lvl="1"/>
            <a:r>
              <a:rPr lang="en-US" dirty="0"/>
              <a:t>Albedo:</a:t>
            </a:r>
          </a:p>
          <a:p>
            <a:pPr lvl="2"/>
            <a:r>
              <a:rPr lang="en-US" dirty="0"/>
              <a:t>Lunar Near Side (Earth-facing)</a:t>
            </a:r>
          </a:p>
          <a:p>
            <a:pPr lvl="3"/>
            <a:r>
              <a:rPr lang="en-US" dirty="0"/>
              <a:t>Average: 	0.12	(164 W/m</a:t>
            </a:r>
            <a:r>
              <a:rPr lang="en-US" baseline="30000" dirty="0"/>
              <a:t>2</a:t>
            </a:r>
            <a:r>
              <a:rPr lang="en-US" dirty="0"/>
              <a:t>)</a:t>
            </a:r>
          </a:p>
          <a:p>
            <a:pPr lvl="3"/>
            <a:r>
              <a:rPr lang="en-US" dirty="0"/>
              <a:t>High: 	0.20	(285 W/m</a:t>
            </a:r>
            <a:r>
              <a:rPr lang="en-US" baseline="30000" dirty="0"/>
              <a:t>2</a:t>
            </a:r>
            <a:r>
              <a:rPr lang="en-US" dirty="0"/>
              <a:t>)</a:t>
            </a:r>
          </a:p>
          <a:p>
            <a:pPr lvl="3"/>
            <a:r>
              <a:rPr lang="en-US" dirty="0"/>
              <a:t>Low: 	0.07	(91 W/m</a:t>
            </a:r>
            <a:r>
              <a:rPr lang="en-US" baseline="30000" dirty="0"/>
              <a:t>2</a:t>
            </a:r>
            <a:r>
              <a:rPr lang="en-US" dirty="0"/>
              <a:t>)</a:t>
            </a:r>
          </a:p>
          <a:p>
            <a:pPr lvl="2"/>
            <a:r>
              <a:rPr lang="en-US" dirty="0"/>
              <a:t>Lunar Far Side</a:t>
            </a:r>
          </a:p>
          <a:p>
            <a:pPr lvl="3"/>
            <a:r>
              <a:rPr lang="en-US" dirty="0"/>
              <a:t>Average: 	0.15	(205 W/m</a:t>
            </a:r>
            <a:r>
              <a:rPr lang="en-US" baseline="30000" dirty="0"/>
              <a:t>2</a:t>
            </a:r>
            <a:r>
              <a:rPr lang="en-US" dirty="0"/>
              <a:t>)</a:t>
            </a:r>
          </a:p>
          <a:p>
            <a:pPr lvl="3"/>
            <a:r>
              <a:rPr lang="en-US" dirty="0"/>
              <a:t>High: 	0.20	(285 W/m</a:t>
            </a:r>
            <a:r>
              <a:rPr lang="en-US" baseline="30000" dirty="0"/>
              <a:t>2</a:t>
            </a:r>
            <a:r>
              <a:rPr lang="en-US" dirty="0"/>
              <a:t>)</a:t>
            </a:r>
          </a:p>
          <a:p>
            <a:pPr lvl="3"/>
            <a:r>
              <a:rPr lang="en-US" dirty="0"/>
              <a:t>Low: 	0.10	(131 W/m</a:t>
            </a:r>
            <a:r>
              <a:rPr lang="en-US" baseline="30000" dirty="0"/>
              <a:t>2</a:t>
            </a:r>
            <a:r>
              <a:rPr lang="en-US" dirty="0"/>
              <a:t>)</a:t>
            </a:r>
          </a:p>
          <a:p>
            <a:pPr lvl="1"/>
            <a:r>
              <a:rPr lang="en-US" dirty="0"/>
              <a:t>Emissivity:</a:t>
            </a:r>
          </a:p>
          <a:p>
            <a:pPr lvl="2"/>
            <a:r>
              <a:rPr lang="en-US" dirty="0"/>
              <a:t>ε = 0.95 – 0.98</a:t>
            </a:r>
          </a:p>
          <a:p>
            <a:pPr lvl="3"/>
            <a:endParaRPr lang="en-US" dirty="0"/>
          </a:p>
          <a:p>
            <a:pPr lvl="3"/>
            <a:endParaRPr lang="en-US" dirty="0"/>
          </a:p>
          <a:p>
            <a:pPr lvl="3"/>
            <a:endParaRPr lang="en-US" dirty="0"/>
          </a:p>
          <a:p>
            <a:pPr lvl="2"/>
            <a:endParaRPr lang="en-US" dirty="0"/>
          </a:p>
        </p:txBody>
      </p:sp>
      <p:sp>
        <p:nvSpPr>
          <p:cNvPr id="12" name="Content Placeholder 11">
            <a:extLst>
              <a:ext uri="{FF2B5EF4-FFF2-40B4-BE49-F238E27FC236}">
                <a16:creationId xmlns:a16="http://schemas.microsoft.com/office/drawing/2014/main" id="{B37EF261-1CC0-41C4-ADAA-2CA6B25BD64A}"/>
              </a:ext>
            </a:extLst>
          </p:cNvPr>
          <p:cNvSpPr>
            <a:spLocks noGrp="1"/>
          </p:cNvSpPr>
          <p:nvPr>
            <p:ph sz="half" idx="2"/>
          </p:nvPr>
        </p:nvSpPr>
        <p:spPr/>
        <p:txBody>
          <a:bodyPr/>
          <a:lstStyle/>
          <a:p>
            <a:r>
              <a:rPr lang="en-US" dirty="0"/>
              <a:t>Planetshine Derivation</a:t>
            </a:r>
          </a:p>
          <a:p>
            <a:pPr lvl="1"/>
            <a:r>
              <a:rPr lang="en-US" dirty="0"/>
              <a:t>Absorptivity:</a:t>
            </a:r>
          </a:p>
          <a:p>
            <a:pPr lvl="2"/>
            <a:r>
              <a:rPr lang="en-US" dirty="0"/>
              <a:t>α = 1 – </a:t>
            </a:r>
            <a:r>
              <a:rPr lang="it-IT" dirty="0"/>
              <a:t>ā</a:t>
            </a:r>
            <a:endParaRPr lang="en-US" dirty="0"/>
          </a:p>
          <a:p>
            <a:pPr lvl="1"/>
            <a:r>
              <a:rPr lang="en-US" dirty="0"/>
              <a:t>Planetshine</a:t>
            </a:r>
          </a:p>
          <a:p>
            <a:pPr lvl="2"/>
            <a:r>
              <a:rPr lang="en-US" dirty="0"/>
              <a:t>Subsolar point</a:t>
            </a:r>
          </a:p>
          <a:p>
            <a:pPr lvl="3"/>
            <a:r>
              <a:rPr lang="el-GR" dirty="0"/>
              <a:t>εσ</a:t>
            </a:r>
            <a:r>
              <a:rPr lang="en-US" dirty="0"/>
              <a:t>(T</a:t>
            </a:r>
            <a:r>
              <a:rPr lang="en-US" baseline="-25000" dirty="0"/>
              <a:t>s</a:t>
            </a:r>
            <a:r>
              <a:rPr lang="en-US" dirty="0"/>
              <a:t>)</a:t>
            </a:r>
            <a:r>
              <a:rPr lang="en-US" baseline="30000" dirty="0"/>
              <a:t>4</a:t>
            </a:r>
            <a:r>
              <a:rPr lang="en-US" dirty="0"/>
              <a:t> ≈ (1 - </a:t>
            </a:r>
            <a:r>
              <a:rPr lang="it-IT" dirty="0"/>
              <a:t>ā</a:t>
            </a:r>
            <a:r>
              <a:rPr lang="en-US" dirty="0"/>
              <a:t>) S</a:t>
            </a:r>
            <a:r>
              <a:rPr lang="en-US" baseline="-25000" dirty="0"/>
              <a:t>o</a:t>
            </a:r>
          </a:p>
          <a:p>
            <a:pPr lvl="2"/>
            <a:r>
              <a:rPr lang="en-US" sz="1800" dirty="0"/>
              <a:t>Solar irradiance varies as cos(i), where i is the solar incidence angle (the angle between the Moon-Sun vector and the Moon-satellite vector).</a:t>
            </a:r>
            <a:endParaRPr lang="it-IT" sz="1800" dirty="0"/>
          </a:p>
          <a:p>
            <a:pPr lvl="3"/>
            <a:r>
              <a:rPr lang="it-IT" dirty="0"/>
              <a:t>εσT4 ≈ (1 - ā) S</a:t>
            </a:r>
            <a:r>
              <a:rPr lang="it-IT" baseline="-25000" dirty="0"/>
              <a:t>o</a:t>
            </a:r>
            <a:r>
              <a:rPr lang="it-IT" dirty="0"/>
              <a:t> cos(i)</a:t>
            </a:r>
          </a:p>
          <a:p>
            <a:pPr lvl="2"/>
            <a:r>
              <a:rPr lang="it-IT" dirty="0"/>
              <a:t>Unilluminated Surface temperature</a:t>
            </a:r>
          </a:p>
          <a:p>
            <a:pPr lvl="3"/>
            <a:r>
              <a:rPr lang="it-IT" dirty="0"/>
              <a:t>100K ± 20K</a:t>
            </a:r>
            <a:endParaRPr lang="en-US" dirty="0"/>
          </a:p>
        </p:txBody>
      </p:sp>
      <p:sp>
        <p:nvSpPr>
          <p:cNvPr id="4" name="Footer Placeholder 3">
            <a:extLst>
              <a:ext uri="{FF2B5EF4-FFF2-40B4-BE49-F238E27FC236}">
                <a16:creationId xmlns:a16="http://schemas.microsoft.com/office/drawing/2014/main" id="{679C7C56-183B-4CF8-8B55-7A82AC1BE67D}"/>
              </a:ext>
            </a:extLst>
          </p:cNvPr>
          <p:cNvSpPr>
            <a:spLocks noGrp="1"/>
          </p:cNvSpPr>
          <p:nvPr>
            <p:ph type="ftr" sz="quarter" idx="11"/>
          </p:nvPr>
        </p:nvSpPr>
        <p:spPr/>
        <p:txBody>
          <a:bodyPr/>
          <a:lstStyle/>
          <a:p>
            <a:r>
              <a:rPr lang="en-US"/>
              <a:t>TFAWS 2022 – September 6th-9th, 2022</a:t>
            </a:r>
            <a:endParaRPr lang="en-US" dirty="0"/>
          </a:p>
        </p:txBody>
      </p:sp>
      <p:sp>
        <p:nvSpPr>
          <p:cNvPr id="5" name="Slide Number Placeholder 4">
            <a:extLst>
              <a:ext uri="{FF2B5EF4-FFF2-40B4-BE49-F238E27FC236}">
                <a16:creationId xmlns:a16="http://schemas.microsoft.com/office/drawing/2014/main" id="{F65BDCD4-1A70-42A1-B2BF-AE33432C9DA8}"/>
              </a:ext>
            </a:extLst>
          </p:cNvPr>
          <p:cNvSpPr>
            <a:spLocks noGrp="1"/>
          </p:cNvSpPr>
          <p:nvPr>
            <p:ph type="sldNum" sz="quarter" idx="12"/>
          </p:nvPr>
        </p:nvSpPr>
        <p:spPr/>
        <p:txBody>
          <a:bodyPr/>
          <a:lstStyle/>
          <a:p>
            <a:fld id="{33F42015-0FC7-4B0E-8D2B-76EADF48D957}" type="slidenum">
              <a:rPr lang="en-US" smtClean="0"/>
              <a:pPr/>
              <a:t>3</a:t>
            </a:fld>
            <a:endParaRPr lang="en-US"/>
          </a:p>
        </p:txBody>
      </p:sp>
    </p:spTree>
    <p:extLst>
      <p:ext uri="{BB962C8B-B14F-4D97-AF65-F5344CB8AC3E}">
        <p14:creationId xmlns:p14="http://schemas.microsoft.com/office/powerpoint/2010/main" val="2091587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ontent Placeholder 19">
            <a:extLst>
              <a:ext uri="{FF2B5EF4-FFF2-40B4-BE49-F238E27FC236}">
                <a16:creationId xmlns:a16="http://schemas.microsoft.com/office/drawing/2014/main" id="{C6581785-EB76-4BA6-BE9F-7A7A9E6A7035}"/>
              </a:ext>
            </a:extLst>
          </p:cNvPr>
          <p:cNvSpPr>
            <a:spLocks noGrp="1"/>
          </p:cNvSpPr>
          <p:nvPr>
            <p:ph sz="half" idx="1"/>
          </p:nvPr>
        </p:nvSpPr>
        <p:spPr/>
        <p:txBody>
          <a:bodyPr/>
          <a:lstStyle/>
          <a:p>
            <a:r>
              <a:rPr lang="en-US" sz="2000" dirty="0"/>
              <a:t>Example DSNE value combinations for Cold and Hot biased analysis cases</a:t>
            </a:r>
          </a:p>
          <a:p>
            <a:endParaRPr lang="en-US" sz="2000" dirty="0"/>
          </a:p>
          <a:p>
            <a:endParaRPr lang="en-US" sz="2000" dirty="0"/>
          </a:p>
          <a:p>
            <a:endParaRPr lang="en-US" sz="2000" dirty="0"/>
          </a:p>
          <a:p>
            <a:endParaRPr lang="en-US" sz="2000" dirty="0"/>
          </a:p>
          <a:p>
            <a:endParaRPr lang="en-US" sz="2000" dirty="0"/>
          </a:p>
          <a:p>
            <a:r>
              <a:rPr lang="en-US" sz="2000" dirty="0"/>
              <a:t>Planetshine calculations</a:t>
            </a:r>
          </a:p>
          <a:p>
            <a:pPr marL="457200" lvl="1" indent="0">
              <a:buNone/>
            </a:pPr>
            <a:r>
              <a:rPr lang="en-US" sz="1200" dirty="0">
                <a:solidFill>
                  <a:schemeClr val="accent2"/>
                </a:solidFill>
                <a:latin typeface="Arial" panose="020B0604020202020204" pitchFamily="34" charset="0"/>
                <a:cs typeface="+mn-cs"/>
              </a:rPr>
              <a:t>Includes equation modifications from DSNE to account for unilluminated surface temperatures</a:t>
            </a:r>
          </a:p>
          <a:p>
            <a:pPr lvl="1"/>
            <a:r>
              <a:rPr lang="en-US" sz="1600" dirty="0">
                <a:solidFill>
                  <a:schemeClr val="accent2"/>
                </a:solidFill>
                <a:latin typeface="Arial" panose="020B0604020202020204" pitchFamily="34" charset="0"/>
                <a:cs typeface="+mn-cs"/>
              </a:rPr>
              <a:t>For Planetary Coordinate System</a:t>
            </a:r>
            <a:r>
              <a:rPr lang="en-US" sz="1600" b="0" i="0" u="none" strike="noStrike" baseline="0" dirty="0">
                <a:latin typeface="Arial" panose="020B0604020202020204" pitchFamily="34" charset="0"/>
              </a:rPr>
              <a:t>:</a:t>
            </a:r>
          </a:p>
          <a:p>
            <a:pPr lvl="2"/>
            <a:r>
              <a:rPr lang="en-US" sz="1200" dirty="0">
                <a:solidFill>
                  <a:schemeClr val="accent2"/>
                </a:solidFill>
                <a:latin typeface="Arial" panose="020B0604020202020204" pitchFamily="34" charset="0"/>
                <a:cs typeface="+mn-cs"/>
              </a:rPr>
              <a:t>If (-90º ≤ (</a:t>
            </a:r>
            <a:r>
              <a:rPr lang="en-US" sz="1200" dirty="0" err="1">
                <a:solidFill>
                  <a:schemeClr val="accent2"/>
                </a:solidFill>
                <a:latin typeface="Arial" panose="020B0604020202020204" pitchFamily="34" charset="0"/>
                <a:cs typeface="+mn-cs"/>
              </a:rPr>
              <a:t>Long</a:t>
            </a:r>
            <a:r>
              <a:rPr lang="en-US" sz="1200" baseline="-25000" dirty="0" err="1">
                <a:solidFill>
                  <a:schemeClr val="accent2"/>
                </a:solidFill>
                <a:latin typeface="Arial" panose="020B0604020202020204" pitchFamily="34" charset="0"/>
                <a:cs typeface="+mn-cs"/>
              </a:rPr>
              <a:t>planetary</a:t>
            </a:r>
            <a:r>
              <a:rPr lang="en-US" sz="1200" dirty="0">
                <a:solidFill>
                  <a:schemeClr val="accent2"/>
                </a:solidFill>
                <a:latin typeface="Arial" panose="020B0604020202020204" pitchFamily="34" charset="0"/>
                <a:cs typeface="+mn-cs"/>
              </a:rPr>
              <a:t> - </a:t>
            </a:r>
            <a:r>
              <a:rPr lang="en-US" sz="1200" dirty="0" err="1">
                <a:solidFill>
                  <a:schemeClr val="accent2"/>
                </a:solidFill>
                <a:latin typeface="Arial" panose="020B0604020202020204" pitchFamily="34" charset="0"/>
                <a:cs typeface="+mn-cs"/>
              </a:rPr>
              <a:t>Long</a:t>
            </a:r>
            <a:r>
              <a:rPr lang="en-US" sz="1200" baseline="-25000" dirty="0" err="1">
                <a:solidFill>
                  <a:schemeClr val="accent2"/>
                </a:solidFill>
                <a:latin typeface="Arial" panose="020B0604020202020204" pitchFamily="34" charset="0"/>
                <a:cs typeface="+mn-cs"/>
              </a:rPr>
              <a:t>subsolar</a:t>
            </a:r>
            <a:r>
              <a:rPr lang="en-US" sz="1200" dirty="0">
                <a:solidFill>
                  <a:schemeClr val="accent2"/>
                </a:solidFill>
                <a:latin typeface="Arial" panose="020B0604020202020204" pitchFamily="34" charset="0"/>
                <a:cs typeface="+mn-cs"/>
              </a:rPr>
              <a:t>) ≤ 90º) Then</a:t>
            </a:r>
          </a:p>
          <a:p>
            <a:pPr lvl="1"/>
            <a:endParaRPr lang="en-US" sz="1600" dirty="0">
              <a:solidFill>
                <a:schemeClr val="accent2"/>
              </a:solidFill>
              <a:latin typeface="Arial" panose="020B0604020202020204" pitchFamily="34" charset="0"/>
              <a:cs typeface="+mn-cs"/>
            </a:endParaRPr>
          </a:p>
          <a:p>
            <a:pPr lvl="1"/>
            <a:endParaRPr lang="en-US" sz="1600" dirty="0">
              <a:solidFill>
                <a:schemeClr val="accent2"/>
              </a:solidFill>
              <a:latin typeface="Arial" panose="020B0604020202020204" pitchFamily="34" charset="0"/>
              <a:cs typeface="+mn-cs"/>
            </a:endParaRPr>
          </a:p>
          <a:p>
            <a:pPr lvl="2"/>
            <a:r>
              <a:rPr lang="en-US" sz="1200" dirty="0">
                <a:solidFill>
                  <a:schemeClr val="accent2"/>
                </a:solidFill>
                <a:latin typeface="Arial" panose="020B0604020202020204" pitchFamily="34" charset="0"/>
                <a:cs typeface="+mn-cs"/>
              </a:rPr>
              <a:t>Else</a:t>
            </a:r>
          </a:p>
          <a:p>
            <a:pPr lvl="1"/>
            <a:endParaRPr lang="en-US" sz="1600" dirty="0"/>
          </a:p>
        </p:txBody>
      </p:sp>
      <p:sp>
        <p:nvSpPr>
          <p:cNvPr id="2" name="Title 1">
            <a:extLst>
              <a:ext uri="{FF2B5EF4-FFF2-40B4-BE49-F238E27FC236}">
                <a16:creationId xmlns:a16="http://schemas.microsoft.com/office/drawing/2014/main" id="{21B17F71-D9F1-460F-A84C-F38C97A0D8AD}"/>
              </a:ext>
            </a:extLst>
          </p:cNvPr>
          <p:cNvSpPr>
            <a:spLocks noGrp="1"/>
          </p:cNvSpPr>
          <p:nvPr>
            <p:ph type="title"/>
          </p:nvPr>
        </p:nvSpPr>
        <p:spPr/>
        <p:txBody>
          <a:bodyPr/>
          <a:lstStyle/>
          <a:p>
            <a:r>
              <a:rPr lang="en-US" dirty="0"/>
              <a:t>Lunar Orbital Thermal Model Inputs</a:t>
            </a:r>
          </a:p>
        </p:txBody>
      </p:sp>
      <p:sp>
        <p:nvSpPr>
          <p:cNvPr id="17" name="Content Placeholder 16">
            <a:extLst>
              <a:ext uri="{FF2B5EF4-FFF2-40B4-BE49-F238E27FC236}">
                <a16:creationId xmlns:a16="http://schemas.microsoft.com/office/drawing/2014/main" id="{A4C3E7D6-2DD0-4E22-A49E-3EF66A2EECFF}"/>
              </a:ext>
            </a:extLst>
          </p:cNvPr>
          <p:cNvSpPr>
            <a:spLocks noGrp="1"/>
          </p:cNvSpPr>
          <p:nvPr>
            <p:ph sz="half" idx="2"/>
          </p:nvPr>
        </p:nvSpPr>
        <p:spPr/>
        <p:txBody>
          <a:bodyPr/>
          <a:lstStyle/>
          <a:p>
            <a:pPr lvl="1"/>
            <a:r>
              <a:rPr lang="en-US" sz="1600" dirty="0">
                <a:solidFill>
                  <a:schemeClr val="accent2"/>
                </a:solidFill>
                <a:latin typeface="Arial" panose="020B0604020202020204" pitchFamily="34" charset="0"/>
                <a:cs typeface="+mn-cs"/>
              </a:rPr>
              <a:t>For Subsolar Coordinate System:</a:t>
            </a:r>
          </a:p>
          <a:p>
            <a:pPr lvl="2"/>
            <a:r>
              <a:rPr lang="en-US" sz="1600" dirty="0">
                <a:solidFill>
                  <a:schemeClr val="accent2"/>
                </a:solidFill>
                <a:latin typeface="Arial" panose="020B0604020202020204" pitchFamily="34" charset="0"/>
                <a:cs typeface="+mn-cs"/>
              </a:rPr>
              <a:t>If (</a:t>
            </a:r>
            <a:r>
              <a:rPr lang="en-US" sz="1600" dirty="0" err="1">
                <a:solidFill>
                  <a:schemeClr val="accent2"/>
                </a:solidFill>
                <a:latin typeface="Arial" panose="020B0604020202020204" pitchFamily="34" charset="0"/>
                <a:cs typeface="+mn-cs"/>
              </a:rPr>
              <a:t>Latss</a:t>
            </a:r>
            <a:r>
              <a:rPr lang="en-US" sz="1600" dirty="0">
                <a:solidFill>
                  <a:schemeClr val="accent2"/>
                </a:solidFill>
                <a:latin typeface="Arial" panose="020B0604020202020204" pitchFamily="34" charset="0"/>
                <a:cs typeface="+mn-cs"/>
              </a:rPr>
              <a:t> ≥ 0º) then </a:t>
            </a:r>
          </a:p>
          <a:p>
            <a:pPr lvl="1"/>
            <a:endParaRPr lang="en-US" sz="1600" dirty="0">
              <a:solidFill>
                <a:schemeClr val="accent2"/>
              </a:solidFill>
              <a:latin typeface="Arial" panose="020B0604020202020204" pitchFamily="34" charset="0"/>
              <a:cs typeface="+mn-cs"/>
            </a:endParaRPr>
          </a:p>
          <a:p>
            <a:pPr lvl="1"/>
            <a:endParaRPr lang="en-US" sz="1600" dirty="0">
              <a:solidFill>
                <a:schemeClr val="accent2"/>
              </a:solidFill>
              <a:latin typeface="Arial" panose="020B0604020202020204" pitchFamily="34" charset="0"/>
              <a:cs typeface="+mn-cs"/>
            </a:endParaRPr>
          </a:p>
          <a:p>
            <a:pPr lvl="2"/>
            <a:r>
              <a:rPr lang="en-US" sz="1600" dirty="0">
                <a:solidFill>
                  <a:schemeClr val="accent2"/>
                </a:solidFill>
                <a:latin typeface="Arial" panose="020B0604020202020204" pitchFamily="34" charset="0"/>
                <a:cs typeface="+mn-cs"/>
              </a:rPr>
              <a:t>Else</a:t>
            </a:r>
          </a:p>
          <a:p>
            <a:pPr marL="914400" lvl="2" indent="0">
              <a:buNone/>
            </a:pPr>
            <a:endParaRPr lang="en-US" sz="1600" dirty="0">
              <a:solidFill>
                <a:schemeClr val="accent2"/>
              </a:solidFill>
              <a:latin typeface="Arial" panose="020B0604020202020204" pitchFamily="34" charset="0"/>
              <a:cs typeface="+mn-cs"/>
            </a:endParaRPr>
          </a:p>
        </p:txBody>
      </p:sp>
      <p:sp>
        <p:nvSpPr>
          <p:cNvPr id="5" name="Footer Placeholder 4">
            <a:extLst>
              <a:ext uri="{FF2B5EF4-FFF2-40B4-BE49-F238E27FC236}">
                <a16:creationId xmlns:a16="http://schemas.microsoft.com/office/drawing/2014/main" id="{C6601F0C-2AE6-40F2-B575-2BD748CC82C4}"/>
              </a:ext>
            </a:extLst>
          </p:cNvPr>
          <p:cNvSpPr>
            <a:spLocks noGrp="1"/>
          </p:cNvSpPr>
          <p:nvPr>
            <p:ph type="ftr" sz="quarter" idx="11"/>
          </p:nvPr>
        </p:nvSpPr>
        <p:spPr/>
        <p:txBody>
          <a:bodyPr/>
          <a:lstStyle/>
          <a:p>
            <a:r>
              <a:rPr lang="en-US" dirty="0"/>
              <a:t>TFAWS 2022 – September 6</a:t>
            </a:r>
            <a:r>
              <a:rPr lang="en-US" baseline="30000" dirty="0"/>
              <a:t>th</a:t>
            </a:r>
            <a:r>
              <a:rPr lang="en-US" dirty="0"/>
              <a:t>-9</a:t>
            </a:r>
            <a:r>
              <a:rPr lang="en-US" baseline="30000" dirty="0"/>
              <a:t>th</a:t>
            </a:r>
            <a:r>
              <a:rPr lang="en-US" dirty="0"/>
              <a:t>, 2022</a:t>
            </a:r>
          </a:p>
        </p:txBody>
      </p:sp>
      <p:sp>
        <p:nvSpPr>
          <p:cNvPr id="6" name="Slide Number Placeholder 5">
            <a:extLst>
              <a:ext uri="{FF2B5EF4-FFF2-40B4-BE49-F238E27FC236}">
                <a16:creationId xmlns:a16="http://schemas.microsoft.com/office/drawing/2014/main" id="{E11AC6EE-F98E-462E-9716-0976669DDD60}"/>
              </a:ext>
            </a:extLst>
          </p:cNvPr>
          <p:cNvSpPr>
            <a:spLocks noGrp="1"/>
          </p:cNvSpPr>
          <p:nvPr>
            <p:ph type="sldNum" sz="quarter" idx="12"/>
          </p:nvPr>
        </p:nvSpPr>
        <p:spPr/>
        <p:txBody>
          <a:bodyPr/>
          <a:lstStyle/>
          <a:p>
            <a:fld id="{89199CED-6919-4E7D-A690-AD3E6D16DAA7}" type="slidenum">
              <a:rPr lang="en-US" smtClean="0"/>
              <a:pPr/>
              <a:t>4</a:t>
            </a:fld>
            <a:endParaRPr lang="en-US"/>
          </a:p>
        </p:txBody>
      </p:sp>
      <p:graphicFrame>
        <p:nvGraphicFramePr>
          <p:cNvPr id="18" name="Content Placeholder 10">
            <a:extLst>
              <a:ext uri="{FF2B5EF4-FFF2-40B4-BE49-F238E27FC236}">
                <a16:creationId xmlns:a16="http://schemas.microsoft.com/office/drawing/2014/main" id="{A7C94455-CC46-4122-B8F3-6EB395274C01}"/>
              </a:ext>
            </a:extLst>
          </p:cNvPr>
          <p:cNvGraphicFramePr>
            <a:graphicFrameLocks/>
          </p:cNvGraphicFramePr>
          <p:nvPr>
            <p:extLst>
              <p:ext uri="{D42A27DB-BD31-4B8C-83A1-F6EECF244321}">
                <p14:modId xmlns:p14="http://schemas.microsoft.com/office/powerpoint/2010/main" val="2144988559"/>
              </p:ext>
            </p:extLst>
          </p:nvPr>
        </p:nvGraphicFramePr>
        <p:xfrm>
          <a:off x="619125" y="1828800"/>
          <a:ext cx="5384800" cy="1463040"/>
        </p:xfrm>
        <a:graphic>
          <a:graphicData uri="http://schemas.openxmlformats.org/drawingml/2006/table">
            <a:tbl>
              <a:tblPr>
                <a:tableStyleId>{5C22544A-7EE6-4342-B048-85BDC9FD1C3A}</a:tableStyleId>
              </a:tblPr>
              <a:tblGrid>
                <a:gridCol w="524184">
                  <a:extLst>
                    <a:ext uri="{9D8B030D-6E8A-4147-A177-3AD203B41FA5}">
                      <a16:colId xmlns:a16="http://schemas.microsoft.com/office/drawing/2014/main" val="3653979740"/>
                    </a:ext>
                  </a:extLst>
                </a:gridCol>
                <a:gridCol w="495592">
                  <a:extLst>
                    <a:ext uri="{9D8B030D-6E8A-4147-A177-3AD203B41FA5}">
                      <a16:colId xmlns:a16="http://schemas.microsoft.com/office/drawing/2014/main" val="2449617541"/>
                    </a:ext>
                  </a:extLst>
                </a:gridCol>
                <a:gridCol w="657613">
                  <a:extLst>
                    <a:ext uri="{9D8B030D-6E8A-4147-A177-3AD203B41FA5}">
                      <a16:colId xmlns:a16="http://schemas.microsoft.com/office/drawing/2014/main" val="3245487062"/>
                    </a:ext>
                  </a:extLst>
                </a:gridCol>
                <a:gridCol w="495592">
                  <a:extLst>
                    <a:ext uri="{9D8B030D-6E8A-4147-A177-3AD203B41FA5}">
                      <a16:colId xmlns:a16="http://schemas.microsoft.com/office/drawing/2014/main" val="182510665"/>
                    </a:ext>
                  </a:extLst>
                </a:gridCol>
                <a:gridCol w="657613">
                  <a:extLst>
                    <a:ext uri="{9D8B030D-6E8A-4147-A177-3AD203B41FA5}">
                      <a16:colId xmlns:a16="http://schemas.microsoft.com/office/drawing/2014/main" val="1700355715"/>
                    </a:ext>
                  </a:extLst>
                </a:gridCol>
                <a:gridCol w="495592">
                  <a:extLst>
                    <a:ext uri="{9D8B030D-6E8A-4147-A177-3AD203B41FA5}">
                      <a16:colId xmlns:a16="http://schemas.microsoft.com/office/drawing/2014/main" val="3799355126"/>
                    </a:ext>
                  </a:extLst>
                </a:gridCol>
                <a:gridCol w="657613">
                  <a:extLst>
                    <a:ext uri="{9D8B030D-6E8A-4147-A177-3AD203B41FA5}">
                      <a16:colId xmlns:a16="http://schemas.microsoft.com/office/drawing/2014/main" val="3262240148"/>
                    </a:ext>
                  </a:extLst>
                </a:gridCol>
                <a:gridCol w="1401001">
                  <a:extLst>
                    <a:ext uri="{9D8B030D-6E8A-4147-A177-3AD203B41FA5}">
                      <a16:colId xmlns:a16="http://schemas.microsoft.com/office/drawing/2014/main" val="662568250"/>
                    </a:ext>
                  </a:extLst>
                </a:gridCol>
              </a:tblGrid>
              <a:tr h="182880">
                <a:tc gridSpan="8">
                  <a:txBody>
                    <a:bodyPr/>
                    <a:lstStyle/>
                    <a:p>
                      <a:pPr algn="ctr" fontAlgn="ctr"/>
                      <a:r>
                        <a:rPr lang="en-US" sz="1100" b="1" u="none" strike="noStrike" dirty="0">
                          <a:solidFill>
                            <a:schemeClr val="bg1"/>
                          </a:solidFill>
                          <a:effectLst/>
                        </a:rPr>
                        <a:t>Cold Case</a:t>
                      </a:r>
                      <a:endParaRPr lang="en-US" sz="1100" b="1" i="0" u="none" strike="noStrike" dirty="0">
                        <a:solidFill>
                          <a:schemeClr val="bg1"/>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chemeClr val="tx1"/>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97240247"/>
                  </a:ext>
                </a:extLst>
              </a:tr>
              <a:tr h="182880">
                <a:tc>
                  <a:txBody>
                    <a:bodyPr/>
                    <a:lstStyle/>
                    <a:p>
                      <a:pPr algn="ctr" fontAlgn="ctr"/>
                      <a:r>
                        <a:rPr lang="en-US" sz="1100" u="none" strike="noStrike" dirty="0">
                          <a:effectLst/>
                        </a:rPr>
                        <a:t>Solar</a:t>
                      </a:r>
                      <a:endParaRPr lang="en-US" sz="11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fontAlgn="ctr"/>
                      <a:r>
                        <a:rPr lang="en-US" sz="1100" u="none" strike="noStrike" dirty="0">
                          <a:effectLst/>
                        </a:rPr>
                        <a:t>Min Albedo</a:t>
                      </a:r>
                      <a:endParaRPr lang="en-US" sz="11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a:p>
                  </a:txBody>
                  <a:tcPr/>
                </a:tc>
                <a:tc gridSpan="2">
                  <a:txBody>
                    <a:bodyPr/>
                    <a:lstStyle/>
                    <a:p>
                      <a:pPr algn="ctr" fontAlgn="ctr"/>
                      <a:r>
                        <a:rPr lang="en-US" sz="1100" u="none" strike="noStrike">
                          <a:effectLst/>
                        </a:rPr>
                        <a:t>Combined Cold</a:t>
                      </a:r>
                      <a:endParaRPr lang="en-US" sz="11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gridSpan="2">
                  <a:txBody>
                    <a:bodyPr/>
                    <a:lstStyle/>
                    <a:p>
                      <a:pPr algn="ctr" fontAlgn="ctr"/>
                      <a:r>
                        <a:rPr lang="en-US" sz="1100" u="none" strike="noStrike" dirty="0">
                          <a:effectLst/>
                        </a:rPr>
                        <a:t>Min OLR</a:t>
                      </a:r>
                      <a:endParaRPr lang="en-US" sz="11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a:p>
                  </a:txBody>
                  <a:tcPr/>
                </a:tc>
                <a:tc>
                  <a:txBody>
                    <a:bodyPr/>
                    <a:lstStyle/>
                    <a:p>
                      <a:pPr algn="ctr" fontAlgn="ctr"/>
                      <a:r>
                        <a:rPr lang="en-US" sz="1100" u="none" strike="noStrike">
                          <a:effectLst/>
                        </a:rPr>
                        <a:t>Unilluminated Surface</a:t>
                      </a:r>
                      <a:endParaRPr lang="en-US" sz="11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43568864"/>
                  </a:ext>
                </a:extLst>
              </a:tr>
              <a:tr h="182880">
                <a:tc>
                  <a:txBody>
                    <a:bodyPr/>
                    <a:lstStyle/>
                    <a:p>
                      <a:pPr algn="ctr" fontAlgn="ctr"/>
                      <a:r>
                        <a:rPr lang="en-US" sz="1100" u="none" strike="noStrike" dirty="0">
                          <a:effectLst/>
                        </a:rPr>
                        <a:t>(W/m2)</a:t>
                      </a:r>
                      <a:endParaRPr lang="en-US" sz="11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100" u="none" strike="noStrike" dirty="0">
                          <a:effectLst/>
                        </a:rPr>
                        <a:t>Albedo</a:t>
                      </a:r>
                      <a:endParaRPr lang="en-US" sz="11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1100" u="none" strike="noStrike" dirty="0">
                          <a:effectLst/>
                        </a:rPr>
                        <a:t>Emissivity</a:t>
                      </a:r>
                      <a:endParaRPr lang="en-US" sz="11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1100" u="none" strike="noStrike" dirty="0">
                          <a:effectLst/>
                        </a:rPr>
                        <a:t>Albedo</a:t>
                      </a:r>
                      <a:endParaRPr lang="en-US" sz="11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100" u="none" strike="noStrike" dirty="0">
                          <a:effectLst/>
                        </a:rPr>
                        <a:t>Emissivity</a:t>
                      </a:r>
                      <a:endParaRPr lang="en-US" sz="11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100" u="none" strike="noStrike" dirty="0">
                          <a:effectLst/>
                        </a:rPr>
                        <a:t>Albedo</a:t>
                      </a:r>
                      <a:endParaRPr lang="en-US" sz="11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1100" u="none" strike="noStrike" dirty="0">
                          <a:effectLst/>
                        </a:rPr>
                        <a:t>Emissivity</a:t>
                      </a:r>
                      <a:endParaRPr lang="en-US" sz="11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1100" u="none" strike="noStrike" dirty="0">
                          <a:effectLst/>
                        </a:rPr>
                        <a:t>Temperature (K)</a:t>
                      </a:r>
                      <a:endParaRPr lang="en-US" sz="11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34500591"/>
                  </a:ext>
                </a:extLst>
              </a:tr>
              <a:tr h="182880">
                <a:tc>
                  <a:txBody>
                    <a:bodyPr/>
                    <a:lstStyle/>
                    <a:p>
                      <a:pPr algn="ctr" fontAlgn="ctr"/>
                      <a:r>
                        <a:rPr lang="en-US" sz="1100" u="none" strike="noStrike" dirty="0">
                          <a:effectLst/>
                        </a:rPr>
                        <a:t>1310</a:t>
                      </a:r>
                      <a:endParaRPr lang="en-US" sz="11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100" u="none" strike="noStrike">
                          <a:effectLst/>
                        </a:rPr>
                        <a:t>0.07</a:t>
                      </a:r>
                      <a:endParaRPr lang="en-US" sz="11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1100" u="none" strike="noStrike">
                          <a:effectLst/>
                        </a:rPr>
                        <a:t>0.95</a:t>
                      </a:r>
                      <a:endParaRPr lang="en-US" sz="11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1100" u="none" strike="noStrike">
                          <a:effectLst/>
                        </a:rPr>
                        <a:t>0.15</a:t>
                      </a:r>
                      <a:endParaRPr lang="en-US" sz="11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100" u="none" strike="noStrike">
                          <a:effectLst/>
                        </a:rPr>
                        <a:t>0.95</a:t>
                      </a:r>
                      <a:endParaRPr lang="en-US" sz="11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100" u="none" strike="noStrike" dirty="0">
                          <a:effectLst/>
                        </a:rPr>
                        <a:t>0.2</a:t>
                      </a:r>
                      <a:endParaRPr lang="en-US" sz="11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1100" u="none" strike="noStrike" dirty="0">
                          <a:effectLst/>
                        </a:rPr>
                        <a:t>0.95</a:t>
                      </a:r>
                      <a:endParaRPr lang="en-US" sz="11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1100" u="none" strike="noStrike" dirty="0">
                          <a:effectLst/>
                        </a:rPr>
                        <a:t>80</a:t>
                      </a:r>
                      <a:endParaRPr lang="en-US" sz="11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46398790"/>
                  </a:ext>
                </a:extLst>
              </a:tr>
              <a:tr h="182880">
                <a:tc gridSpan="8">
                  <a:txBody>
                    <a:bodyPr/>
                    <a:lstStyle/>
                    <a:p>
                      <a:pPr algn="ctr" fontAlgn="ctr"/>
                      <a:r>
                        <a:rPr lang="en-US" sz="1100" b="1" u="none" strike="noStrike" dirty="0">
                          <a:solidFill>
                            <a:schemeClr val="bg1"/>
                          </a:solidFill>
                          <a:effectLst/>
                        </a:rPr>
                        <a:t>Hot Case</a:t>
                      </a:r>
                      <a:endParaRPr lang="en-US" sz="1100" b="1" i="0" u="none" strike="noStrike" dirty="0">
                        <a:solidFill>
                          <a:schemeClr val="bg1"/>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66370589"/>
                  </a:ext>
                </a:extLst>
              </a:tr>
              <a:tr h="182880">
                <a:tc>
                  <a:txBody>
                    <a:bodyPr/>
                    <a:lstStyle/>
                    <a:p>
                      <a:pPr algn="ctr" fontAlgn="ctr"/>
                      <a:r>
                        <a:rPr lang="en-US" sz="1100" u="none" strike="noStrike" dirty="0">
                          <a:effectLst/>
                        </a:rPr>
                        <a:t>Solar</a:t>
                      </a:r>
                      <a:endParaRPr lang="en-US" sz="11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fontAlgn="ctr"/>
                      <a:r>
                        <a:rPr lang="en-US" sz="1100" u="none" strike="noStrike" dirty="0">
                          <a:effectLst/>
                        </a:rPr>
                        <a:t>Max Albedo</a:t>
                      </a:r>
                      <a:endParaRPr lang="en-US" sz="11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a:p>
                  </a:txBody>
                  <a:tcPr/>
                </a:tc>
                <a:tc gridSpan="2">
                  <a:txBody>
                    <a:bodyPr/>
                    <a:lstStyle/>
                    <a:p>
                      <a:pPr algn="ctr" fontAlgn="ctr"/>
                      <a:r>
                        <a:rPr lang="en-US" sz="1100" u="none" strike="noStrike" dirty="0">
                          <a:effectLst/>
                        </a:rPr>
                        <a:t>Combined Hot</a:t>
                      </a:r>
                      <a:endParaRPr lang="en-US" sz="11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gridSpan="2">
                  <a:txBody>
                    <a:bodyPr/>
                    <a:lstStyle/>
                    <a:p>
                      <a:pPr algn="ctr" fontAlgn="ctr"/>
                      <a:r>
                        <a:rPr lang="en-US" sz="1100" u="none" strike="noStrike" dirty="0">
                          <a:effectLst/>
                        </a:rPr>
                        <a:t>Max OLR</a:t>
                      </a:r>
                      <a:endParaRPr lang="en-US" sz="11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a:p>
                  </a:txBody>
                  <a:tcPr/>
                </a:tc>
                <a:tc>
                  <a:txBody>
                    <a:bodyPr/>
                    <a:lstStyle/>
                    <a:p>
                      <a:pPr algn="ctr" fontAlgn="ctr"/>
                      <a:r>
                        <a:rPr lang="en-US" sz="1100" u="none" strike="noStrike">
                          <a:effectLst/>
                        </a:rPr>
                        <a:t>Unilluminated Surface</a:t>
                      </a:r>
                      <a:endParaRPr lang="en-US" sz="11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27145645"/>
                  </a:ext>
                </a:extLst>
              </a:tr>
              <a:tr h="182880">
                <a:tc>
                  <a:txBody>
                    <a:bodyPr/>
                    <a:lstStyle/>
                    <a:p>
                      <a:pPr algn="ctr" fontAlgn="ctr"/>
                      <a:r>
                        <a:rPr lang="en-US" sz="1100" u="none" strike="noStrike" dirty="0">
                          <a:effectLst/>
                        </a:rPr>
                        <a:t>(W/m2)</a:t>
                      </a:r>
                      <a:endParaRPr lang="en-US" sz="11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100" u="none" strike="noStrike" dirty="0">
                          <a:effectLst/>
                        </a:rPr>
                        <a:t>Albedo</a:t>
                      </a:r>
                      <a:endParaRPr lang="en-US" sz="11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1100" u="none" strike="noStrike" dirty="0">
                          <a:effectLst/>
                        </a:rPr>
                        <a:t>Emissivity</a:t>
                      </a:r>
                      <a:endParaRPr lang="en-US" sz="11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1100" u="none" strike="noStrike">
                          <a:effectLst/>
                        </a:rPr>
                        <a:t>Albedo</a:t>
                      </a:r>
                      <a:endParaRPr lang="en-US" sz="11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100" u="none" strike="noStrike">
                          <a:effectLst/>
                        </a:rPr>
                        <a:t>Emissivity</a:t>
                      </a:r>
                      <a:endParaRPr lang="en-US" sz="11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100" u="none" strike="noStrike">
                          <a:effectLst/>
                        </a:rPr>
                        <a:t>Albedo</a:t>
                      </a:r>
                      <a:endParaRPr lang="en-US" sz="11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1100" u="none" strike="noStrike" dirty="0">
                          <a:effectLst/>
                        </a:rPr>
                        <a:t>Emissivity</a:t>
                      </a:r>
                      <a:endParaRPr lang="en-US" sz="11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1100" u="none" strike="noStrike">
                          <a:effectLst/>
                        </a:rPr>
                        <a:t>Temperature (K)</a:t>
                      </a:r>
                      <a:endParaRPr lang="en-US" sz="11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6982537"/>
                  </a:ext>
                </a:extLst>
              </a:tr>
              <a:tr h="182880">
                <a:tc>
                  <a:txBody>
                    <a:bodyPr/>
                    <a:lstStyle/>
                    <a:p>
                      <a:pPr algn="ctr" fontAlgn="ctr"/>
                      <a:r>
                        <a:rPr lang="en-US" sz="1100" u="none" strike="noStrike" dirty="0">
                          <a:effectLst/>
                        </a:rPr>
                        <a:t>1426</a:t>
                      </a:r>
                      <a:endParaRPr lang="en-US" sz="11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100" u="none" strike="noStrike" dirty="0">
                          <a:effectLst/>
                        </a:rPr>
                        <a:t>0.2</a:t>
                      </a:r>
                      <a:endParaRPr lang="en-US" sz="11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1100" u="none" strike="noStrike" dirty="0">
                          <a:effectLst/>
                        </a:rPr>
                        <a:t>0.98</a:t>
                      </a:r>
                      <a:endParaRPr lang="en-US" sz="11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1100" u="none" strike="noStrike" dirty="0">
                          <a:effectLst/>
                        </a:rPr>
                        <a:t>0.12</a:t>
                      </a:r>
                      <a:endParaRPr lang="en-US" sz="11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100" u="none" strike="noStrike">
                          <a:effectLst/>
                        </a:rPr>
                        <a:t>0.98</a:t>
                      </a:r>
                      <a:endParaRPr lang="en-US" sz="1100" b="0" i="0" u="none" strike="noStrike">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100" u="none" strike="noStrike" dirty="0">
                          <a:effectLst/>
                        </a:rPr>
                        <a:t>0.07</a:t>
                      </a:r>
                      <a:endParaRPr lang="en-US" sz="11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1100" u="none" strike="noStrike" dirty="0">
                          <a:effectLst/>
                        </a:rPr>
                        <a:t>0.98</a:t>
                      </a:r>
                      <a:endParaRPr lang="en-US" sz="11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1100" u="none" strike="noStrike" dirty="0">
                          <a:effectLst/>
                        </a:rPr>
                        <a:t>120</a:t>
                      </a:r>
                      <a:endParaRPr lang="en-US" sz="11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89672414"/>
                  </a:ext>
                </a:extLst>
              </a:tr>
            </a:tbl>
          </a:graphicData>
        </a:graphic>
      </p:graphicFrame>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0BF09031-3E99-48B7-85EA-76374CEFC1E5}"/>
                  </a:ext>
                </a:extLst>
              </p:cNvPr>
              <p:cNvSpPr txBox="1"/>
              <p:nvPr/>
            </p:nvSpPr>
            <p:spPr>
              <a:xfrm>
                <a:off x="2247900" y="5512772"/>
                <a:ext cx="1612900" cy="27635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900" b="0" i="1" smtClean="0">
                              <a:solidFill>
                                <a:srgbClr val="000000"/>
                              </a:solidFill>
                              <a:effectLst/>
                              <a:latin typeface="Cambria Math" panose="02040503050406030204" pitchFamily="18" charset="0"/>
                              <a:cs typeface="Arial" panose="020B0604020202020204" pitchFamily="34" charset="0"/>
                            </a:rPr>
                          </m:ctrlPr>
                        </m:sSubPr>
                        <m:e>
                          <m:r>
                            <m:rPr>
                              <m:nor/>
                            </m:rPr>
                            <a:rPr lang="en-US" sz="9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Q</m:t>
                          </m:r>
                        </m:e>
                        <m:sub>
                          <m:r>
                            <m:rPr>
                              <m:nor/>
                            </m:rPr>
                            <a:rPr lang="en-US" sz="9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IR</m:t>
                          </m:r>
                        </m:sub>
                      </m:sSub>
                      <m:r>
                        <m:rPr>
                          <m:nor/>
                        </m:rPr>
                        <a:rPr lang="en-US" sz="9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 </m:t>
                      </m:r>
                      <m:r>
                        <m:rPr>
                          <m:nor/>
                        </m:rPr>
                        <a:rPr lang="en-US" sz="9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σ</m:t>
                      </m:r>
                      <m:r>
                        <m:rPr>
                          <m:nor/>
                        </m:rPr>
                        <a:rPr lang="en-US" sz="9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 </m:t>
                      </m:r>
                      <m:r>
                        <m:rPr>
                          <m:nor/>
                        </m:rPr>
                        <a:rPr lang="en-US" sz="9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ε</m:t>
                      </m:r>
                      <m:r>
                        <m:rPr>
                          <m:nor/>
                        </m:rPr>
                        <a:rPr lang="en-US" sz="9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 </m:t>
                      </m:r>
                      <m:sSup>
                        <m:sSupPr>
                          <m:ctrlPr>
                            <a:rPr lang="en-US" sz="900" b="0" i="1">
                              <a:solidFill>
                                <a:srgbClr val="000000"/>
                              </a:solidFill>
                              <a:effectLst/>
                              <a:latin typeface="Cambria Math" panose="02040503050406030204" pitchFamily="18" charset="0"/>
                              <a:cs typeface="Arial" panose="020B0604020202020204" pitchFamily="34" charset="0"/>
                            </a:rPr>
                          </m:ctrlPr>
                        </m:sSupPr>
                        <m:e>
                          <m:sSub>
                            <m:sSubPr>
                              <m:ctrlPr>
                                <a:rPr lang="en-US" sz="900" b="0" i="1">
                                  <a:solidFill>
                                    <a:srgbClr val="000000"/>
                                  </a:solidFill>
                                  <a:effectLst/>
                                  <a:latin typeface="Cambria Math" panose="02040503050406030204" pitchFamily="18" charset="0"/>
                                  <a:cs typeface="Arial" panose="020B0604020202020204" pitchFamily="34" charset="0"/>
                                </a:rPr>
                              </m:ctrlPr>
                            </m:sSubPr>
                            <m:e>
                              <m:r>
                                <m:rPr>
                                  <m:nor/>
                                </m:rPr>
                                <a:rPr lang="en-US" sz="9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T</m:t>
                              </m:r>
                            </m:e>
                            <m:sub>
                              <m:r>
                                <m:rPr>
                                  <m:nor/>
                                </m:rPr>
                                <a:rPr lang="en-US" sz="9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Dark</m:t>
                              </m:r>
                            </m:sub>
                          </m:sSub>
                        </m:e>
                        <m:sup>
                          <m:r>
                            <m:rPr>
                              <m:nor/>
                            </m:rPr>
                            <a:rPr lang="en-US" sz="9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4</m:t>
                          </m:r>
                        </m:sup>
                      </m:sSup>
                    </m:oMath>
                  </m:oMathPara>
                </a14:m>
                <a:endParaRPr lang="en-US" sz="1000" b="0" dirty="0"/>
              </a:p>
            </p:txBody>
          </p:sp>
        </mc:Choice>
        <mc:Fallback xmlns="">
          <p:sp>
            <p:nvSpPr>
              <p:cNvPr id="32" name="TextBox 31">
                <a:extLst>
                  <a:ext uri="{FF2B5EF4-FFF2-40B4-BE49-F238E27FC236}">
                    <a16:creationId xmlns:a16="http://schemas.microsoft.com/office/drawing/2014/main" id="{0BF09031-3E99-48B7-85EA-76374CEFC1E5}"/>
                  </a:ext>
                </a:extLst>
              </p:cNvPr>
              <p:cNvSpPr txBox="1">
                <a:spLocks noRot="1" noChangeAspect="1" noMove="1" noResize="1" noEditPoints="1" noAdjustHandles="1" noChangeArrowheads="1" noChangeShapeType="1" noTextEdit="1"/>
              </p:cNvSpPr>
              <p:nvPr/>
            </p:nvSpPr>
            <p:spPr>
              <a:xfrm>
                <a:off x="2247900" y="5512772"/>
                <a:ext cx="1612900" cy="276358"/>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7A673F13-439A-4E65-96EE-A60BCB32AE42}"/>
                  </a:ext>
                </a:extLst>
              </p:cNvPr>
              <p:cNvSpPr txBox="1"/>
              <p:nvPr/>
            </p:nvSpPr>
            <p:spPr>
              <a:xfrm>
                <a:off x="0" y="4801891"/>
                <a:ext cx="6275692" cy="475771"/>
              </a:xfrm>
              <a:prstGeom prst="rect">
                <a:avLst/>
              </a:prstGeom>
              <a:noFill/>
            </p:spPr>
            <p:txBody>
              <a:bodyPr wrap="square">
                <a:spAutoFit/>
              </a:bodyPr>
              <a:lstStyle/>
              <a:p>
                <a:pPr marL="0" marR="0">
                  <a:spcBef>
                    <a:spcPts val="0"/>
                  </a:spcBef>
                  <a:spcAft>
                    <a:spcPts val="0"/>
                  </a:spcAft>
                  <a:tabLst>
                    <a:tab pos="457200" algn="l"/>
                    <a:tab pos="5852160" algn="r"/>
                  </a:tabLst>
                </a:pPr>
                <a14:m>
                  <m:oMathPara xmlns:m="http://schemas.openxmlformats.org/officeDocument/2006/math">
                    <m:oMathParaPr>
                      <m:jc m:val="centerGroup"/>
                    </m:oMathParaPr>
                    <m:oMath xmlns:m="http://schemas.openxmlformats.org/officeDocument/2006/math">
                      <m:sSub>
                        <m:sSubPr>
                          <m:ctrlPr>
                            <a:rPr lang="en-US" sz="900" b="0" i="1" smtClean="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m:rPr>
                              <m:nor/>
                            </m:rPr>
                            <a:rPr lang="en-US" sz="900" b="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Q</m:t>
                          </m:r>
                        </m:e>
                        <m:sub>
                          <m:r>
                            <m:rPr>
                              <m:nor/>
                            </m:rPr>
                            <a:rPr lang="en-US" sz="900" b="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IR</m:t>
                          </m:r>
                        </m:sub>
                      </m:sSub>
                      <m:r>
                        <m:rPr>
                          <m:nor/>
                        </m:rPr>
                        <a:rPr lang="en-US" sz="900" b="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m:t>
                      </m:r>
                      <m:d>
                        <m:dPr>
                          <m:ctrlPr>
                            <a:rPr lang="en-US" sz="900" b="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dPr>
                        <m:e>
                          <m:func>
                            <m:funcPr>
                              <m:ctrlPr>
                                <a:rPr lang="en-US" sz="900" b="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funcPr>
                            <m:fName>
                              <m:r>
                                <m:rPr>
                                  <m:nor/>
                                </m:rPr>
                                <a:rPr lang="en-US" sz="900" b="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cos</m:t>
                              </m:r>
                            </m:fName>
                            <m:e>
                              <m:d>
                                <m:dPr>
                                  <m:ctrlPr>
                                    <a:rPr lang="en-US" sz="900" b="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dPr>
                                <m:e>
                                  <m:sSub>
                                    <m:sSubPr>
                                      <m:ctrlPr>
                                        <a:rPr lang="en-US" sz="900" b="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m:rPr>
                                          <m:nor/>
                                        </m:rPr>
                                        <a:rPr lang="en-US" sz="900" b="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Long</m:t>
                                      </m:r>
                                    </m:e>
                                    <m:sub>
                                      <m:r>
                                        <m:rPr>
                                          <m:nor/>
                                        </m:rPr>
                                        <a:rPr lang="en-US" sz="900" b="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planetary</m:t>
                                      </m:r>
                                      <m:r>
                                        <m:rPr>
                                          <m:nor/>
                                        </m:rPr>
                                        <a:rPr lang="en-US" sz="900" b="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m:t>
                                      </m:r>
                                    </m:sub>
                                  </m:sSub>
                                  <m:r>
                                    <m:rPr>
                                      <m:nor/>
                                    </m:rPr>
                                    <a:rPr lang="en-US" sz="900" b="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m:t>
                                  </m:r>
                                  <m:r>
                                    <a:rPr lang="en-US" sz="900" b="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m:t>
                                  </m:r>
                                  <m:sSub>
                                    <m:sSubPr>
                                      <m:ctrlPr>
                                        <a:rPr lang="en-US" sz="900" b="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m:rPr>
                                          <m:nor/>
                                        </m:rPr>
                                        <a:rPr lang="en-US" sz="900" b="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Long</m:t>
                                      </m:r>
                                    </m:e>
                                    <m:sub>
                                      <m:r>
                                        <m:rPr>
                                          <m:nor/>
                                        </m:rPr>
                                        <a:rPr lang="en-US" sz="900" b="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subsolar</m:t>
                                      </m:r>
                                    </m:sub>
                                  </m:sSub>
                                </m:e>
                              </m:d>
                            </m:e>
                          </m:func>
                          <m:r>
                            <m:rPr>
                              <m:nor/>
                            </m:rPr>
                            <a:rPr lang="en-US" sz="900" b="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m:t>
                          </m:r>
                          <m:d>
                            <m:dPr>
                              <m:ctrlPr>
                                <a:rPr lang="en-US" sz="900" b="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dPr>
                            <m:e>
                              <m:sSub>
                                <m:sSubPr>
                                  <m:ctrlPr>
                                    <a:rPr lang="en-US" sz="900" b="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m:rPr>
                                      <m:nor/>
                                    </m:rPr>
                                    <a:rPr lang="en-US" sz="900" b="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Lat</m:t>
                                  </m:r>
                                </m:e>
                                <m:sub>
                                  <m:r>
                                    <m:rPr>
                                      <m:nor/>
                                    </m:rPr>
                                    <a:rPr lang="en-US" sz="900" b="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planetary</m:t>
                                  </m:r>
                                </m:sub>
                              </m:sSub>
                              <m:r>
                                <m:rPr>
                                  <m:nor/>
                                </m:rPr>
                                <a:rPr lang="en-US" sz="900" b="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m:t>
                              </m:r>
                              <m:sSub>
                                <m:sSubPr>
                                  <m:ctrlPr>
                                    <a:rPr lang="en-US" sz="900" b="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m:rPr>
                                      <m:nor/>
                                    </m:rPr>
                                    <a:rPr lang="en-US" sz="900" b="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Lat</m:t>
                                  </m:r>
                                </m:e>
                                <m:sub>
                                  <m:r>
                                    <m:rPr>
                                      <m:nor/>
                                    </m:rPr>
                                    <a:rPr lang="en-US" sz="900" b="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subsolar</m:t>
                                  </m:r>
                                </m:sub>
                              </m:sSub>
                            </m:e>
                          </m:d>
                        </m:e>
                      </m:d>
                      <m:r>
                        <m:rPr>
                          <m:nor/>
                        </m:rPr>
                        <a:rPr lang="en-US" sz="9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m:t>
                      </m:r>
                      <m:d>
                        <m:dPr>
                          <m:ctrlPr>
                            <a:rPr lang="en-US" sz="900" b="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dPr>
                        <m:e>
                          <m:d>
                            <m:dPr>
                              <m:ctrlPr>
                                <a:rPr lang="en-US" sz="900" b="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dPr>
                            <m:e>
                              <m:r>
                                <m:rPr>
                                  <m:nor/>
                                </m:rPr>
                                <a:rPr lang="en-US" sz="9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1</m:t>
                              </m:r>
                              <m:r>
                                <m:rPr>
                                  <m:nor/>
                                </m:rPr>
                                <a:rPr lang="en-US" sz="900" b="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m:t>
                              </m:r>
                              <m:r>
                                <m:rPr>
                                  <m:nor/>
                                </m:rPr>
                                <a:rPr lang="en-US" sz="9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a</m:t>
                              </m:r>
                            </m:e>
                          </m:d>
                          <m:r>
                            <m:rPr>
                              <m:nor/>
                            </m:rPr>
                            <a:rPr lang="en-US" sz="9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 </m:t>
                          </m:r>
                          <m:sSub>
                            <m:sSubPr>
                              <m:ctrlPr>
                                <a:rPr lang="en-US" sz="900" b="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m:rPr>
                                  <m:nor/>
                                </m:rPr>
                                <a:rPr lang="en-US" sz="9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S</m:t>
                              </m:r>
                            </m:e>
                            <m:sub>
                              <m:r>
                                <m:rPr>
                                  <m:nor/>
                                </m:rPr>
                                <a:rPr lang="en-US" sz="9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0</m:t>
                              </m:r>
                            </m:sub>
                          </m:sSub>
                          <m:r>
                            <m:rPr>
                              <m:nor/>
                            </m:rPr>
                            <a:rPr lang="en-US" sz="900" b="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m:t>
                          </m:r>
                          <m:r>
                            <m:rPr>
                              <m:nor/>
                            </m:rPr>
                            <a:rPr lang="en-US" sz="9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m:t>
                          </m:r>
                          <m:r>
                            <m:rPr>
                              <m:nor/>
                            </m:rPr>
                            <a:rPr lang="en-US" sz="9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σ</m:t>
                          </m:r>
                          <m:r>
                            <m:rPr>
                              <m:nor/>
                            </m:rPr>
                            <a:rPr lang="en-US" sz="9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 </m:t>
                          </m:r>
                          <m:r>
                            <m:rPr>
                              <m:nor/>
                            </m:rPr>
                            <a:rPr lang="en-US" sz="9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ε</m:t>
                          </m:r>
                          <m:r>
                            <m:rPr>
                              <m:nor/>
                            </m:rPr>
                            <a:rPr lang="en-US" sz="9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 </m:t>
                          </m:r>
                          <m:sSup>
                            <m:sSupPr>
                              <m:ctrlPr>
                                <a:rPr lang="en-US" sz="900" b="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pPr>
                            <m:e>
                              <m:sSub>
                                <m:sSubPr>
                                  <m:ctrlPr>
                                    <a:rPr lang="en-US" sz="900" b="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m:rPr>
                                      <m:nor/>
                                    </m:rPr>
                                    <a:rPr lang="en-US" sz="9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T</m:t>
                                  </m:r>
                                </m:e>
                                <m:sub>
                                  <m:r>
                                    <m:rPr>
                                      <m:nor/>
                                    </m:rPr>
                                    <a:rPr lang="en-US" sz="9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Dark</m:t>
                                  </m:r>
                                </m:sub>
                              </m:sSub>
                            </m:e>
                            <m:sup>
                              <m:r>
                                <m:rPr>
                                  <m:nor/>
                                </m:rPr>
                                <a:rPr lang="en-US" sz="9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4</m:t>
                              </m:r>
                            </m:sup>
                          </m:sSup>
                        </m:e>
                      </m:d>
                      <m:r>
                        <m:rPr>
                          <m:nor/>
                        </m:rPr>
                        <a:rPr lang="en-US" sz="9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m:t>
                      </m:r>
                      <m:r>
                        <m:rPr>
                          <m:nor/>
                        </m:rPr>
                        <a:rPr lang="en-US" sz="9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σ</m:t>
                      </m:r>
                      <m:r>
                        <m:rPr>
                          <m:nor/>
                        </m:rPr>
                        <a:rPr lang="en-US" sz="9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 </m:t>
                      </m:r>
                      <m:r>
                        <m:rPr>
                          <m:nor/>
                        </m:rPr>
                        <a:rPr lang="en-US" sz="9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ε</m:t>
                      </m:r>
                      <m:r>
                        <m:rPr>
                          <m:nor/>
                        </m:rPr>
                        <a:rPr lang="en-US" sz="9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 </m:t>
                      </m:r>
                      <m:sSup>
                        <m:sSupPr>
                          <m:ctrlPr>
                            <a:rPr lang="en-US" sz="900" b="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pPr>
                        <m:e>
                          <m:sSub>
                            <m:sSubPr>
                              <m:ctrlPr>
                                <a:rPr lang="en-US" sz="900" b="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m:rPr>
                                  <m:nor/>
                                </m:rPr>
                                <a:rPr lang="en-US" sz="9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T</m:t>
                              </m:r>
                            </m:e>
                            <m:sub>
                              <m:r>
                                <m:rPr>
                                  <m:nor/>
                                </m:rPr>
                                <a:rPr lang="en-US" sz="9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Dark</m:t>
                              </m:r>
                            </m:sub>
                          </m:sSub>
                        </m:e>
                        <m:sup>
                          <m:r>
                            <m:rPr>
                              <m:nor/>
                            </m:rPr>
                            <a:rPr lang="en-US" sz="9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4</m:t>
                          </m:r>
                        </m:sup>
                      </m:sSup>
                    </m:oMath>
                  </m:oMathPara>
                </a14:m>
                <a:endParaRPr lang="en-US" sz="1100" b="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tabLst>
                    <a:tab pos="457200" algn="l"/>
                    <a:tab pos="5852160" algn="r"/>
                  </a:tabLst>
                </a:pPr>
                <a:r>
                  <a:rPr lang="en-US" sz="900" b="0" i="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1100" b="0" dirty="0">
                  <a:effectLst/>
                  <a:latin typeface="Arial" panose="020B0604020202020204" pitchFamily="34" charset="0"/>
                  <a:ea typeface="Times New Roman" panose="02020603050405020304" pitchFamily="18" charset="0"/>
                  <a:cs typeface="Times New Roman" panose="02020603050405020304" pitchFamily="18" charset="0"/>
                </a:endParaRPr>
              </a:p>
            </p:txBody>
          </p:sp>
        </mc:Choice>
        <mc:Fallback xmlns="">
          <p:sp>
            <p:nvSpPr>
              <p:cNvPr id="34" name="TextBox 33">
                <a:extLst>
                  <a:ext uri="{FF2B5EF4-FFF2-40B4-BE49-F238E27FC236}">
                    <a16:creationId xmlns:a16="http://schemas.microsoft.com/office/drawing/2014/main" id="{7A673F13-439A-4E65-96EE-A60BCB32AE42}"/>
                  </a:ext>
                </a:extLst>
              </p:cNvPr>
              <p:cNvSpPr txBox="1">
                <a:spLocks noRot="1" noChangeAspect="1" noMove="1" noResize="1" noEditPoints="1" noAdjustHandles="1" noChangeArrowheads="1" noChangeShapeType="1" noTextEdit="1"/>
              </p:cNvSpPr>
              <p:nvPr/>
            </p:nvSpPr>
            <p:spPr>
              <a:xfrm>
                <a:off x="0" y="4801891"/>
                <a:ext cx="6275692" cy="475771"/>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A92E485F-5882-41A2-9A0B-DCC8A5D4CFBC}"/>
                  </a:ext>
                </a:extLst>
              </p:cNvPr>
              <p:cNvSpPr txBox="1"/>
              <p:nvPr/>
            </p:nvSpPr>
            <p:spPr>
              <a:xfrm>
                <a:off x="7156450" y="1660164"/>
                <a:ext cx="3930650" cy="36445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rgbClr val="000000"/>
                              </a:solidFill>
                              <a:effectLst/>
                              <a:latin typeface="Cambria Math" panose="02040503050406030204" pitchFamily="18" charset="0"/>
                              <a:cs typeface="Arial" panose="020B0604020202020204" pitchFamily="34" charset="0"/>
                            </a:rPr>
                          </m:ctrlPr>
                        </m:sSubPr>
                        <m:e>
                          <m:r>
                            <m:rPr>
                              <m:nor/>
                            </m:rPr>
                            <a:rPr lang="en-US" sz="10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Q</m:t>
                          </m:r>
                        </m:e>
                        <m:sub>
                          <m:r>
                            <m:rPr>
                              <m:nor/>
                            </m:rPr>
                            <a:rPr lang="en-US" sz="10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IR</m:t>
                          </m:r>
                        </m:sub>
                      </m:sSub>
                      <m:r>
                        <m:rPr>
                          <m:nor/>
                        </m:rPr>
                        <a:rPr lang="en-US" sz="10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 </m:t>
                      </m:r>
                      <m:r>
                        <m:rPr>
                          <m:nor/>
                        </m:rPr>
                        <a:rPr lang="en-US" sz="10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sin</m:t>
                      </m:r>
                      <m:r>
                        <m:rPr>
                          <m:nor/>
                        </m:rPr>
                        <a:rPr lang="en-US" sz="10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m:t>
                      </m:r>
                      <m:sSub>
                        <m:sSubPr>
                          <m:ctrlPr>
                            <a:rPr lang="en-US" sz="1000" b="0" i="1">
                              <a:solidFill>
                                <a:srgbClr val="000000"/>
                              </a:solidFill>
                              <a:effectLst/>
                              <a:latin typeface="Cambria Math" panose="02040503050406030204" pitchFamily="18" charset="0"/>
                              <a:cs typeface="Arial" panose="020B0604020202020204" pitchFamily="34" charset="0"/>
                            </a:rPr>
                          </m:ctrlPr>
                        </m:sSubPr>
                        <m:e>
                          <m:r>
                            <m:rPr>
                              <m:nor/>
                            </m:rPr>
                            <a:rPr lang="en-US" sz="10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Lat</m:t>
                          </m:r>
                        </m:e>
                        <m:sub>
                          <m:r>
                            <m:rPr>
                              <m:nor/>
                            </m:rPr>
                            <a:rPr lang="en-US" sz="10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SS</m:t>
                          </m:r>
                        </m:sub>
                      </m:sSub>
                      <m:r>
                        <m:rPr>
                          <m:nor/>
                        </m:rPr>
                        <a:rPr lang="en-US" sz="10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m:t>
                      </m:r>
                      <m:d>
                        <m:dPr>
                          <m:ctrlPr>
                            <a:rPr lang="en-US" sz="1000" b="0" i="1">
                              <a:solidFill>
                                <a:srgbClr val="000000"/>
                              </a:solidFill>
                              <a:effectLst/>
                              <a:latin typeface="Cambria Math" panose="02040503050406030204" pitchFamily="18" charset="0"/>
                              <a:cs typeface="Arial" panose="020B0604020202020204" pitchFamily="34" charset="0"/>
                            </a:rPr>
                          </m:ctrlPr>
                        </m:dPr>
                        <m:e>
                          <m:d>
                            <m:dPr>
                              <m:ctrlPr>
                                <a:rPr lang="en-US" sz="1000" b="0" i="1">
                                  <a:solidFill>
                                    <a:srgbClr val="000000"/>
                                  </a:solidFill>
                                  <a:effectLst/>
                                  <a:latin typeface="Cambria Math" panose="02040503050406030204" pitchFamily="18" charset="0"/>
                                  <a:cs typeface="Arial" panose="020B0604020202020204" pitchFamily="34" charset="0"/>
                                </a:rPr>
                              </m:ctrlPr>
                            </m:dPr>
                            <m:e>
                              <m:r>
                                <m:rPr>
                                  <m:nor/>
                                </m:rPr>
                                <a:rPr lang="en-US" sz="10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1 </m:t>
                              </m:r>
                              <m:r>
                                <m:rPr>
                                  <m:nor/>
                                </m:rPr>
                                <a:rPr lang="en-US" sz="1000" b="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m:t>
                              </m:r>
                              <m:r>
                                <m:rPr>
                                  <m:nor/>
                                </m:rPr>
                                <a:rPr lang="en-US" sz="10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m:t>
                              </m:r>
                              <m:r>
                                <m:rPr>
                                  <m:nor/>
                                </m:rPr>
                                <a:rPr lang="en-US" sz="10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a</m:t>
                              </m:r>
                            </m:e>
                          </m:d>
                          <m:r>
                            <m:rPr>
                              <m:nor/>
                            </m:rPr>
                            <a:rPr lang="en-US" sz="10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 </m:t>
                          </m:r>
                          <m:sSub>
                            <m:sSubPr>
                              <m:ctrlPr>
                                <a:rPr lang="en-US" sz="1000" b="0" i="1">
                                  <a:solidFill>
                                    <a:srgbClr val="000000"/>
                                  </a:solidFill>
                                  <a:effectLst/>
                                  <a:latin typeface="Cambria Math" panose="02040503050406030204" pitchFamily="18" charset="0"/>
                                  <a:cs typeface="Arial" panose="020B0604020202020204" pitchFamily="34" charset="0"/>
                                </a:rPr>
                              </m:ctrlPr>
                            </m:sSubPr>
                            <m:e>
                              <m:r>
                                <m:rPr>
                                  <m:nor/>
                                </m:rPr>
                                <a:rPr lang="en-US" sz="10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S</m:t>
                              </m:r>
                            </m:e>
                            <m:sub>
                              <m:r>
                                <m:rPr>
                                  <m:nor/>
                                </m:rPr>
                                <a:rPr lang="en-US" sz="10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0</m:t>
                              </m:r>
                            </m:sub>
                          </m:sSub>
                          <m:r>
                            <a:rPr lang="en-US" sz="1000" b="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m:t>
                          </m:r>
                          <m:r>
                            <m:rPr>
                              <m:nor/>
                            </m:rPr>
                            <a:rPr lang="en-US" sz="1000" b="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m:t>
                          </m:r>
                          <m:r>
                            <m:rPr>
                              <m:nor/>
                            </m:rPr>
                            <a:rPr lang="en-US" sz="10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m:t>
                          </m:r>
                          <m:r>
                            <m:rPr>
                              <m:nor/>
                            </m:rPr>
                            <a:rPr lang="en-US" sz="10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σ</m:t>
                          </m:r>
                          <m:r>
                            <m:rPr>
                              <m:nor/>
                            </m:rPr>
                            <a:rPr lang="en-US" sz="10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 </m:t>
                          </m:r>
                          <m:r>
                            <m:rPr>
                              <m:nor/>
                            </m:rPr>
                            <a:rPr lang="en-US" sz="10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ε</m:t>
                          </m:r>
                          <m:r>
                            <m:rPr>
                              <m:nor/>
                            </m:rPr>
                            <a:rPr lang="en-US" sz="10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m:t>
                          </m:r>
                          <m:r>
                            <a:rPr lang="en-US" sz="1000" b="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m:t>
                          </m:r>
                          <m:sSup>
                            <m:sSupPr>
                              <m:ctrlPr>
                                <a:rPr lang="en-US" sz="1000" b="0" i="1">
                                  <a:solidFill>
                                    <a:srgbClr val="000000"/>
                                  </a:solidFill>
                                  <a:effectLst/>
                                  <a:latin typeface="Cambria Math" panose="02040503050406030204" pitchFamily="18" charset="0"/>
                                  <a:cs typeface="Arial" panose="020B0604020202020204" pitchFamily="34" charset="0"/>
                                </a:rPr>
                              </m:ctrlPr>
                            </m:sSupPr>
                            <m:e>
                              <m:sSub>
                                <m:sSubPr>
                                  <m:ctrlPr>
                                    <a:rPr lang="en-US" sz="1000" b="0" i="1">
                                      <a:solidFill>
                                        <a:srgbClr val="000000"/>
                                      </a:solidFill>
                                      <a:effectLst/>
                                      <a:latin typeface="Cambria Math" panose="02040503050406030204" pitchFamily="18" charset="0"/>
                                      <a:cs typeface="Arial" panose="020B0604020202020204" pitchFamily="34" charset="0"/>
                                    </a:rPr>
                                  </m:ctrlPr>
                                </m:sSubPr>
                                <m:e>
                                  <m:r>
                                    <m:rPr>
                                      <m:nor/>
                                    </m:rPr>
                                    <a:rPr lang="en-US" sz="10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T</m:t>
                                  </m:r>
                                </m:e>
                                <m:sub>
                                  <m:r>
                                    <m:rPr>
                                      <m:nor/>
                                    </m:rPr>
                                    <a:rPr lang="en-US" sz="10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Dark</m:t>
                                  </m:r>
                                </m:sub>
                              </m:sSub>
                            </m:e>
                            <m:sup>
                              <m:r>
                                <m:rPr>
                                  <m:nor/>
                                </m:rPr>
                                <a:rPr lang="en-US" sz="10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4</m:t>
                              </m:r>
                            </m:sup>
                          </m:sSup>
                        </m:e>
                      </m:d>
                      <m:r>
                        <m:rPr>
                          <m:nor/>
                        </m:rPr>
                        <a:rPr lang="en-US" sz="10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m:t>
                      </m:r>
                      <m:r>
                        <m:rPr>
                          <m:nor/>
                        </m:rPr>
                        <a:rPr lang="en-US" sz="10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σ</m:t>
                      </m:r>
                      <m:r>
                        <m:rPr>
                          <m:nor/>
                        </m:rPr>
                        <a:rPr lang="en-US" sz="10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 </m:t>
                      </m:r>
                      <m:r>
                        <m:rPr>
                          <m:nor/>
                        </m:rPr>
                        <a:rPr lang="en-US" sz="10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ε</m:t>
                      </m:r>
                      <m:r>
                        <m:rPr>
                          <m:nor/>
                        </m:rPr>
                        <a:rPr lang="en-US" sz="10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m:t>
                      </m:r>
                      <m:r>
                        <a:rPr lang="en-US" sz="1000" b="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m:t>
                      </m:r>
                      <m:sSup>
                        <m:sSupPr>
                          <m:ctrlPr>
                            <a:rPr lang="en-US" sz="1000" b="0" i="1">
                              <a:solidFill>
                                <a:srgbClr val="000000"/>
                              </a:solidFill>
                              <a:effectLst/>
                              <a:latin typeface="Cambria Math" panose="02040503050406030204" pitchFamily="18" charset="0"/>
                              <a:cs typeface="Arial" panose="020B0604020202020204" pitchFamily="34" charset="0"/>
                            </a:rPr>
                          </m:ctrlPr>
                        </m:sSupPr>
                        <m:e>
                          <m:sSub>
                            <m:sSubPr>
                              <m:ctrlPr>
                                <a:rPr lang="en-US" sz="1000" b="0" i="1">
                                  <a:solidFill>
                                    <a:srgbClr val="000000"/>
                                  </a:solidFill>
                                  <a:effectLst/>
                                  <a:latin typeface="Cambria Math" panose="02040503050406030204" pitchFamily="18" charset="0"/>
                                  <a:cs typeface="Arial" panose="020B0604020202020204" pitchFamily="34" charset="0"/>
                                </a:rPr>
                              </m:ctrlPr>
                            </m:sSubPr>
                            <m:e>
                              <m:r>
                                <m:rPr>
                                  <m:nor/>
                                </m:rPr>
                                <a:rPr lang="en-US" sz="10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T</m:t>
                              </m:r>
                            </m:e>
                            <m:sub>
                              <m:r>
                                <m:rPr>
                                  <m:nor/>
                                </m:rPr>
                                <a:rPr lang="en-US" sz="10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Dark</m:t>
                              </m:r>
                            </m:sub>
                          </m:sSub>
                        </m:e>
                        <m:sup>
                          <m:r>
                            <m:rPr>
                              <m:nor/>
                            </m:rPr>
                            <a:rPr lang="en-US" sz="10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4</m:t>
                          </m:r>
                        </m:sup>
                      </m:sSup>
                    </m:oMath>
                  </m:oMathPara>
                </a14:m>
                <a:endParaRPr lang="en-US" sz="1050" b="0" dirty="0"/>
              </a:p>
            </p:txBody>
          </p:sp>
        </mc:Choice>
        <mc:Fallback xmlns="">
          <p:sp>
            <p:nvSpPr>
              <p:cNvPr id="40" name="TextBox 39">
                <a:extLst>
                  <a:ext uri="{FF2B5EF4-FFF2-40B4-BE49-F238E27FC236}">
                    <a16:creationId xmlns:a16="http://schemas.microsoft.com/office/drawing/2014/main" id="{A92E485F-5882-41A2-9A0B-DCC8A5D4CFBC}"/>
                  </a:ext>
                </a:extLst>
              </p:cNvPr>
              <p:cNvSpPr txBox="1">
                <a:spLocks noRot="1" noChangeAspect="1" noMove="1" noResize="1" noEditPoints="1" noAdjustHandles="1" noChangeArrowheads="1" noChangeShapeType="1" noTextEdit="1"/>
              </p:cNvSpPr>
              <p:nvPr/>
            </p:nvSpPr>
            <p:spPr>
              <a:xfrm>
                <a:off x="7156450" y="1660164"/>
                <a:ext cx="3930650" cy="364459"/>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7BAA7E81-7114-4D7F-9F9B-CEC41A825E6C}"/>
                  </a:ext>
                </a:extLst>
              </p:cNvPr>
              <p:cNvSpPr txBox="1"/>
              <p:nvPr/>
            </p:nvSpPr>
            <p:spPr>
              <a:xfrm>
                <a:off x="7962900" y="2422141"/>
                <a:ext cx="1612900" cy="29674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rgbClr val="000000"/>
                              </a:solidFill>
                              <a:effectLst/>
                              <a:latin typeface="Cambria Math" panose="02040503050406030204" pitchFamily="18" charset="0"/>
                              <a:cs typeface="Arial" panose="020B0604020202020204" pitchFamily="34" charset="0"/>
                            </a:rPr>
                          </m:ctrlPr>
                        </m:sSubPr>
                        <m:e>
                          <m:r>
                            <m:rPr>
                              <m:nor/>
                            </m:rPr>
                            <a:rPr lang="en-US" sz="10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Q</m:t>
                          </m:r>
                        </m:e>
                        <m:sub>
                          <m:r>
                            <m:rPr>
                              <m:nor/>
                            </m:rPr>
                            <a:rPr lang="en-US" sz="10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IR</m:t>
                          </m:r>
                        </m:sub>
                      </m:sSub>
                      <m:r>
                        <m:rPr>
                          <m:nor/>
                        </m:rPr>
                        <a:rPr lang="en-US" sz="10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 </m:t>
                      </m:r>
                      <m:r>
                        <m:rPr>
                          <m:nor/>
                        </m:rPr>
                        <a:rPr lang="en-US" sz="10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σ</m:t>
                      </m:r>
                      <m:r>
                        <m:rPr>
                          <m:nor/>
                        </m:rPr>
                        <a:rPr lang="en-US" sz="10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 </m:t>
                      </m:r>
                      <m:r>
                        <m:rPr>
                          <m:nor/>
                        </m:rPr>
                        <a:rPr lang="en-US" sz="10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ε</m:t>
                      </m:r>
                      <m:r>
                        <m:rPr>
                          <m:nor/>
                        </m:rPr>
                        <a:rPr lang="en-US" sz="10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 </m:t>
                      </m:r>
                      <m:sSup>
                        <m:sSupPr>
                          <m:ctrlPr>
                            <a:rPr lang="en-US" sz="1000" b="0" i="1">
                              <a:solidFill>
                                <a:srgbClr val="000000"/>
                              </a:solidFill>
                              <a:effectLst/>
                              <a:latin typeface="Cambria Math" panose="02040503050406030204" pitchFamily="18" charset="0"/>
                              <a:cs typeface="Arial" panose="020B0604020202020204" pitchFamily="34" charset="0"/>
                            </a:rPr>
                          </m:ctrlPr>
                        </m:sSupPr>
                        <m:e>
                          <m:sSub>
                            <m:sSubPr>
                              <m:ctrlPr>
                                <a:rPr lang="en-US" sz="1000" b="0" i="1">
                                  <a:solidFill>
                                    <a:srgbClr val="000000"/>
                                  </a:solidFill>
                                  <a:effectLst/>
                                  <a:latin typeface="Cambria Math" panose="02040503050406030204" pitchFamily="18" charset="0"/>
                                  <a:cs typeface="Arial" panose="020B0604020202020204" pitchFamily="34" charset="0"/>
                                </a:rPr>
                              </m:ctrlPr>
                            </m:sSubPr>
                            <m:e>
                              <m:r>
                                <m:rPr>
                                  <m:nor/>
                                </m:rPr>
                                <a:rPr lang="en-US" sz="10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T</m:t>
                              </m:r>
                            </m:e>
                            <m:sub>
                              <m:r>
                                <m:rPr>
                                  <m:nor/>
                                </m:rPr>
                                <a:rPr lang="en-US" sz="10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Dark</m:t>
                              </m:r>
                            </m:sub>
                          </m:sSub>
                        </m:e>
                        <m:sup>
                          <m:r>
                            <m:rPr>
                              <m:nor/>
                            </m:rPr>
                            <a:rPr lang="en-US" sz="1000" b="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4</m:t>
                          </m:r>
                        </m:sup>
                      </m:sSup>
                    </m:oMath>
                  </m:oMathPara>
                </a14:m>
                <a:endParaRPr lang="en-US" sz="1050" b="0" dirty="0"/>
              </a:p>
            </p:txBody>
          </p:sp>
        </mc:Choice>
        <mc:Fallback xmlns="">
          <p:sp>
            <p:nvSpPr>
              <p:cNvPr id="41" name="TextBox 40">
                <a:extLst>
                  <a:ext uri="{FF2B5EF4-FFF2-40B4-BE49-F238E27FC236}">
                    <a16:creationId xmlns:a16="http://schemas.microsoft.com/office/drawing/2014/main" id="{7BAA7E81-7114-4D7F-9F9B-CEC41A825E6C}"/>
                  </a:ext>
                </a:extLst>
              </p:cNvPr>
              <p:cNvSpPr txBox="1">
                <a:spLocks noRot="1" noChangeAspect="1" noMove="1" noResize="1" noEditPoints="1" noAdjustHandles="1" noChangeArrowheads="1" noChangeShapeType="1" noTextEdit="1"/>
              </p:cNvSpPr>
              <p:nvPr/>
            </p:nvSpPr>
            <p:spPr>
              <a:xfrm>
                <a:off x="7962900" y="2422141"/>
                <a:ext cx="1612900" cy="296748"/>
              </a:xfrm>
              <a:prstGeom prst="rect">
                <a:avLst/>
              </a:prstGeom>
              <a:blipFill>
                <a:blip r:embed="rId5"/>
                <a:stretch>
                  <a:fillRect/>
                </a:stretch>
              </a:blipFill>
            </p:spPr>
            <p:txBody>
              <a:bodyPr/>
              <a:lstStyle/>
              <a:p>
                <a:r>
                  <a:rPr lang="en-US">
                    <a:noFill/>
                  </a:rPr>
                  <a:t> </a:t>
                </a:r>
              </a:p>
            </p:txBody>
          </p:sp>
        </mc:Fallback>
      </mc:AlternateContent>
      <p:pic>
        <p:nvPicPr>
          <p:cNvPr id="42" name="Picture 41">
            <a:extLst>
              <a:ext uri="{FF2B5EF4-FFF2-40B4-BE49-F238E27FC236}">
                <a16:creationId xmlns:a16="http://schemas.microsoft.com/office/drawing/2014/main" id="{9618BF41-6ACF-4FFD-A60D-A220D3E704D1}"/>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6224905" y="2954490"/>
            <a:ext cx="4725670" cy="2834640"/>
          </a:xfrm>
          <a:prstGeom prst="rect">
            <a:avLst/>
          </a:prstGeom>
          <a:noFill/>
          <a:ln>
            <a:noFill/>
          </a:ln>
        </p:spPr>
      </p:pic>
      <p:pic>
        <p:nvPicPr>
          <p:cNvPr id="43" name="Picture 42">
            <a:extLst>
              <a:ext uri="{FF2B5EF4-FFF2-40B4-BE49-F238E27FC236}">
                <a16:creationId xmlns:a16="http://schemas.microsoft.com/office/drawing/2014/main" id="{2AEA9A30-93B3-4A35-AEBB-68D7567D2F34}"/>
              </a:ext>
            </a:extLst>
          </p:cNvPr>
          <p:cNvPicPr/>
          <p:nvPr/>
        </p:nvPicPr>
        <p:blipFill>
          <a:blip r:embed="rId7">
            <a:extLst>
              <a:ext uri="{28A0092B-C50C-407E-A947-70E740481C1C}">
                <a14:useLocalDpi xmlns:a14="http://schemas.microsoft.com/office/drawing/2010/main" val="0"/>
              </a:ext>
            </a:extLst>
          </a:blip>
          <a:srcRect/>
          <a:stretch>
            <a:fillRect/>
          </a:stretch>
        </p:blipFill>
        <p:spPr bwMode="auto">
          <a:xfrm>
            <a:off x="10950575" y="2954490"/>
            <a:ext cx="1165225" cy="2834640"/>
          </a:xfrm>
          <a:prstGeom prst="rect">
            <a:avLst/>
          </a:prstGeom>
          <a:noFill/>
          <a:ln>
            <a:noFill/>
          </a:ln>
        </p:spPr>
      </p:pic>
    </p:spTree>
    <p:extLst>
      <p:ext uri="{BB962C8B-B14F-4D97-AF65-F5344CB8AC3E}">
        <p14:creationId xmlns:p14="http://schemas.microsoft.com/office/powerpoint/2010/main" val="1452137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44067-5394-45F1-B7DB-41DD20DF6C15}"/>
              </a:ext>
            </a:extLst>
          </p:cNvPr>
          <p:cNvSpPr>
            <a:spLocks noGrp="1"/>
          </p:cNvSpPr>
          <p:nvPr>
            <p:ph type="title"/>
          </p:nvPr>
        </p:nvSpPr>
        <p:spPr/>
        <p:txBody>
          <a:bodyPr/>
          <a:lstStyle/>
          <a:p>
            <a:r>
              <a:rPr lang="en-US" dirty="0"/>
              <a:t>Lunar Thermal Model Inputs</a:t>
            </a:r>
          </a:p>
        </p:txBody>
      </p:sp>
      <p:sp>
        <p:nvSpPr>
          <p:cNvPr id="9" name="Content Placeholder 8">
            <a:extLst>
              <a:ext uri="{FF2B5EF4-FFF2-40B4-BE49-F238E27FC236}">
                <a16:creationId xmlns:a16="http://schemas.microsoft.com/office/drawing/2014/main" id="{DD21D7D0-DE35-4F14-8AF2-758AC3016FC4}"/>
              </a:ext>
            </a:extLst>
          </p:cNvPr>
          <p:cNvSpPr>
            <a:spLocks noGrp="1"/>
          </p:cNvSpPr>
          <p:nvPr>
            <p:ph idx="1"/>
          </p:nvPr>
        </p:nvSpPr>
        <p:spPr/>
        <p:txBody>
          <a:bodyPr/>
          <a:lstStyle/>
          <a:p>
            <a:r>
              <a:rPr lang="en-US" dirty="0"/>
              <a:t>In Thermal Desktop, using the Subsolar coordinate system for orbital cases requires a simpler 2-column </a:t>
            </a:r>
            <a:r>
              <a:rPr lang="en-US" dirty="0" err="1"/>
              <a:t>planetshine</a:t>
            </a:r>
            <a:r>
              <a:rPr lang="en-US" dirty="0"/>
              <a:t> input</a:t>
            </a:r>
          </a:p>
          <a:p>
            <a:r>
              <a:rPr lang="en-US" dirty="0"/>
              <a:t>Also avoids a simple-to-make solar vector alignment error</a:t>
            </a:r>
          </a:p>
          <a:p>
            <a:pPr lvl="1"/>
            <a:r>
              <a:rPr lang="en-US" dirty="0"/>
              <a:t>Solar heat rates are calculated during </a:t>
            </a:r>
            <a:r>
              <a:rPr lang="en-US" dirty="0" err="1"/>
              <a:t>Radk</a:t>
            </a:r>
            <a:r>
              <a:rPr lang="en-US" dirty="0"/>
              <a:t> HR task, separate from </a:t>
            </a:r>
            <a:r>
              <a:rPr lang="en-US" dirty="0" err="1"/>
              <a:t>planetshine</a:t>
            </a:r>
            <a:r>
              <a:rPr lang="en-US" dirty="0"/>
              <a:t> table.</a:t>
            </a:r>
          </a:p>
          <a:p>
            <a:pPr lvl="1"/>
            <a:r>
              <a:rPr lang="en-US" dirty="0"/>
              <a:t>A different Planetshine input table must be generated for each set of orbital parameters (RA Sun, RAAN, </a:t>
            </a:r>
            <a:r>
              <a:rPr lang="en-US" dirty="0" err="1"/>
              <a:t>etc</a:t>
            </a:r>
            <a:r>
              <a:rPr lang="en-US" dirty="0"/>
              <a:t>…) or the Solar Subsolar point and Planetshine subsolar point might not be at the same planetary coordinates.</a:t>
            </a:r>
          </a:p>
        </p:txBody>
      </p:sp>
      <p:sp>
        <p:nvSpPr>
          <p:cNvPr id="5" name="Footer Placeholder 4">
            <a:extLst>
              <a:ext uri="{FF2B5EF4-FFF2-40B4-BE49-F238E27FC236}">
                <a16:creationId xmlns:a16="http://schemas.microsoft.com/office/drawing/2014/main" id="{92E2FC25-3146-464C-849B-8A3AE02C4C49}"/>
              </a:ext>
            </a:extLst>
          </p:cNvPr>
          <p:cNvSpPr>
            <a:spLocks noGrp="1"/>
          </p:cNvSpPr>
          <p:nvPr>
            <p:ph type="ftr" sz="quarter" idx="11"/>
          </p:nvPr>
        </p:nvSpPr>
        <p:spPr/>
        <p:txBody>
          <a:bodyPr/>
          <a:lstStyle/>
          <a:p>
            <a:r>
              <a:rPr lang="en-US"/>
              <a:t>TFAWS 2022 – September 6</a:t>
            </a:r>
            <a:r>
              <a:rPr lang="en-US" baseline="30000"/>
              <a:t>th</a:t>
            </a:r>
            <a:r>
              <a:rPr lang="en-US"/>
              <a:t>-9</a:t>
            </a:r>
            <a:r>
              <a:rPr lang="en-US" baseline="30000"/>
              <a:t>th</a:t>
            </a:r>
            <a:r>
              <a:rPr lang="en-US"/>
              <a:t>, 2022</a:t>
            </a:r>
            <a:endParaRPr lang="en-US" dirty="0"/>
          </a:p>
        </p:txBody>
      </p:sp>
      <p:sp>
        <p:nvSpPr>
          <p:cNvPr id="6" name="Slide Number Placeholder 5">
            <a:extLst>
              <a:ext uri="{FF2B5EF4-FFF2-40B4-BE49-F238E27FC236}">
                <a16:creationId xmlns:a16="http://schemas.microsoft.com/office/drawing/2014/main" id="{98B6609E-6B6D-4341-A30F-A9E4150A6483}"/>
              </a:ext>
            </a:extLst>
          </p:cNvPr>
          <p:cNvSpPr>
            <a:spLocks noGrp="1"/>
          </p:cNvSpPr>
          <p:nvPr>
            <p:ph type="sldNum" sz="quarter" idx="12"/>
          </p:nvPr>
        </p:nvSpPr>
        <p:spPr/>
        <p:txBody>
          <a:bodyPr/>
          <a:lstStyle/>
          <a:p>
            <a:fld id="{89199CED-6919-4E7D-A690-AD3E6D16DAA7}" type="slidenum">
              <a:rPr lang="en-US" smtClean="0"/>
              <a:pPr/>
              <a:t>5</a:t>
            </a:fld>
            <a:endParaRPr lang="en-US"/>
          </a:p>
        </p:txBody>
      </p:sp>
      <p:pic>
        <p:nvPicPr>
          <p:cNvPr id="8" name="Picture 7">
            <a:extLst>
              <a:ext uri="{FF2B5EF4-FFF2-40B4-BE49-F238E27FC236}">
                <a16:creationId xmlns:a16="http://schemas.microsoft.com/office/drawing/2014/main" id="{D7EC023E-07EB-4947-B49A-DEEC37B7DAE0}"/>
              </a:ext>
            </a:extLst>
          </p:cNvPr>
          <p:cNvPicPr>
            <a:picLocks noChangeAspect="1"/>
          </p:cNvPicPr>
          <p:nvPr/>
        </p:nvPicPr>
        <p:blipFill>
          <a:blip r:embed="rId2"/>
          <a:stretch>
            <a:fillRect/>
          </a:stretch>
        </p:blipFill>
        <p:spPr>
          <a:xfrm>
            <a:off x="2552700" y="3438525"/>
            <a:ext cx="7426350" cy="3009900"/>
          </a:xfrm>
          <a:prstGeom prst="rect">
            <a:avLst/>
          </a:prstGeom>
        </p:spPr>
      </p:pic>
    </p:spTree>
    <p:extLst>
      <p:ext uri="{BB962C8B-B14F-4D97-AF65-F5344CB8AC3E}">
        <p14:creationId xmlns:p14="http://schemas.microsoft.com/office/powerpoint/2010/main" val="2437091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5C52F-2D52-4844-B1F5-5DF26DF31E7A}"/>
              </a:ext>
            </a:extLst>
          </p:cNvPr>
          <p:cNvSpPr>
            <a:spLocks noGrp="1"/>
          </p:cNvSpPr>
          <p:nvPr>
            <p:ph type="title"/>
          </p:nvPr>
        </p:nvSpPr>
        <p:spPr/>
        <p:txBody>
          <a:bodyPr/>
          <a:lstStyle/>
          <a:p>
            <a:r>
              <a:rPr lang="en-US" dirty="0"/>
              <a:t>Solar Eclipse Durations</a:t>
            </a:r>
          </a:p>
        </p:txBody>
      </p:sp>
      <p:sp>
        <p:nvSpPr>
          <p:cNvPr id="3" name="Content Placeholder 2">
            <a:extLst>
              <a:ext uri="{FF2B5EF4-FFF2-40B4-BE49-F238E27FC236}">
                <a16:creationId xmlns:a16="http://schemas.microsoft.com/office/drawing/2014/main" id="{69C6494B-44DB-4850-992C-EF9693808E99}"/>
              </a:ext>
            </a:extLst>
          </p:cNvPr>
          <p:cNvSpPr>
            <a:spLocks noGrp="1"/>
          </p:cNvSpPr>
          <p:nvPr>
            <p:ph idx="1"/>
          </p:nvPr>
        </p:nvSpPr>
        <p:spPr/>
        <p:txBody>
          <a:bodyPr/>
          <a:lstStyle/>
          <a:p>
            <a:r>
              <a:rPr lang="en-US" dirty="0"/>
              <a:t>Low Lunar Orbit (LLO)</a:t>
            </a:r>
          </a:p>
          <a:p>
            <a:pPr lvl="1"/>
            <a:r>
              <a:rPr lang="en-US" dirty="0"/>
              <a:t>Earth Shadow</a:t>
            </a:r>
          </a:p>
          <a:p>
            <a:pPr lvl="2"/>
            <a:r>
              <a:rPr lang="en-US" sz="1600" dirty="0"/>
              <a:t>Lunar Eclipses for years 1901 – 2100: http://eclipse.gsfc.nasa.gov/lunar.html</a:t>
            </a:r>
          </a:p>
          <a:p>
            <a:pPr lvl="2"/>
            <a:r>
              <a:rPr lang="en-US" sz="1600" dirty="0"/>
              <a:t>DSNE Table 3.3.9.1.4-1. Projected Worst Case Minimum Solar Flux during Lunar Eclipse, Dated June 26, 2029</a:t>
            </a:r>
          </a:p>
          <a:p>
            <a:pPr lvl="2"/>
            <a:endParaRPr lang="en-US" dirty="0"/>
          </a:p>
          <a:p>
            <a:pPr lvl="2"/>
            <a:endParaRPr lang="en-US" dirty="0"/>
          </a:p>
          <a:p>
            <a:pPr lvl="2"/>
            <a:endParaRPr lang="en-US" dirty="0"/>
          </a:p>
          <a:p>
            <a:pPr lvl="2"/>
            <a:endParaRPr lang="en-US" dirty="0"/>
          </a:p>
          <a:p>
            <a:pPr lvl="2"/>
            <a:endParaRPr lang="en-US" dirty="0"/>
          </a:p>
          <a:p>
            <a:pPr lvl="2"/>
            <a:r>
              <a:rPr lang="en-US" dirty="0"/>
              <a:t>To Model an eclipse event, Solar and Albedo should be set to zero for the duration of partial and total eclipse. Planetshine should be set to unilluminated side values.</a:t>
            </a:r>
          </a:p>
          <a:p>
            <a:pPr lvl="1"/>
            <a:r>
              <a:rPr lang="en-US" dirty="0"/>
              <a:t>Lunar Shadow</a:t>
            </a:r>
          </a:p>
          <a:p>
            <a:pPr lvl="2"/>
            <a:r>
              <a:rPr lang="en-US" sz="1600" b="0" i="0" u="none" strike="noStrike" baseline="0" dirty="0">
                <a:latin typeface="Arial" panose="020B0604020202020204" pitchFamily="34" charset="0"/>
              </a:rPr>
              <a:t>For orbital mission timelines not inclusive of a lunar eclipse, normal shadowing by the Moon calculated by orbital parameters represents the worst case.</a:t>
            </a:r>
            <a:endParaRPr lang="en-US" sz="1400" b="0" i="0" u="none" strike="noStrike" baseline="0" dirty="0">
              <a:solidFill>
                <a:srgbClr val="000000"/>
              </a:solidFill>
              <a:latin typeface="Times New Roman" panose="02020603050405020304" pitchFamily="18" charset="0"/>
            </a:endParaRPr>
          </a:p>
        </p:txBody>
      </p:sp>
      <p:sp>
        <p:nvSpPr>
          <p:cNvPr id="4" name="Footer Placeholder 3">
            <a:extLst>
              <a:ext uri="{FF2B5EF4-FFF2-40B4-BE49-F238E27FC236}">
                <a16:creationId xmlns:a16="http://schemas.microsoft.com/office/drawing/2014/main" id="{49E345D8-18BC-4361-8730-532D63F96C42}"/>
              </a:ext>
            </a:extLst>
          </p:cNvPr>
          <p:cNvSpPr>
            <a:spLocks noGrp="1"/>
          </p:cNvSpPr>
          <p:nvPr>
            <p:ph type="ftr" sz="quarter" idx="11"/>
          </p:nvPr>
        </p:nvSpPr>
        <p:spPr/>
        <p:txBody>
          <a:bodyPr/>
          <a:lstStyle/>
          <a:p>
            <a:r>
              <a:rPr lang="en-US"/>
              <a:t>TFAWS 2022 – September 6</a:t>
            </a:r>
            <a:r>
              <a:rPr lang="en-US" baseline="30000"/>
              <a:t>th</a:t>
            </a:r>
            <a:r>
              <a:rPr lang="en-US"/>
              <a:t>-9</a:t>
            </a:r>
            <a:r>
              <a:rPr lang="en-US" baseline="30000"/>
              <a:t>th</a:t>
            </a:r>
            <a:r>
              <a:rPr lang="en-US"/>
              <a:t>, 2022</a:t>
            </a:r>
            <a:endParaRPr lang="en-US" dirty="0"/>
          </a:p>
        </p:txBody>
      </p:sp>
      <p:sp>
        <p:nvSpPr>
          <p:cNvPr id="5" name="Slide Number Placeholder 4">
            <a:extLst>
              <a:ext uri="{FF2B5EF4-FFF2-40B4-BE49-F238E27FC236}">
                <a16:creationId xmlns:a16="http://schemas.microsoft.com/office/drawing/2014/main" id="{71DCD50C-E0BD-4554-BB23-D0CF8176BC55}"/>
              </a:ext>
            </a:extLst>
          </p:cNvPr>
          <p:cNvSpPr>
            <a:spLocks noGrp="1"/>
          </p:cNvSpPr>
          <p:nvPr>
            <p:ph type="sldNum" sz="quarter" idx="12"/>
          </p:nvPr>
        </p:nvSpPr>
        <p:spPr/>
        <p:txBody>
          <a:bodyPr/>
          <a:lstStyle/>
          <a:p>
            <a:fld id="{33F42015-0FC7-4B0E-8D2B-76EADF48D957}" type="slidenum">
              <a:rPr lang="en-US" smtClean="0"/>
              <a:pPr/>
              <a:t>6</a:t>
            </a:fld>
            <a:endParaRPr lang="en-US"/>
          </a:p>
        </p:txBody>
      </p:sp>
      <p:graphicFrame>
        <p:nvGraphicFramePr>
          <p:cNvPr id="8" name="Table 8">
            <a:extLst>
              <a:ext uri="{FF2B5EF4-FFF2-40B4-BE49-F238E27FC236}">
                <a16:creationId xmlns:a16="http://schemas.microsoft.com/office/drawing/2014/main" id="{34108198-E859-4D19-BE9E-4898EA5AB2AB}"/>
              </a:ext>
            </a:extLst>
          </p:cNvPr>
          <p:cNvGraphicFramePr>
            <a:graphicFrameLocks noGrp="1"/>
          </p:cNvGraphicFramePr>
          <p:nvPr>
            <p:extLst>
              <p:ext uri="{D42A27DB-BD31-4B8C-83A1-F6EECF244321}">
                <p14:modId xmlns:p14="http://schemas.microsoft.com/office/powerpoint/2010/main" val="4106065659"/>
              </p:ext>
            </p:extLst>
          </p:nvPr>
        </p:nvGraphicFramePr>
        <p:xfrm>
          <a:off x="1166951" y="2743200"/>
          <a:ext cx="5691049" cy="1219200"/>
        </p:xfrm>
        <a:graphic>
          <a:graphicData uri="http://schemas.openxmlformats.org/drawingml/2006/table">
            <a:tbl>
              <a:tblPr firstRow="1" bandRow="1">
                <a:tableStyleId>{5C22544A-7EE6-4342-B048-85BDC9FD1C3A}</a:tableStyleId>
              </a:tblPr>
              <a:tblGrid>
                <a:gridCol w="1582795">
                  <a:extLst>
                    <a:ext uri="{9D8B030D-6E8A-4147-A177-3AD203B41FA5}">
                      <a16:colId xmlns:a16="http://schemas.microsoft.com/office/drawing/2014/main" val="744117339"/>
                    </a:ext>
                  </a:extLst>
                </a:gridCol>
                <a:gridCol w="1524713">
                  <a:extLst>
                    <a:ext uri="{9D8B030D-6E8A-4147-A177-3AD203B41FA5}">
                      <a16:colId xmlns:a16="http://schemas.microsoft.com/office/drawing/2014/main" val="2101996187"/>
                    </a:ext>
                  </a:extLst>
                </a:gridCol>
                <a:gridCol w="2583541">
                  <a:extLst>
                    <a:ext uri="{9D8B030D-6E8A-4147-A177-3AD203B41FA5}">
                      <a16:colId xmlns:a16="http://schemas.microsoft.com/office/drawing/2014/main" val="88945040"/>
                    </a:ext>
                  </a:extLst>
                </a:gridCol>
              </a:tblGrid>
              <a:tr h="0">
                <a:tc>
                  <a:txBody>
                    <a:bodyPr/>
                    <a:lstStyle/>
                    <a:p>
                      <a:pPr algn="ctr"/>
                      <a:r>
                        <a:rPr lang="en-US" sz="1400" b="1" i="0" u="none" strike="noStrike" kern="1200" baseline="0" dirty="0">
                          <a:solidFill>
                            <a:schemeClr val="bg1"/>
                          </a:solidFill>
                          <a:latin typeface="+mn-lt"/>
                          <a:ea typeface="+mn-ea"/>
                          <a:cs typeface="+mn-cs"/>
                        </a:rPr>
                        <a:t>Orbit Altitude</a:t>
                      </a:r>
                      <a:endParaRPr lang="en-US" sz="1400"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en-US" sz="1400" b="1" i="0" u="none" strike="noStrike" kern="1200" baseline="0" dirty="0">
                          <a:solidFill>
                            <a:schemeClr val="bg1"/>
                          </a:solidFill>
                          <a:latin typeface="+mn-lt"/>
                          <a:ea typeface="+mn-ea"/>
                          <a:cs typeface="+mn-cs"/>
                        </a:rPr>
                        <a:t>Totality</a:t>
                      </a:r>
                      <a:endParaRPr lang="en-US" sz="1400"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en-US" sz="1400" b="1" i="0" u="none" strike="noStrike" kern="1200" baseline="0" dirty="0">
                          <a:solidFill>
                            <a:schemeClr val="bg1"/>
                          </a:solidFill>
                          <a:latin typeface="+mn-lt"/>
                          <a:ea typeface="+mn-ea"/>
                          <a:cs typeface="+mn-cs"/>
                        </a:rPr>
                        <a:t>No Solar Flux (Worst Case) </a:t>
                      </a:r>
                      <a:endParaRPr lang="en-US" sz="1400"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268770175"/>
                  </a:ext>
                </a:extLst>
              </a:tr>
              <a:tr h="153064">
                <a:tc>
                  <a:txBody>
                    <a:bodyPr/>
                    <a:lstStyle/>
                    <a:p>
                      <a:pPr algn="ctr"/>
                      <a:r>
                        <a:rPr lang="en-US" sz="1400" b="0" i="0" u="none" strike="noStrike" kern="1200" baseline="0" dirty="0">
                          <a:solidFill>
                            <a:schemeClr val="tx1"/>
                          </a:solidFill>
                          <a:latin typeface="+mn-lt"/>
                          <a:ea typeface="+mn-ea"/>
                          <a:cs typeface="+mn-cs"/>
                        </a:rPr>
                        <a:t>100 km </a:t>
                      </a:r>
                      <a:endParaRPr lang="en-US" sz="1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0" i="0" u="none" strike="noStrike" kern="1200" baseline="0" dirty="0">
                          <a:solidFill>
                            <a:schemeClr val="tx1"/>
                          </a:solidFill>
                          <a:latin typeface="+mn-lt"/>
                          <a:ea typeface="+mn-ea"/>
                          <a:cs typeface="+mn-cs"/>
                        </a:rPr>
                        <a:t>188 minutes </a:t>
                      </a:r>
                      <a:endParaRPr lang="en-US" sz="1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0" i="0" u="none" strike="noStrike" kern="1200" baseline="0" dirty="0">
                          <a:solidFill>
                            <a:schemeClr val="tx1"/>
                          </a:solidFill>
                          <a:latin typeface="+mn-lt"/>
                          <a:ea typeface="+mn-ea"/>
                          <a:cs typeface="+mn-cs"/>
                        </a:rPr>
                        <a:t>233 minutes</a:t>
                      </a:r>
                      <a:endParaRPr lang="en-US" sz="1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01239651"/>
                  </a:ext>
                </a:extLst>
              </a:tr>
              <a:tr h="153064">
                <a:tc>
                  <a:txBody>
                    <a:bodyPr/>
                    <a:lstStyle/>
                    <a:p>
                      <a:pPr algn="ctr"/>
                      <a:r>
                        <a:rPr lang="en-US" sz="1400" b="0" i="0" u="none" strike="noStrike" kern="1200" baseline="0" dirty="0">
                          <a:solidFill>
                            <a:schemeClr val="tx1"/>
                          </a:solidFill>
                          <a:latin typeface="+mn-lt"/>
                          <a:ea typeface="+mn-ea"/>
                          <a:cs typeface="+mn-cs"/>
                        </a:rPr>
                        <a:t>500 km </a:t>
                      </a:r>
                      <a:endParaRPr lang="en-US" sz="1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0" i="0" u="none" strike="noStrike" kern="1200" baseline="0" dirty="0">
                          <a:solidFill>
                            <a:schemeClr val="tx1"/>
                          </a:solidFill>
                          <a:latin typeface="+mn-lt"/>
                          <a:ea typeface="+mn-ea"/>
                          <a:cs typeface="+mn-cs"/>
                        </a:rPr>
                        <a:t>197 minutes </a:t>
                      </a:r>
                      <a:endParaRPr lang="en-US" sz="1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0" i="0" u="none" strike="noStrike" kern="1200" baseline="0" dirty="0">
                          <a:solidFill>
                            <a:schemeClr val="tx1"/>
                          </a:solidFill>
                          <a:latin typeface="+mn-lt"/>
                          <a:ea typeface="+mn-ea"/>
                          <a:cs typeface="+mn-cs"/>
                        </a:rPr>
                        <a:t>242 minutes</a:t>
                      </a:r>
                      <a:endParaRPr lang="en-US" sz="1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28326042"/>
                  </a:ext>
                </a:extLst>
              </a:tr>
              <a:tr h="153064">
                <a:tc>
                  <a:txBody>
                    <a:bodyPr/>
                    <a:lstStyle/>
                    <a:p>
                      <a:pPr algn="ctr"/>
                      <a:r>
                        <a:rPr lang="en-US" sz="1400" b="0" i="0" u="none" strike="noStrike" kern="1200" baseline="0" dirty="0">
                          <a:solidFill>
                            <a:schemeClr val="tx1"/>
                          </a:solidFill>
                          <a:latin typeface="+mn-lt"/>
                          <a:ea typeface="+mn-ea"/>
                          <a:cs typeface="+mn-cs"/>
                        </a:rPr>
                        <a:t>1,000 km </a:t>
                      </a:r>
                      <a:endParaRPr lang="en-US" sz="1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0" i="0" u="none" strike="noStrike" kern="1200" baseline="0" dirty="0">
                          <a:solidFill>
                            <a:schemeClr val="tx1"/>
                          </a:solidFill>
                          <a:latin typeface="+mn-lt"/>
                          <a:ea typeface="+mn-ea"/>
                          <a:cs typeface="+mn-cs"/>
                        </a:rPr>
                        <a:t>177 minutes </a:t>
                      </a:r>
                      <a:endParaRPr lang="en-US" sz="1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0" i="0" u="none" strike="noStrike" kern="1200" baseline="0" dirty="0">
                          <a:solidFill>
                            <a:schemeClr val="tx1"/>
                          </a:solidFill>
                          <a:latin typeface="+mn-lt"/>
                          <a:ea typeface="+mn-ea"/>
                          <a:cs typeface="+mn-cs"/>
                        </a:rPr>
                        <a:t>234 minutes</a:t>
                      </a:r>
                      <a:endParaRPr lang="en-US" sz="1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58114133"/>
                  </a:ext>
                </a:extLst>
              </a:tr>
            </a:tbl>
          </a:graphicData>
        </a:graphic>
      </p:graphicFrame>
      <p:pic>
        <p:nvPicPr>
          <p:cNvPr id="9" name="Picture 8">
            <a:extLst>
              <a:ext uri="{FF2B5EF4-FFF2-40B4-BE49-F238E27FC236}">
                <a16:creationId xmlns:a16="http://schemas.microsoft.com/office/drawing/2014/main" id="{14FEB636-5652-4BE9-8598-D4D14CD1096A}"/>
              </a:ext>
            </a:extLst>
          </p:cNvPr>
          <p:cNvPicPr>
            <a:picLocks noChangeAspect="1"/>
          </p:cNvPicPr>
          <p:nvPr/>
        </p:nvPicPr>
        <p:blipFill>
          <a:blip r:embed="rId2"/>
          <a:stretch>
            <a:fillRect/>
          </a:stretch>
        </p:blipFill>
        <p:spPr>
          <a:xfrm>
            <a:off x="6867525" y="2324100"/>
            <a:ext cx="5084147" cy="1828800"/>
          </a:xfrm>
          <a:prstGeom prst="rect">
            <a:avLst/>
          </a:prstGeom>
        </p:spPr>
      </p:pic>
    </p:spTree>
    <p:extLst>
      <p:ext uri="{BB962C8B-B14F-4D97-AF65-F5344CB8AC3E}">
        <p14:creationId xmlns:p14="http://schemas.microsoft.com/office/powerpoint/2010/main" val="786293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5C52F-2D52-4844-B1F5-5DF26DF31E7A}"/>
              </a:ext>
            </a:extLst>
          </p:cNvPr>
          <p:cNvSpPr>
            <a:spLocks noGrp="1"/>
          </p:cNvSpPr>
          <p:nvPr>
            <p:ph type="title"/>
          </p:nvPr>
        </p:nvSpPr>
        <p:spPr/>
        <p:txBody>
          <a:bodyPr/>
          <a:lstStyle/>
          <a:p>
            <a:r>
              <a:rPr lang="en-US" dirty="0"/>
              <a:t>Solar Eclipse Durations</a:t>
            </a:r>
          </a:p>
        </p:txBody>
      </p:sp>
      <p:sp>
        <p:nvSpPr>
          <p:cNvPr id="3" name="Content Placeholder 2">
            <a:extLst>
              <a:ext uri="{FF2B5EF4-FFF2-40B4-BE49-F238E27FC236}">
                <a16:creationId xmlns:a16="http://schemas.microsoft.com/office/drawing/2014/main" id="{69C6494B-44DB-4850-992C-EF9693808E99}"/>
              </a:ext>
            </a:extLst>
          </p:cNvPr>
          <p:cNvSpPr>
            <a:spLocks noGrp="1"/>
          </p:cNvSpPr>
          <p:nvPr>
            <p:ph idx="1"/>
          </p:nvPr>
        </p:nvSpPr>
        <p:spPr/>
        <p:txBody>
          <a:bodyPr/>
          <a:lstStyle/>
          <a:p>
            <a:r>
              <a:rPr lang="en-US" dirty="0"/>
              <a:t>Near Rectilinear Halo Orbit (NRHO)</a:t>
            </a:r>
          </a:p>
          <a:p>
            <a:pPr lvl="1"/>
            <a:r>
              <a:rPr lang="en-US" dirty="0"/>
              <a:t>Earth Shadow</a:t>
            </a:r>
          </a:p>
          <a:p>
            <a:pPr lvl="2"/>
            <a:r>
              <a:rPr lang="en-US" sz="1600" dirty="0">
                <a:latin typeface="Arial" panose="020B0604020202020204" pitchFamily="34" charset="0"/>
              </a:rPr>
              <a:t>For the NASA Gateway NRHO, calculations by Johnson Space Center show that the planned 9:2 Lunar Synodic Resonant NRHO is able to mostly avoid eclipse by Earth shadow from January 2020 to February 2035, with two partial eclipses during the 14th and 15th years. These could also be avoided with orbital modifications by the spacecraft.</a:t>
            </a:r>
          </a:p>
          <a:p>
            <a:pPr lvl="2"/>
            <a:endParaRPr lang="en-US" dirty="0"/>
          </a:p>
          <a:p>
            <a:pPr lvl="1"/>
            <a:r>
              <a:rPr lang="en-US" dirty="0"/>
              <a:t>Lunar Shadow</a:t>
            </a:r>
          </a:p>
          <a:p>
            <a:pPr lvl="2"/>
            <a:r>
              <a:rPr lang="en-US" sz="1600" b="0" i="0" u="none" strike="noStrike" baseline="0" dirty="0">
                <a:latin typeface="Arial" panose="020B0604020202020204" pitchFamily="34" charset="0"/>
              </a:rPr>
              <a:t>Eclipses by the Moon would occur several times every year but are always less than 80 minutes. For Solar Eclipses by the Moon in an NRHO (GATEWAY) orbit, the minimum, mean, and maximum eclipse durations are given in Table 5 of the Gateway Integrated Thermal Model Development IAC4r0 document [3] and shown below in Table 4.4.2.2-1</a:t>
            </a:r>
          </a:p>
          <a:p>
            <a:pPr lvl="2"/>
            <a:endParaRPr lang="en-US" sz="1600" dirty="0">
              <a:latin typeface="Arial" panose="020B0604020202020204" pitchFamily="34" charset="0"/>
            </a:endParaRPr>
          </a:p>
          <a:p>
            <a:pPr lvl="2"/>
            <a:endParaRPr lang="en-US" sz="1600" b="0" i="0" u="none" strike="noStrike" baseline="0" dirty="0">
              <a:latin typeface="Arial" panose="020B0604020202020204" pitchFamily="34" charset="0"/>
            </a:endParaRPr>
          </a:p>
          <a:p>
            <a:pPr lvl="2"/>
            <a:endParaRPr lang="en-US" sz="1600" b="0" i="0" u="none" strike="noStrike" baseline="0" dirty="0">
              <a:latin typeface="Arial" panose="020B0604020202020204" pitchFamily="34" charset="0"/>
            </a:endParaRPr>
          </a:p>
          <a:p>
            <a:pPr lvl="2"/>
            <a:r>
              <a:rPr lang="en-US" sz="1600" b="0" i="0" u="none" strike="noStrike" baseline="0" dirty="0">
                <a:latin typeface="Arial" panose="020B0604020202020204" pitchFamily="34" charset="0"/>
              </a:rPr>
              <a:t>Depending on the </a:t>
            </a:r>
            <a:r>
              <a:rPr lang="en-US" sz="1600" dirty="0">
                <a:latin typeface="Arial" panose="020B0604020202020204" pitchFamily="34" charset="0"/>
              </a:rPr>
              <a:t>method used to simulate an NRHO orbit, </a:t>
            </a:r>
            <a:r>
              <a:rPr lang="en-US" sz="1600" b="0" i="0" u="none" strike="noStrike" baseline="0" dirty="0">
                <a:latin typeface="Arial" panose="020B0604020202020204" pitchFamily="34" charset="0"/>
              </a:rPr>
              <a:t>normal shadowing by the Moon calculated by orbital parameters may not represent the worst case and shadow durations from the above table should be used.  </a:t>
            </a:r>
            <a:endParaRPr lang="en-US" sz="1400" b="0" i="0" u="none" strike="noStrike" baseline="0" dirty="0">
              <a:solidFill>
                <a:srgbClr val="000000"/>
              </a:solidFill>
              <a:latin typeface="Times New Roman" panose="02020603050405020304" pitchFamily="18" charset="0"/>
            </a:endParaRPr>
          </a:p>
        </p:txBody>
      </p:sp>
      <p:sp>
        <p:nvSpPr>
          <p:cNvPr id="4" name="Footer Placeholder 3">
            <a:extLst>
              <a:ext uri="{FF2B5EF4-FFF2-40B4-BE49-F238E27FC236}">
                <a16:creationId xmlns:a16="http://schemas.microsoft.com/office/drawing/2014/main" id="{49E345D8-18BC-4361-8730-532D63F96C42}"/>
              </a:ext>
            </a:extLst>
          </p:cNvPr>
          <p:cNvSpPr>
            <a:spLocks noGrp="1"/>
          </p:cNvSpPr>
          <p:nvPr>
            <p:ph type="ftr" sz="quarter" idx="11"/>
          </p:nvPr>
        </p:nvSpPr>
        <p:spPr/>
        <p:txBody>
          <a:bodyPr/>
          <a:lstStyle/>
          <a:p>
            <a:r>
              <a:rPr lang="en-US"/>
              <a:t>TFAWS 2022 – September 6</a:t>
            </a:r>
            <a:r>
              <a:rPr lang="en-US" baseline="30000"/>
              <a:t>th</a:t>
            </a:r>
            <a:r>
              <a:rPr lang="en-US"/>
              <a:t>-9</a:t>
            </a:r>
            <a:r>
              <a:rPr lang="en-US" baseline="30000"/>
              <a:t>th</a:t>
            </a:r>
            <a:r>
              <a:rPr lang="en-US"/>
              <a:t>, 2022</a:t>
            </a:r>
            <a:endParaRPr lang="en-US" dirty="0"/>
          </a:p>
        </p:txBody>
      </p:sp>
      <p:sp>
        <p:nvSpPr>
          <p:cNvPr id="5" name="Slide Number Placeholder 4">
            <a:extLst>
              <a:ext uri="{FF2B5EF4-FFF2-40B4-BE49-F238E27FC236}">
                <a16:creationId xmlns:a16="http://schemas.microsoft.com/office/drawing/2014/main" id="{71DCD50C-E0BD-4554-BB23-D0CF8176BC55}"/>
              </a:ext>
            </a:extLst>
          </p:cNvPr>
          <p:cNvSpPr>
            <a:spLocks noGrp="1"/>
          </p:cNvSpPr>
          <p:nvPr>
            <p:ph type="sldNum" sz="quarter" idx="12"/>
          </p:nvPr>
        </p:nvSpPr>
        <p:spPr/>
        <p:txBody>
          <a:bodyPr/>
          <a:lstStyle/>
          <a:p>
            <a:fld id="{33F42015-0FC7-4B0E-8D2B-76EADF48D957}" type="slidenum">
              <a:rPr lang="en-US" smtClean="0"/>
              <a:pPr/>
              <a:t>7</a:t>
            </a:fld>
            <a:endParaRPr lang="en-US"/>
          </a:p>
        </p:txBody>
      </p:sp>
      <p:graphicFrame>
        <p:nvGraphicFramePr>
          <p:cNvPr id="9" name="Table 8">
            <a:extLst>
              <a:ext uri="{FF2B5EF4-FFF2-40B4-BE49-F238E27FC236}">
                <a16:creationId xmlns:a16="http://schemas.microsoft.com/office/drawing/2014/main" id="{FFFBF537-99FE-4BDC-B11C-9126BCE4E9B9}"/>
              </a:ext>
            </a:extLst>
          </p:cNvPr>
          <p:cNvGraphicFramePr>
            <a:graphicFrameLocks noGrp="1"/>
          </p:cNvGraphicFramePr>
          <p:nvPr>
            <p:extLst>
              <p:ext uri="{D42A27DB-BD31-4B8C-83A1-F6EECF244321}">
                <p14:modId xmlns:p14="http://schemas.microsoft.com/office/powerpoint/2010/main" val="3847562943"/>
              </p:ext>
            </p:extLst>
          </p:nvPr>
        </p:nvGraphicFramePr>
        <p:xfrm>
          <a:off x="3901440" y="4610100"/>
          <a:ext cx="5140960" cy="502920"/>
        </p:xfrm>
        <a:graphic>
          <a:graphicData uri="http://schemas.openxmlformats.org/drawingml/2006/table">
            <a:tbl>
              <a:tblPr firstRow="1" firstCol="1">
                <a:tableStyleId>{5C22544A-7EE6-4342-B048-85BDC9FD1C3A}</a:tableStyleId>
              </a:tblPr>
              <a:tblGrid>
                <a:gridCol w="966346">
                  <a:extLst>
                    <a:ext uri="{9D8B030D-6E8A-4147-A177-3AD203B41FA5}">
                      <a16:colId xmlns:a16="http://schemas.microsoft.com/office/drawing/2014/main" val="431427817"/>
                    </a:ext>
                  </a:extLst>
                </a:gridCol>
                <a:gridCol w="1456814">
                  <a:extLst>
                    <a:ext uri="{9D8B030D-6E8A-4147-A177-3AD203B41FA5}">
                      <a16:colId xmlns:a16="http://schemas.microsoft.com/office/drawing/2014/main" val="1973373373"/>
                    </a:ext>
                  </a:extLst>
                </a:gridCol>
                <a:gridCol w="1219200">
                  <a:extLst>
                    <a:ext uri="{9D8B030D-6E8A-4147-A177-3AD203B41FA5}">
                      <a16:colId xmlns:a16="http://schemas.microsoft.com/office/drawing/2014/main" val="3316568024"/>
                    </a:ext>
                  </a:extLst>
                </a:gridCol>
                <a:gridCol w="1498600">
                  <a:extLst>
                    <a:ext uri="{9D8B030D-6E8A-4147-A177-3AD203B41FA5}">
                      <a16:colId xmlns:a16="http://schemas.microsoft.com/office/drawing/2014/main" val="4072699956"/>
                    </a:ext>
                  </a:extLst>
                </a:gridCol>
              </a:tblGrid>
              <a:tr h="0">
                <a:tc>
                  <a:txBody>
                    <a:bodyPr/>
                    <a:lstStyle/>
                    <a:p>
                      <a:pPr marL="0" marR="0" algn="ctr">
                        <a:spcBef>
                          <a:spcPts val="0"/>
                        </a:spcBef>
                        <a:spcAft>
                          <a:spcPts val="0"/>
                        </a:spcAft>
                        <a:tabLst>
                          <a:tab pos="457200" algn="l"/>
                          <a:tab pos="5852160" algn="r"/>
                        </a:tabLst>
                      </a:pPr>
                      <a:r>
                        <a:rPr lang="en-US" sz="1100" dirty="0">
                          <a:effectLst/>
                        </a:rPr>
                        <a:t>Shade</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algn="ctr">
                        <a:spcBef>
                          <a:spcPts val="0"/>
                        </a:spcBef>
                        <a:spcAft>
                          <a:spcPts val="0"/>
                        </a:spcAft>
                        <a:tabLst>
                          <a:tab pos="457200" algn="l"/>
                          <a:tab pos="5852160" algn="r"/>
                        </a:tabLst>
                      </a:pPr>
                      <a:r>
                        <a:rPr lang="en-US" sz="1100" dirty="0">
                          <a:effectLst/>
                        </a:rPr>
                        <a:t>Minimum [minutes]</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algn="ctr">
                        <a:spcBef>
                          <a:spcPts val="0"/>
                        </a:spcBef>
                        <a:spcAft>
                          <a:spcPts val="0"/>
                        </a:spcAft>
                        <a:tabLst>
                          <a:tab pos="457200" algn="l"/>
                          <a:tab pos="5852160" algn="r"/>
                        </a:tabLst>
                      </a:pPr>
                      <a:r>
                        <a:rPr lang="en-US" sz="1100" dirty="0">
                          <a:effectLst/>
                        </a:rPr>
                        <a:t>Mean [minutes]</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algn="ctr">
                        <a:spcBef>
                          <a:spcPts val="0"/>
                        </a:spcBef>
                        <a:spcAft>
                          <a:spcPts val="0"/>
                        </a:spcAft>
                        <a:tabLst>
                          <a:tab pos="457200" algn="l"/>
                          <a:tab pos="5852160" algn="r"/>
                        </a:tabLst>
                      </a:pPr>
                      <a:r>
                        <a:rPr lang="en-US" sz="1100" dirty="0">
                          <a:effectLst/>
                        </a:rPr>
                        <a:t>Maximum [minutes]</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1667200937"/>
                  </a:ext>
                </a:extLst>
              </a:tr>
              <a:tr h="0">
                <a:tc>
                  <a:txBody>
                    <a:bodyPr/>
                    <a:lstStyle/>
                    <a:p>
                      <a:pPr marL="0" marR="0" algn="ctr">
                        <a:spcBef>
                          <a:spcPts val="0"/>
                        </a:spcBef>
                        <a:spcAft>
                          <a:spcPts val="0"/>
                        </a:spcAft>
                        <a:tabLst>
                          <a:tab pos="457200" algn="l"/>
                          <a:tab pos="5852160" algn="r"/>
                        </a:tabLst>
                      </a:pPr>
                      <a:r>
                        <a:rPr lang="en-US" sz="1100">
                          <a:effectLst/>
                        </a:rPr>
                        <a:t>Penumbra</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algn="ctr">
                        <a:spcBef>
                          <a:spcPts val="0"/>
                        </a:spcBef>
                        <a:spcAft>
                          <a:spcPts val="0"/>
                        </a:spcAft>
                        <a:tabLst>
                          <a:tab pos="457200" algn="l"/>
                          <a:tab pos="5852160" algn="r"/>
                        </a:tabLst>
                      </a:pPr>
                      <a:r>
                        <a:rPr lang="en-US" sz="1100">
                          <a:effectLst/>
                        </a:rPr>
                        <a:t>0.9</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tabLst>
                          <a:tab pos="457200" algn="l"/>
                          <a:tab pos="5852160" algn="r"/>
                        </a:tabLst>
                      </a:pPr>
                      <a:r>
                        <a:rPr lang="en-US" sz="1100">
                          <a:effectLst/>
                        </a:rPr>
                        <a:t>52.5</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tabLst>
                          <a:tab pos="457200" algn="l"/>
                          <a:tab pos="5852160" algn="r"/>
                        </a:tabLst>
                      </a:pPr>
                      <a:r>
                        <a:rPr lang="en-US" sz="1100">
                          <a:effectLst/>
                        </a:rPr>
                        <a:t>76.1</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06932307"/>
                  </a:ext>
                </a:extLst>
              </a:tr>
              <a:tr h="0">
                <a:tc>
                  <a:txBody>
                    <a:bodyPr/>
                    <a:lstStyle/>
                    <a:p>
                      <a:pPr marL="0" marR="0" algn="ctr">
                        <a:spcBef>
                          <a:spcPts val="0"/>
                        </a:spcBef>
                        <a:spcAft>
                          <a:spcPts val="0"/>
                        </a:spcAft>
                        <a:tabLst>
                          <a:tab pos="457200" algn="l"/>
                          <a:tab pos="5852160" algn="r"/>
                        </a:tabLst>
                      </a:pPr>
                      <a:r>
                        <a:rPr lang="en-US" sz="1100" dirty="0">
                          <a:effectLst/>
                        </a:rPr>
                        <a:t>Umbra</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algn="ctr">
                        <a:spcBef>
                          <a:spcPts val="0"/>
                        </a:spcBef>
                        <a:spcAft>
                          <a:spcPts val="0"/>
                        </a:spcAft>
                        <a:tabLst>
                          <a:tab pos="457200" algn="l"/>
                          <a:tab pos="5852160" algn="r"/>
                        </a:tabLst>
                      </a:pPr>
                      <a:r>
                        <a:rPr lang="en-US" sz="1100">
                          <a:effectLst/>
                        </a:rPr>
                        <a:t>10.2</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tabLst>
                          <a:tab pos="457200" algn="l"/>
                          <a:tab pos="5852160" algn="r"/>
                        </a:tabLst>
                      </a:pPr>
                      <a:r>
                        <a:rPr lang="en-US" sz="1100">
                          <a:effectLst/>
                        </a:rPr>
                        <a:t>49.9</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tabLst>
                          <a:tab pos="457200" algn="l"/>
                          <a:tab pos="5852160" algn="r"/>
                        </a:tabLst>
                      </a:pPr>
                      <a:r>
                        <a:rPr lang="en-US" sz="1100" dirty="0">
                          <a:effectLst/>
                        </a:rPr>
                        <a:t>73.2</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4681662"/>
                  </a:ext>
                </a:extLst>
              </a:tr>
            </a:tbl>
          </a:graphicData>
        </a:graphic>
      </p:graphicFrame>
    </p:spTree>
    <p:extLst>
      <p:ext uri="{BB962C8B-B14F-4D97-AF65-F5344CB8AC3E}">
        <p14:creationId xmlns:p14="http://schemas.microsoft.com/office/powerpoint/2010/main" val="20758522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A7738-3932-4A84-9B70-CF18DEB78A32}"/>
              </a:ext>
            </a:extLst>
          </p:cNvPr>
          <p:cNvSpPr>
            <a:spLocks noGrp="1"/>
          </p:cNvSpPr>
          <p:nvPr>
            <p:ph type="title"/>
          </p:nvPr>
        </p:nvSpPr>
        <p:spPr/>
        <p:txBody>
          <a:bodyPr/>
          <a:lstStyle/>
          <a:p>
            <a:r>
              <a:rPr lang="en-US" dirty="0"/>
              <a:t>Lunar Surface Thermal Environments</a:t>
            </a:r>
          </a:p>
        </p:txBody>
      </p:sp>
      <p:sp>
        <p:nvSpPr>
          <p:cNvPr id="3" name="Content Placeholder 2">
            <a:extLst>
              <a:ext uri="{FF2B5EF4-FFF2-40B4-BE49-F238E27FC236}">
                <a16:creationId xmlns:a16="http://schemas.microsoft.com/office/drawing/2014/main" id="{AF39A159-9CC4-41B7-8556-A7ED94B3BC84}"/>
              </a:ext>
            </a:extLst>
          </p:cNvPr>
          <p:cNvSpPr>
            <a:spLocks noGrp="1"/>
          </p:cNvSpPr>
          <p:nvPr>
            <p:ph idx="1"/>
          </p:nvPr>
        </p:nvSpPr>
        <p:spPr/>
        <p:txBody>
          <a:bodyPr/>
          <a:lstStyle/>
          <a:p>
            <a:r>
              <a:rPr lang="en-US" dirty="0"/>
              <a:t>Solar Flux</a:t>
            </a:r>
          </a:p>
          <a:p>
            <a:pPr lvl="1"/>
            <a:r>
              <a:rPr lang="en-US" dirty="0"/>
              <a:t>Use same values as in orbital analysis</a:t>
            </a:r>
          </a:p>
          <a:p>
            <a:endParaRPr lang="en-US" dirty="0"/>
          </a:p>
          <a:p>
            <a:r>
              <a:rPr lang="en-US" dirty="0"/>
              <a:t>Surface Features</a:t>
            </a:r>
          </a:p>
          <a:p>
            <a:pPr lvl="1"/>
            <a:r>
              <a:rPr lang="en-US" dirty="0"/>
              <a:t>Shadowing is very important for low solar elevation angles.</a:t>
            </a:r>
          </a:p>
          <a:p>
            <a:pPr lvl="1"/>
            <a:r>
              <a:rPr lang="en-US" dirty="0"/>
              <a:t>DSNE defines typical geometries for craters smaller than 10-15km in diameter</a:t>
            </a:r>
          </a:p>
          <a:p>
            <a:pPr lvl="2"/>
            <a:r>
              <a:rPr lang="en-US" dirty="0"/>
              <a:t>Can be used to create a simplistic representation in a thermal model</a:t>
            </a:r>
          </a:p>
          <a:p>
            <a:pPr lvl="2"/>
            <a:r>
              <a:rPr lang="en-US" dirty="0"/>
              <a:t>Larger Craters are not characterized would require use of measured lunar topography</a:t>
            </a:r>
            <a:br>
              <a:rPr lang="en-US" dirty="0"/>
            </a:br>
            <a:r>
              <a:rPr lang="en-US" dirty="0"/>
              <a:t>(covered in another presentation)</a:t>
            </a:r>
          </a:p>
          <a:p>
            <a:pPr lvl="1"/>
            <a:r>
              <a:rPr lang="en-US" dirty="0"/>
              <a:t>Boulder and other large object distributions defined in DSNE for nearby surface feature effects.</a:t>
            </a:r>
          </a:p>
          <a:p>
            <a:endParaRPr lang="en-US" dirty="0"/>
          </a:p>
        </p:txBody>
      </p:sp>
      <p:sp>
        <p:nvSpPr>
          <p:cNvPr id="4" name="Footer Placeholder 3">
            <a:extLst>
              <a:ext uri="{FF2B5EF4-FFF2-40B4-BE49-F238E27FC236}">
                <a16:creationId xmlns:a16="http://schemas.microsoft.com/office/drawing/2014/main" id="{31EB1F31-3F6A-49D8-9F98-B6DF8B32CA77}"/>
              </a:ext>
            </a:extLst>
          </p:cNvPr>
          <p:cNvSpPr>
            <a:spLocks noGrp="1"/>
          </p:cNvSpPr>
          <p:nvPr>
            <p:ph type="ftr" sz="quarter" idx="11"/>
          </p:nvPr>
        </p:nvSpPr>
        <p:spPr/>
        <p:txBody>
          <a:bodyPr/>
          <a:lstStyle/>
          <a:p>
            <a:r>
              <a:rPr lang="en-US"/>
              <a:t>TFAWS 2022 – September 6</a:t>
            </a:r>
            <a:r>
              <a:rPr lang="en-US" baseline="30000"/>
              <a:t>th</a:t>
            </a:r>
            <a:r>
              <a:rPr lang="en-US"/>
              <a:t>-9</a:t>
            </a:r>
            <a:r>
              <a:rPr lang="en-US" baseline="30000"/>
              <a:t>th</a:t>
            </a:r>
            <a:r>
              <a:rPr lang="en-US"/>
              <a:t>, 2022</a:t>
            </a:r>
            <a:endParaRPr lang="en-US" dirty="0"/>
          </a:p>
        </p:txBody>
      </p:sp>
      <p:sp>
        <p:nvSpPr>
          <p:cNvPr id="5" name="Slide Number Placeholder 4">
            <a:extLst>
              <a:ext uri="{FF2B5EF4-FFF2-40B4-BE49-F238E27FC236}">
                <a16:creationId xmlns:a16="http://schemas.microsoft.com/office/drawing/2014/main" id="{EE72E7D0-AA49-4E0F-A733-476DD2868DD6}"/>
              </a:ext>
            </a:extLst>
          </p:cNvPr>
          <p:cNvSpPr>
            <a:spLocks noGrp="1"/>
          </p:cNvSpPr>
          <p:nvPr>
            <p:ph type="sldNum" sz="quarter" idx="12"/>
          </p:nvPr>
        </p:nvSpPr>
        <p:spPr/>
        <p:txBody>
          <a:bodyPr/>
          <a:lstStyle/>
          <a:p>
            <a:fld id="{33F42015-0FC7-4B0E-8D2B-76EADF48D957}" type="slidenum">
              <a:rPr lang="en-US" smtClean="0"/>
              <a:pPr/>
              <a:t>8</a:t>
            </a:fld>
            <a:endParaRPr lang="en-US"/>
          </a:p>
        </p:txBody>
      </p:sp>
    </p:spTree>
    <p:extLst>
      <p:ext uri="{BB962C8B-B14F-4D97-AF65-F5344CB8AC3E}">
        <p14:creationId xmlns:p14="http://schemas.microsoft.com/office/powerpoint/2010/main" val="887238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902F0-BD7E-4825-9DF4-A314F680B392}"/>
              </a:ext>
            </a:extLst>
          </p:cNvPr>
          <p:cNvSpPr>
            <a:spLocks noGrp="1"/>
          </p:cNvSpPr>
          <p:nvPr>
            <p:ph type="title"/>
          </p:nvPr>
        </p:nvSpPr>
        <p:spPr/>
        <p:txBody>
          <a:bodyPr/>
          <a:lstStyle/>
          <a:p>
            <a:r>
              <a:rPr lang="en-US" dirty="0"/>
              <a:t>Lunar Surface Thermal Environments</a:t>
            </a:r>
          </a:p>
        </p:txBody>
      </p:sp>
      <p:sp>
        <p:nvSpPr>
          <p:cNvPr id="3" name="Content Placeholder 2">
            <a:extLst>
              <a:ext uri="{FF2B5EF4-FFF2-40B4-BE49-F238E27FC236}">
                <a16:creationId xmlns:a16="http://schemas.microsoft.com/office/drawing/2014/main" id="{0BE17B38-2334-4503-B57A-989BA4B25D16}"/>
              </a:ext>
            </a:extLst>
          </p:cNvPr>
          <p:cNvSpPr>
            <a:spLocks noGrp="1"/>
          </p:cNvSpPr>
          <p:nvPr>
            <p:ph idx="1"/>
          </p:nvPr>
        </p:nvSpPr>
        <p:spPr/>
        <p:txBody>
          <a:bodyPr/>
          <a:lstStyle/>
          <a:p>
            <a:r>
              <a:rPr lang="en-US" dirty="0"/>
              <a:t>Lunar Surface Temperature</a:t>
            </a:r>
          </a:p>
          <a:p>
            <a:pPr lvl="1"/>
            <a:r>
              <a:rPr lang="en-US" dirty="0"/>
              <a:t>Landing site optical properties can be assumed to be bounded by min and max albedo and emissivity from DSNE, but detailed surface thermal maps can be used to create a higher fidelity site specific optical property distribution. </a:t>
            </a:r>
          </a:p>
          <a:p>
            <a:pPr lvl="2"/>
            <a:r>
              <a:rPr lang="en-US" dirty="0">
                <a:hlinkClick r:id="rId2"/>
              </a:rPr>
              <a:t>http://luna1.diviner.ucla.edu/~jpierre/diviner/level4_raster_data/diviner_tbol_min.xyz</a:t>
            </a:r>
            <a:br>
              <a:rPr lang="en-US" dirty="0"/>
            </a:br>
            <a:r>
              <a:rPr lang="en-US" dirty="0"/>
              <a:t>Table of minimum bolometric temperatures at 0.5 pixels per degree spatial resolution. Format is ascii: </a:t>
            </a:r>
            <a:r>
              <a:rPr lang="en-US" dirty="0" err="1"/>
              <a:t>lon</a:t>
            </a:r>
            <a:r>
              <a:rPr lang="en-US" dirty="0"/>
              <a:t>, </a:t>
            </a:r>
            <a:r>
              <a:rPr lang="en-US" dirty="0" err="1"/>
              <a:t>lat</a:t>
            </a:r>
            <a:r>
              <a:rPr lang="en-US" dirty="0"/>
              <a:t>, bolometric temperature in K.</a:t>
            </a:r>
          </a:p>
          <a:p>
            <a:pPr lvl="2"/>
            <a:r>
              <a:rPr lang="en-US" dirty="0">
                <a:hlinkClick r:id="rId3"/>
              </a:rPr>
              <a:t>http://luna1.diviner.ucla.edu/~jpierre/diviner/level4_raster_data/diviner_tbol_max.xyz</a:t>
            </a:r>
            <a:br>
              <a:rPr lang="en-US" dirty="0"/>
            </a:br>
            <a:r>
              <a:rPr lang="en-US" dirty="0"/>
              <a:t>Table of maximum bolometric temperatures at 0.5 pixels per degree spatial resolution. Format is ascii: </a:t>
            </a:r>
            <a:r>
              <a:rPr lang="en-US" dirty="0" err="1"/>
              <a:t>lon</a:t>
            </a:r>
            <a:r>
              <a:rPr lang="en-US" dirty="0"/>
              <a:t>, </a:t>
            </a:r>
            <a:r>
              <a:rPr lang="en-US" dirty="0" err="1"/>
              <a:t>lat</a:t>
            </a:r>
            <a:r>
              <a:rPr lang="en-US" dirty="0"/>
              <a:t>, bolometric temperature in K.</a:t>
            </a:r>
          </a:p>
          <a:p>
            <a:pPr lvl="2"/>
            <a:r>
              <a:rPr lang="en-US" dirty="0">
                <a:hlinkClick r:id="rId4"/>
              </a:rPr>
              <a:t>http://luna1.diviner.ucla.edu/~jpierre/diviner/level4_raster_data/diviner_tbol_hour00.xyz</a:t>
            </a:r>
            <a:br>
              <a:rPr lang="en-US" dirty="0"/>
            </a:br>
            <a:r>
              <a:rPr lang="en-US" dirty="0"/>
              <a:t>Table of mean bolometric temperatures ±1 hour around midnight local time, gridded at 0.5 pixels per degree spatial resolution. Format is ascii: </a:t>
            </a:r>
            <a:r>
              <a:rPr lang="en-US" dirty="0" err="1"/>
              <a:t>lon</a:t>
            </a:r>
            <a:r>
              <a:rPr lang="en-US" dirty="0"/>
              <a:t>, </a:t>
            </a:r>
            <a:r>
              <a:rPr lang="en-US" dirty="0" err="1"/>
              <a:t>lat</a:t>
            </a:r>
            <a:r>
              <a:rPr lang="en-US" dirty="0"/>
              <a:t>, bolometric temperature in K.</a:t>
            </a:r>
          </a:p>
          <a:p>
            <a:pPr lvl="2"/>
            <a:r>
              <a:rPr lang="en-US" dirty="0">
                <a:hlinkClick r:id="rId5"/>
              </a:rPr>
              <a:t>http://luna1.diviner.ucla.edu/~jpierre/diviner/level4_raster_data/diviner_tbol_hour12.xyz</a:t>
            </a:r>
            <a:br>
              <a:rPr lang="en-US" dirty="0"/>
            </a:br>
            <a:r>
              <a:rPr lang="en-US" dirty="0"/>
              <a:t>Table of mean bolometric temperatures ±1 hour around noon local time, gridded at 0.5 pixels per degree spatial resolution. Format is ascii: </a:t>
            </a:r>
            <a:r>
              <a:rPr lang="en-US" dirty="0" err="1"/>
              <a:t>lon</a:t>
            </a:r>
            <a:r>
              <a:rPr lang="en-US" dirty="0"/>
              <a:t>, </a:t>
            </a:r>
            <a:r>
              <a:rPr lang="en-US" dirty="0" err="1"/>
              <a:t>lat</a:t>
            </a:r>
            <a:r>
              <a:rPr lang="en-US" dirty="0"/>
              <a:t>, bolometric temperature in K.</a:t>
            </a:r>
          </a:p>
        </p:txBody>
      </p:sp>
      <p:sp>
        <p:nvSpPr>
          <p:cNvPr id="4" name="Footer Placeholder 3">
            <a:extLst>
              <a:ext uri="{FF2B5EF4-FFF2-40B4-BE49-F238E27FC236}">
                <a16:creationId xmlns:a16="http://schemas.microsoft.com/office/drawing/2014/main" id="{DEF06705-C8FA-48AA-8839-E226FD9DA11D}"/>
              </a:ext>
            </a:extLst>
          </p:cNvPr>
          <p:cNvSpPr>
            <a:spLocks noGrp="1"/>
          </p:cNvSpPr>
          <p:nvPr>
            <p:ph type="ftr" sz="quarter" idx="11"/>
          </p:nvPr>
        </p:nvSpPr>
        <p:spPr/>
        <p:txBody>
          <a:bodyPr/>
          <a:lstStyle/>
          <a:p>
            <a:r>
              <a:rPr lang="en-US"/>
              <a:t>TFAWS 2022 – September 6</a:t>
            </a:r>
            <a:r>
              <a:rPr lang="en-US" baseline="30000"/>
              <a:t>th</a:t>
            </a:r>
            <a:r>
              <a:rPr lang="en-US"/>
              <a:t>-9</a:t>
            </a:r>
            <a:r>
              <a:rPr lang="en-US" baseline="30000"/>
              <a:t>th</a:t>
            </a:r>
            <a:r>
              <a:rPr lang="en-US"/>
              <a:t>, 2022</a:t>
            </a:r>
            <a:endParaRPr lang="en-US" dirty="0"/>
          </a:p>
        </p:txBody>
      </p:sp>
      <p:sp>
        <p:nvSpPr>
          <p:cNvPr id="5" name="Slide Number Placeholder 4">
            <a:extLst>
              <a:ext uri="{FF2B5EF4-FFF2-40B4-BE49-F238E27FC236}">
                <a16:creationId xmlns:a16="http://schemas.microsoft.com/office/drawing/2014/main" id="{789AE0A0-F6DE-4146-9619-7535FE0DDCA4}"/>
              </a:ext>
            </a:extLst>
          </p:cNvPr>
          <p:cNvSpPr>
            <a:spLocks noGrp="1"/>
          </p:cNvSpPr>
          <p:nvPr>
            <p:ph type="sldNum" sz="quarter" idx="12"/>
          </p:nvPr>
        </p:nvSpPr>
        <p:spPr/>
        <p:txBody>
          <a:bodyPr/>
          <a:lstStyle/>
          <a:p>
            <a:fld id="{33F42015-0FC7-4B0E-8D2B-76EADF48D957}" type="slidenum">
              <a:rPr lang="en-US" smtClean="0"/>
              <a:pPr/>
              <a:t>9</a:t>
            </a:fld>
            <a:endParaRPr lang="en-US"/>
          </a:p>
        </p:txBody>
      </p:sp>
    </p:spTree>
    <p:extLst>
      <p:ext uri="{BB962C8B-B14F-4D97-AF65-F5344CB8AC3E}">
        <p14:creationId xmlns:p14="http://schemas.microsoft.com/office/powerpoint/2010/main" val="17142066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902F0-BD7E-4825-9DF4-A314F680B392}"/>
              </a:ext>
            </a:extLst>
          </p:cNvPr>
          <p:cNvSpPr>
            <a:spLocks noGrp="1"/>
          </p:cNvSpPr>
          <p:nvPr>
            <p:ph type="title"/>
          </p:nvPr>
        </p:nvSpPr>
        <p:spPr/>
        <p:txBody>
          <a:bodyPr/>
          <a:lstStyle/>
          <a:p>
            <a:r>
              <a:rPr lang="en-US" dirty="0"/>
              <a:t>Lunar Surface Thermal Environments</a:t>
            </a:r>
          </a:p>
        </p:txBody>
      </p:sp>
      <p:sp>
        <p:nvSpPr>
          <p:cNvPr id="3" name="Content Placeholder 2">
            <a:extLst>
              <a:ext uri="{FF2B5EF4-FFF2-40B4-BE49-F238E27FC236}">
                <a16:creationId xmlns:a16="http://schemas.microsoft.com/office/drawing/2014/main" id="{0BE17B38-2334-4503-B57A-989BA4B25D16}"/>
              </a:ext>
            </a:extLst>
          </p:cNvPr>
          <p:cNvSpPr>
            <a:spLocks noGrp="1"/>
          </p:cNvSpPr>
          <p:nvPr>
            <p:ph idx="1"/>
          </p:nvPr>
        </p:nvSpPr>
        <p:spPr/>
        <p:txBody>
          <a:bodyPr/>
          <a:lstStyle/>
          <a:p>
            <a:r>
              <a:rPr lang="en-US" sz="2000" dirty="0"/>
              <a:t>Lunar Surface Temperature - Steady State Approximation</a:t>
            </a:r>
          </a:p>
          <a:p>
            <a:pPr lvl="1"/>
            <a:r>
              <a:rPr lang="en-US" sz="1800" dirty="0"/>
              <a:t>Lunar surface temperatures are a function of direct incident sunlight, reflected sunlight, with nearby surfaces, conduction to or from objects on the surface, and subsurface heat flow.</a:t>
            </a:r>
          </a:p>
          <a:p>
            <a:pPr lvl="1"/>
            <a:r>
              <a:rPr lang="en-US" sz="1800" dirty="0"/>
              <a:t>Since the lunar surface has a very low thermal conductivity, surface temperatures are particularly sensitive to shading from vehicles or surface features.</a:t>
            </a:r>
          </a:p>
          <a:p>
            <a:pPr lvl="1"/>
            <a:endParaRPr lang="en-US" sz="1800" dirty="0"/>
          </a:p>
          <a:p>
            <a:pPr lvl="1"/>
            <a:endParaRPr lang="en-US" sz="1800" dirty="0"/>
          </a:p>
          <a:p>
            <a:pPr lvl="1"/>
            <a:endParaRPr lang="en-US" sz="1800" dirty="0"/>
          </a:p>
          <a:p>
            <a:pPr lvl="1"/>
            <a:endParaRPr lang="en-US" sz="1800" dirty="0"/>
          </a:p>
          <a:p>
            <a:pPr lvl="1"/>
            <a:endParaRPr lang="en-US" sz="1800" dirty="0"/>
          </a:p>
          <a:p>
            <a:pPr lvl="1"/>
            <a:endParaRPr lang="en-US" sz="1800" dirty="0"/>
          </a:p>
          <a:p>
            <a:pPr lvl="1"/>
            <a:endParaRPr lang="en-US" sz="1800" dirty="0"/>
          </a:p>
          <a:p>
            <a:pPr lvl="1"/>
            <a:endParaRPr lang="en-US" sz="1800" dirty="0"/>
          </a:p>
          <a:p>
            <a:pPr lvl="1"/>
            <a:r>
              <a:rPr lang="en-US" sz="1600" b="0" i="0" u="none" strike="noStrike" baseline="0" dirty="0">
                <a:latin typeface="Arial" panose="020B0604020202020204" pitchFamily="34" charset="0"/>
              </a:rPr>
              <a:t>For equatorial locations, such as the Apollo landing sites, daytime surface temperatures can be approximated by an energy balance across the surface itself using an arithmetic surface.</a:t>
            </a:r>
            <a:endParaRPr lang="en-US" sz="1800" dirty="0"/>
          </a:p>
        </p:txBody>
      </p:sp>
      <p:sp>
        <p:nvSpPr>
          <p:cNvPr id="4" name="Footer Placeholder 3">
            <a:extLst>
              <a:ext uri="{FF2B5EF4-FFF2-40B4-BE49-F238E27FC236}">
                <a16:creationId xmlns:a16="http://schemas.microsoft.com/office/drawing/2014/main" id="{DEF06705-C8FA-48AA-8839-E226FD9DA11D}"/>
              </a:ext>
            </a:extLst>
          </p:cNvPr>
          <p:cNvSpPr>
            <a:spLocks noGrp="1"/>
          </p:cNvSpPr>
          <p:nvPr>
            <p:ph type="ftr" sz="quarter" idx="11"/>
          </p:nvPr>
        </p:nvSpPr>
        <p:spPr/>
        <p:txBody>
          <a:bodyPr/>
          <a:lstStyle/>
          <a:p>
            <a:r>
              <a:rPr lang="en-US"/>
              <a:t>TFAWS 2022 – September 6</a:t>
            </a:r>
            <a:r>
              <a:rPr lang="en-US" baseline="30000"/>
              <a:t>th</a:t>
            </a:r>
            <a:r>
              <a:rPr lang="en-US"/>
              <a:t>-9</a:t>
            </a:r>
            <a:r>
              <a:rPr lang="en-US" baseline="30000"/>
              <a:t>th</a:t>
            </a:r>
            <a:r>
              <a:rPr lang="en-US"/>
              <a:t>, 2022</a:t>
            </a:r>
            <a:endParaRPr lang="en-US" dirty="0"/>
          </a:p>
        </p:txBody>
      </p:sp>
      <p:sp>
        <p:nvSpPr>
          <p:cNvPr id="5" name="Slide Number Placeholder 4">
            <a:extLst>
              <a:ext uri="{FF2B5EF4-FFF2-40B4-BE49-F238E27FC236}">
                <a16:creationId xmlns:a16="http://schemas.microsoft.com/office/drawing/2014/main" id="{789AE0A0-F6DE-4146-9619-7535FE0DDCA4}"/>
              </a:ext>
            </a:extLst>
          </p:cNvPr>
          <p:cNvSpPr>
            <a:spLocks noGrp="1"/>
          </p:cNvSpPr>
          <p:nvPr>
            <p:ph type="sldNum" sz="quarter" idx="12"/>
          </p:nvPr>
        </p:nvSpPr>
        <p:spPr/>
        <p:txBody>
          <a:bodyPr/>
          <a:lstStyle/>
          <a:p>
            <a:fld id="{33F42015-0FC7-4B0E-8D2B-76EADF48D957}" type="slidenum">
              <a:rPr lang="en-US" smtClean="0"/>
              <a:pPr/>
              <a:t>10</a:t>
            </a:fld>
            <a:endParaRPr lang="en-US"/>
          </a:p>
        </p:txBody>
      </p:sp>
      <p:pic>
        <p:nvPicPr>
          <p:cNvPr id="7" name="Picture 6">
            <a:extLst>
              <a:ext uri="{FF2B5EF4-FFF2-40B4-BE49-F238E27FC236}">
                <a16:creationId xmlns:a16="http://schemas.microsoft.com/office/drawing/2014/main" id="{4CCE6EFF-1570-4323-9175-94F9AFAF3133}"/>
              </a:ext>
            </a:extLst>
          </p:cNvPr>
          <p:cNvPicPr>
            <a:picLocks noChangeAspect="1"/>
          </p:cNvPicPr>
          <p:nvPr/>
        </p:nvPicPr>
        <p:blipFill>
          <a:blip r:embed="rId2"/>
          <a:stretch>
            <a:fillRect/>
          </a:stretch>
        </p:blipFill>
        <p:spPr>
          <a:xfrm>
            <a:off x="519342" y="2743200"/>
            <a:ext cx="5562190" cy="2286000"/>
          </a:xfrm>
          <a:prstGeom prst="rect">
            <a:avLst/>
          </a:prstGeom>
        </p:spPr>
      </p:pic>
      <p:pic>
        <p:nvPicPr>
          <p:cNvPr id="9" name="Picture 8">
            <a:extLst>
              <a:ext uri="{FF2B5EF4-FFF2-40B4-BE49-F238E27FC236}">
                <a16:creationId xmlns:a16="http://schemas.microsoft.com/office/drawing/2014/main" id="{52B13D71-97B6-4C7E-81AA-2727E3CBF659}"/>
              </a:ext>
            </a:extLst>
          </p:cNvPr>
          <p:cNvPicPr>
            <a:picLocks noChangeAspect="1"/>
          </p:cNvPicPr>
          <p:nvPr/>
        </p:nvPicPr>
        <p:blipFill>
          <a:blip r:embed="rId3"/>
          <a:stretch>
            <a:fillRect/>
          </a:stretch>
        </p:blipFill>
        <p:spPr>
          <a:xfrm>
            <a:off x="6705600" y="2716675"/>
            <a:ext cx="4497727" cy="2286000"/>
          </a:xfrm>
          <a:prstGeom prst="rect">
            <a:avLst/>
          </a:prstGeom>
        </p:spPr>
      </p:pic>
    </p:spTree>
    <p:extLst>
      <p:ext uri="{BB962C8B-B14F-4D97-AF65-F5344CB8AC3E}">
        <p14:creationId xmlns:p14="http://schemas.microsoft.com/office/powerpoint/2010/main" val="36931951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902F0-BD7E-4825-9DF4-A314F680B392}"/>
              </a:ext>
            </a:extLst>
          </p:cNvPr>
          <p:cNvSpPr>
            <a:spLocks noGrp="1"/>
          </p:cNvSpPr>
          <p:nvPr>
            <p:ph type="title"/>
          </p:nvPr>
        </p:nvSpPr>
        <p:spPr/>
        <p:txBody>
          <a:bodyPr/>
          <a:lstStyle/>
          <a:p>
            <a:r>
              <a:rPr lang="en-US" dirty="0"/>
              <a:t>Lunar Surface Thermal Environments</a:t>
            </a:r>
          </a:p>
        </p:txBody>
      </p:sp>
      <p:sp>
        <p:nvSpPr>
          <p:cNvPr id="3" name="Content Placeholder 2">
            <a:extLst>
              <a:ext uri="{FF2B5EF4-FFF2-40B4-BE49-F238E27FC236}">
                <a16:creationId xmlns:a16="http://schemas.microsoft.com/office/drawing/2014/main" id="{0BE17B38-2334-4503-B57A-989BA4B25D16}"/>
              </a:ext>
            </a:extLst>
          </p:cNvPr>
          <p:cNvSpPr>
            <a:spLocks noGrp="1"/>
          </p:cNvSpPr>
          <p:nvPr>
            <p:ph idx="1"/>
          </p:nvPr>
        </p:nvSpPr>
        <p:spPr/>
        <p:txBody>
          <a:bodyPr/>
          <a:lstStyle/>
          <a:p>
            <a:r>
              <a:rPr lang="en-US" sz="2000" dirty="0"/>
              <a:t>Lunar Surface Temperature – Ground Heat Flow</a:t>
            </a:r>
          </a:p>
          <a:p>
            <a:pPr lvl="1"/>
            <a:r>
              <a:rPr lang="en-US" sz="1800" b="0" i="0" u="none" strike="noStrike" baseline="0" dirty="0">
                <a:latin typeface="Arial" panose="020B0604020202020204" pitchFamily="34" charset="0"/>
              </a:rPr>
              <a:t>Ground heat flow is an important parameter for predicting lunar surface and subsurface temperatures </a:t>
            </a:r>
          </a:p>
          <a:p>
            <a:pPr lvl="1"/>
            <a:r>
              <a:rPr lang="en-US" sz="1800" dirty="0"/>
              <a:t>For polar regions experience reduce incident solar, these ground heat flows have a larger effect of surface temperature</a:t>
            </a:r>
          </a:p>
          <a:p>
            <a:pPr lvl="1"/>
            <a:endParaRPr lang="en-US" sz="1800" dirty="0"/>
          </a:p>
          <a:p>
            <a:pPr lvl="1"/>
            <a:endParaRPr lang="en-US" sz="1800" dirty="0"/>
          </a:p>
          <a:p>
            <a:pPr lvl="1"/>
            <a:endParaRPr lang="en-US" sz="1800" dirty="0"/>
          </a:p>
          <a:p>
            <a:pPr lvl="1"/>
            <a:endParaRPr lang="en-US" sz="1800" dirty="0"/>
          </a:p>
          <a:p>
            <a:pPr lvl="1"/>
            <a:endParaRPr lang="en-US" sz="1800" dirty="0"/>
          </a:p>
          <a:p>
            <a:pPr lvl="1"/>
            <a:endParaRPr lang="en-US" sz="1800" dirty="0"/>
          </a:p>
          <a:p>
            <a:pPr lvl="1"/>
            <a:endParaRPr lang="en-US" sz="1800" dirty="0"/>
          </a:p>
          <a:p>
            <a:pPr lvl="1"/>
            <a:endParaRPr lang="en-US" sz="1800" dirty="0"/>
          </a:p>
          <a:p>
            <a:pPr lvl="1"/>
            <a:r>
              <a:rPr lang="en-US" sz="1600" b="0" i="0" u="none" strike="noStrike" baseline="0" dirty="0">
                <a:latin typeface="Arial" panose="020B0604020202020204" pitchFamily="34" charset="0"/>
              </a:rPr>
              <a:t>Perpetually Shaded Regions (PSRs) of the lunar polar craters may experience non-negligible thermal radiation and reflected solar radiance from the Earth relative to the ground heat flow. Peak broadband earthshine may exceed 150 </a:t>
            </a:r>
            <a:r>
              <a:rPr lang="en-US" sz="1600" b="0" i="0" u="none" strike="noStrike" baseline="0" dirty="0" err="1">
                <a:latin typeface="Arial" panose="020B0604020202020204" pitchFamily="34" charset="0"/>
              </a:rPr>
              <a:t>mW</a:t>
            </a:r>
            <a:r>
              <a:rPr lang="en-US" sz="1600" b="0" i="0" u="none" strike="noStrike" baseline="0" dirty="0">
                <a:latin typeface="Arial" panose="020B0604020202020204" pitchFamily="34" charset="0"/>
              </a:rPr>
              <a:t>/m</a:t>
            </a:r>
            <a:r>
              <a:rPr lang="en-US" sz="1600" b="0" i="0" u="none" strike="noStrike" baseline="30000" dirty="0">
                <a:latin typeface="Arial" panose="020B0604020202020204" pitchFamily="34" charset="0"/>
              </a:rPr>
              <a:t>2</a:t>
            </a:r>
            <a:r>
              <a:rPr lang="en-US" sz="1600" b="0" i="0" u="none" strike="noStrike" baseline="0" dirty="0">
                <a:latin typeface="Arial" panose="020B0604020202020204" pitchFamily="34" charset="0"/>
              </a:rPr>
              <a:t> for localized regions</a:t>
            </a:r>
            <a:endParaRPr lang="en-US" sz="1800" dirty="0"/>
          </a:p>
        </p:txBody>
      </p:sp>
      <p:sp>
        <p:nvSpPr>
          <p:cNvPr id="4" name="Footer Placeholder 3">
            <a:extLst>
              <a:ext uri="{FF2B5EF4-FFF2-40B4-BE49-F238E27FC236}">
                <a16:creationId xmlns:a16="http://schemas.microsoft.com/office/drawing/2014/main" id="{DEF06705-C8FA-48AA-8839-E226FD9DA11D}"/>
              </a:ext>
            </a:extLst>
          </p:cNvPr>
          <p:cNvSpPr>
            <a:spLocks noGrp="1"/>
          </p:cNvSpPr>
          <p:nvPr>
            <p:ph type="ftr" sz="quarter" idx="11"/>
          </p:nvPr>
        </p:nvSpPr>
        <p:spPr/>
        <p:txBody>
          <a:bodyPr/>
          <a:lstStyle/>
          <a:p>
            <a:r>
              <a:rPr lang="en-US"/>
              <a:t>TFAWS 2022 – September 6</a:t>
            </a:r>
            <a:r>
              <a:rPr lang="en-US" baseline="30000"/>
              <a:t>th</a:t>
            </a:r>
            <a:r>
              <a:rPr lang="en-US"/>
              <a:t>-9</a:t>
            </a:r>
            <a:r>
              <a:rPr lang="en-US" baseline="30000"/>
              <a:t>th</a:t>
            </a:r>
            <a:r>
              <a:rPr lang="en-US"/>
              <a:t>, 2022</a:t>
            </a:r>
            <a:endParaRPr lang="en-US" dirty="0"/>
          </a:p>
        </p:txBody>
      </p:sp>
      <p:sp>
        <p:nvSpPr>
          <p:cNvPr id="5" name="Slide Number Placeholder 4">
            <a:extLst>
              <a:ext uri="{FF2B5EF4-FFF2-40B4-BE49-F238E27FC236}">
                <a16:creationId xmlns:a16="http://schemas.microsoft.com/office/drawing/2014/main" id="{789AE0A0-F6DE-4146-9619-7535FE0DDCA4}"/>
              </a:ext>
            </a:extLst>
          </p:cNvPr>
          <p:cNvSpPr>
            <a:spLocks noGrp="1"/>
          </p:cNvSpPr>
          <p:nvPr>
            <p:ph type="sldNum" sz="quarter" idx="12"/>
          </p:nvPr>
        </p:nvSpPr>
        <p:spPr/>
        <p:txBody>
          <a:bodyPr/>
          <a:lstStyle/>
          <a:p>
            <a:fld id="{33F42015-0FC7-4B0E-8D2B-76EADF48D957}" type="slidenum">
              <a:rPr lang="en-US" smtClean="0"/>
              <a:pPr/>
              <a:t>11</a:t>
            </a:fld>
            <a:endParaRPr lang="en-US"/>
          </a:p>
        </p:txBody>
      </p:sp>
      <p:pic>
        <p:nvPicPr>
          <p:cNvPr id="8" name="Picture 7">
            <a:extLst>
              <a:ext uri="{FF2B5EF4-FFF2-40B4-BE49-F238E27FC236}">
                <a16:creationId xmlns:a16="http://schemas.microsoft.com/office/drawing/2014/main" id="{43648F4B-BD44-4551-BCE7-6C75FE3375E2}"/>
              </a:ext>
            </a:extLst>
          </p:cNvPr>
          <p:cNvPicPr>
            <a:picLocks noChangeAspect="1"/>
          </p:cNvPicPr>
          <p:nvPr/>
        </p:nvPicPr>
        <p:blipFill>
          <a:blip r:embed="rId2"/>
          <a:stretch>
            <a:fillRect/>
          </a:stretch>
        </p:blipFill>
        <p:spPr>
          <a:xfrm>
            <a:off x="3288497" y="2590800"/>
            <a:ext cx="5753903" cy="2353003"/>
          </a:xfrm>
          <a:prstGeom prst="rect">
            <a:avLst/>
          </a:prstGeom>
        </p:spPr>
      </p:pic>
    </p:spTree>
    <p:extLst>
      <p:ext uri="{BB962C8B-B14F-4D97-AF65-F5344CB8AC3E}">
        <p14:creationId xmlns:p14="http://schemas.microsoft.com/office/powerpoint/2010/main" val="23809430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905000" y="2362200"/>
            <a:ext cx="3523793" cy="3340898"/>
          </a:xfrm>
          <a:prstGeom prst="rect">
            <a:avLst/>
          </a:prstGeom>
        </p:spPr>
      </p:pic>
      <p:sp>
        <p:nvSpPr>
          <p:cNvPr id="13313" name="Rectangle 5"/>
          <p:cNvSpPr>
            <a:spLocks noGrp="1" noChangeArrowheads="1"/>
          </p:cNvSpPr>
          <p:nvPr>
            <p:ph type="subTitle" idx="1"/>
          </p:nvPr>
        </p:nvSpPr>
        <p:spPr>
          <a:xfrm>
            <a:off x="4966781" y="4724400"/>
            <a:ext cx="6096000" cy="914400"/>
          </a:xfrm>
        </p:spPr>
        <p:txBody>
          <a:bodyPr/>
          <a:lstStyle/>
          <a:p>
            <a:pPr eaLnBrk="1" hangingPunct="1"/>
            <a:r>
              <a:rPr lang="en-US" sz="1800" dirty="0">
                <a:solidFill>
                  <a:schemeClr val="tx1"/>
                </a:solidFill>
                <a:ea typeface="ＭＳ Ｐゴシック" charset="-128"/>
              </a:rPr>
              <a:t>Presented By</a:t>
            </a:r>
            <a:br>
              <a:rPr lang="en-US" sz="1800" dirty="0">
                <a:solidFill>
                  <a:schemeClr val="tx1"/>
                </a:solidFill>
                <a:ea typeface="ＭＳ Ｐゴシック" charset="-128"/>
              </a:rPr>
            </a:br>
            <a:r>
              <a:rPr lang="en-US" sz="1800" dirty="0">
                <a:solidFill>
                  <a:schemeClr val="tx1"/>
                </a:solidFill>
                <a:ea typeface="ＭＳ Ｐゴシック" charset="-128"/>
              </a:rPr>
              <a:t>Greg Schunk</a:t>
            </a:r>
            <a:endParaRPr lang="en-US" dirty="0">
              <a:solidFill>
                <a:schemeClr val="tx1"/>
              </a:solidFill>
              <a:ea typeface="ＭＳ Ｐゴシック" charset="-128"/>
            </a:endParaRPr>
          </a:p>
        </p:txBody>
      </p:sp>
      <p:sp>
        <p:nvSpPr>
          <p:cNvPr id="13314" name="Rectangle 10"/>
          <p:cNvSpPr>
            <a:spLocks noGrp="1" noChangeArrowheads="1"/>
          </p:cNvSpPr>
          <p:nvPr>
            <p:ph type="ctrTitle"/>
          </p:nvPr>
        </p:nvSpPr>
        <p:spPr>
          <a:xfrm>
            <a:off x="4457700" y="914400"/>
            <a:ext cx="7114162" cy="3347936"/>
          </a:xfrm>
        </p:spPr>
        <p:txBody>
          <a:bodyPr/>
          <a:lstStyle/>
          <a:p>
            <a:pPr eaLnBrk="1" hangingPunct="1"/>
            <a:r>
              <a:rPr lang="en-US" sz="3200" b="0" dirty="0">
                <a:ea typeface="ＭＳ Ｐゴシック" charset="-128"/>
              </a:rPr>
              <a:t>Lunar Thermal Analysis Guidebook (L-TAG):</a:t>
            </a:r>
            <a:br>
              <a:rPr lang="en-US" sz="3200" b="0" dirty="0">
                <a:ea typeface="ＭＳ Ｐゴシック" charset="-128"/>
              </a:rPr>
            </a:br>
            <a:r>
              <a:rPr lang="en-US" b="0" i="1" dirty="0">
                <a:ea typeface="ＭＳ Ｐゴシック" charset="-128"/>
              </a:rPr>
              <a:t>Using Vector Lists</a:t>
            </a:r>
            <a:br>
              <a:rPr lang="en-US" b="0" i="1" dirty="0">
                <a:ea typeface="ＭＳ Ｐゴシック" charset="-128"/>
              </a:rPr>
            </a:br>
            <a:br>
              <a:rPr lang="en-US" b="0" dirty="0">
                <a:ea typeface="ＭＳ Ｐゴシック" charset="-128"/>
              </a:rPr>
            </a:br>
            <a:r>
              <a:rPr lang="en-US" sz="2000" b="0" dirty="0">
                <a:ea typeface="ＭＳ Ｐゴシック" charset="-128"/>
              </a:rPr>
              <a:t>Carlos Gomez, Brian Hamill, Greg Schunk</a:t>
            </a:r>
            <a:br>
              <a:rPr lang="en-US" sz="2000" b="0" dirty="0">
                <a:ea typeface="ＭＳ Ｐゴシック" charset="-128"/>
              </a:rPr>
            </a:br>
            <a:r>
              <a:rPr lang="en-US" sz="2000" b="0" dirty="0">
                <a:ea typeface="ＭＳ Ｐゴシック" charset="-128"/>
              </a:rPr>
              <a:t>NASA/Marshall Space Flight Center</a:t>
            </a:r>
            <a:br>
              <a:rPr lang="en-US" sz="2000" b="0" dirty="0">
                <a:ea typeface="ＭＳ Ｐゴシック" charset="-128"/>
              </a:rPr>
            </a:br>
            <a:r>
              <a:rPr lang="en-US" sz="2000" b="0" dirty="0">
                <a:ea typeface="ＭＳ Ｐゴシック" charset="-128"/>
              </a:rPr>
              <a:t>&amp;</a:t>
            </a:r>
            <a:br>
              <a:rPr lang="en-US" sz="2000" b="0" dirty="0">
                <a:ea typeface="ＭＳ Ｐゴシック" charset="-128"/>
              </a:rPr>
            </a:br>
            <a:r>
              <a:rPr lang="en-US" sz="2000" b="0" dirty="0">
                <a:ea typeface="ＭＳ Ｐゴシック" charset="-128"/>
              </a:rPr>
              <a:t>Lisa Erickson</a:t>
            </a:r>
            <a:br>
              <a:rPr lang="en-US" sz="2000" b="0" dirty="0">
                <a:ea typeface="ＭＳ Ｐゴシック" charset="-128"/>
              </a:rPr>
            </a:br>
            <a:r>
              <a:rPr lang="en-US" sz="2000" b="0" dirty="0">
                <a:ea typeface="ＭＳ Ｐゴシック" charset="-128"/>
              </a:rPr>
              <a:t>NASA/Johnson Space Center</a:t>
            </a:r>
          </a:p>
        </p:txBody>
      </p:sp>
      <p:sp>
        <p:nvSpPr>
          <p:cNvPr id="13315" name="Rectangle 11"/>
          <p:cNvSpPr>
            <a:spLocks noChangeArrowheads="1"/>
          </p:cNvSpPr>
          <p:nvPr/>
        </p:nvSpPr>
        <p:spPr bwMode="auto">
          <a:xfrm>
            <a:off x="5995481" y="5366426"/>
            <a:ext cx="4038600" cy="1200329"/>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Thermal &amp; Fluids Analysis Workshop</a:t>
            </a:r>
            <a:br>
              <a:rPr kumimoji="0" lang="en-US" sz="18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br>
            <a:r>
              <a:rPr kumimoji="0" lang="en-US" sz="18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TFAWS 2022</a:t>
            </a:r>
            <a:br>
              <a:rPr kumimoji="0" lang="en-US" sz="18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br>
            <a:r>
              <a:rPr kumimoji="0" lang="en-US" sz="18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September 6</a:t>
            </a:r>
            <a:r>
              <a:rPr kumimoji="0" lang="en-US" sz="1800" b="0" i="0" u="none" strike="noStrike" kern="1200" cap="none" spc="0" normalizeH="0" baseline="30000" noProof="0" dirty="0">
                <a:ln>
                  <a:noFill/>
                </a:ln>
                <a:solidFill>
                  <a:srgbClr val="333399"/>
                </a:solidFill>
                <a:effectLst/>
                <a:uLnTx/>
                <a:uFillTx/>
                <a:latin typeface="Arial" pitchFamily="34" charset="0"/>
                <a:ea typeface="ＭＳ Ｐゴシック" charset="-128"/>
                <a:cs typeface="+mn-cs"/>
              </a:rPr>
              <a:t>th</a:t>
            </a:r>
            <a:r>
              <a:rPr kumimoji="0" lang="en-US" sz="18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-9</a:t>
            </a:r>
            <a:r>
              <a:rPr kumimoji="0" lang="en-US" sz="1800" b="0" i="0" u="none" strike="noStrike" kern="1200" cap="none" spc="0" normalizeH="0" baseline="30000" noProof="0" dirty="0">
                <a:ln>
                  <a:noFill/>
                </a:ln>
                <a:solidFill>
                  <a:srgbClr val="333399"/>
                </a:solidFill>
                <a:effectLst/>
                <a:uLnTx/>
                <a:uFillTx/>
                <a:latin typeface="Arial" pitchFamily="34" charset="0"/>
                <a:ea typeface="ＭＳ Ｐゴシック" charset="-128"/>
                <a:cs typeface="+mn-cs"/>
              </a:rPr>
              <a:t>th</a:t>
            </a:r>
            <a:r>
              <a:rPr kumimoji="0" lang="en-US" sz="18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 2022</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Virtual Conference</a:t>
            </a:r>
          </a:p>
        </p:txBody>
      </p:sp>
      <p:sp>
        <p:nvSpPr>
          <p:cNvPr id="112676" name="Text Box 36"/>
          <p:cNvSpPr txBox="1">
            <a:spLocks noChangeArrowheads="1"/>
          </p:cNvSpPr>
          <p:nvPr/>
        </p:nvSpPr>
        <p:spPr bwMode="auto">
          <a:xfrm>
            <a:off x="1524000" y="152400"/>
            <a:ext cx="8686800" cy="609600"/>
          </a:xfrm>
          <a:prstGeom prst="rect">
            <a:avLst/>
          </a:prstGeom>
          <a:gradFill rotWithShape="0">
            <a:gsLst>
              <a:gs pos="0">
                <a:schemeClr val="accent2"/>
              </a:gs>
              <a:gs pos="100000">
                <a:schemeClr val="accent2">
                  <a:gamma/>
                  <a:shade val="48627"/>
                  <a:invGamma/>
                </a:schemeClr>
              </a:gs>
            </a:gsLst>
            <a:lin ang="0" scaled="1"/>
          </a:gradFill>
          <a:ln w="9525">
            <a:noFill/>
            <a:miter lim="800000"/>
            <a:headEnd/>
            <a:tailEnd/>
          </a:ln>
          <a:effectLst/>
        </p:spPr>
        <p:txBody>
          <a:bodyPr anchor="ctr"/>
          <a:lstStyle/>
          <a:p>
            <a:pPr marL="0" marR="0" lvl="0" indent="0" algn="l" defTabSz="914400" rtl="0" eaLnBrk="0" fontAlgn="base" latinLnBrk="0" hangingPunct="0">
              <a:lnSpc>
                <a:spcPct val="100000"/>
              </a:lnSpc>
              <a:spcBef>
                <a:spcPct val="50000"/>
              </a:spcBef>
              <a:spcAft>
                <a:spcPct val="0"/>
              </a:spcAft>
              <a:buClrTx/>
              <a:buSzTx/>
              <a:buFontTx/>
              <a:buNone/>
              <a:tabLst>
                <a:tab pos="4459288" algn="ctr"/>
              </a:tabLst>
              <a:defRPr/>
            </a:pPr>
            <a:r>
              <a:rPr kumimoji="0" lang="en-US" sz="2800" b="1" i="0" u="none" strike="noStrike" kern="1200" cap="none" spc="0" normalizeH="0" baseline="0" noProof="0" dirty="0">
                <a:ln>
                  <a:noFill/>
                </a:ln>
                <a:solidFill>
                  <a:srgbClr val="FFFFFF"/>
                </a:solidFill>
                <a:effectLst/>
                <a:uLnTx/>
                <a:uFillTx/>
                <a:latin typeface="Arial" charset="0"/>
                <a:ea typeface="ＭＳ Ｐゴシック" charset="-128"/>
                <a:cs typeface="+mn-cs"/>
              </a:rPr>
              <a:t>	TFAWS Short Course</a:t>
            </a:r>
          </a:p>
        </p:txBody>
      </p:sp>
      <p:pic>
        <p:nvPicPr>
          <p:cNvPr id="13317" name="Picture 19"/>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601200" y="1"/>
            <a:ext cx="1066800" cy="904875"/>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Orbit Vector List for Lunar Surface Modeling</a:t>
            </a:r>
          </a:p>
        </p:txBody>
      </p:sp>
      <p:sp>
        <p:nvSpPr>
          <p:cNvPr id="4" name="Footer Placeholder 3"/>
          <p:cNvSpPr>
            <a:spLocks noGrp="1"/>
          </p:cNvSpPr>
          <p:nvPr>
            <p:ph type="ftr" sz="quarter" idx="11"/>
          </p:nvPr>
        </p:nvSpPr>
        <p:spPr>
          <a:xfrm>
            <a:off x="3695700" y="6553200"/>
            <a:ext cx="4876800" cy="304800"/>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TFAWS 2022 – September 6</a:t>
            </a:r>
            <a:r>
              <a:rPr kumimoji="0" lang="en-US" sz="1200" b="0" i="0" u="none" strike="noStrike" kern="1200" cap="none" spc="0" normalizeH="0" baseline="30000" noProof="0" dirty="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-9</a:t>
            </a:r>
            <a:r>
              <a:rPr kumimoji="0" lang="en-US" sz="1200" b="0" i="0" u="none" strike="noStrike" kern="1200" cap="none" spc="0" normalizeH="0" baseline="30000" noProof="0" dirty="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 2022</a:t>
            </a:r>
          </a:p>
        </p:txBody>
      </p:sp>
      <p:sp>
        <p:nvSpPr>
          <p:cNvPr id="5" name="Slide Number Placeholder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F42015-0FC7-4B0E-8D2B-76EADF48D957}" type="slidenum">
              <a:rPr kumimoji="0" lang="en-US" sz="1000" b="0" i="0" u="none" strike="noStrike" kern="1200" cap="none" spc="0" normalizeH="0" baseline="0" noProof="0" smtClean="0">
                <a:ln>
                  <a:noFill/>
                </a:ln>
                <a:solidFill>
                  <a:srgbClr val="333399"/>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US" sz="1000" b="0" i="0" u="none" strike="noStrike" kern="1200" cap="none" spc="0" normalizeH="0" baseline="0" noProof="0">
              <a:ln>
                <a:noFill/>
              </a:ln>
              <a:solidFill>
                <a:srgbClr val="333399"/>
              </a:solidFill>
              <a:effectLst/>
              <a:uLnTx/>
              <a:uFillTx/>
              <a:latin typeface="Arial" pitchFamily="34" charset="0"/>
              <a:ea typeface="ＭＳ Ｐゴシック" charset="-128"/>
              <a:cs typeface="+mn-cs"/>
            </a:endParaRPr>
          </a:p>
        </p:txBody>
      </p:sp>
      <p:pic>
        <p:nvPicPr>
          <p:cNvPr id="6" name="Picture 5"/>
          <p:cNvPicPr>
            <a:picLocks noChangeAspect="1"/>
          </p:cNvPicPr>
          <p:nvPr/>
        </p:nvPicPr>
        <p:blipFill>
          <a:blip r:embed="rId2"/>
          <a:stretch>
            <a:fillRect/>
          </a:stretch>
        </p:blipFill>
        <p:spPr>
          <a:xfrm>
            <a:off x="2133600" y="3124200"/>
            <a:ext cx="7992549" cy="3615241"/>
          </a:xfrm>
          <a:prstGeom prst="rect">
            <a:avLst/>
          </a:prstGeom>
        </p:spPr>
      </p:pic>
      <p:sp>
        <p:nvSpPr>
          <p:cNvPr id="8" name="Content Placeholder 2"/>
          <p:cNvSpPr>
            <a:spLocks noGrp="1"/>
          </p:cNvSpPr>
          <p:nvPr>
            <p:ph idx="1"/>
          </p:nvPr>
        </p:nvSpPr>
        <p:spPr>
          <a:xfrm>
            <a:off x="228600" y="762000"/>
            <a:ext cx="11696700" cy="3009900"/>
          </a:xfrm>
        </p:spPr>
        <p:txBody>
          <a:bodyPr/>
          <a:lstStyle/>
          <a:p>
            <a:r>
              <a:rPr lang="en-US" sz="2000" dirty="0">
                <a:latin typeface="Calibri" panose="020F0502020204030204" pitchFamily="34" charset="0"/>
              </a:rPr>
              <a:t>An orbit vector list may be generated from an ephemeris. A web interface is available to provide access to the JPL HORIZONS application which may be used to generate ephemerides for solar system bodies. </a:t>
            </a:r>
          </a:p>
          <a:p>
            <a:r>
              <a:rPr lang="en-US" sz="2000" dirty="0">
                <a:latin typeface="Calibri" panose="020F0502020204030204" pitchFamily="34" charset="0"/>
              </a:rPr>
              <a:t>Specifically for lunar analyses, the application allows placement of an observer anywhere on or above the surface of the Moon to track a target body (such as the Sun or even the Earth) via user defined parameters. </a:t>
            </a:r>
          </a:p>
          <a:p>
            <a:r>
              <a:rPr lang="en-US" sz="2000" dirty="0">
                <a:latin typeface="Calibri" panose="020F0502020204030204" pitchFamily="34" charset="0"/>
              </a:rPr>
              <a:t>Elevation angle and azimuth are convenient for conversion into a vector list commonly used by thermal analysis applications such as Thermal Desktop. After accessing the web interface at </a:t>
            </a:r>
            <a:r>
              <a:rPr lang="en-US" sz="2000" dirty="0">
                <a:latin typeface="Calibri" panose="020F0502020204030204" pitchFamily="34" charset="0"/>
                <a:hlinkClick r:id="rId3"/>
              </a:rPr>
              <a:t>https://ssd.jpl.nasa.gov/horizons/app.html#/</a:t>
            </a:r>
            <a:r>
              <a:rPr lang="en-US" sz="2000" dirty="0">
                <a:latin typeface="Calibri" panose="020F0502020204030204" pitchFamily="34" charset="0"/>
              </a:rPr>
              <a:t> , the user is presented with the following default settings:</a:t>
            </a:r>
          </a:p>
          <a:p>
            <a:endParaRPr lang="en-US" sz="2000" dirty="0">
              <a:latin typeface="Calibri" panose="020F0502020204030204" pitchFamily="34" charset="0"/>
            </a:endParaRPr>
          </a:p>
        </p:txBody>
      </p:sp>
    </p:spTree>
    <p:extLst>
      <p:ext uri="{BB962C8B-B14F-4D97-AF65-F5344CB8AC3E}">
        <p14:creationId xmlns:p14="http://schemas.microsoft.com/office/powerpoint/2010/main" val="3101821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HORIZONS</a:t>
            </a:r>
          </a:p>
        </p:txBody>
      </p:sp>
      <p:sp>
        <p:nvSpPr>
          <p:cNvPr id="4" name="Footer Placeholder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TFAWS 2022 – September 6</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-9</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 2022</a:t>
            </a:r>
            <a:endPar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F42015-0FC7-4B0E-8D2B-76EADF48D957}" type="slidenum">
              <a:rPr kumimoji="0" lang="en-US" sz="1000" b="0" i="0" u="none" strike="noStrike" kern="1200" cap="none" spc="0" normalizeH="0" baseline="0" noProof="0" smtClean="0">
                <a:ln>
                  <a:noFill/>
                </a:ln>
                <a:solidFill>
                  <a:srgbClr val="333399"/>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sz="1000" b="0" i="0" u="none" strike="noStrike" kern="1200" cap="none" spc="0" normalizeH="0" baseline="0" noProof="0">
              <a:ln>
                <a:noFill/>
              </a:ln>
              <a:solidFill>
                <a:srgbClr val="333399"/>
              </a:solidFill>
              <a:effectLst/>
              <a:uLnTx/>
              <a:uFillTx/>
              <a:latin typeface="Arial" pitchFamily="34" charset="0"/>
              <a:ea typeface="ＭＳ Ｐゴシック" charset="-128"/>
              <a:cs typeface="+mn-cs"/>
            </a:endParaRPr>
          </a:p>
        </p:txBody>
      </p:sp>
      <p:sp>
        <p:nvSpPr>
          <p:cNvPr id="8" name="Content Placeholder 2"/>
          <p:cNvSpPr>
            <a:spLocks noGrp="1"/>
          </p:cNvSpPr>
          <p:nvPr>
            <p:ph idx="1"/>
          </p:nvPr>
        </p:nvSpPr>
        <p:spPr>
          <a:xfrm>
            <a:off x="228600" y="914400"/>
            <a:ext cx="11696700" cy="685800"/>
          </a:xfrm>
        </p:spPr>
        <p:txBody>
          <a:bodyPr/>
          <a:lstStyle/>
          <a:p>
            <a:r>
              <a:rPr lang="en-US" sz="2000" dirty="0">
                <a:latin typeface="Calibri" panose="020F0502020204030204" pitchFamily="34" charset="0"/>
              </a:rPr>
              <a:t>Each setting in the HORIZONS application may be altered through the </a:t>
            </a:r>
            <a:r>
              <a:rPr lang="en-US" sz="2000" b="1" i="1" dirty="0">
                <a:latin typeface="Calibri" panose="020F0502020204030204" pitchFamily="34" charset="0"/>
              </a:rPr>
              <a:t>Edit</a:t>
            </a:r>
            <a:r>
              <a:rPr lang="en-US" sz="2000" dirty="0">
                <a:latin typeface="Calibri" panose="020F0502020204030204" pitchFamily="34" charset="0"/>
              </a:rPr>
              <a:t> button. Leave the ephemeris type in </a:t>
            </a:r>
            <a:r>
              <a:rPr lang="en-US" sz="2000" b="1" i="1" dirty="0">
                <a:latin typeface="Calibri" panose="020F0502020204030204" pitchFamily="34" charset="0"/>
              </a:rPr>
              <a:t>Observer Table </a:t>
            </a:r>
            <a:r>
              <a:rPr lang="en-US" sz="2000" dirty="0">
                <a:latin typeface="Calibri" panose="020F0502020204030204" pitchFamily="34" charset="0"/>
              </a:rPr>
              <a:t>mode and change the target body to the Sun by choosing </a:t>
            </a:r>
            <a:r>
              <a:rPr lang="en-US" sz="2000" b="1" i="1" dirty="0">
                <a:latin typeface="Calibri" panose="020F0502020204030204" pitchFamily="34" charset="0"/>
              </a:rPr>
              <a:t>Edi</a:t>
            </a:r>
            <a:r>
              <a:rPr lang="en-US" sz="2000" dirty="0">
                <a:latin typeface="Calibri" panose="020F0502020204030204" pitchFamily="34" charset="0"/>
              </a:rPr>
              <a:t>t and then </a:t>
            </a:r>
            <a:r>
              <a:rPr lang="en-US" sz="2000" b="1" i="1" dirty="0">
                <a:latin typeface="Calibri" panose="020F0502020204030204" pitchFamily="34" charset="0"/>
              </a:rPr>
              <a:t>Select from a list of major bodies</a:t>
            </a:r>
            <a:r>
              <a:rPr lang="en-US" sz="2000" dirty="0">
                <a:latin typeface="Calibri" panose="020F0502020204030204" pitchFamily="34" charset="0"/>
              </a:rPr>
              <a:t> from the pull down menu and then select the Sun from the options provided. </a:t>
            </a:r>
          </a:p>
        </p:txBody>
      </p:sp>
      <p:pic>
        <p:nvPicPr>
          <p:cNvPr id="10" name="Picture 9"/>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133600" y="2019300"/>
            <a:ext cx="7865534" cy="3708400"/>
          </a:xfrm>
          <a:prstGeom prst="rect">
            <a:avLst/>
          </a:prstGeom>
        </p:spPr>
      </p:pic>
    </p:spTree>
    <p:extLst>
      <p:ext uri="{BB962C8B-B14F-4D97-AF65-F5344CB8AC3E}">
        <p14:creationId xmlns:p14="http://schemas.microsoft.com/office/powerpoint/2010/main" val="39627484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133600" y="3086100"/>
            <a:ext cx="7857067" cy="2904067"/>
          </a:xfrm>
          <a:prstGeom prst="rect">
            <a:avLst/>
          </a:prstGeom>
        </p:spPr>
      </p:pic>
      <p:sp>
        <p:nvSpPr>
          <p:cNvPr id="2" name="Title 1"/>
          <p:cNvSpPr>
            <a:spLocks noGrp="1"/>
          </p:cNvSpPr>
          <p:nvPr>
            <p:ph type="title"/>
          </p:nvPr>
        </p:nvSpPr>
        <p:spPr/>
        <p:txBody>
          <a:bodyPr/>
          <a:lstStyle/>
          <a:p>
            <a:r>
              <a:rPr lang="en-US" dirty="0"/>
              <a:t>Setting Up the Orbit</a:t>
            </a:r>
          </a:p>
        </p:txBody>
      </p:sp>
      <p:sp>
        <p:nvSpPr>
          <p:cNvPr id="3" name="Content Placeholder 2"/>
          <p:cNvSpPr>
            <a:spLocks noGrp="1"/>
          </p:cNvSpPr>
          <p:nvPr>
            <p:ph idx="1"/>
          </p:nvPr>
        </p:nvSpPr>
        <p:spPr>
          <a:xfrm>
            <a:off x="609600" y="762000"/>
            <a:ext cx="10972800" cy="5410200"/>
          </a:xfrm>
        </p:spPr>
        <p:txBody>
          <a:bodyPr/>
          <a:lstStyle/>
          <a:p>
            <a:r>
              <a:rPr lang="en-US" sz="2000" dirty="0">
                <a:latin typeface="Calibri" panose="020F0502020204030204" pitchFamily="34" charset="0"/>
              </a:rPr>
              <a:t>Select </a:t>
            </a:r>
            <a:r>
              <a:rPr lang="en-US" sz="2000" b="1" i="1" dirty="0">
                <a:latin typeface="Calibri" panose="020F0502020204030204" pitchFamily="34" charset="0"/>
              </a:rPr>
              <a:t>Edit</a:t>
            </a:r>
            <a:r>
              <a:rPr lang="en-US" sz="2000" dirty="0">
                <a:latin typeface="Calibri" panose="020F0502020204030204" pitchFamily="34" charset="0"/>
              </a:rPr>
              <a:t> for the Observer Location and then choose </a:t>
            </a:r>
            <a:r>
              <a:rPr lang="en-US" sz="2000" b="1" i="1" dirty="0">
                <a:latin typeface="Calibri" panose="020F0502020204030204" pitchFamily="34" charset="0"/>
              </a:rPr>
              <a:t>Specify Coordinates</a:t>
            </a:r>
            <a:r>
              <a:rPr lang="en-US" sz="2000" dirty="0">
                <a:latin typeface="Calibri" panose="020F0502020204030204" pitchFamily="34" charset="0"/>
              </a:rPr>
              <a:t> from the pull down menu. </a:t>
            </a:r>
          </a:p>
          <a:p>
            <a:r>
              <a:rPr lang="en-US" sz="2000" dirty="0">
                <a:latin typeface="Calibri" panose="020F0502020204030204" pitchFamily="34" charset="0"/>
              </a:rPr>
              <a:t>Change the </a:t>
            </a:r>
            <a:r>
              <a:rPr lang="en-US" sz="2000" b="1" i="1" dirty="0">
                <a:latin typeface="Calibri" panose="020F0502020204030204" pitchFamily="34" charset="0"/>
              </a:rPr>
              <a:t>Coordinate Body </a:t>
            </a:r>
            <a:r>
              <a:rPr lang="en-US" sz="2000" dirty="0">
                <a:latin typeface="Calibri" panose="020F0502020204030204" pitchFamily="34" charset="0"/>
              </a:rPr>
              <a:t>to the Moon by selecting from a pull down list. (The Moon is near the bottom of the list). Enter the desired longitude, latitude and altitude into the displayed dialog. Use negative latitude for the southern hemisphere. The Body ID for the Moon is 301. </a:t>
            </a:r>
          </a:p>
          <a:p>
            <a:r>
              <a:rPr lang="en-US" sz="2000" dirty="0">
                <a:latin typeface="Calibri" panose="020F0502020204030204" pitchFamily="34" charset="0"/>
              </a:rPr>
              <a:t>Note that the altitude is specified with respect to the IAU reference ellipsoid surface for the Moon. </a:t>
            </a:r>
            <a:r>
              <a:rPr lang="en-US" sz="2000" b="1" i="1" dirty="0">
                <a:latin typeface="Calibri" panose="020F0502020204030204" pitchFamily="34" charset="0"/>
              </a:rPr>
              <a:t>Edit </a:t>
            </a:r>
            <a:r>
              <a:rPr lang="en-US" sz="2000" dirty="0">
                <a:latin typeface="Calibri" panose="020F0502020204030204" pitchFamily="34" charset="0"/>
              </a:rPr>
              <a:t>the </a:t>
            </a:r>
            <a:r>
              <a:rPr lang="en-US" sz="2000" b="1" i="1" dirty="0">
                <a:latin typeface="Calibri" panose="020F0502020204030204" pitchFamily="34" charset="0"/>
              </a:rPr>
              <a:t>Time Specification </a:t>
            </a:r>
            <a:r>
              <a:rPr lang="en-US" sz="2000" dirty="0">
                <a:latin typeface="Calibri" panose="020F0502020204030204" pitchFamily="34" charset="0"/>
              </a:rPr>
              <a:t>and enter the desired begin and end dates for the ephemeris.</a:t>
            </a:r>
          </a:p>
        </p:txBody>
      </p:sp>
      <p:sp>
        <p:nvSpPr>
          <p:cNvPr id="4" name="Footer Placeholder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TFAWS 2022 – September 6</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-9</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 2022</a:t>
            </a:r>
            <a:endPar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F42015-0FC7-4B0E-8D2B-76EADF48D957}" type="slidenum">
              <a:rPr kumimoji="0" lang="en-US" sz="1000" b="0" i="0" u="none" strike="noStrike" kern="1200" cap="none" spc="0" normalizeH="0" baseline="0" noProof="0" smtClean="0">
                <a:ln>
                  <a:noFill/>
                </a:ln>
                <a:solidFill>
                  <a:srgbClr val="333399"/>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sz="1000" b="0" i="0" u="none" strike="noStrike" kern="1200" cap="none" spc="0" normalizeH="0" baseline="0" noProof="0">
              <a:ln>
                <a:noFill/>
              </a:ln>
              <a:solidFill>
                <a:srgbClr val="333399"/>
              </a:solidFill>
              <a:effectLst/>
              <a:uLnTx/>
              <a:uFillTx/>
              <a:latin typeface="Arial" pitchFamily="34" charset="0"/>
              <a:ea typeface="ＭＳ Ｐゴシック" charset="-128"/>
              <a:cs typeface="+mn-cs"/>
            </a:endParaRPr>
          </a:p>
        </p:txBody>
      </p:sp>
    </p:spTree>
    <p:extLst>
      <p:ext uri="{BB962C8B-B14F-4D97-AF65-F5344CB8AC3E}">
        <p14:creationId xmlns:p14="http://schemas.microsoft.com/office/powerpoint/2010/main" val="28318679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Setting Up the Orbit</a:t>
            </a:r>
          </a:p>
        </p:txBody>
      </p:sp>
      <p:sp>
        <p:nvSpPr>
          <p:cNvPr id="3" name="Content Placeholder 2"/>
          <p:cNvSpPr>
            <a:spLocks noGrp="1"/>
          </p:cNvSpPr>
          <p:nvPr>
            <p:ph idx="1"/>
          </p:nvPr>
        </p:nvSpPr>
        <p:spPr>
          <a:xfrm>
            <a:off x="609600" y="762000"/>
            <a:ext cx="10972800" cy="876300"/>
          </a:xfrm>
        </p:spPr>
        <p:txBody>
          <a:bodyPr/>
          <a:lstStyle/>
          <a:p>
            <a:r>
              <a:rPr lang="en-US" sz="2000" dirty="0">
                <a:latin typeface="Calibri" panose="020F0502020204030204" pitchFamily="34" charset="0"/>
              </a:rPr>
              <a:t>Select </a:t>
            </a:r>
            <a:r>
              <a:rPr lang="en-US" sz="2000" b="1" i="1" dirty="0">
                <a:latin typeface="Calibri" panose="020F0502020204030204" pitchFamily="34" charset="0"/>
              </a:rPr>
              <a:t>Edit Table Settings </a:t>
            </a:r>
            <a:r>
              <a:rPr lang="en-US" sz="2000" dirty="0">
                <a:latin typeface="Calibri" panose="020F0502020204030204" pitchFamily="34" charset="0"/>
              </a:rPr>
              <a:t>to display the following options. Select #4 Apparent AZ &amp; EL and #13 Target angular diameter and accept to continue. Many options are available.</a:t>
            </a:r>
          </a:p>
        </p:txBody>
      </p:sp>
      <p:sp>
        <p:nvSpPr>
          <p:cNvPr id="4" name="Footer Placeholder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TFAWS 2022 – September 6</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-9</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 2022</a:t>
            </a:r>
            <a:endPar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F42015-0FC7-4B0E-8D2B-76EADF48D957}" type="slidenum">
              <a:rPr kumimoji="0" lang="en-US" sz="1000" b="0" i="0" u="none" strike="noStrike" kern="1200" cap="none" spc="0" normalizeH="0" baseline="0" noProof="0" smtClean="0">
                <a:ln>
                  <a:noFill/>
                </a:ln>
                <a:solidFill>
                  <a:srgbClr val="333399"/>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en-US" sz="1000" b="0" i="0" u="none" strike="noStrike" kern="1200" cap="none" spc="0" normalizeH="0" baseline="0" noProof="0">
              <a:ln>
                <a:noFill/>
              </a:ln>
              <a:solidFill>
                <a:srgbClr val="333399"/>
              </a:solidFill>
              <a:effectLst/>
              <a:uLnTx/>
              <a:uFillTx/>
              <a:latin typeface="Arial" pitchFamily="34" charset="0"/>
              <a:ea typeface="ＭＳ Ｐゴシック" charset="-128"/>
              <a:cs typeface="+mn-cs"/>
            </a:endParaRPr>
          </a:p>
        </p:txBody>
      </p:sp>
      <p:pic>
        <p:nvPicPr>
          <p:cNvPr id="7" name="Picture 6"/>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362200" y="1752600"/>
            <a:ext cx="7696200" cy="3784601"/>
          </a:xfrm>
          <a:prstGeom prst="rect">
            <a:avLst/>
          </a:prstGeom>
        </p:spPr>
      </p:pic>
    </p:spTree>
    <p:extLst>
      <p:ext uri="{BB962C8B-B14F-4D97-AF65-F5344CB8AC3E}">
        <p14:creationId xmlns:p14="http://schemas.microsoft.com/office/powerpoint/2010/main" val="3853866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Outputting the Ephemeris</a:t>
            </a:r>
          </a:p>
        </p:txBody>
      </p:sp>
      <p:sp>
        <p:nvSpPr>
          <p:cNvPr id="3" name="Content Placeholder 2"/>
          <p:cNvSpPr>
            <a:spLocks noGrp="1"/>
          </p:cNvSpPr>
          <p:nvPr>
            <p:ph idx="1"/>
          </p:nvPr>
        </p:nvSpPr>
        <p:spPr>
          <a:xfrm>
            <a:off x="609600" y="762000"/>
            <a:ext cx="10972800" cy="876300"/>
          </a:xfrm>
        </p:spPr>
        <p:txBody>
          <a:bodyPr/>
          <a:lstStyle/>
          <a:p>
            <a:r>
              <a:rPr lang="en-US" sz="2000" dirty="0">
                <a:latin typeface="Calibri" panose="020F0502020204030204" pitchFamily="34" charset="0"/>
              </a:rPr>
              <a:t>The output form should appear as shown below:</a:t>
            </a:r>
          </a:p>
          <a:p>
            <a:endParaRPr lang="en-US" sz="2000" dirty="0">
              <a:latin typeface="Calibri" panose="020F0502020204030204" pitchFamily="34" charset="0"/>
            </a:endParaRPr>
          </a:p>
          <a:p>
            <a:endParaRPr lang="en-US" sz="2000" dirty="0">
              <a:latin typeface="Calibri" panose="020F0502020204030204" pitchFamily="34" charset="0"/>
            </a:endParaRPr>
          </a:p>
          <a:p>
            <a:endParaRPr lang="en-US" sz="2000" dirty="0">
              <a:latin typeface="Calibri" panose="020F0502020204030204" pitchFamily="34" charset="0"/>
            </a:endParaRPr>
          </a:p>
          <a:p>
            <a:endParaRPr lang="en-US" sz="2000" dirty="0">
              <a:latin typeface="Calibri" panose="020F0502020204030204" pitchFamily="34" charset="0"/>
            </a:endParaRPr>
          </a:p>
          <a:p>
            <a:endParaRPr lang="en-US" sz="2000" dirty="0">
              <a:latin typeface="Calibri" panose="020F0502020204030204" pitchFamily="34" charset="0"/>
            </a:endParaRPr>
          </a:p>
          <a:p>
            <a:endParaRPr lang="en-US" sz="2000" dirty="0">
              <a:latin typeface="Calibri" panose="020F0502020204030204" pitchFamily="34" charset="0"/>
            </a:endParaRPr>
          </a:p>
          <a:p>
            <a:pPr marL="0" indent="0">
              <a:buNone/>
            </a:pPr>
            <a:endParaRPr lang="en-US" sz="2000" dirty="0">
              <a:latin typeface="Calibri" panose="020F0502020204030204" pitchFamily="34" charset="0"/>
            </a:endParaRPr>
          </a:p>
          <a:p>
            <a:pPr marL="0" indent="0">
              <a:buNone/>
            </a:pPr>
            <a:endParaRPr lang="en-US" sz="2000" dirty="0">
              <a:latin typeface="Calibri" panose="020F0502020204030204" pitchFamily="34" charset="0"/>
            </a:endParaRPr>
          </a:p>
          <a:p>
            <a:r>
              <a:rPr lang="en-US" sz="2000" dirty="0">
                <a:latin typeface="Calibri" panose="020F0502020204030204" pitchFamily="34" charset="0"/>
              </a:rPr>
              <a:t>Select </a:t>
            </a:r>
            <a:r>
              <a:rPr lang="en-US" sz="2000" b="1" i="1" dirty="0">
                <a:latin typeface="Calibri" panose="020F0502020204030204" pitchFamily="34" charset="0"/>
              </a:rPr>
              <a:t>Generate Ephemeris </a:t>
            </a:r>
            <a:r>
              <a:rPr lang="en-US" sz="2000" dirty="0">
                <a:latin typeface="Calibri" panose="020F0502020204030204" pitchFamily="34" charset="0"/>
              </a:rPr>
              <a:t>and a tabular output will be provided as shown below:</a:t>
            </a:r>
          </a:p>
          <a:p>
            <a:pPr marL="0" indent="0">
              <a:buNone/>
            </a:pPr>
            <a:endParaRPr lang="en-US" sz="2000" dirty="0">
              <a:latin typeface="Calibri" panose="020F0502020204030204" pitchFamily="34" charset="0"/>
            </a:endParaRPr>
          </a:p>
        </p:txBody>
      </p:sp>
      <p:sp>
        <p:nvSpPr>
          <p:cNvPr id="4" name="Footer Placeholder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TFAWS 2022 – September 6</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-9</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 2022</a:t>
            </a:r>
            <a:endPar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F42015-0FC7-4B0E-8D2B-76EADF48D957}" type="slidenum">
              <a:rPr kumimoji="0" lang="en-US" sz="1000" b="0" i="0" u="none" strike="noStrike" kern="1200" cap="none" spc="0" normalizeH="0" baseline="0" noProof="0" smtClean="0">
                <a:ln>
                  <a:noFill/>
                </a:ln>
                <a:solidFill>
                  <a:srgbClr val="333399"/>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en-US" sz="1000" b="0" i="0" u="none" strike="noStrike" kern="1200" cap="none" spc="0" normalizeH="0" baseline="0" noProof="0">
              <a:ln>
                <a:noFill/>
              </a:ln>
              <a:solidFill>
                <a:srgbClr val="333399"/>
              </a:solidFill>
              <a:effectLst/>
              <a:uLnTx/>
              <a:uFillTx/>
              <a:latin typeface="Arial" pitchFamily="34" charset="0"/>
              <a:ea typeface="ＭＳ Ｐゴシック" charset="-128"/>
              <a:cs typeface="+mn-cs"/>
            </a:endParaRPr>
          </a:p>
        </p:txBody>
      </p:sp>
      <p:pic>
        <p:nvPicPr>
          <p:cNvPr id="6" name="Picture 5"/>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676400" y="1181100"/>
            <a:ext cx="8026400" cy="2827141"/>
          </a:xfrm>
          <a:prstGeom prst="rect">
            <a:avLst/>
          </a:prstGeom>
        </p:spPr>
      </p:pic>
      <p:sp>
        <p:nvSpPr>
          <p:cNvPr id="9" name="Rectangle 8"/>
          <p:cNvSpPr/>
          <p:nvPr/>
        </p:nvSpPr>
        <p:spPr>
          <a:xfrm>
            <a:off x="3543300" y="4495800"/>
            <a:ext cx="5295900" cy="1938992"/>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n-NO" sz="1200" b="1" i="0" u="none" strike="noStrike" kern="1200" cap="none" spc="0" normalizeH="0" baseline="0" noProof="0" dirty="0">
                <a:ln>
                  <a:noFill/>
                </a:ln>
                <a:solidFill>
                  <a:srgbClr val="000000"/>
                </a:solidFill>
                <a:effectLst/>
                <a:uLnTx/>
                <a:uFillTx/>
                <a:latin typeface="Courier New" panose="02070309020205020404" pitchFamily="49" charset="0"/>
                <a:ea typeface="ＭＳ Ｐゴシック" charset="-128"/>
                <a:cs typeface="Courier New" panose="02070309020205020404" pitchFamily="49" charset="0"/>
              </a:rPr>
              <a:t>Date__(UT)__HR:MN     Azi____(a-app)___Elev  Ang-diam</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nn-NO" sz="1200" b="1" i="0" u="none" strike="noStrike" kern="1200" cap="none" spc="0" normalizeH="0" baseline="0" noProof="0" dirty="0">
                <a:ln>
                  <a:noFill/>
                </a:ln>
                <a:solidFill>
                  <a:srgbClr val="000000"/>
                </a:solidFill>
                <a:effectLst/>
                <a:uLnTx/>
                <a:uFillTx/>
                <a:latin typeface="Courier New" panose="02070309020205020404" pitchFamily="49" charset="0"/>
                <a:ea typeface="ＭＳ Ｐゴシック" charset="-128"/>
                <a:cs typeface="Courier New" panose="02070309020205020404" pitchFamily="49" charset="0"/>
              </a:rPr>
              <a:t>******************************************************</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nn-NO" sz="1200" b="1" i="0" u="none" strike="noStrike" kern="1200" cap="none" spc="0" normalizeH="0" baseline="0" noProof="0" dirty="0">
                <a:ln>
                  <a:noFill/>
                </a:ln>
                <a:solidFill>
                  <a:srgbClr val="000000"/>
                </a:solidFill>
                <a:effectLst/>
                <a:uLnTx/>
                <a:uFillTx/>
                <a:latin typeface="Courier New" panose="02070309020205020404" pitchFamily="49" charset="0"/>
                <a:ea typeface="ＭＳ Ｐゴシック" charset="-128"/>
                <a:cs typeface="Courier New" panose="02070309020205020404" pitchFamily="49" charset="0"/>
              </a:rPr>
              <a:t>$$SOE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nn-NO" sz="1200" b="1" i="0" u="none" strike="noStrike" kern="1200" cap="none" spc="0" normalizeH="0" baseline="0" noProof="0" dirty="0">
                <a:ln>
                  <a:noFill/>
                </a:ln>
                <a:solidFill>
                  <a:srgbClr val="000000"/>
                </a:solidFill>
                <a:effectLst/>
                <a:uLnTx/>
                <a:uFillTx/>
                <a:latin typeface="Courier New" panose="02070309020205020404" pitchFamily="49" charset="0"/>
                <a:ea typeface="ＭＳ Ｐゴシック" charset="-128"/>
                <a:cs typeface="Courier New" panose="02070309020205020404" pitchFamily="49" charset="0"/>
              </a:rPr>
              <a:t> 2022-Aug-21 00:00  i  253.939681  -1.668174  1898.670</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nn-NO" sz="1200" b="1" i="0" u="none" strike="noStrike" kern="1200" cap="none" spc="0" normalizeH="0" baseline="0" noProof="0" dirty="0">
                <a:ln>
                  <a:noFill/>
                </a:ln>
                <a:solidFill>
                  <a:srgbClr val="000000"/>
                </a:solidFill>
                <a:effectLst/>
                <a:uLnTx/>
                <a:uFillTx/>
                <a:latin typeface="Courier New" panose="02070309020205020404" pitchFamily="49" charset="0"/>
                <a:ea typeface="ＭＳ Ｐゴシック" charset="-128"/>
                <a:cs typeface="Courier New" panose="02070309020205020404" pitchFamily="49" charset="0"/>
              </a:rPr>
              <a:t> 2022-Aug-22 00:00  i  241.713409  -1.765344  1899.918</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nn-NO" sz="1200" b="1" i="0" u="none" strike="noStrike" kern="1200" cap="none" spc="0" normalizeH="0" baseline="0" noProof="0" dirty="0">
                <a:ln>
                  <a:noFill/>
                </a:ln>
                <a:solidFill>
                  <a:srgbClr val="000000"/>
                </a:solidFill>
                <a:effectLst/>
                <a:uLnTx/>
                <a:uFillTx/>
                <a:latin typeface="Courier New" panose="02070309020205020404" pitchFamily="49" charset="0"/>
                <a:ea typeface="ＭＳ Ｐゴシック" charset="-128"/>
                <a:cs typeface="Courier New" panose="02070309020205020404" pitchFamily="49" charset="0"/>
              </a:rPr>
              <a:t> 2022-Aug-23 00:00  i  229.481626  -1.850880  1901.075</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nn-NO" sz="1200" b="1" i="0" u="none" strike="noStrike" kern="1200" cap="none" spc="0" normalizeH="0" baseline="0" noProof="0" dirty="0">
                <a:ln>
                  <a:noFill/>
                </a:ln>
                <a:solidFill>
                  <a:srgbClr val="000000"/>
                </a:solidFill>
                <a:effectLst/>
                <a:uLnTx/>
                <a:uFillTx/>
                <a:latin typeface="Courier New" panose="02070309020205020404" pitchFamily="49" charset="0"/>
                <a:ea typeface="ＭＳ Ｐゴシック" charset="-128"/>
                <a:cs typeface="Courier New" panose="02070309020205020404" pitchFamily="49" charset="0"/>
              </a:rPr>
              <a:t> 2022-Aug-24 00:00  i  217.245095  -1.920462  1902.114</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nn-NO" sz="1200" b="1" i="0" u="none" strike="noStrike" kern="1200" cap="none" spc="0" normalizeH="0" baseline="0" noProof="0" dirty="0">
                <a:ln>
                  <a:noFill/>
                </a:ln>
                <a:solidFill>
                  <a:srgbClr val="000000"/>
                </a:solidFill>
                <a:effectLst/>
                <a:uLnTx/>
                <a:uFillTx/>
                <a:latin typeface="Courier New" panose="02070309020205020404" pitchFamily="49" charset="0"/>
                <a:ea typeface="ＭＳ Ｐゴシック" charset="-128"/>
                <a:cs typeface="Courier New" panose="02070309020205020404" pitchFamily="49" charset="0"/>
              </a:rPr>
              <a:t> 2022-Aug-25 00:00  i  205.004777  -1.970474  1903.008</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nn-NO" sz="1200" b="1" i="0" u="none" strike="noStrike" kern="1200" cap="none" spc="0" normalizeH="0" baseline="0" noProof="0" dirty="0">
                <a:ln>
                  <a:noFill/>
                </a:ln>
                <a:solidFill>
                  <a:srgbClr val="000000"/>
                </a:solidFill>
                <a:effectLst/>
                <a:uLnTx/>
                <a:uFillTx/>
                <a:latin typeface="Courier New" panose="02070309020205020404" pitchFamily="49" charset="0"/>
                <a:ea typeface="ＭＳ Ｐゴシック" charset="-128"/>
                <a:cs typeface="Courier New" panose="02070309020205020404" pitchFamily="49" charset="0"/>
              </a:rPr>
              <a:t> 2022-Aug-26 00:00  i  192.761821  -1.998205  1903.737</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nn-NO" sz="1200" b="0" i="0" u="none" strike="noStrike" kern="1200" cap="none" spc="0" normalizeH="0" baseline="0" noProof="0" dirty="0">
                <a:ln>
                  <a:noFill/>
                </a:ln>
                <a:solidFill>
                  <a:srgbClr val="000000"/>
                </a:solidFill>
                <a:effectLst/>
                <a:uLnTx/>
                <a:uFillTx/>
                <a:latin typeface="Courier New" panose="02070309020205020404" pitchFamily="49" charset="0"/>
                <a:ea typeface="ＭＳ Ｐゴシック" charset="-128"/>
                <a:cs typeface="Courier New" panose="02070309020205020404" pitchFamily="49" charset="0"/>
              </a:rPr>
              <a:t> </a:t>
            </a:r>
            <a:endParaRPr kumimoji="0" lang="en-US" sz="1200" b="0" i="0" u="none" strike="noStrike" kern="1200" cap="none" spc="0" normalizeH="0" baseline="0" noProof="0" dirty="0">
              <a:ln>
                <a:noFill/>
              </a:ln>
              <a:solidFill>
                <a:srgbClr val="000000"/>
              </a:solidFill>
              <a:effectLst/>
              <a:uLnTx/>
              <a:uFillTx/>
              <a:latin typeface="Courier New" panose="02070309020205020404" pitchFamily="49" charset="0"/>
              <a:ea typeface="ＭＳ Ｐゴシック" charset="-128"/>
              <a:cs typeface="Courier New" panose="02070309020205020404" pitchFamily="49" charset="0"/>
            </a:endParaRPr>
          </a:p>
        </p:txBody>
      </p:sp>
    </p:spTree>
    <p:extLst>
      <p:ext uri="{BB962C8B-B14F-4D97-AF65-F5344CB8AC3E}">
        <p14:creationId xmlns:p14="http://schemas.microsoft.com/office/powerpoint/2010/main" val="24114462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Converting the Ephemeris Output</a:t>
            </a:r>
          </a:p>
        </p:txBody>
      </p:sp>
      <p:sp>
        <p:nvSpPr>
          <p:cNvPr id="3" name="Content Placeholder 2"/>
          <p:cNvSpPr>
            <a:spLocks noGrp="1"/>
          </p:cNvSpPr>
          <p:nvPr>
            <p:ph idx="1"/>
          </p:nvPr>
        </p:nvSpPr>
        <p:spPr>
          <a:xfrm>
            <a:off x="457200" y="914400"/>
            <a:ext cx="9220200" cy="5410200"/>
          </a:xfrm>
        </p:spPr>
        <p:txBody>
          <a:bodyPr/>
          <a:lstStyle/>
          <a:p>
            <a:r>
              <a:rPr lang="en-US" sz="2000" dirty="0">
                <a:latin typeface="Calibri" panose="020F0502020204030204" pitchFamily="34" charset="0"/>
              </a:rPr>
              <a:t>The first column is the date/time stamp. The * symbol indicates daylight or the solar upper limb is on or above the apparent horizon. Absence of the symbol indicates night time or the Sun has set. </a:t>
            </a:r>
          </a:p>
          <a:p>
            <a:r>
              <a:rPr lang="en-US" sz="2000" dirty="0">
                <a:latin typeface="Calibri" panose="020F0502020204030204" pitchFamily="34" charset="0"/>
              </a:rPr>
              <a:t>“</a:t>
            </a:r>
            <a:r>
              <a:rPr lang="en-US" sz="2000" dirty="0" err="1">
                <a:latin typeface="Calibri" panose="020F0502020204030204" pitchFamily="34" charset="0"/>
              </a:rPr>
              <a:t>Azi</a:t>
            </a:r>
            <a:r>
              <a:rPr lang="en-US" sz="2000" dirty="0">
                <a:latin typeface="Calibri" panose="020F0502020204030204" pitchFamily="34" charset="0"/>
              </a:rPr>
              <a:t>” and “</a:t>
            </a:r>
            <a:r>
              <a:rPr lang="en-US" sz="2000" dirty="0" err="1">
                <a:latin typeface="Calibri" panose="020F0502020204030204" pitchFamily="34" charset="0"/>
              </a:rPr>
              <a:t>Elev</a:t>
            </a:r>
            <a:r>
              <a:rPr lang="en-US" sz="2000" dirty="0">
                <a:latin typeface="Calibri" panose="020F0502020204030204" pitchFamily="34" charset="0"/>
              </a:rPr>
              <a:t>” are the azimuth and elevation angles relative to the target center. Azimuth is measured clockwise from due north while the elevation angle is respect to the ground plane perpendicular to the local zenith direction. </a:t>
            </a:r>
          </a:p>
          <a:p>
            <a:r>
              <a:rPr lang="en-US" sz="2000" dirty="0">
                <a:latin typeface="Calibri" panose="020F0502020204030204" pitchFamily="34" charset="0"/>
              </a:rPr>
              <a:t>The final column is the angular diameter of the target (i.e. the Sun) in arc seconds (1 degree=3600 arc seconds). For this application, the angular diameter may be useful for blockage calculations by local terrain or the horizon. </a:t>
            </a:r>
          </a:p>
          <a:p>
            <a:r>
              <a:rPr lang="en-US" sz="2000" dirty="0">
                <a:latin typeface="Calibri" panose="020F0502020204030204" pitchFamily="34" charset="0"/>
              </a:rPr>
              <a:t>The solar azimuth and elevation angles may be used to derive a unit vector for an orbit description within Thermal Desktop. If the z axis is the local vertical with the x axis pointing to the lunar North Pole, a local coordinate system may be defined as shown. The elevation angle is denoted as </a:t>
            </a:r>
            <a:r>
              <a:rPr lang="en-US" sz="2000" i="1" dirty="0">
                <a:latin typeface="Symbol" panose="05050102010706020507" pitchFamily="18" charset="2"/>
                <a:ea typeface="Times New Roman" panose="02020603050405020304" pitchFamily="18" charset="0"/>
                <a:cs typeface="Times New Roman" panose="02020603050405020304" pitchFamily="18" charset="0"/>
              </a:rPr>
              <a:t>q</a:t>
            </a:r>
            <a:r>
              <a:rPr lang="en-US" sz="2000" i="1" baseline="-25000" dirty="0">
                <a:latin typeface="Arial" panose="020B0604020202020204" pitchFamily="34" charset="0"/>
                <a:ea typeface="Times New Roman" panose="02020603050405020304" pitchFamily="18" charset="0"/>
              </a:rPr>
              <a:t>a</a:t>
            </a:r>
            <a:r>
              <a:rPr lang="en-US" sz="2000" dirty="0">
                <a:latin typeface="Calibri" panose="020F0502020204030204" pitchFamily="34" charset="0"/>
              </a:rPr>
              <a:t> and the azimuth angle is denoted as </a:t>
            </a:r>
            <a:r>
              <a:rPr lang="en-US" sz="2000" i="1" dirty="0">
                <a:latin typeface="Symbol" panose="05050102010706020507" pitchFamily="18" charset="2"/>
                <a:ea typeface="Times New Roman" panose="02020603050405020304" pitchFamily="18" charset="0"/>
                <a:cs typeface="Times New Roman" panose="02020603050405020304" pitchFamily="18" charset="0"/>
              </a:rPr>
              <a:t>a</a:t>
            </a:r>
            <a:r>
              <a:rPr lang="en-US" sz="2000" dirty="0">
                <a:latin typeface="Calibri" panose="020F0502020204030204" pitchFamily="34" charset="0"/>
              </a:rPr>
              <a:t>. </a:t>
            </a:r>
          </a:p>
          <a:p>
            <a:pPr marL="0" indent="0">
              <a:buNone/>
            </a:pPr>
            <a:endParaRPr lang="en-US" dirty="0"/>
          </a:p>
        </p:txBody>
      </p:sp>
      <p:sp>
        <p:nvSpPr>
          <p:cNvPr id="4" name="Footer Placeholder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TFAWS 2022 – September 6</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-9</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 2022</a:t>
            </a:r>
            <a:endPar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F42015-0FC7-4B0E-8D2B-76EADF48D957}" type="slidenum">
              <a:rPr kumimoji="0" lang="en-US" sz="1000" b="0" i="0" u="none" strike="noStrike" kern="1200" cap="none" spc="0" normalizeH="0" baseline="0" noProof="0" smtClean="0">
                <a:ln>
                  <a:noFill/>
                </a:ln>
                <a:solidFill>
                  <a:srgbClr val="333399"/>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18</a:t>
            </a:fld>
            <a:endParaRPr kumimoji="0" lang="en-US" sz="10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endParaRPr>
          </a:p>
        </p:txBody>
      </p:sp>
      <p:pic>
        <p:nvPicPr>
          <p:cNvPr id="7" name="Picture 6"/>
          <p:cNvPicPr>
            <a:picLocks noChangeAspect="1"/>
          </p:cNvPicPr>
          <p:nvPr/>
        </p:nvPicPr>
        <p:blipFill>
          <a:blip r:embed="rId2"/>
          <a:stretch>
            <a:fillRect/>
          </a:stretch>
        </p:blipFill>
        <p:spPr>
          <a:xfrm>
            <a:off x="9905999" y="1524000"/>
            <a:ext cx="2145847" cy="2895600"/>
          </a:xfrm>
          <a:prstGeom prst="rect">
            <a:avLst/>
          </a:prstGeom>
        </p:spPr>
      </p:pic>
      <mc:AlternateContent xmlns:mc="http://schemas.openxmlformats.org/markup-compatibility/2006" xmlns:a14="http://schemas.microsoft.com/office/drawing/2010/main">
        <mc:Choice Requires="a14">
          <p:sp>
            <p:nvSpPr>
              <p:cNvPr id="8" name="Rectangle 7"/>
              <p:cNvSpPr/>
              <p:nvPr/>
            </p:nvSpPr>
            <p:spPr>
              <a:xfrm>
                <a:off x="3771900" y="5410200"/>
                <a:ext cx="4935454" cy="416589"/>
              </a:xfrm>
              <a:prstGeom prst="rect">
                <a:avLst/>
              </a:prstGeom>
              <a:solidFill>
                <a:srgbClr val="FFFFD1"/>
              </a:solidFill>
              <a:ln>
                <a:solidFill>
                  <a:schemeClr val="accent2">
                    <a:lumMod val="75000"/>
                  </a:schemeClr>
                </a:solidFill>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ctrlPr>
                        </m:accPr>
                        <m:e>
                          <m: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t>𝑣</m:t>
                          </m:r>
                        </m:e>
                      </m:acc>
                      <m:r>
                        <a:rPr kumimoji="0" lang="en-US" sz="2000" b="1" i="0" u="none" strike="noStrike" kern="1200" cap="none" spc="0" normalizeH="0" baseline="0" noProof="0">
                          <a:ln>
                            <a:noFill/>
                          </a:ln>
                          <a:solidFill>
                            <a:srgbClr val="000000"/>
                          </a:solidFill>
                          <a:effectLst/>
                          <a:uLnTx/>
                          <a:uFillTx/>
                          <a:latin typeface="Cambria Math" panose="02040503050406030204" pitchFamily="18" charset="0"/>
                          <a:cs typeface="+mn-cs"/>
                        </a:rPr>
                        <m:t>=</m:t>
                      </m:r>
                      <m:acc>
                        <m:accPr>
                          <m:chr m:val="̂"/>
                          <m:ctrlP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ctrlPr>
                        </m:accPr>
                        <m:e>
                          <m: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t>𝑖</m:t>
                          </m:r>
                        </m:e>
                      </m:acc>
                      <m:func>
                        <m:funcPr>
                          <m:ctrlP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ctrlPr>
                        </m:funcPr>
                        <m:fName>
                          <m:r>
                            <m:rPr>
                              <m:sty m:val="p"/>
                            </m:rPr>
                            <a:rPr kumimoji="0" lang="en-US" sz="2000" b="1" i="0" u="none" strike="noStrike" kern="1200" cap="none" spc="0" normalizeH="0" baseline="0" noProof="0">
                              <a:ln>
                                <a:noFill/>
                              </a:ln>
                              <a:solidFill>
                                <a:srgbClr val="000000"/>
                              </a:solidFill>
                              <a:effectLst/>
                              <a:uLnTx/>
                              <a:uFillTx/>
                              <a:latin typeface="Cambria Math" panose="02040503050406030204" pitchFamily="18" charset="0"/>
                              <a:cs typeface="+mn-cs"/>
                            </a:rPr>
                            <m:t>cos</m:t>
                          </m:r>
                        </m:fName>
                        <m:e>
                          <m:sSub>
                            <m:sSubPr>
                              <m:ctrlP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ctrlPr>
                            </m:sSubPr>
                            <m:e>
                              <m: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t>𝜃</m:t>
                              </m:r>
                            </m:e>
                            <m:sub>
                              <m: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t>𝑎</m:t>
                              </m:r>
                            </m:sub>
                          </m:sSub>
                        </m:e>
                      </m:func>
                      <m:func>
                        <m:funcPr>
                          <m:ctrlP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ctrlPr>
                        </m:funcPr>
                        <m:fName>
                          <m:r>
                            <m:rPr>
                              <m:sty m:val="p"/>
                            </m:rPr>
                            <a:rPr kumimoji="0" lang="en-US" sz="2000" b="1" i="0" u="none" strike="noStrike" kern="1200" cap="none" spc="0" normalizeH="0" baseline="0" noProof="0">
                              <a:ln>
                                <a:noFill/>
                              </a:ln>
                              <a:solidFill>
                                <a:srgbClr val="000000"/>
                              </a:solidFill>
                              <a:effectLst/>
                              <a:uLnTx/>
                              <a:uFillTx/>
                              <a:latin typeface="Cambria Math" panose="02040503050406030204" pitchFamily="18" charset="0"/>
                              <a:cs typeface="+mn-cs"/>
                            </a:rPr>
                            <m:t>cos</m:t>
                          </m:r>
                        </m:fName>
                        <m:e>
                          <m: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t>𝛼</m:t>
                          </m:r>
                        </m:e>
                      </m:func>
                      <m:r>
                        <a:rPr kumimoji="0" lang="en-US" sz="2000" b="1" i="0" u="none" strike="noStrike" kern="1200" cap="none" spc="0" normalizeH="0" baseline="0" noProof="0">
                          <a:ln>
                            <a:noFill/>
                          </a:ln>
                          <a:solidFill>
                            <a:srgbClr val="000000"/>
                          </a:solidFill>
                          <a:effectLst/>
                          <a:uLnTx/>
                          <a:uFillTx/>
                          <a:latin typeface="Cambria Math" panose="02040503050406030204" pitchFamily="18" charset="0"/>
                          <a:cs typeface="+mn-cs"/>
                        </a:rPr>
                        <m:t>−</m:t>
                      </m:r>
                      <m:acc>
                        <m:accPr>
                          <m:chr m:val="̂"/>
                          <m:ctrlP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ctrlPr>
                        </m:accPr>
                        <m:e>
                          <m: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t>𝑗</m:t>
                          </m:r>
                        </m:e>
                      </m:acc>
                      <m:func>
                        <m:funcPr>
                          <m:ctrlP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ctrlPr>
                        </m:funcPr>
                        <m:fName>
                          <m:r>
                            <m:rPr>
                              <m:sty m:val="p"/>
                            </m:rPr>
                            <a:rPr kumimoji="0" lang="en-US" sz="2000" b="1" i="0" u="none" strike="noStrike" kern="1200" cap="none" spc="0" normalizeH="0" baseline="0" noProof="0">
                              <a:ln>
                                <a:noFill/>
                              </a:ln>
                              <a:solidFill>
                                <a:srgbClr val="000000"/>
                              </a:solidFill>
                              <a:effectLst/>
                              <a:uLnTx/>
                              <a:uFillTx/>
                              <a:latin typeface="Cambria Math" panose="02040503050406030204" pitchFamily="18" charset="0"/>
                              <a:cs typeface="+mn-cs"/>
                            </a:rPr>
                            <m:t>cos</m:t>
                          </m:r>
                        </m:fName>
                        <m:e>
                          <m:sSub>
                            <m:sSubPr>
                              <m:ctrlP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ctrlPr>
                            </m:sSubPr>
                            <m:e>
                              <m: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t>𝜃</m:t>
                              </m:r>
                            </m:e>
                            <m:sub>
                              <m: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t>𝑎</m:t>
                              </m:r>
                            </m:sub>
                          </m:sSub>
                        </m:e>
                      </m:func>
                      <m:func>
                        <m:funcPr>
                          <m:ctrlP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ctrlPr>
                        </m:funcPr>
                        <m:fName>
                          <m:r>
                            <m:rPr>
                              <m:sty m:val="p"/>
                            </m:rPr>
                            <a:rPr kumimoji="0" lang="en-US" sz="2000" b="1" i="0" u="none" strike="noStrike" kern="1200" cap="none" spc="0" normalizeH="0" baseline="0" noProof="0">
                              <a:ln>
                                <a:noFill/>
                              </a:ln>
                              <a:solidFill>
                                <a:srgbClr val="000000"/>
                              </a:solidFill>
                              <a:effectLst/>
                              <a:uLnTx/>
                              <a:uFillTx/>
                              <a:latin typeface="Cambria Math" panose="02040503050406030204" pitchFamily="18" charset="0"/>
                              <a:cs typeface="+mn-cs"/>
                            </a:rPr>
                            <m:t>sin</m:t>
                          </m:r>
                        </m:fName>
                        <m:e>
                          <m: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t>𝛼</m:t>
                          </m:r>
                        </m:e>
                      </m:func>
                      <m:r>
                        <a:rPr kumimoji="0" lang="en-US" sz="2000" b="1" i="0" u="none" strike="noStrike" kern="1200" cap="none" spc="0" normalizeH="0" baseline="0" noProof="0">
                          <a:ln>
                            <a:noFill/>
                          </a:ln>
                          <a:solidFill>
                            <a:srgbClr val="000000"/>
                          </a:solidFill>
                          <a:effectLst/>
                          <a:uLnTx/>
                          <a:uFillTx/>
                          <a:latin typeface="Cambria Math" panose="02040503050406030204" pitchFamily="18" charset="0"/>
                          <a:cs typeface="+mn-cs"/>
                        </a:rPr>
                        <m:t>+</m:t>
                      </m:r>
                      <m:acc>
                        <m:accPr>
                          <m:chr m:val="̂"/>
                          <m:ctrlP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ctrlPr>
                        </m:accPr>
                        <m:e>
                          <m: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t>𝑘</m:t>
                          </m:r>
                        </m:e>
                      </m:acc>
                      <m:func>
                        <m:funcPr>
                          <m:ctrlP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ctrlPr>
                        </m:funcPr>
                        <m:fName>
                          <m:r>
                            <m:rPr>
                              <m:sty m:val="p"/>
                            </m:rPr>
                            <a:rPr kumimoji="0" lang="en-US" sz="2000" b="1" i="0" u="none" strike="noStrike" kern="1200" cap="none" spc="0" normalizeH="0" baseline="0" noProof="0">
                              <a:ln>
                                <a:noFill/>
                              </a:ln>
                              <a:solidFill>
                                <a:srgbClr val="000000"/>
                              </a:solidFill>
                              <a:effectLst/>
                              <a:uLnTx/>
                              <a:uFillTx/>
                              <a:latin typeface="Cambria Math" panose="02040503050406030204" pitchFamily="18" charset="0"/>
                              <a:cs typeface="+mn-cs"/>
                            </a:rPr>
                            <m:t>sin</m:t>
                          </m:r>
                        </m:fName>
                        <m:e>
                          <m:sSub>
                            <m:sSubPr>
                              <m:ctrlP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ctrlPr>
                            </m:sSubPr>
                            <m:e>
                              <m: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t>𝜃</m:t>
                              </m:r>
                            </m:e>
                            <m:sub>
                              <m: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t>𝑎</m:t>
                              </m:r>
                            </m:sub>
                          </m:sSub>
                        </m:e>
                      </m:func>
                    </m:oMath>
                  </m:oMathPara>
                </a14:m>
                <a:endParaRPr kumimoji="0" lang="en-US" sz="2000" b="1" i="0" u="none" strike="noStrike" kern="1200" cap="none" spc="0" normalizeH="0" baseline="0" noProof="0" dirty="0">
                  <a:ln>
                    <a:noFill/>
                  </a:ln>
                  <a:solidFill>
                    <a:srgbClr val="000000"/>
                  </a:solidFill>
                  <a:effectLst/>
                  <a:uLnTx/>
                  <a:uFillTx/>
                  <a:latin typeface="Times" charset="0"/>
                  <a:ea typeface="ＭＳ Ｐゴシック" charset="-128"/>
                  <a:cs typeface="+mn-cs"/>
                </a:endParaRPr>
              </a:p>
            </p:txBody>
          </p:sp>
        </mc:Choice>
        <mc:Fallback xmlns="">
          <p:sp>
            <p:nvSpPr>
              <p:cNvPr id="8" name="Rectangle 7"/>
              <p:cNvSpPr>
                <a:spLocks noRot="1" noChangeAspect="1" noMove="1" noResize="1" noEditPoints="1" noAdjustHandles="1" noChangeArrowheads="1" noChangeShapeType="1" noTextEdit="1"/>
              </p:cNvSpPr>
              <p:nvPr/>
            </p:nvSpPr>
            <p:spPr>
              <a:xfrm>
                <a:off x="3771900" y="5410200"/>
                <a:ext cx="4935454" cy="416589"/>
              </a:xfrm>
              <a:prstGeom prst="rect">
                <a:avLst/>
              </a:prstGeom>
              <a:blipFill rotWithShape="0">
                <a:blip r:embed="rId3"/>
                <a:stretch>
                  <a:fillRect t="-10000" b="-7143"/>
                </a:stretch>
              </a:blipFill>
              <a:ln>
                <a:solidFill>
                  <a:schemeClr val="accent2">
                    <a:lumMod val="75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10923896" y="2781300"/>
                <a:ext cx="354200" cy="338554"/>
              </a:xfrm>
              <a:prstGeom prst="rect">
                <a:avLst/>
              </a:prstGeom>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en-US" sz="1600" b="1" i="1" u="none" strike="noStrike" kern="1200" cap="none" spc="0" normalizeH="0" baseline="0" noProof="0">
                              <a:ln>
                                <a:noFill/>
                              </a:ln>
                              <a:solidFill>
                                <a:srgbClr val="000000"/>
                              </a:solidFill>
                              <a:effectLst/>
                              <a:uLnTx/>
                              <a:uFillTx/>
                              <a:latin typeface="Cambria Math" panose="02040503050406030204" pitchFamily="18" charset="0"/>
                              <a:cs typeface="+mn-cs"/>
                            </a:rPr>
                          </m:ctrlPr>
                        </m:accPr>
                        <m:e>
                          <m:r>
                            <a:rPr kumimoji="0" lang="en-US" sz="1600" b="1" i="1" u="none" strike="noStrike" kern="1200" cap="none" spc="0" normalizeH="0" baseline="0" noProof="0">
                              <a:ln>
                                <a:noFill/>
                              </a:ln>
                              <a:solidFill>
                                <a:srgbClr val="000000"/>
                              </a:solidFill>
                              <a:effectLst/>
                              <a:uLnTx/>
                              <a:uFillTx/>
                              <a:latin typeface="Cambria Math" panose="02040503050406030204" pitchFamily="18" charset="0"/>
                              <a:cs typeface="+mn-cs"/>
                            </a:rPr>
                            <m:t>𝑣</m:t>
                          </m:r>
                        </m:e>
                      </m:acc>
                    </m:oMath>
                  </m:oMathPara>
                </a14:m>
                <a:endParaRPr kumimoji="0" lang="en-US" sz="1600" b="1" i="0" u="none" strike="noStrike" kern="1200" cap="none" spc="0" normalizeH="0" baseline="0" noProof="0" dirty="0">
                  <a:ln>
                    <a:noFill/>
                  </a:ln>
                  <a:solidFill>
                    <a:srgbClr val="000000"/>
                  </a:solidFill>
                  <a:effectLst/>
                  <a:uLnTx/>
                  <a:uFillTx/>
                  <a:latin typeface="Times" charset="0"/>
                  <a:ea typeface="ＭＳ Ｐゴシック" charset="-128"/>
                  <a:cs typeface="+mn-cs"/>
                </a:endParaRPr>
              </a:p>
            </p:txBody>
          </p:sp>
        </mc:Choice>
        <mc:Fallback xmlns="">
          <p:sp>
            <p:nvSpPr>
              <p:cNvPr id="9" name="Rectangle 8"/>
              <p:cNvSpPr>
                <a:spLocks noRot="1" noChangeAspect="1" noMove="1" noResize="1" noEditPoints="1" noAdjustHandles="1" noChangeArrowheads="1" noChangeShapeType="1" noTextEdit="1"/>
              </p:cNvSpPr>
              <p:nvPr/>
            </p:nvSpPr>
            <p:spPr>
              <a:xfrm>
                <a:off x="10923896" y="2781300"/>
                <a:ext cx="354200" cy="338554"/>
              </a:xfrm>
              <a:prstGeom prst="rect">
                <a:avLst/>
              </a:prstGeom>
              <a:blipFill rotWithShape="0">
                <a:blip r:embed="rId4"/>
                <a:stretch>
                  <a:fillRect t="-12500" r="-12069"/>
                </a:stretch>
              </a:blipFill>
            </p:spPr>
            <p:txBody>
              <a:bodyPr/>
              <a:lstStyle/>
              <a:p>
                <a:r>
                  <a:rPr lang="en-US">
                    <a:noFill/>
                  </a:rPr>
                  <a:t> </a:t>
                </a:r>
              </a:p>
            </p:txBody>
          </p:sp>
        </mc:Fallback>
      </mc:AlternateContent>
    </p:spTree>
    <p:extLst>
      <p:ext uri="{BB962C8B-B14F-4D97-AF65-F5344CB8AC3E}">
        <p14:creationId xmlns:p14="http://schemas.microsoft.com/office/powerpoint/2010/main" val="26052632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Vector Orbit Description for a Surface Asset</a:t>
            </a:r>
          </a:p>
        </p:txBody>
      </p:sp>
      <p:sp>
        <p:nvSpPr>
          <p:cNvPr id="4" name="Footer Placeholder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TFAWS 2022 – September 6</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-9</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 2022</a:t>
            </a:r>
            <a:endPar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F42015-0FC7-4B0E-8D2B-76EADF48D957}" type="slidenum">
              <a:rPr kumimoji="0" lang="en-US" sz="1000" b="0" i="0" u="none" strike="noStrike" kern="1200" cap="none" spc="0" normalizeH="0" baseline="0" noProof="0" smtClean="0">
                <a:ln>
                  <a:noFill/>
                </a:ln>
                <a:solidFill>
                  <a:srgbClr val="333399"/>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19</a:t>
            </a:fld>
            <a:endParaRPr kumimoji="0" lang="en-US" sz="1000" b="0" i="0" u="none" strike="noStrike" kern="1200" cap="none" spc="0" normalizeH="0" baseline="0" noProof="0">
              <a:ln>
                <a:noFill/>
              </a:ln>
              <a:solidFill>
                <a:srgbClr val="333399"/>
              </a:solidFill>
              <a:effectLst/>
              <a:uLnTx/>
              <a:uFillTx/>
              <a:latin typeface="Arial" pitchFamily="34" charset="0"/>
              <a:ea typeface="ＭＳ Ｐゴシック" charset="-128"/>
              <a:cs typeface="+mn-cs"/>
            </a:endParaRPr>
          </a:p>
        </p:txBody>
      </p:sp>
      <p:graphicFrame>
        <p:nvGraphicFramePr>
          <p:cNvPr id="6" name="Table 5"/>
          <p:cNvGraphicFramePr>
            <a:graphicFrameLocks noGrp="1"/>
          </p:cNvGraphicFramePr>
          <p:nvPr/>
        </p:nvGraphicFramePr>
        <p:xfrm>
          <a:off x="3505200" y="4038600"/>
          <a:ext cx="4876800" cy="2352675"/>
        </p:xfrm>
        <a:graphic>
          <a:graphicData uri="http://schemas.openxmlformats.org/drawingml/2006/table">
            <a:tbl>
              <a:tblPr/>
              <a:tblGrid>
                <a:gridCol w="609600">
                  <a:extLst>
                    <a:ext uri="{9D8B030D-6E8A-4147-A177-3AD203B41FA5}">
                      <a16:colId xmlns:a16="http://schemas.microsoft.com/office/drawing/2014/main" val="20000"/>
                    </a:ext>
                  </a:extLst>
                </a:gridCol>
                <a:gridCol w="609600">
                  <a:extLst>
                    <a:ext uri="{9D8B030D-6E8A-4147-A177-3AD203B41FA5}">
                      <a16:colId xmlns:a16="http://schemas.microsoft.com/office/drawing/2014/main" val="20001"/>
                    </a:ext>
                  </a:extLst>
                </a:gridCol>
                <a:gridCol w="609600">
                  <a:extLst>
                    <a:ext uri="{9D8B030D-6E8A-4147-A177-3AD203B41FA5}">
                      <a16:colId xmlns:a16="http://schemas.microsoft.com/office/drawing/2014/main" val="20002"/>
                    </a:ext>
                  </a:extLst>
                </a:gridCol>
                <a:gridCol w="609600">
                  <a:extLst>
                    <a:ext uri="{9D8B030D-6E8A-4147-A177-3AD203B41FA5}">
                      <a16:colId xmlns:a16="http://schemas.microsoft.com/office/drawing/2014/main" val="20003"/>
                    </a:ext>
                  </a:extLst>
                </a:gridCol>
                <a:gridCol w="609600">
                  <a:extLst>
                    <a:ext uri="{9D8B030D-6E8A-4147-A177-3AD203B41FA5}">
                      <a16:colId xmlns:a16="http://schemas.microsoft.com/office/drawing/2014/main" val="20004"/>
                    </a:ext>
                  </a:extLst>
                </a:gridCol>
                <a:gridCol w="609600">
                  <a:extLst>
                    <a:ext uri="{9D8B030D-6E8A-4147-A177-3AD203B41FA5}">
                      <a16:colId xmlns:a16="http://schemas.microsoft.com/office/drawing/2014/main" val="20005"/>
                    </a:ext>
                  </a:extLst>
                </a:gridCol>
                <a:gridCol w="609600">
                  <a:extLst>
                    <a:ext uri="{9D8B030D-6E8A-4147-A177-3AD203B41FA5}">
                      <a16:colId xmlns:a16="http://schemas.microsoft.com/office/drawing/2014/main" val="20006"/>
                    </a:ext>
                  </a:extLst>
                </a:gridCol>
                <a:gridCol w="609600">
                  <a:extLst>
                    <a:ext uri="{9D8B030D-6E8A-4147-A177-3AD203B41FA5}">
                      <a16:colId xmlns:a16="http://schemas.microsoft.com/office/drawing/2014/main" val="20007"/>
                    </a:ext>
                  </a:extLst>
                </a:gridCol>
              </a:tblGrid>
              <a:tr h="219075">
                <a:tc gridSpan="8">
                  <a:txBody>
                    <a:bodyPr/>
                    <a:lstStyle/>
                    <a:p>
                      <a:pPr algn="ctr" fontAlgn="b"/>
                      <a:r>
                        <a:rPr lang="en-US" sz="1100" b="0" i="0" u="none" strike="noStrike" dirty="0">
                          <a:solidFill>
                            <a:srgbClr val="000000"/>
                          </a:solidFill>
                          <a:effectLst/>
                          <a:latin typeface="Calibri" panose="020F0502020204030204" pitchFamily="34" charset="0"/>
                        </a:rPr>
                        <a:t>Thermal Desktop 90</a:t>
                      </a:r>
                      <a:r>
                        <a:rPr lang="en-US" sz="1100" b="0" i="0" u="none" strike="noStrike" baseline="30000" dirty="0">
                          <a:solidFill>
                            <a:srgbClr val="000000"/>
                          </a:solidFill>
                          <a:effectLst/>
                          <a:latin typeface="Calibri" panose="020F0502020204030204" pitchFamily="34" charset="0"/>
                        </a:rPr>
                        <a:t>o</a:t>
                      </a:r>
                      <a:r>
                        <a:rPr lang="en-US" sz="1100" b="0" i="0" u="none" strike="noStrike" dirty="0">
                          <a:solidFill>
                            <a:srgbClr val="000000"/>
                          </a:solidFill>
                          <a:effectLst/>
                          <a:latin typeface="Calibri" panose="020F0502020204030204" pitchFamily="34" charset="0"/>
                        </a:rPr>
                        <a: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90500">
                <a:tc>
                  <a:txBody>
                    <a:bodyPr/>
                    <a:lstStyle/>
                    <a:p>
                      <a:pPr algn="ctr" fontAlgn="b"/>
                      <a:r>
                        <a:rPr lang="en-US" sz="1100" b="0" i="0" u="none" strike="noStrike" dirty="0">
                          <a:solidFill>
                            <a:srgbClr val="000000"/>
                          </a:solidFill>
                          <a:effectLst/>
                          <a:latin typeface="Calibri" panose="020F0502020204030204" pitchFamily="34" charset="0"/>
                        </a:rPr>
                        <a:t>Time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gridSpan="3">
                  <a:txBody>
                    <a:bodyPr/>
                    <a:lstStyle/>
                    <a:p>
                      <a:pPr algn="ctr" fontAlgn="b"/>
                      <a:r>
                        <a:rPr lang="en-US" sz="1100" b="0" i="0" u="none" strike="noStrike" dirty="0">
                          <a:solidFill>
                            <a:srgbClr val="000000"/>
                          </a:solidFill>
                          <a:effectLst/>
                          <a:latin typeface="Calibri" panose="020F0502020204030204" pitchFamily="34" charset="0"/>
                        </a:rPr>
                        <a:t>Sun Vector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hMerge="1">
                  <a:txBody>
                    <a:bodyPr/>
                    <a:lstStyle/>
                    <a:p>
                      <a:endParaRPr lang="en-US"/>
                    </a:p>
                  </a:txBody>
                  <a:tcPr/>
                </a:tc>
                <a:tc hMerge="1">
                  <a:txBody>
                    <a:bodyPr/>
                    <a:lstStyle/>
                    <a:p>
                      <a:endParaRPr lang="en-US"/>
                    </a:p>
                  </a:txBody>
                  <a:tcPr/>
                </a:tc>
                <a:tc gridSpan="3">
                  <a:txBody>
                    <a:bodyPr/>
                    <a:lstStyle/>
                    <a:p>
                      <a:pPr algn="ctr" fontAlgn="b"/>
                      <a:r>
                        <a:rPr lang="en-US" sz="1100" b="0" i="0" u="none" strike="noStrike">
                          <a:solidFill>
                            <a:srgbClr val="000000"/>
                          </a:solidFill>
                          <a:effectLst/>
                          <a:latin typeface="Calibri" panose="020F0502020204030204" pitchFamily="34" charset="0"/>
                        </a:rPr>
                        <a:t>Planetary Vector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hMerge="1">
                  <a:txBody>
                    <a:bodyPr/>
                    <a:lstStyle/>
                    <a:p>
                      <a:endParaRPr lang="en-US"/>
                    </a:p>
                  </a:txBody>
                  <a:tcPr/>
                </a:tc>
                <a:tc hMerge="1">
                  <a:txBody>
                    <a:bodyPr/>
                    <a:lstStyle/>
                    <a:p>
                      <a:endParaRPr lang="en-US"/>
                    </a:p>
                  </a:txBody>
                  <a:tcPr/>
                </a:tc>
                <a:tc>
                  <a:txBody>
                    <a:bodyPr/>
                    <a:lstStyle/>
                    <a:p>
                      <a:pPr algn="l" fontAlgn="b"/>
                      <a:r>
                        <a:rPr lang="en-US" sz="1100" b="0" i="0" u="none" strike="noStrike">
                          <a:solidFill>
                            <a:srgbClr val="000000"/>
                          </a:solidFill>
                          <a:effectLst/>
                          <a:latin typeface="Calibri" panose="020F0502020204030204" pitchFamily="34" charset="0"/>
                        </a:rPr>
                        <a:t>Ratio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10001"/>
                  </a:ext>
                </a:extLst>
              </a:tr>
              <a:tr h="190500">
                <a:tc>
                  <a:txBody>
                    <a:bodyPr/>
                    <a:lstStyle/>
                    <a:p>
                      <a:pPr algn="l" fontAlgn="b"/>
                      <a:r>
                        <a:rPr lang="en-US" sz="1100" b="0" i="0" u="none" strike="noStrike" dirty="0">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err="1">
                          <a:solidFill>
                            <a:srgbClr val="000000"/>
                          </a:solidFill>
                          <a:effectLst/>
                          <a:latin typeface="Calibri" panose="020F0502020204030204" pitchFamily="34" charset="0"/>
                        </a:rPr>
                        <a:t>i</a:t>
                      </a:r>
                      <a:endParaRPr lang="en-US" sz="1100" b="0" i="0" u="none" strike="noStrike" dirty="0">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j</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k</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i</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1100" b="0" i="0" u="none" strike="noStrike">
                          <a:solidFill>
                            <a:srgbClr val="000000"/>
                          </a:solidFill>
                          <a:effectLst/>
                          <a:latin typeface="Calibri" panose="020F0502020204030204" pitchFamily="34" charset="0"/>
                        </a:rPr>
                        <a:t>j</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1100" b="0" i="0" u="none" strike="noStrike">
                          <a:solidFill>
                            <a:srgbClr val="000000"/>
                          </a:solidFill>
                          <a:effectLst/>
                          <a:latin typeface="Calibri" panose="020F0502020204030204" pitchFamily="34" charset="0"/>
                        </a:rPr>
                        <a:t>k</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10002"/>
                  </a:ext>
                </a:extLst>
              </a:tr>
              <a:tr h="219075">
                <a:tc>
                  <a:txBody>
                    <a:bodyPr/>
                    <a:lstStyle/>
                    <a:p>
                      <a:pPr algn="r" fontAlgn="b"/>
                      <a:r>
                        <a:rPr lang="en-US" sz="1100" b="0" i="0" u="none" strike="noStrike">
                          <a:solidFill>
                            <a:srgbClr val="000000"/>
                          </a:solidFill>
                          <a:effectLst/>
                          <a:latin typeface="Calibri" panose="020F050202020403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DEBF7"/>
                    </a:solidFill>
                  </a:tcPr>
                </a:tc>
                <a:tc>
                  <a:txBody>
                    <a:bodyPr/>
                    <a:lstStyle/>
                    <a:p>
                      <a:pPr algn="r" fontAlgn="b"/>
                      <a:r>
                        <a:rPr lang="en-US" sz="1100" b="0" i="0" u="none" strike="noStrike" dirty="0">
                          <a:solidFill>
                            <a:srgbClr val="000000"/>
                          </a:solidFill>
                          <a:effectLst/>
                          <a:latin typeface="Calibri" panose="020F0502020204030204" pitchFamily="34" charset="0"/>
                        </a:rPr>
                        <a:t>-0.59201</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2CC"/>
                    </a:solidFill>
                  </a:tcPr>
                </a:tc>
                <a:tc>
                  <a:txBody>
                    <a:bodyPr/>
                    <a:lstStyle/>
                    <a:p>
                      <a:pPr algn="r" fontAlgn="b"/>
                      <a:r>
                        <a:rPr lang="en-US" sz="1100" b="0" i="0" u="none" strike="noStrike" dirty="0">
                          <a:solidFill>
                            <a:srgbClr val="000000"/>
                          </a:solidFill>
                          <a:effectLst/>
                          <a:latin typeface="Calibri" panose="020F0502020204030204" pitchFamily="34" charset="0"/>
                        </a:rPr>
                        <a:t>-0.80548</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2CC"/>
                    </a:solidFill>
                  </a:tcPr>
                </a:tc>
                <a:tc>
                  <a:txBody>
                    <a:bodyPr/>
                    <a:lstStyle/>
                    <a:p>
                      <a:pPr algn="r" fontAlgn="b"/>
                      <a:r>
                        <a:rPr lang="en-US" sz="1100" b="0" i="0" u="none" strike="noStrike">
                          <a:solidFill>
                            <a:srgbClr val="000000"/>
                          </a:solidFill>
                          <a:effectLst/>
                          <a:latin typeface="Calibri" panose="020F0502020204030204" pitchFamily="34" charset="0"/>
                        </a:rPr>
                        <a:t>0.02705</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2CC"/>
                    </a:solidFill>
                  </a:tcPr>
                </a:tc>
                <a:tc>
                  <a:txBody>
                    <a:bodyPr/>
                    <a:lstStyle/>
                    <a:p>
                      <a:pPr algn="r" fontAlgn="b"/>
                      <a:r>
                        <a:rPr lang="en-US" sz="1100" b="0" i="0" u="none" strike="noStrike">
                          <a:solidFill>
                            <a:srgbClr val="000000"/>
                          </a:solidFill>
                          <a:effectLst/>
                          <a:latin typeface="Calibri" panose="020F0502020204030204" pitchFamily="34" charset="0"/>
                        </a:rPr>
                        <a:t>0</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E2EFDA"/>
                    </a:solidFill>
                  </a:tcPr>
                </a:tc>
                <a:tc>
                  <a:txBody>
                    <a:bodyPr/>
                    <a:lstStyle/>
                    <a:p>
                      <a:pPr algn="r" fontAlgn="b"/>
                      <a:r>
                        <a:rPr lang="en-US" sz="1100" b="0" i="0" u="none" strike="noStrike">
                          <a:solidFill>
                            <a:srgbClr val="000000"/>
                          </a:solidFill>
                          <a:effectLst/>
                          <a:latin typeface="Calibri" panose="020F0502020204030204" pitchFamily="34" charset="0"/>
                        </a:rPr>
                        <a:t>0</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E2EFDA"/>
                    </a:solidFill>
                  </a:tcPr>
                </a:tc>
                <a:tc>
                  <a:txBody>
                    <a:bodyPr/>
                    <a:lstStyle/>
                    <a:p>
                      <a:pPr algn="r" fontAlgn="b"/>
                      <a:r>
                        <a:rPr lang="en-US" sz="1100" b="0" i="0" u="none" strike="noStrike">
                          <a:solidFill>
                            <a:srgbClr val="000000"/>
                          </a:solidFill>
                          <a:effectLst/>
                          <a:latin typeface="Calibri" panose="020F0502020204030204" pitchFamily="34" charset="0"/>
                        </a:rPr>
                        <a:t>-1</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2EFDA"/>
                    </a:solidFill>
                  </a:tcPr>
                </a:tc>
                <a:tc>
                  <a:txBody>
                    <a:bodyPr/>
                    <a:lstStyle/>
                    <a:p>
                      <a:pPr algn="r" fontAlgn="b"/>
                      <a:r>
                        <a:rPr lang="en-US" sz="1100" b="0" i="0" u="none" strike="noStrike">
                          <a:solidFill>
                            <a:srgbClr val="000000"/>
                          </a:solidFill>
                          <a:effectLst/>
                          <a:latin typeface="Calibri" panose="020F0502020204030204" pitchFamily="34" charset="0"/>
                        </a:rPr>
                        <a:t>1.001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CE4D6"/>
                    </a:solidFill>
                  </a:tcPr>
                </a:tc>
                <a:extLst>
                  <a:ext uri="{0D108BD9-81ED-4DB2-BD59-A6C34878D82A}">
                    <a16:rowId xmlns:a16="http://schemas.microsoft.com/office/drawing/2014/main" val="10003"/>
                  </a:ext>
                </a:extLst>
              </a:tr>
              <a:tr h="219075">
                <a:tc>
                  <a:txBody>
                    <a:bodyPr/>
                    <a:lstStyle/>
                    <a:p>
                      <a:pPr algn="r" fontAlgn="b"/>
                      <a:r>
                        <a:rPr lang="en-US" sz="1100" b="0" i="0" u="none" strike="noStrike">
                          <a:solidFill>
                            <a:srgbClr val="000000"/>
                          </a:solidFill>
                          <a:effectLst/>
                          <a:latin typeface="Calibri" panose="020F0502020204030204" pitchFamily="34"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r" fontAlgn="b"/>
                      <a:r>
                        <a:rPr lang="en-US" sz="1100" b="0" i="0" u="none" strike="noStrike" dirty="0">
                          <a:solidFill>
                            <a:srgbClr val="000000"/>
                          </a:solidFill>
                          <a:effectLst/>
                          <a:latin typeface="Calibri" panose="020F0502020204030204" pitchFamily="34" charset="0"/>
                        </a:rPr>
                        <a:t>-0.74891</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rgbClr val="FFF2CC"/>
                    </a:solidFill>
                  </a:tcPr>
                </a:tc>
                <a:tc>
                  <a:txBody>
                    <a:bodyPr/>
                    <a:lstStyle/>
                    <a:p>
                      <a:pPr algn="r" fontAlgn="b"/>
                      <a:r>
                        <a:rPr lang="en-US" sz="1100" b="0" i="0" u="none" strike="noStrike" dirty="0">
                          <a:solidFill>
                            <a:srgbClr val="000000"/>
                          </a:solidFill>
                          <a:effectLst/>
                          <a:latin typeface="Calibri" panose="020F0502020204030204" pitchFamily="34" charset="0"/>
                        </a:rPr>
                        <a:t>-0.66212</a:t>
                      </a:r>
                    </a:p>
                  </a:txBody>
                  <a:tcPr marL="0" marR="0" marT="0" marB="0" anchor="b">
                    <a:lnL>
                      <a:noFill/>
                    </a:lnL>
                    <a:lnR>
                      <a:noFill/>
                    </a:lnR>
                    <a:lnT>
                      <a:noFill/>
                    </a:lnT>
                    <a:lnB>
                      <a:noFill/>
                    </a:lnB>
                    <a:solidFill>
                      <a:srgbClr val="FFF2CC"/>
                    </a:solidFill>
                  </a:tcPr>
                </a:tc>
                <a:tc>
                  <a:txBody>
                    <a:bodyPr/>
                    <a:lstStyle/>
                    <a:p>
                      <a:pPr algn="r" fontAlgn="b"/>
                      <a:r>
                        <a:rPr lang="en-US" sz="1100" b="0" i="0" u="none" strike="noStrike">
                          <a:solidFill>
                            <a:srgbClr val="000000"/>
                          </a:solidFill>
                          <a:effectLst/>
                          <a:latin typeface="Calibri" panose="020F0502020204030204" pitchFamily="34" charset="0"/>
                        </a:rPr>
                        <a:t>0.02716</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rgbClr val="FFF2CC"/>
                    </a:solidFill>
                  </a:tcPr>
                </a:tc>
                <a:tc>
                  <a:txBody>
                    <a:bodyPr/>
                    <a:lstStyle/>
                    <a:p>
                      <a:pPr algn="r" fontAlgn="b"/>
                      <a:r>
                        <a:rPr lang="en-US" sz="1100" b="0" i="0" u="none" strike="noStrike">
                          <a:solidFill>
                            <a:srgbClr val="000000"/>
                          </a:solidFill>
                          <a:effectLst/>
                          <a:latin typeface="Calibri" panose="020F0502020204030204" pitchFamily="34" charset="0"/>
                        </a:rPr>
                        <a:t>0</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rgbClr val="E2EFDA"/>
                    </a:solidFill>
                  </a:tcPr>
                </a:tc>
                <a:tc>
                  <a:txBody>
                    <a:bodyPr/>
                    <a:lstStyle/>
                    <a:p>
                      <a:pPr algn="r" fontAlgn="b"/>
                      <a:r>
                        <a:rPr lang="en-US" sz="1100" b="0" i="0" u="none" strike="noStrike">
                          <a:solidFill>
                            <a:srgbClr val="000000"/>
                          </a:solidFill>
                          <a:effectLst/>
                          <a:latin typeface="Calibri" panose="020F0502020204030204" pitchFamily="34" charset="0"/>
                        </a:rPr>
                        <a:t>0</a:t>
                      </a:r>
                    </a:p>
                  </a:txBody>
                  <a:tcPr marL="0" marR="0" marT="0" marB="0" anchor="b">
                    <a:lnL>
                      <a:noFill/>
                    </a:lnL>
                    <a:lnR>
                      <a:noFill/>
                    </a:lnR>
                    <a:lnT>
                      <a:noFill/>
                    </a:lnT>
                    <a:lnB>
                      <a:noFill/>
                    </a:lnB>
                    <a:solidFill>
                      <a:srgbClr val="E2EFDA"/>
                    </a:solidFill>
                  </a:tcPr>
                </a:tc>
                <a:tc>
                  <a:txBody>
                    <a:bodyPr/>
                    <a:lstStyle/>
                    <a:p>
                      <a:pPr algn="r" fontAlgn="b"/>
                      <a:r>
                        <a:rPr lang="en-US" sz="1100" b="0" i="0" u="none" strike="noStrike">
                          <a:solidFill>
                            <a:srgbClr val="000000"/>
                          </a:solidFill>
                          <a:effectLst/>
                          <a:latin typeface="Calibri" panose="020F0502020204030204" pitchFamily="34" charset="0"/>
                        </a:rPr>
                        <a:t>-1</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rgbClr val="E2EFDA"/>
                    </a:solidFill>
                  </a:tcPr>
                </a:tc>
                <a:tc>
                  <a:txBody>
                    <a:bodyPr/>
                    <a:lstStyle/>
                    <a:p>
                      <a:pPr algn="r" fontAlgn="b"/>
                      <a:r>
                        <a:rPr lang="en-US" sz="1100" b="0" i="0" u="none" strike="noStrike">
                          <a:solidFill>
                            <a:srgbClr val="000000"/>
                          </a:solidFill>
                          <a:effectLst/>
                          <a:latin typeface="Calibri" panose="020F0502020204030204" pitchFamily="34" charset="0"/>
                        </a:rPr>
                        <a:t>1.001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CE4D6"/>
                    </a:solidFill>
                  </a:tcPr>
                </a:tc>
                <a:extLst>
                  <a:ext uri="{0D108BD9-81ED-4DB2-BD59-A6C34878D82A}">
                    <a16:rowId xmlns:a16="http://schemas.microsoft.com/office/drawing/2014/main" val="10004"/>
                  </a:ext>
                </a:extLst>
              </a:tr>
              <a:tr h="219075">
                <a:tc>
                  <a:txBody>
                    <a:bodyPr/>
                    <a:lstStyle/>
                    <a:p>
                      <a:pPr algn="r" fontAlgn="b"/>
                      <a:r>
                        <a:rPr lang="en-US" sz="1100" b="0" i="0" u="none" strike="noStrike">
                          <a:solidFill>
                            <a:srgbClr val="000000"/>
                          </a:solidFill>
                          <a:effectLst/>
                          <a:latin typeface="Calibri" panose="020F0502020204030204" pitchFamily="34" charset="0"/>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r" fontAlgn="b"/>
                      <a:r>
                        <a:rPr lang="en-US" sz="1100" b="0" i="0" u="none" strike="noStrike" dirty="0">
                          <a:solidFill>
                            <a:srgbClr val="000000"/>
                          </a:solidFill>
                          <a:effectLst/>
                          <a:latin typeface="Calibri" panose="020F0502020204030204" pitchFamily="34" charset="0"/>
                        </a:rPr>
                        <a:t>-0.87199</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rgbClr val="FFF2CC"/>
                    </a:solidFill>
                  </a:tcPr>
                </a:tc>
                <a:tc>
                  <a:txBody>
                    <a:bodyPr/>
                    <a:lstStyle/>
                    <a:p>
                      <a:pPr algn="r" fontAlgn="b"/>
                      <a:r>
                        <a:rPr lang="en-US" sz="1100" b="0" i="0" u="none" strike="noStrike" dirty="0">
                          <a:solidFill>
                            <a:srgbClr val="000000"/>
                          </a:solidFill>
                          <a:effectLst/>
                          <a:latin typeface="Calibri" panose="020F0502020204030204" pitchFamily="34" charset="0"/>
                        </a:rPr>
                        <a:t>-0.48877</a:t>
                      </a:r>
                    </a:p>
                  </a:txBody>
                  <a:tcPr marL="0" marR="0" marT="0" marB="0" anchor="b">
                    <a:lnL>
                      <a:noFill/>
                    </a:lnL>
                    <a:lnR>
                      <a:noFill/>
                    </a:lnR>
                    <a:lnT>
                      <a:noFill/>
                    </a:lnT>
                    <a:lnB>
                      <a:noFill/>
                    </a:lnB>
                    <a:solidFill>
                      <a:srgbClr val="FFF2CC"/>
                    </a:solidFill>
                  </a:tcPr>
                </a:tc>
                <a:tc>
                  <a:txBody>
                    <a:bodyPr/>
                    <a:lstStyle/>
                    <a:p>
                      <a:pPr algn="r" fontAlgn="b"/>
                      <a:r>
                        <a:rPr lang="en-US" sz="1100" b="0" i="0" u="none" strike="noStrike" dirty="0">
                          <a:solidFill>
                            <a:srgbClr val="000000"/>
                          </a:solidFill>
                          <a:effectLst/>
                          <a:latin typeface="Calibri" panose="020F0502020204030204" pitchFamily="34" charset="0"/>
                        </a:rPr>
                        <a:t>0.02726</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rgbClr val="FFF2CC"/>
                    </a:solidFill>
                  </a:tcPr>
                </a:tc>
                <a:tc>
                  <a:txBody>
                    <a:bodyPr/>
                    <a:lstStyle/>
                    <a:p>
                      <a:pPr algn="r" fontAlgn="b"/>
                      <a:r>
                        <a:rPr lang="en-US" sz="1100" b="0" i="0" u="none" strike="noStrike">
                          <a:solidFill>
                            <a:srgbClr val="000000"/>
                          </a:solidFill>
                          <a:effectLst/>
                          <a:latin typeface="Calibri" panose="020F0502020204030204" pitchFamily="34" charset="0"/>
                        </a:rPr>
                        <a:t>0</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rgbClr val="E2EFDA"/>
                    </a:solidFill>
                  </a:tcPr>
                </a:tc>
                <a:tc>
                  <a:txBody>
                    <a:bodyPr/>
                    <a:lstStyle/>
                    <a:p>
                      <a:pPr algn="r" fontAlgn="b"/>
                      <a:r>
                        <a:rPr lang="en-US" sz="1100" b="0" i="0" u="none" strike="noStrike">
                          <a:solidFill>
                            <a:srgbClr val="000000"/>
                          </a:solidFill>
                          <a:effectLst/>
                          <a:latin typeface="Calibri" panose="020F0502020204030204" pitchFamily="34" charset="0"/>
                        </a:rPr>
                        <a:t>0</a:t>
                      </a:r>
                    </a:p>
                  </a:txBody>
                  <a:tcPr marL="0" marR="0" marT="0" marB="0" anchor="b">
                    <a:lnL>
                      <a:noFill/>
                    </a:lnL>
                    <a:lnR>
                      <a:noFill/>
                    </a:lnR>
                    <a:lnT>
                      <a:noFill/>
                    </a:lnT>
                    <a:lnB>
                      <a:noFill/>
                    </a:lnB>
                    <a:solidFill>
                      <a:srgbClr val="E2EFDA"/>
                    </a:solidFill>
                  </a:tcPr>
                </a:tc>
                <a:tc>
                  <a:txBody>
                    <a:bodyPr/>
                    <a:lstStyle/>
                    <a:p>
                      <a:pPr algn="r" fontAlgn="b"/>
                      <a:r>
                        <a:rPr lang="en-US" sz="1100" b="0" i="0" u="none" strike="noStrike">
                          <a:solidFill>
                            <a:srgbClr val="000000"/>
                          </a:solidFill>
                          <a:effectLst/>
                          <a:latin typeface="Calibri" panose="020F0502020204030204" pitchFamily="34" charset="0"/>
                        </a:rPr>
                        <a:t>-1</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rgbClr val="E2EFDA"/>
                    </a:solidFill>
                  </a:tcPr>
                </a:tc>
                <a:tc>
                  <a:txBody>
                    <a:bodyPr/>
                    <a:lstStyle/>
                    <a:p>
                      <a:pPr algn="r" fontAlgn="b"/>
                      <a:r>
                        <a:rPr lang="en-US" sz="1100" b="0" i="0" u="none" strike="noStrike">
                          <a:solidFill>
                            <a:srgbClr val="000000"/>
                          </a:solidFill>
                          <a:effectLst/>
                          <a:latin typeface="Calibri" panose="020F0502020204030204" pitchFamily="34" charset="0"/>
                        </a:rPr>
                        <a:t>1.001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CE4D6"/>
                    </a:solidFill>
                  </a:tcPr>
                </a:tc>
                <a:extLst>
                  <a:ext uri="{0D108BD9-81ED-4DB2-BD59-A6C34878D82A}">
                    <a16:rowId xmlns:a16="http://schemas.microsoft.com/office/drawing/2014/main" val="10005"/>
                  </a:ext>
                </a:extLst>
              </a:tr>
              <a:tr h="219075">
                <a:tc>
                  <a:txBody>
                    <a:bodyPr/>
                    <a:lstStyle/>
                    <a:p>
                      <a:pPr algn="r" fontAlgn="b"/>
                      <a:r>
                        <a:rPr lang="en-US" sz="1100" b="0" i="0" u="none" strike="noStrike">
                          <a:solidFill>
                            <a:srgbClr val="000000"/>
                          </a:solidFill>
                          <a:effectLst/>
                          <a:latin typeface="Calibri" panose="020F0502020204030204" pitchFamily="34"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r" fontAlgn="b"/>
                      <a:r>
                        <a:rPr lang="en-US" sz="1100" b="0" i="0" u="none" strike="noStrike">
                          <a:solidFill>
                            <a:srgbClr val="000000"/>
                          </a:solidFill>
                          <a:effectLst/>
                          <a:latin typeface="Calibri" panose="020F0502020204030204" pitchFamily="34" charset="0"/>
                        </a:rPr>
                        <a:t>-0.95565</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rgbClr val="FFF2CC"/>
                    </a:solidFill>
                  </a:tcPr>
                </a:tc>
                <a:tc>
                  <a:txBody>
                    <a:bodyPr/>
                    <a:lstStyle/>
                    <a:p>
                      <a:pPr algn="r" fontAlgn="b"/>
                      <a:r>
                        <a:rPr lang="en-US" sz="1100" b="0" i="0" u="none" strike="noStrike" dirty="0">
                          <a:solidFill>
                            <a:srgbClr val="000000"/>
                          </a:solidFill>
                          <a:effectLst/>
                          <a:latin typeface="Calibri" panose="020F0502020204030204" pitchFamily="34" charset="0"/>
                        </a:rPr>
                        <a:t>-0.29325</a:t>
                      </a:r>
                    </a:p>
                  </a:txBody>
                  <a:tcPr marL="0" marR="0" marT="0" marB="0" anchor="b">
                    <a:lnL>
                      <a:noFill/>
                    </a:lnL>
                    <a:lnR>
                      <a:noFill/>
                    </a:lnR>
                    <a:lnT>
                      <a:noFill/>
                    </a:lnT>
                    <a:lnB>
                      <a:noFill/>
                    </a:lnB>
                    <a:solidFill>
                      <a:srgbClr val="FFF2CC"/>
                    </a:solidFill>
                  </a:tcPr>
                </a:tc>
                <a:tc>
                  <a:txBody>
                    <a:bodyPr/>
                    <a:lstStyle/>
                    <a:p>
                      <a:pPr algn="r" fontAlgn="b"/>
                      <a:r>
                        <a:rPr lang="en-US" sz="1100" b="0" i="0" u="none" strike="noStrike" dirty="0">
                          <a:solidFill>
                            <a:srgbClr val="000000"/>
                          </a:solidFill>
                          <a:effectLst/>
                          <a:latin typeface="Calibri" panose="020F0502020204030204" pitchFamily="34" charset="0"/>
                        </a:rPr>
                        <a:t>0.02732</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rgbClr val="FFF2CC"/>
                    </a:solidFill>
                  </a:tcPr>
                </a:tc>
                <a:tc>
                  <a:txBody>
                    <a:bodyPr/>
                    <a:lstStyle/>
                    <a:p>
                      <a:pPr algn="r" fontAlgn="b"/>
                      <a:r>
                        <a:rPr lang="en-US" sz="1100" b="0" i="0" u="none" strike="noStrike">
                          <a:solidFill>
                            <a:srgbClr val="000000"/>
                          </a:solidFill>
                          <a:effectLst/>
                          <a:latin typeface="Calibri" panose="020F0502020204030204" pitchFamily="34" charset="0"/>
                        </a:rPr>
                        <a:t>0</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rgbClr val="E2EFDA"/>
                    </a:solidFill>
                  </a:tcPr>
                </a:tc>
                <a:tc>
                  <a:txBody>
                    <a:bodyPr/>
                    <a:lstStyle/>
                    <a:p>
                      <a:pPr algn="r" fontAlgn="b"/>
                      <a:r>
                        <a:rPr lang="en-US" sz="1100" b="0" i="0" u="none" strike="noStrike">
                          <a:solidFill>
                            <a:srgbClr val="000000"/>
                          </a:solidFill>
                          <a:effectLst/>
                          <a:latin typeface="Calibri" panose="020F0502020204030204" pitchFamily="34" charset="0"/>
                        </a:rPr>
                        <a:t>0</a:t>
                      </a:r>
                    </a:p>
                  </a:txBody>
                  <a:tcPr marL="0" marR="0" marT="0" marB="0" anchor="b">
                    <a:lnL>
                      <a:noFill/>
                    </a:lnL>
                    <a:lnR>
                      <a:noFill/>
                    </a:lnR>
                    <a:lnT>
                      <a:noFill/>
                    </a:lnT>
                    <a:lnB>
                      <a:noFill/>
                    </a:lnB>
                    <a:solidFill>
                      <a:srgbClr val="E2EFDA"/>
                    </a:solidFill>
                  </a:tcPr>
                </a:tc>
                <a:tc>
                  <a:txBody>
                    <a:bodyPr/>
                    <a:lstStyle/>
                    <a:p>
                      <a:pPr algn="r" fontAlgn="b"/>
                      <a:r>
                        <a:rPr lang="en-US" sz="1100" b="0" i="0" u="none" strike="noStrike">
                          <a:solidFill>
                            <a:srgbClr val="000000"/>
                          </a:solidFill>
                          <a:effectLst/>
                          <a:latin typeface="Calibri" panose="020F0502020204030204" pitchFamily="34" charset="0"/>
                        </a:rPr>
                        <a:t>-1</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rgbClr val="E2EFDA"/>
                    </a:solidFill>
                  </a:tcPr>
                </a:tc>
                <a:tc>
                  <a:txBody>
                    <a:bodyPr/>
                    <a:lstStyle/>
                    <a:p>
                      <a:pPr algn="r" fontAlgn="b"/>
                      <a:r>
                        <a:rPr lang="en-US" sz="1100" b="0" i="0" u="none" strike="noStrike">
                          <a:solidFill>
                            <a:srgbClr val="000000"/>
                          </a:solidFill>
                          <a:effectLst/>
                          <a:latin typeface="Calibri" panose="020F0502020204030204" pitchFamily="34" charset="0"/>
                        </a:rPr>
                        <a:t>1.001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CE4D6"/>
                    </a:solidFill>
                  </a:tcPr>
                </a:tc>
                <a:extLst>
                  <a:ext uri="{0D108BD9-81ED-4DB2-BD59-A6C34878D82A}">
                    <a16:rowId xmlns:a16="http://schemas.microsoft.com/office/drawing/2014/main" val="10006"/>
                  </a:ext>
                </a:extLst>
              </a:tr>
              <a:tr h="219075">
                <a:tc>
                  <a:txBody>
                    <a:bodyPr/>
                    <a:lstStyle/>
                    <a:p>
                      <a:pPr algn="r" fontAlgn="b"/>
                      <a:r>
                        <a:rPr lang="en-US" sz="1100" b="0" i="0" u="none" strike="noStrike">
                          <a:solidFill>
                            <a:srgbClr val="000000"/>
                          </a:solidFill>
                          <a:effectLst/>
                          <a:latin typeface="Calibri" panose="020F0502020204030204" pitchFamily="34" charset="0"/>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r" fontAlgn="b"/>
                      <a:r>
                        <a:rPr lang="en-US" sz="1100" b="0" i="0" u="none" strike="noStrike">
                          <a:solidFill>
                            <a:srgbClr val="000000"/>
                          </a:solidFill>
                          <a:effectLst/>
                          <a:latin typeface="Calibri" panose="020F0502020204030204" pitchFamily="34" charset="0"/>
                        </a:rPr>
                        <a:t>-0.99605</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rgbClr val="FFF2CC"/>
                    </a:solidFill>
                  </a:tcPr>
                </a:tc>
                <a:tc>
                  <a:txBody>
                    <a:bodyPr/>
                    <a:lstStyle/>
                    <a:p>
                      <a:pPr algn="r" fontAlgn="b"/>
                      <a:r>
                        <a:rPr lang="en-US" sz="1100" b="0" i="0" u="none" strike="noStrike" dirty="0">
                          <a:solidFill>
                            <a:srgbClr val="000000"/>
                          </a:solidFill>
                          <a:effectLst/>
                          <a:latin typeface="Calibri" panose="020F0502020204030204" pitchFamily="34" charset="0"/>
                        </a:rPr>
                        <a:t>-0.08443</a:t>
                      </a:r>
                    </a:p>
                  </a:txBody>
                  <a:tcPr marL="0" marR="0" marT="0" marB="0" anchor="b">
                    <a:lnL>
                      <a:noFill/>
                    </a:lnL>
                    <a:lnR>
                      <a:noFill/>
                    </a:lnR>
                    <a:lnT>
                      <a:noFill/>
                    </a:lnT>
                    <a:lnB>
                      <a:noFill/>
                    </a:lnB>
                    <a:solidFill>
                      <a:srgbClr val="FFF2CC"/>
                    </a:solidFill>
                  </a:tcPr>
                </a:tc>
                <a:tc>
                  <a:txBody>
                    <a:bodyPr/>
                    <a:lstStyle/>
                    <a:p>
                      <a:pPr algn="r" fontAlgn="b"/>
                      <a:r>
                        <a:rPr lang="en-US" sz="1100" b="0" i="0" u="none" strike="noStrike" dirty="0">
                          <a:solidFill>
                            <a:srgbClr val="000000"/>
                          </a:solidFill>
                          <a:effectLst/>
                          <a:latin typeface="Calibri" panose="020F0502020204030204" pitchFamily="34" charset="0"/>
                        </a:rPr>
                        <a:t>0.02735</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rgbClr val="FFF2CC"/>
                    </a:solidFill>
                  </a:tcPr>
                </a:tc>
                <a:tc>
                  <a:txBody>
                    <a:bodyPr/>
                    <a:lstStyle/>
                    <a:p>
                      <a:pPr algn="r" fontAlgn="b"/>
                      <a:r>
                        <a:rPr lang="en-US" sz="1100" b="0" i="0" u="none" strike="noStrike" dirty="0">
                          <a:solidFill>
                            <a:srgbClr val="000000"/>
                          </a:solidFill>
                          <a:effectLst/>
                          <a:latin typeface="Calibri" panose="020F0502020204030204" pitchFamily="34" charset="0"/>
                        </a:rPr>
                        <a:t>0</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rgbClr val="E2EFDA"/>
                    </a:solidFill>
                  </a:tcPr>
                </a:tc>
                <a:tc>
                  <a:txBody>
                    <a:bodyPr/>
                    <a:lstStyle/>
                    <a:p>
                      <a:pPr algn="r" fontAlgn="b"/>
                      <a:r>
                        <a:rPr lang="en-US" sz="1100" b="0" i="0" u="none" strike="noStrike">
                          <a:solidFill>
                            <a:srgbClr val="000000"/>
                          </a:solidFill>
                          <a:effectLst/>
                          <a:latin typeface="Calibri" panose="020F0502020204030204" pitchFamily="34" charset="0"/>
                        </a:rPr>
                        <a:t>0</a:t>
                      </a:r>
                    </a:p>
                  </a:txBody>
                  <a:tcPr marL="0" marR="0" marT="0" marB="0" anchor="b">
                    <a:lnL>
                      <a:noFill/>
                    </a:lnL>
                    <a:lnR>
                      <a:noFill/>
                    </a:lnR>
                    <a:lnT>
                      <a:noFill/>
                    </a:lnT>
                    <a:lnB>
                      <a:noFill/>
                    </a:lnB>
                    <a:solidFill>
                      <a:srgbClr val="E2EFDA"/>
                    </a:solidFill>
                  </a:tcPr>
                </a:tc>
                <a:tc>
                  <a:txBody>
                    <a:bodyPr/>
                    <a:lstStyle/>
                    <a:p>
                      <a:pPr algn="r" fontAlgn="b"/>
                      <a:r>
                        <a:rPr lang="en-US" sz="1100" b="0" i="0" u="none" strike="noStrike">
                          <a:solidFill>
                            <a:srgbClr val="000000"/>
                          </a:solidFill>
                          <a:effectLst/>
                          <a:latin typeface="Calibri" panose="020F0502020204030204" pitchFamily="34" charset="0"/>
                        </a:rPr>
                        <a:t>-1</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rgbClr val="E2EFDA"/>
                    </a:solidFill>
                  </a:tcPr>
                </a:tc>
                <a:tc>
                  <a:txBody>
                    <a:bodyPr/>
                    <a:lstStyle/>
                    <a:p>
                      <a:pPr algn="r" fontAlgn="b"/>
                      <a:r>
                        <a:rPr lang="en-US" sz="1100" b="0" i="0" u="none" strike="noStrike">
                          <a:solidFill>
                            <a:srgbClr val="000000"/>
                          </a:solidFill>
                          <a:effectLst/>
                          <a:latin typeface="Calibri" panose="020F0502020204030204" pitchFamily="34" charset="0"/>
                        </a:rPr>
                        <a:t>1.001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CE4D6"/>
                    </a:solidFill>
                  </a:tcPr>
                </a:tc>
                <a:extLst>
                  <a:ext uri="{0D108BD9-81ED-4DB2-BD59-A6C34878D82A}">
                    <a16:rowId xmlns:a16="http://schemas.microsoft.com/office/drawing/2014/main" val="10007"/>
                  </a:ext>
                </a:extLst>
              </a:tr>
              <a:tr h="219075">
                <a:tc>
                  <a:txBody>
                    <a:bodyPr/>
                    <a:lstStyle/>
                    <a:p>
                      <a:pPr algn="r" fontAlgn="b"/>
                      <a:r>
                        <a:rPr lang="en-US" sz="1100" b="0" i="0" u="none" strike="noStrike">
                          <a:solidFill>
                            <a:srgbClr val="000000"/>
                          </a:solidFill>
                          <a:effectLst/>
                          <a:latin typeface="Calibri" panose="020F0502020204030204" pitchFamily="34" charset="0"/>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r" fontAlgn="b"/>
                      <a:r>
                        <a:rPr lang="en-US" sz="1100" b="0" i="0" u="none" strike="noStrike">
                          <a:solidFill>
                            <a:srgbClr val="000000"/>
                          </a:solidFill>
                          <a:effectLst/>
                          <a:latin typeface="Calibri" panose="020F0502020204030204" pitchFamily="34" charset="0"/>
                        </a:rPr>
                        <a:t>-0.99137</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rgbClr val="FFF2CC"/>
                    </a:solidFill>
                  </a:tcPr>
                </a:tc>
                <a:tc>
                  <a:txBody>
                    <a:bodyPr/>
                    <a:lstStyle/>
                    <a:p>
                      <a:pPr algn="r" fontAlgn="b"/>
                      <a:r>
                        <a:rPr lang="en-US" sz="1100" b="0" i="0" u="none" strike="noStrike">
                          <a:solidFill>
                            <a:srgbClr val="000000"/>
                          </a:solidFill>
                          <a:effectLst/>
                          <a:latin typeface="Calibri" panose="020F0502020204030204" pitchFamily="34" charset="0"/>
                        </a:rPr>
                        <a:t>0.12824</a:t>
                      </a:r>
                    </a:p>
                  </a:txBody>
                  <a:tcPr marL="0" marR="0" marT="0" marB="0" anchor="b">
                    <a:lnL>
                      <a:noFill/>
                    </a:lnL>
                    <a:lnR>
                      <a:noFill/>
                    </a:lnR>
                    <a:lnT>
                      <a:noFill/>
                    </a:lnT>
                    <a:lnB>
                      <a:noFill/>
                    </a:lnB>
                    <a:solidFill>
                      <a:srgbClr val="FFF2CC"/>
                    </a:solidFill>
                  </a:tcPr>
                </a:tc>
                <a:tc>
                  <a:txBody>
                    <a:bodyPr/>
                    <a:lstStyle/>
                    <a:p>
                      <a:pPr algn="r" fontAlgn="b"/>
                      <a:r>
                        <a:rPr lang="en-US" sz="1100" b="0" i="0" u="none" strike="noStrike" dirty="0">
                          <a:solidFill>
                            <a:srgbClr val="000000"/>
                          </a:solidFill>
                          <a:effectLst/>
                          <a:latin typeface="Calibri" panose="020F0502020204030204" pitchFamily="34" charset="0"/>
                        </a:rPr>
                        <a:t>0.02735</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rgbClr val="FFF2CC"/>
                    </a:solidFill>
                  </a:tcPr>
                </a:tc>
                <a:tc>
                  <a:txBody>
                    <a:bodyPr/>
                    <a:lstStyle/>
                    <a:p>
                      <a:pPr algn="r" fontAlgn="b"/>
                      <a:r>
                        <a:rPr lang="en-US" sz="1100" b="0" i="0" u="none" strike="noStrike" dirty="0">
                          <a:solidFill>
                            <a:srgbClr val="000000"/>
                          </a:solidFill>
                          <a:effectLst/>
                          <a:latin typeface="Calibri" panose="020F0502020204030204" pitchFamily="34" charset="0"/>
                        </a:rPr>
                        <a:t>0</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rgbClr val="E2EFDA"/>
                    </a:solidFill>
                  </a:tcPr>
                </a:tc>
                <a:tc>
                  <a:txBody>
                    <a:bodyPr/>
                    <a:lstStyle/>
                    <a:p>
                      <a:pPr algn="r" fontAlgn="b"/>
                      <a:r>
                        <a:rPr lang="en-US" sz="1100" b="0" i="0" u="none" strike="noStrike">
                          <a:solidFill>
                            <a:srgbClr val="000000"/>
                          </a:solidFill>
                          <a:effectLst/>
                          <a:latin typeface="Calibri" panose="020F0502020204030204" pitchFamily="34" charset="0"/>
                        </a:rPr>
                        <a:t>0</a:t>
                      </a:r>
                    </a:p>
                  </a:txBody>
                  <a:tcPr marL="0" marR="0" marT="0" marB="0" anchor="b">
                    <a:lnL>
                      <a:noFill/>
                    </a:lnL>
                    <a:lnR>
                      <a:noFill/>
                    </a:lnR>
                    <a:lnT>
                      <a:noFill/>
                    </a:lnT>
                    <a:lnB>
                      <a:noFill/>
                    </a:lnB>
                    <a:solidFill>
                      <a:srgbClr val="E2EFDA"/>
                    </a:solidFill>
                  </a:tcPr>
                </a:tc>
                <a:tc>
                  <a:txBody>
                    <a:bodyPr/>
                    <a:lstStyle/>
                    <a:p>
                      <a:pPr algn="r" fontAlgn="b"/>
                      <a:r>
                        <a:rPr lang="en-US" sz="1100" b="0" i="0" u="none" strike="noStrike">
                          <a:solidFill>
                            <a:srgbClr val="000000"/>
                          </a:solidFill>
                          <a:effectLst/>
                          <a:latin typeface="Calibri" panose="020F0502020204030204" pitchFamily="34" charset="0"/>
                        </a:rPr>
                        <a:t>-1</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rgbClr val="E2EFDA"/>
                    </a:solidFill>
                  </a:tcPr>
                </a:tc>
                <a:tc>
                  <a:txBody>
                    <a:bodyPr/>
                    <a:lstStyle/>
                    <a:p>
                      <a:pPr algn="r" fontAlgn="b"/>
                      <a:r>
                        <a:rPr lang="en-US" sz="1100" b="0" i="0" u="none" strike="noStrike">
                          <a:solidFill>
                            <a:srgbClr val="000000"/>
                          </a:solidFill>
                          <a:effectLst/>
                          <a:latin typeface="Calibri" panose="020F0502020204030204" pitchFamily="34" charset="0"/>
                        </a:rPr>
                        <a:t>1.001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CE4D6"/>
                    </a:solidFill>
                  </a:tcPr>
                </a:tc>
                <a:extLst>
                  <a:ext uri="{0D108BD9-81ED-4DB2-BD59-A6C34878D82A}">
                    <a16:rowId xmlns:a16="http://schemas.microsoft.com/office/drawing/2014/main" val="10008"/>
                  </a:ext>
                </a:extLst>
              </a:tr>
              <a:tr h="219075">
                <a:tc>
                  <a:txBody>
                    <a:bodyPr/>
                    <a:lstStyle/>
                    <a:p>
                      <a:pPr algn="r" fontAlgn="b"/>
                      <a:r>
                        <a:rPr lang="en-US" sz="1100" b="0" i="0" u="none" strike="noStrike">
                          <a:solidFill>
                            <a:srgbClr val="000000"/>
                          </a:solidFill>
                          <a:effectLst/>
                          <a:latin typeface="Calibri" panose="020F0502020204030204" pitchFamily="34" charset="0"/>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r" fontAlgn="b"/>
                      <a:r>
                        <a:rPr lang="en-US" sz="1100" b="0" i="0" u="none" strike="noStrike">
                          <a:solidFill>
                            <a:srgbClr val="000000"/>
                          </a:solidFill>
                          <a:effectLst/>
                          <a:latin typeface="Calibri" panose="020F0502020204030204" pitchFamily="34" charset="0"/>
                        </a:rPr>
                        <a:t>-0.94179</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rgbClr val="FFF2CC"/>
                    </a:solidFill>
                  </a:tcPr>
                </a:tc>
                <a:tc>
                  <a:txBody>
                    <a:bodyPr/>
                    <a:lstStyle/>
                    <a:p>
                      <a:pPr algn="r" fontAlgn="b"/>
                      <a:r>
                        <a:rPr lang="en-US" sz="1100" b="0" i="0" u="none" strike="noStrike">
                          <a:solidFill>
                            <a:srgbClr val="000000"/>
                          </a:solidFill>
                          <a:effectLst/>
                          <a:latin typeface="Calibri" panose="020F0502020204030204" pitchFamily="34" charset="0"/>
                        </a:rPr>
                        <a:t>0.33509</a:t>
                      </a:r>
                    </a:p>
                  </a:txBody>
                  <a:tcPr marL="0" marR="0" marT="0" marB="0" anchor="b">
                    <a:lnL>
                      <a:noFill/>
                    </a:lnL>
                    <a:lnR>
                      <a:noFill/>
                    </a:lnR>
                    <a:lnT>
                      <a:noFill/>
                    </a:lnT>
                    <a:lnB>
                      <a:noFill/>
                    </a:lnB>
                    <a:solidFill>
                      <a:srgbClr val="FFF2CC"/>
                    </a:solidFill>
                  </a:tcPr>
                </a:tc>
                <a:tc>
                  <a:txBody>
                    <a:bodyPr/>
                    <a:lstStyle/>
                    <a:p>
                      <a:pPr algn="r" fontAlgn="b"/>
                      <a:r>
                        <a:rPr lang="en-US" sz="1100" b="0" i="0" u="none" strike="noStrike">
                          <a:solidFill>
                            <a:srgbClr val="000000"/>
                          </a:solidFill>
                          <a:effectLst/>
                          <a:latin typeface="Calibri" panose="020F0502020204030204" pitchFamily="34" charset="0"/>
                        </a:rPr>
                        <a:t>0.02732</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rgbClr val="FFF2CC"/>
                    </a:solidFill>
                  </a:tcPr>
                </a:tc>
                <a:tc>
                  <a:txBody>
                    <a:bodyPr/>
                    <a:lstStyle/>
                    <a:p>
                      <a:pPr algn="r" fontAlgn="b"/>
                      <a:r>
                        <a:rPr lang="en-US" sz="1100" b="0" i="0" u="none" strike="noStrike" dirty="0">
                          <a:solidFill>
                            <a:srgbClr val="000000"/>
                          </a:solidFill>
                          <a:effectLst/>
                          <a:latin typeface="Calibri" panose="020F0502020204030204" pitchFamily="34" charset="0"/>
                        </a:rPr>
                        <a:t>0</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rgbClr val="E2EFDA"/>
                    </a:solidFill>
                  </a:tcPr>
                </a:tc>
                <a:tc>
                  <a:txBody>
                    <a:bodyPr/>
                    <a:lstStyle/>
                    <a:p>
                      <a:pPr algn="r" fontAlgn="b"/>
                      <a:r>
                        <a:rPr lang="en-US" sz="1100" b="0" i="0" u="none" strike="noStrike" dirty="0">
                          <a:solidFill>
                            <a:srgbClr val="000000"/>
                          </a:solidFill>
                          <a:effectLst/>
                          <a:latin typeface="Calibri" panose="020F0502020204030204" pitchFamily="34" charset="0"/>
                        </a:rPr>
                        <a:t>0</a:t>
                      </a:r>
                    </a:p>
                  </a:txBody>
                  <a:tcPr marL="0" marR="0" marT="0" marB="0" anchor="b">
                    <a:lnL>
                      <a:noFill/>
                    </a:lnL>
                    <a:lnR>
                      <a:noFill/>
                    </a:lnR>
                    <a:lnT>
                      <a:noFill/>
                    </a:lnT>
                    <a:lnB>
                      <a:noFill/>
                    </a:lnB>
                    <a:solidFill>
                      <a:srgbClr val="E2EFDA"/>
                    </a:solidFill>
                  </a:tcPr>
                </a:tc>
                <a:tc>
                  <a:txBody>
                    <a:bodyPr/>
                    <a:lstStyle/>
                    <a:p>
                      <a:pPr algn="r" fontAlgn="b"/>
                      <a:r>
                        <a:rPr lang="en-US" sz="1100" b="0" i="0" u="none" strike="noStrike">
                          <a:solidFill>
                            <a:srgbClr val="000000"/>
                          </a:solidFill>
                          <a:effectLst/>
                          <a:latin typeface="Calibri" panose="020F0502020204030204" pitchFamily="34" charset="0"/>
                        </a:rPr>
                        <a:t>-1</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rgbClr val="E2EFDA"/>
                    </a:solidFill>
                  </a:tcPr>
                </a:tc>
                <a:tc>
                  <a:txBody>
                    <a:bodyPr/>
                    <a:lstStyle/>
                    <a:p>
                      <a:pPr algn="r" fontAlgn="b"/>
                      <a:r>
                        <a:rPr lang="en-US" sz="1100" b="0" i="0" u="none" strike="noStrike">
                          <a:solidFill>
                            <a:srgbClr val="000000"/>
                          </a:solidFill>
                          <a:effectLst/>
                          <a:latin typeface="Calibri" panose="020F0502020204030204" pitchFamily="34" charset="0"/>
                        </a:rPr>
                        <a:t>1.001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CE4D6"/>
                    </a:solidFill>
                  </a:tcPr>
                </a:tc>
                <a:extLst>
                  <a:ext uri="{0D108BD9-81ED-4DB2-BD59-A6C34878D82A}">
                    <a16:rowId xmlns:a16="http://schemas.microsoft.com/office/drawing/2014/main" val="10009"/>
                  </a:ext>
                </a:extLst>
              </a:tr>
              <a:tr h="219075">
                <a:tc>
                  <a:txBody>
                    <a:bodyPr/>
                    <a:lstStyle/>
                    <a:p>
                      <a:pPr algn="r" fontAlgn="b"/>
                      <a:r>
                        <a:rPr lang="en-US" sz="1100" b="0" i="0" u="none" strike="noStrike">
                          <a:solidFill>
                            <a:srgbClr val="000000"/>
                          </a:solidFill>
                          <a:effectLst/>
                          <a:latin typeface="Calibri" panose="020F0502020204030204" pitchFamily="34" charset="0"/>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r" fontAlgn="b"/>
                      <a:r>
                        <a:rPr lang="en-US" sz="1100" b="0" i="0" u="none" strike="noStrike">
                          <a:solidFill>
                            <a:srgbClr val="000000"/>
                          </a:solidFill>
                          <a:effectLst/>
                          <a:latin typeface="Calibri" panose="020F0502020204030204" pitchFamily="34" charset="0"/>
                        </a:rPr>
                        <a:t>-0.84958</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rgbClr val="FFF2CC"/>
                    </a:solidFill>
                  </a:tcPr>
                </a:tc>
                <a:tc>
                  <a:txBody>
                    <a:bodyPr/>
                    <a:lstStyle/>
                    <a:p>
                      <a:pPr algn="r" fontAlgn="b"/>
                      <a:r>
                        <a:rPr lang="en-US" sz="1100" b="0" i="0" u="none" strike="noStrike">
                          <a:solidFill>
                            <a:srgbClr val="000000"/>
                          </a:solidFill>
                          <a:effectLst/>
                          <a:latin typeface="Calibri" panose="020F0502020204030204" pitchFamily="34" charset="0"/>
                        </a:rPr>
                        <a:t>0.52676</a:t>
                      </a:r>
                    </a:p>
                  </a:txBody>
                  <a:tcPr marL="0" marR="0" marT="0" marB="0" anchor="b">
                    <a:lnL>
                      <a:noFill/>
                    </a:lnL>
                    <a:lnR>
                      <a:noFill/>
                    </a:lnR>
                    <a:lnT>
                      <a:noFill/>
                    </a:lnT>
                    <a:lnB>
                      <a:noFill/>
                    </a:lnB>
                    <a:solidFill>
                      <a:srgbClr val="FFF2CC"/>
                    </a:solidFill>
                  </a:tcPr>
                </a:tc>
                <a:tc>
                  <a:txBody>
                    <a:bodyPr/>
                    <a:lstStyle/>
                    <a:p>
                      <a:pPr algn="r" fontAlgn="b"/>
                      <a:r>
                        <a:rPr lang="en-US" sz="1100" b="0" i="0" u="none" strike="noStrike">
                          <a:solidFill>
                            <a:srgbClr val="000000"/>
                          </a:solidFill>
                          <a:effectLst/>
                          <a:latin typeface="Calibri" panose="020F0502020204030204" pitchFamily="34" charset="0"/>
                        </a:rPr>
                        <a:t>0.02725</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rgbClr val="FFF2CC"/>
                    </a:solidFill>
                  </a:tcPr>
                </a:tc>
                <a:tc>
                  <a:txBody>
                    <a:bodyPr/>
                    <a:lstStyle/>
                    <a:p>
                      <a:pPr algn="r" fontAlgn="b"/>
                      <a:r>
                        <a:rPr lang="en-US" sz="1100" b="0" i="0" u="none" strike="noStrike">
                          <a:solidFill>
                            <a:srgbClr val="000000"/>
                          </a:solidFill>
                          <a:effectLst/>
                          <a:latin typeface="Calibri" panose="020F0502020204030204" pitchFamily="34" charset="0"/>
                        </a:rPr>
                        <a:t>0</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rgbClr val="E2EFDA"/>
                    </a:solidFill>
                  </a:tcPr>
                </a:tc>
                <a:tc>
                  <a:txBody>
                    <a:bodyPr/>
                    <a:lstStyle/>
                    <a:p>
                      <a:pPr algn="r" fontAlgn="b"/>
                      <a:r>
                        <a:rPr lang="en-US" sz="1100" b="0" i="0" u="none" strike="noStrike" dirty="0">
                          <a:solidFill>
                            <a:srgbClr val="000000"/>
                          </a:solidFill>
                          <a:effectLst/>
                          <a:latin typeface="Calibri" panose="020F0502020204030204" pitchFamily="34" charset="0"/>
                        </a:rPr>
                        <a:t>0</a:t>
                      </a:r>
                    </a:p>
                  </a:txBody>
                  <a:tcPr marL="0" marR="0" marT="0" marB="0" anchor="b">
                    <a:lnL>
                      <a:noFill/>
                    </a:lnL>
                    <a:lnR>
                      <a:noFill/>
                    </a:lnR>
                    <a:lnT>
                      <a:noFill/>
                    </a:lnT>
                    <a:lnB>
                      <a:noFill/>
                    </a:lnB>
                    <a:solidFill>
                      <a:srgbClr val="E2EFDA"/>
                    </a:solidFill>
                  </a:tcPr>
                </a:tc>
                <a:tc>
                  <a:txBody>
                    <a:bodyPr/>
                    <a:lstStyle/>
                    <a:p>
                      <a:pPr algn="r" fontAlgn="b"/>
                      <a:r>
                        <a:rPr lang="en-US" sz="1100" b="0" i="0" u="none" strike="noStrike">
                          <a:solidFill>
                            <a:srgbClr val="000000"/>
                          </a:solidFill>
                          <a:effectLst/>
                          <a:latin typeface="Calibri" panose="020F0502020204030204" pitchFamily="34" charset="0"/>
                        </a:rPr>
                        <a:t>-1</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rgbClr val="E2EFDA"/>
                    </a:solidFill>
                  </a:tcPr>
                </a:tc>
                <a:tc>
                  <a:txBody>
                    <a:bodyPr/>
                    <a:lstStyle/>
                    <a:p>
                      <a:pPr algn="r" fontAlgn="b"/>
                      <a:r>
                        <a:rPr lang="en-US" sz="1100" b="0" i="0" u="none" strike="noStrike" dirty="0">
                          <a:solidFill>
                            <a:srgbClr val="000000"/>
                          </a:solidFill>
                          <a:effectLst/>
                          <a:latin typeface="Calibri" panose="020F0502020204030204" pitchFamily="34" charset="0"/>
                        </a:rPr>
                        <a:t>1.001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CE4D6"/>
                    </a:solidFill>
                  </a:tcPr>
                </a:tc>
                <a:extLst>
                  <a:ext uri="{0D108BD9-81ED-4DB2-BD59-A6C34878D82A}">
                    <a16:rowId xmlns:a16="http://schemas.microsoft.com/office/drawing/2014/main" val="10010"/>
                  </a:ext>
                </a:extLst>
              </a:tr>
            </a:tbl>
          </a:graphicData>
        </a:graphic>
      </p:graphicFrame>
      <mc:AlternateContent xmlns:mc="http://schemas.openxmlformats.org/markup-compatibility/2006" xmlns:a14="http://schemas.microsoft.com/office/drawing/2010/main">
        <mc:Choice Requires="a14">
          <p:sp>
            <p:nvSpPr>
              <p:cNvPr id="7" name="Rectangle 6"/>
              <p:cNvSpPr/>
              <p:nvPr/>
            </p:nvSpPr>
            <p:spPr>
              <a:xfrm>
                <a:off x="3200400" y="3276600"/>
                <a:ext cx="3502562" cy="319318"/>
              </a:xfrm>
              <a:prstGeom prst="rect">
                <a:avLst/>
              </a:prstGeom>
              <a:noFill/>
              <a:ln>
                <a:noFill/>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en-US" sz="1400" b="1" i="1" u="none" strike="noStrike" kern="1200" cap="none" spc="0" normalizeH="0" baseline="0" noProof="0">
                              <a:ln>
                                <a:noFill/>
                              </a:ln>
                              <a:solidFill>
                                <a:srgbClr val="000000"/>
                              </a:solidFill>
                              <a:effectLst/>
                              <a:uLnTx/>
                              <a:uFillTx/>
                              <a:latin typeface="Cambria Math" panose="02040503050406030204" pitchFamily="18" charset="0"/>
                              <a:cs typeface="+mn-cs"/>
                            </a:rPr>
                          </m:ctrlPr>
                        </m:accPr>
                        <m:e>
                          <m:r>
                            <a:rPr kumimoji="0" lang="en-US" sz="1400" b="1" i="1" u="none" strike="noStrike" kern="1200" cap="none" spc="0" normalizeH="0" baseline="0" noProof="0">
                              <a:ln>
                                <a:noFill/>
                              </a:ln>
                              <a:solidFill>
                                <a:srgbClr val="000000"/>
                              </a:solidFill>
                              <a:effectLst/>
                              <a:uLnTx/>
                              <a:uFillTx/>
                              <a:latin typeface="Cambria Math" panose="02040503050406030204" pitchFamily="18" charset="0"/>
                              <a:cs typeface="+mn-cs"/>
                            </a:rPr>
                            <m:t>𝑣</m:t>
                          </m:r>
                        </m:e>
                      </m:acc>
                      <m:r>
                        <a:rPr kumimoji="0" lang="en-US" sz="1400" b="1" i="0" u="none" strike="noStrike" kern="1200" cap="none" spc="0" normalizeH="0" baseline="0" noProof="0">
                          <a:ln>
                            <a:noFill/>
                          </a:ln>
                          <a:solidFill>
                            <a:srgbClr val="000000"/>
                          </a:solidFill>
                          <a:effectLst/>
                          <a:uLnTx/>
                          <a:uFillTx/>
                          <a:latin typeface="Cambria Math" panose="02040503050406030204" pitchFamily="18" charset="0"/>
                          <a:cs typeface="+mn-cs"/>
                        </a:rPr>
                        <m:t>=</m:t>
                      </m:r>
                      <m:acc>
                        <m:accPr>
                          <m:chr m:val="̂"/>
                          <m:ctrlPr>
                            <a:rPr kumimoji="0" lang="en-US" sz="1400" b="1" i="1" u="none" strike="noStrike" kern="1200" cap="none" spc="0" normalizeH="0" baseline="0" noProof="0">
                              <a:ln>
                                <a:noFill/>
                              </a:ln>
                              <a:solidFill>
                                <a:srgbClr val="000000"/>
                              </a:solidFill>
                              <a:effectLst/>
                              <a:uLnTx/>
                              <a:uFillTx/>
                              <a:latin typeface="Cambria Math" panose="02040503050406030204" pitchFamily="18" charset="0"/>
                              <a:cs typeface="+mn-cs"/>
                            </a:rPr>
                          </m:ctrlPr>
                        </m:accPr>
                        <m:e>
                          <m:r>
                            <a:rPr kumimoji="0" lang="en-US" sz="1400" b="1" i="1" u="none" strike="noStrike" kern="1200" cap="none" spc="0" normalizeH="0" baseline="0" noProof="0">
                              <a:ln>
                                <a:noFill/>
                              </a:ln>
                              <a:solidFill>
                                <a:srgbClr val="000000"/>
                              </a:solidFill>
                              <a:effectLst/>
                              <a:uLnTx/>
                              <a:uFillTx/>
                              <a:latin typeface="Cambria Math" panose="02040503050406030204" pitchFamily="18" charset="0"/>
                              <a:cs typeface="+mn-cs"/>
                            </a:rPr>
                            <m:t>𝑖</m:t>
                          </m:r>
                        </m:e>
                      </m:acc>
                      <m:func>
                        <m:funcPr>
                          <m:ctrlPr>
                            <a:rPr kumimoji="0" lang="en-US" sz="1400" b="1" i="1" u="none" strike="noStrike" kern="1200" cap="none" spc="0" normalizeH="0" baseline="0" noProof="0">
                              <a:ln>
                                <a:noFill/>
                              </a:ln>
                              <a:solidFill>
                                <a:srgbClr val="000000"/>
                              </a:solidFill>
                              <a:effectLst/>
                              <a:uLnTx/>
                              <a:uFillTx/>
                              <a:latin typeface="Cambria Math" panose="02040503050406030204" pitchFamily="18" charset="0"/>
                              <a:cs typeface="+mn-cs"/>
                            </a:rPr>
                          </m:ctrlPr>
                        </m:funcPr>
                        <m:fName>
                          <m:r>
                            <m:rPr>
                              <m:sty m:val="p"/>
                            </m:rPr>
                            <a:rPr kumimoji="0" lang="en-US" sz="1400" b="1" i="0" u="none" strike="noStrike" kern="1200" cap="none" spc="0" normalizeH="0" baseline="0" noProof="0">
                              <a:ln>
                                <a:noFill/>
                              </a:ln>
                              <a:solidFill>
                                <a:srgbClr val="000000"/>
                              </a:solidFill>
                              <a:effectLst/>
                              <a:uLnTx/>
                              <a:uFillTx/>
                              <a:latin typeface="Cambria Math" panose="02040503050406030204" pitchFamily="18" charset="0"/>
                              <a:cs typeface="+mn-cs"/>
                            </a:rPr>
                            <m:t>cos</m:t>
                          </m:r>
                        </m:fName>
                        <m:e>
                          <m:sSub>
                            <m:sSubPr>
                              <m:ctrlPr>
                                <a:rPr kumimoji="0" lang="en-US" sz="1400" b="1" i="1" u="none" strike="noStrike" kern="1200" cap="none" spc="0" normalizeH="0" baseline="0" noProof="0">
                                  <a:ln>
                                    <a:noFill/>
                                  </a:ln>
                                  <a:solidFill>
                                    <a:srgbClr val="000000"/>
                                  </a:solidFill>
                                  <a:effectLst/>
                                  <a:uLnTx/>
                                  <a:uFillTx/>
                                  <a:latin typeface="Cambria Math" panose="02040503050406030204" pitchFamily="18" charset="0"/>
                                  <a:cs typeface="+mn-cs"/>
                                </a:rPr>
                              </m:ctrlPr>
                            </m:sSubPr>
                            <m:e>
                              <m:r>
                                <a:rPr kumimoji="0" lang="en-US" sz="1400" b="1" i="1" u="none" strike="noStrike" kern="1200" cap="none" spc="0" normalizeH="0" baseline="0" noProof="0">
                                  <a:ln>
                                    <a:noFill/>
                                  </a:ln>
                                  <a:solidFill>
                                    <a:srgbClr val="000000"/>
                                  </a:solidFill>
                                  <a:effectLst/>
                                  <a:uLnTx/>
                                  <a:uFillTx/>
                                  <a:latin typeface="Cambria Math" panose="02040503050406030204" pitchFamily="18" charset="0"/>
                                  <a:cs typeface="+mn-cs"/>
                                </a:rPr>
                                <m:t>𝜃</m:t>
                              </m:r>
                            </m:e>
                            <m:sub>
                              <m:r>
                                <a:rPr kumimoji="0" lang="en-US" sz="1400" b="1" i="1" u="none" strike="noStrike" kern="1200" cap="none" spc="0" normalizeH="0" baseline="0" noProof="0">
                                  <a:ln>
                                    <a:noFill/>
                                  </a:ln>
                                  <a:solidFill>
                                    <a:srgbClr val="000000"/>
                                  </a:solidFill>
                                  <a:effectLst/>
                                  <a:uLnTx/>
                                  <a:uFillTx/>
                                  <a:latin typeface="Cambria Math" panose="02040503050406030204" pitchFamily="18" charset="0"/>
                                  <a:cs typeface="+mn-cs"/>
                                </a:rPr>
                                <m:t>𝑎</m:t>
                              </m:r>
                            </m:sub>
                          </m:sSub>
                        </m:e>
                      </m:func>
                      <m:func>
                        <m:funcPr>
                          <m:ctrlPr>
                            <a:rPr kumimoji="0" lang="en-US" sz="1400" b="1" i="1" u="none" strike="noStrike" kern="1200" cap="none" spc="0" normalizeH="0" baseline="0" noProof="0">
                              <a:ln>
                                <a:noFill/>
                              </a:ln>
                              <a:solidFill>
                                <a:srgbClr val="000000"/>
                              </a:solidFill>
                              <a:effectLst/>
                              <a:uLnTx/>
                              <a:uFillTx/>
                              <a:latin typeface="Cambria Math" panose="02040503050406030204" pitchFamily="18" charset="0"/>
                              <a:cs typeface="+mn-cs"/>
                            </a:rPr>
                          </m:ctrlPr>
                        </m:funcPr>
                        <m:fName>
                          <m:r>
                            <m:rPr>
                              <m:sty m:val="p"/>
                            </m:rPr>
                            <a:rPr kumimoji="0" lang="en-US" sz="1400" b="1" i="0" u="none" strike="noStrike" kern="1200" cap="none" spc="0" normalizeH="0" baseline="0" noProof="0">
                              <a:ln>
                                <a:noFill/>
                              </a:ln>
                              <a:solidFill>
                                <a:srgbClr val="000000"/>
                              </a:solidFill>
                              <a:effectLst/>
                              <a:uLnTx/>
                              <a:uFillTx/>
                              <a:latin typeface="Cambria Math" panose="02040503050406030204" pitchFamily="18" charset="0"/>
                              <a:cs typeface="+mn-cs"/>
                            </a:rPr>
                            <m:t>cos</m:t>
                          </m:r>
                        </m:fName>
                        <m:e>
                          <m:r>
                            <a:rPr kumimoji="0" lang="en-US" sz="1400" b="1" i="1" u="none" strike="noStrike" kern="1200" cap="none" spc="0" normalizeH="0" baseline="0" noProof="0">
                              <a:ln>
                                <a:noFill/>
                              </a:ln>
                              <a:solidFill>
                                <a:srgbClr val="000000"/>
                              </a:solidFill>
                              <a:effectLst/>
                              <a:uLnTx/>
                              <a:uFillTx/>
                              <a:latin typeface="Cambria Math" panose="02040503050406030204" pitchFamily="18" charset="0"/>
                              <a:cs typeface="+mn-cs"/>
                            </a:rPr>
                            <m:t>𝛼</m:t>
                          </m:r>
                        </m:e>
                      </m:func>
                      <m:r>
                        <a:rPr kumimoji="0" lang="en-US" sz="1400" b="1" i="0" u="none" strike="noStrike" kern="1200" cap="none" spc="0" normalizeH="0" baseline="0" noProof="0">
                          <a:ln>
                            <a:noFill/>
                          </a:ln>
                          <a:solidFill>
                            <a:srgbClr val="000000"/>
                          </a:solidFill>
                          <a:effectLst/>
                          <a:uLnTx/>
                          <a:uFillTx/>
                          <a:latin typeface="Cambria Math" panose="02040503050406030204" pitchFamily="18" charset="0"/>
                          <a:cs typeface="+mn-cs"/>
                        </a:rPr>
                        <m:t>−</m:t>
                      </m:r>
                      <m:acc>
                        <m:accPr>
                          <m:chr m:val="̂"/>
                          <m:ctrlPr>
                            <a:rPr kumimoji="0" lang="en-US" sz="1400" b="1" i="1" u="none" strike="noStrike" kern="1200" cap="none" spc="0" normalizeH="0" baseline="0" noProof="0">
                              <a:ln>
                                <a:noFill/>
                              </a:ln>
                              <a:solidFill>
                                <a:srgbClr val="000000"/>
                              </a:solidFill>
                              <a:effectLst/>
                              <a:uLnTx/>
                              <a:uFillTx/>
                              <a:latin typeface="Cambria Math" panose="02040503050406030204" pitchFamily="18" charset="0"/>
                              <a:cs typeface="+mn-cs"/>
                            </a:rPr>
                          </m:ctrlPr>
                        </m:accPr>
                        <m:e>
                          <m:r>
                            <a:rPr kumimoji="0" lang="en-US" sz="1400" b="1" i="1" u="none" strike="noStrike" kern="1200" cap="none" spc="0" normalizeH="0" baseline="0" noProof="0">
                              <a:ln>
                                <a:noFill/>
                              </a:ln>
                              <a:solidFill>
                                <a:srgbClr val="000000"/>
                              </a:solidFill>
                              <a:effectLst/>
                              <a:uLnTx/>
                              <a:uFillTx/>
                              <a:latin typeface="Cambria Math" panose="02040503050406030204" pitchFamily="18" charset="0"/>
                              <a:cs typeface="+mn-cs"/>
                            </a:rPr>
                            <m:t>𝑗</m:t>
                          </m:r>
                        </m:e>
                      </m:acc>
                      <m:func>
                        <m:funcPr>
                          <m:ctrlPr>
                            <a:rPr kumimoji="0" lang="en-US" sz="1400" b="1" i="1" u="none" strike="noStrike" kern="1200" cap="none" spc="0" normalizeH="0" baseline="0" noProof="0">
                              <a:ln>
                                <a:noFill/>
                              </a:ln>
                              <a:solidFill>
                                <a:srgbClr val="000000"/>
                              </a:solidFill>
                              <a:effectLst/>
                              <a:uLnTx/>
                              <a:uFillTx/>
                              <a:latin typeface="Cambria Math" panose="02040503050406030204" pitchFamily="18" charset="0"/>
                              <a:cs typeface="+mn-cs"/>
                            </a:rPr>
                          </m:ctrlPr>
                        </m:funcPr>
                        <m:fName>
                          <m:r>
                            <m:rPr>
                              <m:sty m:val="p"/>
                            </m:rPr>
                            <a:rPr kumimoji="0" lang="en-US" sz="1400" b="1" i="0" u="none" strike="noStrike" kern="1200" cap="none" spc="0" normalizeH="0" baseline="0" noProof="0">
                              <a:ln>
                                <a:noFill/>
                              </a:ln>
                              <a:solidFill>
                                <a:srgbClr val="000000"/>
                              </a:solidFill>
                              <a:effectLst/>
                              <a:uLnTx/>
                              <a:uFillTx/>
                              <a:latin typeface="Cambria Math" panose="02040503050406030204" pitchFamily="18" charset="0"/>
                              <a:cs typeface="+mn-cs"/>
                            </a:rPr>
                            <m:t>cos</m:t>
                          </m:r>
                        </m:fName>
                        <m:e>
                          <m:sSub>
                            <m:sSubPr>
                              <m:ctrlPr>
                                <a:rPr kumimoji="0" lang="en-US" sz="1400" b="1" i="1" u="none" strike="noStrike" kern="1200" cap="none" spc="0" normalizeH="0" baseline="0" noProof="0">
                                  <a:ln>
                                    <a:noFill/>
                                  </a:ln>
                                  <a:solidFill>
                                    <a:srgbClr val="000000"/>
                                  </a:solidFill>
                                  <a:effectLst/>
                                  <a:uLnTx/>
                                  <a:uFillTx/>
                                  <a:latin typeface="Cambria Math" panose="02040503050406030204" pitchFamily="18" charset="0"/>
                                  <a:cs typeface="+mn-cs"/>
                                </a:rPr>
                              </m:ctrlPr>
                            </m:sSubPr>
                            <m:e>
                              <m:r>
                                <a:rPr kumimoji="0" lang="en-US" sz="1400" b="1" i="1" u="none" strike="noStrike" kern="1200" cap="none" spc="0" normalizeH="0" baseline="0" noProof="0">
                                  <a:ln>
                                    <a:noFill/>
                                  </a:ln>
                                  <a:solidFill>
                                    <a:srgbClr val="000000"/>
                                  </a:solidFill>
                                  <a:effectLst/>
                                  <a:uLnTx/>
                                  <a:uFillTx/>
                                  <a:latin typeface="Cambria Math" panose="02040503050406030204" pitchFamily="18" charset="0"/>
                                  <a:cs typeface="+mn-cs"/>
                                </a:rPr>
                                <m:t>𝜃</m:t>
                              </m:r>
                            </m:e>
                            <m:sub>
                              <m:r>
                                <a:rPr kumimoji="0" lang="en-US" sz="1400" b="1" i="1" u="none" strike="noStrike" kern="1200" cap="none" spc="0" normalizeH="0" baseline="0" noProof="0">
                                  <a:ln>
                                    <a:noFill/>
                                  </a:ln>
                                  <a:solidFill>
                                    <a:srgbClr val="000000"/>
                                  </a:solidFill>
                                  <a:effectLst/>
                                  <a:uLnTx/>
                                  <a:uFillTx/>
                                  <a:latin typeface="Cambria Math" panose="02040503050406030204" pitchFamily="18" charset="0"/>
                                  <a:cs typeface="+mn-cs"/>
                                </a:rPr>
                                <m:t>𝑎</m:t>
                              </m:r>
                            </m:sub>
                          </m:sSub>
                        </m:e>
                      </m:func>
                      <m:func>
                        <m:funcPr>
                          <m:ctrlPr>
                            <a:rPr kumimoji="0" lang="en-US" sz="1400" b="1" i="1" u="none" strike="noStrike" kern="1200" cap="none" spc="0" normalizeH="0" baseline="0" noProof="0">
                              <a:ln>
                                <a:noFill/>
                              </a:ln>
                              <a:solidFill>
                                <a:srgbClr val="000000"/>
                              </a:solidFill>
                              <a:effectLst/>
                              <a:uLnTx/>
                              <a:uFillTx/>
                              <a:latin typeface="Cambria Math" panose="02040503050406030204" pitchFamily="18" charset="0"/>
                              <a:cs typeface="+mn-cs"/>
                            </a:rPr>
                          </m:ctrlPr>
                        </m:funcPr>
                        <m:fName>
                          <m:r>
                            <m:rPr>
                              <m:sty m:val="p"/>
                            </m:rPr>
                            <a:rPr kumimoji="0" lang="en-US" sz="1400" b="1" i="0" u="none" strike="noStrike" kern="1200" cap="none" spc="0" normalizeH="0" baseline="0" noProof="0">
                              <a:ln>
                                <a:noFill/>
                              </a:ln>
                              <a:solidFill>
                                <a:srgbClr val="000000"/>
                              </a:solidFill>
                              <a:effectLst/>
                              <a:uLnTx/>
                              <a:uFillTx/>
                              <a:latin typeface="Cambria Math" panose="02040503050406030204" pitchFamily="18" charset="0"/>
                              <a:cs typeface="+mn-cs"/>
                            </a:rPr>
                            <m:t>sin</m:t>
                          </m:r>
                        </m:fName>
                        <m:e>
                          <m:r>
                            <a:rPr kumimoji="0" lang="en-US" sz="1400" b="1" i="1" u="none" strike="noStrike" kern="1200" cap="none" spc="0" normalizeH="0" baseline="0" noProof="0">
                              <a:ln>
                                <a:noFill/>
                              </a:ln>
                              <a:solidFill>
                                <a:srgbClr val="000000"/>
                              </a:solidFill>
                              <a:effectLst/>
                              <a:uLnTx/>
                              <a:uFillTx/>
                              <a:latin typeface="Cambria Math" panose="02040503050406030204" pitchFamily="18" charset="0"/>
                              <a:cs typeface="+mn-cs"/>
                            </a:rPr>
                            <m:t>𝛼</m:t>
                          </m:r>
                        </m:e>
                      </m:func>
                      <m:r>
                        <a:rPr kumimoji="0" lang="en-US" sz="1400" b="1" i="0" u="none" strike="noStrike" kern="1200" cap="none" spc="0" normalizeH="0" baseline="0" noProof="0">
                          <a:ln>
                            <a:noFill/>
                          </a:ln>
                          <a:solidFill>
                            <a:srgbClr val="000000"/>
                          </a:solidFill>
                          <a:effectLst/>
                          <a:uLnTx/>
                          <a:uFillTx/>
                          <a:latin typeface="Cambria Math" panose="02040503050406030204" pitchFamily="18" charset="0"/>
                          <a:cs typeface="+mn-cs"/>
                        </a:rPr>
                        <m:t>+</m:t>
                      </m:r>
                      <m:acc>
                        <m:accPr>
                          <m:chr m:val="̂"/>
                          <m:ctrlPr>
                            <a:rPr kumimoji="0" lang="en-US" sz="1400" b="1" i="1" u="none" strike="noStrike" kern="1200" cap="none" spc="0" normalizeH="0" baseline="0" noProof="0">
                              <a:ln>
                                <a:noFill/>
                              </a:ln>
                              <a:solidFill>
                                <a:srgbClr val="000000"/>
                              </a:solidFill>
                              <a:effectLst/>
                              <a:uLnTx/>
                              <a:uFillTx/>
                              <a:latin typeface="Cambria Math" panose="02040503050406030204" pitchFamily="18" charset="0"/>
                              <a:cs typeface="+mn-cs"/>
                            </a:rPr>
                          </m:ctrlPr>
                        </m:accPr>
                        <m:e>
                          <m:r>
                            <a:rPr kumimoji="0" lang="en-US" sz="1400" b="1" i="1" u="none" strike="noStrike" kern="1200" cap="none" spc="0" normalizeH="0" baseline="0" noProof="0">
                              <a:ln>
                                <a:noFill/>
                              </a:ln>
                              <a:solidFill>
                                <a:srgbClr val="000000"/>
                              </a:solidFill>
                              <a:effectLst/>
                              <a:uLnTx/>
                              <a:uFillTx/>
                              <a:latin typeface="Cambria Math" panose="02040503050406030204" pitchFamily="18" charset="0"/>
                              <a:cs typeface="+mn-cs"/>
                            </a:rPr>
                            <m:t>𝑘</m:t>
                          </m:r>
                        </m:e>
                      </m:acc>
                      <m:func>
                        <m:funcPr>
                          <m:ctrlPr>
                            <a:rPr kumimoji="0" lang="en-US" sz="1400" b="1" i="1" u="none" strike="noStrike" kern="1200" cap="none" spc="0" normalizeH="0" baseline="0" noProof="0">
                              <a:ln>
                                <a:noFill/>
                              </a:ln>
                              <a:solidFill>
                                <a:srgbClr val="000000"/>
                              </a:solidFill>
                              <a:effectLst/>
                              <a:uLnTx/>
                              <a:uFillTx/>
                              <a:latin typeface="Cambria Math" panose="02040503050406030204" pitchFamily="18" charset="0"/>
                              <a:cs typeface="+mn-cs"/>
                            </a:rPr>
                          </m:ctrlPr>
                        </m:funcPr>
                        <m:fName>
                          <m:r>
                            <m:rPr>
                              <m:sty m:val="p"/>
                            </m:rPr>
                            <a:rPr kumimoji="0" lang="en-US" sz="1400" b="1" i="0" u="none" strike="noStrike" kern="1200" cap="none" spc="0" normalizeH="0" baseline="0" noProof="0">
                              <a:ln>
                                <a:noFill/>
                              </a:ln>
                              <a:solidFill>
                                <a:srgbClr val="000000"/>
                              </a:solidFill>
                              <a:effectLst/>
                              <a:uLnTx/>
                              <a:uFillTx/>
                              <a:latin typeface="Cambria Math" panose="02040503050406030204" pitchFamily="18" charset="0"/>
                              <a:cs typeface="+mn-cs"/>
                            </a:rPr>
                            <m:t>sin</m:t>
                          </m:r>
                        </m:fName>
                        <m:e>
                          <m:sSub>
                            <m:sSubPr>
                              <m:ctrlPr>
                                <a:rPr kumimoji="0" lang="en-US" sz="1400" b="1" i="1" u="none" strike="noStrike" kern="1200" cap="none" spc="0" normalizeH="0" baseline="0" noProof="0">
                                  <a:ln>
                                    <a:noFill/>
                                  </a:ln>
                                  <a:solidFill>
                                    <a:srgbClr val="000000"/>
                                  </a:solidFill>
                                  <a:effectLst/>
                                  <a:uLnTx/>
                                  <a:uFillTx/>
                                  <a:latin typeface="Cambria Math" panose="02040503050406030204" pitchFamily="18" charset="0"/>
                                  <a:cs typeface="+mn-cs"/>
                                </a:rPr>
                              </m:ctrlPr>
                            </m:sSubPr>
                            <m:e>
                              <m:r>
                                <a:rPr kumimoji="0" lang="en-US" sz="1400" b="1" i="1" u="none" strike="noStrike" kern="1200" cap="none" spc="0" normalizeH="0" baseline="0" noProof="0">
                                  <a:ln>
                                    <a:noFill/>
                                  </a:ln>
                                  <a:solidFill>
                                    <a:srgbClr val="000000"/>
                                  </a:solidFill>
                                  <a:effectLst/>
                                  <a:uLnTx/>
                                  <a:uFillTx/>
                                  <a:latin typeface="Cambria Math" panose="02040503050406030204" pitchFamily="18" charset="0"/>
                                  <a:cs typeface="+mn-cs"/>
                                </a:rPr>
                                <m:t>𝜃</m:t>
                              </m:r>
                            </m:e>
                            <m:sub>
                              <m:r>
                                <a:rPr kumimoji="0" lang="en-US" sz="1400" b="1" i="1" u="none" strike="noStrike" kern="1200" cap="none" spc="0" normalizeH="0" baseline="0" noProof="0">
                                  <a:ln>
                                    <a:noFill/>
                                  </a:ln>
                                  <a:solidFill>
                                    <a:srgbClr val="000000"/>
                                  </a:solidFill>
                                  <a:effectLst/>
                                  <a:uLnTx/>
                                  <a:uFillTx/>
                                  <a:latin typeface="Cambria Math" panose="02040503050406030204" pitchFamily="18" charset="0"/>
                                  <a:cs typeface="+mn-cs"/>
                                </a:rPr>
                                <m:t>𝑎</m:t>
                              </m:r>
                            </m:sub>
                          </m:sSub>
                        </m:e>
                      </m:func>
                    </m:oMath>
                  </m:oMathPara>
                </a14:m>
                <a:endParaRPr kumimoji="0" lang="en-US" sz="1400" b="1" i="0" u="none" strike="noStrike" kern="1200" cap="none" spc="0" normalizeH="0" baseline="0" noProof="0" dirty="0">
                  <a:ln>
                    <a:noFill/>
                  </a:ln>
                  <a:solidFill>
                    <a:srgbClr val="000000"/>
                  </a:solidFill>
                  <a:effectLst/>
                  <a:uLnTx/>
                  <a:uFillTx/>
                  <a:latin typeface="Times" charset="0"/>
                  <a:ea typeface="ＭＳ Ｐゴシック" charset="-128"/>
                  <a:cs typeface="+mn-cs"/>
                </a:endParaRPr>
              </a:p>
            </p:txBody>
          </p:sp>
        </mc:Choice>
        <mc:Fallback xmlns="">
          <p:sp>
            <p:nvSpPr>
              <p:cNvPr id="7" name="Rectangle 6"/>
              <p:cNvSpPr>
                <a:spLocks noRot="1" noChangeAspect="1" noMove="1" noResize="1" noEditPoints="1" noAdjustHandles="1" noChangeArrowheads="1" noChangeShapeType="1" noTextEdit="1"/>
              </p:cNvSpPr>
              <p:nvPr/>
            </p:nvSpPr>
            <p:spPr>
              <a:xfrm>
                <a:off x="3200400" y="3276600"/>
                <a:ext cx="3502562" cy="319318"/>
              </a:xfrm>
              <a:prstGeom prst="rect">
                <a:avLst/>
              </a:prstGeom>
              <a:blipFill rotWithShape="0">
                <a:blip r:embed="rId2"/>
                <a:stretch>
                  <a:fillRect t="-5769" b="-1923"/>
                </a:stretch>
              </a:blipFill>
              <a:ln>
                <a:noFill/>
              </a:ln>
            </p:spPr>
            <p:txBody>
              <a:bodyPr/>
              <a:lstStyle/>
              <a:p>
                <a:r>
                  <a:rPr lang="en-US">
                    <a:noFill/>
                  </a:rPr>
                  <a:t> </a:t>
                </a:r>
              </a:p>
            </p:txBody>
          </p:sp>
        </mc:Fallback>
      </mc:AlternateContent>
      <p:sp>
        <p:nvSpPr>
          <p:cNvPr id="9" name="Down Arrow 8"/>
          <p:cNvSpPr/>
          <p:nvPr/>
        </p:nvSpPr>
        <p:spPr bwMode="auto">
          <a:xfrm>
            <a:off x="4876800" y="3581400"/>
            <a:ext cx="304800" cy="419100"/>
          </a:xfrm>
          <a:prstGeom prst="downArrow">
            <a:avLst/>
          </a:prstGeom>
          <a:solidFill>
            <a:srgbClr val="FFFF99"/>
          </a:soli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000000"/>
              </a:solidFill>
              <a:effectLst/>
              <a:uLnTx/>
              <a:uFillTx/>
              <a:latin typeface="Times" pitchFamily="18" charset="0"/>
              <a:ea typeface="ＭＳ Ｐゴシック" charset="-128"/>
              <a:cs typeface="+mn-cs"/>
            </a:endParaRPr>
          </a:p>
        </p:txBody>
      </p:sp>
      <p:sp>
        <p:nvSpPr>
          <p:cNvPr id="10" name="Content Placeholder 2"/>
          <p:cNvSpPr>
            <a:spLocks noGrp="1"/>
          </p:cNvSpPr>
          <p:nvPr>
            <p:ph idx="1"/>
          </p:nvPr>
        </p:nvSpPr>
        <p:spPr>
          <a:xfrm>
            <a:off x="419100" y="762000"/>
            <a:ext cx="11353800" cy="2247900"/>
          </a:xfrm>
        </p:spPr>
        <p:txBody>
          <a:bodyPr/>
          <a:lstStyle/>
          <a:p>
            <a:r>
              <a:rPr lang="en-US" sz="2000" dirty="0">
                <a:latin typeface="Calibri" panose="020F0502020204030204" pitchFamily="34" charset="0"/>
              </a:rPr>
              <a:t>A table for a vector orbit description is shown below. Time is normalized from the first column of the Ephemeris output. The sun vector is converted from solar elevation and azimuth angles in the Ephemeris output.</a:t>
            </a:r>
          </a:p>
          <a:p>
            <a:r>
              <a:rPr lang="en-US" sz="2000" dirty="0">
                <a:latin typeface="Calibri" panose="020F0502020204030204" pitchFamily="34" charset="0"/>
              </a:rPr>
              <a:t>Based on the local coordinate system with the z-axis as the local zenith, the planet vector may be defined as (0, 0, -1). </a:t>
            </a:r>
          </a:p>
          <a:p>
            <a:r>
              <a:rPr lang="en-US" sz="2000" dirty="0">
                <a:latin typeface="Calibri" panose="020F0502020204030204" pitchFamily="34" charset="0"/>
              </a:rPr>
              <a:t>Derive the ratio of distance from planet center to planet radius from the altitude previously entered into the ephemeris. For positions on the Lunar surface, the ratio may only be slightly greater than unity.</a:t>
            </a:r>
          </a:p>
        </p:txBody>
      </p:sp>
    </p:spTree>
    <p:extLst>
      <p:ext uri="{BB962C8B-B14F-4D97-AF65-F5344CB8AC3E}">
        <p14:creationId xmlns:p14="http://schemas.microsoft.com/office/powerpoint/2010/main" val="16906101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811" y="876300"/>
            <a:ext cx="6689416" cy="5687451"/>
          </a:xfrm>
          <a:prstGeom prst="rect">
            <a:avLst/>
          </a:prstGeom>
        </p:spPr>
      </p:pic>
      <p:cxnSp>
        <p:nvCxnSpPr>
          <p:cNvPr id="7" name="Straight Connector 6"/>
          <p:cNvCxnSpPr/>
          <p:nvPr/>
        </p:nvCxnSpPr>
        <p:spPr>
          <a:xfrm>
            <a:off x="5553681" y="2953155"/>
            <a:ext cx="1143000" cy="0"/>
          </a:xfrm>
          <a:prstGeom prst="line">
            <a:avLst/>
          </a:prstGeom>
          <a:noFill/>
          <a:ln w="12700" cap="flat" cmpd="sng" algn="ctr">
            <a:solidFill>
              <a:srgbClr val="5B9BD5"/>
            </a:solidFill>
            <a:prstDash val="dash"/>
            <a:miter lim="800000"/>
          </a:ln>
          <a:effectLst/>
        </p:spPr>
      </p:cxnSp>
      <p:cxnSp>
        <p:nvCxnSpPr>
          <p:cNvPr id="8" name="Straight Connector 7"/>
          <p:cNvCxnSpPr/>
          <p:nvPr/>
        </p:nvCxnSpPr>
        <p:spPr>
          <a:xfrm>
            <a:off x="5601509" y="3429000"/>
            <a:ext cx="1143000" cy="0"/>
          </a:xfrm>
          <a:prstGeom prst="line">
            <a:avLst/>
          </a:prstGeom>
          <a:noFill/>
          <a:ln w="12700" cap="flat" cmpd="sng" algn="ctr">
            <a:solidFill>
              <a:srgbClr val="5B9BD5"/>
            </a:solidFill>
            <a:prstDash val="dash"/>
            <a:miter lim="800000"/>
          </a:ln>
          <a:effectLst/>
        </p:spPr>
      </p:cxnSp>
      <p:cxnSp>
        <p:nvCxnSpPr>
          <p:cNvPr id="9" name="Straight Connector 8"/>
          <p:cNvCxnSpPr/>
          <p:nvPr/>
        </p:nvCxnSpPr>
        <p:spPr>
          <a:xfrm>
            <a:off x="5220509" y="1485900"/>
            <a:ext cx="1524000" cy="0"/>
          </a:xfrm>
          <a:prstGeom prst="line">
            <a:avLst/>
          </a:prstGeom>
          <a:noFill/>
          <a:ln w="12700" cap="flat" cmpd="sng" algn="ctr">
            <a:solidFill>
              <a:srgbClr val="5B9BD5"/>
            </a:solidFill>
            <a:prstDash val="dash"/>
            <a:miter lim="800000"/>
          </a:ln>
          <a:effectLst/>
        </p:spPr>
      </p:cxnSp>
      <p:cxnSp>
        <p:nvCxnSpPr>
          <p:cNvPr id="10" name="Straight Arrow Connector 9"/>
          <p:cNvCxnSpPr/>
          <p:nvPr/>
        </p:nvCxnSpPr>
        <p:spPr>
          <a:xfrm>
            <a:off x="6096809" y="1485900"/>
            <a:ext cx="0" cy="1447800"/>
          </a:xfrm>
          <a:prstGeom prst="straightConnector1">
            <a:avLst/>
          </a:prstGeom>
          <a:noFill/>
          <a:ln w="12700" cap="flat" cmpd="sng" algn="ctr">
            <a:solidFill>
              <a:srgbClr val="5B9BD5"/>
            </a:solidFill>
            <a:prstDash val="solid"/>
            <a:miter lim="800000"/>
            <a:headEnd type="triangle"/>
            <a:tailEnd type="triangle"/>
          </a:ln>
          <a:effectLst/>
        </p:spPr>
      </p:cxnSp>
      <p:cxnSp>
        <p:nvCxnSpPr>
          <p:cNvPr id="11" name="Straight Arrow Connector 10"/>
          <p:cNvCxnSpPr/>
          <p:nvPr/>
        </p:nvCxnSpPr>
        <p:spPr>
          <a:xfrm>
            <a:off x="6096809" y="2933700"/>
            <a:ext cx="0" cy="495300"/>
          </a:xfrm>
          <a:prstGeom prst="straightConnector1">
            <a:avLst/>
          </a:prstGeom>
          <a:noFill/>
          <a:ln w="12700" cap="flat" cmpd="sng" algn="ctr">
            <a:solidFill>
              <a:srgbClr val="5B9BD5"/>
            </a:solidFill>
            <a:prstDash val="solid"/>
            <a:miter lim="800000"/>
            <a:headEnd type="triangle"/>
            <a:tailEnd type="triangle"/>
          </a:ln>
          <a:effectLst/>
        </p:spPr>
      </p:cxnSp>
      <mc:AlternateContent xmlns:mc="http://schemas.openxmlformats.org/markup-compatibility/2006" xmlns:a14="http://schemas.microsoft.com/office/drawing/2010/main">
        <mc:Choice Requires="a14">
          <p:sp>
            <p:nvSpPr>
              <p:cNvPr id="12" name="TextBox 11"/>
              <p:cNvSpPr txBox="1"/>
              <p:nvPr/>
            </p:nvSpPr>
            <p:spPr>
              <a:xfrm>
                <a:off x="5676900" y="2133600"/>
                <a:ext cx="1216295" cy="215444"/>
              </a:xfrm>
              <a:prstGeom prst="rect">
                <a:avLst/>
              </a:prstGeom>
              <a:solidFill>
                <a:schemeClr val="bg1"/>
              </a:solid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90⁰−</m:t>
                      </m:r>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𝐿𝑎𝑡𝑖𝑡𝑢𝑑𝑒</m:t>
                      </m:r>
                    </m:oMath>
                  </m:oMathPara>
                </a14:m>
                <a:endParaRPr kumimoji="0" lang="en-US" sz="1400" b="0" i="0" u="none" strike="noStrike" kern="1200" cap="none" spc="0" normalizeH="0" baseline="0" noProof="0" dirty="0">
                  <a:ln>
                    <a:noFill/>
                  </a:ln>
                  <a:solidFill>
                    <a:prstClr val="black"/>
                  </a:solidFill>
                  <a:effectLst/>
                  <a:uLnTx/>
                  <a:uFillTx/>
                  <a:latin typeface="Calibri" panose="020F0502020204030204"/>
                  <a:ea typeface="ＭＳ Ｐゴシック" charset="-128"/>
                  <a:cs typeface="+mn-cs"/>
                </a:endParaRPr>
              </a:p>
            </p:txBody>
          </p:sp>
        </mc:Choice>
        <mc:Fallback xmlns="">
          <p:sp>
            <p:nvSpPr>
              <p:cNvPr id="12" name="TextBox 11"/>
              <p:cNvSpPr txBox="1">
                <a:spLocks noRot="1" noChangeAspect="1" noMove="1" noResize="1" noEditPoints="1" noAdjustHandles="1" noChangeArrowheads="1" noChangeShapeType="1" noTextEdit="1"/>
              </p:cNvSpPr>
              <p:nvPr/>
            </p:nvSpPr>
            <p:spPr>
              <a:xfrm>
                <a:off x="5676900" y="2133600"/>
                <a:ext cx="1216295" cy="215444"/>
              </a:xfrm>
              <a:prstGeom prst="rect">
                <a:avLst/>
              </a:prstGeom>
              <a:blipFill rotWithShape="0">
                <a:blip r:embed="rId3"/>
                <a:stretch>
                  <a:fillRect l="-4000" t="-5714" r="-2500" b="-1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5600700" y="3467100"/>
                <a:ext cx="1142557" cy="369332"/>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𝐿𝑢𝑛𝑎𝑟</m:t>
                      </m:r>
                      <m:r>
                        <a:rPr kumimoji="0" lang="en-US" sz="1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a:rPr kumimoji="0" lang="en-US" sz="1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𝑂𝑏𝑙𝑖𝑞𝑢𝑖𝑡𝑦</m:t>
                      </m:r>
                    </m:oMath>
                  </m:oMathPara>
                </a14:m>
                <a:endParaRPr kumimoji="0" lang="en-US" sz="1200" b="0" i="1" u="none" strike="noStrike" kern="1200" cap="none" spc="0" normalizeH="0" baseline="0" noProof="0" dirty="0">
                  <a:ln>
                    <a:noFill/>
                  </a:ln>
                  <a:solidFill>
                    <a:prstClr val="black"/>
                  </a:solidFill>
                  <a:effectLst/>
                  <a:uLnTx/>
                  <a:uFillTx/>
                  <a:latin typeface="Calibri" panose="020F0502020204030204"/>
                  <a:ea typeface="ＭＳ Ｐゴシック"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𝑡𝑜</m:t>
                      </m:r>
                      <m:r>
                        <a:rPr kumimoji="0" lang="en-US" sz="1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a:rPr kumimoji="0" lang="en-US" sz="1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𝐸𝑐𝑙𝑖𝑝𝑡𝑖𝑐</m:t>
                      </m:r>
                    </m:oMath>
                  </m:oMathPara>
                </a14:m>
                <a:endParaRPr kumimoji="0" lang="en-US" sz="1200" b="0" i="0" u="none" strike="noStrike" kern="1200" cap="none" spc="0" normalizeH="0" baseline="0" noProof="0" dirty="0">
                  <a:ln>
                    <a:noFill/>
                  </a:ln>
                  <a:solidFill>
                    <a:prstClr val="black"/>
                  </a:solidFill>
                  <a:effectLst/>
                  <a:uLnTx/>
                  <a:uFillTx/>
                  <a:latin typeface="Calibri" panose="020F0502020204030204"/>
                  <a:ea typeface="ＭＳ Ｐゴシック" charset="-128"/>
                  <a:cs typeface="+mn-cs"/>
                </a:endParaRPr>
              </a:p>
            </p:txBody>
          </p:sp>
        </mc:Choice>
        <mc:Fallback xmlns="">
          <p:sp>
            <p:nvSpPr>
              <p:cNvPr id="13" name="TextBox 12"/>
              <p:cNvSpPr txBox="1">
                <a:spLocks noRot="1" noChangeAspect="1" noMove="1" noResize="1" noEditPoints="1" noAdjustHandles="1" noChangeArrowheads="1" noChangeShapeType="1" noTextEdit="1"/>
              </p:cNvSpPr>
              <p:nvPr/>
            </p:nvSpPr>
            <p:spPr>
              <a:xfrm>
                <a:off x="5600700" y="3467100"/>
                <a:ext cx="1142557" cy="369332"/>
              </a:xfrm>
              <a:prstGeom prst="rect">
                <a:avLst/>
              </a:prstGeom>
              <a:blipFill rotWithShape="0">
                <a:blip r:embed="rId4"/>
                <a:stretch>
                  <a:fillRect l="-2674" t="-1667" r="-4278" b="-16667"/>
                </a:stretch>
              </a:blipFill>
            </p:spPr>
            <p:txBody>
              <a:bodyPr/>
              <a:lstStyle/>
              <a:p>
                <a:r>
                  <a:rPr lang="en-US">
                    <a:noFill/>
                  </a:rPr>
                  <a:t> </a:t>
                </a:r>
              </a:p>
            </p:txBody>
          </p:sp>
        </mc:Fallback>
      </mc:AlternateContent>
      <p:cxnSp>
        <p:nvCxnSpPr>
          <p:cNvPr id="14" name="Straight Connector 13"/>
          <p:cNvCxnSpPr/>
          <p:nvPr/>
        </p:nvCxnSpPr>
        <p:spPr>
          <a:xfrm flipV="1">
            <a:off x="2515409" y="1257300"/>
            <a:ext cx="0" cy="2247900"/>
          </a:xfrm>
          <a:prstGeom prst="line">
            <a:avLst/>
          </a:prstGeom>
          <a:noFill/>
          <a:ln w="12700" cap="flat" cmpd="sng" algn="ctr">
            <a:solidFill>
              <a:srgbClr val="5B9BD5"/>
            </a:solidFill>
            <a:prstDash val="dash"/>
            <a:miter lim="800000"/>
          </a:ln>
          <a:effectLst/>
        </p:spPr>
      </p:cxnSp>
      <p:cxnSp>
        <p:nvCxnSpPr>
          <p:cNvPr id="15" name="Straight Connector 14"/>
          <p:cNvCxnSpPr/>
          <p:nvPr/>
        </p:nvCxnSpPr>
        <p:spPr>
          <a:xfrm flipV="1">
            <a:off x="2667809" y="1257300"/>
            <a:ext cx="0" cy="2247900"/>
          </a:xfrm>
          <a:prstGeom prst="line">
            <a:avLst/>
          </a:prstGeom>
          <a:noFill/>
          <a:ln w="12700" cap="flat" cmpd="sng" algn="ctr">
            <a:solidFill>
              <a:srgbClr val="5B9BD5"/>
            </a:solidFill>
            <a:prstDash val="dash"/>
            <a:miter lim="800000"/>
          </a:ln>
          <a:effectLst/>
        </p:spPr>
      </p:cxnSp>
      <p:cxnSp>
        <p:nvCxnSpPr>
          <p:cNvPr id="16" name="Straight Arrow Connector 15"/>
          <p:cNvCxnSpPr/>
          <p:nvPr/>
        </p:nvCxnSpPr>
        <p:spPr>
          <a:xfrm>
            <a:off x="2667809" y="1333500"/>
            <a:ext cx="220980" cy="0"/>
          </a:xfrm>
          <a:prstGeom prst="straightConnector1">
            <a:avLst/>
          </a:prstGeom>
          <a:noFill/>
          <a:ln w="12700" cap="flat" cmpd="sng" algn="ctr">
            <a:solidFill>
              <a:srgbClr val="5B9BD5"/>
            </a:solidFill>
            <a:prstDash val="solid"/>
            <a:miter lim="800000"/>
            <a:headEnd type="triangle"/>
            <a:tailEnd type="none"/>
          </a:ln>
          <a:effectLst/>
        </p:spPr>
      </p:cxnSp>
      <p:cxnSp>
        <p:nvCxnSpPr>
          <p:cNvPr id="17" name="Straight Arrow Connector 16"/>
          <p:cNvCxnSpPr/>
          <p:nvPr/>
        </p:nvCxnSpPr>
        <p:spPr>
          <a:xfrm flipH="1">
            <a:off x="2294429" y="1333500"/>
            <a:ext cx="220980" cy="0"/>
          </a:xfrm>
          <a:prstGeom prst="straightConnector1">
            <a:avLst/>
          </a:prstGeom>
          <a:noFill/>
          <a:ln w="12700" cap="flat" cmpd="sng" algn="ctr">
            <a:solidFill>
              <a:srgbClr val="5B9BD5"/>
            </a:solidFill>
            <a:prstDash val="solid"/>
            <a:miter lim="800000"/>
            <a:headEnd type="triangle"/>
            <a:tailEnd type="none"/>
          </a:ln>
          <a:effectLst/>
        </p:spPr>
      </p:cxnSp>
      <mc:AlternateContent xmlns:mc="http://schemas.openxmlformats.org/markup-compatibility/2006" xmlns:a14="http://schemas.microsoft.com/office/drawing/2010/main">
        <mc:Choice Requires="a14">
          <p:sp>
            <p:nvSpPr>
              <p:cNvPr id="18" name="TextBox 17"/>
              <p:cNvSpPr txBox="1"/>
              <p:nvPr/>
            </p:nvSpPr>
            <p:spPr>
              <a:xfrm>
                <a:off x="1921219" y="1072634"/>
                <a:ext cx="1764906"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𝐿𝑢𝑛𝑎𝑟</m:t>
                      </m:r>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𝑆𝑦𝑛𝑜𝑑𝑖𝑐</m:t>
                      </m:r>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𝑀𝑜𝑛𝑡h</m:t>
                      </m:r>
                    </m:oMath>
                  </m:oMathPara>
                </a14:m>
                <a:endParaRPr kumimoji="0" lang="en-US" sz="1400" b="0" i="0" u="none" strike="noStrike" kern="1200" cap="none" spc="0" normalizeH="0" baseline="0" noProof="0" dirty="0">
                  <a:ln>
                    <a:noFill/>
                  </a:ln>
                  <a:solidFill>
                    <a:prstClr val="black"/>
                  </a:solidFill>
                  <a:effectLst/>
                  <a:uLnTx/>
                  <a:uFillTx/>
                  <a:latin typeface="Calibri" panose="020F0502020204030204"/>
                  <a:ea typeface="ＭＳ Ｐゴシック" charset="-128"/>
                  <a:cs typeface="+mn-cs"/>
                </a:endParaRPr>
              </a:p>
            </p:txBody>
          </p:sp>
        </mc:Choice>
        <mc:Fallback xmlns="">
          <p:sp>
            <p:nvSpPr>
              <p:cNvPr id="18" name="TextBox 17"/>
              <p:cNvSpPr txBox="1">
                <a:spLocks noRot="1" noChangeAspect="1" noMove="1" noResize="1" noEditPoints="1" noAdjustHandles="1" noChangeArrowheads="1" noChangeShapeType="1" noTextEdit="1"/>
              </p:cNvSpPr>
              <p:nvPr/>
            </p:nvSpPr>
            <p:spPr>
              <a:xfrm>
                <a:off x="1921219" y="1072634"/>
                <a:ext cx="1764906" cy="215444"/>
              </a:xfrm>
              <a:prstGeom prst="rect">
                <a:avLst/>
              </a:prstGeom>
              <a:blipFill rotWithShape="0">
                <a:blip r:embed="rId5"/>
                <a:stretch>
                  <a:fillRect l="-2069" r="-2069" b="-31429"/>
                </a:stretch>
              </a:blipFill>
            </p:spPr>
            <p:txBody>
              <a:bodyPr/>
              <a:lstStyle/>
              <a:p>
                <a:r>
                  <a:rPr lang="en-US">
                    <a:noFill/>
                  </a:rPr>
                  <a:t> </a:t>
                </a:r>
              </a:p>
            </p:txBody>
          </p:sp>
        </mc:Fallback>
      </mc:AlternateContent>
      <p:sp>
        <p:nvSpPr>
          <p:cNvPr id="19" name="Rectangle 18"/>
          <p:cNvSpPr/>
          <p:nvPr/>
        </p:nvSpPr>
        <p:spPr bwMode="auto">
          <a:xfrm>
            <a:off x="762809" y="3314700"/>
            <a:ext cx="4800600" cy="228600"/>
          </a:xfrm>
          <a:prstGeom prst="rect">
            <a:avLst/>
          </a:prstGeom>
          <a:solidFill>
            <a:schemeClr val="bg1">
              <a:lumMod val="75000"/>
              <a:alpha val="22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000000"/>
              </a:solidFill>
              <a:effectLst/>
              <a:uLnTx/>
              <a:uFillTx/>
              <a:latin typeface="Times" pitchFamily="18" charset="0"/>
              <a:ea typeface="ＭＳ Ｐゴシック" charset="-128"/>
              <a:cs typeface="+mn-cs"/>
            </a:endParaRPr>
          </a:p>
        </p:txBody>
      </p:sp>
      <p:sp>
        <p:nvSpPr>
          <p:cNvPr id="20" name="Rectangle 19"/>
          <p:cNvSpPr/>
          <p:nvPr/>
        </p:nvSpPr>
        <p:spPr bwMode="auto">
          <a:xfrm>
            <a:off x="762809" y="3543300"/>
            <a:ext cx="4800600" cy="2247900"/>
          </a:xfrm>
          <a:prstGeom prst="rect">
            <a:avLst/>
          </a:prstGeom>
          <a:solidFill>
            <a:schemeClr val="bg1">
              <a:lumMod val="75000"/>
              <a:alpha val="5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000000"/>
              </a:solidFill>
              <a:effectLst/>
              <a:uLnTx/>
              <a:uFillTx/>
              <a:latin typeface="Times" pitchFamily="18" charset="0"/>
              <a:ea typeface="ＭＳ Ｐゴシック" charset="-128"/>
              <a:cs typeface="+mn-cs"/>
            </a:endParaRPr>
          </a:p>
        </p:txBody>
      </p:sp>
      <p:sp>
        <p:nvSpPr>
          <p:cNvPr id="21" name="Rectangle 20"/>
          <p:cNvSpPr/>
          <p:nvPr/>
        </p:nvSpPr>
        <p:spPr bwMode="auto">
          <a:xfrm>
            <a:off x="762809" y="1028700"/>
            <a:ext cx="4800600" cy="2286000"/>
          </a:xfrm>
          <a:prstGeom prst="rect">
            <a:avLst/>
          </a:prstGeom>
          <a:solidFill>
            <a:srgbClr val="FFFF99">
              <a:alpha val="15000"/>
            </a:srgb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000000"/>
              </a:solidFill>
              <a:effectLst/>
              <a:uLnTx/>
              <a:uFillTx/>
              <a:latin typeface="Times" pitchFamily="18" charset="0"/>
              <a:ea typeface="ＭＳ Ｐゴシック" charset="-128"/>
              <a:cs typeface="+mn-cs"/>
            </a:endParaRPr>
          </a:p>
        </p:txBody>
      </p:sp>
      <p:sp>
        <p:nvSpPr>
          <p:cNvPr id="22" name="Text Box 42"/>
          <p:cNvSpPr txBox="1">
            <a:spLocks noChangeArrowheads="1"/>
          </p:cNvSpPr>
          <p:nvPr/>
        </p:nvSpPr>
        <p:spPr bwMode="auto">
          <a:xfrm>
            <a:off x="877109" y="1066800"/>
            <a:ext cx="2837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400" b="0" i="1" u="none" strike="noStrike" kern="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Day</a:t>
            </a:r>
          </a:p>
        </p:txBody>
      </p:sp>
      <p:sp>
        <p:nvSpPr>
          <p:cNvPr id="23" name="Text Box 42"/>
          <p:cNvSpPr txBox="1">
            <a:spLocks noChangeArrowheads="1"/>
          </p:cNvSpPr>
          <p:nvPr/>
        </p:nvSpPr>
        <p:spPr bwMode="auto">
          <a:xfrm>
            <a:off x="877109" y="5448300"/>
            <a:ext cx="4039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400" b="0" i="1" u="none" strike="noStrike" kern="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Night</a:t>
            </a:r>
          </a:p>
        </p:txBody>
      </p:sp>
      <p:sp>
        <p:nvSpPr>
          <p:cNvPr id="24" name="Text Box 42"/>
          <p:cNvSpPr txBox="1">
            <a:spLocks noChangeArrowheads="1"/>
          </p:cNvSpPr>
          <p:nvPr/>
        </p:nvSpPr>
        <p:spPr bwMode="auto">
          <a:xfrm>
            <a:off x="839009" y="3352800"/>
            <a:ext cx="5883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400" b="0" i="1" u="none" strike="noStrike" kern="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Twilight</a:t>
            </a:r>
          </a:p>
        </p:txBody>
      </p:sp>
      <p:sp>
        <p:nvSpPr>
          <p:cNvPr id="2" name="Title 1"/>
          <p:cNvSpPr>
            <a:spLocks noGrp="1"/>
          </p:cNvSpPr>
          <p:nvPr>
            <p:ph type="title"/>
          </p:nvPr>
        </p:nvSpPr>
        <p:spPr/>
        <p:txBody>
          <a:bodyPr/>
          <a:lstStyle/>
          <a:p>
            <a:r>
              <a:rPr lang="en-US" dirty="0"/>
              <a:t>Typical Polar Region Sun Elevation Angle</a:t>
            </a:r>
          </a:p>
        </p:txBody>
      </p:sp>
      <p:sp>
        <p:nvSpPr>
          <p:cNvPr id="3" name="Content Placeholder 2"/>
          <p:cNvSpPr>
            <a:spLocks noGrp="1"/>
          </p:cNvSpPr>
          <p:nvPr>
            <p:ph idx="1"/>
          </p:nvPr>
        </p:nvSpPr>
        <p:spPr>
          <a:xfrm>
            <a:off x="6853136" y="952500"/>
            <a:ext cx="5334000" cy="5410200"/>
          </a:xfrm>
        </p:spPr>
        <p:txBody>
          <a:bodyPr/>
          <a:lstStyle/>
          <a:p>
            <a:r>
              <a:rPr lang="en-US" sz="2000" dirty="0">
                <a:latin typeface="Calibri" panose="020F0502020204030204" pitchFamily="34" charset="0"/>
              </a:rPr>
              <a:t>The yearly variation of the solar elevation angle from an observer located at a range of latitudes near the Lunar South Pole is shown. </a:t>
            </a:r>
          </a:p>
          <a:p>
            <a:r>
              <a:rPr lang="en-US" sz="2000" dirty="0">
                <a:latin typeface="Calibri" panose="020F0502020204030204" pitchFamily="34" charset="0"/>
              </a:rPr>
              <a:t>Negative elevation angles imply that the Sun is either totally or partially below the horizon. The seasonal variation is quite evident at the pole as the Sun sets below the horizon for approximately half of the calendar year. </a:t>
            </a:r>
          </a:p>
          <a:p>
            <a:r>
              <a:rPr lang="en-US" sz="2000" dirty="0">
                <a:latin typeface="Calibri" panose="020F0502020204030204" pitchFamily="34" charset="0"/>
              </a:rPr>
              <a:t>The local Sun angle is determined by the Moon’s obliquity relative to the ecliptic plane with a superimposed monthly variation (Synodic period) resulting from variation of the local surface normal due to the difference in latitude from the pole. </a:t>
            </a:r>
          </a:p>
          <a:p>
            <a:r>
              <a:rPr lang="en-US" sz="2000" dirty="0">
                <a:latin typeface="Calibri" panose="020F0502020204030204" pitchFamily="34" charset="0"/>
              </a:rPr>
              <a:t>At the poles, the monthly variation is zero, resulting in the approximate sinusoidal curve shown. </a:t>
            </a:r>
          </a:p>
        </p:txBody>
      </p:sp>
      <p:sp>
        <p:nvSpPr>
          <p:cNvPr id="4" name="Footer Placeholder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TFAWS 2022 – September 6</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-9</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 2022</a:t>
            </a:r>
            <a:endPar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F42015-0FC7-4B0E-8D2B-76EADF48D957}" type="slidenum">
              <a:rPr kumimoji="0" lang="en-US" sz="1000" b="0" i="0" u="none" strike="noStrike" kern="1200" cap="none" spc="0" normalizeH="0" baseline="0" noProof="0" smtClean="0">
                <a:ln>
                  <a:noFill/>
                </a:ln>
                <a:solidFill>
                  <a:srgbClr val="333399"/>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20</a:t>
            </a:fld>
            <a:endParaRPr kumimoji="0" lang="en-US" sz="1000" b="0" i="0" u="none" strike="noStrike" kern="1200" cap="none" spc="0" normalizeH="0" baseline="0" noProof="0">
              <a:ln>
                <a:noFill/>
              </a:ln>
              <a:solidFill>
                <a:srgbClr val="333399"/>
              </a:solidFill>
              <a:effectLst/>
              <a:uLnTx/>
              <a:uFillTx/>
              <a:latin typeface="Arial" pitchFamily="34" charset="0"/>
              <a:ea typeface="ＭＳ Ｐゴシック" charset="-128"/>
              <a:cs typeface="+mn-cs"/>
            </a:endParaRPr>
          </a:p>
        </p:txBody>
      </p:sp>
      <p:sp>
        <p:nvSpPr>
          <p:cNvPr id="25" name="Rectangle 24"/>
          <p:cNvSpPr/>
          <p:nvPr/>
        </p:nvSpPr>
        <p:spPr>
          <a:xfrm>
            <a:off x="0" y="6458528"/>
            <a:ext cx="3464538" cy="307777"/>
          </a:xfrm>
          <a:prstGeom prst="rect">
            <a:avLst/>
          </a:prstGeom>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128"/>
                <a:cs typeface="+mn-cs"/>
                <a:hlinkClick r:id="rId6"/>
              </a:rPr>
              <a:t>https://ssd.jpl.nasa.gov/horizons/app.html#/</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128"/>
              <a:cs typeface="+mn-cs"/>
            </a:endParaRPr>
          </a:p>
        </p:txBody>
      </p:sp>
    </p:spTree>
    <p:extLst>
      <p:ext uri="{BB962C8B-B14F-4D97-AF65-F5344CB8AC3E}">
        <p14:creationId xmlns:p14="http://schemas.microsoft.com/office/powerpoint/2010/main" val="15648975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Solar Occultation</a:t>
            </a:r>
          </a:p>
        </p:txBody>
      </p:sp>
      <p:sp>
        <p:nvSpPr>
          <p:cNvPr id="3" name="Content Placeholder 2"/>
          <p:cNvSpPr>
            <a:spLocks noGrp="1"/>
          </p:cNvSpPr>
          <p:nvPr>
            <p:ph idx="1"/>
          </p:nvPr>
        </p:nvSpPr>
        <p:spPr>
          <a:xfrm>
            <a:off x="7543800" y="876300"/>
            <a:ext cx="4635230" cy="5410200"/>
          </a:xfrm>
        </p:spPr>
        <p:txBody>
          <a:bodyPr/>
          <a:lstStyle/>
          <a:p>
            <a:r>
              <a:rPr lang="en-US" sz="2000" dirty="0">
                <a:latin typeface="Calibri" panose="020F0502020204030204" pitchFamily="34" charset="0"/>
              </a:rPr>
              <a:t>The Sun has an apparent angular diameter of approximately 0.53⁰ but the variation in angular diameter is also available through the ephemeris by selecting option #13 </a:t>
            </a:r>
            <a:r>
              <a:rPr lang="en-US" sz="2000" b="1" i="1" dirty="0">
                <a:latin typeface="Calibri" panose="020F0502020204030204" pitchFamily="34" charset="0"/>
              </a:rPr>
              <a:t>Target angular diameter </a:t>
            </a:r>
            <a:r>
              <a:rPr lang="en-US" sz="2000" dirty="0">
                <a:latin typeface="Calibri" panose="020F0502020204030204" pitchFamily="34" charset="0"/>
              </a:rPr>
              <a:t>as described previously. </a:t>
            </a:r>
          </a:p>
          <a:p>
            <a:r>
              <a:rPr lang="en-US" sz="2000" dirty="0">
                <a:latin typeface="Calibri" panose="020F0502020204030204" pitchFamily="34" charset="0"/>
              </a:rPr>
              <a:t>The angular diameter of the Sun may be used to predict simple occultation as the Sun rises or sets above or below the horizon. Solar flux is directly proportional to the areal fraction of the visible Sun disc and may be estimated as shown. </a:t>
            </a:r>
          </a:p>
          <a:p>
            <a:r>
              <a:rPr lang="en-US" sz="2000" dirty="0">
                <a:latin typeface="Calibri" panose="020F0502020204030204" pitchFamily="34" charset="0"/>
                <a:ea typeface="Times New Roman" panose="02020603050405020304" pitchFamily="18" charset="0"/>
                <a:cs typeface="Times New Roman" panose="02020603050405020304" pitchFamily="18" charset="0"/>
              </a:rPr>
              <a:t>The percent visible may be expressed in a more convenient form (based on the solar elevation angle, </a:t>
            </a:r>
            <a:r>
              <a:rPr lang="en-US" sz="2000" i="1" dirty="0">
                <a:latin typeface="Symbol" panose="05050102010706020507" pitchFamily="18" charset="2"/>
                <a:ea typeface="Times New Roman" panose="02020603050405020304" pitchFamily="18" charset="0"/>
                <a:cs typeface="Times New Roman" panose="02020603050405020304" pitchFamily="18" charset="0"/>
              </a:rPr>
              <a:t>q</a:t>
            </a:r>
            <a:r>
              <a:rPr lang="en-US" sz="2000" i="1" baseline="-25000" dirty="0">
                <a:latin typeface="Calibri" panose="020F0502020204030204" pitchFamily="34" charset="0"/>
                <a:ea typeface="Times New Roman" panose="02020603050405020304" pitchFamily="18" charset="0"/>
                <a:cs typeface="Times New Roman" panose="02020603050405020304" pitchFamily="18" charset="0"/>
              </a:rPr>
              <a:t>a</a:t>
            </a:r>
            <a:r>
              <a:rPr lang="en-US" sz="2000" dirty="0">
                <a:latin typeface="Calibri" panose="020F0502020204030204" pitchFamily="34" charset="0"/>
                <a:ea typeface="Times New Roman" panose="02020603050405020304" pitchFamily="18" charset="0"/>
                <a:cs typeface="Times New Roman" panose="02020603050405020304" pitchFamily="18" charset="0"/>
              </a:rPr>
              <a:t> and the angular diameter, </a:t>
            </a:r>
            <a:r>
              <a:rPr lang="en-US" sz="2000" i="1" dirty="0">
                <a:latin typeface="Symbol" panose="05050102010706020507" pitchFamily="18" charset="2"/>
                <a:ea typeface="Times New Roman" panose="02020603050405020304" pitchFamily="18" charset="0"/>
                <a:cs typeface="Times New Roman" panose="02020603050405020304" pitchFamily="18" charset="0"/>
              </a:rPr>
              <a:t>f</a:t>
            </a:r>
            <a:r>
              <a:rPr lang="en-US" sz="2000" dirty="0">
                <a:latin typeface="Calibri" panose="020F0502020204030204" pitchFamily="34" charset="0"/>
                <a:ea typeface="Times New Roman" panose="02020603050405020304" pitchFamily="18" charset="0"/>
                <a:cs typeface="Times New Roman" panose="02020603050405020304" pitchFamily="18" charset="0"/>
              </a:rPr>
              <a:t>) as shown in the equation below</a:t>
            </a:r>
            <a:endParaRPr lang="en-US" sz="2000" dirty="0">
              <a:latin typeface="Calibri" panose="020F0502020204030204" pitchFamily="34" charset="0"/>
            </a:endParaRPr>
          </a:p>
        </p:txBody>
      </p:sp>
      <p:sp>
        <p:nvSpPr>
          <p:cNvPr id="4" name="Footer Placeholder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TFAWS 2022 – September 6</a:t>
            </a:r>
            <a:r>
              <a:rPr kumimoji="0" lang="en-US" sz="1200" b="0" i="0" u="none" strike="noStrike" kern="1200" cap="none" spc="0" normalizeH="0" baseline="30000" noProof="0" dirty="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-9</a:t>
            </a:r>
            <a:r>
              <a:rPr kumimoji="0" lang="en-US" sz="1200" b="0" i="0" u="none" strike="noStrike" kern="1200" cap="none" spc="0" normalizeH="0" baseline="30000" noProof="0" dirty="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 2022</a:t>
            </a:r>
          </a:p>
        </p:txBody>
      </p:sp>
      <p:sp>
        <p:nvSpPr>
          <p:cNvPr id="5" name="Slide Number Placeholder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F42015-0FC7-4B0E-8D2B-76EADF48D957}" type="slidenum">
              <a:rPr kumimoji="0" lang="en-US" sz="1000" b="0" i="0" u="none" strike="noStrike" kern="1200" cap="none" spc="0" normalizeH="0" baseline="0" noProof="0" smtClean="0">
                <a:ln>
                  <a:noFill/>
                </a:ln>
                <a:solidFill>
                  <a:srgbClr val="333399"/>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21</a:t>
            </a:fld>
            <a:endParaRPr kumimoji="0" lang="en-US" sz="1000" b="0" i="0" u="none" strike="noStrike" kern="1200" cap="none" spc="0" normalizeH="0" baseline="0" noProof="0">
              <a:ln>
                <a:noFill/>
              </a:ln>
              <a:solidFill>
                <a:srgbClr val="333399"/>
              </a:solidFill>
              <a:effectLst/>
              <a:uLnTx/>
              <a:uFillTx/>
              <a:latin typeface="Arial" pitchFamily="34" charset="0"/>
              <a:ea typeface="ＭＳ Ｐゴシック" charset="-128"/>
              <a:cs typeface="+mn-cs"/>
            </a:endParaRPr>
          </a:p>
        </p:txBody>
      </p:sp>
      <p:pic>
        <p:nvPicPr>
          <p:cNvPr id="7" name="picture"/>
          <p:cNvPicPr/>
          <p:nvPr/>
        </p:nvPicPr>
        <p:blipFill>
          <a:blip r:embed="rId2">
            <a:extLst>
              <a:ext uri="{28A0092B-C50C-407E-A947-70E740481C1C}">
                <a14:useLocalDpi xmlns:a14="http://schemas.microsoft.com/office/drawing/2010/main" val="0"/>
              </a:ext>
            </a:extLst>
          </a:blip>
          <a:stretch>
            <a:fillRect/>
          </a:stretch>
        </p:blipFill>
        <p:spPr>
          <a:xfrm>
            <a:off x="228600" y="1676400"/>
            <a:ext cx="3261360" cy="2493645"/>
          </a:xfrm>
          <a:prstGeom prst="rect">
            <a:avLst/>
          </a:prstGeom>
        </p:spPr>
      </p:pic>
      <mc:AlternateContent xmlns:mc="http://schemas.openxmlformats.org/markup-compatibility/2006" xmlns:a14="http://schemas.microsoft.com/office/drawing/2010/main">
        <mc:Choice Requires="a14">
          <p:sp>
            <p:nvSpPr>
              <p:cNvPr id="8" name="Rectangle 7"/>
              <p:cNvSpPr/>
              <p:nvPr/>
            </p:nvSpPr>
            <p:spPr>
              <a:xfrm>
                <a:off x="114300" y="4495800"/>
                <a:ext cx="3626377" cy="810671"/>
              </a:xfrm>
              <a:prstGeom prst="rect">
                <a:avLst/>
              </a:prstGeom>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200" b="1" i="0" u="none" strike="noStrike" kern="1200" cap="none" spc="0" normalizeH="0" baseline="0" noProof="0">
                          <a:ln>
                            <a:noFill/>
                          </a:ln>
                          <a:solidFill>
                            <a:srgbClr val="000000"/>
                          </a:solidFill>
                          <a:effectLst/>
                          <a:uLnTx/>
                          <a:uFillTx/>
                          <a:latin typeface="Cambria Math" panose="02040503050406030204" pitchFamily="18" charset="0"/>
                          <a:cs typeface="+mn-cs"/>
                        </a:rPr>
                        <m:t>%</m:t>
                      </m:r>
                      <m:r>
                        <a:rPr kumimoji="0" lang="en-US" sz="1200" b="1" i="1" u="none" strike="noStrike" kern="1200" cap="none" spc="0" normalizeH="0" baseline="0" noProof="0">
                          <a:ln>
                            <a:noFill/>
                          </a:ln>
                          <a:solidFill>
                            <a:srgbClr val="000000"/>
                          </a:solidFill>
                          <a:effectLst/>
                          <a:uLnTx/>
                          <a:uFillTx/>
                          <a:latin typeface="Cambria Math" panose="02040503050406030204" pitchFamily="18" charset="0"/>
                          <a:cs typeface="+mn-cs"/>
                        </a:rPr>
                        <m:t>𝑉𝑖𝑠𝑖𝑏𝑙𝑒</m:t>
                      </m:r>
                      <m:r>
                        <a:rPr kumimoji="0" lang="en-US" sz="1200" b="1" i="0" u="none" strike="noStrike" kern="1200" cap="none" spc="0" normalizeH="0" baseline="0" noProof="0">
                          <a:ln>
                            <a:noFill/>
                          </a:ln>
                          <a:solidFill>
                            <a:srgbClr val="000000"/>
                          </a:solidFill>
                          <a:effectLst/>
                          <a:uLnTx/>
                          <a:uFillTx/>
                          <a:latin typeface="Cambria Math" panose="02040503050406030204" pitchFamily="18" charset="0"/>
                          <a:cs typeface="+mn-cs"/>
                        </a:rPr>
                        <m:t>=</m:t>
                      </m:r>
                      <m:f>
                        <m:fPr>
                          <m:ctrlPr>
                            <a:rPr kumimoji="0" lang="en-US" sz="1200" b="1" i="1" u="none" strike="noStrike" kern="1200" cap="none" spc="0" normalizeH="0" baseline="0" noProof="0">
                              <a:ln>
                                <a:noFill/>
                              </a:ln>
                              <a:solidFill>
                                <a:srgbClr val="000000"/>
                              </a:solidFill>
                              <a:effectLst/>
                              <a:uLnTx/>
                              <a:uFillTx/>
                              <a:latin typeface="Cambria Math" panose="02040503050406030204" pitchFamily="18" charset="0"/>
                              <a:cs typeface="+mn-cs"/>
                            </a:rPr>
                          </m:ctrlPr>
                        </m:fPr>
                        <m:num>
                          <m:r>
                            <a:rPr kumimoji="0" lang="en-US" sz="1200" b="1" i="1" u="none" strike="noStrike" kern="1200" cap="none" spc="0" normalizeH="0" baseline="0" noProof="0">
                              <a:ln>
                                <a:noFill/>
                              </a:ln>
                              <a:solidFill>
                                <a:srgbClr val="000000"/>
                              </a:solidFill>
                              <a:effectLst/>
                              <a:uLnTx/>
                              <a:uFillTx/>
                              <a:latin typeface="Cambria Math" panose="02040503050406030204" pitchFamily="18" charset="0"/>
                              <a:cs typeface="+mn-cs"/>
                            </a:rPr>
                            <m:t>𝑎𝑐𝑜𝑠</m:t>
                          </m:r>
                          <m:d>
                            <m:dPr>
                              <m:ctrlPr>
                                <a:rPr kumimoji="0" lang="en-US" sz="1200" b="1" i="1" u="none" strike="noStrike" kern="1200" cap="none" spc="0" normalizeH="0" baseline="0" noProof="0">
                                  <a:ln>
                                    <a:noFill/>
                                  </a:ln>
                                  <a:solidFill>
                                    <a:srgbClr val="000000"/>
                                  </a:solidFill>
                                  <a:effectLst/>
                                  <a:uLnTx/>
                                  <a:uFillTx/>
                                  <a:latin typeface="Cambria Math" panose="02040503050406030204" pitchFamily="18" charset="0"/>
                                  <a:cs typeface="+mn-cs"/>
                                </a:rPr>
                              </m:ctrlPr>
                            </m:dPr>
                            <m:e>
                              <m:f>
                                <m:fPr>
                                  <m:ctrlPr>
                                    <a:rPr kumimoji="0" lang="en-US" sz="1200" b="1" i="1" u="none" strike="noStrike" kern="1200" cap="none" spc="0" normalizeH="0" baseline="0" noProof="0">
                                      <a:ln>
                                        <a:noFill/>
                                      </a:ln>
                                      <a:solidFill>
                                        <a:srgbClr val="000000"/>
                                      </a:solidFill>
                                      <a:effectLst/>
                                      <a:uLnTx/>
                                      <a:uFillTx/>
                                      <a:latin typeface="Cambria Math" panose="02040503050406030204" pitchFamily="18" charset="0"/>
                                      <a:cs typeface="+mn-cs"/>
                                    </a:rPr>
                                  </m:ctrlPr>
                                </m:fPr>
                                <m:num>
                                  <m:r>
                                    <a:rPr kumimoji="0" lang="en-US" sz="1200" b="1" i="1" u="none" strike="noStrike" kern="1200" cap="none" spc="0" normalizeH="0" baseline="0" noProof="0">
                                      <a:ln>
                                        <a:noFill/>
                                      </a:ln>
                                      <a:solidFill>
                                        <a:srgbClr val="000000"/>
                                      </a:solidFill>
                                      <a:effectLst/>
                                      <a:uLnTx/>
                                      <a:uFillTx/>
                                      <a:latin typeface="Cambria Math" panose="02040503050406030204" pitchFamily="18" charset="0"/>
                                      <a:cs typeface="+mn-cs"/>
                                    </a:rPr>
                                    <m:t>𝑡𝑎𝑛</m:t>
                                  </m:r>
                                  <m:r>
                                    <a:rPr kumimoji="0" lang="en-US" sz="1200" b="1" i="0" u="none" strike="noStrike" kern="1200" cap="none" spc="0" normalizeH="0" baseline="0" noProof="0">
                                      <a:ln>
                                        <a:noFill/>
                                      </a:ln>
                                      <a:solidFill>
                                        <a:srgbClr val="000000"/>
                                      </a:solidFill>
                                      <a:effectLst/>
                                      <a:uLnTx/>
                                      <a:uFillTx/>
                                      <a:latin typeface="Cambria Math" panose="02040503050406030204" pitchFamily="18" charset="0"/>
                                      <a:cs typeface="+mn-cs"/>
                                    </a:rPr>
                                    <m:t> </m:t>
                                  </m:r>
                                  <m:sSub>
                                    <m:sSubPr>
                                      <m:ctrlPr>
                                        <a:rPr kumimoji="0" lang="en-US" sz="1200" b="1" i="1" u="none" strike="noStrike" kern="1200" cap="none" spc="0" normalizeH="0" baseline="0" noProof="0">
                                          <a:ln>
                                            <a:noFill/>
                                          </a:ln>
                                          <a:solidFill>
                                            <a:srgbClr val="000000"/>
                                          </a:solidFill>
                                          <a:effectLst/>
                                          <a:uLnTx/>
                                          <a:uFillTx/>
                                          <a:latin typeface="Cambria Math" panose="02040503050406030204" pitchFamily="18" charset="0"/>
                                          <a:cs typeface="+mn-cs"/>
                                        </a:rPr>
                                      </m:ctrlPr>
                                    </m:sSubPr>
                                    <m:e>
                                      <m:r>
                                        <a:rPr kumimoji="0" lang="en-US" sz="1200" b="1" i="1" u="none" strike="noStrike" kern="1200" cap="none" spc="0" normalizeH="0" baseline="0" noProof="0">
                                          <a:ln>
                                            <a:noFill/>
                                          </a:ln>
                                          <a:solidFill>
                                            <a:srgbClr val="000000"/>
                                          </a:solidFill>
                                          <a:effectLst/>
                                          <a:uLnTx/>
                                          <a:uFillTx/>
                                          <a:latin typeface="Cambria Math" panose="02040503050406030204" pitchFamily="18" charset="0"/>
                                          <a:cs typeface="+mn-cs"/>
                                        </a:rPr>
                                        <m:t>𝜃</m:t>
                                      </m:r>
                                    </m:e>
                                    <m:sub>
                                      <m:r>
                                        <a:rPr kumimoji="0" lang="en-US" sz="1200" b="1" i="1" u="none" strike="noStrike" kern="1200" cap="none" spc="0" normalizeH="0" baseline="0" noProof="0">
                                          <a:ln>
                                            <a:noFill/>
                                          </a:ln>
                                          <a:solidFill>
                                            <a:srgbClr val="000000"/>
                                          </a:solidFill>
                                          <a:effectLst/>
                                          <a:uLnTx/>
                                          <a:uFillTx/>
                                          <a:latin typeface="Cambria Math" panose="02040503050406030204" pitchFamily="18" charset="0"/>
                                          <a:cs typeface="+mn-cs"/>
                                        </a:rPr>
                                        <m:t>𝑎</m:t>
                                      </m:r>
                                    </m:sub>
                                  </m:sSub>
                                </m:num>
                                <m:den>
                                  <m:r>
                                    <a:rPr kumimoji="0" lang="en-US" sz="1200" b="1" i="1" u="none" strike="noStrike" kern="1200" cap="none" spc="0" normalizeH="0" baseline="0" noProof="0">
                                      <a:ln>
                                        <a:noFill/>
                                      </a:ln>
                                      <a:solidFill>
                                        <a:srgbClr val="000000"/>
                                      </a:solidFill>
                                      <a:effectLst/>
                                      <a:uLnTx/>
                                      <a:uFillTx/>
                                      <a:latin typeface="Cambria Math" panose="02040503050406030204" pitchFamily="18" charset="0"/>
                                      <a:cs typeface="+mn-cs"/>
                                    </a:rPr>
                                    <m:t>𝑡𝑎𝑛</m:t>
                                  </m:r>
                                  <m:r>
                                    <a:rPr kumimoji="0" lang="en-US" sz="1200" b="1" i="1" u="none" strike="noStrike" kern="1200" cap="none" spc="0" normalizeH="0" baseline="0" noProof="0">
                                      <a:ln>
                                        <a:noFill/>
                                      </a:ln>
                                      <a:solidFill>
                                        <a:srgbClr val="000000"/>
                                      </a:solidFill>
                                      <a:effectLst/>
                                      <a:uLnTx/>
                                      <a:uFillTx/>
                                      <a:latin typeface="Cambria Math" panose="02040503050406030204" pitchFamily="18" charset="0"/>
                                      <a:cs typeface="+mn-cs"/>
                                    </a:rPr>
                                    <m:t>𝜙</m:t>
                                  </m:r>
                                </m:den>
                              </m:f>
                            </m:e>
                          </m:d>
                          <m:r>
                            <a:rPr kumimoji="0" lang="en-US" sz="1200" b="1" i="0" u="none" strike="noStrike" kern="1200" cap="none" spc="0" normalizeH="0" baseline="0" noProof="0">
                              <a:ln>
                                <a:noFill/>
                              </a:ln>
                              <a:solidFill>
                                <a:srgbClr val="000000"/>
                              </a:solidFill>
                              <a:effectLst/>
                              <a:uLnTx/>
                              <a:uFillTx/>
                              <a:latin typeface="Cambria Math" panose="02040503050406030204" pitchFamily="18" charset="0"/>
                              <a:cs typeface="+mn-cs"/>
                            </a:rPr>
                            <m:t>−</m:t>
                          </m:r>
                          <m:f>
                            <m:fPr>
                              <m:ctrlPr>
                                <a:rPr kumimoji="0" lang="en-US" sz="1200" b="1" i="1" u="none" strike="noStrike" kern="1200" cap="none" spc="0" normalizeH="0" baseline="0" noProof="0">
                                  <a:ln>
                                    <a:noFill/>
                                  </a:ln>
                                  <a:solidFill>
                                    <a:srgbClr val="000000"/>
                                  </a:solidFill>
                                  <a:effectLst/>
                                  <a:uLnTx/>
                                  <a:uFillTx/>
                                  <a:latin typeface="Cambria Math" panose="02040503050406030204" pitchFamily="18" charset="0"/>
                                  <a:cs typeface="+mn-cs"/>
                                </a:rPr>
                              </m:ctrlPr>
                            </m:fPr>
                            <m:num>
                              <m:r>
                                <a:rPr kumimoji="0" lang="en-US" sz="1200" b="1" i="1" u="none" strike="noStrike" kern="1200" cap="none" spc="0" normalizeH="0" baseline="0" noProof="0">
                                  <a:ln>
                                    <a:noFill/>
                                  </a:ln>
                                  <a:solidFill>
                                    <a:srgbClr val="000000"/>
                                  </a:solidFill>
                                  <a:effectLst/>
                                  <a:uLnTx/>
                                  <a:uFillTx/>
                                  <a:latin typeface="Cambria Math" panose="02040503050406030204" pitchFamily="18" charset="0"/>
                                  <a:cs typeface="+mn-cs"/>
                                </a:rPr>
                                <m:t>𝑡𝑎𝑛</m:t>
                              </m:r>
                              <m:r>
                                <a:rPr kumimoji="0" lang="en-US" sz="1200" b="1" i="0" u="none" strike="noStrike" kern="1200" cap="none" spc="0" normalizeH="0" baseline="0" noProof="0">
                                  <a:ln>
                                    <a:noFill/>
                                  </a:ln>
                                  <a:solidFill>
                                    <a:srgbClr val="000000"/>
                                  </a:solidFill>
                                  <a:effectLst/>
                                  <a:uLnTx/>
                                  <a:uFillTx/>
                                  <a:latin typeface="Cambria Math" panose="02040503050406030204" pitchFamily="18" charset="0"/>
                                  <a:cs typeface="+mn-cs"/>
                                </a:rPr>
                                <m:t> </m:t>
                              </m:r>
                              <m:sSub>
                                <m:sSubPr>
                                  <m:ctrlPr>
                                    <a:rPr kumimoji="0" lang="en-US" sz="1200" b="1" i="1" u="none" strike="noStrike" kern="1200" cap="none" spc="0" normalizeH="0" baseline="0" noProof="0">
                                      <a:ln>
                                        <a:noFill/>
                                      </a:ln>
                                      <a:solidFill>
                                        <a:srgbClr val="000000"/>
                                      </a:solidFill>
                                      <a:effectLst/>
                                      <a:uLnTx/>
                                      <a:uFillTx/>
                                      <a:latin typeface="Cambria Math" panose="02040503050406030204" pitchFamily="18" charset="0"/>
                                      <a:cs typeface="+mn-cs"/>
                                    </a:rPr>
                                  </m:ctrlPr>
                                </m:sSubPr>
                                <m:e>
                                  <m:r>
                                    <a:rPr kumimoji="0" lang="en-US" sz="1200" b="1" i="1" u="none" strike="noStrike" kern="1200" cap="none" spc="0" normalizeH="0" baseline="0" noProof="0">
                                      <a:ln>
                                        <a:noFill/>
                                      </a:ln>
                                      <a:solidFill>
                                        <a:srgbClr val="000000"/>
                                      </a:solidFill>
                                      <a:effectLst/>
                                      <a:uLnTx/>
                                      <a:uFillTx/>
                                      <a:latin typeface="Cambria Math" panose="02040503050406030204" pitchFamily="18" charset="0"/>
                                      <a:cs typeface="+mn-cs"/>
                                    </a:rPr>
                                    <m:t>𝜃</m:t>
                                  </m:r>
                                </m:e>
                                <m:sub>
                                  <m:r>
                                    <a:rPr kumimoji="0" lang="en-US" sz="1200" b="1" i="1" u="none" strike="noStrike" kern="1200" cap="none" spc="0" normalizeH="0" baseline="0" noProof="0">
                                      <a:ln>
                                        <a:noFill/>
                                      </a:ln>
                                      <a:solidFill>
                                        <a:srgbClr val="000000"/>
                                      </a:solidFill>
                                      <a:effectLst/>
                                      <a:uLnTx/>
                                      <a:uFillTx/>
                                      <a:latin typeface="Cambria Math" panose="02040503050406030204" pitchFamily="18" charset="0"/>
                                      <a:cs typeface="+mn-cs"/>
                                    </a:rPr>
                                    <m:t>𝑎</m:t>
                                  </m:r>
                                </m:sub>
                              </m:sSub>
                            </m:num>
                            <m:den>
                              <m:r>
                                <a:rPr kumimoji="0" lang="en-US" sz="1200" b="1" i="1" u="none" strike="noStrike" kern="1200" cap="none" spc="0" normalizeH="0" baseline="0" noProof="0">
                                  <a:ln>
                                    <a:noFill/>
                                  </a:ln>
                                  <a:solidFill>
                                    <a:srgbClr val="000000"/>
                                  </a:solidFill>
                                  <a:effectLst/>
                                  <a:uLnTx/>
                                  <a:uFillTx/>
                                  <a:latin typeface="Cambria Math" panose="02040503050406030204" pitchFamily="18" charset="0"/>
                                  <a:cs typeface="+mn-cs"/>
                                </a:rPr>
                                <m:t>𝑡𝑎𝑛</m:t>
                              </m:r>
                              <m:r>
                                <a:rPr kumimoji="0" lang="en-US" sz="1200" b="1" i="1" u="none" strike="noStrike" kern="1200" cap="none" spc="0" normalizeH="0" baseline="0" noProof="0">
                                  <a:ln>
                                    <a:noFill/>
                                  </a:ln>
                                  <a:solidFill>
                                    <a:srgbClr val="000000"/>
                                  </a:solidFill>
                                  <a:effectLst/>
                                  <a:uLnTx/>
                                  <a:uFillTx/>
                                  <a:latin typeface="Cambria Math" panose="02040503050406030204" pitchFamily="18" charset="0"/>
                                  <a:cs typeface="+mn-cs"/>
                                </a:rPr>
                                <m:t>𝜙</m:t>
                              </m:r>
                            </m:den>
                          </m:f>
                          <m:rad>
                            <m:radPr>
                              <m:degHide m:val="on"/>
                              <m:ctrlPr>
                                <a:rPr kumimoji="0" lang="en-US" sz="1200" b="1" i="1" u="none" strike="noStrike" kern="1200" cap="none" spc="0" normalizeH="0" baseline="0" noProof="0">
                                  <a:ln>
                                    <a:noFill/>
                                  </a:ln>
                                  <a:solidFill>
                                    <a:srgbClr val="000000"/>
                                  </a:solidFill>
                                  <a:effectLst/>
                                  <a:uLnTx/>
                                  <a:uFillTx/>
                                  <a:latin typeface="Cambria Math" panose="02040503050406030204" pitchFamily="18" charset="0"/>
                                  <a:cs typeface="+mn-cs"/>
                                </a:rPr>
                              </m:ctrlPr>
                            </m:radPr>
                            <m:deg/>
                            <m:e>
                              <m:r>
                                <a:rPr kumimoji="0" lang="en-US" sz="1200" b="1" i="0" u="none" strike="noStrike" kern="1200" cap="none" spc="0" normalizeH="0" baseline="0" noProof="0">
                                  <a:ln>
                                    <a:noFill/>
                                  </a:ln>
                                  <a:solidFill>
                                    <a:srgbClr val="000000"/>
                                  </a:solidFill>
                                  <a:effectLst/>
                                  <a:uLnTx/>
                                  <a:uFillTx/>
                                  <a:latin typeface="Cambria Math" panose="02040503050406030204" pitchFamily="18" charset="0"/>
                                  <a:cs typeface="+mn-cs"/>
                                </a:rPr>
                                <m:t>1−</m:t>
                              </m:r>
                              <m:sSup>
                                <m:sSupPr>
                                  <m:ctrlPr>
                                    <a:rPr kumimoji="0" lang="en-US" sz="1200" b="1" i="1" u="none" strike="noStrike" kern="1200" cap="none" spc="0" normalizeH="0" baseline="0" noProof="0">
                                      <a:ln>
                                        <a:noFill/>
                                      </a:ln>
                                      <a:solidFill>
                                        <a:srgbClr val="000000"/>
                                      </a:solidFill>
                                      <a:effectLst/>
                                      <a:uLnTx/>
                                      <a:uFillTx/>
                                      <a:latin typeface="Cambria Math" panose="02040503050406030204" pitchFamily="18" charset="0"/>
                                      <a:cs typeface="+mn-cs"/>
                                    </a:rPr>
                                  </m:ctrlPr>
                                </m:sSupPr>
                                <m:e>
                                  <m:d>
                                    <m:dPr>
                                      <m:ctrlPr>
                                        <a:rPr kumimoji="0" lang="en-US" sz="1200" b="1" i="1" u="none" strike="noStrike" kern="1200" cap="none" spc="0" normalizeH="0" baseline="0" noProof="0">
                                          <a:ln>
                                            <a:noFill/>
                                          </a:ln>
                                          <a:solidFill>
                                            <a:srgbClr val="000000"/>
                                          </a:solidFill>
                                          <a:effectLst/>
                                          <a:uLnTx/>
                                          <a:uFillTx/>
                                          <a:latin typeface="Cambria Math" panose="02040503050406030204" pitchFamily="18" charset="0"/>
                                          <a:cs typeface="+mn-cs"/>
                                        </a:rPr>
                                      </m:ctrlPr>
                                    </m:dPr>
                                    <m:e>
                                      <m:f>
                                        <m:fPr>
                                          <m:ctrlPr>
                                            <a:rPr kumimoji="0" lang="en-US" sz="1200" b="1" i="1" u="none" strike="noStrike" kern="1200" cap="none" spc="0" normalizeH="0" baseline="0" noProof="0">
                                              <a:ln>
                                                <a:noFill/>
                                              </a:ln>
                                              <a:solidFill>
                                                <a:srgbClr val="000000"/>
                                              </a:solidFill>
                                              <a:effectLst/>
                                              <a:uLnTx/>
                                              <a:uFillTx/>
                                              <a:latin typeface="Cambria Math" panose="02040503050406030204" pitchFamily="18" charset="0"/>
                                              <a:cs typeface="+mn-cs"/>
                                            </a:rPr>
                                          </m:ctrlPr>
                                        </m:fPr>
                                        <m:num>
                                          <m:r>
                                            <a:rPr kumimoji="0" lang="en-US" sz="1200" b="1" i="1" u="none" strike="noStrike" kern="1200" cap="none" spc="0" normalizeH="0" baseline="0" noProof="0">
                                              <a:ln>
                                                <a:noFill/>
                                              </a:ln>
                                              <a:solidFill>
                                                <a:srgbClr val="000000"/>
                                              </a:solidFill>
                                              <a:effectLst/>
                                              <a:uLnTx/>
                                              <a:uFillTx/>
                                              <a:latin typeface="Cambria Math" panose="02040503050406030204" pitchFamily="18" charset="0"/>
                                              <a:cs typeface="+mn-cs"/>
                                            </a:rPr>
                                            <m:t>𝑡𝑎𝑛</m:t>
                                          </m:r>
                                          <m:r>
                                            <a:rPr kumimoji="0" lang="en-US" sz="1200" b="1" i="0" u="none" strike="noStrike" kern="1200" cap="none" spc="0" normalizeH="0" baseline="0" noProof="0">
                                              <a:ln>
                                                <a:noFill/>
                                              </a:ln>
                                              <a:solidFill>
                                                <a:srgbClr val="000000"/>
                                              </a:solidFill>
                                              <a:effectLst/>
                                              <a:uLnTx/>
                                              <a:uFillTx/>
                                              <a:latin typeface="Cambria Math" panose="02040503050406030204" pitchFamily="18" charset="0"/>
                                              <a:cs typeface="+mn-cs"/>
                                            </a:rPr>
                                            <m:t> </m:t>
                                          </m:r>
                                          <m:sSub>
                                            <m:sSubPr>
                                              <m:ctrlPr>
                                                <a:rPr kumimoji="0" lang="en-US" sz="1200" b="1" i="1" u="none" strike="noStrike" kern="1200" cap="none" spc="0" normalizeH="0" baseline="0" noProof="0">
                                                  <a:ln>
                                                    <a:noFill/>
                                                  </a:ln>
                                                  <a:solidFill>
                                                    <a:srgbClr val="000000"/>
                                                  </a:solidFill>
                                                  <a:effectLst/>
                                                  <a:uLnTx/>
                                                  <a:uFillTx/>
                                                  <a:latin typeface="Cambria Math" panose="02040503050406030204" pitchFamily="18" charset="0"/>
                                                  <a:cs typeface="+mn-cs"/>
                                                </a:rPr>
                                              </m:ctrlPr>
                                            </m:sSubPr>
                                            <m:e>
                                              <m:r>
                                                <a:rPr kumimoji="0" lang="en-US" sz="1200" b="1" i="1" u="none" strike="noStrike" kern="1200" cap="none" spc="0" normalizeH="0" baseline="0" noProof="0">
                                                  <a:ln>
                                                    <a:noFill/>
                                                  </a:ln>
                                                  <a:solidFill>
                                                    <a:srgbClr val="000000"/>
                                                  </a:solidFill>
                                                  <a:effectLst/>
                                                  <a:uLnTx/>
                                                  <a:uFillTx/>
                                                  <a:latin typeface="Cambria Math" panose="02040503050406030204" pitchFamily="18" charset="0"/>
                                                  <a:cs typeface="+mn-cs"/>
                                                </a:rPr>
                                                <m:t>𝜃</m:t>
                                              </m:r>
                                            </m:e>
                                            <m:sub>
                                              <m:r>
                                                <a:rPr kumimoji="0" lang="en-US" sz="1200" b="1" i="1" u="none" strike="noStrike" kern="1200" cap="none" spc="0" normalizeH="0" baseline="0" noProof="0">
                                                  <a:ln>
                                                    <a:noFill/>
                                                  </a:ln>
                                                  <a:solidFill>
                                                    <a:srgbClr val="000000"/>
                                                  </a:solidFill>
                                                  <a:effectLst/>
                                                  <a:uLnTx/>
                                                  <a:uFillTx/>
                                                  <a:latin typeface="Cambria Math" panose="02040503050406030204" pitchFamily="18" charset="0"/>
                                                  <a:cs typeface="+mn-cs"/>
                                                </a:rPr>
                                                <m:t>𝑎</m:t>
                                              </m:r>
                                            </m:sub>
                                          </m:sSub>
                                        </m:num>
                                        <m:den>
                                          <m:r>
                                            <a:rPr kumimoji="0" lang="en-US" sz="1200" b="1" i="1" u="none" strike="noStrike" kern="1200" cap="none" spc="0" normalizeH="0" baseline="0" noProof="0">
                                              <a:ln>
                                                <a:noFill/>
                                              </a:ln>
                                              <a:solidFill>
                                                <a:srgbClr val="000000"/>
                                              </a:solidFill>
                                              <a:effectLst/>
                                              <a:uLnTx/>
                                              <a:uFillTx/>
                                              <a:latin typeface="Cambria Math" panose="02040503050406030204" pitchFamily="18" charset="0"/>
                                              <a:cs typeface="+mn-cs"/>
                                            </a:rPr>
                                            <m:t>𝑡𝑎𝑛</m:t>
                                          </m:r>
                                          <m:r>
                                            <a:rPr kumimoji="0" lang="en-US" sz="1200" b="1" i="1" u="none" strike="noStrike" kern="1200" cap="none" spc="0" normalizeH="0" baseline="0" noProof="0">
                                              <a:ln>
                                                <a:noFill/>
                                              </a:ln>
                                              <a:solidFill>
                                                <a:srgbClr val="000000"/>
                                              </a:solidFill>
                                              <a:effectLst/>
                                              <a:uLnTx/>
                                              <a:uFillTx/>
                                              <a:latin typeface="Cambria Math" panose="02040503050406030204" pitchFamily="18" charset="0"/>
                                              <a:cs typeface="+mn-cs"/>
                                            </a:rPr>
                                            <m:t>𝜙</m:t>
                                          </m:r>
                                        </m:den>
                                      </m:f>
                                    </m:e>
                                  </m:d>
                                </m:e>
                                <m:sup>
                                  <m:r>
                                    <a:rPr kumimoji="0" lang="en-US" sz="1200" b="1" i="0" u="none" strike="noStrike" kern="1200" cap="none" spc="0" normalizeH="0" baseline="0" noProof="0">
                                      <a:ln>
                                        <a:noFill/>
                                      </a:ln>
                                      <a:solidFill>
                                        <a:srgbClr val="000000"/>
                                      </a:solidFill>
                                      <a:effectLst/>
                                      <a:uLnTx/>
                                      <a:uFillTx/>
                                      <a:latin typeface="Cambria Math" panose="02040503050406030204" pitchFamily="18" charset="0"/>
                                      <a:cs typeface="+mn-cs"/>
                                    </a:rPr>
                                    <m:t>2</m:t>
                                  </m:r>
                                </m:sup>
                              </m:sSup>
                            </m:e>
                          </m:rad>
                        </m:num>
                        <m:den>
                          <m:r>
                            <a:rPr kumimoji="0" lang="en-US" sz="1200" b="1" i="1" u="none" strike="noStrike" kern="1200" cap="none" spc="0" normalizeH="0" baseline="0" noProof="0">
                              <a:ln>
                                <a:noFill/>
                              </a:ln>
                              <a:solidFill>
                                <a:srgbClr val="000000"/>
                              </a:solidFill>
                              <a:effectLst/>
                              <a:uLnTx/>
                              <a:uFillTx/>
                              <a:latin typeface="Cambria Math" panose="02040503050406030204" pitchFamily="18" charset="0"/>
                              <a:cs typeface="+mn-cs"/>
                            </a:rPr>
                            <m:t>𝜋</m:t>
                          </m:r>
                        </m:den>
                      </m:f>
                    </m:oMath>
                  </m:oMathPara>
                </a14:m>
                <a:endParaRPr kumimoji="0" lang="en-US" sz="1200" b="1" i="0" u="none" strike="noStrike" kern="1200" cap="none" spc="0" normalizeH="0" baseline="0" noProof="0" dirty="0">
                  <a:ln>
                    <a:noFill/>
                  </a:ln>
                  <a:solidFill>
                    <a:srgbClr val="000000"/>
                  </a:solidFill>
                  <a:effectLst/>
                  <a:uLnTx/>
                  <a:uFillTx/>
                  <a:latin typeface="Times" charset="0"/>
                  <a:ea typeface="ＭＳ Ｐゴシック" charset="-128"/>
                  <a:cs typeface="+mn-cs"/>
                </a:endParaRPr>
              </a:p>
            </p:txBody>
          </p:sp>
        </mc:Choice>
        <mc:Fallback xmlns="">
          <p:sp>
            <p:nvSpPr>
              <p:cNvPr id="8" name="Rectangle 7"/>
              <p:cNvSpPr>
                <a:spLocks noRot="1" noChangeAspect="1" noMove="1" noResize="1" noEditPoints="1" noAdjustHandles="1" noChangeArrowheads="1" noChangeShapeType="1" noTextEdit="1"/>
              </p:cNvSpPr>
              <p:nvPr/>
            </p:nvSpPr>
            <p:spPr>
              <a:xfrm>
                <a:off x="114300" y="4495800"/>
                <a:ext cx="3626377" cy="810671"/>
              </a:xfrm>
              <a:prstGeom prst="rect">
                <a:avLst/>
              </a:prstGeom>
              <a:blipFill rotWithShape="0">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1333500" y="5410200"/>
                <a:ext cx="1115947" cy="276999"/>
              </a:xfrm>
              <a:prstGeom prst="rect">
                <a:avLst/>
              </a:prstGeom>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200" b="1" i="0" u="none" strike="noStrike" kern="1200" cap="none" spc="0" normalizeH="0" baseline="0" noProof="0">
                          <a:ln>
                            <a:noFill/>
                          </a:ln>
                          <a:solidFill>
                            <a:srgbClr val="000000"/>
                          </a:solidFill>
                          <a:effectLst/>
                          <a:uLnTx/>
                          <a:uFillTx/>
                          <a:latin typeface="Cambria Math" panose="02040503050406030204" pitchFamily="18" charset="0"/>
                          <a:cs typeface="+mn-cs"/>
                        </a:rPr>
                        <m:t>−</m:t>
                      </m:r>
                      <m:r>
                        <a:rPr kumimoji="0" lang="en-US" sz="1200" b="1" i="1" u="none" strike="noStrike" kern="1200" cap="none" spc="0" normalizeH="0" baseline="0" noProof="0">
                          <a:ln>
                            <a:noFill/>
                          </a:ln>
                          <a:solidFill>
                            <a:srgbClr val="000000"/>
                          </a:solidFill>
                          <a:effectLst/>
                          <a:uLnTx/>
                          <a:uFillTx/>
                          <a:latin typeface="Cambria Math" panose="02040503050406030204" pitchFamily="18" charset="0"/>
                          <a:cs typeface="+mn-cs"/>
                        </a:rPr>
                        <m:t>𝜙</m:t>
                      </m:r>
                      <m:r>
                        <a:rPr kumimoji="0" lang="en-US" sz="1200" b="1" i="0" u="none" strike="noStrike" kern="1200" cap="none" spc="0" normalizeH="0" baseline="0" noProof="0">
                          <a:ln>
                            <a:noFill/>
                          </a:ln>
                          <a:solidFill>
                            <a:srgbClr val="000000"/>
                          </a:solidFill>
                          <a:effectLst/>
                          <a:uLnTx/>
                          <a:uFillTx/>
                          <a:latin typeface="Cambria Math" panose="02040503050406030204" pitchFamily="18" charset="0"/>
                          <a:cs typeface="+mn-cs"/>
                        </a:rPr>
                        <m:t>≤</m:t>
                      </m:r>
                      <m:sSub>
                        <m:sSubPr>
                          <m:ctrlPr>
                            <a:rPr kumimoji="0" lang="en-US" sz="1200" b="1" i="1" u="none" strike="noStrike" kern="1200" cap="none" spc="0" normalizeH="0" baseline="0" noProof="0">
                              <a:ln>
                                <a:noFill/>
                              </a:ln>
                              <a:solidFill>
                                <a:srgbClr val="000000"/>
                              </a:solidFill>
                              <a:effectLst/>
                              <a:uLnTx/>
                              <a:uFillTx/>
                              <a:latin typeface="Cambria Math" panose="02040503050406030204" pitchFamily="18" charset="0"/>
                              <a:cs typeface="+mn-cs"/>
                            </a:rPr>
                          </m:ctrlPr>
                        </m:sSubPr>
                        <m:e>
                          <m:r>
                            <a:rPr kumimoji="0" lang="en-US" sz="1200" b="1" i="1" u="none" strike="noStrike" kern="1200" cap="none" spc="0" normalizeH="0" baseline="0" noProof="0">
                              <a:ln>
                                <a:noFill/>
                              </a:ln>
                              <a:solidFill>
                                <a:srgbClr val="000000"/>
                              </a:solidFill>
                              <a:effectLst/>
                              <a:uLnTx/>
                              <a:uFillTx/>
                              <a:latin typeface="Cambria Math" panose="02040503050406030204" pitchFamily="18" charset="0"/>
                              <a:cs typeface="+mn-cs"/>
                            </a:rPr>
                            <m:t>𝜃</m:t>
                          </m:r>
                        </m:e>
                        <m:sub>
                          <m:r>
                            <a:rPr kumimoji="0" lang="en-US" sz="1200" b="1" i="1" u="none" strike="noStrike" kern="1200" cap="none" spc="0" normalizeH="0" baseline="0" noProof="0">
                              <a:ln>
                                <a:noFill/>
                              </a:ln>
                              <a:solidFill>
                                <a:srgbClr val="000000"/>
                              </a:solidFill>
                              <a:effectLst/>
                              <a:uLnTx/>
                              <a:uFillTx/>
                              <a:latin typeface="Cambria Math" panose="02040503050406030204" pitchFamily="18" charset="0"/>
                              <a:cs typeface="+mn-cs"/>
                            </a:rPr>
                            <m:t>𝑎</m:t>
                          </m:r>
                        </m:sub>
                      </m:sSub>
                      <m:r>
                        <a:rPr kumimoji="0" lang="en-US" sz="1200" b="1" i="0" u="none" strike="noStrike" kern="1200" cap="none" spc="0" normalizeH="0" baseline="0" noProof="0">
                          <a:ln>
                            <a:noFill/>
                          </a:ln>
                          <a:solidFill>
                            <a:srgbClr val="000000"/>
                          </a:solidFill>
                          <a:effectLst/>
                          <a:uLnTx/>
                          <a:uFillTx/>
                          <a:latin typeface="Cambria Math" panose="02040503050406030204" pitchFamily="18" charset="0"/>
                          <a:cs typeface="+mn-cs"/>
                        </a:rPr>
                        <m:t>≤</m:t>
                      </m:r>
                      <m:r>
                        <a:rPr kumimoji="0" lang="en-US" sz="1200" b="1" i="1" u="none" strike="noStrike" kern="1200" cap="none" spc="0" normalizeH="0" baseline="0" noProof="0">
                          <a:ln>
                            <a:noFill/>
                          </a:ln>
                          <a:solidFill>
                            <a:srgbClr val="000000"/>
                          </a:solidFill>
                          <a:effectLst/>
                          <a:uLnTx/>
                          <a:uFillTx/>
                          <a:latin typeface="Cambria Math" panose="02040503050406030204" pitchFamily="18" charset="0"/>
                          <a:cs typeface="+mn-cs"/>
                        </a:rPr>
                        <m:t>𝜙</m:t>
                      </m:r>
                    </m:oMath>
                  </m:oMathPara>
                </a14:m>
                <a:endParaRPr kumimoji="0" lang="en-US" sz="1200" b="1" i="0" u="none" strike="noStrike" kern="1200" cap="none" spc="0" normalizeH="0" baseline="0" noProof="0" dirty="0">
                  <a:ln>
                    <a:noFill/>
                  </a:ln>
                  <a:solidFill>
                    <a:srgbClr val="000000"/>
                  </a:solidFill>
                  <a:effectLst/>
                  <a:uLnTx/>
                  <a:uFillTx/>
                  <a:latin typeface="Times" charset="0"/>
                  <a:ea typeface="ＭＳ Ｐゴシック" charset="-128"/>
                  <a:cs typeface="+mn-cs"/>
                </a:endParaRPr>
              </a:p>
            </p:txBody>
          </p:sp>
        </mc:Choice>
        <mc:Fallback xmlns="">
          <p:sp>
            <p:nvSpPr>
              <p:cNvPr id="9" name="Rectangle 8"/>
              <p:cNvSpPr>
                <a:spLocks noRot="1" noChangeAspect="1" noMove="1" noResize="1" noEditPoints="1" noAdjustHandles="1" noChangeArrowheads="1" noChangeShapeType="1" noTextEdit="1"/>
              </p:cNvSpPr>
              <p:nvPr/>
            </p:nvSpPr>
            <p:spPr>
              <a:xfrm>
                <a:off x="1333500" y="5410200"/>
                <a:ext cx="1115947" cy="276999"/>
              </a:xfrm>
              <a:prstGeom prst="rect">
                <a:avLst/>
              </a:prstGeom>
              <a:blipFill rotWithShape="0">
                <a:blip r:embed="rId4"/>
                <a:stretch>
                  <a:fillRect b="-4444"/>
                </a:stretch>
              </a:blipFill>
            </p:spPr>
            <p:txBody>
              <a:bodyPr/>
              <a:lstStyle/>
              <a:p>
                <a:r>
                  <a:rPr lang="en-US">
                    <a:noFill/>
                  </a:rPr>
                  <a:t> </a:t>
                </a:r>
              </a:p>
            </p:txBody>
          </p:sp>
        </mc:Fallback>
      </mc:AlternateContent>
      <p:pic>
        <p:nvPicPr>
          <p:cNvPr id="10" name="Picture 9"/>
          <p:cNvPicPr>
            <a:picLocks noChangeAspect="1"/>
          </p:cNvPicPr>
          <p:nvPr/>
        </p:nvPicPr>
        <p:blipFill>
          <a:blip r:embed="rId5"/>
          <a:stretch>
            <a:fillRect/>
          </a:stretch>
        </p:blipFill>
        <p:spPr>
          <a:xfrm>
            <a:off x="3695700" y="1409700"/>
            <a:ext cx="3603048" cy="4102964"/>
          </a:xfrm>
          <a:prstGeom prst="rect">
            <a:avLst/>
          </a:prstGeom>
        </p:spPr>
      </p:pic>
    </p:spTree>
    <p:extLst>
      <p:ext uri="{BB962C8B-B14F-4D97-AF65-F5344CB8AC3E}">
        <p14:creationId xmlns:p14="http://schemas.microsoft.com/office/powerpoint/2010/main" val="29043045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Earthshine Vector List</a:t>
            </a:r>
          </a:p>
        </p:txBody>
      </p:sp>
      <p:sp>
        <p:nvSpPr>
          <p:cNvPr id="4" name="Footer Placeholder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TFAWS 2022 – September 6</a:t>
            </a:r>
            <a:r>
              <a:rPr kumimoji="0" lang="en-US" sz="1200" b="0" i="0" u="none" strike="noStrike" kern="1200" cap="none" spc="0" normalizeH="0" baseline="30000" noProof="0" dirty="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-9</a:t>
            </a:r>
            <a:r>
              <a:rPr kumimoji="0" lang="en-US" sz="1200" b="0" i="0" u="none" strike="noStrike" kern="1200" cap="none" spc="0" normalizeH="0" baseline="30000" noProof="0" dirty="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 2022</a:t>
            </a:r>
          </a:p>
        </p:txBody>
      </p:sp>
      <p:sp>
        <p:nvSpPr>
          <p:cNvPr id="5" name="Slide Number Placeholder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F42015-0FC7-4B0E-8D2B-76EADF48D957}" type="slidenum">
              <a:rPr kumimoji="0" lang="en-US" sz="1000" b="0" i="0" u="none" strike="noStrike" kern="1200" cap="none" spc="0" normalizeH="0" baseline="0" noProof="0" smtClean="0">
                <a:ln>
                  <a:noFill/>
                </a:ln>
                <a:solidFill>
                  <a:srgbClr val="333399"/>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22</a:t>
            </a:fld>
            <a:endParaRPr kumimoji="0" lang="en-US" sz="1000" b="0" i="0" u="none" strike="noStrike" kern="1200" cap="none" spc="0" normalizeH="0" baseline="0" noProof="0">
              <a:ln>
                <a:noFill/>
              </a:ln>
              <a:solidFill>
                <a:srgbClr val="333399"/>
              </a:solidFill>
              <a:effectLst/>
              <a:uLnTx/>
              <a:uFillTx/>
              <a:latin typeface="Arial" pitchFamily="34" charset="0"/>
              <a:ea typeface="ＭＳ Ｐゴシック" charset="-128"/>
              <a:cs typeface="+mn-cs"/>
            </a:endParaRPr>
          </a:p>
        </p:txBody>
      </p:sp>
      <p:sp>
        <p:nvSpPr>
          <p:cNvPr id="11" name="Content Placeholder 2"/>
          <p:cNvSpPr>
            <a:spLocks noGrp="1"/>
          </p:cNvSpPr>
          <p:nvPr>
            <p:ph idx="1"/>
          </p:nvPr>
        </p:nvSpPr>
        <p:spPr>
          <a:xfrm>
            <a:off x="609600" y="914400"/>
            <a:ext cx="10972800" cy="5219700"/>
          </a:xfrm>
        </p:spPr>
        <p:txBody>
          <a:bodyPr/>
          <a:lstStyle/>
          <a:p>
            <a:r>
              <a:rPr lang="en-US" sz="2000" dirty="0">
                <a:latin typeface="Calibri" panose="020F0502020204030204" pitchFamily="34" charset="0"/>
              </a:rPr>
              <a:t>Perpetually Shaded Regions (PSRs) of the lunar polar craters may experience non-negligible thermal radiation and reflected solar radiance from the Earth (as well as internal ground heat flow). Peak broadband earthshine may exceed 150 mW/m</a:t>
            </a:r>
            <a:r>
              <a:rPr lang="en-US" sz="2000" baseline="30000" dirty="0">
                <a:latin typeface="Calibri" panose="020F0502020204030204" pitchFamily="34" charset="0"/>
              </a:rPr>
              <a:t>2</a:t>
            </a:r>
            <a:r>
              <a:rPr lang="en-US" sz="2000" dirty="0">
                <a:latin typeface="Calibri" panose="020F0502020204030204" pitchFamily="34" charset="0"/>
              </a:rPr>
              <a:t> for localized regions [1].</a:t>
            </a:r>
          </a:p>
          <a:p>
            <a:r>
              <a:rPr lang="en-US" sz="2000" dirty="0">
                <a:latin typeface="Calibri" panose="020F0502020204030204" pitchFamily="34" charset="0"/>
              </a:rPr>
              <a:t>The hemispherical earthshine at the lunar surface may be approximated by:</a:t>
            </a:r>
          </a:p>
          <a:p>
            <a:endParaRPr lang="en-US" sz="2000" dirty="0">
              <a:latin typeface="Calibri" panose="020F0502020204030204" pitchFamily="34" charset="0"/>
            </a:endParaRPr>
          </a:p>
          <a:p>
            <a:endParaRPr lang="en-US" sz="2000" dirty="0">
              <a:latin typeface="Calibri" panose="020F0502020204030204" pitchFamily="34" charset="0"/>
            </a:endParaRPr>
          </a:p>
          <a:p>
            <a:endParaRPr lang="en-US" sz="2000" dirty="0">
              <a:latin typeface="Calibri" panose="020F0502020204030204" pitchFamily="34" charset="0"/>
            </a:endParaRPr>
          </a:p>
          <a:p>
            <a:endParaRPr lang="en-US" sz="2000" dirty="0">
              <a:latin typeface="Calibri" panose="020F0502020204030204" pitchFamily="34" charset="0"/>
              <a:ea typeface="Times New Roman" panose="02020603050405020304" pitchFamily="18" charset="0"/>
              <a:cs typeface="Times New Roman" panose="02020603050405020304" pitchFamily="18" charset="0"/>
            </a:endParaRPr>
          </a:p>
          <a:p>
            <a:endParaRPr lang="en-US" sz="2000" dirty="0">
              <a:latin typeface="Calibri" panose="020F0502020204030204" pitchFamily="34" charset="0"/>
              <a:ea typeface="Times New Roman" panose="02020603050405020304" pitchFamily="18" charset="0"/>
              <a:cs typeface="Times New Roman" panose="02020603050405020304" pitchFamily="18" charset="0"/>
            </a:endParaRPr>
          </a:p>
          <a:p>
            <a:r>
              <a:rPr lang="en-US" sz="2000" dirty="0">
                <a:latin typeface="Calibri" panose="020F0502020204030204" pitchFamily="34" charset="0"/>
                <a:ea typeface="Times New Roman" panose="02020603050405020304" pitchFamily="18" charset="0"/>
                <a:cs typeface="Times New Roman" panose="02020603050405020304" pitchFamily="18" charset="0"/>
              </a:rPr>
              <a:t>Where </a:t>
            </a:r>
            <a:r>
              <a:rPr lang="en-US" sz="2000" i="1" dirty="0">
                <a:latin typeface="Calibri" panose="020F0502020204030204" pitchFamily="34" charset="0"/>
                <a:ea typeface="Times New Roman" panose="02020603050405020304" pitchFamily="18" charset="0"/>
                <a:cs typeface="Times New Roman" panose="02020603050405020304" pitchFamily="18" charset="0"/>
              </a:rPr>
              <a:t>S</a:t>
            </a:r>
            <a:r>
              <a:rPr lang="en-US" sz="2000" i="1" baseline="-25000" dirty="0">
                <a:latin typeface="Calibri" panose="020F0502020204030204" pitchFamily="34" charset="0"/>
                <a:ea typeface="Times New Roman" panose="02020603050405020304" pitchFamily="18" charset="0"/>
                <a:cs typeface="Times New Roman" panose="02020603050405020304" pitchFamily="18" charset="0"/>
              </a:rPr>
              <a:t>o</a:t>
            </a:r>
            <a:r>
              <a:rPr lang="en-US" sz="2000" dirty="0">
                <a:latin typeface="Calibri" panose="020F0502020204030204" pitchFamily="34" charset="0"/>
                <a:ea typeface="Times New Roman" panose="02020603050405020304" pitchFamily="18" charset="0"/>
                <a:cs typeface="Times New Roman" panose="02020603050405020304" pitchFamily="18" charset="0"/>
              </a:rPr>
              <a:t> is the solar flux, </a:t>
            </a:r>
            <a:r>
              <a:rPr lang="en-US" sz="2000" i="1" dirty="0">
                <a:latin typeface="Calibri" panose="020F0502020204030204" pitchFamily="34" charset="0"/>
                <a:ea typeface="Times New Roman" panose="02020603050405020304" pitchFamily="18" charset="0"/>
                <a:cs typeface="Times New Roman" panose="02020603050405020304" pitchFamily="18" charset="0"/>
              </a:rPr>
              <a:t>A</a:t>
            </a:r>
            <a:r>
              <a:rPr lang="en-US" sz="2000" dirty="0">
                <a:latin typeface="Calibri" panose="020F0502020204030204" pitchFamily="34" charset="0"/>
                <a:ea typeface="Times New Roman" panose="02020603050405020304" pitchFamily="18" charset="0"/>
                <a:cs typeface="Times New Roman" panose="02020603050405020304" pitchFamily="18" charset="0"/>
              </a:rPr>
              <a:t> is the Earth’s albedo, </a:t>
            </a:r>
            <a:r>
              <a:rPr lang="en-US" sz="2000" dirty="0">
                <a:latin typeface="Symbol" panose="05050102010706020507" pitchFamily="18" charset="2"/>
                <a:ea typeface="Times New Roman" panose="02020603050405020304" pitchFamily="18" charset="0"/>
                <a:cs typeface="Times New Roman" panose="02020603050405020304" pitchFamily="18" charset="0"/>
              </a:rPr>
              <a:t>g</a:t>
            </a:r>
            <a:r>
              <a:rPr lang="en-US" sz="2000" dirty="0">
                <a:latin typeface="Calibri" panose="020F0502020204030204" pitchFamily="34" charset="0"/>
                <a:ea typeface="Times New Roman" panose="02020603050405020304" pitchFamily="18" charset="0"/>
                <a:cs typeface="Times New Roman" panose="02020603050405020304" pitchFamily="18" charset="0"/>
              </a:rPr>
              <a:t> is the fraction of the illuminated Earth disk (100% for peak), </a:t>
            </a:r>
            <a:r>
              <a:rPr lang="en-US" sz="2000" i="1" dirty="0">
                <a:latin typeface="Calibri" panose="020F0502020204030204" pitchFamily="34" charset="0"/>
                <a:ea typeface="Times New Roman" panose="02020603050405020304" pitchFamily="18" charset="0"/>
                <a:cs typeface="Times New Roman" panose="02020603050405020304" pitchFamily="18" charset="0"/>
              </a:rPr>
              <a:t>T</a:t>
            </a:r>
            <a:r>
              <a:rPr lang="en-US" sz="2000" dirty="0">
                <a:latin typeface="Calibri" panose="020F0502020204030204" pitchFamily="34" charset="0"/>
                <a:ea typeface="Times New Roman" panose="02020603050405020304" pitchFamily="18" charset="0"/>
                <a:cs typeface="Times New Roman" panose="02020603050405020304" pitchFamily="18" charset="0"/>
              </a:rPr>
              <a:t> is the black body temperature of the Earth and </a:t>
            </a:r>
            <a:r>
              <a:rPr lang="en-US" sz="2000" i="1" dirty="0">
                <a:latin typeface="Symbol" panose="05050102010706020507" pitchFamily="18" charset="2"/>
                <a:ea typeface="Times New Roman" panose="02020603050405020304" pitchFamily="18" charset="0"/>
                <a:cs typeface="Times New Roman" panose="02020603050405020304" pitchFamily="18" charset="0"/>
              </a:rPr>
              <a:t>q</a:t>
            </a:r>
            <a:r>
              <a:rPr lang="en-US" sz="2000" i="1" baseline="-25000" dirty="0">
                <a:latin typeface="Calibri" panose="020F0502020204030204" pitchFamily="34" charset="0"/>
                <a:ea typeface="Times New Roman" panose="02020603050405020304" pitchFamily="18" charset="0"/>
                <a:cs typeface="Times New Roman" panose="02020603050405020304" pitchFamily="18" charset="0"/>
              </a:rPr>
              <a:t>A</a:t>
            </a:r>
            <a:r>
              <a:rPr lang="en-US" sz="2000" dirty="0">
                <a:latin typeface="Calibri" panose="020F0502020204030204" pitchFamily="34" charset="0"/>
                <a:ea typeface="Times New Roman" panose="02020603050405020304" pitchFamily="18" charset="0"/>
                <a:cs typeface="Times New Roman" panose="02020603050405020304" pitchFamily="18" charset="0"/>
              </a:rPr>
              <a:t> and </a:t>
            </a:r>
            <a:r>
              <a:rPr lang="en-US" sz="2000" i="1" dirty="0">
                <a:latin typeface="Symbol" panose="05050102010706020507" pitchFamily="18" charset="2"/>
                <a:ea typeface="Times New Roman" panose="02020603050405020304" pitchFamily="18" charset="0"/>
                <a:cs typeface="Times New Roman" panose="02020603050405020304" pitchFamily="18" charset="0"/>
              </a:rPr>
              <a:t>q</a:t>
            </a:r>
            <a:r>
              <a:rPr lang="en-US" sz="2000" i="1" baseline="-25000" dirty="0">
                <a:latin typeface="Calibri" panose="020F0502020204030204" pitchFamily="34" charset="0"/>
                <a:ea typeface="Times New Roman" panose="02020603050405020304" pitchFamily="18" charset="0"/>
                <a:cs typeface="Times New Roman" panose="02020603050405020304" pitchFamily="18" charset="0"/>
              </a:rPr>
              <a:t>S</a:t>
            </a:r>
            <a:r>
              <a:rPr lang="en-US" sz="2000" dirty="0">
                <a:latin typeface="Calibri" panose="020F0502020204030204" pitchFamily="34" charset="0"/>
                <a:ea typeface="Times New Roman" panose="02020603050405020304" pitchFamily="18" charset="0"/>
                <a:cs typeface="Times New Roman" panose="02020603050405020304" pitchFamily="18" charset="0"/>
              </a:rPr>
              <a:t> are the solar elevation angle and local surface inclination. </a:t>
            </a:r>
          </a:p>
          <a:p>
            <a:r>
              <a:rPr lang="en-US" sz="2000" dirty="0">
                <a:latin typeface="Calibri" panose="020F0502020204030204" pitchFamily="34" charset="0"/>
              </a:rPr>
              <a:t>Using the JPL ephemeris, it is possible to obtain the Earth elevation angle (unobstructed by local terrain) and the fraction of the Earth’s disk illuminated by the Sun. Set the </a:t>
            </a:r>
            <a:r>
              <a:rPr lang="en-US" sz="2000" b="1" i="1" dirty="0">
                <a:latin typeface="Calibri" panose="020F0502020204030204" pitchFamily="34" charset="0"/>
              </a:rPr>
              <a:t>Target </a:t>
            </a:r>
            <a:r>
              <a:rPr lang="en-US" sz="2000" dirty="0">
                <a:latin typeface="Calibri" panose="020F0502020204030204" pitchFamily="34" charset="0"/>
              </a:rPr>
              <a:t>to Earth and specify option #10 </a:t>
            </a:r>
            <a:r>
              <a:rPr lang="en-US" sz="2000" b="1" i="1" dirty="0">
                <a:latin typeface="Calibri" panose="020F0502020204030204" pitchFamily="34" charset="0"/>
              </a:rPr>
              <a:t>Illuminated Fraction</a:t>
            </a:r>
            <a:r>
              <a:rPr lang="en-US" sz="2000" dirty="0">
                <a:latin typeface="Calibri" panose="020F0502020204030204" pitchFamily="34" charset="0"/>
              </a:rPr>
              <a:t> in the </a:t>
            </a:r>
            <a:r>
              <a:rPr lang="en-US" sz="2000" b="1" i="1" dirty="0">
                <a:latin typeface="Calibri" panose="020F0502020204030204" pitchFamily="34" charset="0"/>
              </a:rPr>
              <a:t>Observer Table</a:t>
            </a:r>
            <a:r>
              <a:rPr lang="en-US" sz="2000" dirty="0">
                <a:latin typeface="Calibri" panose="020F0502020204030204" pitchFamily="34" charset="0"/>
              </a:rPr>
              <a:t>.   </a:t>
            </a:r>
          </a:p>
          <a:p>
            <a:endParaRPr lang="en-US" sz="2000" dirty="0">
              <a:latin typeface="Calibri" panose="020F0502020204030204" pitchFamily="34" charset="0"/>
            </a:endParaRPr>
          </a:p>
        </p:txBody>
      </p:sp>
      <mc:AlternateContent xmlns:mc="http://schemas.openxmlformats.org/markup-compatibility/2006" xmlns:a14="http://schemas.microsoft.com/office/drawing/2010/main">
        <mc:Choice Requires="a14">
          <p:sp>
            <p:nvSpPr>
              <p:cNvPr id="18" name="Rectangle 17"/>
              <p:cNvSpPr/>
              <p:nvPr/>
            </p:nvSpPr>
            <p:spPr>
              <a:xfrm>
                <a:off x="1104900" y="2705100"/>
                <a:ext cx="5526256" cy="844655"/>
              </a:xfrm>
              <a:prstGeom prst="rect">
                <a:avLst/>
              </a:prstGeom>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t>𝑄</m:t>
                      </m:r>
                      <m:r>
                        <a:rPr kumimoji="0" lang="en-US" sz="2000" b="1" i="0" u="none" strike="noStrike" kern="1200" cap="none" spc="0" normalizeH="0" baseline="0" noProof="0">
                          <a:ln>
                            <a:noFill/>
                          </a:ln>
                          <a:solidFill>
                            <a:srgbClr val="000000"/>
                          </a:solidFill>
                          <a:effectLst/>
                          <a:uLnTx/>
                          <a:uFillTx/>
                          <a:latin typeface="Cambria Math" panose="02040503050406030204" pitchFamily="18" charset="0"/>
                          <a:cs typeface="+mn-cs"/>
                        </a:rPr>
                        <m:t>=</m:t>
                      </m:r>
                      <m:sSup>
                        <m:sSupPr>
                          <m:ctrlP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ctrlPr>
                        </m:sSupPr>
                        <m:e>
                          <m:d>
                            <m:dPr>
                              <m:ctrlP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ctrlPr>
                            </m:dPr>
                            <m:e>
                              <m:f>
                                <m:fPr>
                                  <m:ctrlP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ctrlPr>
                                </m:fPr>
                                <m:num>
                                  <m:sSub>
                                    <m:sSubPr>
                                      <m:ctrlP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ctrlPr>
                                    </m:sSubPr>
                                    <m:e>
                                      <m: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t>𝑅</m:t>
                                      </m:r>
                                    </m:e>
                                    <m:sub>
                                      <m: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t>𝐸𝑎𝑟𝑡h</m:t>
                                      </m:r>
                                    </m:sub>
                                  </m:sSub>
                                </m:num>
                                <m:den>
                                  <m:sSub>
                                    <m:sSubPr>
                                      <m:ctrlP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ctrlPr>
                                    </m:sSubPr>
                                    <m:e>
                                      <m: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t>𝑅</m:t>
                                      </m:r>
                                    </m:e>
                                    <m:sub>
                                      <m: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t>𝐸𝑎𝑟𝑡h</m:t>
                                      </m:r>
                                      <m:r>
                                        <a:rPr kumimoji="0" lang="en-US" sz="2000" b="1" i="0" u="none" strike="noStrike" kern="1200" cap="none" spc="0" normalizeH="0" baseline="0" noProof="0">
                                          <a:ln>
                                            <a:noFill/>
                                          </a:ln>
                                          <a:solidFill>
                                            <a:srgbClr val="000000"/>
                                          </a:solidFill>
                                          <a:effectLst/>
                                          <a:uLnTx/>
                                          <a:uFillTx/>
                                          <a:latin typeface="Cambria Math" panose="02040503050406030204" pitchFamily="18" charset="0"/>
                                          <a:cs typeface="+mn-cs"/>
                                        </a:rPr>
                                        <m:t>−</m:t>
                                      </m:r>
                                      <m: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t>𝑀𝑜𝑜𝑛</m:t>
                                      </m:r>
                                    </m:sub>
                                  </m:sSub>
                                </m:den>
                              </m:f>
                            </m:e>
                          </m:d>
                        </m:e>
                        <m:sup>
                          <m:r>
                            <a:rPr kumimoji="0" lang="en-US" sz="2000" b="1" i="0" u="none" strike="noStrike" kern="1200" cap="none" spc="0" normalizeH="0" baseline="0" noProof="0">
                              <a:ln>
                                <a:noFill/>
                              </a:ln>
                              <a:solidFill>
                                <a:srgbClr val="000000"/>
                              </a:solidFill>
                              <a:effectLst/>
                              <a:uLnTx/>
                              <a:uFillTx/>
                              <a:latin typeface="Cambria Math" panose="02040503050406030204" pitchFamily="18" charset="0"/>
                              <a:cs typeface="+mn-cs"/>
                            </a:rPr>
                            <m:t>2</m:t>
                          </m:r>
                        </m:sup>
                      </m:sSup>
                      <m:d>
                        <m:dPr>
                          <m:ctrlP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ctrlPr>
                        </m:dPr>
                        <m:e>
                          <m:sSub>
                            <m:sSubPr>
                              <m:ctrlP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ctrlPr>
                            </m:sSubPr>
                            <m:e>
                              <m: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t>𝑆</m:t>
                              </m:r>
                            </m:e>
                            <m:sub>
                              <m: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t>𝑜</m:t>
                              </m:r>
                            </m:sub>
                          </m:sSub>
                          <m: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t>𝐴</m:t>
                          </m:r>
                          <m: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t>𝛾</m:t>
                          </m:r>
                          <m:r>
                            <a:rPr kumimoji="0" lang="en-US" sz="2000" b="1" i="0" u="none" strike="noStrike" kern="1200" cap="none" spc="0" normalizeH="0" baseline="0" noProof="0">
                              <a:ln>
                                <a:noFill/>
                              </a:ln>
                              <a:solidFill>
                                <a:srgbClr val="000000"/>
                              </a:solidFill>
                              <a:effectLst/>
                              <a:uLnTx/>
                              <a:uFillTx/>
                              <a:latin typeface="Cambria Math" panose="02040503050406030204" pitchFamily="18" charset="0"/>
                              <a:cs typeface="+mn-cs"/>
                            </a:rPr>
                            <m:t>+</m:t>
                          </m:r>
                          <m: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t>𝜎</m:t>
                          </m:r>
                          <m:sSup>
                            <m:sSupPr>
                              <m:ctrlP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ctrlPr>
                            </m:sSupPr>
                            <m:e>
                              <m: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t>𝑇</m:t>
                              </m:r>
                            </m:e>
                            <m:sup>
                              <m:r>
                                <a:rPr kumimoji="0" lang="en-US" sz="2000" b="1" i="0" u="none" strike="noStrike" kern="1200" cap="none" spc="0" normalizeH="0" baseline="0" noProof="0">
                                  <a:ln>
                                    <a:noFill/>
                                  </a:ln>
                                  <a:solidFill>
                                    <a:srgbClr val="000000"/>
                                  </a:solidFill>
                                  <a:effectLst/>
                                  <a:uLnTx/>
                                  <a:uFillTx/>
                                  <a:latin typeface="Cambria Math" panose="02040503050406030204" pitchFamily="18" charset="0"/>
                                  <a:cs typeface="+mn-cs"/>
                                </a:rPr>
                                <m:t>4</m:t>
                              </m:r>
                            </m:sup>
                          </m:sSup>
                        </m:e>
                      </m:d>
                      <m:r>
                        <m:rPr>
                          <m:sty m:val="p"/>
                        </m:rPr>
                        <a:rPr kumimoji="0" lang="en-US" sz="2000" b="1" i="0" u="none" strike="noStrike" kern="1200" cap="none" spc="0" normalizeH="0" baseline="0" noProof="0">
                          <a:ln>
                            <a:noFill/>
                          </a:ln>
                          <a:solidFill>
                            <a:srgbClr val="000000"/>
                          </a:solidFill>
                          <a:effectLst/>
                          <a:uLnTx/>
                          <a:uFillTx/>
                          <a:latin typeface="Cambria Math" panose="02040503050406030204" pitchFamily="18" charset="0"/>
                          <a:cs typeface="+mn-cs"/>
                        </a:rPr>
                        <m:t>si</m:t>
                      </m:r>
                      <m:func>
                        <m:funcPr>
                          <m:ctrlP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ctrlPr>
                        </m:funcPr>
                        <m:fName>
                          <m:r>
                            <m:rPr>
                              <m:sty m:val="p"/>
                            </m:rPr>
                            <a:rPr kumimoji="0" lang="en-US" sz="2000" b="1" i="0" u="none" strike="noStrike" kern="1200" cap="none" spc="0" normalizeH="0" baseline="0" noProof="0">
                              <a:ln>
                                <a:noFill/>
                              </a:ln>
                              <a:solidFill>
                                <a:srgbClr val="000000"/>
                              </a:solidFill>
                              <a:effectLst/>
                              <a:uLnTx/>
                              <a:uFillTx/>
                              <a:latin typeface="Cambria Math" panose="02040503050406030204" pitchFamily="18" charset="0"/>
                              <a:cs typeface="+mn-cs"/>
                            </a:rPr>
                            <m:t>n</m:t>
                          </m:r>
                        </m:fName>
                        <m:e>
                          <m:r>
                            <a:rPr kumimoji="0" lang="en-US" sz="2000" b="1" i="0" u="none" strike="noStrike" kern="1200" cap="none" spc="0" normalizeH="0" baseline="0" noProof="0">
                              <a:ln>
                                <a:noFill/>
                              </a:ln>
                              <a:solidFill>
                                <a:srgbClr val="000000"/>
                              </a:solidFill>
                              <a:effectLst/>
                              <a:uLnTx/>
                              <a:uFillTx/>
                              <a:latin typeface="Cambria Math" panose="02040503050406030204" pitchFamily="18" charset="0"/>
                              <a:cs typeface="+mn-cs"/>
                            </a:rPr>
                            <m:t>(</m:t>
                          </m:r>
                        </m:e>
                      </m:func>
                      <m:sSub>
                        <m:sSubPr>
                          <m:ctrlP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ctrlPr>
                        </m:sSubPr>
                        <m:e>
                          <m: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t>𝜃</m:t>
                          </m:r>
                        </m:e>
                        <m:sub>
                          <m: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t>𝐴</m:t>
                          </m:r>
                        </m:sub>
                      </m:sSub>
                      <m:r>
                        <a:rPr kumimoji="0" lang="en-US" sz="2000" b="1" i="0" u="none" strike="noStrike" kern="1200" cap="none" spc="0" normalizeH="0" baseline="0" noProof="0">
                          <a:ln>
                            <a:noFill/>
                          </a:ln>
                          <a:solidFill>
                            <a:srgbClr val="000000"/>
                          </a:solidFill>
                          <a:effectLst/>
                          <a:uLnTx/>
                          <a:uFillTx/>
                          <a:latin typeface="Cambria Math" panose="02040503050406030204" pitchFamily="18" charset="0"/>
                          <a:cs typeface="+mn-cs"/>
                        </a:rPr>
                        <m:t>+</m:t>
                      </m:r>
                      <m:sSub>
                        <m:sSubPr>
                          <m:ctrlP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ctrlPr>
                        </m:sSubPr>
                        <m:e>
                          <m: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t>𝜃</m:t>
                          </m:r>
                        </m:e>
                        <m:sub>
                          <m: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t>𝑆</m:t>
                          </m:r>
                        </m:sub>
                      </m:sSub>
                      <m: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t>)</m:t>
                      </m:r>
                    </m:oMath>
                  </m:oMathPara>
                </a14:m>
                <a:endParaRPr kumimoji="0" lang="en-US" sz="2000" b="1" i="0" u="none" strike="noStrike" kern="1200" cap="none" spc="0" normalizeH="0" baseline="0" noProof="0" dirty="0">
                  <a:ln>
                    <a:noFill/>
                  </a:ln>
                  <a:solidFill>
                    <a:srgbClr val="000000"/>
                  </a:solidFill>
                  <a:effectLst/>
                  <a:uLnTx/>
                  <a:uFillTx/>
                  <a:latin typeface="Times" charset="0"/>
                  <a:ea typeface="ＭＳ Ｐゴシック" charset="-128"/>
                  <a:cs typeface="+mn-cs"/>
                </a:endParaRPr>
              </a:p>
            </p:txBody>
          </p:sp>
        </mc:Choice>
        <mc:Fallback xmlns="">
          <p:sp>
            <p:nvSpPr>
              <p:cNvPr id="18" name="Rectangle 17"/>
              <p:cNvSpPr>
                <a:spLocks noRot="1" noChangeAspect="1" noMove="1" noResize="1" noEditPoints="1" noAdjustHandles="1" noChangeArrowheads="1" noChangeShapeType="1" noTextEdit="1"/>
              </p:cNvSpPr>
              <p:nvPr/>
            </p:nvSpPr>
            <p:spPr>
              <a:xfrm>
                <a:off x="1104900" y="2705100"/>
                <a:ext cx="5526256" cy="844655"/>
              </a:xfrm>
              <a:prstGeom prst="rect">
                <a:avLst/>
              </a:prstGeom>
              <a:blipFill rotWithShape="0">
                <a:blip r:embed="rId2"/>
                <a:stretch>
                  <a:fillRect/>
                </a:stretch>
              </a:blipFill>
            </p:spPr>
            <p:txBody>
              <a:bodyPr/>
              <a:lstStyle/>
              <a:p>
                <a:r>
                  <a:rPr lang="en-US">
                    <a:noFill/>
                  </a:rPr>
                  <a:t> </a:t>
                </a:r>
              </a:p>
            </p:txBody>
          </p:sp>
        </mc:Fallback>
      </mc:AlternateContent>
      <p:pic>
        <p:nvPicPr>
          <p:cNvPr id="19" name="Picture 18"/>
          <p:cNvPicPr>
            <a:picLocks noChangeAspect="1"/>
          </p:cNvPicPr>
          <p:nvPr/>
        </p:nvPicPr>
        <p:blipFill>
          <a:blip r:embed="rId3"/>
          <a:stretch>
            <a:fillRect/>
          </a:stretch>
        </p:blipFill>
        <p:spPr>
          <a:xfrm>
            <a:off x="7315200" y="2324100"/>
            <a:ext cx="2359356" cy="1767993"/>
          </a:xfrm>
          <a:prstGeom prst="rect">
            <a:avLst/>
          </a:prstGeom>
        </p:spPr>
      </p:pic>
    </p:spTree>
    <p:extLst>
      <p:ext uri="{BB962C8B-B14F-4D97-AF65-F5344CB8AC3E}">
        <p14:creationId xmlns:p14="http://schemas.microsoft.com/office/powerpoint/2010/main" val="30869906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Earthshine Elevation Angle and Illuminated Fraction</a:t>
            </a:r>
          </a:p>
        </p:txBody>
      </p:sp>
      <p:sp>
        <p:nvSpPr>
          <p:cNvPr id="4" name="Footer Placeholder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TFAWS 2022 – September 6</a:t>
            </a:r>
            <a:r>
              <a:rPr kumimoji="0" lang="en-US" sz="1200" b="0" i="0" u="none" strike="noStrike" kern="1200" cap="none" spc="0" normalizeH="0" baseline="30000" noProof="0" dirty="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-9</a:t>
            </a:r>
            <a:r>
              <a:rPr kumimoji="0" lang="en-US" sz="1200" b="0" i="0" u="none" strike="noStrike" kern="1200" cap="none" spc="0" normalizeH="0" baseline="30000" noProof="0" dirty="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 2022</a:t>
            </a:r>
          </a:p>
        </p:txBody>
      </p:sp>
      <p:sp>
        <p:nvSpPr>
          <p:cNvPr id="5" name="Slide Number Placeholder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F42015-0FC7-4B0E-8D2B-76EADF48D957}" type="slidenum">
              <a:rPr kumimoji="0" lang="en-US" sz="1000" b="0" i="0" u="none" strike="noStrike" kern="1200" cap="none" spc="0" normalizeH="0" baseline="0" noProof="0" smtClean="0">
                <a:ln>
                  <a:noFill/>
                </a:ln>
                <a:solidFill>
                  <a:srgbClr val="333399"/>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23</a:t>
            </a:fld>
            <a:endParaRPr kumimoji="0" lang="en-US" sz="1000" b="0" i="0" u="none" strike="noStrike" kern="1200" cap="none" spc="0" normalizeH="0" baseline="0" noProof="0">
              <a:ln>
                <a:noFill/>
              </a:ln>
              <a:solidFill>
                <a:srgbClr val="333399"/>
              </a:solidFill>
              <a:effectLst/>
              <a:uLnTx/>
              <a:uFillTx/>
              <a:latin typeface="Arial" pitchFamily="34" charset="0"/>
              <a:ea typeface="ＭＳ Ｐゴシック" charset="-128"/>
              <a:cs typeface="+mn-cs"/>
            </a:endParaRPr>
          </a:p>
        </p:txBody>
      </p:sp>
      <p:sp>
        <p:nvSpPr>
          <p:cNvPr id="11" name="Content Placeholder 2"/>
          <p:cNvSpPr>
            <a:spLocks noGrp="1"/>
          </p:cNvSpPr>
          <p:nvPr>
            <p:ph idx="1"/>
          </p:nvPr>
        </p:nvSpPr>
        <p:spPr>
          <a:xfrm>
            <a:off x="723900" y="800100"/>
            <a:ext cx="10972800" cy="2171700"/>
          </a:xfrm>
        </p:spPr>
        <p:txBody>
          <a:bodyPr/>
          <a:lstStyle/>
          <a:p>
            <a:r>
              <a:rPr lang="en-US" sz="2000" dirty="0">
                <a:latin typeface="Calibri" panose="020F0502020204030204" pitchFamily="34" charset="0"/>
              </a:rPr>
              <a:t>The Earth elevation angle (unobstructed by local terrain) and the fraction of the Earth’s disk illuminated by the Sun are shown below.</a:t>
            </a:r>
          </a:p>
          <a:p>
            <a:r>
              <a:rPr lang="en-US" sz="2000" dirty="0">
                <a:latin typeface="Calibri" panose="020F0502020204030204" pitchFamily="34" charset="0"/>
              </a:rPr>
              <a:t>Much like the Sun, the Earth will set below the horizon as indicated by a negative elevation angle.</a:t>
            </a:r>
          </a:p>
          <a:p>
            <a:r>
              <a:rPr lang="en-US" sz="2000" dirty="0">
                <a:latin typeface="Calibri" panose="020F0502020204030204" pitchFamily="34" charset="0"/>
              </a:rPr>
              <a:t>The ephemeris calculation of the illuminated fraction of the Earth’s disk does not account for blockage by the observer body (i.e. the Moon). If the Earth is set below the horizon it is not visible on the Moon regardless of the illuminated fraction. </a:t>
            </a:r>
          </a:p>
          <a:p>
            <a:endParaRPr lang="en-US" sz="2000" dirty="0">
              <a:latin typeface="Calibri" panose="020F0502020204030204" pitchFamily="34" charset="0"/>
            </a:endParaRPr>
          </a:p>
          <a:p>
            <a:endParaRPr lang="en-US" sz="2000" dirty="0">
              <a:latin typeface="Calibri" panose="020F0502020204030204" pitchFamily="34" charset="0"/>
            </a:endParaRPr>
          </a:p>
        </p:txBody>
      </p:sp>
      <p:pic>
        <p:nvPicPr>
          <p:cNvPr id="3" name="Picture 2"/>
          <p:cNvPicPr>
            <a:picLocks noChangeAspect="1"/>
          </p:cNvPicPr>
          <p:nvPr/>
        </p:nvPicPr>
        <p:blipFill>
          <a:blip r:embed="rId2"/>
          <a:stretch>
            <a:fillRect/>
          </a:stretch>
        </p:blipFill>
        <p:spPr>
          <a:xfrm>
            <a:off x="0" y="3162300"/>
            <a:ext cx="5816088" cy="3200677"/>
          </a:xfrm>
          <a:prstGeom prst="rect">
            <a:avLst/>
          </a:prstGeom>
        </p:spPr>
      </p:pic>
      <p:pic>
        <p:nvPicPr>
          <p:cNvPr id="6" name="Picture 5"/>
          <p:cNvPicPr>
            <a:picLocks noChangeAspect="1"/>
          </p:cNvPicPr>
          <p:nvPr/>
        </p:nvPicPr>
        <p:blipFill>
          <a:blip r:embed="rId3"/>
          <a:stretch>
            <a:fillRect/>
          </a:stretch>
        </p:blipFill>
        <p:spPr>
          <a:xfrm>
            <a:off x="5943600" y="3162300"/>
            <a:ext cx="5767316" cy="3200677"/>
          </a:xfrm>
          <a:prstGeom prst="rect">
            <a:avLst/>
          </a:prstGeom>
        </p:spPr>
      </p:pic>
      <p:sp>
        <p:nvSpPr>
          <p:cNvPr id="8" name="Rectangle 7"/>
          <p:cNvSpPr/>
          <p:nvPr/>
        </p:nvSpPr>
        <p:spPr>
          <a:xfrm>
            <a:off x="6705600" y="2857500"/>
            <a:ext cx="4800600" cy="407869"/>
          </a:xfrm>
          <a:prstGeom prst="rect">
            <a:avLst/>
          </a:prstGeom>
        </p:spPr>
        <p:txBody>
          <a:bodyPr wrap="square">
            <a:spAutoFit/>
          </a:bodyPr>
          <a:lstStyle/>
          <a:p>
            <a:pPr marL="0" marR="0" lvl="0" indent="0" algn="ctr" defTabSz="914400" rtl="0" eaLnBrk="0" fontAlgn="base" latinLnBrk="0" hangingPunct="0">
              <a:lnSpc>
                <a:spcPts val="1200"/>
              </a:lnSpc>
              <a:spcBef>
                <a:spcPts val="0"/>
              </a:spcBef>
              <a:spcAft>
                <a:spcPts val="1200"/>
              </a:spcAft>
              <a:buClrTx/>
              <a:buSzTx/>
              <a:buFontTx/>
              <a:buNone/>
              <a:tabLst>
                <a:tab pos="0" algn="l"/>
                <a:tab pos="914400" algn="l"/>
                <a:tab pos="1828800" algn="l"/>
                <a:tab pos="2743200" algn="l"/>
              </a:tabLst>
              <a:defRPr/>
            </a:pPr>
            <a:r>
              <a:rPr kumimoji="0" lang="en-US" sz="1400" b="0" i="0" u="none" strike="noStrike" kern="1200" cap="none" spc="0" normalizeH="0" baseline="0" noProof="0" dirty="0">
                <a:ln>
                  <a:noFill/>
                </a:ln>
                <a:solidFill>
                  <a:srgbClr val="333399"/>
                </a:solidFill>
                <a:effectLst/>
                <a:uLnTx/>
                <a:uFillTx/>
                <a:latin typeface="Calibri" panose="020F0502020204030204" pitchFamily="34" charset="0"/>
                <a:ea typeface="Times New Roman" panose="02020603050405020304" pitchFamily="18" charset="0"/>
                <a:cs typeface="Times New Roman" panose="02020603050405020304" pitchFamily="18" charset="0"/>
              </a:rPr>
              <a:t>Illuminated Fraction of the Earth’s Disk for an Observer on Lunar Surface (85</a:t>
            </a:r>
            <a:r>
              <a:rPr kumimoji="0" lang="en-US" sz="1400" b="0" i="0" u="none" strike="noStrike" kern="1200" cap="none" spc="0" normalizeH="0" baseline="0" noProof="0" dirty="0">
                <a:ln>
                  <a:noFill/>
                </a:ln>
                <a:solidFill>
                  <a:srgbClr val="333399"/>
                </a:solidFill>
                <a:effectLst/>
                <a:uLnTx/>
                <a:uFillTx/>
                <a:latin typeface="Calibri" panose="020F0502020204030204" pitchFamily="34" charset="0"/>
                <a:ea typeface="Times New Roman" panose="02020603050405020304" pitchFamily="18" charset="0"/>
                <a:cs typeface="Arial" panose="020B0604020202020204" pitchFamily="34" charset="0"/>
              </a:rPr>
              <a:t>°</a:t>
            </a:r>
            <a:r>
              <a:rPr kumimoji="0" lang="en-US" sz="1400" b="0" i="0" u="none" strike="noStrike" kern="1200" cap="none" spc="0" normalizeH="0" baseline="0" noProof="0" dirty="0">
                <a:ln>
                  <a:noFill/>
                </a:ln>
                <a:solidFill>
                  <a:srgbClr val="333399"/>
                </a:solidFill>
                <a:effectLst/>
                <a:uLnTx/>
                <a:uFillTx/>
                <a:latin typeface="Calibri" panose="020F0502020204030204" pitchFamily="34" charset="0"/>
                <a:ea typeface="Times New Roman" panose="02020603050405020304" pitchFamily="18" charset="0"/>
                <a:cs typeface="Times New Roman" panose="02020603050405020304" pitchFamily="18" charset="0"/>
              </a:rPr>
              <a:t>N Latitude)</a:t>
            </a:r>
          </a:p>
        </p:txBody>
      </p:sp>
      <p:sp>
        <p:nvSpPr>
          <p:cNvPr id="9" name="Rectangle 8"/>
          <p:cNvSpPr/>
          <p:nvPr/>
        </p:nvSpPr>
        <p:spPr>
          <a:xfrm>
            <a:off x="762000" y="2857500"/>
            <a:ext cx="4686300" cy="409023"/>
          </a:xfrm>
          <a:prstGeom prst="rect">
            <a:avLst/>
          </a:prstGeom>
        </p:spPr>
        <p:txBody>
          <a:bodyPr wrap="square">
            <a:spAutoFit/>
          </a:bodyPr>
          <a:lstStyle/>
          <a:p>
            <a:pPr marL="0" marR="0" lvl="0" indent="0" algn="ctr" defTabSz="914400" rtl="0" eaLnBrk="0" fontAlgn="base" latinLnBrk="0" hangingPunct="0">
              <a:lnSpc>
                <a:spcPts val="1200"/>
              </a:lnSpc>
              <a:spcBef>
                <a:spcPts val="0"/>
              </a:spcBef>
              <a:spcAft>
                <a:spcPts val="1200"/>
              </a:spcAft>
              <a:buClrTx/>
              <a:buSzTx/>
              <a:buFontTx/>
              <a:buNone/>
              <a:tabLst>
                <a:tab pos="0" algn="l"/>
                <a:tab pos="914400" algn="l"/>
                <a:tab pos="1828800" algn="l"/>
                <a:tab pos="2743200" algn="l"/>
              </a:tabLst>
              <a:defRPr/>
            </a:pPr>
            <a:r>
              <a:rPr kumimoji="0" lang="en-US" sz="1400" b="0" i="0" u="none" strike="noStrike" kern="1200" cap="none" spc="0" normalizeH="0" baseline="0" noProof="0" dirty="0">
                <a:ln>
                  <a:noFill/>
                </a:ln>
                <a:solidFill>
                  <a:srgbClr val="333399"/>
                </a:solidFill>
                <a:effectLst/>
                <a:uLnTx/>
                <a:uFillTx/>
                <a:latin typeface="Calibri" panose="020F0502020204030204" pitchFamily="34" charset="0"/>
                <a:ea typeface="Times New Roman" panose="02020603050405020304" pitchFamily="18" charset="0"/>
                <a:cs typeface="Times New Roman" panose="02020603050405020304" pitchFamily="18" charset="0"/>
              </a:rPr>
              <a:t>Yearly Variation in Solar Elevation Angle for Location on the Lunar Surface (85</a:t>
            </a:r>
            <a:r>
              <a:rPr kumimoji="0" lang="en-US" sz="1400" b="0" i="0" u="none" strike="noStrike" kern="1200" cap="none" spc="0" normalizeH="0" baseline="0" noProof="0" dirty="0">
                <a:ln>
                  <a:noFill/>
                </a:ln>
                <a:solidFill>
                  <a:srgbClr val="333399"/>
                </a:solidFill>
                <a:effectLst/>
                <a:uLnTx/>
                <a:uFillTx/>
                <a:latin typeface="Calibri" panose="020F0502020204030204" pitchFamily="34" charset="0"/>
                <a:ea typeface="Times New Roman" panose="02020603050405020304" pitchFamily="18" charset="0"/>
                <a:cs typeface="Arial" panose="020B0604020202020204" pitchFamily="34" charset="0"/>
              </a:rPr>
              <a:t>°</a:t>
            </a:r>
            <a:r>
              <a:rPr kumimoji="0" lang="en-US" sz="1400" b="0" i="0" u="none" strike="noStrike" kern="1200" cap="none" spc="0" normalizeH="0" baseline="0" noProof="0" dirty="0">
                <a:ln>
                  <a:noFill/>
                </a:ln>
                <a:solidFill>
                  <a:srgbClr val="333399"/>
                </a:solidFill>
                <a:effectLst/>
                <a:uLnTx/>
                <a:uFillTx/>
                <a:latin typeface="Calibri" panose="020F0502020204030204" pitchFamily="34" charset="0"/>
                <a:ea typeface="Times New Roman" panose="02020603050405020304" pitchFamily="18" charset="0"/>
                <a:cs typeface="Times New Roman" panose="02020603050405020304" pitchFamily="18" charset="0"/>
              </a:rPr>
              <a:t>N Latitude) </a:t>
            </a:r>
          </a:p>
        </p:txBody>
      </p:sp>
    </p:spTree>
    <p:extLst>
      <p:ext uri="{BB962C8B-B14F-4D97-AF65-F5344CB8AC3E}">
        <p14:creationId xmlns:p14="http://schemas.microsoft.com/office/powerpoint/2010/main" val="34202313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Earthshine Results</a:t>
            </a:r>
          </a:p>
        </p:txBody>
      </p:sp>
      <p:sp>
        <p:nvSpPr>
          <p:cNvPr id="4" name="Footer Placeholder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TFAWS 2022 – September 6</a:t>
            </a:r>
            <a:r>
              <a:rPr kumimoji="0" lang="en-US" sz="1200" b="0" i="0" u="none" strike="noStrike" kern="1200" cap="none" spc="0" normalizeH="0" baseline="30000" noProof="0" dirty="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-9</a:t>
            </a:r>
            <a:r>
              <a:rPr kumimoji="0" lang="en-US" sz="1200" b="0" i="0" u="none" strike="noStrike" kern="1200" cap="none" spc="0" normalizeH="0" baseline="30000" noProof="0" dirty="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 2022</a:t>
            </a:r>
          </a:p>
        </p:txBody>
      </p:sp>
      <p:sp>
        <p:nvSpPr>
          <p:cNvPr id="5" name="Slide Number Placeholder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F42015-0FC7-4B0E-8D2B-76EADF48D957}" type="slidenum">
              <a:rPr kumimoji="0" lang="en-US" sz="1000" b="0" i="0" u="none" strike="noStrike" kern="1200" cap="none" spc="0" normalizeH="0" baseline="0" noProof="0" smtClean="0">
                <a:ln>
                  <a:noFill/>
                </a:ln>
                <a:solidFill>
                  <a:srgbClr val="333399"/>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24</a:t>
            </a:fld>
            <a:endParaRPr kumimoji="0" lang="en-US" sz="1000" b="0" i="0" u="none" strike="noStrike" kern="1200" cap="none" spc="0" normalizeH="0" baseline="0" noProof="0">
              <a:ln>
                <a:noFill/>
              </a:ln>
              <a:solidFill>
                <a:srgbClr val="333399"/>
              </a:solidFill>
              <a:effectLst/>
              <a:uLnTx/>
              <a:uFillTx/>
              <a:latin typeface="Arial" pitchFamily="34" charset="0"/>
              <a:ea typeface="ＭＳ Ｐゴシック" charset="-128"/>
              <a:cs typeface="+mn-cs"/>
            </a:endParaRPr>
          </a:p>
        </p:txBody>
      </p:sp>
      <p:sp>
        <p:nvSpPr>
          <p:cNvPr id="11" name="Content Placeholder 2"/>
          <p:cNvSpPr>
            <a:spLocks noGrp="1"/>
          </p:cNvSpPr>
          <p:nvPr>
            <p:ph idx="1"/>
          </p:nvPr>
        </p:nvSpPr>
        <p:spPr>
          <a:xfrm>
            <a:off x="685800" y="1143000"/>
            <a:ext cx="10972800" cy="2383277"/>
          </a:xfrm>
        </p:spPr>
        <p:txBody>
          <a:bodyPr/>
          <a:lstStyle/>
          <a:p>
            <a:r>
              <a:rPr lang="en-US" sz="2000" dirty="0">
                <a:latin typeface="Calibri" panose="020F0502020204030204" pitchFamily="34" charset="0"/>
              </a:rPr>
              <a:t>A typical yearly variation of Earthshine is shown for a lunar location at 85</a:t>
            </a:r>
            <a:r>
              <a:rPr lang="en-US" sz="2000" baseline="30000" dirty="0">
                <a:latin typeface="Calibri" panose="020F0502020204030204" pitchFamily="34" charset="0"/>
              </a:rPr>
              <a:t>o</a:t>
            </a:r>
            <a:r>
              <a:rPr lang="en-US" sz="2000" dirty="0">
                <a:latin typeface="Calibri" panose="020F0502020204030204" pitchFamily="34" charset="0"/>
              </a:rPr>
              <a:t>N latitude with a surface tilt of 15</a:t>
            </a:r>
            <a:r>
              <a:rPr lang="en-US" sz="2000" baseline="30000" dirty="0">
                <a:latin typeface="Calibri" panose="020F0502020204030204" pitchFamily="34" charset="0"/>
              </a:rPr>
              <a:t>o</a:t>
            </a:r>
            <a:r>
              <a:rPr lang="en-US" sz="2000" dirty="0">
                <a:latin typeface="Calibri" panose="020F0502020204030204" pitchFamily="34" charset="0"/>
              </a:rPr>
              <a:t>.  </a:t>
            </a:r>
          </a:p>
          <a:p>
            <a:r>
              <a:rPr lang="en-US" sz="2000" dirty="0">
                <a:latin typeface="Calibri" panose="020F0502020204030204" pitchFamily="34" charset="0"/>
              </a:rPr>
              <a:t>The flux is zero for when the Earth sets below the horizon as shown in the figure. The variation and peaks of the reflected solar are greater than the infrared contribution. </a:t>
            </a:r>
          </a:p>
        </p:txBody>
      </p:sp>
      <p:pic>
        <p:nvPicPr>
          <p:cNvPr id="12" name="Picture 11"/>
          <p:cNvPicPr>
            <a:picLocks noChangeAspect="1"/>
          </p:cNvPicPr>
          <p:nvPr/>
        </p:nvPicPr>
        <p:blipFill>
          <a:blip r:embed="rId2"/>
          <a:stretch>
            <a:fillRect/>
          </a:stretch>
        </p:blipFill>
        <p:spPr>
          <a:xfrm>
            <a:off x="1600200" y="3009900"/>
            <a:ext cx="9352075" cy="2981202"/>
          </a:xfrm>
          <a:prstGeom prst="rect">
            <a:avLst/>
          </a:prstGeom>
        </p:spPr>
      </p:pic>
    </p:spTree>
    <p:extLst>
      <p:ext uri="{BB962C8B-B14F-4D97-AF65-F5344CB8AC3E}">
        <p14:creationId xmlns:p14="http://schemas.microsoft.com/office/powerpoint/2010/main" val="16951470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905000" y="2362200"/>
            <a:ext cx="3523793" cy="3340898"/>
          </a:xfrm>
          <a:prstGeom prst="rect">
            <a:avLst/>
          </a:prstGeom>
        </p:spPr>
      </p:pic>
      <p:sp>
        <p:nvSpPr>
          <p:cNvPr id="13313" name="Rectangle 5"/>
          <p:cNvSpPr>
            <a:spLocks noGrp="1" noChangeArrowheads="1"/>
          </p:cNvSpPr>
          <p:nvPr>
            <p:ph type="subTitle" idx="1"/>
          </p:nvPr>
        </p:nvSpPr>
        <p:spPr>
          <a:xfrm>
            <a:off x="4966781" y="4724400"/>
            <a:ext cx="6096000" cy="914400"/>
          </a:xfrm>
        </p:spPr>
        <p:txBody>
          <a:bodyPr/>
          <a:lstStyle/>
          <a:p>
            <a:pPr eaLnBrk="1" hangingPunct="1"/>
            <a:r>
              <a:rPr lang="en-US" sz="1800" dirty="0">
                <a:solidFill>
                  <a:schemeClr val="tx1"/>
                </a:solidFill>
                <a:ea typeface="ＭＳ Ｐゴシック" charset="-128"/>
              </a:rPr>
              <a:t>Presented By</a:t>
            </a:r>
            <a:br>
              <a:rPr lang="en-US" sz="1800" dirty="0">
                <a:solidFill>
                  <a:schemeClr val="tx1"/>
                </a:solidFill>
                <a:ea typeface="ＭＳ Ｐゴシック" charset="-128"/>
              </a:rPr>
            </a:br>
            <a:r>
              <a:rPr lang="en-US" sz="1800">
                <a:solidFill>
                  <a:schemeClr val="tx1"/>
                </a:solidFill>
                <a:ea typeface="ＭＳ Ｐゴシック" charset="-128"/>
              </a:rPr>
              <a:t>Greg Schunk</a:t>
            </a:r>
            <a:endParaRPr lang="en-US" dirty="0">
              <a:solidFill>
                <a:schemeClr val="tx1"/>
              </a:solidFill>
              <a:ea typeface="ＭＳ Ｐゴシック" charset="-128"/>
            </a:endParaRPr>
          </a:p>
        </p:txBody>
      </p:sp>
      <p:sp>
        <p:nvSpPr>
          <p:cNvPr id="13314" name="Rectangle 10"/>
          <p:cNvSpPr>
            <a:spLocks noGrp="1" noChangeArrowheads="1"/>
          </p:cNvSpPr>
          <p:nvPr>
            <p:ph type="ctrTitle"/>
          </p:nvPr>
        </p:nvSpPr>
        <p:spPr>
          <a:xfrm>
            <a:off x="4457700" y="914400"/>
            <a:ext cx="7114162" cy="3347936"/>
          </a:xfrm>
        </p:spPr>
        <p:txBody>
          <a:bodyPr/>
          <a:lstStyle/>
          <a:p>
            <a:pPr eaLnBrk="1" hangingPunct="1"/>
            <a:r>
              <a:rPr lang="en-US" sz="3200" b="0" dirty="0">
                <a:ea typeface="ＭＳ Ｐゴシック" charset="-128"/>
              </a:rPr>
              <a:t>Lunar Thermal Analysis Guidebook (L-TAG):</a:t>
            </a:r>
            <a:br>
              <a:rPr lang="en-US" sz="3200" b="0" dirty="0">
                <a:ea typeface="ＭＳ Ｐゴシック" charset="-128"/>
              </a:rPr>
            </a:br>
            <a:r>
              <a:rPr lang="en-US" b="0" i="1" dirty="0">
                <a:ea typeface="ＭＳ Ｐゴシック" charset="-128"/>
              </a:rPr>
              <a:t>Shadowing and Terrain Effects</a:t>
            </a:r>
            <a:br>
              <a:rPr lang="en-US" b="0" i="1" dirty="0">
                <a:ea typeface="ＭＳ Ｐゴシック" charset="-128"/>
              </a:rPr>
            </a:br>
            <a:br>
              <a:rPr lang="en-US" b="0" dirty="0">
                <a:ea typeface="ＭＳ Ｐゴシック" charset="-128"/>
              </a:rPr>
            </a:br>
            <a:r>
              <a:rPr lang="en-US" sz="2000" b="0" dirty="0">
                <a:ea typeface="ＭＳ Ｐゴシック" charset="-128"/>
              </a:rPr>
              <a:t>Carlos Gomez, Brian Hamill, Greg Schunk</a:t>
            </a:r>
            <a:br>
              <a:rPr lang="en-US" sz="2000" b="0" dirty="0">
                <a:ea typeface="ＭＳ Ｐゴシック" charset="-128"/>
              </a:rPr>
            </a:br>
            <a:r>
              <a:rPr lang="en-US" sz="2000" b="0" dirty="0">
                <a:ea typeface="ＭＳ Ｐゴシック" charset="-128"/>
              </a:rPr>
              <a:t>NASA/Marshall Space Flight Center</a:t>
            </a:r>
            <a:br>
              <a:rPr lang="en-US" sz="2000" b="0" dirty="0">
                <a:ea typeface="ＭＳ Ｐゴシック" charset="-128"/>
              </a:rPr>
            </a:br>
            <a:r>
              <a:rPr lang="en-US" sz="2000" b="0" dirty="0">
                <a:ea typeface="ＭＳ Ｐゴシック" charset="-128"/>
              </a:rPr>
              <a:t>&amp;</a:t>
            </a:r>
            <a:br>
              <a:rPr lang="en-US" sz="2000" b="0" dirty="0">
                <a:ea typeface="ＭＳ Ｐゴシック" charset="-128"/>
              </a:rPr>
            </a:br>
            <a:r>
              <a:rPr lang="en-US" sz="2000" b="0" dirty="0">
                <a:ea typeface="ＭＳ Ｐゴシック" charset="-128"/>
              </a:rPr>
              <a:t>Lisa Erickson</a:t>
            </a:r>
            <a:br>
              <a:rPr lang="en-US" sz="2000" b="0" dirty="0">
                <a:ea typeface="ＭＳ Ｐゴシック" charset="-128"/>
              </a:rPr>
            </a:br>
            <a:r>
              <a:rPr lang="en-US" sz="2000" b="0" dirty="0">
                <a:ea typeface="ＭＳ Ｐゴシック" charset="-128"/>
              </a:rPr>
              <a:t>NASA/Johnson Space Center</a:t>
            </a:r>
          </a:p>
        </p:txBody>
      </p:sp>
      <p:sp>
        <p:nvSpPr>
          <p:cNvPr id="13315" name="Rectangle 11"/>
          <p:cNvSpPr>
            <a:spLocks noChangeArrowheads="1"/>
          </p:cNvSpPr>
          <p:nvPr/>
        </p:nvSpPr>
        <p:spPr bwMode="auto">
          <a:xfrm>
            <a:off x="5995481" y="5366426"/>
            <a:ext cx="4038600" cy="1200329"/>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Thermal &amp; Fluids Analysis Workshop</a:t>
            </a:r>
            <a:br>
              <a:rPr kumimoji="0" lang="en-US" sz="18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br>
            <a:r>
              <a:rPr kumimoji="0" lang="en-US" sz="18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TFAWS 2022</a:t>
            </a:r>
            <a:br>
              <a:rPr kumimoji="0" lang="en-US" sz="18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br>
            <a:r>
              <a:rPr kumimoji="0" lang="en-US" sz="18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September 6</a:t>
            </a:r>
            <a:r>
              <a:rPr kumimoji="0" lang="en-US" sz="1800" b="0" i="0" u="none" strike="noStrike" kern="1200" cap="none" spc="0" normalizeH="0" baseline="30000" noProof="0" dirty="0">
                <a:ln>
                  <a:noFill/>
                </a:ln>
                <a:solidFill>
                  <a:srgbClr val="333399"/>
                </a:solidFill>
                <a:effectLst/>
                <a:uLnTx/>
                <a:uFillTx/>
                <a:latin typeface="Arial" pitchFamily="34" charset="0"/>
                <a:ea typeface="ＭＳ Ｐゴシック" charset="-128"/>
                <a:cs typeface="+mn-cs"/>
              </a:rPr>
              <a:t>th</a:t>
            </a:r>
            <a:r>
              <a:rPr kumimoji="0" lang="en-US" sz="18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-9</a:t>
            </a:r>
            <a:r>
              <a:rPr kumimoji="0" lang="en-US" sz="1800" b="0" i="0" u="none" strike="noStrike" kern="1200" cap="none" spc="0" normalizeH="0" baseline="30000" noProof="0" dirty="0">
                <a:ln>
                  <a:noFill/>
                </a:ln>
                <a:solidFill>
                  <a:srgbClr val="333399"/>
                </a:solidFill>
                <a:effectLst/>
                <a:uLnTx/>
                <a:uFillTx/>
                <a:latin typeface="Arial" pitchFamily="34" charset="0"/>
                <a:ea typeface="ＭＳ Ｐゴシック" charset="-128"/>
                <a:cs typeface="+mn-cs"/>
              </a:rPr>
              <a:t>th</a:t>
            </a:r>
            <a:r>
              <a:rPr kumimoji="0" lang="en-US" sz="18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 2022</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Virtual Conference</a:t>
            </a:r>
          </a:p>
        </p:txBody>
      </p:sp>
      <p:sp>
        <p:nvSpPr>
          <p:cNvPr id="112676" name="Text Box 36"/>
          <p:cNvSpPr txBox="1">
            <a:spLocks noChangeArrowheads="1"/>
          </p:cNvSpPr>
          <p:nvPr/>
        </p:nvSpPr>
        <p:spPr bwMode="auto">
          <a:xfrm>
            <a:off x="1524000" y="152400"/>
            <a:ext cx="8686800" cy="609600"/>
          </a:xfrm>
          <a:prstGeom prst="rect">
            <a:avLst/>
          </a:prstGeom>
          <a:gradFill rotWithShape="0">
            <a:gsLst>
              <a:gs pos="0">
                <a:schemeClr val="accent2"/>
              </a:gs>
              <a:gs pos="100000">
                <a:schemeClr val="accent2">
                  <a:gamma/>
                  <a:shade val="48627"/>
                  <a:invGamma/>
                </a:schemeClr>
              </a:gs>
            </a:gsLst>
            <a:lin ang="0" scaled="1"/>
          </a:gradFill>
          <a:ln w="9525">
            <a:noFill/>
            <a:miter lim="800000"/>
            <a:headEnd/>
            <a:tailEnd/>
          </a:ln>
          <a:effectLst/>
        </p:spPr>
        <p:txBody>
          <a:bodyPr anchor="ctr"/>
          <a:lstStyle/>
          <a:p>
            <a:pPr marL="0" marR="0" lvl="0" indent="0" algn="l" defTabSz="914400" rtl="0" eaLnBrk="0" fontAlgn="base" latinLnBrk="0" hangingPunct="0">
              <a:lnSpc>
                <a:spcPct val="100000"/>
              </a:lnSpc>
              <a:spcBef>
                <a:spcPct val="50000"/>
              </a:spcBef>
              <a:spcAft>
                <a:spcPct val="0"/>
              </a:spcAft>
              <a:buClrTx/>
              <a:buSzTx/>
              <a:buFontTx/>
              <a:buNone/>
              <a:tabLst>
                <a:tab pos="4459288" algn="ctr"/>
              </a:tabLst>
              <a:defRPr/>
            </a:pPr>
            <a:r>
              <a:rPr kumimoji="0" lang="en-US" sz="2800" b="1" i="0" u="none" strike="noStrike" kern="1200" cap="none" spc="0" normalizeH="0" baseline="0" noProof="0" dirty="0">
                <a:ln>
                  <a:noFill/>
                </a:ln>
                <a:solidFill>
                  <a:srgbClr val="FFFFFF"/>
                </a:solidFill>
                <a:effectLst/>
                <a:uLnTx/>
                <a:uFillTx/>
                <a:latin typeface="Arial" charset="0"/>
                <a:ea typeface="ＭＳ Ｐゴシック" charset="-128"/>
                <a:cs typeface="+mn-cs"/>
              </a:rPr>
              <a:t>	TFAWS Short Course</a:t>
            </a:r>
          </a:p>
        </p:txBody>
      </p:sp>
      <p:pic>
        <p:nvPicPr>
          <p:cNvPr id="13317" name="Picture 19"/>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9601200" y="1"/>
            <a:ext cx="1066800" cy="904875"/>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Shadowing by Terrain Features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143000"/>
                <a:ext cx="6553200" cy="3505200"/>
              </a:xfrm>
            </p:spPr>
            <p:txBody>
              <a:bodyPr/>
              <a:lstStyle/>
              <a:p>
                <a:r>
                  <a:rPr lang="en-US" dirty="0">
                    <a:latin typeface="Calibri" panose="020F0502020204030204" pitchFamily="34" charset="0"/>
                  </a:rPr>
                  <a:t>Simple geometry can be used to predict if a surface feature shadows a target location (e.g. a landing site). If the surface feature is near the target location, the Moon’s curvature may be neglected. </a:t>
                </a:r>
              </a:p>
              <a:p>
                <a:r>
                  <a:rPr lang="en-US" dirty="0">
                    <a:latin typeface="Calibri" panose="020F0502020204030204" pitchFamily="34" charset="0"/>
                    <a:ea typeface="Times New Roman" panose="02020603050405020304" pitchFamily="18" charset="0"/>
                    <a:cs typeface="Times New Roman" panose="02020603050405020304" pitchFamily="18" charset="0"/>
                  </a:rPr>
                  <a:t>The shadow length, </a:t>
                </a:r>
                <a14:m>
                  <m:oMath xmlns:m="http://schemas.openxmlformats.org/officeDocument/2006/math">
                    <m:r>
                      <a:rPr lang="en-US" i="1">
                        <a:effectLst/>
                        <a:latin typeface="Cambria Math" panose="02040503050406030204" pitchFamily="18" charset="0"/>
                        <a:ea typeface="Times New Roman" panose="02020603050405020304" pitchFamily="18" charset="0"/>
                        <a:cs typeface="Times New Roman" panose="02020603050405020304" pitchFamily="18" charset="0"/>
                      </a:rPr>
                      <m:t>𝐿</m:t>
                    </m:r>
                  </m:oMath>
                </a14:m>
                <a:r>
                  <a:rPr lang="en-US" dirty="0">
                    <a:effectLst/>
                    <a:latin typeface="Calibri" panose="020F0502020204030204" pitchFamily="34" charset="0"/>
                    <a:ea typeface="Times New Roman" panose="02020603050405020304" pitchFamily="18" charset="0"/>
                    <a:cs typeface="Times New Roman" panose="02020603050405020304" pitchFamily="18" charset="0"/>
                  </a:rPr>
                  <a:t>, from a boulder of height </a:t>
                </a:r>
                <a14:m>
                  <m:oMath xmlns:m="http://schemas.openxmlformats.org/officeDocument/2006/math">
                    <m:r>
                      <a:rPr lang="en-US" i="1">
                        <a:effectLst/>
                        <a:latin typeface="Cambria Math" panose="02040503050406030204" pitchFamily="18" charset="0"/>
                        <a:ea typeface="Times New Roman" panose="02020603050405020304" pitchFamily="18" charset="0"/>
                        <a:cs typeface="Times New Roman" panose="02020603050405020304" pitchFamily="18" charset="0"/>
                      </a:rPr>
                      <m:t>h</m:t>
                    </m:r>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en-US" dirty="0">
                    <a:effectLst/>
                    <a:latin typeface="Calibri" panose="020F0502020204030204" pitchFamily="34" charset="0"/>
                    <a:ea typeface="Times New Roman" panose="02020603050405020304" pitchFamily="18" charset="0"/>
                    <a:cs typeface="Times New Roman" panose="02020603050405020304" pitchFamily="18" charset="0"/>
                  </a:rPr>
                  <a:t> can be calculated as shown below </a:t>
                </a:r>
                <a:r>
                  <a:rPr lang="en-US" dirty="0">
                    <a:latin typeface="Calibri" panose="020F0502020204030204" pitchFamily="34" charset="0"/>
                  </a:rPr>
                  <a:t>where </a:t>
                </a:r>
                <a14:m>
                  <m:oMath xmlns:m="http://schemas.openxmlformats.org/officeDocument/2006/math">
                    <m:r>
                      <a:rPr lang="en-US" i="1">
                        <a:latin typeface="Cambria Math" panose="02040503050406030204" pitchFamily="18" charset="0"/>
                      </a:rPr>
                      <m:t>𝛼</m:t>
                    </m:r>
                  </m:oMath>
                </a14:m>
                <a:r>
                  <a:rPr lang="en-US" dirty="0">
                    <a:latin typeface="Calibri" panose="020F0502020204030204" pitchFamily="34" charset="0"/>
                  </a:rPr>
                  <a:t> is the solar elevation angle.</a:t>
                </a:r>
              </a:p>
              <a:p>
                <a:r>
                  <a:rPr lang="en-US" dirty="0">
                    <a:latin typeface="Calibri" panose="020F0502020204030204" pitchFamily="34" charset="0"/>
                    <a:ea typeface="MS Mincho" panose="02020609040205080304" pitchFamily="49" charset="-128"/>
                    <a:cs typeface="Times New Roman" panose="02020603050405020304" pitchFamily="18" charset="0"/>
                  </a:rPr>
                  <a:t>The height </a:t>
                </a:r>
                <a:r>
                  <a:rPr lang="en-US" dirty="0">
                    <a:effectLst/>
                    <a:latin typeface="Calibri" panose="020F0502020204030204" pitchFamily="34" charset="0"/>
                    <a:ea typeface="Times New Roman" panose="02020603050405020304" pitchFamily="18" charset="0"/>
                    <a:cs typeface="Times New Roman" panose="02020603050405020304" pitchFamily="18" charset="0"/>
                  </a:rPr>
                  <a:t>of the shaded region, </a:t>
                </a:r>
                <a14:m>
                  <m:oMath xmlns:m="http://schemas.openxmlformats.org/officeDocument/2006/math">
                    <m:r>
                      <a:rPr lang="en-US" i="1">
                        <a:effectLst/>
                        <a:latin typeface="Cambria Math" panose="02040503050406030204" pitchFamily="18" charset="0"/>
                        <a:ea typeface="Times New Roman" panose="02020603050405020304" pitchFamily="18" charset="0"/>
                        <a:cs typeface="Times New Roman" panose="02020603050405020304" pitchFamily="18" charset="0"/>
                      </a:rPr>
                      <m:t>𝑦</m:t>
                    </m:r>
                  </m:oMath>
                </a14:m>
                <a:r>
                  <a:rPr lang="en-US" dirty="0">
                    <a:effectLst/>
                    <a:latin typeface="Calibri" panose="020F0502020204030204" pitchFamily="34" charset="0"/>
                    <a:ea typeface="Times New Roman" panose="02020603050405020304" pitchFamily="18" charset="0"/>
                    <a:cs typeface="Times New Roman" panose="02020603050405020304" pitchFamily="18" charset="0"/>
                  </a:rPr>
                  <a:t>, a distance </a:t>
                </a:r>
                <a14:m>
                  <m:oMath xmlns:m="http://schemas.openxmlformats.org/officeDocument/2006/math">
                    <m:r>
                      <a:rPr lang="en-US" i="1">
                        <a:effectLst/>
                        <a:latin typeface="Cambria Math" panose="02040503050406030204" pitchFamily="18" charset="0"/>
                        <a:ea typeface="Times New Roman" panose="02020603050405020304" pitchFamily="18" charset="0"/>
                        <a:cs typeface="Times New Roman" panose="02020603050405020304" pitchFamily="18" charset="0"/>
                      </a:rPr>
                      <m:t>𝑥</m:t>
                    </m:r>
                  </m:oMath>
                </a14:m>
                <a:r>
                  <a:rPr lang="en-US" dirty="0">
                    <a:effectLst/>
                    <a:latin typeface="Calibri" panose="020F0502020204030204" pitchFamily="34" charset="0"/>
                    <a:ea typeface="Times New Roman" panose="02020603050405020304" pitchFamily="18" charset="0"/>
                    <a:cs typeface="Times New Roman" panose="02020603050405020304" pitchFamily="18" charset="0"/>
                  </a:rPr>
                  <a:t> away from the boulder can be calculated using similar triangles.</a:t>
                </a:r>
                <a:endParaRPr lang="en-US" dirty="0">
                  <a:latin typeface="Calibri" panose="020F0502020204030204" pitchFamily="34"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143000"/>
                <a:ext cx="6553200" cy="3505200"/>
              </a:xfrm>
              <a:blipFill rotWithShape="0">
                <a:blip r:embed="rId2"/>
                <a:stretch>
                  <a:fillRect l="-1488" t="-1739" r="-1395" b="-25391"/>
                </a:stretch>
              </a:blipFill>
            </p:spPr>
            <p:txBody>
              <a:bodyPr/>
              <a:lstStyle/>
              <a:p>
                <a:r>
                  <a:rPr lang="en-US">
                    <a:noFill/>
                  </a:rPr>
                  <a:t> </a:t>
                </a:r>
              </a:p>
            </p:txBody>
          </p:sp>
        </mc:Fallback>
      </mc:AlternateContent>
      <p:sp>
        <p:nvSpPr>
          <p:cNvPr id="4" name="Footer Placeholder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TFAWS 2022 – September 6</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-9</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 2022</a:t>
            </a:r>
            <a:endPar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F42015-0FC7-4B0E-8D2B-76EADF48D957}" type="slidenum">
              <a:rPr kumimoji="0" lang="en-US" sz="1000" b="0" i="0" u="none" strike="noStrike" kern="1200" cap="none" spc="0" normalizeH="0" baseline="0" noProof="0" smtClean="0">
                <a:ln>
                  <a:noFill/>
                </a:ln>
                <a:solidFill>
                  <a:srgbClr val="333399"/>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lang="en-US" sz="1000" b="0" i="0" u="none" strike="noStrike" kern="1200" cap="none" spc="0" normalizeH="0" baseline="0" noProof="0">
              <a:ln>
                <a:noFill/>
              </a:ln>
              <a:solidFill>
                <a:srgbClr val="333399"/>
              </a:solidFill>
              <a:effectLst/>
              <a:uLnTx/>
              <a:uFillTx/>
              <a:latin typeface="Arial" pitchFamily="34" charset="0"/>
              <a:ea typeface="ＭＳ Ｐゴシック" charset="-128"/>
              <a:cs typeface="+mn-cs"/>
            </a:endParaRPr>
          </a:p>
        </p:txBody>
      </p:sp>
      <mc:AlternateContent xmlns:mc="http://schemas.openxmlformats.org/markup-compatibility/2006" xmlns:a14="http://schemas.microsoft.com/office/drawing/2010/main">
        <mc:Choice Requires="a14">
          <p:sp>
            <p:nvSpPr>
              <p:cNvPr id="6" name="Rectangle 5"/>
              <p:cNvSpPr/>
              <p:nvPr/>
            </p:nvSpPr>
            <p:spPr>
              <a:xfrm>
                <a:off x="8420100" y="1028700"/>
                <a:ext cx="1504579" cy="731290"/>
              </a:xfrm>
              <a:prstGeom prst="rect">
                <a:avLst/>
              </a:prstGeom>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000" b="1" i="1" u="none" strike="noStrike" kern="1200" cap="none" spc="0" normalizeH="0" baseline="0" noProof="0" smtClean="0">
                          <a:ln>
                            <a:noFill/>
                          </a:ln>
                          <a:solidFill>
                            <a:srgbClr val="000000"/>
                          </a:solidFill>
                          <a:effectLst/>
                          <a:uLnTx/>
                          <a:uFillTx/>
                          <a:latin typeface="Cambria Math" panose="02040503050406030204" pitchFamily="18" charset="0"/>
                          <a:cs typeface="+mn-cs"/>
                        </a:rPr>
                        <m:t>𝐿</m:t>
                      </m:r>
                      <m:r>
                        <a:rPr kumimoji="0" lang="en-US" sz="2000" b="1" i="0" u="none" strike="noStrike" kern="1200" cap="none" spc="0" normalizeH="0" baseline="0" noProof="0">
                          <a:ln>
                            <a:noFill/>
                          </a:ln>
                          <a:solidFill>
                            <a:srgbClr val="000000"/>
                          </a:solidFill>
                          <a:effectLst/>
                          <a:uLnTx/>
                          <a:uFillTx/>
                          <a:latin typeface="Cambria Math" panose="02040503050406030204" pitchFamily="18" charset="0"/>
                          <a:cs typeface="+mn-cs"/>
                        </a:rPr>
                        <m:t>=</m:t>
                      </m:r>
                      <m:f>
                        <m:fPr>
                          <m:ctrlP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ctrlPr>
                        </m:fPr>
                        <m:num>
                          <m: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t>h</m:t>
                          </m:r>
                        </m:num>
                        <m:den>
                          <m:d>
                            <m:dPr>
                              <m:begChr m:val=""/>
                              <m:ctrlP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ctrlPr>
                            </m:dPr>
                            <m:e>
                              <m:r>
                                <m:rPr>
                                  <m:sty m:val="p"/>
                                </m:rPr>
                                <a:rPr kumimoji="0" lang="en-US" sz="2000" b="0" i="0" u="none" strike="noStrike" kern="1200" cap="none" spc="0" normalizeH="0" baseline="0" noProof="0" smtClean="0">
                                  <a:ln>
                                    <a:noFill/>
                                  </a:ln>
                                  <a:solidFill>
                                    <a:srgbClr val="000000"/>
                                  </a:solidFill>
                                  <a:effectLst/>
                                  <a:uLnTx/>
                                  <a:uFillTx/>
                                  <a:latin typeface="Cambria Math" panose="02040503050406030204" pitchFamily="18" charset="0"/>
                                  <a:cs typeface="+mn-cs"/>
                                </a:rPr>
                                <m:t>ta</m:t>
                              </m:r>
                              <m:r>
                                <a:rPr kumimoji="0" lang="en-US" sz="2000" b="0" i="1" u="none" strike="noStrike" kern="1200" cap="none" spc="0" normalizeH="0" baseline="0" noProof="0" smtClean="0">
                                  <a:ln>
                                    <a:noFill/>
                                  </a:ln>
                                  <a:solidFill>
                                    <a:srgbClr val="000000"/>
                                  </a:solidFill>
                                  <a:effectLst/>
                                  <a:uLnTx/>
                                  <a:uFillTx/>
                                  <a:latin typeface="Cambria Math" panose="02040503050406030204" pitchFamily="18" charset="0"/>
                                  <a:cs typeface="+mn-cs"/>
                                </a:rPr>
                                <m:t>𝑛</m:t>
                              </m:r>
                              <m:r>
                                <a:rPr kumimoji="0" lang="en-US" sz="2000" b="1" i="1" u="none" strike="noStrike" kern="1200" cap="none" spc="0" normalizeH="0" baseline="0" noProof="0" smtClean="0">
                                  <a:ln>
                                    <a:noFill/>
                                  </a:ln>
                                  <a:solidFill>
                                    <a:srgbClr val="000000"/>
                                  </a:solidFill>
                                  <a:effectLst/>
                                  <a:uLnTx/>
                                  <a:uFillTx/>
                                  <a:latin typeface="Cambria Math" panose="02040503050406030204" pitchFamily="18" charset="0"/>
                                  <a:cs typeface="+mn-cs"/>
                                </a:rPr>
                                <m:t>(</m:t>
                              </m:r>
                              <m: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t>𝛼</m:t>
                              </m:r>
                            </m:e>
                          </m:d>
                        </m:den>
                      </m:f>
                    </m:oMath>
                  </m:oMathPara>
                </a14:m>
                <a:endParaRPr kumimoji="0" lang="en-US" sz="2000" b="1" i="0" u="none" strike="noStrike" kern="1200" cap="none" spc="0" normalizeH="0" baseline="0" noProof="0" dirty="0">
                  <a:ln>
                    <a:noFill/>
                  </a:ln>
                  <a:solidFill>
                    <a:srgbClr val="000000"/>
                  </a:solidFill>
                  <a:effectLst/>
                  <a:uLnTx/>
                  <a:uFillTx/>
                  <a:latin typeface="Times" charset="0"/>
                  <a:ea typeface="ＭＳ Ｐゴシック" charset="-128"/>
                  <a:cs typeface="+mn-cs"/>
                </a:endParaRPr>
              </a:p>
            </p:txBody>
          </p:sp>
        </mc:Choice>
        <mc:Fallback xmlns="">
          <p:sp>
            <p:nvSpPr>
              <p:cNvPr id="6" name="Rectangle 5"/>
              <p:cNvSpPr>
                <a:spLocks noRot="1" noChangeAspect="1" noMove="1" noResize="1" noEditPoints="1" noAdjustHandles="1" noChangeArrowheads="1" noChangeShapeType="1" noTextEdit="1"/>
              </p:cNvSpPr>
              <p:nvPr/>
            </p:nvSpPr>
            <p:spPr>
              <a:xfrm>
                <a:off x="8420100" y="1028700"/>
                <a:ext cx="1504579" cy="731290"/>
              </a:xfrm>
              <a:prstGeom prst="rect">
                <a:avLst/>
              </a:prstGeom>
              <a:blipFill rotWithShape="0">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8496300" y="2057400"/>
                <a:ext cx="1324145" cy="668516"/>
              </a:xfrm>
              <a:prstGeom prst="rect">
                <a:avLst/>
              </a:prstGeom>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f>
                        <m:fPr>
                          <m:ctrlP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ctrlPr>
                        </m:fPr>
                        <m:num>
                          <m: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t>𝑦</m:t>
                          </m:r>
                        </m:num>
                        <m:den>
                          <m: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t>h</m:t>
                          </m:r>
                        </m:den>
                      </m:f>
                      <m:r>
                        <a:rPr kumimoji="0" lang="en-US" sz="2000" b="1" i="0" u="none" strike="noStrike" kern="1200" cap="none" spc="0" normalizeH="0" baseline="0" noProof="0">
                          <a:ln>
                            <a:noFill/>
                          </a:ln>
                          <a:solidFill>
                            <a:srgbClr val="000000"/>
                          </a:solidFill>
                          <a:effectLst/>
                          <a:uLnTx/>
                          <a:uFillTx/>
                          <a:latin typeface="Cambria Math" panose="02040503050406030204" pitchFamily="18" charset="0"/>
                          <a:cs typeface="+mn-cs"/>
                        </a:rPr>
                        <m:t>=</m:t>
                      </m:r>
                      <m:f>
                        <m:fPr>
                          <m:ctrlP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ctrlPr>
                        </m:fPr>
                        <m:num>
                          <m: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t>𝐿</m:t>
                          </m:r>
                          <m:r>
                            <a:rPr kumimoji="0" lang="en-US" sz="2000" b="1" i="0" u="none" strike="noStrike" kern="1200" cap="none" spc="0" normalizeH="0" baseline="0" noProof="0">
                              <a:ln>
                                <a:noFill/>
                              </a:ln>
                              <a:solidFill>
                                <a:srgbClr val="000000"/>
                              </a:solidFill>
                              <a:effectLst/>
                              <a:uLnTx/>
                              <a:uFillTx/>
                              <a:latin typeface="Cambria Math" panose="02040503050406030204" pitchFamily="18" charset="0"/>
                              <a:cs typeface="+mn-cs"/>
                            </a:rPr>
                            <m:t>−</m:t>
                          </m:r>
                          <m: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t>𝑥</m:t>
                          </m:r>
                        </m:num>
                        <m:den>
                          <m:r>
                            <a:rPr kumimoji="0" lang="en-US" sz="2000" b="1" i="1" u="none" strike="noStrike" kern="1200" cap="none" spc="0" normalizeH="0" baseline="0" noProof="0">
                              <a:ln>
                                <a:noFill/>
                              </a:ln>
                              <a:solidFill>
                                <a:srgbClr val="000000"/>
                              </a:solidFill>
                              <a:effectLst/>
                              <a:uLnTx/>
                              <a:uFillTx/>
                              <a:latin typeface="Cambria Math" panose="02040503050406030204" pitchFamily="18" charset="0"/>
                              <a:cs typeface="+mn-cs"/>
                            </a:rPr>
                            <m:t>𝐿</m:t>
                          </m:r>
                        </m:den>
                      </m:f>
                    </m:oMath>
                  </m:oMathPara>
                </a14:m>
                <a:endParaRPr kumimoji="0" lang="en-US" sz="2000" b="1" i="0" u="none" strike="noStrike" kern="1200" cap="none" spc="0" normalizeH="0" baseline="0" noProof="0" dirty="0">
                  <a:ln>
                    <a:noFill/>
                  </a:ln>
                  <a:solidFill>
                    <a:srgbClr val="000000"/>
                  </a:solidFill>
                  <a:effectLst/>
                  <a:uLnTx/>
                  <a:uFillTx/>
                  <a:latin typeface="Times" charset="0"/>
                  <a:ea typeface="ＭＳ Ｐゴシック" charset="-128"/>
                  <a:cs typeface="+mn-cs"/>
                </a:endParaRPr>
              </a:p>
            </p:txBody>
          </p:sp>
        </mc:Choice>
        <mc:Fallback xmlns="">
          <p:sp>
            <p:nvSpPr>
              <p:cNvPr id="7" name="Rectangle 6"/>
              <p:cNvSpPr>
                <a:spLocks noRot="1" noChangeAspect="1" noMove="1" noResize="1" noEditPoints="1" noAdjustHandles="1" noChangeArrowheads="1" noChangeShapeType="1" noTextEdit="1"/>
              </p:cNvSpPr>
              <p:nvPr/>
            </p:nvSpPr>
            <p:spPr>
              <a:xfrm>
                <a:off x="8496300" y="2057400"/>
                <a:ext cx="1324145" cy="668516"/>
              </a:xfrm>
              <a:prstGeom prst="rect">
                <a:avLst/>
              </a:prstGeom>
              <a:blipFill rotWithShape="0">
                <a:blip r:embed="rId4"/>
                <a:stretch>
                  <a:fillRect/>
                </a:stretch>
              </a:blipFill>
            </p:spPr>
            <p:txBody>
              <a:bodyPr/>
              <a:lstStyle/>
              <a:p>
                <a:r>
                  <a:rPr lang="en-US">
                    <a:noFill/>
                  </a:rPr>
                  <a:t> </a:t>
                </a:r>
              </a:p>
            </p:txBody>
          </p:sp>
        </mc:Fallback>
      </mc:AlternateContent>
      <p:pic>
        <p:nvPicPr>
          <p:cNvPr id="8" name="Picture 7"/>
          <p:cNvPicPr>
            <a:picLocks noChangeAspect="1"/>
          </p:cNvPicPr>
          <p:nvPr/>
        </p:nvPicPr>
        <p:blipFill>
          <a:blip r:embed="rId5"/>
          <a:stretch>
            <a:fillRect/>
          </a:stretch>
        </p:blipFill>
        <p:spPr>
          <a:xfrm>
            <a:off x="7010400" y="3009900"/>
            <a:ext cx="3639627" cy="1969179"/>
          </a:xfrm>
          <a:prstGeom prst="rect">
            <a:avLst/>
          </a:prstGeom>
        </p:spPr>
      </p:pic>
    </p:spTree>
    <p:extLst>
      <p:ext uri="{BB962C8B-B14F-4D97-AF65-F5344CB8AC3E}">
        <p14:creationId xmlns:p14="http://schemas.microsoft.com/office/powerpoint/2010/main" val="41895026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Shadowing by Terrain Features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47700" y="762000"/>
                <a:ext cx="10972800" cy="5219700"/>
              </a:xfrm>
            </p:spPr>
            <p:txBody>
              <a:bodyPr/>
              <a:lstStyle/>
              <a:p>
                <a:r>
                  <a:rPr lang="en-US" sz="2000" dirty="0">
                    <a:latin typeface="Calibri" panose="020F0502020204030204" pitchFamily="34" charset="0"/>
                  </a:rPr>
                  <a:t>If the surface feature is large and very far away from the target location, then the Moon’s curvature should not be neglected. This is because the Moon’s curvature effectively reduces the height of the surface feature with respect to the target location. </a:t>
                </a:r>
              </a:p>
              <a:p>
                <a:r>
                  <a:rPr lang="en-US" sz="2000" dirty="0">
                    <a:latin typeface="Calibri" panose="020F0502020204030204" pitchFamily="34" charset="0"/>
                  </a:rPr>
                  <a:t>Consider a feature H tall at location </a:t>
                </a:r>
                <a:r>
                  <a:rPr lang="en-US" sz="2000" i="1" dirty="0">
                    <a:latin typeface="Calibri" panose="020F0502020204030204" pitchFamily="34" charset="0"/>
                  </a:rPr>
                  <a:t>P</a:t>
                </a:r>
                <a:r>
                  <a:rPr lang="en-US" sz="2000" i="1" baseline="-25000" dirty="0">
                    <a:latin typeface="Calibri" panose="020F0502020204030204" pitchFamily="34" charset="0"/>
                  </a:rPr>
                  <a:t>H</a:t>
                </a:r>
                <a:r>
                  <a:rPr lang="en-US" sz="2000" i="1" dirty="0">
                    <a:latin typeface="Calibri" panose="020F0502020204030204" pitchFamily="34" charset="0"/>
                  </a:rPr>
                  <a:t> </a:t>
                </a:r>
                <a:r>
                  <a:rPr lang="en-US" sz="2000" dirty="0">
                    <a:latin typeface="Calibri" panose="020F0502020204030204" pitchFamily="34" charset="0"/>
                  </a:rPr>
                  <a:t>with a target location at point </a:t>
                </a:r>
                <a:r>
                  <a:rPr lang="en-US" sz="2000" i="1" dirty="0">
                    <a:latin typeface="Calibri" panose="020F0502020204030204" pitchFamily="34" charset="0"/>
                  </a:rPr>
                  <a:t>P</a:t>
                </a:r>
                <a:r>
                  <a:rPr lang="en-US" sz="2000" dirty="0">
                    <a:latin typeface="Calibri" panose="020F0502020204030204" pitchFamily="34" charset="0"/>
                  </a:rPr>
                  <a:t>.  A flat ground plane extends from </a:t>
                </a:r>
                <a:r>
                  <a:rPr lang="en-US" sz="2000" i="1" dirty="0">
                    <a:latin typeface="Calibri" panose="020F0502020204030204" pitchFamily="34" charset="0"/>
                  </a:rPr>
                  <a:t>P</a:t>
                </a:r>
                <a:r>
                  <a:rPr lang="en-US" sz="2000" dirty="0">
                    <a:latin typeface="Calibri" panose="020F0502020204030204" pitchFamily="34" charset="0"/>
                  </a:rPr>
                  <a:t> in all directions.</a:t>
                </a:r>
              </a:p>
              <a:p>
                <a:r>
                  <a:rPr lang="en-US" sz="2000" dirty="0">
                    <a:latin typeface="Calibri" panose="020F0502020204030204" pitchFamily="34" charset="0"/>
                    <a:ea typeface="Calibri" panose="020F0502020204030204" pitchFamily="34" charset="0"/>
                  </a:rPr>
                  <a:t>The effective height of the feature that shades </a:t>
                </a:r>
                <a14:m>
                  <m:oMath xmlns:m="http://schemas.openxmlformats.org/officeDocument/2006/math">
                    <m:r>
                      <a:rPr lang="en-US" sz="2000" i="1">
                        <a:effectLst/>
                        <a:latin typeface="Cambria Math" panose="02040503050406030204" pitchFamily="18" charset="0"/>
                        <a:ea typeface="Calibri" panose="020F0502020204030204" pitchFamily="34" charset="0"/>
                      </a:rPr>
                      <m:t>𝑃</m:t>
                    </m:r>
                  </m:oMath>
                </a14:m>
                <a:r>
                  <a:rPr lang="en-US" sz="2000" dirty="0">
                    <a:effectLst/>
                    <a:latin typeface="Calibri" panose="020F0502020204030204" pitchFamily="34" charset="0"/>
                    <a:ea typeface="Calibri" panose="020F0502020204030204" pitchFamily="34" charset="0"/>
                  </a:rPr>
                  <a:t>’s ground plane is </a:t>
                </a:r>
                <a14:m>
                  <m:oMath xmlns:m="http://schemas.openxmlformats.org/officeDocument/2006/math">
                    <m:sSub>
                      <m:sSubPr>
                        <m:ctrlPr>
                          <a:rPr lang="en-US" sz="2000" i="1">
                            <a:effectLst/>
                            <a:latin typeface="Cambria Math" panose="02040503050406030204" pitchFamily="18" charset="0"/>
                            <a:ea typeface="Calibri" panose="020F0502020204030204" pitchFamily="34" charset="0"/>
                          </a:rPr>
                        </m:ctrlPr>
                      </m:sSubPr>
                      <m:e>
                        <m:r>
                          <a:rPr lang="en-US" sz="2000" i="1">
                            <a:effectLst/>
                            <a:latin typeface="Cambria Math" panose="02040503050406030204" pitchFamily="18" charset="0"/>
                            <a:ea typeface="Calibri" panose="020F0502020204030204" pitchFamily="34" charset="0"/>
                          </a:rPr>
                          <m:t>h</m:t>
                        </m:r>
                      </m:e>
                      <m:sub>
                        <m:r>
                          <a:rPr lang="en-US" sz="2000" i="1">
                            <a:effectLst/>
                            <a:latin typeface="Cambria Math" panose="02040503050406030204" pitchFamily="18" charset="0"/>
                            <a:ea typeface="Calibri" panose="020F0502020204030204" pitchFamily="34" charset="0"/>
                          </a:rPr>
                          <m:t>𝑓</m:t>
                        </m:r>
                      </m:sub>
                    </m:sSub>
                  </m:oMath>
                </a14:m>
                <a:r>
                  <a:rPr lang="en-US" sz="2000" dirty="0">
                    <a:effectLst/>
                    <a:latin typeface="Calibri" panose="020F0502020204030204" pitchFamily="34" charset="0"/>
                    <a:ea typeface="Calibri" panose="020F0502020204030204" pitchFamily="34" charset="0"/>
                  </a:rPr>
                  <a:t> and is calculated with using the following series of equations:</a:t>
                </a:r>
              </a:p>
              <a:p>
                <a:endParaRPr lang="en-US" sz="2000" dirty="0">
                  <a:latin typeface="Calibri" panose="020F0502020204030204" pitchFamily="34" charset="0"/>
                  <a:ea typeface="Calibri" panose="020F0502020204030204" pitchFamily="34" charset="0"/>
                </a:endParaRPr>
              </a:p>
              <a:p>
                <a:endParaRPr lang="en-US" sz="2000" dirty="0">
                  <a:latin typeface="Calibri" panose="020F0502020204030204" pitchFamily="34" charset="0"/>
                  <a:ea typeface="Calibri" panose="020F0502020204030204" pitchFamily="34" charset="0"/>
                </a:endParaRPr>
              </a:p>
              <a:p>
                <a:endParaRPr lang="en-US" sz="2000" dirty="0">
                  <a:latin typeface="Calibri" panose="020F0502020204030204" pitchFamily="34" charset="0"/>
                  <a:ea typeface="Calibri" panose="020F0502020204030204" pitchFamily="34" charset="0"/>
                </a:endParaRPr>
              </a:p>
              <a:p>
                <a:endParaRPr lang="en-US" sz="2000" dirty="0">
                  <a:latin typeface="Calibri" panose="020F0502020204030204" pitchFamily="34" charset="0"/>
                  <a:ea typeface="Calibri" panose="020F0502020204030204" pitchFamily="34" charset="0"/>
                </a:endParaRPr>
              </a:p>
              <a:p>
                <a:endParaRPr lang="en-US" sz="2000" dirty="0">
                  <a:latin typeface="Calibri" panose="020F0502020204030204" pitchFamily="34" charset="0"/>
                  <a:ea typeface="Calibri" panose="020F0502020204030204" pitchFamily="34" charset="0"/>
                </a:endParaRPr>
              </a:p>
              <a:p>
                <a:endParaRPr lang="en-US" sz="2000" dirty="0">
                  <a:latin typeface="Calibri" panose="020F0502020204030204" pitchFamily="34" charset="0"/>
                  <a:ea typeface="Calibri" panose="020F0502020204030204" pitchFamily="34" charset="0"/>
                </a:endParaRPr>
              </a:p>
              <a:p>
                <a:r>
                  <a:rPr lang="en-US" sz="2000" dirty="0">
                    <a:latin typeface="Calibri" panose="020F0502020204030204" pitchFamily="34" charset="0"/>
                    <a:ea typeface="Calibri" panose="020F0502020204030204" pitchFamily="34" charset="0"/>
                  </a:rPr>
                  <a:t>If </a:t>
                </a:r>
                <a14:m>
                  <m:oMath xmlns:m="http://schemas.openxmlformats.org/officeDocument/2006/math">
                    <m:r>
                      <a:rPr lang="en-US" sz="2000" i="1">
                        <a:effectLst/>
                        <a:latin typeface="Cambria Math" panose="02040503050406030204" pitchFamily="18" charset="0"/>
                        <a:ea typeface="Calibri" panose="020F0502020204030204" pitchFamily="34" charset="0"/>
                      </a:rPr>
                      <m:t>𝑦</m:t>
                    </m:r>
                    <m:r>
                      <a:rPr lang="en-US" sz="2000" i="1">
                        <a:effectLst/>
                        <a:latin typeface="Cambria Math" panose="02040503050406030204" pitchFamily="18" charset="0"/>
                        <a:ea typeface="Calibri" panose="020F0502020204030204" pitchFamily="34" charset="0"/>
                      </a:rPr>
                      <m:t> &lt;0</m:t>
                    </m:r>
                  </m:oMath>
                </a14:m>
                <a:r>
                  <a:rPr lang="en-US" sz="2000" dirty="0">
                    <a:effectLst/>
                    <a:latin typeface="Calibri" panose="020F0502020204030204" pitchFamily="34" charset="0"/>
                    <a:ea typeface="Calibri" panose="020F0502020204030204" pitchFamily="34" charset="0"/>
                  </a:rPr>
                  <a:t>, then </a:t>
                </a:r>
                <a14:m>
                  <m:oMath xmlns:m="http://schemas.openxmlformats.org/officeDocument/2006/math">
                    <m:r>
                      <a:rPr lang="en-US" sz="2000" i="1">
                        <a:effectLst/>
                        <a:latin typeface="Cambria Math" panose="02040503050406030204" pitchFamily="18" charset="0"/>
                        <a:ea typeface="Calibri" panose="020F0502020204030204" pitchFamily="34" charset="0"/>
                      </a:rPr>
                      <m:t>𝑃</m:t>
                    </m:r>
                  </m:oMath>
                </a14:m>
                <a:r>
                  <a:rPr lang="en-US" sz="2000" dirty="0">
                    <a:effectLst/>
                    <a:latin typeface="Calibri" panose="020F0502020204030204" pitchFamily="34" charset="0"/>
                    <a:ea typeface="Calibri" panose="020F0502020204030204" pitchFamily="34" charset="0"/>
                  </a:rPr>
                  <a:t> is not shaded by the surface feature. </a:t>
                </a:r>
              </a:p>
              <a:p>
                <a:r>
                  <a:rPr lang="en-US" sz="2000" dirty="0">
                    <a:latin typeface="Calibri" panose="020F0502020204030204" pitchFamily="34" charset="0"/>
                    <a:ea typeface="Times New Roman" panose="02020603050405020304" pitchFamily="18" charset="0"/>
                    <a:cs typeface="Times New Roman" panose="02020603050405020304" pitchFamily="18" charset="0"/>
                  </a:rPr>
                  <a:t>It is important to note that since sunlight is imperfectly collimated (±0.5°), this estimate can be improved by checking for shadowing from a range of elevation angles </a:t>
                </a:r>
                <a14:m>
                  <m:oMath xmlns:m="http://schemas.openxmlformats.org/officeDocument/2006/math">
                    <m:r>
                      <a:rPr lang="en-US" sz="2000" i="1">
                        <a:effectLst/>
                        <a:latin typeface="Cambria Math" panose="02040503050406030204" pitchFamily="18" charset="0"/>
                        <a:ea typeface="Times New Roman" panose="02020603050405020304" pitchFamily="18" charset="0"/>
                        <a:cs typeface="Times New Roman" panose="02020603050405020304" pitchFamily="18" charset="0"/>
                      </a:rPr>
                      <m:t>0&lt;</m:t>
                    </m:r>
                    <m:r>
                      <a:rPr lang="en-US" sz="2000" i="1">
                        <a:effectLst/>
                        <a:latin typeface="Cambria Math" panose="02040503050406030204" pitchFamily="18" charset="0"/>
                        <a:ea typeface="MS Mincho" panose="02020609040205080304" pitchFamily="49" charset="-128"/>
                        <a:cs typeface="Times New Roman" panose="02020603050405020304" pitchFamily="18" charset="0"/>
                      </a:rPr>
                      <m:t>𝛼</m:t>
                    </m:r>
                    <m:r>
                      <a:rPr lang="en-US" sz="2000" i="1">
                        <a:effectLst/>
                        <a:latin typeface="Cambria Math" panose="02040503050406030204" pitchFamily="18" charset="0"/>
                        <a:ea typeface="MS Mincho" panose="02020609040205080304" pitchFamily="49" charset="-128"/>
                        <a:cs typeface="Times New Roman" panose="02020603050405020304" pitchFamily="18" charset="0"/>
                      </a:rPr>
                      <m:t>≤ </m:t>
                    </m:r>
                    <m:sSub>
                      <m:sSubPr>
                        <m:ctrlPr>
                          <a:rPr lang="en-US" sz="2000" i="1">
                            <a:effectLst/>
                            <a:latin typeface="Cambria Math" panose="02040503050406030204" pitchFamily="18" charset="0"/>
                            <a:ea typeface="MS Mincho" panose="02020609040205080304" pitchFamily="49" charset="-128"/>
                          </a:rPr>
                        </m:ctrlPr>
                      </m:sSubPr>
                      <m:e>
                        <m:r>
                          <a:rPr lang="en-US" sz="2000" i="1">
                            <a:effectLst/>
                            <a:latin typeface="Cambria Math" panose="02040503050406030204" pitchFamily="18" charset="0"/>
                            <a:ea typeface="MS Mincho" panose="02020609040205080304" pitchFamily="49" charset="-128"/>
                            <a:cs typeface="Times New Roman" panose="02020603050405020304" pitchFamily="18" charset="0"/>
                          </a:rPr>
                          <m:t>𝛼</m:t>
                        </m:r>
                      </m:e>
                      <m:sub>
                        <m:r>
                          <a:rPr lang="en-US" sz="2000" i="1">
                            <a:effectLst/>
                            <a:latin typeface="Cambria Math" panose="02040503050406030204" pitchFamily="18" charset="0"/>
                            <a:ea typeface="MS Mincho" panose="02020609040205080304" pitchFamily="49" charset="-128"/>
                            <a:cs typeface="Times New Roman" panose="02020603050405020304" pitchFamily="18" charset="0"/>
                          </a:rPr>
                          <m:t>𝑚𝑎𝑥</m:t>
                        </m:r>
                      </m:sub>
                    </m:sSub>
                    <m:r>
                      <a:rPr lang="en-US" sz="2000" i="1">
                        <a:effectLst/>
                        <a:latin typeface="Cambria Math" panose="02040503050406030204" pitchFamily="18" charset="0"/>
                        <a:ea typeface="MS Mincho" panose="02020609040205080304" pitchFamily="49" charset="-128"/>
                        <a:cs typeface="Times New Roman" panose="02020603050405020304" pitchFamily="18" charset="0"/>
                      </a:rPr>
                      <m:t>+0.5</m:t>
                    </m:r>
                  </m:oMath>
                </a14:m>
                <a:r>
                  <a:rPr lang="en-US" sz="20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dirty="0">
                  <a:effectLst/>
                  <a:latin typeface="Calibri" panose="020F0502020204030204" pitchFamily="34" charset="0"/>
                  <a:ea typeface="Calibri" panose="020F0502020204030204" pitchFamily="34" charset="0"/>
                </a:endParaRPr>
              </a:p>
              <a:p>
                <a:endParaRPr lang="en-US" sz="2000" dirty="0">
                  <a:effectLst/>
                  <a:latin typeface="Calibri" panose="020F0502020204030204" pitchFamily="34" charset="0"/>
                  <a:ea typeface="Calibri" panose="020F0502020204030204" pitchFamily="34" charset="0"/>
                </a:endParaRPr>
              </a:p>
              <a:p>
                <a:endParaRPr lang="en-US" sz="2000" dirty="0">
                  <a:latin typeface="Calibri" panose="020F0502020204030204" pitchFamily="34"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47700" y="762000"/>
                <a:ext cx="10972800" cy="5219700"/>
              </a:xfrm>
              <a:blipFill rotWithShape="0">
                <a:blip r:embed="rId2"/>
                <a:stretch>
                  <a:fillRect l="-611" t="-818" r="-1056" b="-9579"/>
                </a:stretch>
              </a:blipFill>
            </p:spPr>
            <p:txBody>
              <a:bodyPr/>
              <a:lstStyle/>
              <a:p>
                <a:r>
                  <a:rPr lang="en-US">
                    <a:noFill/>
                  </a:rPr>
                  <a:t> </a:t>
                </a:r>
              </a:p>
            </p:txBody>
          </p:sp>
        </mc:Fallback>
      </mc:AlternateContent>
      <p:sp>
        <p:nvSpPr>
          <p:cNvPr id="4" name="Footer Placeholder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TFAWS 2022 – September 6</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-9</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 2022</a:t>
            </a:r>
            <a:endPar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F42015-0FC7-4B0E-8D2B-76EADF48D957}" type="slidenum">
              <a:rPr kumimoji="0" lang="en-US" sz="1000" b="0" i="0" u="none" strike="noStrike" kern="1200" cap="none" spc="0" normalizeH="0" baseline="0" noProof="0" smtClean="0">
                <a:ln>
                  <a:noFill/>
                </a:ln>
                <a:solidFill>
                  <a:srgbClr val="333399"/>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27</a:t>
            </a:fld>
            <a:endParaRPr kumimoji="0" lang="en-US" sz="1000" b="0" i="0" u="none" strike="noStrike" kern="1200" cap="none" spc="0" normalizeH="0" baseline="0" noProof="0">
              <a:ln>
                <a:noFill/>
              </a:ln>
              <a:solidFill>
                <a:srgbClr val="333399"/>
              </a:solidFill>
              <a:effectLst/>
              <a:uLnTx/>
              <a:uFillTx/>
              <a:latin typeface="Arial" pitchFamily="34" charset="0"/>
              <a:ea typeface="ＭＳ Ｐゴシック" charset="-128"/>
              <a:cs typeface="+mn-cs"/>
            </a:endParaRPr>
          </a:p>
        </p:txBody>
      </p:sp>
      <p:pic>
        <p:nvPicPr>
          <p:cNvPr id="10" name="Picture 9"/>
          <p:cNvPicPr>
            <a:picLocks noChangeAspect="1"/>
          </p:cNvPicPr>
          <p:nvPr/>
        </p:nvPicPr>
        <p:blipFill>
          <a:blip r:embed="rId3"/>
          <a:stretch>
            <a:fillRect/>
          </a:stretch>
        </p:blipFill>
        <p:spPr>
          <a:xfrm>
            <a:off x="7698859" y="2667000"/>
            <a:ext cx="4493141" cy="3017782"/>
          </a:xfrm>
          <a:prstGeom prst="rect">
            <a:avLst/>
          </a:prstGeom>
        </p:spPr>
      </p:pic>
      <mc:AlternateContent xmlns:mc="http://schemas.openxmlformats.org/markup-compatibility/2006" xmlns:a14="http://schemas.microsoft.com/office/drawing/2010/main">
        <mc:Choice Requires="a14">
          <p:sp>
            <p:nvSpPr>
              <p:cNvPr id="11" name="Rectangle 10"/>
              <p:cNvSpPr/>
              <p:nvPr/>
            </p:nvSpPr>
            <p:spPr>
              <a:xfrm>
                <a:off x="3086100" y="3200400"/>
                <a:ext cx="2286000" cy="2273058"/>
              </a:xfrm>
              <a:prstGeom prst="rect">
                <a:avLst/>
              </a:prstGeom>
            </p:spPr>
            <p:txBody>
              <a:bodyPr wrap="square">
                <a:spAutoFit/>
              </a:bodyPr>
              <a:lstStyle/>
              <a:p>
                <a:pPr marL="0" marR="0" lvl="0" indent="0" algn="ctr" defTabSz="914400" rtl="0" eaLnBrk="0" fontAlgn="base" latinLnBrk="0" hangingPunct="0">
                  <a:lnSpc>
                    <a:spcPct val="107000"/>
                  </a:lnSpc>
                  <a:spcBef>
                    <a:spcPts val="0"/>
                  </a:spcBef>
                  <a:spcAft>
                    <a:spcPts val="800"/>
                  </a:spcAft>
                  <a:buClrTx/>
                  <a:buSzTx/>
                  <a:buFontTx/>
                  <a:buNone/>
                  <a:tabLst/>
                  <a:defRPr/>
                </a:pPr>
                <a14:m>
                  <m:oMathPara xmlns:m="http://schemas.openxmlformats.org/officeDocument/2006/math">
                    <m:oMathParaPr>
                      <m:jc m:val="centerGroup"/>
                    </m:oMathParaPr>
                    <m:oMath xmlns:m="http://schemas.openxmlformats.org/officeDocument/2006/math">
                      <m: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𝑥</m:t>
                      </m:r>
                      <m: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m:t>
                      </m:r>
                      <m: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𝐻</m:t>
                      </m:r>
                      <m:func>
                        <m:funcPr>
                          <m:ctrlP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ctrlPr>
                        </m:funcPr>
                        <m:fName>
                          <m:r>
                            <m:rPr>
                              <m:sty m:val="p"/>
                            </m:rPr>
                            <a:rPr kumimoji="0" lang="en-US" sz="1600" b="1" i="0"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sin</m:t>
                          </m:r>
                        </m:fName>
                        <m:e>
                          <m: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m:t>
                          </m:r>
                          <m: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𝛼</m:t>
                          </m:r>
                          <m: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m:t>
                          </m:r>
                        </m:e>
                      </m:func>
                    </m:oMath>
                    <m:oMath xmlns:m="http://schemas.openxmlformats.org/officeDocument/2006/math">
                      <m: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𝑧</m:t>
                      </m:r>
                      <m: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m:t>
                      </m:r>
                      <m: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𝑥</m:t>
                      </m:r>
                      <m:func>
                        <m:funcPr>
                          <m:ctrlP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ctrlPr>
                        </m:funcPr>
                        <m:fName>
                          <m:r>
                            <m:rPr>
                              <m:sty m:val="p"/>
                            </m:rPr>
                            <a:rPr kumimoji="0" lang="en-US" sz="1600" b="1" i="0"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tan</m:t>
                          </m:r>
                        </m:fName>
                        <m:e>
                          <m: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m:t>
                          </m:r>
                          <m: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𝛼</m:t>
                          </m:r>
                          <m: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m:t>
                          </m:r>
                        </m:e>
                      </m:func>
                    </m:oMath>
                  </m:oMathPara>
                </a14:m>
                <a:endPar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endParaRPr>
              </a:p>
              <a:p>
                <a:pPr marL="0" marR="0" lvl="0" indent="0" algn="ctr" defTabSz="914400" rtl="0" eaLnBrk="0" fontAlgn="base" latinLnBrk="0" hangingPunct="0">
                  <a:lnSpc>
                    <a:spcPct val="107000"/>
                  </a:lnSpc>
                  <a:spcBef>
                    <a:spcPts val="0"/>
                  </a:spcBef>
                  <a:spcAft>
                    <a:spcPts val="800"/>
                  </a:spcAft>
                  <a:buClrTx/>
                  <a:buSzTx/>
                  <a:buFontTx/>
                  <a:buNone/>
                  <a:tabLst/>
                  <a:defRPr/>
                </a:pPr>
                <a14:m>
                  <m:oMathPara xmlns:m="http://schemas.openxmlformats.org/officeDocument/2006/math">
                    <m:oMathParaPr>
                      <m:jc m:val="centerGroup"/>
                    </m:oMathParaPr>
                    <m:oMath xmlns:m="http://schemas.openxmlformats.org/officeDocument/2006/math">
                      <m: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𝑧</m:t>
                      </m:r>
                      <m:r>
                        <a:rPr kumimoji="0" lang="en-US" sz="1600" b="1" i="0"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m:t>
                      </m:r>
                      <m: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𝐻𝑠𝑖𝑛</m:t>
                      </m:r>
                      <m:d>
                        <m:dPr>
                          <m:ctrlP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ctrlPr>
                        </m:dPr>
                        <m:e>
                          <m: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𝜃</m:t>
                          </m:r>
                        </m:e>
                      </m:d>
                      <m:func>
                        <m:funcPr>
                          <m:ctrlP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ctrlPr>
                        </m:funcPr>
                        <m:fName>
                          <m:r>
                            <m:rPr>
                              <m:sty m:val="p"/>
                            </m:rPr>
                            <a:rPr kumimoji="0" lang="en-US" sz="1600" b="1" i="0"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tan</m:t>
                          </m:r>
                        </m:fName>
                        <m:e>
                          <m:d>
                            <m:dPr>
                              <m:ctrlP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ctrlPr>
                            </m:dPr>
                            <m:e>
                              <m: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𝛼</m:t>
                              </m:r>
                            </m:e>
                          </m:d>
                        </m:e>
                      </m:func>
                    </m:oMath>
                  </m:oMathPara>
                </a14:m>
                <a:endPar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endParaRPr>
              </a:p>
              <a:p>
                <a:pPr marL="0" marR="0" lvl="0" indent="0" algn="ctr" defTabSz="914400" rtl="0" eaLnBrk="0" fontAlgn="base" latinLnBrk="0" hangingPunct="0">
                  <a:lnSpc>
                    <a:spcPct val="107000"/>
                  </a:lnSpc>
                  <a:spcBef>
                    <a:spcPts val="0"/>
                  </a:spcBef>
                  <a:spcAft>
                    <a:spcPts val="800"/>
                  </a:spcAft>
                  <a:buClrTx/>
                  <a:buSzTx/>
                  <a:buFontTx/>
                  <a:buNone/>
                  <a:tabLst/>
                  <a:defRPr/>
                </a:pPr>
                <a14:m>
                  <m:oMathPara xmlns:m="http://schemas.openxmlformats.org/officeDocument/2006/math">
                    <m:oMathParaPr>
                      <m:jc m:val="centerGroup"/>
                    </m:oMathParaPr>
                    <m:oMath xmlns:m="http://schemas.openxmlformats.org/officeDocument/2006/math">
                      <m: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𝑐</m:t>
                      </m:r>
                      <m:r>
                        <a:rPr kumimoji="0" lang="en-US" sz="1600" b="1" i="0"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m:t>
                      </m:r>
                      <m: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𝑟</m:t>
                      </m:r>
                      <m: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m:t>
                      </m:r>
                      <m: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𝑟𝑐𝑜𝑠</m:t>
                      </m:r>
                      <m:r>
                        <a:rPr kumimoji="0" lang="en-US" sz="1600" b="1" i="0"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m:t>
                      </m:r>
                      <m: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𝜃</m:t>
                      </m:r>
                      <m:r>
                        <a:rPr kumimoji="0" lang="en-US" sz="1600" b="1" i="0"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m:t>
                      </m:r>
                    </m:oMath>
                  </m:oMathPara>
                </a14:m>
                <a:endPar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endParaRPr>
              </a:p>
              <a:p>
                <a:pPr marL="0" marR="0" lvl="0" indent="0" algn="ctr" defTabSz="914400" rtl="0" eaLnBrk="0" fontAlgn="base" latinLnBrk="0" hangingPunct="0">
                  <a:lnSpc>
                    <a:spcPct val="107000"/>
                  </a:lnSpc>
                  <a:spcBef>
                    <a:spcPts val="0"/>
                  </a:spcBef>
                  <a:spcAft>
                    <a:spcPts val="80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ctrlPr>
                        </m:sSubPr>
                        <m:e>
                          <m: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h</m:t>
                          </m:r>
                        </m:e>
                        <m:sub>
                          <m: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𝑓</m:t>
                          </m:r>
                        </m:sub>
                      </m:sSub>
                      <m:r>
                        <a:rPr kumimoji="0" lang="en-US" sz="1600" b="1" i="0"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m:t>
                      </m:r>
                      <m:sSub>
                        <m:sSubPr>
                          <m:ctrlP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ctrlPr>
                        </m:sSubPr>
                        <m:e>
                          <m: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h</m:t>
                          </m:r>
                        </m:e>
                        <m:sub>
                          <m: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𝑝</m:t>
                          </m:r>
                        </m:sub>
                      </m:sSub>
                      <m: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m:t>
                      </m:r>
                      <m: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𝑐</m:t>
                      </m:r>
                      <m: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m:t>
                      </m:r>
                      <m: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𝑧</m:t>
                      </m:r>
                    </m:oMath>
                  </m:oMathPara>
                </a14:m>
                <a:endPar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endParaRPr>
              </a:p>
              <a:p>
                <a:pPr marL="0" marR="0" lvl="0" indent="0" algn="ctr" defTabSz="914400" rtl="0" eaLnBrk="0" fontAlgn="base" latinLnBrk="0" hangingPunct="0">
                  <a:lnSpc>
                    <a:spcPct val="107000"/>
                  </a:lnSpc>
                  <a:spcBef>
                    <a:spcPts val="0"/>
                  </a:spcBef>
                  <a:spcAft>
                    <a:spcPts val="800"/>
                  </a:spcAft>
                  <a:buClrTx/>
                  <a:buSzTx/>
                  <a:buFontTx/>
                  <a:buNone/>
                  <a:tabLst/>
                  <a:defRPr/>
                </a:pPr>
                <a14:m>
                  <m:oMathPara xmlns:m="http://schemas.openxmlformats.org/officeDocument/2006/math">
                    <m:oMathParaPr>
                      <m:jc m:val="centerGroup"/>
                    </m:oMathParaPr>
                    <m:oMath xmlns:m="http://schemas.openxmlformats.org/officeDocument/2006/math">
                      <m:r>
                        <a:rPr kumimoji="0" lang="en-US" sz="1600" b="1" i="1" u="none" strike="noStrike" kern="1200" cap="none" spc="0" normalizeH="0" baseline="0" noProof="0">
                          <a:ln>
                            <a:noFill/>
                          </a:ln>
                          <a:solidFill>
                            <a:srgbClr val="000000"/>
                          </a:solidFill>
                          <a:effectLst/>
                          <a:uLnTx/>
                          <a:uFillTx/>
                          <a:latin typeface="Cambria Math" panose="02040503050406030204" pitchFamily="18" charset="0"/>
                          <a:cs typeface="+mn-cs"/>
                        </a:rPr>
                        <m:t>𝑑</m:t>
                      </m:r>
                      <m:r>
                        <a:rPr kumimoji="0" lang="en-US" sz="1600" b="1" i="0" u="none" strike="noStrike" kern="1200" cap="none" spc="0" normalizeH="0" baseline="0" noProof="0">
                          <a:ln>
                            <a:noFill/>
                          </a:ln>
                          <a:solidFill>
                            <a:srgbClr val="000000"/>
                          </a:solidFill>
                          <a:effectLst/>
                          <a:uLnTx/>
                          <a:uFillTx/>
                          <a:latin typeface="Cambria Math" panose="02040503050406030204" pitchFamily="18" charset="0"/>
                          <a:cs typeface="+mn-cs"/>
                        </a:rPr>
                        <m:t>=</m:t>
                      </m:r>
                      <m:r>
                        <a:rPr kumimoji="0" lang="en-US" sz="1600" b="1" i="1" u="none" strike="noStrike" kern="1200" cap="none" spc="0" normalizeH="0" baseline="0" noProof="0">
                          <a:ln>
                            <a:noFill/>
                          </a:ln>
                          <a:solidFill>
                            <a:srgbClr val="000000"/>
                          </a:solidFill>
                          <a:effectLst/>
                          <a:uLnTx/>
                          <a:uFillTx/>
                          <a:latin typeface="Cambria Math" panose="02040503050406030204" pitchFamily="18" charset="0"/>
                          <a:cs typeface="+mn-cs"/>
                        </a:rPr>
                        <m:t>𝑟</m:t>
                      </m:r>
                      <m:func>
                        <m:funcPr>
                          <m:ctrlPr>
                            <a:rPr kumimoji="0" lang="en-US" sz="1600" b="1" i="1" u="none" strike="noStrike" kern="1200" cap="none" spc="0" normalizeH="0" baseline="0" noProof="0">
                              <a:ln>
                                <a:noFill/>
                              </a:ln>
                              <a:solidFill>
                                <a:srgbClr val="000000"/>
                              </a:solidFill>
                              <a:effectLst/>
                              <a:uLnTx/>
                              <a:uFillTx/>
                              <a:latin typeface="Cambria Math" panose="02040503050406030204" pitchFamily="18" charset="0"/>
                              <a:cs typeface="+mn-cs"/>
                            </a:rPr>
                          </m:ctrlPr>
                        </m:funcPr>
                        <m:fName>
                          <m:r>
                            <m:rPr>
                              <m:sty m:val="p"/>
                            </m:rPr>
                            <a:rPr kumimoji="0" lang="en-US" sz="1600" b="1" i="0" u="none" strike="noStrike" kern="1200" cap="none" spc="0" normalizeH="0" baseline="0" noProof="0">
                              <a:ln>
                                <a:noFill/>
                              </a:ln>
                              <a:solidFill>
                                <a:srgbClr val="000000"/>
                              </a:solidFill>
                              <a:effectLst/>
                              <a:uLnTx/>
                              <a:uFillTx/>
                              <a:latin typeface="Cambria Math" panose="02040503050406030204" pitchFamily="18" charset="0"/>
                              <a:cs typeface="+mn-cs"/>
                            </a:rPr>
                            <m:t>sin</m:t>
                          </m:r>
                        </m:fName>
                        <m:e>
                          <m:r>
                            <a:rPr kumimoji="0" lang="en-US" sz="1600" b="1" i="0" u="none" strike="noStrike" kern="1200" cap="none" spc="0" normalizeH="0" baseline="0" noProof="0">
                              <a:ln>
                                <a:noFill/>
                              </a:ln>
                              <a:solidFill>
                                <a:srgbClr val="000000"/>
                              </a:solidFill>
                              <a:effectLst/>
                              <a:uLnTx/>
                              <a:uFillTx/>
                              <a:latin typeface="Cambria Math" panose="02040503050406030204" pitchFamily="18" charset="0"/>
                              <a:cs typeface="+mn-cs"/>
                            </a:rPr>
                            <m:t>(</m:t>
                          </m:r>
                          <m:r>
                            <a:rPr kumimoji="0" lang="en-US" sz="1600" b="1" i="1" u="none" strike="noStrike" kern="1200" cap="none" spc="0" normalizeH="0" baseline="0" noProof="0">
                              <a:ln>
                                <a:noFill/>
                              </a:ln>
                              <a:solidFill>
                                <a:srgbClr val="000000"/>
                              </a:solidFill>
                              <a:effectLst/>
                              <a:uLnTx/>
                              <a:uFillTx/>
                              <a:latin typeface="Cambria Math" panose="02040503050406030204" pitchFamily="18" charset="0"/>
                              <a:cs typeface="+mn-cs"/>
                            </a:rPr>
                            <m:t>𝜃</m:t>
                          </m:r>
                          <m:r>
                            <a:rPr kumimoji="0" lang="en-US" sz="1600" b="1" i="0" u="none" strike="noStrike" kern="1200" cap="none" spc="0" normalizeH="0" baseline="0" noProof="0">
                              <a:ln>
                                <a:noFill/>
                              </a:ln>
                              <a:solidFill>
                                <a:srgbClr val="000000"/>
                              </a:solidFill>
                              <a:effectLst/>
                              <a:uLnTx/>
                              <a:uFillTx/>
                              <a:latin typeface="Cambria Math" panose="02040503050406030204" pitchFamily="18" charset="0"/>
                              <a:cs typeface="+mn-cs"/>
                            </a:rPr>
                            <m:t>)</m:t>
                          </m:r>
                        </m:e>
                      </m:func>
                    </m:oMath>
                  </m:oMathPara>
                </a14:m>
                <a:endPar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endParaRPr>
              </a:p>
            </p:txBody>
          </p:sp>
        </mc:Choice>
        <mc:Fallback xmlns="">
          <p:sp>
            <p:nvSpPr>
              <p:cNvPr id="11" name="Rectangle 10"/>
              <p:cNvSpPr>
                <a:spLocks noRot="1" noChangeAspect="1" noMove="1" noResize="1" noEditPoints="1" noAdjustHandles="1" noChangeArrowheads="1" noChangeShapeType="1" noTextEdit="1"/>
              </p:cNvSpPr>
              <p:nvPr/>
            </p:nvSpPr>
            <p:spPr>
              <a:xfrm>
                <a:off x="3086100" y="3200400"/>
                <a:ext cx="2286000" cy="2273058"/>
              </a:xfrm>
              <a:prstGeom prst="rect">
                <a:avLst/>
              </a:prstGeom>
              <a:blipFill rotWithShape="0">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p:cNvSpPr/>
              <p:nvPr/>
            </p:nvSpPr>
            <p:spPr>
              <a:xfrm>
                <a:off x="5867400" y="3581400"/>
                <a:ext cx="1943100" cy="1174039"/>
              </a:xfrm>
              <a:prstGeom prst="rect">
                <a:avLst/>
              </a:prstGeom>
              <a:solidFill>
                <a:srgbClr val="FEF5DE"/>
              </a:solidFill>
              <a:ln>
                <a:solidFill>
                  <a:srgbClr val="002060"/>
                </a:solidFill>
              </a:ln>
            </p:spPr>
            <p:txBody>
              <a:bodyPr wrap="square">
                <a:spAutoFit/>
              </a:bodyPr>
              <a:lstStyle/>
              <a:p>
                <a:pPr marL="0" marR="0" lvl="0" indent="0" algn="ctr" defTabSz="914400" rtl="0" eaLnBrk="0" fontAlgn="base" latinLnBrk="0" hangingPunct="0">
                  <a:lnSpc>
                    <a:spcPct val="107000"/>
                  </a:lnSpc>
                  <a:spcBef>
                    <a:spcPts val="0"/>
                  </a:spcBef>
                  <a:spcAft>
                    <a:spcPts val="800"/>
                  </a:spcAft>
                  <a:buClrTx/>
                  <a:buSzTx/>
                  <a:buFontTx/>
                  <a:buNone/>
                  <a:tabLst/>
                  <a:defRPr/>
                </a:pPr>
                <a14:m>
                  <m:oMathPara xmlns:m="http://schemas.openxmlformats.org/officeDocument/2006/math">
                    <m:oMathParaPr>
                      <m:jc m:val="centerGroup"/>
                    </m:oMathParaPr>
                    <m:oMath xmlns:m="http://schemas.openxmlformats.org/officeDocument/2006/math">
                      <m: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𝐿</m:t>
                      </m:r>
                      <m:r>
                        <a:rPr kumimoji="0" lang="en-US" sz="1600" b="1" i="0"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m:t>
                      </m:r>
                      <m:sSub>
                        <m:sSubPr>
                          <m:ctrlP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ctrlPr>
                        </m:sSubPr>
                        <m:e>
                          <m: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h</m:t>
                          </m:r>
                        </m:e>
                        <m:sub>
                          <m: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𝑓</m:t>
                          </m:r>
                        </m:sub>
                      </m:sSub>
                      <m:r>
                        <a:rPr kumimoji="0" lang="en-US" sz="1600" b="1" i="0"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m:t>
                      </m:r>
                      <m:func>
                        <m:funcPr>
                          <m:ctrlP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ctrlPr>
                        </m:funcPr>
                        <m:fName>
                          <m:r>
                            <m:rPr>
                              <m:sty m:val="p"/>
                            </m:rPr>
                            <a:rPr kumimoji="0" lang="en-US" sz="1600" b="1" i="0"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tan</m:t>
                          </m:r>
                        </m:fName>
                        <m:e>
                          <m:r>
                            <a:rPr kumimoji="0" lang="en-US" sz="1600" b="1" i="0"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m:t>
                          </m:r>
                          <m: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𝛼</m:t>
                          </m:r>
                          <m:r>
                            <a:rPr kumimoji="0" lang="en-US" sz="1600" b="1" i="0"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m:t>
                          </m:r>
                        </m:e>
                      </m:func>
                    </m:oMath>
                  </m:oMathPara>
                </a14:m>
                <a:endPar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endParaRPr>
              </a:p>
              <a:p>
                <a:pPr marL="0" marR="0" lvl="0" indent="0" algn="ctr" defTabSz="914400" rtl="0" eaLnBrk="0" fontAlgn="base" latinLnBrk="0" hangingPunct="0">
                  <a:lnSpc>
                    <a:spcPct val="107000"/>
                  </a:lnSpc>
                  <a:spcBef>
                    <a:spcPts val="0"/>
                  </a:spcBef>
                  <a:spcAft>
                    <a:spcPts val="800"/>
                  </a:spcAft>
                  <a:buClrTx/>
                  <a:buSzTx/>
                  <a:buFontTx/>
                  <a:buNone/>
                  <a:tabLst/>
                  <a:defRPr/>
                </a:pPr>
                <a14:m>
                  <m:oMathPara xmlns:m="http://schemas.openxmlformats.org/officeDocument/2006/math">
                    <m:oMathParaPr>
                      <m:jc m:val="centerGroup"/>
                    </m:oMathParaPr>
                    <m:oMath xmlns:m="http://schemas.openxmlformats.org/officeDocument/2006/math">
                      <m: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𝑦</m:t>
                      </m:r>
                      <m:r>
                        <a:rPr kumimoji="0" lang="en-US" sz="1600" b="1" i="0"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m:t>
                      </m:r>
                      <m:sSub>
                        <m:sSubPr>
                          <m:ctrlP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ctrlPr>
                        </m:sSubPr>
                        <m:e>
                          <m: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h</m:t>
                          </m:r>
                        </m:e>
                        <m:sub>
                          <m: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𝑓</m:t>
                          </m:r>
                        </m:sub>
                      </m:sSub>
                      <m:d>
                        <m:dPr>
                          <m:ctrlP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ctrlPr>
                        </m:dPr>
                        <m:e>
                          <m:f>
                            <m:fPr>
                              <m:ctrlP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ctrlPr>
                            </m:fPr>
                            <m:num>
                              <m: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𝐿</m:t>
                              </m:r>
                              <m: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m:t>
                              </m:r>
                              <m: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𝑑</m:t>
                              </m:r>
                            </m:num>
                            <m:den>
                              <m:r>
                                <a:rPr kumimoji="0" lang="en-US" sz="1600" b="1" i="1"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𝐿</m:t>
                              </m:r>
                            </m:den>
                          </m:f>
                        </m:e>
                      </m:d>
                      <m:r>
                        <a:rPr kumimoji="0" lang="en-US" sz="1600" b="1" i="0" u="none" strike="noStrike" kern="1200" cap="none" spc="0" normalizeH="0" baseline="0" noProof="0">
                          <a:ln>
                            <a:noFill/>
                          </a:ln>
                          <a:solidFill>
                            <a:srgbClr val="000000"/>
                          </a:solidFill>
                          <a:effectLst/>
                          <a:uLnTx/>
                          <a:uFillTx/>
                          <a:latin typeface="Cambria Math" panose="02040503050406030204" pitchFamily="18" charset="0"/>
                          <a:ea typeface="Calibri" panose="020F0502020204030204" pitchFamily="34" charset="0"/>
                          <a:cs typeface="+mn-cs"/>
                        </a:rPr>
                        <m:t> </m:t>
                      </m:r>
                    </m:oMath>
                  </m:oMathPara>
                </a14:m>
                <a:endPar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endParaRPr>
              </a:p>
            </p:txBody>
          </p:sp>
        </mc:Choice>
        <mc:Fallback xmlns="">
          <p:sp>
            <p:nvSpPr>
              <p:cNvPr id="12" name="Rectangle 11"/>
              <p:cNvSpPr>
                <a:spLocks noRot="1" noChangeAspect="1" noMove="1" noResize="1" noEditPoints="1" noAdjustHandles="1" noChangeArrowheads="1" noChangeShapeType="1" noTextEdit="1"/>
              </p:cNvSpPr>
              <p:nvPr/>
            </p:nvSpPr>
            <p:spPr>
              <a:xfrm>
                <a:off x="5867400" y="3581400"/>
                <a:ext cx="1943100" cy="1174039"/>
              </a:xfrm>
              <a:prstGeom prst="rect">
                <a:avLst/>
              </a:prstGeom>
              <a:blipFill rotWithShape="0">
                <a:blip r:embed="rId5"/>
                <a:stretch>
                  <a:fillRect/>
                </a:stretch>
              </a:blipFill>
              <a:ln>
                <a:solidFill>
                  <a:srgbClr val="002060"/>
                </a:solidFill>
              </a:ln>
            </p:spPr>
            <p:txBody>
              <a:bodyPr/>
              <a:lstStyle/>
              <a:p>
                <a:r>
                  <a:rPr lang="en-US">
                    <a:noFill/>
                  </a:rPr>
                  <a:t> </a:t>
                </a:r>
              </a:p>
            </p:txBody>
          </p:sp>
        </mc:Fallback>
      </mc:AlternateContent>
      <p:sp>
        <p:nvSpPr>
          <p:cNvPr id="14" name="Right Arrow 13"/>
          <p:cNvSpPr/>
          <p:nvPr/>
        </p:nvSpPr>
        <p:spPr bwMode="auto">
          <a:xfrm>
            <a:off x="5257800" y="3924300"/>
            <a:ext cx="457200" cy="457200"/>
          </a:xfrm>
          <a:prstGeom prst="rightArrow">
            <a:avLst/>
          </a:prstGeom>
          <a:solidFill>
            <a:srgbClr val="FEF5DE"/>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000000"/>
              </a:solidFill>
              <a:effectLst/>
              <a:uLnTx/>
              <a:uFillTx/>
              <a:latin typeface="Times" pitchFamily="18" charset="0"/>
              <a:ea typeface="ＭＳ Ｐゴシック" charset="-128"/>
              <a:cs typeface="+mn-cs"/>
            </a:endParaRPr>
          </a:p>
        </p:txBody>
      </p:sp>
    </p:spTree>
    <p:extLst>
      <p:ext uri="{BB962C8B-B14F-4D97-AF65-F5344CB8AC3E}">
        <p14:creationId xmlns:p14="http://schemas.microsoft.com/office/powerpoint/2010/main" val="2278451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3238500" y="1752600"/>
            <a:ext cx="5397500" cy="4394200"/>
            <a:chOff x="914400" y="1638300"/>
            <a:chExt cx="5397500" cy="4394200"/>
          </a:xfrm>
        </p:grpSpPr>
        <p:pic>
          <p:nvPicPr>
            <p:cNvPr id="7" name="Picture 6"/>
            <p:cNvPicPr>
              <a:picLocks noChangeAspect="1"/>
            </p:cNvPicPr>
            <p:nvPr/>
          </p:nvPicPr>
          <p:blipFill rotWithShape="1">
            <a:blip r:embed="rId2"/>
            <a:srcRect l="38958" t="24476" r="19584" b="9619"/>
            <a:stretch/>
          </p:blipFill>
          <p:spPr>
            <a:xfrm>
              <a:off x="1257300" y="1638300"/>
              <a:ext cx="5054600" cy="4394200"/>
            </a:xfrm>
            <a:prstGeom prst="rect">
              <a:avLst/>
            </a:prstGeom>
          </p:spPr>
        </p:pic>
        <p:sp>
          <p:nvSpPr>
            <p:cNvPr id="8" name="Rectangle 7"/>
            <p:cNvSpPr/>
            <p:nvPr/>
          </p:nvSpPr>
          <p:spPr bwMode="auto">
            <a:xfrm>
              <a:off x="914400" y="3619500"/>
              <a:ext cx="800100" cy="38100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000000"/>
                </a:solidFill>
                <a:effectLst/>
                <a:uLnTx/>
                <a:uFillTx/>
                <a:latin typeface="Times" pitchFamily="18" charset="0"/>
                <a:ea typeface="ＭＳ Ｐゴシック" charset="-128"/>
                <a:cs typeface="+mn-cs"/>
              </a:endParaRPr>
            </a:p>
          </p:txBody>
        </p:sp>
      </p:grpSp>
      <p:sp>
        <p:nvSpPr>
          <p:cNvPr id="2" name="Title 1"/>
          <p:cNvSpPr>
            <a:spLocks noGrp="1"/>
          </p:cNvSpPr>
          <p:nvPr>
            <p:ph type="title"/>
          </p:nvPr>
        </p:nvSpPr>
        <p:spPr/>
        <p:txBody>
          <a:bodyPr/>
          <a:lstStyle/>
          <a:p>
            <a:r>
              <a:rPr lang="en-US" dirty="0"/>
              <a:t>Shading of Equipment around Lunar Surface Assets</a:t>
            </a:r>
          </a:p>
        </p:txBody>
      </p:sp>
      <p:sp>
        <p:nvSpPr>
          <p:cNvPr id="3" name="Content Placeholder 2"/>
          <p:cNvSpPr>
            <a:spLocks noGrp="1"/>
          </p:cNvSpPr>
          <p:nvPr>
            <p:ph idx="1"/>
          </p:nvPr>
        </p:nvSpPr>
        <p:spPr>
          <a:xfrm>
            <a:off x="609600" y="914400"/>
            <a:ext cx="10972800" cy="990600"/>
          </a:xfrm>
        </p:spPr>
        <p:txBody>
          <a:bodyPr/>
          <a:lstStyle/>
          <a:p>
            <a:pPr lvl="0"/>
            <a:r>
              <a:rPr lang="en-US" sz="2000" dirty="0">
                <a:solidFill>
                  <a:srgbClr val="333399"/>
                </a:solidFill>
                <a:latin typeface="Calibri" panose="020F0502020204030204" pitchFamily="34" charset="0"/>
              </a:rPr>
              <a:t>Temporal shading of passive equipment located around larger surface assets (such as a lander or habitat) on the lunar surface has presented mission constraints dating back to Apollo with the Lunar Roving Vehicle.</a:t>
            </a:r>
          </a:p>
          <a:p>
            <a:endParaRPr lang="en-US" dirty="0"/>
          </a:p>
        </p:txBody>
      </p:sp>
      <p:sp>
        <p:nvSpPr>
          <p:cNvPr id="4" name="Footer Placeholder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TFAWS 2022 – September 6</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-9</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 2022</a:t>
            </a:r>
            <a:endPar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F42015-0FC7-4B0E-8D2B-76EADF48D957}" type="slidenum">
              <a:rPr kumimoji="0" lang="en-US" sz="1000" b="0" i="0" u="none" strike="noStrike" kern="1200" cap="none" spc="0" normalizeH="0" baseline="0" noProof="0" smtClean="0">
                <a:ln>
                  <a:noFill/>
                </a:ln>
                <a:solidFill>
                  <a:srgbClr val="333399"/>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28</a:t>
            </a:fld>
            <a:endParaRPr kumimoji="0" lang="en-US" sz="1000" b="0" i="0" u="none" strike="noStrike" kern="1200" cap="none" spc="0" normalizeH="0" baseline="0" noProof="0">
              <a:ln>
                <a:noFill/>
              </a:ln>
              <a:solidFill>
                <a:srgbClr val="333399"/>
              </a:solidFill>
              <a:effectLst/>
              <a:uLnTx/>
              <a:uFillTx/>
              <a:latin typeface="Arial" pitchFamily="34" charset="0"/>
              <a:ea typeface="ＭＳ Ｐゴシック" charset="-128"/>
              <a:cs typeface="+mn-cs"/>
            </a:endParaRPr>
          </a:p>
        </p:txBody>
      </p:sp>
    </p:spTree>
    <p:extLst>
      <p:ext uri="{BB962C8B-B14F-4D97-AF65-F5344CB8AC3E}">
        <p14:creationId xmlns:p14="http://schemas.microsoft.com/office/powerpoint/2010/main" val="31148600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tretch>
            <a:fillRect/>
          </a:stretch>
        </p:blipFill>
        <p:spPr>
          <a:xfrm>
            <a:off x="7277100" y="3489896"/>
            <a:ext cx="4273666" cy="3359187"/>
          </a:xfrm>
          <a:prstGeom prst="rect">
            <a:avLst/>
          </a:prstGeom>
        </p:spPr>
      </p:pic>
      <p:sp>
        <p:nvSpPr>
          <p:cNvPr id="2" name="Title 1"/>
          <p:cNvSpPr>
            <a:spLocks noGrp="1"/>
          </p:cNvSpPr>
          <p:nvPr>
            <p:ph type="title"/>
          </p:nvPr>
        </p:nvSpPr>
        <p:spPr/>
        <p:txBody>
          <a:bodyPr/>
          <a:lstStyle/>
          <a:p>
            <a:r>
              <a:rPr lang="en-US" dirty="0"/>
              <a:t>Approximate Full Shading of Passive Equipment</a:t>
            </a:r>
          </a:p>
        </p:txBody>
      </p:sp>
      <p:sp>
        <p:nvSpPr>
          <p:cNvPr id="4" name="Footer Placeholder 3"/>
          <p:cNvSpPr>
            <a:spLocks noGrp="1"/>
          </p:cNvSpPr>
          <p:nvPr>
            <p:ph type="ftr" sz="quarter" idx="11"/>
          </p:nvPr>
        </p:nvSpPr>
        <p:spPr>
          <a:xfrm>
            <a:off x="3695700" y="6553200"/>
            <a:ext cx="4876800" cy="304800"/>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TFAWS 2022 – September 6</a:t>
            </a:r>
            <a:r>
              <a:rPr kumimoji="0" lang="en-US" sz="1200" b="0" i="0" u="none" strike="noStrike" kern="1200" cap="none" spc="0" normalizeH="0" baseline="30000" noProof="0" dirty="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-9</a:t>
            </a:r>
            <a:r>
              <a:rPr kumimoji="0" lang="en-US" sz="1200" b="0" i="0" u="none" strike="noStrike" kern="1200" cap="none" spc="0" normalizeH="0" baseline="30000" noProof="0" dirty="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 2022</a:t>
            </a:r>
          </a:p>
        </p:txBody>
      </p:sp>
      <p:sp>
        <p:nvSpPr>
          <p:cNvPr id="5" name="Slide Number Placeholder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F42015-0FC7-4B0E-8D2B-76EADF48D957}" type="slidenum">
              <a:rPr kumimoji="0" lang="en-US" sz="1000" b="0" i="0" u="none" strike="noStrike" kern="1200" cap="none" spc="0" normalizeH="0" baseline="0" noProof="0" smtClean="0">
                <a:ln>
                  <a:noFill/>
                </a:ln>
                <a:solidFill>
                  <a:srgbClr val="333399"/>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29</a:t>
            </a:fld>
            <a:endParaRPr kumimoji="0" lang="en-US" sz="1000" b="0" i="0" u="none" strike="noStrike" kern="1200" cap="none" spc="0" normalizeH="0" baseline="0" noProof="0">
              <a:ln>
                <a:noFill/>
              </a:ln>
              <a:solidFill>
                <a:srgbClr val="333399"/>
              </a:solidFill>
              <a:effectLst/>
              <a:uLnTx/>
              <a:uFillTx/>
              <a:latin typeface="Arial" pitchFamily="34" charset="0"/>
              <a:ea typeface="ＭＳ Ｐゴシック" charset="-128"/>
              <a:cs typeface="+mn-cs"/>
            </a:endParaRPr>
          </a:p>
        </p:txBody>
      </p:sp>
      <p:sp>
        <p:nvSpPr>
          <p:cNvPr id="8" name="Content Placeholder 2"/>
          <p:cNvSpPr>
            <a:spLocks noGrp="1"/>
          </p:cNvSpPr>
          <p:nvPr>
            <p:ph idx="1"/>
          </p:nvPr>
        </p:nvSpPr>
        <p:spPr>
          <a:xfrm>
            <a:off x="5905500" y="838200"/>
            <a:ext cx="6286500" cy="4572000"/>
          </a:xfrm>
        </p:spPr>
        <p:txBody>
          <a:bodyPr/>
          <a:lstStyle/>
          <a:p>
            <a:r>
              <a:rPr lang="en-US" sz="2000" dirty="0">
                <a:latin typeface="Calibri" panose="020F0502020204030204" pitchFamily="34" charset="0"/>
              </a:rPr>
              <a:t>A simplified approximation for the duration of full shading of cylindrical objects with a nearly horizontal sun vector (i.e., at the Lunar poles) is provided below.</a:t>
            </a:r>
          </a:p>
          <a:p>
            <a:r>
              <a:rPr lang="en-US" sz="2000" dirty="0">
                <a:latin typeface="Calibri" panose="020F0502020204030204" pitchFamily="34" charset="0"/>
              </a:rPr>
              <a:t>D is the diameter of the surface asset, d is the diameter of the equipment and R is the distance between the centers of the two objects. The factor 29.5 corresponds to the Synodic Lunar Month in days.</a:t>
            </a:r>
          </a:p>
          <a:p>
            <a:r>
              <a:rPr lang="en-US" sz="2000" b="1" i="1" dirty="0">
                <a:latin typeface="Calibri" panose="020F0502020204030204" pitchFamily="34" charset="0"/>
              </a:rPr>
              <a:t>Check length of the shadow per LTAG 9.3.2.</a:t>
            </a:r>
            <a:r>
              <a:rPr lang="en-US" sz="2000" dirty="0">
                <a:latin typeface="Calibri" panose="020F0502020204030204" pitchFamily="34" charset="0"/>
              </a:rPr>
              <a:t>  </a:t>
            </a:r>
          </a:p>
        </p:txBody>
      </p:sp>
      <mc:AlternateContent xmlns:mc="http://schemas.openxmlformats.org/markup-compatibility/2006" xmlns:a14="http://schemas.microsoft.com/office/drawing/2010/main">
        <mc:Choice Requires="a14">
          <p:sp>
            <p:nvSpPr>
              <p:cNvPr id="29" name="TextBox 28"/>
              <p:cNvSpPr txBox="1"/>
              <p:nvPr/>
            </p:nvSpPr>
            <p:spPr>
              <a:xfrm>
                <a:off x="2743200" y="4953000"/>
                <a:ext cx="4032642" cy="1034642"/>
              </a:xfrm>
              <a:prstGeom prst="rect">
                <a:avLst/>
              </a:prstGeom>
              <a:solidFill>
                <a:srgbClr val="FFF9E7"/>
              </a:solidFill>
              <a:ln>
                <a:solidFill>
                  <a:srgbClr val="4472C4">
                    <a:lumMod val="75000"/>
                  </a:srgbClr>
                </a:solidFill>
              </a:ln>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8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𝑡</m:t>
                      </m:r>
                      <m:r>
                        <a:rPr kumimoji="0" lang="en-US" sz="18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m:t>
                      </m:r>
                      <m:f>
                        <m:fPr>
                          <m:ctrlPr>
                            <a:rPr kumimoji="0" lang="en-US" sz="1800" b="0" i="1" u="none" strike="noStrike" kern="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en-US" sz="1800" b="0" i="1" u="none" strike="noStrike" kern="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𝜃</m:t>
                          </m:r>
                        </m:num>
                        <m:den>
                          <m:r>
                            <a:rPr kumimoji="0" lang="en-US" sz="1800" b="0" i="1" u="none" strike="noStrike" kern="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𝜋</m:t>
                          </m:r>
                        </m:den>
                      </m:f>
                      <m:r>
                        <a:rPr kumimoji="0" lang="en-US" sz="1800" b="0" i="1" u="none" strike="noStrike" kern="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29.5=</m:t>
                      </m:r>
                      <m:f>
                        <m:fPr>
                          <m:ctrlPr>
                            <a:rPr kumimoji="0" lang="en-US" sz="1800" b="0" i="1" u="none" strike="noStrike" kern="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en-US" sz="1800" b="0" i="1" u="none" strike="noStrike" kern="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29.5</m:t>
                          </m:r>
                        </m:num>
                        <m:den>
                          <m:r>
                            <a:rPr kumimoji="0" lang="en-US" sz="1800" b="0" i="1" u="none" strike="noStrike" kern="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𝜋</m:t>
                          </m:r>
                        </m:den>
                      </m:f>
                      <m:r>
                        <a:rPr kumimoji="0" lang="en-US" sz="1800" b="0" i="1" u="none" strike="noStrike" kern="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m:t>
                      </m:r>
                      <m:r>
                        <a:rPr kumimoji="0" lang="en-US" sz="1800" b="0" i="1" u="none" strike="noStrike" kern="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𝑎𝑠𝑖𝑛</m:t>
                      </m:r>
                      <m:d>
                        <m:dPr>
                          <m:ctrlPr>
                            <a:rPr kumimoji="0" lang="en-US" sz="1800" b="0" i="1" u="none" strike="noStrike" kern="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dPr>
                        <m:e>
                          <m:f>
                            <m:fPr>
                              <m:ctrlPr>
                                <a:rPr kumimoji="0" lang="en-US" sz="1800" b="0" i="1" u="none" strike="noStrike" kern="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en-US" sz="1800" b="0" i="1" u="none" strike="noStrike" kern="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𝐷</m:t>
                              </m:r>
                            </m:num>
                            <m:den>
                              <m:r>
                                <a:rPr kumimoji="0" lang="en-US" sz="1800" b="0" i="1" u="none" strike="noStrike" kern="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m:t>
                              </m:r>
                              <m:r>
                                <a:rPr kumimoji="0" lang="en-US" sz="1800" b="0" i="1" u="none" strike="noStrike" kern="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𝑅</m:t>
                              </m:r>
                              <m:r>
                                <a:rPr kumimoji="0" lang="en-US" sz="1800" b="0" i="1" u="none" strike="noStrike" kern="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f>
                                <m:fPr>
                                  <m:ctrlPr>
                                    <a:rPr kumimoji="0" lang="en-US" sz="1800" b="0" i="1" u="none" strike="noStrike" kern="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en-US" sz="1800" b="0" i="1" u="none" strike="noStrike" kern="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𝐷</m:t>
                                  </m:r>
                                </m:num>
                                <m:den>
                                  <m:f>
                                    <m:fPr>
                                      <m:ctrlPr>
                                        <a:rPr kumimoji="0" lang="en-US" sz="1800" b="0" i="1" u="none" strike="noStrike" kern="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en-US" sz="1800" b="0" i="1" u="none" strike="noStrike" kern="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m:t>
                                      </m:r>
                                      <m:r>
                                        <a:rPr kumimoji="0" lang="en-US" sz="1800" b="0" i="1" u="none" strike="noStrike" kern="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𝑅</m:t>
                                      </m:r>
                                    </m:num>
                                    <m:den>
                                      <m:r>
                                        <a:rPr kumimoji="0" lang="en-US" sz="1800" b="0" i="1" u="none" strike="noStrike" kern="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𝑑</m:t>
                                      </m:r>
                                    </m:den>
                                  </m:f>
                                  <m:r>
                                    <a:rPr kumimoji="0" lang="en-US" sz="1800" b="0" i="1" u="none" strike="noStrike" kern="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−1</m:t>
                                  </m:r>
                                </m:den>
                              </m:f>
                            </m:den>
                          </m:f>
                        </m:e>
                      </m:d>
                    </m:oMath>
                  </m:oMathPara>
                </a14:m>
                <a:endParaRPr kumimoji="0" lang="en-US" sz="1800" b="0" i="0" u="none" strike="noStrike" kern="0" cap="none" spc="0" normalizeH="0" baseline="0" noProof="0" dirty="0">
                  <a:ln>
                    <a:noFill/>
                  </a:ln>
                  <a:solidFill>
                    <a:prstClr val="black"/>
                  </a:solidFill>
                  <a:effectLst/>
                  <a:uLnTx/>
                  <a:uFillTx/>
                  <a:latin typeface="Calibri" panose="020F0502020204030204"/>
                  <a:ea typeface="ＭＳ Ｐゴシック" charset="-128"/>
                  <a:cs typeface="+mn-cs"/>
                </a:endParaRPr>
              </a:p>
            </p:txBody>
          </p:sp>
        </mc:Choice>
        <mc:Fallback xmlns="">
          <p:sp>
            <p:nvSpPr>
              <p:cNvPr id="29" name="TextBox 28"/>
              <p:cNvSpPr txBox="1">
                <a:spLocks noRot="1" noChangeAspect="1" noMove="1" noResize="1" noEditPoints="1" noAdjustHandles="1" noChangeArrowheads="1" noChangeShapeType="1" noTextEdit="1"/>
              </p:cNvSpPr>
              <p:nvPr/>
            </p:nvSpPr>
            <p:spPr>
              <a:xfrm>
                <a:off x="2743200" y="4953000"/>
                <a:ext cx="4032642" cy="1034642"/>
              </a:xfrm>
              <a:prstGeom prst="rect">
                <a:avLst/>
              </a:prstGeom>
              <a:blipFill rotWithShape="0">
                <a:blip r:embed="rId3"/>
                <a:stretch>
                  <a:fillRect/>
                </a:stretch>
              </a:blipFill>
              <a:ln>
                <a:solidFill>
                  <a:srgbClr val="4472C4">
                    <a:lumMod val="75000"/>
                  </a:srgbClr>
                </a:solidFill>
              </a:ln>
            </p:spPr>
            <p:txBody>
              <a:bodyPr/>
              <a:lstStyle/>
              <a:p>
                <a:r>
                  <a:rPr lang="en-US">
                    <a:noFill/>
                  </a:rPr>
                  <a:t> </a:t>
                </a:r>
              </a:p>
            </p:txBody>
          </p:sp>
        </mc:Fallback>
      </mc:AlternateContent>
      <p:sp>
        <p:nvSpPr>
          <p:cNvPr id="30" name="TextBox 29"/>
          <p:cNvSpPr txBox="1"/>
          <p:nvPr/>
        </p:nvSpPr>
        <p:spPr>
          <a:xfrm>
            <a:off x="2819400" y="4533900"/>
            <a:ext cx="38347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33399"/>
                </a:solidFill>
                <a:effectLst/>
                <a:uLnTx/>
                <a:uFillTx/>
                <a:latin typeface="Calibri" panose="020F0502020204030204"/>
                <a:ea typeface="ＭＳ Ｐゴシック" charset="-128"/>
                <a:cs typeface="+mn-cs"/>
              </a:rPr>
              <a:t>The time in full shadow (in days) is given by:</a:t>
            </a:r>
          </a:p>
        </p:txBody>
      </p:sp>
      <p:sp>
        <p:nvSpPr>
          <p:cNvPr id="33" name="Rectangle 32"/>
          <p:cNvSpPr/>
          <p:nvPr/>
        </p:nvSpPr>
        <p:spPr>
          <a:xfrm rot="4200000">
            <a:off x="3190553" y="1870145"/>
            <a:ext cx="1371600" cy="2647519"/>
          </a:xfrm>
          <a:prstGeom prst="rect">
            <a:avLst/>
          </a:prstGeom>
          <a:solidFill>
            <a:sysClr val="windowText" lastClr="000000">
              <a:alpha val="50000"/>
            </a:sysClr>
          </a:solid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ＭＳ Ｐゴシック" charset="-128"/>
              <a:cs typeface="+mn-cs"/>
            </a:endParaRPr>
          </a:p>
        </p:txBody>
      </p:sp>
      <p:sp>
        <p:nvSpPr>
          <p:cNvPr id="34" name="Rectangle 33"/>
          <p:cNvSpPr/>
          <p:nvPr/>
        </p:nvSpPr>
        <p:spPr>
          <a:xfrm rot="1260000">
            <a:off x="2424940" y="1063107"/>
            <a:ext cx="1334745" cy="2723831"/>
          </a:xfrm>
          <a:prstGeom prst="rect">
            <a:avLst/>
          </a:prstGeom>
          <a:solidFill>
            <a:sysClr val="windowText" lastClr="000000">
              <a:alpha val="50000"/>
            </a:sysClr>
          </a:solid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ＭＳ Ｐゴシック" charset="-128"/>
              <a:cs typeface="+mn-cs"/>
            </a:endParaRPr>
          </a:p>
        </p:txBody>
      </p:sp>
      <p:sp>
        <p:nvSpPr>
          <p:cNvPr id="35" name="Oval 34"/>
          <p:cNvSpPr/>
          <p:nvPr/>
        </p:nvSpPr>
        <p:spPr>
          <a:xfrm>
            <a:off x="1928320" y="2967520"/>
            <a:ext cx="1371600" cy="1371600"/>
          </a:xfrm>
          <a:prstGeom prst="ellipse">
            <a:avLst/>
          </a:prstGeom>
          <a:solidFill>
            <a:srgbClr val="ED7D31">
              <a:lumMod val="20000"/>
              <a:lumOff val="80000"/>
            </a:srgbClr>
          </a:solidFill>
          <a:ln w="12700" cap="flat" cmpd="sng" algn="ctr">
            <a:solidFill>
              <a:srgbClr val="0070C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ＭＳ Ｐゴシック" charset="-128"/>
              <a:cs typeface="+mn-cs"/>
            </a:endParaRPr>
          </a:p>
        </p:txBody>
      </p:sp>
      <p:sp>
        <p:nvSpPr>
          <p:cNvPr id="36" name="Oval 35"/>
          <p:cNvSpPr/>
          <p:nvPr/>
        </p:nvSpPr>
        <p:spPr>
          <a:xfrm>
            <a:off x="3452320" y="2586520"/>
            <a:ext cx="228600" cy="228600"/>
          </a:xfrm>
          <a:prstGeom prst="ellipse">
            <a:avLst/>
          </a:prstGeom>
          <a:solidFill>
            <a:srgbClr val="5B9BD5">
              <a:lumMod val="20000"/>
              <a:lumOff val="80000"/>
            </a:srgbClr>
          </a:solid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ＭＳ Ｐゴシック" charset="-128"/>
              <a:cs typeface="+mn-cs"/>
            </a:endParaRPr>
          </a:p>
        </p:txBody>
      </p:sp>
      <p:cxnSp>
        <p:nvCxnSpPr>
          <p:cNvPr id="37" name="Straight Connector 36"/>
          <p:cNvCxnSpPr>
            <a:endCxn id="34" idx="0"/>
          </p:cNvCxnSpPr>
          <p:nvPr/>
        </p:nvCxnSpPr>
        <p:spPr>
          <a:xfrm flipV="1">
            <a:off x="2614120" y="1153565"/>
            <a:ext cx="966260" cy="2499756"/>
          </a:xfrm>
          <a:prstGeom prst="line">
            <a:avLst/>
          </a:prstGeom>
          <a:noFill/>
          <a:ln w="6350" cap="flat" cmpd="sng" algn="ctr">
            <a:solidFill>
              <a:srgbClr val="5B9BD5">
                <a:lumMod val="60000"/>
                <a:lumOff val="40000"/>
              </a:srgbClr>
            </a:solidFill>
            <a:prstDash val="lgDash"/>
            <a:miter lim="800000"/>
          </a:ln>
          <a:effectLst/>
        </p:spPr>
      </p:cxnSp>
      <p:cxnSp>
        <p:nvCxnSpPr>
          <p:cNvPr id="38" name="Straight Connector 37"/>
          <p:cNvCxnSpPr>
            <a:endCxn id="33" idx="0"/>
          </p:cNvCxnSpPr>
          <p:nvPr/>
        </p:nvCxnSpPr>
        <p:spPr>
          <a:xfrm flipV="1">
            <a:off x="2614120" y="2741152"/>
            <a:ext cx="2506160" cy="912168"/>
          </a:xfrm>
          <a:prstGeom prst="line">
            <a:avLst/>
          </a:prstGeom>
          <a:noFill/>
          <a:ln w="6350" cap="flat" cmpd="sng" algn="ctr">
            <a:solidFill>
              <a:srgbClr val="5B9BD5">
                <a:lumMod val="60000"/>
                <a:lumOff val="40000"/>
              </a:srgbClr>
            </a:solidFill>
            <a:prstDash val="lgDash"/>
            <a:miter lim="800000"/>
          </a:ln>
          <a:effectLst/>
        </p:spPr>
      </p:cxnSp>
      <p:sp>
        <p:nvSpPr>
          <p:cNvPr id="39" name="Arc 38"/>
          <p:cNvSpPr/>
          <p:nvPr/>
        </p:nvSpPr>
        <p:spPr>
          <a:xfrm>
            <a:off x="937720" y="1443520"/>
            <a:ext cx="3657600" cy="3886200"/>
          </a:xfrm>
          <a:prstGeom prst="arc">
            <a:avLst>
              <a:gd name="adj1" fmla="val 17362097"/>
              <a:gd name="adj2" fmla="val 20775431"/>
            </a:avLst>
          </a:prstGeom>
          <a:noFill/>
          <a:ln w="15875" cap="flat" cmpd="sng" algn="ctr">
            <a:solidFill>
              <a:sysClr val="windowText" lastClr="000000">
                <a:alpha val="99000"/>
              </a:sysClr>
            </a:solidFill>
            <a:prstDash val="solid"/>
            <a:miter lim="800000"/>
            <a:headEnd type="triangle"/>
            <a:tailEnd type="none"/>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ＭＳ Ｐゴシック" charset="-128"/>
              <a:cs typeface="+mn-cs"/>
            </a:endParaRPr>
          </a:p>
        </p:txBody>
      </p:sp>
      <p:cxnSp>
        <p:nvCxnSpPr>
          <p:cNvPr id="40" name="Straight Arrow Connector 39"/>
          <p:cNvCxnSpPr/>
          <p:nvPr/>
        </p:nvCxnSpPr>
        <p:spPr>
          <a:xfrm flipV="1">
            <a:off x="785320" y="3729520"/>
            <a:ext cx="1676400" cy="685800"/>
          </a:xfrm>
          <a:prstGeom prst="straightConnector1">
            <a:avLst/>
          </a:prstGeom>
          <a:noFill/>
          <a:ln w="19050" cap="flat" cmpd="sng" algn="ctr">
            <a:solidFill>
              <a:srgbClr val="FFC000">
                <a:lumMod val="75000"/>
              </a:srgbClr>
            </a:solidFill>
            <a:prstDash val="solid"/>
            <a:miter lim="800000"/>
            <a:tailEnd type="triangle"/>
          </a:ln>
          <a:effectLst/>
        </p:spPr>
      </p:cxnSp>
      <p:cxnSp>
        <p:nvCxnSpPr>
          <p:cNvPr id="41" name="Straight Arrow Connector 40"/>
          <p:cNvCxnSpPr/>
          <p:nvPr/>
        </p:nvCxnSpPr>
        <p:spPr>
          <a:xfrm flipV="1">
            <a:off x="1852120" y="3805720"/>
            <a:ext cx="685800" cy="1905000"/>
          </a:xfrm>
          <a:prstGeom prst="straightConnector1">
            <a:avLst/>
          </a:prstGeom>
          <a:noFill/>
          <a:ln w="19050" cap="flat" cmpd="sng" algn="ctr">
            <a:solidFill>
              <a:srgbClr val="FFC000">
                <a:lumMod val="75000"/>
              </a:srgbClr>
            </a:solidFill>
            <a:prstDash val="solid"/>
            <a:miter lim="800000"/>
            <a:tailEnd type="triangle"/>
          </a:ln>
          <a:effectLst/>
        </p:spPr>
      </p:cxnSp>
      <p:sp>
        <p:nvSpPr>
          <p:cNvPr id="42" name="Oval 41"/>
          <p:cNvSpPr/>
          <p:nvPr/>
        </p:nvSpPr>
        <p:spPr>
          <a:xfrm>
            <a:off x="175720" y="4339120"/>
            <a:ext cx="457200" cy="457200"/>
          </a:xfrm>
          <a:prstGeom prst="ellipse">
            <a:avLst/>
          </a:prstGeom>
          <a:solidFill>
            <a:srgbClr val="FFC000">
              <a:lumMod val="40000"/>
              <a:lumOff val="60000"/>
            </a:srgbClr>
          </a:solid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ＭＳ Ｐゴシック" charset="-128"/>
              <a:cs typeface="+mn-cs"/>
            </a:endParaRPr>
          </a:p>
        </p:txBody>
      </p:sp>
      <p:sp>
        <p:nvSpPr>
          <p:cNvPr id="43" name="Oval 42"/>
          <p:cNvSpPr/>
          <p:nvPr/>
        </p:nvSpPr>
        <p:spPr>
          <a:xfrm>
            <a:off x="1471120" y="5786920"/>
            <a:ext cx="457200" cy="457200"/>
          </a:xfrm>
          <a:prstGeom prst="ellipse">
            <a:avLst/>
          </a:prstGeom>
          <a:solidFill>
            <a:srgbClr val="FFC000">
              <a:lumMod val="40000"/>
              <a:lumOff val="60000"/>
            </a:srgbClr>
          </a:solid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ＭＳ Ｐゴシック" charset="-128"/>
              <a:cs typeface="+mn-cs"/>
            </a:endParaRPr>
          </a:p>
        </p:txBody>
      </p:sp>
      <p:sp>
        <p:nvSpPr>
          <p:cNvPr id="44" name="Arc 43"/>
          <p:cNvSpPr/>
          <p:nvPr/>
        </p:nvSpPr>
        <p:spPr>
          <a:xfrm>
            <a:off x="937720" y="1443520"/>
            <a:ext cx="3657600" cy="3886200"/>
          </a:xfrm>
          <a:prstGeom prst="arc">
            <a:avLst>
              <a:gd name="adj1" fmla="val 6719474"/>
              <a:gd name="adj2" fmla="val 9085752"/>
            </a:avLst>
          </a:prstGeom>
          <a:noFill/>
          <a:ln w="15875" cap="flat" cmpd="sng" algn="ctr">
            <a:solidFill>
              <a:sysClr val="windowText" lastClr="000000">
                <a:alpha val="99000"/>
              </a:sysClr>
            </a:solidFill>
            <a:prstDash val="solid"/>
            <a:miter lim="800000"/>
            <a:headEnd type="triangle"/>
            <a:tailEnd type="none"/>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ＭＳ Ｐゴシック" charset="-128"/>
              <a:cs typeface="+mn-cs"/>
            </a:endParaRPr>
          </a:p>
        </p:txBody>
      </p:sp>
      <p:sp>
        <p:nvSpPr>
          <p:cNvPr id="45" name="TextBox 44"/>
          <p:cNvSpPr txBox="1"/>
          <p:nvPr/>
        </p:nvSpPr>
        <p:spPr>
          <a:xfrm>
            <a:off x="2046673" y="3196120"/>
            <a:ext cx="73686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ＭＳ Ｐゴシック" charset="-128"/>
                <a:cs typeface="+mn-cs"/>
              </a:rPr>
              <a:t>Habitat</a:t>
            </a:r>
          </a:p>
        </p:txBody>
      </p:sp>
      <p:sp>
        <p:nvSpPr>
          <p:cNvPr id="46" name="TextBox 45"/>
          <p:cNvSpPr txBox="1"/>
          <p:nvPr/>
        </p:nvSpPr>
        <p:spPr>
          <a:xfrm>
            <a:off x="175720" y="4415320"/>
            <a:ext cx="45236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ＭＳ Ｐゴシック" charset="-128"/>
                <a:cs typeface="+mn-cs"/>
              </a:rPr>
              <a:t>Sun</a:t>
            </a:r>
          </a:p>
        </p:txBody>
      </p:sp>
      <p:sp>
        <p:nvSpPr>
          <p:cNvPr id="47" name="TextBox 46"/>
          <p:cNvSpPr txBox="1"/>
          <p:nvPr/>
        </p:nvSpPr>
        <p:spPr>
          <a:xfrm>
            <a:off x="1471120" y="5863120"/>
            <a:ext cx="45236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ＭＳ Ｐゴシック" charset="-128"/>
                <a:cs typeface="+mn-cs"/>
              </a:rPr>
              <a:t>Sun</a:t>
            </a:r>
          </a:p>
        </p:txBody>
      </p:sp>
      <p:sp>
        <p:nvSpPr>
          <p:cNvPr id="48" name="TextBox 47"/>
          <p:cNvSpPr txBox="1"/>
          <p:nvPr/>
        </p:nvSpPr>
        <p:spPr>
          <a:xfrm>
            <a:off x="3265873" y="833920"/>
            <a:ext cx="7640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ＭＳ Ｐゴシック" charset="-128"/>
                <a:cs typeface="+mn-cs"/>
              </a:rPr>
              <a:t>Shadow</a:t>
            </a:r>
          </a:p>
        </p:txBody>
      </p:sp>
      <p:sp>
        <p:nvSpPr>
          <p:cNvPr id="49" name="TextBox 48"/>
          <p:cNvSpPr txBox="1"/>
          <p:nvPr/>
        </p:nvSpPr>
        <p:spPr>
          <a:xfrm>
            <a:off x="5052520" y="2510320"/>
            <a:ext cx="7640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ＭＳ Ｐゴシック" charset="-128"/>
                <a:cs typeface="+mn-cs"/>
              </a:rPr>
              <a:t>Shadow</a:t>
            </a:r>
          </a:p>
        </p:txBody>
      </p:sp>
      <p:sp>
        <p:nvSpPr>
          <p:cNvPr id="50" name="TextBox 49"/>
          <p:cNvSpPr txBox="1"/>
          <p:nvPr/>
        </p:nvSpPr>
        <p:spPr>
          <a:xfrm>
            <a:off x="4061920" y="1748320"/>
            <a:ext cx="31771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Symbol" panose="05050102010706020507" pitchFamily="18" charset="2"/>
                <a:ea typeface="ＭＳ Ｐゴシック" charset="-128"/>
                <a:cs typeface="+mn-cs"/>
              </a:rPr>
              <a:t>q</a:t>
            </a:r>
          </a:p>
        </p:txBody>
      </p:sp>
      <p:sp>
        <p:nvSpPr>
          <p:cNvPr id="51" name="TextBox 50"/>
          <p:cNvSpPr txBox="1"/>
          <p:nvPr/>
        </p:nvSpPr>
        <p:spPr>
          <a:xfrm>
            <a:off x="3604720" y="2662720"/>
            <a:ext cx="9699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ＭＳ Ｐゴシック" charset="-128"/>
                <a:cs typeface="+mn-cs"/>
              </a:rPr>
              <a:t>Equipment</a:t>
            </a:r>
          </a:p>
        </p:txBody>
      </p:sp>
      <p:sp>
        <p:nvSpPr>
          <p:cNvPr id="52" name="TextBox 51"/>
          <p:cNvSpPr txBox="1"/>
          <p:nvPr/>
        </p:nvSpPr>
        <p:spPr>
          <a:xfrm>
            <a:off x="1166320" y="4720120"/>
            <a:ext cx="31771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Symbol" panose="05050102010706020507" pitchFamily="18" charset="2"/>
                <a:ea typeface="ＭＳ Ｐゴシック" charset="-128"/>
                <a:cs typeface="+mn-cs"/>
              </a:rPr>
              <a:t>q</a:t>
            </a:r>
          </a:p>
        </p:txBody>
      </p:sp>
      <p:cxnSp>
        <p:nvCxnSpPr>
          <p:cNvPr id="53" name="Straight Arrow Connector 52"/>
          <p:cNvCxnSpPr/>
          <p:nvPr/>
        </p:nvCxnSpPr>
        <p:spPr>
          <a:xfrm flipV="1">
            <a:off x="2607977" y="2689344"/>
            <a:ext cx="965827" cy="960756"/>
          </a:xfrm>
          <a:prstGeom prst="straightConnector1">
            <a:avLst/>
          </a:prstGeom>
          <a:noFill/>
          <a:ln w="6350" cap="flat" cmpd="sng" algn="ctr">
            <a:solidFill>
              <a:srgbClr val="5B9BD5"/>
            </a:solidFill>
            <a:prstDash val="solid"/>
            <a:miter lim="800000"/>
            <a:headEnd type="triangle"/>
            <a:tailEnd type="triangle"/>
          </a:ln>
          <a:effectLst/>
        </p:spPr>
      </p:cxnSp>
      <p:sp>
        <p:nvSpPr>
          <p:cNvPr id="54" name="TextBox 53"/>
          <p:cNvSpPr txBox="1"/>
          <p:nvPr/>
        </p:nvSpPr>
        <p:spPr>
          <a:xfrm>
            <a:off x="2963531" y="2849533"/>
            <a:ext cx="29687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5B9BD5">
                    <a:lumMod val="20000"/>
                    <a:lumOff val="80000"/>
                  </a:srgbClr>
                </a:solidFill>
                <a:effectLst/>
                <a:uLnTx/>
                <a:uFillTx/>
                <a:latin typeface="Calibri" panose="020F0502020204030204"/>
                <a:ea typeface="ＭＳ Ｐゴシック" charset="-128"/>
                <a:cs typeface="+mn-cs"/>
              </a:rPr>
              <a:t>R</a:t>
            </a:r>
          </a:p>
        </p:txBody>
      </p:sp>
    </p:spTree>
    <p:extLst>
      <p:ext uri="{BB962C8B-B14F-4D97-AF65-F5344CB8AC3E}">
        <p14:creationId xmlns:p14="http://schemas.microsoft.com/office/powerpoint/2010/main" val="36152104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Far Field Terrain Effects</a:t>
            </a:r>
          </a:p>
        </p:txBody>
      </p:sp>
      <p:sp>
        <p:nvSpPr>
          <p:cNvPr id="3" name="Content Placeholder 2"/>
          <p:cNvSpPr>
            <a:spLocks noGrp="1"/>
          </p:cNvSpPr>
          <p:nvPr>
            <p:ph idx="1"/>
          </p:nvPr>
        </p:nvSpPr>
        <p:spPr>
          <a:xfrm>
            <a:off x="609600" y="914400"/>
            <a:ext cx="10972800" cy="2552700"/>
          </a:xfrm>
        </p:spPr>
        <p:txBody>
          <a:bodyPr/>
          <a:lstStyle/>
          <a:p>
            <a:r>
              <a:rPr lang="en-US" sz="2000" dirty="0">
                <a:latin typeface="Calibri" panose="020F0502020204030204" pitchFamily="34" charset="0"/>
              </a:rPr>
              <a:t>The effects of far field lunar terrain with the potential to shadow or re-radiate onto a site of interest may be included in lunar surface thermal models via a projection technique. The far field terrain may be projected onto boundary elements around the perimeter of the local surface model. </a:t>
            </a:r>
          </a:p>
          <a:p>
            <a:r>
              <a:rPr lang="en-US" sz="2000" dirty="0">
                <a:latin typeface="Calibri" panose="020F0502020204030204" pitchFamily="34" charset="0"/>
              </a:rPr>
              <a:t>Rana, et al. [1] demonstrated this approach for the Luna 27 lander mission. The landing site was modeled as 30 meter radius disc with the lander positioned at the center. </a:t>
            </a:r>
          </a:p>
          <a:p>
            <a:r>
              <a:rPr lang="en-US" sz="2000" dirty="0">
                <a:latin typeface="Calibri" panose="020F0502020204030204" pitchFamily="34" charset="0"/>
              </a:rPr>
              <a:t>Concerns that several mountains in the region may shadow or radiate onto the lander led to the approach illustrated below with vertical elements on the perimeter to represent surface features 20-30 kilometers away. </a:t>
            </a:r>
          </a:p>
          <a:p>
            <a:r>
              <a:rPr lang="en-US" sz="2000" dirty="0">
                <a:latin typeface="Calibri" panose="020F0502020204030204" pitchFamily="34" charset="0"/>
              </a:rPr>
              <a:t>Analysis showed the effect of local mountains to be negligible in this case but the approach may be useful for scenarios where it is not possible to extend a local mesh to account for far field terrain. </a:t>
            </a:r>
          </a:p>
        </p:txBody>
      </p:sp>
      <p:sp>
        <p:nvSpPr>
          <p:cNvPr id="4" name="Footer Placeholder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TFAWS 2022 – September 6</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-9</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 2022</a:t>
            </a:r>
            <a:endPar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F42015-0FC7-4B0E-8D2B-76EADF48D957}" type="slidenum">
              <a:rPr kumimoji="0" lang="en-US" sz="1000" b="0" i="0" u="none" strike="noStrike" kern="1200" cap="none" spc="0" normalizeH="0" baseline="0" noProof="0" smtClean="0">
                <a:ln>
                  <a:noFill/>
                </a:ln>
                <a:solidFill>
                  <a:srgbClr val="333399"/>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30</a:t>
            </a:fld>
            <a:endParaRPr kumimoji="0" lang="en-US" sz="1000" b="0" i="0" u="none" strike="noStrike" kern="1200" cap="none" spc="0" normalizeH="0" baseline="0" noProof="0">
              <a:ln>
                <a:noFill/>
              </a:ln>
              <a:solidFill>
                <a:srgbClr val="333399"/>
              </a:solidFill>
              <a:effectLst/>
              <a:uLnTx/>
              <a:uFillTx/>
              <a:latin typeface="Arial" pitchFamily="34" charset="0"/>
              <a:ea typeface="ＭＳ Ｐゴシック" charset="-128"/>
              <a:cs typeface="+mn-cs"/>
            </a:endParaRPr>
          </a:p>
        </p:txBody>
      </p:sp>
      <p:pic>
        <p:nvPicPr>
          <p:cNvPr id="6" name="Picture 5"/>
          <p:cNvPicPr>
            <a:picLocks noChangeAspect="1"/>
          </p:cNvPicPr>
          <p:nvPr/>
        </p:nvPicPr>
        <p:blipFill>
          <a:blip r:embed="rId2"/>
          <a:stretch>
            <a:fillRect/>
          </a:stretch>
        </p:blipFill>
        <p:spPr>
          <a:xfrm>
            <a:off x="4724400" y="4267200"/>
            <a:ext cx="2895851" cy="1530229"/>
          </a:xfrm>
          <a:prstGeom prst="rect">
            <a:avLst/>
          </a:prstGeom>
        </p:spPr>
      </p:pic>
      <p:sp>
        <p:nvSpPr>
          <p:cNvPr id="9" name="Rectangle 8"/>
          <p:cNvSpPr/>
          <p:nvPr/>
        </p:nvSpPr>
        <p:spPr>
          <a:xfrm>
            <a:off x="342900" y="6019800"/>
            <a:ext cx="8267700" cy="322845"/>
          </a:xfrm>
          <a:prstGeom prst="rect">
            <a:avLst/>
          </a:prstGeom>
        </p:spPr>
        <p:txBody>
          <a:bodyPr wrap="square">
            <a:spAutoFit/>
          </a:bodyPr>
          <a:lstStyle/>
          <a:p>
            <a:pPr marL="0" marR="0" lvl="0" indent="0" algn="ctr" defTabSz="914400" rtl="0" eaLnBrk="0" fontAlgn="base" latinLnBrk="0" hangingPunct="0">
              <a:lnSpc>
                <a:spcPct val="107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2B2B82"/>
                </a:solidFill>
                <a:effectLst/>
                <a:uLnTx/>
                <a:uFillTx/>
                <a:latin typeface="Calibri" panose="020F0502020204030204" pitchFamily="34" charset="0"/>
                <a:ea typeface="Calibri" panose="020F0502020204030204" pitchFamily="34" charset="0"/>
                <a:cs typeface="+mn-cs"/>
              </a:rPr>
              <a:t>[1] H. Rana, V. </a:t>
            </a:r>
            <a:r>
              <a:rPr kumimoji="0" lang="en-US" sz="1400" b="0" i="0" u="none" strike="noStrike" kern="1200" cap="none" spc="0" normalizeH="0" baseline="0" noProof="0" dirty="0" err="1">
                <a:ln>
                  <a:noFill/>
                </a:ln>
                <a:solidFill>
                  <a:srgbClr val="2B2B82"/>
                </a:solidFill>
                <a:effectLst/>
                <a:uLnTx/>
                <a:uFillTx/>
                <a:latin typeface="Calibri" panose="020F0502020204030204" pitchFamily="34" charset="0"/>
                <a:ea typeface="Calibri" panose="020F0502020204030204" pitchFamily="34" charset="0"/>
                <a:cs typeface="+mn-cs"/>
              </a:rPr>
              <a:t>Laneve</a:t>
            </a:r>
            <a:r>
              <a:rPr kumimoji="0" lang="en-US" sz="1400" b="0" i="0" u="none" strike="noStrike" kern="1200" cap="none" spc="0" normalizeH="0" baseline="0" noProof="0" dirty="0">
                <a:ln>
                  <a:noFill/>
                </a:ln>
                <a:solidFill>
                  <a:srgbClr val="2B2B82"/>
                </a:solidFill>
                <a:effectLst/>
                <a:uLnTx/>
                <a:uFillTx/>
                <a:latin typeface="Calibri" panose="020F0502020204030204" pitchFamily="34" charset="0"/>
                <a:ea typeface="Calibri" panose="020F0502020204030204" pitchFamily="34" charset="0"/>
                <a:cs typeface="+mn-cs"/>
              </a:rPr>
              <a:t>, P. Hager, and T. </a:t>
            </a:r>
            <a:r>
              <a:rPr kumimoji="0" lang="en-US" sz="1400" b="0" i="0" u="none" strike="noStrike" kern="1200" cap="none" spc="0" normalizeH="0" baseline="0" noProof="0" dirty="0" err="1">
                <a:ln>
                  <a:noFill/>
                </a:ln>
                <a:solidFill>
                  <a:srgbClr val="2B2B82"/>
                </a:solidFill>
                <a:effectLst/>
                <a:uLnTx/>
                <a:uFillTx/>
                <a:latin typeface="Calibri" panose="020F0502020204030204" pitchFamily="34" charset="0"/>
                <a:ea typeface="Calibri" panose="020F0502020204030204" pitchFamily="34" charset="0"/>
                <a:cs typeface="+mn-cs"/>
              </a:rPr>
              <a:t>Tirolien</a:t>
            </a:r>
            <a:r>
              <a:rPr kumimoji="0" lang="en-US" sz="1400" b="0" i="0" u="none" strike="noStrike" kern="1200" cap="none" spc="0" normalizeH="0" baseline="0" noProof="0" dirty="0">
                <a:ln>
                  <a:noFill/>
                </a:ln>
                <a:solidFill>
                  <a:srgbClr val="2B2B82"/>
                </a:solidFill>
                <a:effectLst/>
                <a:uLnTx/>
                <a:uFillTx/>
                <a:latin typeface="Calibri" panose="020F0502020204030204" pitchFamily="34" charset="0"/>
                <a:ea typeface="Calibri" panose="020F0502020204030204" pitchFamily="34" charset="0"/>
                <a:cs typeface="+mn-cs"/>
              </a:rPr>
              <a:t>, “Thermal Modelling of Luna 27 Landing Site,” p. 10, 2017.</a:t>
            </a:r>
          </a:p>
        </p:txBody>
      </p:sp>
    </p:spTree>
    <p:extLst>
      <p:ext uri="{BB962C8B-B14F-4D97-AF65-F5344CB8AC3E}">
        <p14:creationId xmlns:p14="http://schemas.microsoft.com/office/powerpoint/2010/main" val="36530114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Far Field Terrain Effects</a:t>
            </a:r>
          </a:p>
        </p:txBody>
      </p:sp>
      <p:sp>
        <p:nvSpPr>
          <p:cNvPr id="3" name="Content Placeholder 2"/>
          <p:cNvSpPr>
            <a:spLocks noGrp="1"/>
          </p:cNvSpPr>
          <p:nvPr>
            <p:ph idx="1"/>
          </p:nvPr>
        </p:nvSpPr>
        <p:spPr>
          <a:xfrm>
            <a:off x="190500" y="876300"/>
            <a:ext cx="11811000" cy="2552700"/>
          </a:xfrm>
        </p:spPr>
        <p:txBody>
          <a:bodyPr/>
          <a:lstStyle/>
          <a:p>
            <a:r>
              <a:rPr lang="en-US" sz="2000" dirty="0">
                <a:latin typeface="Calibri" panose="020F0502020204030204" pitchFamily="34" charset="0"/>
              </a:rPr>
              <a:t>Schunk, et al. [1] employed a similar technique to develop a projection of far-field terrain onto a two dimensional plane for shadowing considerations. Far-field geographical features within large data sets may be reduced to two angles (elevation and azimuth) relative to a specific site of interest on the lunar surface as shown (right).</a:t>
            </a:r>
          </a:p>
          <a:p>
            <a:r>
              <a:rPr lang="en-US" sz="2000" dirty="0">
                <a:latin typeface="Calibri" panose="020F0502020204030204" pitchFamily="34" charset="0"/>
              </a:rPr>
              <a:t>Typical monthly Sun tracks superimposed on projected lunar terrain are shown (bottom). </a:t>
            </a:r>
          </a:p>
          <a:p>
            <a:r>
              <a:rPr lang="en-US" sz="2000" dirty="0">
                <a:latin typeface="Calibri" panose="020F0502020204030204" pitchFamily="34" charset="0"/>
              </a:rPr>
              <a:t>The terrain is referenced as an elevation angle relative to the local vertical with a 360⁰ field of view (azimuth). The reference point is the Lunar South Pole at 0 meter elevation relative to the mean lunar radius.</a:t>
            </a:r>
          </a:p>
        </p:txBody>
      </p:sp>
      <p:sp>
        <p:nvSpPr>
          <p:cNvPr id="4" name="Footer Placeholder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TFAWS 2022 – September 6</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-9</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 2022</a:t>
            </a:r>
            <a:endPar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F42015-0FC7-4B0E-8D2B-76EADF48D957}" type="slidenum">
              <a:rPr kumimoji="0" lang="en-US" sz="1000" b="0" i="0" u="none" strike="noStrike" kern="1200" cap="none" spc="0" normalizeH="0" baseline="0" noProof="0" smtClean="0">
                <a:ln>
                  <a:noFill/>
                </a:ln>
                <a:solidFill>
                  <a:srgbClr val="333399"/>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31</a:t>
            </a:fld>
            <a:endParaRPr kumimoji="0" lang="en-US" sz="1000" b="0" i="0" u="none" strike="noStrike" kern="1200" cap="none" spc="0" normalizeH="0" baseline="0" noProof="0">
              <a:ln>
                <a:noFill/>
              </a:ln>
              <a:solidFill>
                <a:srgbClr val="333399"/>
              </a:solidFill>
              <a:effectLst/>
              <a:uLnTx/>
              <a:uFillTx/>
              <a:latin typeface="Arial" pitchFamily="34" charset="0"/>
              <a:ea typeface="ＭＳ Ｐゴシック" charset="-128"/>
              <a:cs typeface="+mn-cs"/>
            </a:endParaRPr>
          </a:p>
        </p:txBody>
      </p:sp>
      <p:pic>
        <p:nvPicPr>
          <p:cNvPr id="7" name="Picture 6"/>
          <p:cNvPicPr>
            <a:picLocks noChangeAspect="1"/>
          </p:cNvPicPr>
          <p:nvPr/>
        </p:nvPicPr>
        <p:blipFill>
          <a:blip r:embed="rId2"/>
          <a:stretch>
            <a:fillRect/>
          </a:stretch>
        </p:blipFill>
        <p:spPr>
          <a:xfrm>
            <a:off x="76200" y="3771900"/>
            <a:ext cx="3289710" cy="2095500"/>
          </a:xfrm>
          <a:prstGeom prst="rect">
            <a:avLst/>
          </a:prstGeom>
        </p:spPr>
      </p:pic>
      <p:pic>
        <p:nvPicPr>
          <p:cNvPr id="12" name="Picture 11"/>
          <p:cNvPicPr>
            <a:picLocks noChangeAspect="1"/>
          </p:cNvPicPr>
          <p:nvPr/>
        </p:nvPicPr>
        <p:blipFill>
          <a:blip r:embed="rId3"/>
          <a:stretch>
            <a:fillRect/>
          </a:stretch>
        </p:blipFill>
        <p:spPr>
          <a:xfrm>
            <a:off x="3200400" y="3294992"/>
            <a:ext cx="9046801" cy="3182008"/>
          </a:xfrm>
          <a:prstGeom prst="rect">
            <a:avLst/>
          </a:prstGeom>
        </p:spPr>
      </p:pic>
      <p:sp>
        <p:nvSpPr>
          <p:cNvPr id="9" name="TextBox 8">
            <a:extLst>
              <a:ext uri="{FF2B5EF4-FFF2-40B4-BE49-F238E27FC236}">
                <a16:creationId xmlns:a16="http://schemas.microsoft.com/office/drawing/2014/main" id="{29940191-BAC0-4CFD-9D3C-11227441CDB3}"/>
              </a:ext>
            </a:extLst>
          </p:cNvPr>
          <p:cNvSpPr txBox="1"/>
          <p:nvPr/>
        </p:nvSpPr>
        <p:spPr>
          <a:xfrm>
            <a:off x="0" y="6210300"/>
            <a:ext cx="4114800" cy="646331"/>
          </a:xfrm>
          <a:prstGeom prst="rect">
            <a:avLst/>
          </a:prstGeom>
          <a:noFill/>
        </p:spPr>
        <p:txBody>
          <a:bodyPr wrap="square">
            <a:spAutoFit/>
          </a:bodyPr>
          <a:lstStyle/>
          <a:p>
            <a:pPr marL="0" marR="0" lvl="0" indent="0" algn="l" defTabSz="914400" rtl="0" eaLnBrk="0" fontAlgn="base" latinLnBrk="0" hangingPunct="0">
              <a:lnSpc>
                <a:spcPct val="100000"/>
              </a:lnSpc>
              <a:spcBef>
                <a:spcPts val="0"/>
              </a:spcBef>
              <a:spcAft>
                <a:spcPts val="0"/>
              </a:spcAft>
              <a:buClrTx/>
              <a:buSzTx/>
              <a:buFontTx/>
              <a:buNone/>
              <a:tabLst>
                <a:tab pos="457200" algn="l"/>
                <a:tab pos="5852160" algn="r"/>
                <a:tab pos="457200" algn="l"/>
              </a:tabLst>
              <a:defRPr/>
            </a:pPr>
            <a:r>
              <a:rPr kumimoji="0" lang="en-US" sz="1200" b="0" i="0" u="none" strike="noStrike" kern="1200" cap="none" spc="0" normalizeH="0" baseline="0" noProof="0" dirty="0">
                <a:ln>
                  <a:noFill/>
                </a:ln>
                <a:solidFill>
                  <a:srgbClr val="333399"/>
                </a:solidFill>
                <a:effectLst/>
                <a:uLnTx/>
                <a:uFillTx/>
                <a:latin typeface="Calibri" panose="020F0502020204030204" pitchFamily="34" charset="0"/>
                <a:ea typeface="Times New Roman" panose="02020603050405020304" pitchFamily="18" charset="0"/>
                <a:cs typeface="Calibri" panose="020F0502020204030204" pitchFamily="34" charset="0"/>
              </a:rPr>
              <a:t>[1] G. Schunk, S. Sutherlin and O. Kornberg, “Constellation Thermal Overview-Altair”, Thermal and Fluid Analysis Workshop (TFAWS), MSFC, 2009.</a:t>
            </a:r>
          </a:p>
        </p:txBody>
      </p:sp>
    </p:spTree>
    <p:extLst>
      <p:ext uri="{BB962C8B-B14F-4D97-AF65-F5344CB8AC3E}">
        <p14:creationId xmlns:p14="http://schemas.microsoft.com/office/powerpoint/2010/main" val="1388763115"/>
      </p:ext>
    </p:extLst>
  </p:cSld>
  <p:clrMapOvr>
    <a:masterClrMapping/>
  </p:clrMapOvr>
</p:sld>
</file>

<file path=ppt/theme/theme1.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FAWS-2022-Short Course-Vector Lists.pptx  -  Read-Only" id="{FB298834-053E-4473-AFAE-454DB3652E56}" vid="{4B6BD5BC-CD52-49BA-91AB-BBDAF1F22F1B}"/>
    </a:ext>
  </a:extLst>
</a:theme>
</file>

<file path=ppt/theme/theme2.xml><?xml version="1.0" encoding="utf-8"?>
<a:theme xmlns:a="http://schemas.openxmlformats.org/drawingml/2006/main" name="1_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781E6096581544AB88C532C51559CE4" ma:contentTypeVersion="0" ma:contentTypeDescription="Create a new document." ma:contentTypeScope="" ma:versionID="8239765d019e6c887f8ed8d43cfa3802">
  <xsd:schema xmlns:xsd="http://www.w3.org/2001/XMLSchema" xmlns:xs="http://www.w3.org/2001/XMLSchema" xmlns:p="http://schemas.microsoft.com/office/2006/metadata/properties" targetNamespace="http://schemas.microsoft.com/office/2006/metadata/properties" ma:root="true" ma:fieldsID="d413257cd9829394d17656a545d5fa4e">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475F7E1-25EC-49AD-AD10-E5DBBDD78C4A}">
  <ds:schemaRefs>
    <ds:schemaRef ds:uri="http://www.w3.org/XML/1998/namespace"/>
    <ds:schemaRef ds:uri="http://schemas.openxmlformats.org/package/2006/metadata/core-properties"/>
    <ds:schemaRef ds:uri="http://purl.org/dc/terms/"/>
    <ds:schemaRef ds:uri="http://purl.org/dc/dcmitype/"/>
    <ds:schemaRef ds:uri="http://schemas.microsoft.com/office/2006/documentManagement/types"/>
    <ds:schemaRef ds:uri="http://schemas.microsoft.com/office/infopath/2007/PartnerControls"/>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0A631D46-A88B-44F9-B011-0891D5ECFBAB}">
  <ds:schemaRefs>
    <ds:schemaRef ds:uri="http://schemas.microsoft.com/sharepoint/v3/contenttype/forms"/>
  </ds:schemaRefs>
</ds:datastoreItem>
</file>

<file path=customXml/itemProps3.xml><?xml version="1.0" encoding="utf-8"?>
<ds:datastoreItem xmlns:ds="http://schemas.openxmlformats.org/officeDocument/2006/customXml" ds:itemID="{F3D5132B-AA2C-4C9A-A134-558780A05A0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24908</TotalTime>
  <Words>4202</Words>
  <Application>Microsoft Office PowerPoint</Application>
  <PresentationFormat>Widescreen</PresentationFormat>
  <Paragraphs>493</Paragraphs>
  <Slides>31</Slides>
  <Notes>3</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31</vt:i4>
      </vt:variant>
    </vt:vector>
  </HeadingPairs>
  <TitlesOfParts>
    <vt:vector size="41" baseType="lpstr">
      <vt:lpstr>Arial</vt:lpstr>
      <vt:lpstr>Calibri</vt:lpstr>
      <vt:lpstr>Cambria Math</vt:lpstr>
      <vt:lpstr>Courier New</vt:lpstr>
      <vt:lpstr>Symbol</vt:lpstr>
      <vt:lpstr>Times</vt:lpstr>
      <vt:lpstr>Times New Roman</vt:lpstr>
      <vt:lpstr>Blank</vt:lpstr>
      <vt:lpstr>1_Blank</vt:lpstr>
      <vt:lpstr>2_Blank</vt:lpstr>
      <vt:lpstr>Lunar Thermal Analysis Guidebook (L-TAG): Lunar Space and Surface Thermal Environments  Carlos Gomez, Brian Hamill, Greg Schunk NASA/Marshall Space Flight Center &amp; Lisa Erickson NASA/Johnson Space Center</vt:lpstr>
      <vt:lpstr>DSNE Lunar Thermal Environments </vt:lpstr>
      <vt:lpstr>DSNE Lunar Thermal Environments </vt:lpstr>
      <vt:lpstr>Lunar Orbital Thermal Model Inputs</vt:lpstr>
      <vt:lpstr>Lunar Thermal Model Inputs</vt:lpstr>
      <vt:lpstr>Solar Eclipse Durations</vt:lpstr>
      <vt:lpstr>Solar Eclipse Durations</vt:lpstr>
      <vt:lpstr>Lunar Surface Thermal Environments</vt:lpstr>
      <vt:lpstr>Lunar Surface Thermal Environments</vt:lpstr>
      <vt:lpstr>Lunar Surface Thermal Environments</vt:lpstr>
      <vt:lpstr>Lunar Surface Thermal Environments</vt:lpstr>
      <vt:lpstr>Lunar Thermal Analysis Guidebook (L-TAG): Using Vector Lists  Carlos Gomez, Brian Hamill, Greg Schunk NASA/Marshall Space Flight Center &amp; Lisa Erickson NASA/Johnson Space Center</vt:lpstr>
      <vt:lpstr>Orbit Vector List for Lunar Surface Modeling</vt:lpstr>
      <vt:lpstr>Using HORIZONS</vt:lpstr>
      <vt:lpstr>Setting Up the Orbit</vt:lpstr>
      <vt:lpstr>Setting Up the Orbit</vt:lpstr>
      <vt:lpstr>Outputting the Ephemeris</vt:lpstr>
      <vt:lpstr>Converting the Ephemeris Output</vt:lpstr>
      <vt:lpstr>Vector Orbit Description for a Surface Asset</vt:lpstr>
      <vt:lpstr>Typical Polar Region Sun Elevation Angle</vt:lpstr>
      <vt:lpstr>Solar Occultation</vt:lpstr>
      <vt:lpstr>Earthshine Vector List</vt:lpstr>
      <vt:lpstr>Earthshine Elevation Angle and Illuminated Fraction</vt:lpstr>
      <vt:lpstr>Earthshine Results</vt:lpstr>
      <vt:lpstr>Lunar Thermal Analysis Guidebook (L-TAG): Shadowing and Terrain Effects  Carlos Gomez, Brian Hamill, Greg Schunk NASA/Marshall Space Flight Center &amp; Lisa Erickson NASA/Johnson Space Center</vt:lpstr>
      <vt:lpstr>Shadowing by Terrain Features</vt:lpstr>
      <vt:lpstr>Shadowing by Terrain Features</vt:lpstr>
      <vt:lpstr>Shading of Equipment around Lunar Surface Assets</vt:lpstr>
      <vt:lpstr>Approximate Full Shading of Passive Equipment</vt:lpstr>
      <vt:lpstr>Far Field Terrain Effects</vt:lpstr>
      <vt:lpstr>Far Field Terrain Effects</vt:lpstr>
    </vt:vector>
  </TitlesOfParts>
  <Company>NASA/Ames Research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TFAWS 2010 Center Presentation</dc:title>
  <dc:creator>Tom Squire</dc:creator>
  <cp:lastModifiedBy>Schunk, Richard G. (MSFC-EV34)</cp:lastModifiedBy>
  <cp:revision>462</cp:revision>
  <cp:lastPrinted>2001-11-30T21:59:45Z</cp:lastPrinted>
  <dcterms:created xsi:type="dcterms:W3CDTF">2001-11-21T21:59:03Z</dcterms:created>
  <dcterms:modified xsi:type="dcterms:W3CDTF">2022-09-14T04:43:26Z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0x0101006781E6096581544AB88C532C51559CE4</vt:lpwstr>
  </property>
</Properties>
</file>