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  <p:sldMasterId id="2147483674" r:id="rId2"/>
    <p:sldMasterId id="2147483675" r:id="rId3"/>
  </p:sldMasterIdLst>
  <p:notesMasterIdLst>
    <p:notesMasterId r:id="rId28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9144000" cy="5143500" type="screen16x9"/>
  <p:notesSz cx="6858000" cy="9144000"/>
  <p:embeddedFontLst>
    <p:embeddedFont>
      <p:font typeface="Arial Narrow" panose="020B0606020202030204" pitchFamily="34" charset="0"/>
      <p:regular r:id="rId29"/>
      <p:bold r:id="rId30"/>
      <p:italic r:id="rId31"/>
      <p:bold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Calibri Light" panose="020F0302020204030204" pitchFamily="34" charset="0"/>
      <p:regular r:id="rId37"/>
      <p:italic r:id="rId38"/>
    </p:embeddedFont>
    <p:embeddedFont>
      <p:font typeface="Dosis" pitchFamily="2" charset="0"/>
      <p:regular r:id="rId39"/>
      <p:bold r:id="rId40"/>
    </p:embeddedFont>
    <p:embeddedFont>
      <p:font typeface="Lato" panose="020F0502020204030203" pitchFamily="34" charset="0"/>
      <p:regular r:id="rId41"/>
      <p:bold r:id="rId42"/>
      <p:italic r:id="rId43"/>
      <p:boldItalic r:id="rId44"/>
    </p:embeddedFont>
    <p:embeddedFont>
      <p:font typeface="Libre Franklin" pitchFamily="2" charset="0"/>
      <p:regular r:id="rId45"/>
      <p:bold r:id="rId46"/>
      <p:italic r:id="rId47"/>
      <p:boldItalic r:id="rId48"/>
    </p:embeddedFont>
    <p:embeddedFont>
      <p:font typeface="Open Sans" panose="020B0606030504020204" pitchFamily="34" charset="0"/>
      <p:regular r:id="rId49"/>
      <p:bold r:id="rId50"/>
      <p:italic r:id="rId51"/>
      <p:boldItalic r:id="rId52"/>
    </p:embeddedFont>
    <p:embeddedFont>
      <p:font typeface="Roboto" panose="02000000000000000000" pitchFamily="2" charset="0"/>
      <p:regular r:id="rId53"/>
      <p:bold r:id="rId54"/>
      <p:italic r:id="rId55"/>
      <p:boldItalic r:id="rId5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ED65053-2758-4CD0-859A-A66FCBCCDE2D}">
  <a:tblStyle styleId="{1ED65053-2758-4CD0-859A-A66FCBCCDE2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19" autoAdjust="0"/>
    <p:restoredTop sz="94660"/>
  </p:normalViewPr>
  <p:slideViewPr>
    <p:cSldViewPr snapToGrid="0">
      <p:cViewPr varScale="1">
        <p:scale>
          <a:sx n="79" d="100"/>
          <a:sy n="79" d="100"/>
        </p:scale>
        <p:origin x="972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11.fntdata"/><Relationship Id="rId21" Type="http://schemas.openxmlformats.org/officeDocument/2006/relationships/slide" Target="slides/slide18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font" Target="fonts/font19.fntdata"/><Relationship Id="rId50" Type="http://schemas.openxmlformats.org/officeDocument/2006/relationships/font" Target="fonts/font22.fntdata"/><Relationship Id="rId55" Type="http://schemas.openxmlformats.org/officeDocument/2006/relationships/font" Target="fonts/font27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font" Target="fonts/font1.fntdata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font" Target="fonts/font17.fntdata"/><Relationship Id="rId53" Type="http://schemas.openxmlformats.org/officeDocument/2006/relationships/font" Target="fonts/font25.fntdata"/><Relationship Id="rId58" Type="http://schemas.openxmlformats.org/officeDocument/2006/relationships/viewProps" Target="viewProp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font" Target="fonts/font20.fntdata"/><Relationship Id="rId56" Type="http://schemas.openxmlformats.org/officeDocument/2006/relationships/font" Target="fonts/font28.fntdata"/><Relationship Id="rId8" Type="http://schemas.openxmlformats.org/officeDocument/2006/relationships/slide" Target="slides/slide5.xml"/><Relationship Id="rId51" Type="http://schemas.openxmlformats.org/officeDocument/2006/relationships/font" Target="fonts/font2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font" Target="fonts/font18.fntdata"/><Relationship Id="rId59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font" Target="fonts/font13.fntdata"/><Relationship Id="rId54" Type="http://schemas.openxmlformats.org/officeDocument/2006/relationships/font" Target="fonts/font2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49" Type="http://schemas.openxmlformats.org/officeDocument/2006/relationships/font" Target="fonts/font21.fntdata"/><Relationship Id="rId57" Type="http://schemas.openxmlformats.org/officeDocument/2006/relationships/presProps" Target="presProps.xml"/><Relationship Id="rId10" Type="http://schemas.openxmlformats.org/officeDocument/2006/relationships/slide" Target="slides/slide7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52" Type="http://schemas.openxmlformats.org/officeDocument/2006/relationships/font" Target="fonts/font24.fntdata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users/VISHNU_KV-3192151/?utm_source=link-attribution&amp;utm_medium=referral&amp;utm_campaign=image&amp;utm_content=2296269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?utm_source=link-attribution&amp;utm_medium=referral&amp;utm_campaign=image&amp;utm_content=2296269" TargetMode="Externa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nasa/cumulus-dashboard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nasa.github.io/cumulus-orca/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nasa.github.io/cumulus/docs/next/workflow_tasks/lzards_backup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CEOS = Committee on Earth Observing Satellites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EOSDIS =  Earth Observing System Data and Information System 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ESDIS = Earth Science and Information Systems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GSFC = Goddard Space Flight Center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JAXA = Japan Aerospace Exploration Agency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NASA = National Aeronautics and Space Administration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WGISS = Working Group on Information Systems and Services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4766576801_0_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4766576801_0_2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from ESDIS Project Office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4766576801_3_8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Image from ESDIS Project Office</a:t>
            </a:r>
            <a:endParaRPr/>
          </a:p>
        </p:txBody>
      </p:sp>
      <p:sp>
        <p:nvSpPr>
          <p:cNvPr id="161" name="Google Shape;161;g14766576801_3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14766576801_0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14766576801_0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14766576801_0_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14766576801_0_3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14766576801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14766576801_0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14766576801_0_4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14766576801_0_4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Image from ESDIS Project Office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14766576801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14766576801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Image from ESDIS Project Office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14766576801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14766576801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Image from ESDIS Project Office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14766576801_0_8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14766576801_0_8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14766576801_0_7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14766576801_0_7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1483245db7b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1483245db7b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Image from ESDIS Project Office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1483245db7b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1483245db7b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from https://www.earthdata.nasa.gov/learn/articles/earth-science-data-cloud-eosdis-cumulus-project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14766576801_0_9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14766576801_0_9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 sz="1400">
                <a:solidFill>
                  <a:srgbClr val="191B26"/>
                </a:solidFill>
                <a:latin typeface="Open Sans"/>
                <a:ea typeface="Open Sans"/>
                <a:cs typeface="Open Sans"/>
                <a:sym typeface="Open Sans"/>
              </a:rPr>
              <a:t>Image by </a:t>
            </a:r>
            <a:r>
              <a:rPr lang="en" sz="14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vishnu vijayan</a:t>
            </a:r>
            <a:r>
              <a:rPr lang="en" sz="1400">
                <a:solidFill>
                  <a:srgbClr val="191B26"/>
                </a:solidFill>
                <a:latin typeface="Open Sans"/>
                <a:ea typeface="Open Sans"/>
                <a:cs typeface="Open Sans"/>
                <a:sym typeface="Open Sans"/>
              </a:rPr>
              <a:t> from </a:t>
            </a:r>
            <a:r>
              <a:rPr lang="en" sz="14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Pixabay</a:t>
            </a:r>
            <a:r>
              <a:rPr lang="en" sz="1400">
                <a:solidFill>
                  <a:srgbClr val="191B26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14766576801_0_9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14766576801_0_9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https://github.com/nasa/cumulus-dashboard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14766576801_0_9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8" name="Google Shape;698;g14766576801_0_9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>
                <a:solidFill>
                  <a:schemeClr val="hlink"/>
                </a:solidFill>
                <a:hlinkClick r:id="rId3"/>
              </a:rPr>
              <a:t>https://nasa.github.io/cumulus-orca/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1483245db7b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" name="Google Shape;707;g1483245db7b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>
                <a:solidFill>
                  <a:schemeClr val="hlink"/>
                </a:solidFill>
                <a:hlinkClick r:id="rId3"/>
              </a:rPr>
              <a:t>https://nasa.github.io/cumulus/docs/next/workflow_tasks/lzards_backup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14766576801_0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14766576801_0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14766576801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14766576801_0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14766576801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" name="Google Shape;736;g14766576801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Image from ESDIS Project Office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14766576801_0_9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7" name="Google Shape;747;g14766576801_0_9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Image from ESDIS Project Office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14766576801_0_3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14766576801_0_3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14766576801_0_8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67" name="Google Shape;767;g14766576801_0_8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8" name="Google Shape;768;g14766576801_0_84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14766576801_0_8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82" name="Google Shape;782;g14766576801_0_8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3" name="Google Shape;783;g14766576801_0_85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20" name="Google Shape;120;p23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21" name="Google Shape;121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5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3" name="Google Shape;133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9C47D-956A-4AA0-9291-5344030A5426}" type="datetime1">
              <a:rPr lang="en-US" smtClean="0"/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5649422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E44F1-9B40-4EB4-B983-E4E05A9B5EC2}" type="datetime1">
              <a:rPr lang="en-US" smtClean="0"/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22780275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9B98B-4384-4BB4-A36A-71F6D9EBFA17}" type="datetime1">
              <a:rPr lang="en-US" smtClean="0"/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19305568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662E6-2654-4AE1-A8CF-B5DE87212926}" type="datetime1">
              <a:rPr lang="en-US" smtClean="0"/>
              <a:t>9/1/2022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4883797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FB25B-F03D-4CBD-A8A9-F1D67A9605C9}" type="datetime1">
              <a:rPr lang="en-US" smtClean="0"/>
              <a:t>9/1/2022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82933599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791E8-CE23-43C4-A2B0-45035B3DC248}" type="datetime1">
              <a:rPr lang="en-US" smtClean="0"/>
              <a:t>9/1/2022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51983471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981CF-C8C0-4226-BF54-A002E65B5B7F}" type="datetime1">
              <a:rPr lang="en-US" smtClean="0"/>
              <a:t>9/1/2022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546019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C389-C814-4E52-9D98-94AAD2734CA1}" type="datetime1">
              <a:rPr lang="en-US" smtClean="0"/>
              <a:t>9/1/2022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19637447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A8159-DEE3-4AE1-A077-87893D77969C}" type="datetime1">
              <a:rPr lang="en-US" smtClean="0"/>
              <a:t>9/1/2022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64402671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4FFF-7286-4A64-B7D0-275BB25CAF87}" type="datetime1">
              <a:rPr lang="en-US" smtClean="0"/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9357890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C2687-0508-42FF-8A9E-B36F2FE05483}" type="datetime1">
              <a:rPr lang="en-US" smtClean="0"/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35673630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9573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56139-C257-4A1D-82DB-23FBB2B62D69}" type="datetime1">
              <a:rPr lang="en-US" smtClean="0"/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974327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9" Type="http://schemas.openxmlformats.org/officeDocument/2006/relationships/image" Target="../media/image40.png"/><Relationship Id="rId21" Type="http://schemas.openxmlformats.org/officeDocument/2006/relationships/image" Target="../media/image22.png"/><Relationship Id="rId34" Type="http://schemas.openxmlformats.org/officeDocument/2006/relationships/image" Target="../media/image35.png"/><Relationship Id="rId42" Type="http://schemas.openxmlformats.org/officeDocument/2006/relationships/image" Target="../media/image4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7.png"/><Relationship Id="rId29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32" Type="http://schemas.openxmlformats.org/officeDocument/2006/relationships/image" Target="../media/image33.png"/><Relationship Id="rId37" Type="http://schemas.openxmlformats.org/officeDocument/2006/relationships/image" Target="../media/image38.png"/><Relationship Id="rId40" Type="http://schemas.openxmlformats.org/officeDocument/2006/relationships/image" Target="../media/image41.png"/><Relationship Id="rId45" Type="http://schemas.openxmlformats.org/officeDocument/2006/relationships/image" Target="../media/image46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36" Type="http://schemas.openxmlformats.org/officeDocument/2006/relationships/image" Target="../media/image37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31" Type="http://schemas.openxmlformats.org/officeDocument/2006/relationships/image" Target="../media/image32.png"/><Relationship Id="rId44" Type="http://schemas.openxmlformats.org/officeDocument/2006/relationships/image" Target="../media/image45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png"/><Relationship Id="rId30" Type="http://schemas.openxmlformats.org/officeDocument/2006/relationships/image" Target="../media/image31.png"/><Relationship Id="rId35" Type="http://schemas.openxmlformats.org/officeDocument/2006/relationships/image" Target="../media/image36.png"/><Relationship Id="rId43" Type="http://schemas.openxmlformats.org/officeDocument/2006/relationships/image" Target="../media/image44.png"/><Relationship Id="rId8" Type="http://schemas.openxmlformats.org/officeDocument/2006/relationships/image" Target="../media/image9.png"/><Relationship Id="rId3" Type="http://schemas.openxmlformats.org/officeDocument/2006/relationships/image" Target="../media/image4.jp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33" Type="http://schemas.openxmlformats.org/officeDocument/2006/relationships/image" Target="../media/image34.png"/><Relationship Id="rId38" Type="http://schemas.openxmlformats.org/officeDocument/2006/relationships/image" Target="../media/image39.png"/><Relationship Id="rId46" Type="http://schemas.openxmlformats.org/officeDocument/2006/relationships/image" Target="../media/image47.png"/><Relationship Id="rId20" Type="http://schemas.openxmlformats.org/officeDocument/2006/relationships/image" Target="../media/image21.png"/><Relationship Id="rId41" Type="http://schemas.openxmlformats.org/officeDocument/2006/relationships/image" Target="../media/image4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1.png"/><Relationship Id="rId9" Type="http://schemas.openxmlformats.org/officeDocument/2006/relationships/image" Target="../media/image5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.png"/><Relationship Id="rId4" Type="http://schemas.openxmlformats.org/officeDocument/2006/relationships/image" Target="../media/image5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.png"/><Relationship Id="rId4" Type="http://schemas.openxmlformats.org/officeDocument/2006/relationships/image" Target="../media/image5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1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3" Type="http://schemas.openxmlformats.org/officeDocument/2006/relationships/image" Target="../media/image1.png"/><Relationship Id="rId21" Type="http://schemas.openxmlformats.org/officeDocument/2006/relationships/image" Target="../media/image73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5.png"/><Relationship Id="rId20" Type="http://schemas.openxmlformats.org/officeDocument/2006/relationships/image" Target="../media/image72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8.png"/><Relationship Id="rId11" Type="http://schemas.openxmlformats.org/officeDocument/2006/relationships/image" Target="../media/image62.png"/><Relationship Id="rId24" Type="http://schemas.openxmlformats.org/officeDocument/2006/relationships/image" Target="../media/image2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23" Type="http://schemas.openxmlformats.org/officeDocument/2006/relationships/image" Target="../media/image68.png"/><Relationship Id="rId10" Type="http://schemas.openxmlformats.org/officeDocument/2006/relationships/image" Target="../media/image63.png"/><Relationship Id="rId19" Type="http://schemas.openxmlformats.org/officeDocument/2006/relationships/image" Target="../media/image71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Relationship Id="rId22" Type="http://schemas.openxmlformats.org/officeDocument/2006/relationships/image" Target="../media/image7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.png"/><Relationship Id="rId4" Type="http://schemas.openxmlformats.org/officeDocument/2006/relationships/image" Target="../media/image7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82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.png"/><Relationship Id="rId4" Type="http://schemas.openxmlformats.org/officeDocument/2006/relationships/image" Target="../media/image8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.png"/><Relationship Id="rId4" Type="http://schemas.openxmlformats.org/officeDocument/2006/relationships/image" Target="../media/image8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.png"/><Relationship Id="rId4" Type="http://schemas.openxmlformats.org/officeDocument/2006/relationships/image" Target="../media/image8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.png"/><Relationship Id="rId4" Type="http://schemas.openxmlformats.org/officeDocument/2006/relationships/image" Target="../media/image8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EOSDIS Data Archival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3" name="Google Shape;143;p28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CEOS WGISS-54, hosted by JAXA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Tokyo, Japan 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October 4-7, 2022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8" name="Google Shape;148;p2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775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pic>
        <p:nvPicPr>
          <p:cNvPr id="144" name="Google Shape;14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547434" cy="45802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8"/>
          <p:cNvSpPr txBox="1"/>
          <p:nvPr/>
        </p:nvSpPr>
        <p:spPr>
          <a:xfrm>
            <a:off x="822032" y="4024050"/>
            <a:ext cx="25452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Valerie Dixon</a:t>
            </a:r>
            <a:endParaRPr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NASA ESDIS Project </a:t>
            </a:r>
            <a:endParaRPr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Goddard Space Flight Center</a:t>
            </a:r>
            <a:endParaRPr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valerie.dixon@nasa.gov</a:t>
            </a:r>
            <a:endParaRPr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28"/>
          <p:cNvSpPr txBox="1"/>
          <p:nvPr/>
        </p:nvSpPr>
        <p:spPr>
          <a:xfrm>
            <a:off x="3393375" y="4024050"/>
            <a:ext cx="25452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Jeanne Behnke</a:t>
            </a:r>
            <a:endParaRPr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NASA ESDIS Project </a:t>
            </a:r>
            <a:endParaRPr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Goddard Space Flight Center</a:t>
            </a:r>
            <a:endParaRPr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jeanne.behnke@nasa.gov</a:t>
            </a:r>
            <a:endParaRPr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" name="Google Shape;147;p28"/>
          <p:cNvSpPr txBox="1"/>
          <p:nvPr/>
        </p:nvSpPr>
        <p:spPr>
          <a:xfrm>
            <a:off x="5917275" y="4024050"/>
            <a:ext cx="25452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Andrew Mitchell</a:t>
            </a:r>
            <a:endParaRPr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NASA ESDIS Project </a:t>
            </a:r>
            <a:endParaRPr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Goddard Space Flight Center</a:t>
            </a:r>
            <a:endParaRPr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andrew.e.mitchell@nasa.gov</a:t>
            </a:r>
            <a:endParaRPr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9" name="Google Shape;14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33700" y="32200"/>
            <a:ext cx="121030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9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89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100" dirty="0">
                <a:latin typeface="Roboto" panose="02000000000000000000" pitchFamily="2" charset="0"/>
                <a:ea typeface="Roboto" panose="02000000000000000000" pitchFamily="2" charset="0"/>
              </a:rPr>
              <a:t>Earth Observing System Data and Information System (EOSDIS) Distributed Active Archive Center (DAACs) and </a:t>
            </a:r>
            <a:br>
              <a:rPr lang="en" sz="21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" sz="2100" dirty="0">
                <a:latin typeface="Roboto" panose="02000000000000000000" pitchFamily="2" charset="0"/>
                <a:ea typeface="Roboto" panose="02000000000000000000" pitchFamily="2" charset="0"/>
              </a:rPr>
              <a:t>Science Investigator-led Processing Systems (SIPS)</a:t>
            </a:r>
            <a:endParaRPr sz="21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7" name="Google Shape;157;p2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155" name="Google Shape;15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547434" cy="45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2094" y="1268016"/>
            <a:ext cx="7078548" cy="3770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33700" y="32200"/>
            <a:ext cx="121030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30" descr="A planet in space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69" y="-9789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4" name="Google Shape;164;p30"/>
          <p:cNvGrpSpPr/>
          <p:nvPr/>
        </p:nvGrpSpPr>
        <p:grpSpPr>
          <a:xfrm>
            <a:off x="4711796" y="4348625"/>
            <a:ext cx="675310" cy="398965"/>
            <a:chOff x="5326765" y="5830747"/>
            <a:chExt cx="900414" cy="531953"/>
          </a:xfrm>
        </p:grpSpPr>
        <p:pic>
          <p:nvPicPr>
            <p:cNvPr id="165" name="Google Shape;165;p30" descr="A picture containing window, building, wheel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326765" y="5886450"/>
              <a:ext cx="111126" cy="111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6" name="Google Shape;166;p30" descr="A picture containing insect&#10;&#10;Description automatically generated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391150" y="6045200"/>
              <a:ext cx="596900" cy="317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" name="Google Shape;167;p30"/>
            <p:cNvSpPr txBox="1"/>
            <p:nvPr/>
          </p:nvSpPr>
          <p:spPr>
            <a:xfrm>
              <a:off x="5369688" y="5830747"/>
              <a:ext cx="857491" cy="233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 b="0" i="0" u="none" strike="noStrike" cap="none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SENTINEL-6B</a:t>
              </a:r>
              <a:endParaRPr sz="1100"/>
            </a:p>
          </p:txBody>
        </p:sp>
      </p:grpSp>
      <p:grpSp>
        <p:nvGrpSpPr>
          <p:cNvPr id="168" name="Google Shape;168;p30"/>
          <p:cNvGrpSpPr/>
          <p:nvPr/>
        </p:nvGrpSpPr>
        <p:grpSpPr>
          <a:xfrm>
            <a:off x="4314825" y="2758392"/>
            <a:ext cx="514645" cy="345596"/>
            <a:chOff x="5753100" y="3677856"/>
            <a:chExt cx="686193" cy="460794"/>
          </a:xfrm>
        </p:grpSpPr>
        <p:sp>
          <p:nvSpPr>
            <p:cNvPr id="169" name="Google Shape;169;p30"/>
            <p:cNvSpPr txBox="1"/>
            <p:nvPr/>
          </p:nvSpPr>
          <p:spPr>
            <a:xfrm>
              <a:off x="5796023" y="3677856"/>
              <a:ext cx="643270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 b="0" i="0" u="none" strike="noStrike" cap="none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AURA</a:t>
              </a:r>
              <a:endParaRPr sz="1100"/>
            </a:p>
          </p:txBody>
        </p:sp>
        <p:pic>
          <p:nvPicPr>
            <p:cNvPr id="170" name="Google Shape;170;p30" descr="A picture containing window, building, wheel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753100" y="3743325"/>
              <a:ext cx="111126" cy="111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" name="Google Shape;171;p30" descr="A picture containing gear&#10;&#10;Description automatically generated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772150" y="3897350"/>
              <a:ext cx="635000" cy="2413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2" name="Google Shape;172;p30"/>
          <p:cNvGrpSpPr/>
          <p:nvPr/>
        </p:nvGrpSpPr>
        <p:grpSpPr>
          <a:xfrm>
            <a:off x="5301825" y="2160125"/>
            <a:ext cx="649217" cy="365800"/>
            <a:chOff x="7069100" y="2880167"/>
            <a:chExt cx="865622" cy="487733"/>
          </a:xfrm>
        </p:grpSpPr>
        <p:sp>
          <p:nvSpPr>
            <p:cNvPr id="173" name="Google Shape;173;p30"/>
            <p:cNvSpPr txBox="1"/>
            <p:nvPr/>
          </p:nvSpPr>
          <p:spPr>
            <a:xfrm>
              <a:off x="7149572" y="2880167"/>
              <a:ext cx="785150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CALIPSO</a:t>
              </a:r>
              <a:endParaRPr sz="1100"/>
            </a:p>
          </p:txBody>
        </p:sp>
        <p:pic>
          <p:nvPicPr>
            <p:cNvPr id="174" name="Google Shape;174;p30" descr="A picture containing window, building, wheel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099300" y="2952750"/>
              <a:ext cx="111126" cy="111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30" descr="A picture containing satellite, transport&#10;&#10;Description automatically generated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7069100" y="3101200"/>
              <a:ext cx="520700" cy="266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6" name="Google Shape;176;p30"/>
          <p:cNvGrpSpPr/>
          <p:nvPr/>
        </p:nvGrpSpPr>
        <p:grpSpPr>
          <a:xfrm>
            <a:off x="1433513" y="392816"/>
            <a:ext cx="745422" cy="347115"/>
            <a:chOff x="1911350" y="523755"/>
            <a:chExt cx="993896" cy="462820"/>
          </a:xfrm>
        </p:grpSpPr>
        <p:sp>
          <p:nvSpPr>
            <p:cNvPr id="177" name="Google Shape;177;p30"/>
            <p:cNvSpPr txBox="1"/>
            <p:nvPr/>
          </p:nvSpPr>
          <p:spPr>
            <a:xfrm>
              <a:off x="1962874" y="523755"/>
              <a:ext cx="942372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GRACE-FO (2)</a:t>
              </a:r>
              <a:endParaRPr sz="1100"/>
            </a:p>
          </p:txBody>
        </p:sp>
        <p:pic>
          <p:nvPicPr>
            <p:cNvPr id="178" name="Google Shape;178;p30" descr="A picture containing window, building, wheel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911350" y="596900"/>
              <a:ext cx="111126" cy="111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" name="Google Shape;179;p30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111375" y="770675"/>
              <a:ext cx="508000" cy="2159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0" name="Google Shape;180;p30"/>
          <p:cNvGrpSpPr/>
          <p:nvPr/>
        </p:nvGrpSpPr>
        <p:grpSpPr>
          <a:xfrm>
            <a:off x="2862263" y="4040408"/>
            <a:ext cx="552450" cy="296838"/>
            <a:chOff x="4885475" y="5353291"/>
            <a:chExt cx="736600" cy="395784"/>
          </a:xfrm>
        </p:grpSpPr>
        <p:sp>
          <p:nvSpPr>
            <p:cNvPr id="181" name="Google Shape;181;p30"/>
            <p:cNvSpPr txBox="1"/>
            <p:nvPr/>
          </p:nvSpPr>
          <p:spPr>
            <a:xfrm>
              <a:off x="5008944" y="5353291"/>
              <a:ext cx="516038" cy="233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PACE</a:t>
              </a:r>
              <a:endParaRPr sz="1100"/>
            </a:p>
          </p:txBody>
        </p:sp>
        <p:pic>
          <p:nvPicPr>
            <p:cNvPr id="182" name="Google Shape;182;p30" descr="A picture containing window, building, wheel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965700" y="5410200"/>
              <a:ext cx="111126" cy="111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3" name="Google Shape;183;p30" descr="A picture containing weapon&#10;&#10;Description automatically generated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885475" y="5533175"/>
              <a:ext cx="736600" cy="2159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4" name="Google Shape;184;p30"/>
          <p:cNvGrpSpPr/>
          <p:nvPr/>
        </p:nvGrpSpPr>
        <p:grpSpPr>
          <a:xfrm>
            <a:off x="869842" y="2465032"/>
            <a:ext cx="521494" cy="448881"/>
            <a:chOff x="1793875" y="3706792"/>
            <a:chExt cx="695325" cy="598508"/>
          </a:xfrm>
        </p:grpSpPr>
        <p:sp>
          <p:nvSpPr>
            <p:cNvPr id="185" name="Google Shape;185;p30"/>
            <p:cNvSpPr txBox="1"/>
            <p:nvPr/>
          </p:nvSpPr>
          <p:spPr>
            <a:xfrm>
              <a:off x="1840374" y="3706792"/>
              <a:ext cx="527613" cy="233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SWOT</a:t>
              </a:r>
              <a:endParaRPr sz="1100"/>
            </a:p>
          </p:txBody>
        </p:sp>
        <p:pic>
          <p:nvPicPr>
            <p:cNvPr id="186" name="Google Shape;186;p30" descr="A picture containing window, building, wheel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793875" y="3762375"/>
              <a:ext cx="111126" cy="111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7" name="Google Shape;187;p30" descr="A close-up of a satellite&#10;&#10;Description automatically generated with low confidence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879600" y="3886200"/>
              <a:ext cx="609600" cy="4191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8" name="Google Shape;188;p3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892290" y="141351"/>
            <a:ext cx="2090452" cy="634344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0"/>
          <p:cNvSpPr txBox="1"/>
          <p:nvPr/>
        </p:nvSpPr>
        <p:spPr>
          <a:xfrm>
            <a:off x="6583680" y="970014"/>
            <a:ext cx="2359152" cy="427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EARTH FLEET</a:t>
            </a:r>
            <a:endParaRPr sz="1100"/>
          </a:p>
        </p:txBody>
      </p:sp>
      <p:grpSp>
        <p:nvGrpSpPr>
          <p:cNvPr id="190" name="Google Shape;190;p30"/>
          <p:cNvGrpSpPr/>
          <p:nvPr/>
        </p:nvGrpSpPr>
        <p:grpSpPr>
          <a:xfrm>
            <a:off x="7035707" y="2933050"/>
            <a:ext cx="1888836" cy="556671"/>
            <a:chOff x="9380943" y="3828288"/>
            <a:chExt cx="2518448" cy="742228"/>
          </a:xfrm>
        </p:grpSpPr>
        <p:grpSp>
          <p:nvGrpSpPr>
            <p:cNvPr id="191" name="Google Shape;191;p30"/>
            <p:cNvGrpSpPr/>
            <p:nvPr/>
          </p:nvGrpSpPr>
          <p:grpSpPr>
            <a:xfrm>
              <a:off x="9380943" y="4139629"/>
              <a:ext cx="2468932" cy="430887"/>
              <a:chOff x="9380943" y="4139629"/>
              <a:chExt cx="2468932" cy="430887"/>
            </a:xfrm>
          </p:grpSpPr>
          <p:sp>
            <p:nvSpPr>
              <p:cNvPr id="192" name="Google Shape;192;p30"/>
              <p:cNvSpPr txBox="1"/>
              <p:nvPr/>
            </p:nvSpPr>
            <p:spPr>
              <a:xfrm>
                <a:off x="9380943" y="4139629"/>
                <a:ext cx="2330602" cy="4308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00">
                    <a:solidFill>
                      <a:srgbClr val="C3E7FE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OMPS-LIMB 2022</a:t>
                </a:r>
                <a:endParaRPr sz="1100"/>
              </a:p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00">
                    <a:solidFill>
                      <a:srgbClr val="C3E7FE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LIBERA 2027</a:t>
                </a:r>
                <a:endParaRPr sz="1100"/>
              </a:p>
            </p:txBody>
          </p:sp>
          <p:pic>
            <p:nvPicPr>
              <p:cNvPr id="193" name="Google Shape;193;p30"/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11645900" y="4210050"/>
                <a:ext cx="203200" cy="127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4" name="Google Shape;194;p30"/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11646675" y="4379100"/>
                <a:ext cx="203200" cy="127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5" name="Google Shape;195;p30" descr="A black and white image of a person's face&#10;&#10;Description automatically generated with low confidence"/>
              <p:cNvPicPr preferRelativeResize="0"/>
              <p:nvPr/>
            </p:nvPicPr>
            <p:blipFill rotWithShape="1">
              <a:blip r:embed="rId14">
                <a:alphaModFix/>
              </a:blip>
              <a:srcRect/>
              <a:stretch/>
            </p:blipFill>
            <p:spPr>
              <a:xfrm>
                <a:off x="10517630" y="4206512"/>
                <a:ext cx="158857" cy="11473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6" name="Google Shape;196;p30" descr="A black and white image of a person's face&#10;&#10;Description automatically generated with low confidence"/>
              <p:cNvPicPr preferRelativeResize="0"/>
              <p:nvPr/>
            </p:nvPicPr>
            <p:blipFill rotWithShape="1">
              <a:blip r:embed="rId14">
                <a:alphaModFix/>
              </a:blip>
              <a:srcRect/>
              <a:stretch/>
            </p:blipFill>
            <p:spPr>
              <a:xfrm>
                <a:off x="10738382" y="4386206"/>
                <a:ext cx="158857" cy="11473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97" name="Google Shape;197;p30"/>
            <p:cNvSpPr txBox="1"/>
            <p:nvPr/>
          </p:nvSpPr>
          <p:spPr>
            <a:xfrm>
              <a:off x="9815512" y="3828288"/>
              <a:ext cx="2083879" cy="3539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chemeClr val="lt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JPSS INSTRUMENTS</a:t>
              </a:r>
              <a:endParaRPr sz="1100"/>
            </a:p>
          </p:txBody>
        </p:sp>
      </p:grpSp>
      <p:sp>
        <p:nvSpPr>
          <p:cNvPr id="198" name="Google Shape;198;p30"/>
          <p:cNvSpPr txBox="1"/>
          <p:nvPr/>
        </p:nvSpPr>
        <p:spPr>
          <a:xfrm>
            <a:off x="7468791" y="3753612"/>
            <a:ext cx="1455753" cy="2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ISS INSTRUMENTS</a:t>
            </a:r>
            <a:endParaRPr sz="1100"/>
          </a:p>
        </p:txBody>
      </p:sp>
      <p:sp>
        <p:nvSpPr>
          <p:cNvPr id="199" name="Google Shape;199;p30"/>
          <p:cNvSpPr txBox="1"/>
          <p:nvPr/>
        </p:nvSpPr>
        <p:spPr>
          <a:xfrm>
            <a:off x="7897416" y="4407408"/>
            <a:ext cx="1027128" cy="26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MISSIONS</a:t>
            </a:r>
            <a:endParaRPr sz="1100"/>
          </a:p>
        </p:txBody>
      </p:sp>
      <p:grpSp>
        <p:nvGrpSpPr>
          <p:cNvPr id="200" name="Google Shape;200;p30"/>
          <p:cNvGrpSpPr/>
          <p:nvPr/>
        </p:nvGrpSpPr>
        <p:grpSpPr>
          <a:xfrm>
            <a:off x="6540680" y="1614665"/>
            <a:ext cx="2359152" cy="1306293"/>
            <a:chOff x="8720907" y="2212846"/>
            <a:chExt cx="3145536" cy="1741724"/>
          </a:xfrm>
        </p:grpSpPr>
        <p:sp>
          <p:nvSpPr>
            <p:cNvPr id="201" name="Google Shape;201;p30"/>
            <p:cNvSpPr txBox="1"/>
            <p:nvPr/>
          </p:nvSpPr>
          <p:spPr>
            <a:xfrm>
              <a:off x="8720907" y="2212846"/>
              <a:ext cx="3145536" cy="3539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chemeClr val="lt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INVEST/CUBESATS</a:t>
              </a:r>
              <a:endParaRPr sz="1100"/>
            </a:p>
          </p:txBody>
        </p:sp>
        <p:grpSp>
          <p:nvGrpSpPr>
            <p:cNvPr id="202" name="Google Shape;202;p30"/>
            <p:cNvGrpSpPr/>
            <p:nvPr/>
          </p:nvGrpSpPr>
          <p:grpSpPr>
            <a:xfrm>
              <a:off x="9285120" y="2508020"/>
              <a:ext cx="2496880" cy="1446550"/>
              <a:chOff x="9285120" y="2508020"/>
              <a:chExt cx="2496880" cy="1446550"/>
            </a:xfrm>
          </p:grpSpPr>
          <p:pic>
            <p:nvPicPr>
              <p:cNvPr id="203" name="Google Shape;203;p30"/>
              <p:cNvPicPr preferRelativeResize="0"/>
              <p:nvPr/>
            </p:nvPicPr>
            <p:blipFill rotWithShape="1">
              <a:blip r:embed="rId15">
                <a:alphaModFix/>
              </a:blip>
              <a:srcRect/>
              <a:stretch/>
            </p:blipFill>
            <p:spPr>
              <a:xfrm>
                <a:off x="11655000" y="2751156"/>
                <a:ext cx="127000" cy="127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4" name="Google Shape;204;p30"/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11655000" y="3086738"/>
                <a:ext cx="127000" cy="127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5" name="Google Shape;205;p30"/>
              <p:cNvPicPr preferRelativeResize="0"/>
              <p:nvPr/>
            </p:nvPicPr>
            <p:blipFill rotWithShape="1">
              <a:blip r:embed="rId17">
                <a:alphaModFix/>
              </a:blip>
              <a:srcRect/>
              <a:stretch/>
            </p:blipFill>
            <p:spPr>
              <a:xfrm>
                <a:off x="11655000" y="2583365"/>
                <a:ext cx="127000" cy="127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6" name="Google Shape;206;p30"/>
              <p:cNvPicPr preferRelativeResize="0"/>
              <p:nvPr/>
            </p:nvPicPr>
            <p:blipFill rotWithShape="1">
              <a:blip r:embed="rId15">
                <a:alphaModFix/>
              </a:blip>
              <a:srcRect/>
              <a:stretch/>
            </p:blipFill>
            <p:spPr>
              <a:xfrm>
                <a:off x="11655000" y="2918947"/>
                <a:ext cx="127000" cy="127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7" name="Google Shape;207;p30"/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11655000" y="3254529"/>
                <a:ext cx="127000" cy="127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8" name="Google Shape;208;p30"/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11655000" y="3422320"/>
                <a:ext cx="127000" cy="127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9" name="Google Shape;209;p30"/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11655000" y="3590112"/>
                <a:ext cx="127000" cy="127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0" name="Google Shape;210;p30"/>
              <p:cNvSpPr txBox="1"/>
              <p:nvPr/>
            </p:nvSpPr>
            <p:spPr>
              <a:xfrm>
                <a:off x="9285120" y="2508020"/>
                <a:ext cx="2370649" cy="1446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00">
                    <a:solidFill>
                      <a:srgbClr val="C3E7FE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CSIM-FD 2023</a:t>
                </a:r>
                <a:endParaRPr sz="1100"/>
              </a:p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00">
                    <a:solidFill>
                      <a:srgbClr val="C3E7FE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HARP 2022</a:t>
                </a:r>
                <a:endParaRPr sz="1100"/>
              </a:p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00">
                    <a:solidFill>
                      <a:srgbClr val="C3E7FE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CIRIS 2023</a:t>
                </a:r>
                <a:endParaRPr sz="1100"/>
              </a:p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00">
                    <a:solidFill>
                      <a:srgbClr val="C3E7FE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CTIM* 2022</a:t>
                </a:r>
                <a:endParaRPr sz="1100"/>
              </a:p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00">
                    <a:solidFill>
                      <a:srgbClr val="C3E7FE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HYTI* 2022</a:t>
                </a:r>
                <a:endParaRPr sz="1100"/>
              </a:p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00">
                    <a:solidFill>
                      <a:srgbClr val="C3E7FE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SNOOPI* 2022</a:t>
                </a:r>
                <a:endParaRPr sz="1100"/>
              </a:p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00">
                    <a:solidFill>
                      <a:srgbClr val="C3E7FE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NACHOS* 2022</a:t>
                </a:r>
                <a:endParaRPr sz="1100"/>
              </a:p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00">
                    <a:solidFill>
                      <a:srgbClr val="C3E7FE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NACHOS2* 2022</a:t>
                </a:r>
                <a:endParaRPr sz="1100"/>
              </a:p>
            </p:txBody>
          </p:sp>
          <p:pic>
            <p:nvPicPr>
              <p:cNvPr id="211" name="Google Shape;211;p30"/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11655000" y="3756285"/>
                <a:ext cx="127000" cy="127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12" name="Google Shape;212;p30"/>
          <p:cNvGrpSpPr/>
          <p:nvPr/>
        </p:nvGrpSpPr>
        <p:grpSpPr>
          <a:xfrm>
            <a:off x="2657475" y="2167089"/>
            <a:ext cx="672939" cy="298667"/>
            <a:chOff x="3543300" y="2889452"/>
            <a:chExt cx="897252" cy="398223"/>
          </a:xfrm>
        </p:grpSpPr>
        <p:pic>
          <p:nvPicPr>
            <p:cNvPr id="213" name="Google Shape;213;p30" descr="A black and white image of a person's face&#10;&#10;Description automatically generated with low confidence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3543300" y="2968625"/>
              <a:ext cx="158857" cy="1147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4" name="Google Shape;214;p30" descr="A picture containing text, satellite&#10;&#10;Description automatically generated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3713125" y="3109875"/>
              <a:ext cx="469900" cy="177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" name="Google Shape;215;p30"/>
            <p:cNvSpPr txBox="1"/>
            <p:nvPr/>
          </p:nvSpPr>
          <p:spPr>
            <a:xfrm>
              <a:off x="3621845" y="2889452"/>
              <a:ext cx="818707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LANDSAT 7</a:t>
              </a:r>
              <a:endParaRPr sz="1100"/>
            </a:p>
          </p:txBody>
        </p:sp>
      </p:grpSp>
      <p:grpSp>
        <p:nvGrpSpPr>
          <p:cNvPr id="216" name="Google Shape;216;p30"/>
          <p:cNvGrpSpPr/>
          <p:nvPr/>
        </p:nvGrpSpPr>
        <p:grpSpPr>
          <a:xfrm>
            <a:off x="3126581" y="2492006"/>
            <a:ext cx="517729" cy="369038"/>
            <a:chOff x="4168775" y="3322675"/>
            <a:chExt cx="690305" cy="492050"/>
          </a:xfrm>
        </p:grpSpPr>
        <p:pic>
          <p:nvPicPr>
            <p:cNvPr id="217" name="Google Shape;217;p30" descr="A picture containing window, building, wheel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168775" y="3387725"/>
              <a:ext cx="111126" cy="111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8" name="Google Shape;218;p30" descr="A picture containing gear&#10;&#10;Description automatically generated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4338600" y="3522625"/>
              <a:ext cx="393700" cy="292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30"/>
            <p:cNvSpPr txBox="1"/>
            <p:nvPr/>
          </p:nvSpPr>
          <p:spPr>
            <a:xfrm>
              <a:off x="4215810" y="3322675"/>
              <a:ext cx="643270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TERRA</a:t>
              </a:r>
              <a:endParaRPr sz="1100"/>
            </a:p>
          </p:txBody>
        </p:sp>
      </p:grpSp>
      <p:grpSp>
        <p:nvGrpSpPr>
          <p:cNvPr id="220" name="Google Shape;220;p30"/>
          <p:cNvGrpSpPr/>
          <p:nvPr/>
        </p:nvGrpSpPr>
        <p:grpSpPr>
          <a:xfrm>
            <a:off x="3671888" y="2663926"/>
            <a:ext cx="512882" cy="370424"/>
            <a:chOff x="4895850" y="3551902"/>
            <a:chExt cx="683843" cy="493898"/>
          </a:xfrm>
        </p:grpSpPr>
        <p:pic>
          <p:nvPicPr>
            <p:cNvPr id="221" name="Google Shape;221;p30" descr="A picture containing window, building, wheel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895850" y="3619500"/>
              <a:ext cx="111126" cy="111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30" descr="A black and white image of a world map&#10;&#10;Description automatically generated with low confidence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4997450" y="3766400"/>
              <a:ext cx="406400" cy="279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" name="Google Shape;223;p30"/>
            <p:cNvSpPr txBox="1"/>
            <p:nvPr/>
          </p:nvSpPr>
          <p:spPr>
            <a:xfrm>
              <a:off x="4936423" y="3551902"/>
              <a:ext cx="643270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AQUA</a:t>
              </a:r>
              <a:endParaRPr sz="1100"/>
            </a:p>
          </p:txBody>
        </p:sp>
      </p:grpSp>
      <p:grpSp>
        <p:nvGrpSpPr>
          <p:cNvPr id="224" name="Google Shape;224;p30"/>
          <p:cNvGrpSpPr/>
          <p:nvPr/>
        </p:nvGrpSpPr>
        <p:grpSpPr>
          <a:xfrm>
            <a:off x="4972050" y="2611538"/>
            <a:ext cx="627202" cy="365024"/>
            <a:chOff x="6629400" y="3482051"/>
            <a:chExt cx="836270" cy="486699"/>
          </a:xfrm>
        </p:grpSpPr>
        <p:pic>
          <p:nvPicPr>
            <p:cNvPr id="225" name="Google Shape;225;p30" descr="A picture containing window, building, wheel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629400" y="3549649"/>
              <a:ext cx="111126" cy="111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6" name="Google Shape;226;p30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6768250" y="3689350"/>
              <a:ext cx="355600" cy="279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30"/>
            <p:cNvSpPr txBox="1"/>
            <p:nvPr/>
          </p:nvSpPr>
          <p:spPr>
            <a:xfrm>
              <a:off x="6680520" y="3482051"/>
              <a:ext cx="785150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CLOUDSAT</a:t>
              </a:r>
              <a:endParaRPr sz="1100"/>
            </a:p>
          </p:txBody>
        </p:sp>
      </p:grpSp>
      <p:grpSp>
        <p:nvGrpSpPr>
          <p:cNvPr id="228" name="Google Shape;228;p30"/>
          <p:cNvGrpSpPr/>
          <p:nvPr/>
        </p:nvGrpSpPr>
        <p:grpSpPr>
          <a:xfrm>
            <a:off x="5181520" y="1575604"/>
            <a:ext cx="647057" cy="350190"/>
            <a:chOff x="6908693" y="2100805"/>
            <a:chExt cx="862743" cy="466920"/>
          </a:xfrm>
        </p:grpSpPr>
        <p:pic>
          <p:nvPicPr>
            <p:cNvPr id="229" name="Google Shape;229;p30" descr="A black and white image of a person's face&#10;&#10;Description automatically generated with low confidence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6908693" y="2176796"/>
              <a:ext cx="158857" cy="1147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30" descr="A screenshot of a computer&#10;&#10;Description automatically generated with medium confidence"/>
            <p:cNvPicPr preferRelativeResize="0"/>
            <p:nvPr/>
          </p:nvPicPr>
          <p:blipFill rotWithShape="1">
            <a:blip r:embed="rId22">
              <a:alphaModFix/>
            </a:blip>
            <a:srcRect/>
            <a:stretch/>
          </p:blipFill>
          <p:spPr>
            <a:xfrm>
              <a:off x="7047650" y="2339125"/>
              <a:ext cx="495300" cy="228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30"/>
            <p:cNvSpPr txBox="1"/>
            <p:nvPr/>
          </p:nvSpPr>
          <p:spPr>
            <a:xfrm>
              <a:off x="6986286" y="2100805"/>
              <a:ext cx="785150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SUOMI NPP</a:t>
              </a:r>
              <a:endParaRPr sz="1100"/>
            </a:p>
          </p:txBody>
        </p:sp>
      </p:grpSp>
      <p:grpSp>
        <p:nvGrpSpPr>
          <p:cNvPr id="232" name="Google Shape;232;p30"/>
          <p:cNvGrpSpPr/>
          <p:nvPr/>
        </p:nvGrpSpPr>
        <p:grpSpPr>
          <a:xfrm>
            <a:off x="4859859" y="1144054"/>
            <a:ext cx="658372" cy="295965"/>
            <a:chOff x="6479812" y="1525405"/>
            <a:chExt cx="877830" cy="394620"/>
          </a:xfrm>
        </p:grpSpPr>
        <p:pic>
          <p:nvPicPr>
            <p:cNvPr id="233" name="Google Shape;233;p30" descr="A black and white image of a person's face&#10;&#10;Description automatically generated with low confidence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6479812" y="1609725"/>
              <a:ext cx="158857" cy="1147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4" name="Google Shape;234;p30" descr="A screenshot of a video game&#10;&#10;Description automatically generated with medium confidence"/>
            <p:cNvPicPr preferRelativeResize="0"/>
            <p:nvPr/>
          </p:nvPicPr>
          <p:blipFill rotWithShape="1">
            <a:blip r:embed="rId23">
              <a:alphaModFix/>
            </a:blip>
            <a:srcRect/>
            <a:stretch/>
          </p:blipFill>
          <p:spPr>
            <a:xfrm>
              <a:off x="6660300" y="1767625"/>
              <a:ext cx="584200" cy="152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" name="Google Shape;235;p30"/>
            <p:cNvSpPr txBox="1"/>
            <p:nvPr/>
          </p:nvSpPr>
          <p:spPr>
            <a:xfrm>
              <a:off x="6572492" y="1525405"/>
              <a:ext cx="785150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LANDSAT 8</a:t>
              </a:r>
              <a:endParaRPr sz="1100"/>
            </a:p>
          </p:txBody>
        </p:sp>
      </p:grpSp>
      <p:grpSp>
        <p:nvGrpSpPr>
          <p:cNvPr id="236" name="Google Shape;236;p30"/>
          <p:cNvGrpSpPr/>
          <p:nvPr/>
        </p:nvGrpSpPr>
        <p:grpSpPr>
          <a:xfrm>
            <a:off x="4514850" y="770440"/>
            <a:ext cx="520913" cy="338004"/>
            <a:chOff x="6019800" y="1027253"/>
            <a:chExt cx="694550" cy="450672"/>
          </a:xfrm>
        </p:grpSpPr>
        <p:pic>
          <p:nvPicPr>
            <p:cNvPr id="237" name="Google Shape;237;p30" descr="A picture containing window, building, wheel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019800" y="1089025"/>
              <a:ext cx="111126" cy="111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8" name="Google Shape;238;p30" descr="A picture containing satellite, transport&#10;&#10;Description automatically generated"/>
            <p:cNvPicPr preferRelativeResize="0"/>
            <p:nvPr/>
          </p:nvPicPr>
          <p:blipFill rotWithShape="1">
            <a:blip r:embed="rId24">
              <a:alphaModFix/>
            </a:blip>
            <a:srcRect/>
            <a:stretch/>
          </p:blipFill>
          <p:spPr>
            <a:xfrm>
              <a:off x="6193650" y="1223925"/>
              <a:ext cx="520700" cy="25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30"/>
            <p:cNvSpPr txBox="1"/>
            <p:nvPr/>
          </p:nvSpPr>
          <p:spPr>
            <a:xfrm>
              <a:off x="6068992" y="1027253"/>
              <a:ext cx="428264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GPM</a:t>
              </a:r>
              <a:endParaRPr sz="1100"/>
            </a:p>
          </p:txBody>
        </p:sp>
      </p:grpSp>
      <p:grpSp>
        <p:nvGrpSpPr>
          <p:cNvPr id="240" name="Google Shape;240;p30"/>
          <p:cNvGrpSpPr/>
          <p:nvPr/>
        </p:nvGrpSpPr>
        <p:grpSpPr>
          <a:xfrm>
            <a:off x="3976626" y="509286"/>
            <a:ext cx="571561" cy="308645"/>
            <a:chOff x="5302168" y="679048"/>
            <a:chExt cx="762082" cy="411527"/>
          </a:xfrm>
        </p:grpSpPr>
        <p:pic>
          <p:nvPicPr>
            <p:cNvPr id="241" name="Google Shape;241;p30" descr="A picture containing transport, satellite&#10;&#10;Description automatically generated"/>
            <p:cNvPicPr preferRelativeResize="0"/>
            <p:nvPr/>
          </p:nvPicPr>
          <p:blipFill rotWithShape="1">
            <a:blip r:embed="rId25">
              <a:alphaModFix/>
            </a:blip>
            <a:srcRect/>
            <a:stretch/>
          </p:blipFill>
          <p:spPr>
            <a:xfrm>
              <a:off x="5378450" y="874675"/>
              <a:ext cx="685800" cy="215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30"/>
            <p:cNvSpPr txBox="1"/>
            <p:nvPr/>
          </p:nvSpPr>
          <p:spPr>
            <a:xfrm>
              <a:off x="5302168" y="679048"/>
              <a:ext cx="539188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OCO-2</a:t>
              </a:r>
              <a:endParaRPr sz="1100"/>
            </a:p>
          </p:txBody>
        </p:sp>
      </p:grpSp>
      <p:grpSp>
        <p:nvGrpSpPr>
          <p:cNvPr id="243" name="Google Shape;243;p30"/>
          <p:cNvGrpSpPr/>
          <p:nvPr/>
        </p:nvGrpSpPr>
        <p:grpSpPr>
          <a:xfrm>
            <a:off x="3466618" y="315410"/>
            <a:ext cx="444557" cy="421559"/>
            <a:chOff x="4622157" y="420547"/>
            <a:chExt cx="592743" cy="562078"/>
          </a:xfrm>
        </p:grpSpPr>
        <p:pic>
          <p:nvPicPr>
            <p:cNvPr id="244" name="Google Shape;244;p30" descr="A close-up of a planet&#10;&#10;Description automatically generated with low confidence"/>
            <p:cNvPicPr preferRelativeResize="0"/>
            <p:nvPr/>
          </p:nvPicPr>
          <p:blipFill rotWithShape="1">
            <a:blip r:embed="rId26">
              <a:alphaModFix/>
            </a:blip>
            <a:srcRect/>
            <a:stretch/>
          </p:blipFill>
          <p:spPr>
            <a:xfrm>
              <a:off x="4922800" y="525425"/>
              <a:ext cx="2921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30"/>
            <p:cNvSpPr txBox="1"/>
            <p:nvPr/>
          </p:nvSpPr>
          <p:spPr>
            <a:xfrm>
              <a:off x="4622157" y="420547"/>
              <a:ext cx="539188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SMAP</a:t>
              </a:r>
              <a:endParaRPr sz="1100"/>
            </a:p>
          </p:txBody>
        </p:sp>
      </p:grpSp>
      <p:grpSp>
        <p:nvGrpSpPr>
          <p:cNvPr id="246" name="Google Shape;246;p30"/>
          <p:cNvGrpSpPr/>
          <p:nvPr/>
        </p:nvGrpSpPr>
        <p:grpSpPr>
          <a:xfrm>
            <a:off x="2800350" y="188089"/>
            <a:ext cx="782015" cy="407805"/>
            <a:chOff x="3733800" y="250785"/>
            <a:chExt cx="1042686" cy="543740"/>
          </a:xfrm>
        </p:grpSpPr>
        <p:pic>
          <p:nvPicPr>
            <p:cNvPr id="247" name="Google Shape;247;p30" descr="A black and white image of a person's face&#10;&#10;Description automatically generated with low confidence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3733800" y="320675"/>
              <a:ext cx="158857" cy="1147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30"/>
            <p:cNvPicPr preferRelativeResize="0"/>
            <p:nvPr/>
          </p:nvPicPr>
          <p:blipFill rotWithShape="1">
            <a:blip r:embed="rId27">
              <a:alphaModFix/>
            </a:blip>
            <a:srcRect/>
            <a:stretch/>
          </p:blipFill>
          <p:spPr>
            <a:xfrm>
              <a:off x="4013975" y="489725"/>
              <a:ext cx="444500" cy="304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9" name="Google Shape;249;p30"/>
            <p:cNvSpPr txBox="1"/>
            <p:nvPr/>
          </p:nvSpPr>
          <p:spPr>
            <a:xfrm>
              <a:off x="3823504" y="250785"/>
              <a:ext cx="9529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NISTAR, EPIC</a:t>
              </a:r>
              <a:endParaRPr sz="1100"/>
            </a:p>
          </p:txBody>
        </p:sp>
      </p:grpSp>
      <p:grpSp>
        <p:nvGrpSpPr>
          <p:cNvPr id="250" name="Google Shape;250;p30"/>
          <p:cNvGrpSpPr/>
          <p:nvPr/>
        </p:nvGrpSpPr>
        <p:grpSpPr>
          <a:xfrm>
            <a:off x="2157955" y="198217"/>
            <a:ext cx="652558" cy="335183"/>
            <a:chOff x="2877273" y="264289"/>
            <a:chExt cx="870077" cy="446911"/>
          </a:xfrm>
        </p:grpSpPr>
        <p:pic>
          <p:nvPicPr>
            <p:cNvPr id="251" name="Google Shape;251;p30" descr="A screenshot of a computer&#10;&#10;Description automatically generated with medium confidence"/>
            <p:cNvPicPr preferRelativeResize="0"/>
            <p:nvPr/>
          </p:nvPicPr>
          <p:blipFill rotWithShape="1">
            <a:blip r:embed="rId28">
              <a:alphaModFix/>
            </a:blip>
            <a:srcRect/>
            <a:stretch/>
          </p:blipFill>
          <p:spPr>
            <a:xfrm>
              <a:off x="2972650" y="533400"/>
              <a:ext cx="774700" cy="177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2" name="Google Shape;252;p30"/>
            <p:cNvSpPr txBox="1"/>
            <p:nvPr/>
          </p:nvSpPr>
          <p:spPr>
            <a:xfrm>
              <a:off x="2877273" y="264289"/>
              <a:ext cx="822767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CYGNSS (8)</a:t>
              </a:r>
              <a:endParaRPr sz="1100"/>
            </a:p>
          </p:txBody>
        </p:sp>
      </p:grpSp>
      <p:grpSp>
        <p:nvGrpSpPr>
          <p:cNvPr id="253" name="Google Shape;253;p30"/>
          <p:cNvGrpSpPr/>
          <p:nvPr/>
        </p:nvGrpSpPr>
        <p:grpSpPr>
          <a:xfrm>
            <a:off x="971550" y="607671"/>
            <a:ext cx="550521" cy="304348"/>
            <a:chOff x="1295400" y="810228"/>
            <a:chExt cx="734028" cy="405797"/>
          </a:xfrm>
        </p:grpSpPr>
        <p:pic>
          <p:nvPicPr>
            <p:cNvPr id="254" name="Google Shape;254;p30" descr="A screenshot of a video game&#10;&#10;Description automatically generated with medium confidence"/>
            <p:cNvPicPr preferRelativeResize="0"/>
            <p:nvPr/>
          </p:nvPicPr>
          <p:blipFill rotWithShape="1">
            <a:blip r:embed="rId29">
              <a:alphaModFix/>
            </a:blip>
            <a:srcRect/>
            <a:stretch/>
          </p:blipFill>
          <p:spPr>
            <a:xfrm>
              <a:off x="1365250" y="1038225"/>
              <a:ext cx="622300" cy="177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30"/>
            <p:cNvSpPr txBox="1"/>
            <p:nvPr/>
          </p:nvSpPr>
          <p:spPr>
            <a:xfrm>
              <a:off x="1295400" y="810228"/>
              <a:ext cx="734028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ICESAT-2</a:t>
              </a:r>
              <a:endParaRPr sz="1100"/>
            </a:p>
          </p:txBody>
        </p:sp>
      </p:grpSp>
      <p:sp>
        <p:nvSpPr>
          <p:cNvPr id="256" name="Google Shape;256;p30"/>
          <p:cNvSpPr txBox="1"/>
          <p:nvPr/>
        </p:nvSpPr>
        <p:spPr>
          <a:xfrm>
            <a:off x="1608580" y="1735550"/>
            <a:ext cx="37328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C3E7FE"/>
                </a:solidFill>
                <a:latin typeface="Arial Narrow"/>
                <a:ea typeface="Arial Narrow"/>
                <a:cs typeface="Arial Narrow"/>
                <a:sym typeface="Arial Narrow"/>
              </a:rPr>
              <a:t>GEDI</a:t>
            </a:r>
            <a:endParaRPr sz="1100"/>
          </a:p>
        </p:txBody>
      </p:sp>
      <p:grpSp>
        <p:nvGrpSpPr>
          <p:cNvPr id="257" name="Google Shape;257;p30"/>
          <p:cNvGrpSpPr/>
          <p:nvPr/>
        </p:nvGrpSpPr>
        <p:grpSpPr>
          <a:xfrm>
            <a:off x="1671655" y="2262482"/>
            <a:ext cx="468564" cy="230462"/>
            <a:chOff x="2060575" y="2024606"/>
            <a:chExt cx="624752" cy="233397"/>
          </a:xfrm>
        </p:grpSpPr>
        <p:pic>
          <p:nvPicPr>
            <p:cNvPr id="258" name="Google Shape;258;p30"/>
            <p:cNvPicPr preferRelativeResize="0"/>
            <p:nvPr/>
          </p:nvPicPr>
          <p:blipFill rotWithShape="1">
            <a:blip r:embed="rId30">
              <a:alphaModFix/>
            </a:blip>
            <a:srcRect/>
            <a:stretch/>
          </p:blipFill>
          <p:spPr>
            <a:xfrm>
              <a:off x="2060575" y="2089150"/>
              <a:ext cx="165100" cy="88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30"/>
            <p:cNvSpPr txBox="1"/>
            <p:nvPr/>
          </p:nvSpPr>
          <p:spPr>
            <a:xfrm>
              <a:off x="2183757" y="2024606"/>
              <a:ext cx="501570" cy="233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EMIT</a:t>
              </a:r>
              <a:endParaRPr sz="1100"/>
            </a:p>
          </p:txBody>
        </p:sp>
      </p:grpSp>
      <p:grpSp>
        <p:nvGrpSpPr>
          <p:cNvPr id="260" name="Google Shape;260;p30"/>
          <p:cNvGrpSpPr/>
          <p:nvPr/>
        </p:nvGrpSpPr>
        <p:grpSpPr>
          <a:xfrm>
            <a:off x="1472156" y="1361808"/>
            <a:ext cx="625757" cy="237392"/>
            <a:chOff x="1912716" y="2331160"/>
            <a:chExt cx="834342" cy="316523"/>
          </a:xfrm>
        </p:grpSpPr>
        <p:pic>
          <p:nvPicPr>
            <p:cNvPr id="261" name="Google Shape;261;p30"/>
            <p:cNvPicPr preferRelativeResize="0"/>
            <p:nvPr/>
          </p:nvPicPr>
          <p:blipFill rotWithShape="1">
            <a:blip r:embed="rId31">
              <a:alphaModFix/>
            </a:blip>
            <a:srcRect/>
            <a:stretch/>
          </p:blipFill>
          <p:spPr>
            <a:xfrm>
              <a:off x="2040150" y="2331160"/>
              <a:ext cx="172954" cy="1008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2" name="Google Shape;262;p30"/>
            <p:cNvSpPr txBox="1"/>
            <p:nvPr/>
          </p:nvSpPr>
          <p:spPr>
            <a:xfrm>
              <a:off x="1912716" y="2414286"/>
              <a:ext cx="834342" cy="233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ECOSTRESS</a:t>
              </a:r>
              <a:endParaRPr sz="1100"/>
            </a:p>
          </p:txBody>
        </p:sp>
      </p:grpSp>
      <p:grpSp>
        <p:nvGrpSpPr>
          <p:cNvPr id="263" name="Google Shape;263;p30"/>
          <p:cNvGrpSpPr/>
          <p:nvPr/>
        </p:nvGrpSpPr>
        <p:grpSpPr>
          <a:xfrm>
            <a:off x="660465" y="984572"/>
            <a:ext cx="913692" cy="501910"/>
            <a:chOff x="880620" y="1312762"/>
            <a:chExt cx="1218256" cy="669213"/>
          </a:xfrm>
        </p:grpSpPr>
        <p:pic>
          <p:nvPicPr>
            <p:cNvPr id="264" name="Google Shape;264;p30" descr="A picture containing window, building, wheel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0620" y="1371600"/>
              <a:ext cx="111126" cy="111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5" name="Google Shape;265;p30" descr="A picture containing text&#10;&#10;Description automatically generated"/>
            <p:cNvPicPr preferRelativeResize="0"/>
            <p:nvPr/>
          </p:nvPicPr>
          <p:blipFill rotWithShape="1">
            <a:blip r:embed="rId32">
              <a:alphaModFix/>
            </a:blip>
            <a:srcRect/>
            <a:stretch/>
          </p:blipFill>
          <p:spPr>
            <a:xfrm>
              <a:off x="962800" y="1702575"/>
              <a:ext cx="558800" cy="279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6" name="Google Shape;266;p30"/>
            <p:cNvSpPr txBox="1"/>
            <p:nvPr/>
          </p:nvSpPr>
          <p:spPr>
            <a:xfrm>
              <a:off x="933691" y="1312762"/>
              <a:ext cx="1165185" cy="3744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SENTINEL-6</a:t>
              </a:r>
              <a:endParaRPr sz="1100"/>
            </a:p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MICHAEL FREILICH</a:t>
              </a:r>
              <a:endParaRPr sz="1100"/>
            </a:p>
          </p:txBody>
        </p:sp>
      </p:grpSp>
      <p:grpSp>
        <p:nvGrpSpPr>
          <p:cNvPr id="267" name="Google Shape;267;p30"/>
          <p:cNvGrpSpPr/>
          <p:nvPr/>
        </p:nvGrpSpPr>
        <p:grpSpPr>
          <a:xfrm>
            <a:off x="1891809" y="3532862"/>
            <a:ext cx="542925" cy="390525"/>
            <a:chOff x="1069975" y="2565400"/>
            <a:chExt cx="723900" cy="520700"/>
          </a:xfrm>
        </p:grpSpPr>
        <p:pic>
          <p:nvPicPr>
            <p:cNvPr id="268" name="Google Shape;268;p30" descr="A picture containing window, building, wheel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69975" y="2743200"/>
              <a:ext cx="111126" cy="111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9" name="Google Shape;269;p30"/>
            <p:cNvPicPr preferRelativeResize="0"/>
            <p:nvPr/>
          </p:nvPicPr>
          <p:blipFill rotWithShape="1">
            <a:blip r:embed="rId33">
              <a:alphaModFix/>
            </a:blip>
            <a:srcRect/>
            <a:stretch/>
          </p:blipFill>
          <p:spPr>
            <a:xfrm>
              <a:off x="1476375" y="2565400"/>
              <a:ext cx="317500" cy="520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30"/>
            <p:cNvSpPr txBox="1"/>
            <p:nvPr/>
          </p:nvSpPr>
          <p:spPr>
            <a:xfrm>
              <a:off x="1121779" y="2687256"/>
              <a:ext cx="517967" cy="233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NISAR</a:t>
              </a:r>
              <a:endParaRPr sz="1100"/>
            </a:p>
          </p:txBody>
        </p:sp>
      </p:grpSp>
      <p:grpSp>
        <p:nvGrpSpPr>
          <p:cNvPr id="271" name="Google Shape;271;p30"/>
          <p:cNvGrpSpPr/>
          <p:nvPr/>
        </p:nvGrpSpPr>
        <p:grpSpPr>
          <a:xfrm>
            <a:off x="495679" y="1532441"/>
            <a:ext cx="659094" cy="407624"/>
            <a:chOff x="946150" y="3241876"/>
            <a:chExt cx="878792" cy="543499"/>
          </a:xfrm>
        </p:grpSpPr>
        <p:pic>
          <p:nvPicPr>
            <p:cNvPr id="272" name="Google Shape;272;p30" descr="A black and white image of a person's face&#10;&#10;Description automatically generated with low confidence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946150" y="3309099"/>
              <a:ext cx="158857" cy="1147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3" name="Google Shape;273;p30"/>
            <p:cNvPicPr preferRelativeResize="0"/>
            <p:nvPr/>
          </p:nvPicPr>
          <p:blipFill rotWithShape="1">
            <a:blip r:embed="rId34">
              <a:alphaModFix/>
            </a:blip>
            <a:srcRect/>
            <a:stretch/>
          </p:blipFill>
          <p:spPr>
            <a:xfrm>
              <a:off x="1070750" y="3493275"/>
              <a:ext cx="660400" cy="292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4" name="Google Shape;274;p30"/>
            <p:cNvSpPr txBox="1"/>
            <p:nvPr/>
          </p:nvSpPr>
          <p:spPr>
            <a:xfrm>
              <a:off x="1047509" y="3241876"/>
              <a:ext cx="777433" cy="233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LANDSAT-9</a:t>
              </a:r>
              <a:endParaRPr sz="1100"/>
            </a:p>
          </p:txBody>
        </p:sp>
      </p:grpSp>
      <p:grpSp>
        <p:nvGrpSpPr>
          <p:cNvPr id="275" name="Google Shape;275;p30"/>
          <p:cNvGrpSpPr/>
          <p:nvPr/>
        </p:nvGrpSpPr>
        <p:grpSpPr>
          <a:xfrm>
            <a:off x="1559563" y="2004415"/>
            <a:ext cx="473055" cy="175048"/>
            <a:chOff x="2178050" y="3017134"/>
            <a:chExt cx="630740" cy="233397"/>
          </a:xfrm>
        </p:grpSpPr>
        <p:pic>
          <p:nvPicPr>
            <p:cNvPr id="276" name="Google Shape;276;p30"/>
            <p:cNvPicPr preferRelativeResize="0"/>
            <p:nvPr/>
          </p:nvPicPr>
          <p:blipFill rotWithShape="1">
            <a:blip r:embed="rId35">
              <a:alphaModFix/>
            </a:blip>
            <a:srcRect/>
            <a:stretch/>
          </p:blipFill>
          <p:spPr>
            <a:xfrm>
              <a:off x="2178050" y="3086100"/>
              <a:ext cx="165100" cy="88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7" name="Google Shape;277;p30"/>
            <p:cNvSpPr txBox="1"/>
            <p:nvPr/>
          </p:nvSpPr>
          <p:spPr>
            <a:xfrm>
              <a:off x="2281177" y="3017134"/>
              <a:ext cx="527613" cy="233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OCO-3</a:t>
              </a:r>
              <a:endParaRPr sz="1100"/>
            </a:p>
          </p:txBody>
        </p:sp>
      </p:grpSp>
      <p:grpSp>
        <p:nvGrpSpPr>
          <p:cNvPr id="278" name="Google Shape;278;p30"/>
          <p:cNvGrpSpPr/>
          <p:nvPr/>
        </p:nvGrpSpPr>
        <p:grpSpPr>
          <a:xfrm>
            <a:off x="1783863" y="2565125"/>
            <a:ext cx="654693" cy="230553"/>
            <a:chOff x="2638063" y="3709950"/>
            <a:chExt cx="872924" cy="307404"/>
          </a:xfrm>
        </p:grpSpPr>
        <p:pic>
          <p:nvPicPr>
            <p:cNvPr id="279" name="Google Shape;279;p30"/>
            <p:cNvPicPr preferRelativeResize="0"/>
            <p:nvPr/>
          </p:nvPicPr>
          <p:blipFill rotWithShape="1">
            <a:blip r:embed="rId30">
              <a:alphaModFix/>
            </a:blip>
            <a:srcRect/>
            <a:stretch/>
          </p:blipFill>
          <p:spPr>
            <a:xfrm>
              <a:off x="2665375" y="3709950"/>
              <a:ext cx="165100" cy="88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30"/>
            <p:cNvSpPr txBox="1"/>
            <p:nvPr/>
          </p:nvSpPr>
          <p:spPr>
            <a:xfrm>
              <a:off x="2638063" y="3783957"/>
              <a:ext cx="872924" cy="233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CLARREO-PF</a:t>
              </a:r>
              <a:endParaRPr sz="1100"/>
            </a:p>
          </p:txBody>
        </p:sp>
      </p:grpSp>
      <p:grpSp>
        <p:nvGrpSpPr>
          <p:cNvPr id="281" name="Google Shape;281;p30"/>
          <p:cNvGrpSpPr/>
          <p:nvPr/>
        </p:nvGrpSpPr>
        <p:grpSpPr>
          <a:xfrm>
            <a:off x="4027232" y="4282595"/>
            <a:ext cx="654693" cy="382305"/>
            <a:chOff x="1934901" y="4342435"/>
            <a:chExt cx="872924" cy="509740"/>
          </a:xfrm>
        </p:grpSpPr>
        <p:pic>
          <p:nvPicPr>
            <p:cNvPr id="282" name="Google Shape;282;p30" descr="A close-up of a map&#10;&#10;Description automatically generated with low confidence"/>
            <p:cNvPicPr preferRelativeResize="0"/>
            <p:nvPr/>
          </p:nvPicPr>
          <p:blipFill rotWithShape="1">
            <a:blip r:embed="rId36">
              <a:alphaModFix/>
            </a:blip>
            <a:srcRect/>
            <a:stretch/>
          </p:blipFill>
          <p:spPr>
            <a:xfrm>
              <a:off x="1951075" y="4547375"/>
              <a:ext cx="711200" cy="304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30"/>
            <p:cNvSpPr txBox="1"/>
            <p:nvPr/>
          </p:nvSpPr>
          <p:spPr>
            <a:xfrm>
              <a:off x="1934901" y="4342435"/>
              <a:ext cx="872924" cy="233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GEOCARB*</a:t>
              </a:r>
              <a:endParaRPr sz="1100"/>
            </a:p>
          </p:txBody>
        </p:sp>
      </p:grpSp>
      <p:grpSp>
        <p:nvGrpSpPr>
          <p:cNvPr id="284" name="Google Shape;284;p30"/>
          <p:cNvGrpSpPr/>
          <p:nvPr/>
        </p:nvGrpSpPr>
        <p:grpSpPr>
          <a:xfrm>
            <a:off x="1756387" y="1057278"/>
            <a:ext cx="466505" cy="175048"/>
            <a:chOff x="3074175" y="4068501"/>
            <a:chExt cx="622007" cy="233397"/>
          </a:xfrm>
        </p:grpSpPr>
        <p:pic>
          <p:nvPicPr>
            <p:cNvPr id="285" name="Google Shape;285;p30"/>
            <p:cNvPicPr preferRelativeResize="0"/>
            <p:nvPr/>
          </p:nvPicPr>
          <p:blipFill rotWithShape="1">
            <a:blip r:embed="rId35">
              <a:alphaModFix/>
            </a:blip>
            <a:srcRect/>
            <a:stretch/>
          </p:blipFill>
          <p:spPr>
            <a:xfrm>
              <a:off x="3074175" y="4137800"/>
              <a:ext cx="165100" cy="88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6" name="Google Shape;286;p30"/>
            <p:cNvSpPr txBox="1"/>
            <p:nvPr/>
          </p:nvSpPr>
          <p:spPr>
            <a:xfrm>
              <a:off x="3182073" y="4068501"/>
              <a:ext cx="514109" cy="233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TSIS-1</a:t>
              </a:r>
              <a:endParaRPr sz="1100"/>
            </a:p>
          </p:txBody>
        </p:sp>
      </p:grpSp>
      <p:grpSp>
        <p:nvGrpSpPr>
          <p:cNvPr id="287" name="Google Shape;287;p30"/>
          <p:cNvGrpSpPr/>
          <p:nvPr/>
        </p:nvGrpSpPr>
        <p:grpSpPr>
          <a:xfrm>
            <a:off x="1097278" y="2853178"/>
            <a:ext cx="496906" cy="349510"/>
            <a:chOff x="2735483" y="4513162"/>
            <a:chExt cx="662542" cy="466013"/>
          </a:xfrm>
        </p:grpSpPr>
        <p:pic>
          <p:nvPicPr>
            <p:cNvPr id="288" name="Google Shape;288;p30"/>
            <p:cNvPicPr preferRelativeResize="0"/>
            <p:nvPr/>
          </p:nvPicPr>
          <p:blipFill rotWithShape="1">
            <a:blip r:embed="rId37">
              <a:alphaModFix/>
            </a:blip>
            <a:srcRect/>
            <a:stretch/>
          </p:blipFill>
          <p:spPr>
            <a:xfrm>
              <a:off x="2763025" y="4725175"/>
              <a:ext cx="635000" cy="25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9" name="Google Shape;289;p30"/>
            <p:cNvSpPr txBox="1"/>
            <p:nvPr/>
          </p:nvSpPr>
          <p:spPr>
            <a:xfrm>
              <a:off x="2735483" y="4513162"/>
              <a:ext cx="578734" cy="233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TEMPO</a:t>
              </a:r>
              <a:endParaRPr sz="1100"/>
            </a:p>
          </p:txBody>
        </p:sp>
      </p:grpSp>
      <p:grpSp>
        <p:nvGrpSpPr>
          <p:cNvPr id="290" name="Google Shape;290;p30"/>
          <p:cNvGrpSpPr/>
          <p:nvPr/>
        </p:nvGrpSpPr>
        <p:grpSpPr>
          <a:xfrm>
            <a:off x="2478126" y="702526"/>
            <a:ext cx="377775" cy="175048"/>
            <a:chOff x="3470275" y="4307712"/>
            <a:chExt cx="503700" cy="233397"/>
          </a:xfrm>
        </p:grpSpPr>
        <p:pic>
          <p:nvPicPr>
            <p:cNvPr id="291" name="Google Shape;291;p30"/>
            <p:cNvPicPr preferRelativeResize="0"/>
            <p:nvPr/>
          </p:nvPicPr>
          <p:blipFill rotWithShape="1">
            <a:blip r:embed="rId31">
              <a:alphaModFix/>
            </a:blip>
            <a:srcRect/>
            <a:stretch/>
          </p:blipFill>
          <p:spPr>
            <a:xfrm>
              <a:off x="3470275" y="4378325"/>
              <a:ext cx="152400" cy="88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2" name="Google Shape;292;p30"/>
            <p:cNvSpPr txBox="1"/>
            <p:nvPr/>
          </p:nvSpPr>
          <p:spPr>
            <a:xfrm>
              <a:off x="3581400" y="4307712"/>
              <a:ext cx="392575" cy="233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LIS</a:t>
              </a:r>
              <a:endParaRPr sz="1100"/>
            </a:p>
          </p:txBody>
        </p:sp>
      </p:grpSp>
      <p:grpSp>
        <p:nvGrpSpPr>
          <p:cNvPr id="293" name="Google Shape;293;p30"/>
          <p:cNvGrpSpPr/>
          <p:nvPr/>
        </p:nvGrpSpPr>
        <p:grpSpPr>
          <a:xfrm>
            <a:off x="1988313" y="865614"/>
            <a:ext cx="549376" cy="175048"/>
            <a:chOff x="3816350" y="4529560"/>
            <a:chExt cx="732501" cy="233397"/>
          </a:xfrm>
        </p:grpSpPr>
        <p:pic>
          <p:nvPicPr>
            <p:cNvPr id="294" name="Google Shape;294;p30"/>
            <p:cNvPicPr preferRelativeResize="0"/>
            <p:nvPr/>
          </p:nvPicPr>
          <p:blipFill rotWithShape="1">
            <a:blip r:embed="rId31">
              <a:alphaModFix/>
            </a:blip>
            <a:srcRect/>
            <a:stretch/>
          </p:blipFill>
          <p:spPr>
            <a:xfrm>
              <a:off x="3816350" y="4600575"/>
              <a:ext cx="152400" cy="88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30"/>
            <p:cNvSpPr txBox="1"/>
            <p:nvPr/>
          </p:nvSpPr>
          <p:spPr>
            <a:xfrm>
              <a:off x="3912243" y="4529560"/>
              <a:ext cx="636608" cy="233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SAGE III</a:t>
              </a:r>
              <a:endParaRPr sz="1100"/>
            </a:p>
          </p:txBody>
        </p:sp>
      </p:grpSp>
      <p:grpSp>
        <p:nvGrpSpPr>
          <p:cNvPr id="296" name="Google Shape;296;p30"/>
          <p:cNvGrpSpPr/>
          <p:nvPr/>
        </p:nvGrpSpPr>
        <p:grpSpPr>
          <a:xfrm>
            <a:off x="2442607" y="3803359"/>
            <a:ext cx="466725" cy="365085"/>
            <a:chOff x="3819525" y="5050420"/>
            <a:chExt cx="622300" cy="486780"/>
          </a:xfrm>
        </p:grpSpPr>
        <p:pic>
          <p:nvPicPr>
            <p:cNvPr id="297" name="Google Shape;297;p30" descr="A picture containing text, building material&#10;&#10;Description automatically generated"/>
            <p:cNvPicPr preferRelativeResize="0"/>
            <p:nvPr/>
          </p:nvPicPr>
          <p:blipFill rotWithShape="1">
            <a:blip r:embed="rId38">
              <a:alphaModFix/>
            </a:blip>
            <a:srcRect/>
            <a:stretch/>
          </p:blipFill>
          <p:spPr>
            <a:xfrm>
              <a:off x="3819525" y="5219700"/>
              <a:ext cx="622300" cy="317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8" name="Google Shape;298;p30"/>
            <p:cNvSpPr txBox="1"/>
            <p:nvPr/>
          </p:nvSpPr>
          <p:spPr>
            <a:xfrm>
              <a:off x="3841830" y="5050420"/>
              <a:ext cx="489173" cy="233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MAIA*</a:t>
              </a:r>
              <a:endParaRPr sz="1100"/>
            </a:p>
          </p:txBody>
        </p:sp>
      </p:grpSp>
      <p:grpSp>
        <p:nvGrpSpPr>
          <p:cNvPr id="299" name="Google Shape;299;p30"/>
          <p:cNvGrpSpPr/>
          <p:nvPr/>
        </p:nvGrpSpPr>
        <p:grpSpPr>
          <a:xfrm>
            <a:off x="3480764" y="4153707"/>
            <a:ext cx="575177" cy="352757"/>
            <a:chOff x="4001947" y="5578032"/>
            <a:chExt cx="766903" cy="470343"/>
          </a:xfrm>
        </p:grpSpPr>
        <p:pic>
          <p:nvPicPr>
            <p:cNvPr id="300" name="Google Shape;300;p30" descr="A picture containing text&#10;&#10;Description automatically generated"/>
            <p:cNvPicPr preferRelativeResize="0"/>
            <p:nvPr/>
          </p:nvPicPr>
          <p:blipFill rotWithShape="1">
            <a:blip r:embed="rId39">
              <a:alphaModFix/>
            </a:blip>
            <a:srcRect/>
            <a:stretch/>
          </p:blipFill>
          <p:spPr>
            <a:xfrm>
              <a:off x="4133850" y="5705475"/>
              <a:ext cx="635000" cy="342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1" name="Google Shape;301;p30"/>
            <p:cNvSpPr txBox="1"/>
            <p:nvPr/>
          </p:nvSpPr>
          <p:spPr>
            <a:xfrm>
              <a:off x="4001947" y="5578032"/>
              <a:ext cx="559420" cy="233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TSIS-2*</a:t>
              </a:r>
              <a:endParaRPr sz="1100"/>
            </a:p>
          </p:txBody>
        </p:sp>
      </p:grpSp>
      <p:grpSp>
        <p:nvGrpSpPr>
          <p:cNvPr id="302" name="Google Shape;302;p30"/>
          <p:cNvGrpSpPr/>
          <p:nvPr/>
        </p:nvGrpSpPr>
        <p:grpSpPr>
          <a:xfrm>
            <a:off x="5387391" y="4333460"/>
            <a:ext cx="476724" cy="413351"/>
            <a:chOff x="6741300" y="5628190"/>
            <a:chExt cx="635632" cy="551135"/>
          </a:xfrm>
        </p:grpSpPr>
        <p:pic>
          <p:nvPicPr>
            <p:cNvPr id="303" name="Google Shape;303;p30" descr="A picture containing text&#10;&#10;Description automatically generated"/>
            <p:cNvPicPr preferRelativeResize="0"/>
            <p:nvPr/>
          </p:nvPicPr>
          <p:blipFill rotWithShape="1">
            <a:blip r:embed="rId39">
              <a:alphaModFix/>
            </a:blip>
            <a:srcRect/>
            <a:stretch/>
          </p:blipFill>
          <p:spPr>
            <a:xfrm>
              <a:off x="6741300" y="5836425"/>
              <a:ext cx="635000" cy="342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30"/>
            <p:cNvSpPr txBox="1"/>
            <p:nvPr/>
          </p:nvSpPr>
          <p:spPr>
            <a:xfrm>
              <a:off x="6795304" y="5628190"/>
              <a:ext cx="581628" cy="233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GLIMR*</a:t>
              </a:r>
              <a:endParaRPr sz="1100"/>
            </a:p>
          </p:txBody>
        </p:sp>
      </p:grpSp>
      <p:grpSp>
        <p:nvGrpSpPr>
          <p:cNvPr id="305" name="Google Shape;305;p30"/>
          <p:cNvGrpSpPr/>
          <p:nvPr/>
        </p:nvGrpSpPr>
        <p:grpSpPr>
          <a:xfrm>
            <a:off x="162938" y="3968001"/>
            <a:ext cx="2138731" cy="889554"/>
            <a:chOff x="217251" y="5463054"/>
            <a:chExt cx="2851641" cy="1186072"/>
          </a:xfrm>
        </p:grpSpPr>
        <p:grpSp>
          <p:nvGrpSpPr>
            <p:cNvPr id="306" name="Google Shape;306;p30"/>
            <p:cNvGrpSpPr/>
            <p:nvPr/>
          </p:nvGrpSpPr>
          <p:grpSpPr>
            <a:xfrm>
              <a:off x="292025" y="5722782"/>
              <a:ext cx="1447282" cy="926344"/>
              <a:chOff x="292025" y="5722782"/>
              <a:chExt cx="1447282" cy="926344"/>
            </a:xfrm>
          </p:grpSpPr>
          <p:sp>
            <p:nvSpPr>
              <p:cNvPr id="307" name="Google Shape;307;p30"/>
              <p:cNvSpPr txBox="1"/>
              <p:nvPr/>
            </p:nvSpPr>
            <p:spPr>
              <a:xfrm>
                <a:off x="388783" y="5722782"/>
                <a:ext cx="1350524" cy="9263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marL="0" marR="0" lvl="0" indent="0" algn="l" rtl="0">
                  <a:lnSpc>
                    <a:spcPct val="132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600">
                    <a:solidFill>
                      <a:srgbClr val="C3E7FE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INTERNATIONAL PARTNERS</a:t>
                </a:r>
                <a:endParaRPr sz="1100"/>
              </a:p>
              <a:p>
                <a:pPr marL="0" marR="0" lvl="0" indent="0" algn="l" rtl="0">
                  <a:lnSpc>
                    <a:spcPct val="132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600">
                    <a:solidFill>
                      <a:srgbClr val="C3E7FE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U.S. PARTNER</a:t>
                </a:r>
                <a:endParaRPr sz="1100"/>
              </a:p>
              <a:p>
                <a:pPr marL="0" marR="0" lvl="0" indent="0" algn="l" rtl="0">
                  <a:lnSpc>
                    <a:spcPct val="132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600">
                    <a:solidFill>
                      <a:srgbClr val="C3E7FE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ISS INSTRUMENT</a:t>
                </a:r>
                <a:endParaRPr sz="1100"/>
              </a:p>
              <a:p>
                <a:pPr marL="0" marR="0" lvl="0" indent="0" algn="l" rtl="0">
                  <a:lnSpc>
                    <a:spcPct val="132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600">
                    <a:solidFill>
                      <a:srgbClr val="C3E7FE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JPSS INSTRUMENT</a:t>
                </a:r>
                <a:endParaRPr sz="1100"/>
              </a:p>
              <a:p>
                <a:pPr marL="0" marR="0" lvl="0" indent="0" algn="l" rtl="0">
                  <a:lnSpc>
                    <a:spcPct val="132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600">
                    <a:solidFill>
                      <a:srgbClr val="C3E7FE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CUBESAT</a:t>
                </a:r>
                <a:endParaRPr sz="1100"/>
              </a:p>
              <a:p>
                <a:pPr marL="0" marR="0" lvl="0" indent="0" algn="l" rtl="0">
                  <a:lnSpc>
                    <a:spcPct val="132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600">
                    <a:solidFill>
                      <a:srgbClr val="C3E7FE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LAUNCH DATE TBD</a:t>
                </a:r>
                <a:endParaRPr sz="1100"/>
              </a:p>
            </p:txBody>
          </p:sp>
          <p:pic>
            <p:nvPicPr>
              <p:cNvPr id="308" name="Google Shape;308;p30"/>
              <p:cNvPicPr preferRelativeResize="0"/>
              <p:nvPr/>
            </p:nvPicPr>
            <p:blipFill rotWithShape="1">
              <a:blip r:embed="rId40">
                <a:alphaModFix/>
              </a:blip>
              <a:srcRect/>
              <a:stretch/>
            </p:blipFill>
            <p:spPr>
              <a:xfrm>
                <a:off x="330200" y="6508750"/>
                <a:ext cx="63500" cy="508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9" name="Google Shape;309;p30"/>
              <p:cNvPicPr preferRelativeResize="0"/>
              <p:nvPr/>
            </p:nvPicPr>
            <p:blipFill rotWithShape="1">
              <a:blip r:embed="rId41">
                <a:alphaModFix/>
              </a:blip>
              <a:srcRect/>
              <a:stretch/>
            </p:blipFill>
            <p:spPr>
              <a:xfrm>
                <a:off x="315100" y="6331725"/>
                <a:ext cx="101600" cy="1016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10" name="Google Shape;310;p30"/>
              <p:cNvPicPr preferRelativeResize="0"/>
              <p:nvPr/>
            </p:nvPicPr>
            <p:blipFill rotWithShape="1">
              <a:blip r:embed="rId42">
                <a:alphaModFix/>
              </a:blip>
              <a:srcRect/>
              <a:stretch/>
            </p:blipFill>
            <p:spPr>
              <a:xfrm>
                <a:off x="319050" y="5802275"/>
                <a:ext cx="88900" cy="762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11" name="Google Shape;311;p30"/>
              <p:cNvPicPr preferRelativeResize="0"/>
              <p:nvPr/>
            </p:nvPicPr>
            <p:blipFill rotWithShape="1">
              <a:blip r:embed="rId43">
                <a:alphaModFix/>
              </a:blip>
              <a:srcRect/>
              <a:stretch/>
            </p:blipFill>
            <p:spPr>
              <a:xfrm>
                <a:off x="297600" y="6082450"/>
                <a:ext cx="127000" cy="635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12" name="Google Shape;312;p30"/>
              <p:cNvPicPr preferRelativeResize="0"/>
              <p:nvPr/>
            </p:nvPicPr>
            <p:blipFill rotWithShape="1">
              <a:blip r:embed="rId44">
                <a:alphaModFix/>
              </a:blip>
              <a:srcRect/>
              <a:stretch/>
            </p:blipFill>
            <p:spPr>
              <a:xfrm>
                <a:off x="292025" y="6232450"/>
                <a:ext cx="139700" cy="381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13" name="Google Shape;313;p30"/>
              <p:cNvPicPr preferRelativeResize="0"/>
              <p:nvPr/>
            </p:nvPicPr>
            <p:blipFill rotWithShape="1">
              <a:blip r:embed="rId45">
                <a:alphaModFix/>
              </a:blip>
              <a:srcRect/>
              <a:stretch/>
            </p:blipFill>
            <p:spPr>
              <a:xfrm>
                <a:off x="315025" y="5937950"/>
                <a:ext cx="101600" cy="762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14" name="Google Shape;314;p30"/>
            <p:cNvGrpSpPr/>
            <p:nvPr/>
          </p:nvGrpSpPr>
          <p:grpSpPr>
            <a:xfrm>
              <a:off x="1646237" y="5999047"/>
              <a:ext cx="1422655" cy="644215"/>
              <a:chOff x="1646237" y="5999047"/>
              <a:chExt cx="1422655" cy="644215"/>
            </a:xfrm>
          </p:grpSpPr>
          <p:sp>
            <p:nvSpPr>
              <p:cNvPr id="315" name="Google Shape;315;p30"/>
              <p:cNvSpPr/>
              <p:nvPr/>
            </p:nvSpPr>
            <p:spPr>
              <a:xfrm>
                <a:off x="1646237" y="6064250"/>
                <a:ext cx="92075" cy="92075"/>
              </a:xfrm>
              <a:prstGeom prst="ellipse">
                <a:avLst/>
              </a:prstGeom>
              <a:solidFill>
                <a:srgbClr val="FCE29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FCE294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" name="Google Shape;316;p30"/>
              <p:cNvSpPr/>
              <p:nvPr/>
            </p:nvSpPr>
            <p:spPr>
              <a:xfrm>
                <a:off x="1646237" y="6203950"/>
                <a:ext cx="92075" cy="92075"/>
              </a:xfrm>
              <a:prstGeom prst="ellipse">
                <a:avLst/>
              </a:prstGeom>
              <a:solidFill>
                <a:srgbClr val="FFAA58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FCE294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" name="Google Shape;317;p30"/>
              <p:cNvSpPr/>
              <p:nvPr/>
            </p:nvSpPr>
            <p:spPr>
              <a:xfrm>
                <a:off x="1646237" y="6343650"/>
                <a:ext cx="92075" cy="92075"/>
              </a:xfrm>
              <a:prstGeom prst="ellipse">
                <a:avLst/>
              </a:prstGeom>
              <a:solidFill>
                <a:srgbClr val="61DEA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FCE294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" name="Google Shape;318;p30"/>
              <p:cNvSpPr/>
              <p:nvPr/>
            </p:nvSpPr>
            <p:spPr>
              <a:xfrm>
                <a:off x="1646237" y="6486525"/>
                <a:ext cx="92075" cy="92075"/>
              </a:xfrm>
              <a:prstGeom prst="ellipse">
                <a:avLst/>
              </a:prstGeom>
              <a:solidFill>
                <a:srgbClr val="26B6F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rgbClr val="FCE294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" name="Google Shape;319;p30"/>
              <p:cNvSpPr txBox="1"/>
              <p:nvPr/>
            </p:nvSpPr>
            <p:spPr>
              <a:xfrm>
                <a:off x="1718368" y="5999047"/>
                <a:ext cx="1350524" cy="6442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marL="0" marR="0" lvl="0" indent="0" algn="l" rtl="0">
                  <a:lnSpc>
                    <a:spcPct val="132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600">
                    <a:solidFill>
                      <a:srgbClr val="C3E7FE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(PRE) FORMULATION</a:t>
                </a:r>
                <a:endParaRPr sz="1100"/>
              </a:p>
              <a:p>
                <a:pPr marL="0" marR="0" lvl="0" indent="0" algn="l" rtl="0">
                  <a:lnSpc>
                    <a:spcPct val="132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600">
                    <a:solidFill>
                      <a:srgbClr val="C3E7FE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IMPLEMENTATION</a:t>
                </a:r>
                <a:endParaRPr sz="1100"/>
              </a:p>
              <a:p>
                <a:pPr marL="0" marR="0" lvl="0" indent="0" algn="l" rtl="0">
                  <a:lnSpc>
                    <a:spcPct val="132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600">
                    <a:solidFill>
                      <a:srgbClr val="C3E7FE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OPERATING</a:t>
                </a:r>
                <a:endParaRPr sz="1100"/>
              </a:p>
              <a:p>
                <a:pPr marL="0" marR="0" lvl="0" indent="0" algn="l" rtl="0">
                  <a:lnSpc>
                    <a:spcPct val="132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600">
                    <a:solidFill>
                      <a:srgbClr val="C3E7FE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EXTENDED</a:t>
                </a:r>
                <a:endParaRPr sz="1100"/>
              </a:p>
            </p:txBody>
          </p:sp>
        </p:grpSp>
        <p:sp>
          <p:nvSpPr>
            <p:cNvPr id="320" name="Google Shape;320;p30"/>
            <p:cNvSpPr txBox="1"/>
            <p:nvPr/>
          </p:nvSpPr>
          <p:spPr>
            <a:xfrm>
              <a:off x="217251" y="5463054"/>
              <a:ext cx="1350524" cy="2438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6625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KEY</a:t>
              </a:r>
              <a:endParaRPr sz="1100"/>
            </a:p>
          </p:txBody>
        </p:sp>
      </p:grpSp>
      <p:sp>
        <p:nvSpPr>
          <p:cNvPr id="321" name="Google Shape;321;p30"/>
          <p:cNvSpPr txBox="1"/>
          <p:nvPr/>
        </p:nvSpPr>
        <p:spPr>
          <a:xfrm>
            <a:off x="5853793" y="1913707"/>
            <a:ext cx="579470" cy="230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3ACD0"/>
                </a:solidFill>
                <a:latin typeface="Arial Narrow"/>
                <a:ea typeface="Arial Narrow"/>
                <a:cs typeface="Arial Narrow"/>
                <a:sym typeface="Arial Narrow"/>
              </a:rPr>
              <a:t>2010</a:t>
            </a:r>
            <a:endParaRPr sz="1100"/>
          </a:p>
        </p:txBody>
      </p:sp>
      <p:sp>
        <p:nvSpPr>
          <p:cNvPr id="322" name="Google Shape;322;p30"/>
          <p:cNvSpPr txBox="1"/>
          <p:nvPr/>
        </p:nvSpPr>
        <p:spPr>
          <a:xfrm>
            <a:off x="4905104" y="3143250"/>
            <a:ext cx="579470" cy="230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3ACD0"/>
                </a:solidFill>
                <a:latin typeface="Arial Narrow"/>
                <a:ea typeface="Arial Narrow"/>
                <a:cs typeface="Arial Narrow"/>
                <a:sym typeface="Arial Narrow"/>
              </a:rPr>
              <a:t>2005</a:t>
            </a:r>
            <a:endParaRPr sz="1100"/>
          </a:p>
        </p:txBody>
      </p:sp>
      <p:sp>
        <p:nvSpPr>
          <p:cNvPr id="323" name="Google Shape;323;p30"/>
          <p:cNvSpPr txBox="1"/>
          <p:nvPr/>
        </p:nvSpPr>
        <p:spPr>
          <a:xfrm>
            <a:off x="3184072" y="2965268"/>
            <a:ext cx="431075" cy="230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3ACD0"/>
                </a:solidFill>
                <a:latin typeface="Arial Narrow"/>
                <a:ea typeface="Arial Narrow"/>
                <a:cs typeface="Arial Narrow"/>
                <a:sym typeface="Arial Narrow"/>
              </a:rPr>
              <a:t>2000</a:t>
            </a:r>
            <a:endParaRPr sz="1100"/>
          </a:p>
        </p:txBody>
      </p:sp>
      <p:sp>
        <p:nvSpPr>
          <p:cNvPr id="324" name="Google Shape;324;p30"/>
          <p:cNvSpPr txBox="1"/>
          <p:nvPr/>
        </p:nvSpPr>
        <p:spPr>
          <a:xfrm>
            <a:off x="2073729" y="1941467"/>
            <a:ext cx="431074" cy="230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C8AA8"/>
                </a:solidFill>
                <a:latin typeface="Arial Narrow"/>
                <a:ea typeface="Arial Narrow"/>
                <a:cs typeface="Arial Narrow"/>
                <a:sym typeface="Arial Narrow"/>
              </a:rPr>
              <a:t>1995</a:t>
            </a:r>
            <a:endParaRPr sz="1100"/>
          </a:p>
        </p:txBody>
      </p:sp>
      <p:sp>
        <p:nvSpPr>
          <p:cNvPr id="325" name="Google Shape;325;p30"/>
          <p:cNvSpPr txBox="1"/>
          <p:nvPr/>
        </p:nvSpPr>
        <p:spPr>
          <a:xfrm>
            <a:off x="3833948" y="114300"/>
            <a:ext cx="579470" cy="230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3ACD0"/>
                </a:solidFill>
                <a:latin typeface="Arial Narrow"/>
                <a:ea typeface="Arial Narrow"/>
                <a:cs typeface="Arial Narrow"/>
                <a:sym typeface="Arial Narrow"/>
              </a:rPr>
              <a:t>2015</a:t>
            </a:r>
            <a:endParaRPr sz="1100"/>
          </a:p>
        </p:txBody>
      </p:sp>
      <p:sp>
        <p:nvSpPr>
          <p:cNvPr id="326" name="Google Shape;326;p30"/>
          <p:cNvSpPr txBox="1"/>
          <p:nvPr/>
        </p:nvSpPr>
        <p:spPr>
          <a:xfrm>
            <a:off x="274320" y="615587"/>
            <a:ext cx="484764" cy="230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C8AA8"/>
                </a:solidFill>
                <a:latin typeface="Arial Narrow"/>
                <a:ea typeface="Arial Narrow"/>
                <a:cs typeface="Arial Narrow"/>
                <a:sym typeface="Arial Narrow"/>
              </a:rPr>
              <a:t>2020</a:t>
            </a:r>
            <a:endParaRPr sz="1100"/>
          </a:p>
        </p:txBody>
      </p:sp>
      <p:sp>
        <p:nvSpPr>
          <p:cNvPr id="327" name="Google Shape;327;p30"/>
          <p:cNvSpPr txBox="1"/>
          <p:nvPr/>
        </p:nvSpPr>
        <p:spPr>
          <a:xfrm>
            <a:off x="3559628" y="4843055"/>
            <a:ext cx="579470" cy="230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3ACD0"/>
                </a:solidFill>
                <a:latin typeface="Arial Narrow"/>
                <a:ea typeface="Arial Narrow"/>
                <a:cs typeface="Arial Narrow"/>
                <a:sym typeface="Arial Narrow"/>
              </a:rPr>
              <a:t>2025</a:t>
            </a:r>
            <a:endParaRPr sz="1100"/>
          </a:p>
        </p:txBody>
      </p:sp>
      <p:sp>
        <p:nvSpPr>
          <p:cNvPr id="328" name="Google Shape;328;p30"/>
          <p:cNvSpPr txBox="1"/>
          <p:nvPr/>
        </p:nvSpPr>
        <p:spPr>
          <a:xfrm>
            <a:off x="157397" y="4879298"/>
            <a:ext cx="1118641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C3E7FE"/>
                </a:solidFill>
                <a:latin typeface="Arial Narrow"/>
                <a:ea typeface="Arial Narrow"/>
                <a:cs typeface="Arial Narrow"/>
                <a:sym typeface="Arial Narrow"/>
              </a:rPr>
              <a:t>01.20.22</a:t>
            </a:r>
            <a:endParaRPr sz="600">
              <a:solidFill>
                <a:srgbClr val="C3E7FE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329" name="Google Shape;329;p30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1522608" y="1798209"/>
            <a:ext cx="114300" cy="666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0" name="Google Shape;330;p30"/>
          <p:cNvGrpSpPr/>
          <p:nvPr/>
        </p:nvGrpSpPr>
        <p:grpSpPr>
          <a:xfrm>
            <a:off x="1400578" y="3196302"/>
            <a:ext cx="634588" cy="384974"/>
            <a:chOff x="2821330" y="5024378"/>
            <a:chExt cx="846117" cy="513298"/>
          </a:xfrm>
        </p:grpSpPr>
        <p:sp>
          <p:nvSpPr>
            <p:cNvPr id="331" name="Google Shape;331;p30"/>
            <p:cNvSpPr txBox="1"/>
            <p:nvPr/>
          </p:nvSpPr>
          <p:spPr>
            <a:xfrm>
              <a:off x="2821330" y="5024378"/>
              <a:ext cx="816980" cy="233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PREFIRE (2)</a:t>
              </a:r>
              <a:endParaRPr sz="1100"/>
            </a:p>
          </p:txBody>
        </p:sp>
        <p:pic>
          <p:nvPicPr>
            <p:cNvPr id="332" name="Google Shape;332;p30" descr="A picture containing text, building material&#10;&#10;Description automatically generated"/>
            <p:cNvPicPr preferRelativeResize="0"/>
            <p:nvPr/>
          </p:nvPicPr>
          <p:blipFill rotWithShape="1">
            <a:blip r:embed="rId38">
              <a:alphaModFix/>
            </a:blip>
            <a:srcRect/>
            <a:stretch/>
          </p:blipFill>
          <p:spPr>
            <a:xfrm>
              <a:off x="3045147" y="5220176"/>
              <a:ext cx="622300" cy="317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3" name="Google Shape;333;p30"/>
          <p:cNvGrpSpPr/>
          <p:nvPr/>
        </p:nvGrpSpPr>
        <p:grpSpPr>
          <a:xfrm>
            <a:off x="5939696" y="4356793"/>
            <a:ext cx="476724" cy="413351"/>
            <a:chOff x="6741300" y="5628190"/>
            <a:chExt cx="635632" cy="551135"/>
          </a:xfrm>
        </p:grpSpPr>
        <p:pic>
          <p:nvPicPr>
            <p:cNvPr id="334" name="Google Shape;334;p30" descr="A picture containing text&#10;&#10;Description automatically generated"/>
            <p:cNvPicPr preferRelativeResize="0"/>
            <p:nvPr/>
          </p:nvPicPr>
          <p:blipFill rotWithShape="1">
            <a:blip r:embed="rId39">
              <a:alphaModFix/>
            </a:blip>
            <a:srcRect/>
            <a:stretch/>
          </p:blipFill>
          <p:spPr>
            <a:xfrm>
              <a:off x="6741300" y="5836425"/>
              <a:ext cx="635000" cy="342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p30"/>
            <p:cNvSpPr txBox="1"/>
            <p:nvPr/>
          </p:nvSpPr>
          <p:spPr>
            <a:xfrm>
              <a:off x="6795304" y="5628190"/>
              <a:ext cx="581628" cy="233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INCUS*</a:t>
              </a:r>
              <a:endParaRPr sz="1100"/>
            </a:p>
          </p:txBody>
        </p:sp>
      </p:grpSp>
      <p:grpSp>
        <p:nvGrpSpPr>
          <p:cNvPr id="336" name="Google Shape;336;p30"/>
          <p:cNvGrpSpPr/>
          <p:nvPr/>
        </p:nvGrpSpPr>
        <p:grpSpPr>
          <a:xfrm>
            <a:off x="571429" y="2044538"/>
            <a:ext cx="672778" cy="459547"/>
            <a:chOff x="772179" y="2674679"/>
            <a:chExt cx="897038" cy="612730"/>
          </a:xfrm>
        </p:grpSpPr>
        <p:sp>
          <p:nvSpPr>
            <p:cNvPr id="337" name="Google Shape;337;p30"/>
            <p:cNvSpPr txBox="1"/>
            <p:nvPr/>
          </p:nvSpPr>
          <p:spPr>
            <a:xfrm>
              <a:off x="772179" y="2674679"/>
              <a:ext cx="897038" cy="233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TROPICS (6)</a:t>
              </a:r>
              <a:endParaRPr sz="1100"/>
            </a:p>
          </p:txBody>
        </p:sp>
        <p:pic>
          <p:nvPicPr>
            <p:cNvPr id="338" name="Google Shape;338;p30" descr="A picture containing text, building material, brick&#10;&#10;Description automatically generated"/>
            <p:cNvPicPr preferRelativeResize="0"/>
            <p:nvPr/>
          </p:nvPicPr>
          <p:blipFill rotWithShape="1">
            <a:blip r:embed="rId46">
              <a:alphaModFix/>
            </a:blip>
            <a:srcRect/>
            <a:stretch/>
          </p:blipFill>
          <p:spPr>
            <a:xfrm rot="-498535">
              <a:off x="896206" y="2885254"/>
              <a:ext cx="495300" cy="3683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9" name="Google Shape;339;p30"/>
          <p:cNvGrpSpPr/>
          <p:nvPr/>
        </p:nvGrpSpPr>
        <p:grpSpPr>
          <a:xfrm>
            <a:off x="6474564" y="4371400"/>
            <a:ext cx="777571" cy="418973"/>
            <a:chOff x="8662017" y="5909433"/>
            <a:chExt cx="1036761" cy="558631"/>
          </a:xfrm>
        </p:grpSpPr>
        <p:pic>
          <p:nvPicPr>
            <p:cNvPr id="340" name="Google Shape;340;p30" descr="A picture containing text&#10;&#10;Description automatically generated"/>
            <p:cNvPicPr preferRelativeResize="0"/>
            <p:nvPr/>
          </p:nvPicPr>
          <p:blipFill rotWithShape="1">
            <a:blip r:embed="rId39">
              <a:alphaModFix/>
            </a:blip>
            <a:srcRect/>
            <a:stretch/>
          </p:blipFill>
          <p:spPr>
            <a:xfrm>
              <a:off x="8739093" y="6123639"/>
              <a:ext cx="646177" cy="344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1" name="Google Shape;341;p30"/>
            <p:cNvSpPr txBox="1"/>
            <p:nvPr/>
          </p:nvSpPr>
          <p:spPr>
            <a:xfrm>
              <a:off x="8662017" y="5909433"/>
              <a:ext cx="1036761" cy="233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LANDSAT NEXT*</a:t>
              </a:r>
              <a:endParaRPr sz="1100"/>
            </a:p>
          </p:txBody>
        </p:sp>
      </p:grpSp>
      <p:grpSp>
        <p:nvGrpSpPr>
          <p:cNvPr id="342" name="Google Shape;342;p30"/>
          <p:cNvGrpSpPr/>
          <p:nvPr/>
        </p:nvGrpSpPr>
        <p:grpSpPr>
          <a:xfrm>
            <a:off x="7207861" y="4371400"/>
            <a:ext cx="689555" cy="426615"/>
            <a:chOff x="9626673" y="5850507"/>
            <a:chExt cx="919407" cy="568820"/>
          </a:xfrm>
        </p:grpSpPr>
        <p:sp>
          <p:nvSpPr>
            <p:cNvPr id="343" name="Google Shape;343;p30"/>
            <p:cNvSpPr txBox="1"/>
            <p:nvPr/>
          </p:nvSpPr>
          <p:spPr>
            <a:xfrm>
              <a:off x="9626673" y="5850507"/>
              <a:ext cx="919407" cy="2333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C3E7FE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ESO-1, 2, 3, 4*</a:t>
              </a:r>
              <a:endParaRPr sz="1100"/>
            </a:p>
          </p:txBody>
        </p:sp>
        <p:pic>
          <p:nvPicPr>
            <p:cNvPr id="344" name="Google Shape;344;p30" descr="A picture containing text&#10;&#10;Description automatically generated"/>
            <p:cNvPicPr preferRelativeResize="0"/>
            <p:nvPr/>
          </p:nvPicPr>
          <p:blipFill rotWithShape="1">
            <a:blip r:embed="rId39">
              <a:alphaModFix/>
            </a:blip>
            <a:srcRect/>
            <a:stretch/>
          </p:blipFill>
          <p:spPr>
            <a:xfrm>
              <a:off x="9663690" y="6074902"/>
              <a:ext cx="646177" cy="344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5" name="Google Shape;345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3700" y="32200"/>
            <a:ext cx="1210305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1"/>
          <p:cNvSpPr txBox="1">
            <a:spLocks noGrp="1"/>
          </p:cNvSpPr>
          <p:nvPr>
            <p:ph type="title"/>
          </p:nvPr>
        </p:nvSpPr>
        <p:spPr>
          <a:xfrm>
            <a:off x="122283" y="303139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EOSDIS Metrics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78" name="Google Shape;378;p3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352" name="Google Shape;35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" y="0"/>
            <a:ext cx="547434" cy="458025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31"/>
          <p:cNvSpPr/>
          <p:nvPr/>
        </p:nvSpPr>
        <p:spPr>
          <a:xfrm>
            <a:off x="36839" y="897068"/>
            <a:ext cx="2435100" cy="2435100"/>
          </a:xfrm>
          <a:prstGeom prst="ellipse">
            <a:avLst/>
          </a:prstGeom>
          <a:solidFill>
            <a:srgbClr val="2276AC">
              <a:alpha val="76860"/>
            </a:srgbClr>
          </a:solidFill>
          <a:ln>
            <a:noFill/>
          </a:ln>
          <a:effectLst>
            <a:outerShdw blurRad="57150" dist="19050" dir="5400000" algn="bl" rotWithShape="0">
              <a:srgbClr val="000000">
                <a:alpha val="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31"/>
          <p:cNvSpPr/>
          <p:nvPr/>
        </p:nvSpPr>
        <p:spPr>
          <a:xfrm>
            <a:off x="2084593" y="1748511"/>
            <a:ext cx="1211700" cy="1211700"/>
          </a:xfrm>
          <a:prstGeom prst="ellipse">
            <a:avLst/>
          </a:prstGeom>
          <a:solidFill>
            <a:srgbClr val="C4E2F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5" name="Google Shape;355;p31" descr="Connections with solid fill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19344" y="1905581"/>
            <a:ext cx="902762" cy="902762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/>
          <p:nvPr/>
        </p:nvSpPr>
        <p:spPr>
          <a:xfrm>
            <a:off x="6448600" y="88850"/>
            <a:ext cx="2583300" cy="2623800"/>
          </a:xfrm>
          <a:prstGeom prst="ellipse">
            <a:avLst/>
          </a:prstGeom>
          <a:solidFill>
            <a:srgbClr val="2276AC">
              <a:alpha val="7686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7" name="Google Shape;357;p31"/>
          <p:cNvGrpSpPr/>
          <p:nvPr/>
        </p:nvGrpSpPr>
        <p:grpSpPr>
          <a:xfrm>
            <a:off x="5731195" y="88844"/>
            <a:ext cx="1052775" cy="1052775"/>
            <a:chOff x="7798970" y="69538"/>
            <a:chExt cx="1403700" cy="1403700"/>
          </a:xfrm>
        </p:grpSpPr>
        <p:sp>
          <p:nvSpPr>
            <p:cNvPr id="358" name="Google Shape;358;p31"/>
            <p:cNvSpPr/>
            <p:nvPr/>
          </p:nvSpPr>
          <p:spPr>
            <a:xfrm>
              <a:off x="7798970" y="69538"/>
              <a:ext cx="1403700" cy="1403700"/>
            </a:xfrm>
            <a:prstGeom prst="ellipse">
              <a:avLst/>
            </a:prstGeom>
            <a:solidFill>
              <a:srgbClr val="C4E2F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59" name="Google Shape;359;p31" descr="Search Inventory with solid fill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088590" y="355264"/>
              <a:ext cx="771548" cy="7715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0" name="Google Shape;360;p31"/>
          <p:cNvSpPr txBox="1"/>
          <p:nvPr/>
        </p:nvSpPr>
        <p:spPr>
          <a:xfrm>
            <a:off x="371083" y="1525962"/>
            <a:ext cx="1918800" cy="12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EOSDIS distributes more  than </a:t>
            </a:r>
            <a:r>
              <a:rPr lang="en" sz="1600" b="1" dirty="0">
                <a:solidFill>
                  <a:srgbClr val="BBD6EE"/>
                </a:solidFill>
                <a:latin typeface="Roboto"/>
                <a:ea typeface="Roboto"/>
                <a:cs typeface="Roboto"/>
                <a:sym typeface="Roboto"/>
              </a:rPr>
              <a:t>2 BILLION</a:t>
            </a:r>
            <a:endParaRPr sz="11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data products to over</a:t>
            </a:r>
            <a:endParaRPr sz="11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BBD6EE"/>
                </a:solidFill>
                <a:latin typeface="Roboto"/>
                <a:ea typeface="Roboto"/>
                <a:cs typeface="Roboto"/>
                <a:sym typeface="Roboto"/>
              </a:rPr>
              <a:t>1.7 MILLION</a:t>
            </a:r>
            <a:endParaRPr sz="11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distinct data users </a:t>
            </a:r>
            <a:endParaRPr sz="11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around the world</a:t>
            </a:r>
            <a:endParaRPr sz="11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61" name="Google Shape;361;p31"/>
          <p:cNvGrpSpPr/>
          <p:nvPr/>
        </p:nvGrpSpPr>
        <p:grpSpPr>
          <a:xfrm>
            <a:off x="1227734" y="3049850"/>
            <a:ext cx="2834345" cy="2004075"/>
            <a:chOff x="99391" y="4474462"/>
            <a:chExt cx="3779127" cy="2672100"/>
          </a:xfrm>
        </p:grpSpPr>
        <p:sp>
          <p:nvSpPr>
            <p:cNvPr id="362" name="Google Shape;362;p31"/>
            <p:cNvSpPr/>
            <p:nvPr/>
          </p:nvSpPr>
          <p:spPr>
            <a:xfrm>
              <a:off x="1206418" y="4474462"/>
              <a:ext cx="2672100" cy="2672100"/>
            </a:xfrm>
            <a:prstGeom prst="ellipse">
              <a:avLst/>
            </a:prstGeom>
            <a:solidFill>
              <a:srgbClr val="2276AC">
                <a:alpha val="7686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31"/>
            <p:cNvSpPr/>
            <p:nvPr/>
          </p:nvSpPr>
          <p:spPr>
            <a:xfrm>
              <a:off x="99391" y="4738469"/>
              <a:ext cx="1623600" cy="1623600"/>
            </a:xfrm>
            <a:prstGeom prst="ellipse">
              <a:avLst/>
            </a:prstGeom>
            <a:solidFill>
              <a:srgbClr val="C4E2F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64" name="Google Shape;364;p31" descr="Folder Search with solid fill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76818" y="4972516"/>
              <a:ext cx="1230872" cy="12308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1"/>
            <p:cNvSpPr txBox="1"/>
            <p:nvPr/>
          </p:nvSpPr>
          <p:spPr>
            <a:xfrm>
              <a:off x="1813383" y="5172644"/>
              <a:ext cx="1890600" cy="109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with over</a:t>
              </a:r>
              <a:endParaRPr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rgbClr val="BBD6EE"/>
                  </a:solidFill>
                  <a:latin typeface="Roboto"/>
                  <a:ea typeface="Roboto"/>
                  <a:cs typeface="Roboto"/>
                  <a:sym typeface="Roboto"/>
                </a:rPr>
                <a:t>3.56 BILLION</a:t>
              </a:r>
              <a:endParaRPr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files in the EOSDIS archive</a:t>
              </a:r>
              <a:endParaRPr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66" name="Google Shape;366;p31"/>
          <p:cNvGrpSpPr/>
          <p:nvPr/>
        </p:nvGrpSpPr>
        <p:grpSpPr>
          <a:xfrm>
            <a:off x="4229649" y="2092821"/>
            <a:ext cx="3495648" cy="3404379"/>
            <a:chOff x="4139275" y="2641109"/>
            <a:chExt cx="4994497" cy="4792200"/>
          </a:xfrm>
        </p:grpSpPr>
        <p:sp>
          <p:nvSpPr>
            <p:cNvPr id="367" name="Google Shape;367;p31"/>
            <p:cNvSpPr/>
            <p:nvPr/>
          </p:nvSpPr>
          <p:spPr>
            <a:xfrm>
              <a:off x="4139275" y="2641109"/>
              <a:ext cx="4792200" cy="4792200"/>
            </a:xfrm>
            <a:prstGeom prst="ellipse">
              <a:avLst/>
            </a:prstGeom>
            <a:solidFill>
              <a:srgbClr val="2276AC">
                <a:alpha val="7686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31"/>
            <p:cNvSpPr/>
            <p:nvPr/>
          </p:nvSpPr>
          <p:spPr>
            <a:xfrm>
              <a:off x="7518272" y="3188946"/>
              <a:ext cx="1615500" cy="1615500"/>
            </a:xfrm>
            <a:prstGeom prst="ellipse">
              <a:avLst/>
            </a:prstGeom>
            <a:solidFill>
              <a:srgbClr val="C4E2F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69" name="Google Shape;369;p31" descr="Satellite with solid fill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7780867" y="3447110"/>
              <a:ext cx="1090399" cy="10903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0" name="Google Shape;370;p31"/>
            <p:cNvSpPr txBox="1"/>
            <p:nvPr/>
          </p:nvSpPr>
          <p:spPr>
            <a:xfrm>
              <a:off x="4865124" y="3478006"/>
              <a:ext cx="3686400" cy="37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25" rIns="91425" bIns="4572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Our Land, Atmosphere </a:t>
              </a:r>
              <a:endParaRPr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Near real-time Capability </a:t>
              </a:r>
              <a:endParaRPr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for Earth Observing </a:t>
              </a:r>
              <a:endParaRPr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System </a:t>
              </a:r>
              <a:r>
                <a:rPr lang="en" sz="14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(LANCE) </a:t>
              </a:r>
              <a:r>
                <a:rPr lang="en" sz="11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has</a:t>
              </a:r>
              <a:endParaRPr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rgbClr val="BBD6EE"/>
                  </a:solidFill>
                  <a:latin typeface="Roboto"/>
                  <a:ea typeface="Roboto"/>
                  <a:cs typeface="Roboto"/>
                  <a:sym typeface="Roboto"/>
                </a:rPr>
                <a:t>OVER 820</a:t>
              </a:r>
              <a:endParaRPr sz="1100" dirty="0"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unique datasets, </a:t>
              </a:r>
              <a:endParaRPr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distributes more than</a:t>
              </a:r>
              <a:endParaRPr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rgbClr val="BBD6EE"/>
                  </a:solidFill>
                  <a:latin typeface="Roboto"/>
                  <a:ea typeface="Roboto"/>
                  <a:cs typeface="Roboto"/>
                  <a:sym typeface="Roboto"/>
                </a:rPr>
                <a:t>125 MILLION FILES</a:t>
              </a:r>
              <a:endParaRPr sz="1100" dirty="0"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and produces 2.57 Petabytes of data</a:t>
              </a:r>
              <a:endParaRPr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b="1" dirty="0">
                  <a:solidFill>
                    <a:srgbClr val="BBD6EE"/>
                  </a:solidFill>
                  <a:latin typeface="Roboto"/>
                  <a:ea typeface="Roboto"/>
                  <a:cs typeface="Roboto"/>
                  <a:sym typeface="Roboto"/>
                </a:rPr>
                <a:t>WITHIN 3 HOURS OF A SATELLITE OBSERVATION</a:t>
              </a:r>
              <a:endParaRPr sz="1100" dirty="0"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solidFill>
                  <a:srgbClr val="BBD6E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71" name="Google Shape;371;p31"/>
          <p:cNvSpPr txBox="1"/>
          <p:nvPr/>
        </p:nvSpPr>
        <p:spPr>
          <a:xfrm>
            <a:off x="6886576" y="522401"/>
            <a:ext cx="1839300" cy="1731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BBD6EE"/>
                </a:solidFill>
                <a:latin typeface="Roboto"/>
                <a:ea typeface="Roboto"/>
                <a:cs typeface="Roboto"/>
                <a:sym typeface="Roboto"/>
              </a:rPr>
              <a:t>24 PB </a:t>
            </a:r>
            <a:r>
              <a:rPr lang="en"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of data</a:t>
            </a:r>
            <a:r>
              <a:rPr lang="en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   </a:t>
            </a:r>
            <a:r>
              <a:rPr lang="en" sz="16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 </a:t>
            </a:r>
            <a:r>
              <a:rPr lang="en" sz="1600" b="1" dirty="0">
                <a:solidFill>
                  <a:srgbClr val="BBD6EE"/>
                </a:solidFill>
                <a:latin typeface="Roboto"/>
                <a:ea typeface="Roboto"/>
                <a:cs typeface="Roboto"/>
                <a:sym typeface="Roboto"/>
              </a:rPr>
              <a:t>(~62 million files</a:t>
            </a:r>
            <a:r>
              <a:rPr lang="en" sz="1600" dirty="0">
                <a:solidFill>
                  <a:srgbClr val="BBD6EE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r>
              <a:rPr lang="en" sz="16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    </a:t>
            </a:r>
            <a:r>
              <a:rPr lang="en"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 Earthdata Cloud </a:t>
            </a:r>
            <a:endParaRPr sz="11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BBD6EE"/>
                </a:solidFill>
                <a:latin typeface="Roboto"/>
                <a:ea typeface="Roboto"/>
                <a:cs typeface="Roboto"/>
                <a:sym typeface="Roboto"/>
              </a:rPr>
              <a:t>3.4 Million files added </a:t>
            </a:r>
            <a:r>
              <a:rPr lang="en"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 the cloud since April</a:t>
            </a:r>
            <a:endParaRPr sz="11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72" name="Google Shape;372;p31"/>
          <p:cNvGrpSpPr/>
          <p:nvPr/>
        </p:nvGrpSpPr>
        <p:grpSpPr>
          <a:xfrm>
            <a:off x="2909863" y="314696"/>
            <a:ext cx="2870584" cy="2337089"/>
            <a:chOff x="3703908" y="-586396"/>
            <a:chExt cx="3827445" cy="3116119"/>
          </a:xfrm>
        </p:grpSpPr>
        <p:sp>
          <p:nvSpPr>
            <p:cNvPr id="373" name="Google Shape;373;p31"/>
            <p:cNvSpPr/>
            <p:nvPr/>
          </p:nvSpPr>
          <p:spPr>
            <a:xfrm>
              <a:off x="3703908" y="-586396"/>
              <a:ext cx="3103800" cy="3103800"/>
            </a:xfrm>
            <a:prstGeom prst="ellipse">
              <a:avLst/>
            </a:prstGeom>
            <a:solidFill>
              <a:srgbClr val="2276AC">
                <a:alpha val="7686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74" name="Google Shape;374;p31"/>
            <p:cNvGrpSpPr/>
            <p:nvPr/>
          </p:nvGrpSpPr>
          <p:grpSpPr>
            <a:xfrm>
              <a:off x="6179553" y="1177923"/>
              <a:ext cx="1351800" cy="1351800"/>
              <a:chOff x="3320287" y="1742960"/>
              <a:chExt cx="1351800" cy="1351800"/>
            </a:xfrm>
          </p:grpSpPr>
          <p:sp>
            <p:nvSpPr>
              <p:cNvPr id="375" name="Google Shape;375;p31"/>
              <p:cNvSpPr/>
              <p:nvPr/>
            </p:nvSpPr>
            <p:spPr>
              <a:xfrm>
                <a:off x="3320287" y="1742960"/>
                <a:ext cx="1351800" cy="1351800"/>
              </a:xfrm>
              <a:prstGeom prst="ellipse">
                <a:avLst/>
              </a:prstGeom>
              <a:solidFill>
                <a:srgbClr val="C4E2F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76" name="Google Shape;376;p31" descr="Server with solid fill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3581366" y="1938785"/>
                <a:ext cx="766473" cy="7664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77" name="Google Shape;377;p31"/>
            <p:cNvSpPr txBox="1"/>
            <p:nvPr/>
          </p:nvSpPr>
          <p:spPr>
            <a:xfrm>
              <a:off x="4137771" y="71193"/>
              <a:ext cx="2366100" cy="165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There are more than</a:t>
              </a:r>
              <a:endParaRPr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rgbClr val="BBD6EE"/>
                  </a:solidFill>
                  <a:latin typeface="Roboto"/>
                  <a:ea typeface="Roboto"/>
                  <a:cs typeface="Roboto"/>
                  <a:sym typeface="Roboto"/>
                </a:rPr>
                <a:t>72 PETABYTES </a:t>
              </a:r>
              <a:endParaRPr sz="16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of Earth science data in the EOSDIS archive, with an average growth of over </a:t>
              </a:r>
              <a:r>
                <a:rPr lang="en" sz="1600" b="1" dirty="0">
                  <a:solidFill>
                    <a:srgbClr val="BBD6EE"/>
                  </a:solidFill>
                  <a:latin typeface="Roboto"/>
                  <a:ea typeface="Roboto"/>
                  <a:cs typeface="Roboto"/>
                  <a:sym typeface="Roboto"/>
                </a:rPr>
                <a:t>54 TB/day</a:t>
              </a:r>
              <a:endParaRPr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79" name="Google Shape;379;p31"/>
          <p:cNvSpPr/>
          <p:nvPr/>
        </p:nvSpPr>
        <p:spPr>
          <a:xfrm>
            <a:off x="2900913" y="328925"/>
            <a:ext cx="2369100" cy="2337000"/>
          </a:xfrm>
          <a:prstGeom prst="ellipse">
            <a:avLst/>
          </a:prstGeom>
          <a:noFill/>
          <a:ln w="38100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80" name="Google Shape;380;p31"/>
          <p:cNvSpPr/>
          <p:nvPr/>
        </p:nvSpPr>
        <p:spPr>
          <a:xfrm>
            <a:off x="6448600" y="88700"/>
            <a:ext cx="2583300" cy="2623800"/>
          </a:xfrm>
          <a:prstGeom prst="ellipse">
            <a:avLst/>
          </a:prstGeom>
          <a:noFill/>
          <a:ln w="38100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1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2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5770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00" dirty="0"/>
              <a:t>Total EOSDIS Accumulated Data Archive Volume (Petabytes)</a:t>
            </a:r>
            <a:br>
              <a:rPr lang="en" sz="2300" dirty="0"/>
            </a:br>
            <a:r>
              <a:rPr lang="en" sz="2300" dirty="0"/>
              <a:t>Trend: </a:t>
            </a:r>
            <a:r>
              <a:rPr lang="en" sz="2300" dirty="0">
                <a:latin typeface="Roboto" panose="02000000000000000000" pitchFamily="2" charset="0"/>
                <a:ea typeface="Roboto" panose="02000000000000000000" pitchFamily="2" charset="0"/>
              </a:rPr>
              <a:t>FY2000-FY2022</a:t>
            </a:r>
            <a:r>
              <a:rPr lang="en" sz="2300" dirty="0"/>
              <a:t> (at the end of June 2022 )</a:t>
            </a:r>
            <a:endParaRPr sz="1560" dirty="0"/>
          </a:p>
        </p:txBody>
      </p:sp>
      <p:sp>
        <p:nvSpPr>
          <p:cNvPr id="388" name="Google Shape;388;p3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386" name="Google Shape;38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547434" cy="45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6201" y="1144125"/>
            <a:ext cx="5971590" cy="3851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33700" y="32200"/>
            <a:ext cx="121030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Earth Science Data Archive Growth Projection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08" name="Google Shape;408;p3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pic>
        <p:nvPicPr>
          <p:cNvPr id="395" name="Google Shape;39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547434" cy="458025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33"/>
          <p:cNvSpPr txBox="1"/>
          <p:nvPr/>
        </p:nvSpPr>
        <p:spPr>
          <a:xfrm rot="-5400000">
            <a:off x="188250" y="2586677"/>
            <a:ext cx="1595100" cy="5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Archive Volume</a:t>
            </a:r>
            <a:endParaRPr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(Petabytes)</a:t>
            </a:r>
            <a:endParaRPr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</p:txBody>
      </p:sp>
      <p:sp>
        <p:nvSpPr>
          <p:cNvPr id="397" name="Google Shape;397;p33"/>
          <p:cNvSpPr txBox="1"/>
          <p:nvPr/>
        </p:nvSpPr>
        <p:spPr>
          <a:xfrm>
            <a:off x="822095" y="4741550"/>
            <a:ext cx="1101900" cy="2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June 2, 2022</a:t>
            </a:r>
            <a:endParaRPr sz="11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</p:txBody>
      </p:sp>
      <p:sp>
        <p:nvSpPr>
          <p:cNvPr id="398" name="Google Shape;398;p33"/>
          <p:cNvSpPr txBox="1"/>
          <p:nvPr/>
        </p:nvSpPr>
        <p:spPr>
          <a:xfrm>
            <a:off x="1285555" y="1216350"/>
            <a:ext cx="9291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latin typeface="Calibri"/>
                <a:ea typeface="Calibri"/>
                <a:cs typeface="Calibri"/>
                <a:sym typeface="Calibri"/>
              </a:rPr>
              <a:t>EOSDIS</a:t>
            </a:r>
            <a:endParaRPr sz="1100"/>
          </a:p>
        </p:txBody>
      </p:sp>
      <p:grpSp>
        <p:nvGrpSpPr>
          <p:cNvPr id="399" name="Google Shape;399;p33"/>
          <p:cNvGrpSpPr/>
          <p:nvPr/>
        </p:nvGrpSpPr>
        <p:grpSpPr>
          <a:xfrm>
            <a:off x="1231417" y="1135775"/>
            <a:ext cx="6672302" cy="3748149"/>
            <a:chOff x="1894114" y="1328056"/>
            <a:chExt cx="9726387" cy="5824629"/>
          </a:xfrm>
        </p:grpSpPr>
        <p:pic>
          <p:nvPicPr>
            <p:cNvPr id="400" name="Google Shape;400;p3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894114" y="1328056"/>
              <a:ext cx="9726387" cy="53332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3"/>
            <p:cNvSpPr txBox="1"/>
            <p:nvPr/>
          </p:nvSpPr>
          <p:spPr>
            <a:xfrm>
              <a:off x="8679245" y="3559564"/>
              <a:ext cx="2311800" cy="77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/>
                  <a:sym typeface="Roboto"/>
                </a:rPr>
                <a:t>13 New Missions</a:t>
              </a:r>
              <a:endParaRPr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/>
                  <a:sym typeface="Roboto"/>
                </a:rPr>
                <a:t>To be added</a:t>
              </a:r>
              <a:endParaRPr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endParaRPr>
            </a:p>
          </p:txBody>
        </p:sp>
        <p:sp>
          <p:nvSpPr>
            <p:cNvPr id="402" name="Google Shape;402;p33"/>
            <p:cNvSpPr txBox="1"/>
            <p:nvPr/>
          </p:nvSpPr>
          <p:spPr>
            <a:xfrm>
              <a:off x="7692656" y="5029164"/>
              <a:ext cx="3493800" cy="7773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/>
                  <a:sym typeface="Roboto"/>
                </a:rPr>
                <a:t>Current Archive Holdings (~95 missions)</a:t>
              </a:r>
              <a:endParaRPr sz="11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endParaRPr>
            </a:p>
          </p:txBody>
        </p:sp>
        <p:sp>
          <p:nvSpPr>
            <p:cNvPr id="403" name="Google Shape;403;p33"/>
            <p:cNvSpPr txBox="1"/>
            <p:nvPr/>
          </p:nvSpPr>
          <p:spPr>
            <a:xfrm>
              <a:off x="5954204" y="6710185"/>
              <a:ext cx="1606200" cy="44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/>
                  <a:sym typeface="Roboto"/>
                </a:rPr>
                <a:t>Fiscal Year</a:t>
              </a:r>
              <a:endParaRPr sz="11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endParaRPr>
            </a:p>
          </p:txBody>
        </p:sp>
        <p:sp>
          <p:nvSpPr>
            <p:cNvPr id="404" name="Google Shape;404;p33"/>
            <p:cNvSpPr txBox="1"/>
            <p:nvPr/>
          </p:nvSpPr>
          <p:spPr>
            <a:xfrm>
              <a:off x="5026254" y="5091231"/>
              <a:ext cx="999000" cy="89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/>
                  <a:sym typeface="Roboto"/>
                </a:rPr>
                <a:t>FY22: 73PB</a:t>
              </a:r>
              <a:endParaRPr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/>
                  <a:sym typeface="Roboto"/>
                </a:rPr>
                <a:t>*</a:t>
              </a:r>
              <a:endParaRPr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endParaRPr>
            </a:p>
          </p:txBody>
        </p:sp>
      </p:grpSp>
      <p:sp>
        <p:nvSpPr>
          <p:cNvPr id="405" name="Google Shape;405;p33"/>
          <p:cNvSpPr/>
          <p:nvPr/>
        </p:nvSpPr>
        <p:spPr>
          <a:xfrm>
            <a:off x="2129306" y="1780100"/>
            <a:ext cx="1975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rgbClr val="FF0000"/>
                </a:solidFill>
                <a:latin typeface="Dosis"/>
                <a:ea typeface="Dosis"/>
                <a:cs typeface="Dosis"/>
                <a:sym typeface="Dosis"/>
              </a:rPr>
              <a:t>73 Petabytes </a:t>
            </a:r>
            <a:endParaRPr sz="11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222222"/>
                </a:solidFill>
                <a:latin typeface="Dosis"/>
                <a:ea typeface="Dosis"/>
                <a:cs typeface="Dosis"/>
                <a:sym typeface="Dosis"/>
              </a:rPr>
              <a:t>today</a:t>
            </a:r>
            <a:endParaRPr sz="1100" dirty="0"/>
          </a:p>
        </p:txBody>
      </p:sp>
      <p:sp>
        <p:nvSpPr>
          <p:cNvPr id="406" name="Google Shape;406;p33"/>
          <p:cNvSpPr/>
          <p:nvPr/>
        </p:nvSpPr>
        <p:spPr>
          <a:xfrm>
            <a:off x="4938520" y="1762710"/>
            <a:ext cx="18018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0000"/>
                </a:solidFill>
                <a:latin typeface="Dosis"/>
                <a:ea typeface="Dosis"/>
                <a:cs typeface="Dosis"/>
                <a:sym typeface="Dosis"/>
              </a:rPr>
              <a:t>600 Petabytes 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22222"/>
                </a:solidFill>
                <a:latin typeface="Dosis"/>
                <a:ea typeface="Dosis"/>
                <a:cs typeface="Dosis"/>
                <a:sym typeface="Dosis"/>
              </a:rPr>
              <a:t>by 2030</a:t>
            </a:r>
            <a:endParaRPr sz="1100"/>
          </a:p>
        </p:txBody>
      </p:sp>
      <p:sp>
        <p:nvSpPr>
          <p:cNvPr id="407" name="Google Shape;407;p33"/>
          <p:cNvSpPr/>
          <p:nvPr/>
        </p:nvSpPr>
        <p:spPr>
          <a:xfrm>
            <a:off x="4286524" y="1898756"/>
            <a:ext cx="234900" cy="358800"/>
          </a:xfrm>
          <a:prstGeom prst="chevron">
            <a:avLst>
              <a:gd name="adj" fmla="val 50000"/>
            </a:avLst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9" name="Google Shape;409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33700" y="32200"/>
            <a:ext cx="121030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4"/>
          <p:cNvSpPr txBox="1">
            <a:spLocks noGrp="1"/>
          </p:cNvSpPr>
          <p:nvPr>
            <p:ph type="title"/>
          </p:nvPr>
        </p:nvSpPr>
        <p:spPr>
          <a:xfrm>
            <a:off x="387900" y="74847"/>
            <a:ext cx="85770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EOSDIS Current Conceptual Architecture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05" name="Google Shape;505;p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415" name="Google Shape;41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547434" cy="458025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110306" y="1200509"/>
            <a:ext cx="1635900" cy="2948700"/>
          </a:xfrm>
          <a:prstGeom prst="roundRect">
            <a:avLst>
              <a:gd name="adj" fmla="val 591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 dirty="0">
                <a:latin typeface="Roboto"/>
                <a:ea typeface="Roboto"/>
                <a:cs typeface="Roboto"/>
                <a:sym typeface="Roboto"/>
              </a:rPr>
              <a:t>Benefits</a:t>
            </a:r>
            <a:endParaRPr sz="1800" b="1" u="sng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b="1" u="sng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Roboto"/>
                <a:ea typeface="Roboto"/>
                <a:cs typeface="Roboto"/>
                <a:sym typeface="Roboto"/>
              </a:rPr>
              <a:t>Optimized for archive, search and distribution</a:t>
            </a:r>
            <a:endParaRPr sz="13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Roboto"/>
                <a:ea typeface="Roboto"/>
                <a:cs typeface="Roboto"/>
                <a:sym typeface="Roboto"/>
              </a:rPr>
              <a:t>Expert user support</a:t>
            </a:r>
            <a:endParaRPr sz="13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Roboto"/>
                <a:ea typeface="Roboto"/>
                <a:cs typeface="Roboto"/>
                <a:sym typeface="Roboto"/>
              </a:rPr>
              <a:t>Easily add new data products and producers</a:t>
            </a:r>
            <a:endParaRPr sz="13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Roboto"/>
                <a:ea typeface="Roboto"/>
                <a:cs typeface="Roboto"/>
                <a:sym typeface="Roboto"/>
              </a:rPr>
              <a:t>Predictable</a:t>
            </a:r>
            <a:endParaRPr sz="13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7" name="Google Shape;417;p34"/>
          <p:cNvSpPr/>
          <p:nvPr/>
        </p:nvSpPr>
        <p:spPr>
          <a:xfrm>
            <a:off x="6902500" y="1144125"/>
            <a:ext cx="2171100" cy="3490800"/>
          </a:xfrm>
          <a:prstGeom prst="roundRect">
            <a:avLst>
              <a:gd name="adj" fmla="val 591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 dirty="0">
                <a:latin typeface="Roboto"/>
                <a:ea typeface="Roboto"/>
                <a:cs typeface="Roboto"/>
                <a:sym typeface="Roboto"/>
              </a:rPr>
              <a:t>Challenges</a:t>
            </a:r>
            <a:endParaRPr sz="1300" b="1" u="sng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b="1" u="sng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Roboto"/>
                <a:ea typeface="Roboto"/>
                <a:cs typeface="Roboto"/>
                <a:sym typeface="Roboto"/>
              </a:rPr>
              <a:t>Uneven levels of service and performance</a:t>
            </a:r>
            <a:endParaRPr sz="13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Roboto"/>
                <a:ea typeface="Roboto"/>
                <a:cs typeface="Roboto"/>
                <a:sym typeface="Roboto"/>
              </a:rPr>
              <a:t>Significant time to coordinate interfaces</a:t>
            </a:r>
            <a:endParaRPr sz="13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Roboto"/>
                <a:ea typeface="Roboto"/>
                <a:cs typeface="Roboto"/>
                <a:sym typeface="Roboto"/>
              </a:rPr>
              <a:t>Limited on-demand product generation and end-user processing capabilities </a:t>
            </a:r>
            <a:endParaRPr sz="13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Roboto"/>
                <a:ea typeface="Roboto"/>
                <a:cs typeface="Roboto"/>
                <a:sym typeface="Roboto"/>
              </a:rPr>
              <a:t>Duplication of storage</a:t>
            </a:r>
            <a:endParaRPr sz="13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Roboto"/>
                <a:ea typeface="Roboto"/>
                <a:cs typeface="Roboto"/>
                <a:sym typeface="Roboto"/>
              </a:rPr>
              <a:t>Duplication of services and software</a:t>
            </a:r>
            <a:endParaRPr sz="1300" dirty="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418" name="Google Shape;418;p34"/>
          <p:cNvGrpSpPr/>
          <p:nvPr/>
        </p:nvGrpSpPr>
        <p:grpSpPr>
          <a:xfrm>
            <a:off x="2153420" y="674318"/>
            <a:ext cx="3632837" cy="4320921"/>
            <a:chOff x="2668763" y="752334"/>
            <a:chExt cx="3632837" cy="4320921"/>
          </a:xfrm>
        </p:grpSpPr>
        <p:sp>
          <p:nvSpPr>
            <p:cNvPr id="419" name="Google Shape;419;p34"/>
            <p:cNvSpPr/>
            <p:nvPr/>
          </p:nvSpPr>
          <p:spPr>
            <a:xfrm>
              <a:off x="2668810" y="3382204"/>
              <a:ext cx="3588900" cy="806100"/>
            </a:xfrm>
            <a:prstGeom prst="roundRect">
              <a:avLst>
                <a:gd name="adj" fmla="val 6440"/>
              </a:avLst>
            </a:prstGeom>
            <a:solidFill>
              <a:srgbClr val="F9CB9C"/>
            </a:solidFill>
            <a:ln w="9525" cap="flat" cmpd="sng">
              <a:solidFill>
                <a:srgbClr val="B45F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20" name="Google Shape;420;p3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595961" y="3450996"/>
              <a:ext cx="511272" cy="4777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1" name="Google Shape;421;p3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903116" y="3450996"/>
              <a:ext cx="511272" cy="4777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2" name="Google Shape;422;p3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517427" y="3450996"/>
              <a:ext cx="511272" cy="4777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3" name="Google Shape;423;p3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24582" y="3450996"/>
              <a:ext cx="511272" cy="4777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4" name="Google Shape;424;p3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210271" y="3450996"/>
              <a:ext cx="511272" cy="4777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5" name="Google Shape;425;p34"/>
            <p:cNvSpPr txBox="1"/>
            <p:nvPr/>
          </p:nvSpPr>
          <p:spPr>
            <a:xfrm>
              <a:off x="3137476" y="3899756"/>
              <a:ext cx="2651400" cy="32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434343"/>
                  </a:solidFill>
                  <a:latin typeface="Lato"/>
                  <a:ea typeface="Lato"/>
                  <a:cs typeface="Lato"/>
                  <a:sym typeface="Lato"/>
                </a:rPr>
                <a:t>SIPS</a:t>
              </a:r>
              <a:endParaRPr sz="180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34"/>
            <p:cNvSpPr/>
            <p:nvPr/>
          </p:nvSpPr>
          <p:spPr>
            <a:xfrm>
              <a:off x="2668928" y="4293815"/>
              <a:ext cx="3588900" cy="779400"/>
            </a:xfrm>
            <a:prstGeom prst="roundRect">
              <a:avLst>
                <a:gd name="adj" fmla="val 6440"/>
              </a:avLst>
            </a:prstGeom>
            <a:solidFill>
              <a:srgbClr val="EAD1DC"/>
            </a:solidFill>
            <a:ln w="9525" cap="flat" cmpd="sng">
              <a:solidFill>
                <a:srgbClr val="741B4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aseline="-25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27" name="Google Shape;427;p3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792482" y="4378865"/>
              <a:ext cx="511276" cy="4777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8" name="Google Shape;428;p3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947261" y="4378865"/>
              <a:ext cx="511276" cy="4777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9" name="Google Shape;429;p3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637703" y="4378865"/>
              <a:ext cx="511276" cy="4777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0" name="Google Shape;430;p3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5482922" y="4378867"/>
              <a:ext cx="511276" cy="4777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1" name="Google Shape;431;p34"/>
            <p:cNvSpPr txBox="1"/>
            <p:nvPr/>
          </p:nvSpPr>
          <p:spPr>
            <a:xfrm>
              <a:off x="3174452" y="4595355"/>
              <a:ext cx="2622900" cy="47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br>
                <a:rPr lang="en" sz="9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</a:br>
              <a:r>
                <a:rPr lang="en" sz="1800">
                  <a:solidFill>
                    <a:srgbClr val="434343"/>
                  </a:solidFill>
                  <a:latin typeface="Lato"/>
                  <a:ea typeface="Lato"/>
                  <a:cs typeface="Lato"/>
                  <a:sym typeface="Lato"/>
                </a:rPr>
                <a:t>Varied Data Sources</a:t>
              </a:r>
              <a:endParaRPr sz="18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32" name="Google Shape;432;p34"/>
            <p:cNvSpPr/>
            <p:nvPr/>
          </p:nvSpPr>
          <p:spPr>
            <a:xfrm>
              <a:off x="2668810" y="1648528"/>
              <a:ext cx="782700" cy="1464300"/>
            </a:xfrm>
            <a:prstGeom prst="roundRect">
              <a:avLst>
                <a:gd name="adj" fmla="val 6440"/>
              </a:avLst>
            </a:prstGeom>
            <a:solidFill>
              <a:srgbClr val="D9D9D9"/>
            </a:solidFill>
            <a:ln w="19050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34"/>
            <p:cNvSpPr/>
            <p:nvPr/>
          </p:nvSpPr>
          <p:spPr>
            <a:xfrm>
              <a:off x="3604149" y="1648471"/>
              <a:ext cx="782700" cy="1464300"/>
            </a:xfrm>
            <a:prstGeom prst="roundRect">
              <a:avLst>
                <a:gd name="adj" fmla="val 6440"/>
              </a:avLst>
            </a:prstGeom>
            <a:solidFill>
              <a:srgbClr val="D9D9D9"/>
            </a:solidFill>
            <a:ln w="19050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34"/>
            <p:cNvSpPr/>
            <p:nvPr/>
          </p:nvSpPr>
          <p:spPr>
            <a:xfrm>
              <a:off x="5474828" y="1648471"/>
              <a:ext cx="782700" cy="1464300"/>
            </a:xfrm>
            <a:prstGeom prst="roundRect">
              <a:avLst>
                <a:gd name="adj" fmla="val 6440"/>
              </a:avLst>
            </a:prstGeom>
            <a:solidFill>
              <a:srgbClr val="D9D9D9"/>
            </a:solidFill>
            <a:ln w="19050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34"/>
            <p:cNvSpPr/>
            <p:nvPr/>
          </p:nvSpPr>
          <p:spPr>
            <a:xfrm>
              <a:off x="4539488" y="1648471"/>
              <a:ext cx="782700" cy="1464300"/>
            </a:xfrm>
            <a:prstGeom prst="roundRect">
              <a:avLst>
                <a:gd name="adj" fmla="val 6440"/>
              </a:avLst>
            </a:prstGeom>
            <a:solidFill>
              <a:srgbClr val="D9D9D9"/>
            </a:solidFill>
            <a:ln w="19050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36" name="Google Shape;436;p34"/>
            <p:cNvGrpSpPr/>
            <p:nvPr/>
          </p:nvGrpSpPr>
          <p:grpSpPr>
            <a:xfrm>
              <a:off x="2793610" y="2481164"/>
              <a:ext cx="3344571" cy="535658"/>
              <a:chOff x="2805750" y="2337800"/>
              <a:chExt cx="3532500" cy="605400"/>
            </a:xfrm>
          </p:grpSpPr>
          <p:sp>
            <p:nvSpPr>
              <p:cNvPr id="437" name="Google Shape;437;p34"/>
              <p:cNvSpPr/>
              <p:nvPr/>
            </p:nvSpPr>
            <p:spPr>
              <a:xfrm>
                <a:off x="2805750" y="2337800"/>
                <a:ext cx="605400" cy="605400"/>
              </a:xfrm>
              <a:prstGeom prst="rect">
                <a:avLst/>
              </a:prstGeom>
              <a:solidFill>
                <a:srgbClr val="F4CCCC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438" name="Google Shape;438;p34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2805925" y="2337871"/>
                <a:ext cx="605250" cy="605250"/>
              </a:xfrm>
              <a:prstGeom prst="rect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sp>
            <p:nvSpPr>
              <p:cNvPr id="439" name="Google Shape;439;p34"/>
              <p:cNvSpPr/>
              <p:nvPr/>
            </p:nvSpPr>
            <p:spPr>
              <a:xfrm>
                <a:off x="5732850" y="2337800"/>
                <a:ext cx="605400" cy="605400"/>
              </a:xfrm>
              <a:prstGeom prst="rect">
                <a:avLst/>
              </a:prstGeom>
              <a:solidFill>
                <a:srgbClr val="C9DAF8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440" name="Google Shape;440;p34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5732825" y="2337871"/>
                <a:ext cx="605250" cy="605250"/>
              </a:xfrm>
              <a:prstGeom prst="rect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sp>
            <p:nvSpPr>
              <p:cNvPr id="441" name="Google Shape;441;p34"/>
              <p:cNvSpPr/>
              <p:nvPr/>
            </p:nvSpPr>
            <p:spPr>
              <a:xfrm>
                <a:off x="4757113" y="2337800"/>
                <a:ext cx="605400" cy="605400"/>
              </a:xfrm>
              <a:prstGeom prst="rect">
                <a:avLst/>
              </a:prstGeom>
              <a:solidFill>
                <a:srgbClr val="FFF2CC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442" name="Google Shape;442;p34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4757192" y="2337871"/>
                <a:ext cx="605250" cy="605250"/>
              </a:xfrm>
              <a:prstGeom prst="rect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sp>
            <p:nvSpPr>
              <p:cNvPr id="443" name="Google Shape;443;p34"/>
              <p:cNvSpPr/>
              <p:nvPr/>
            </p:nvSpPr>
            <p:spPr>
              <a:xfrm>
                <a:off x="3781438" y="2337800"/>
                <a:ext cx="605400" cy="605400"/>
              </a:xfrm>
              <a:prstGeom prst="rect">
                <a:avLst/>
              </a:prstGeom>
              <a:solidFill>
                <a:srgbClr val="D9EAD3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444" name="Google Shape;444;p34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3781558" y="2337871"/>
                <a:ext cx="605250" cy="605250"/>
              </a:xfrm>
              <a:prstGeom prst="rect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</p:grpSp>
        <p:pic>
          <p:nvPicPr>
            <p:cNvPr id="445" name="Google Shape;445;p3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3805450" y="1969224"/>
              <a:ext cx="399266" cy="3731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6" name="Google Shape;446;p3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5668225" y="1969224"/>
              <a:ext cx="399266" cy="3731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7" name="Google Shape;447;p3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2668768" y="1969223"/>
              <a:ext cx="399266" cy="3731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8" name="Google Shape;448;p3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3040700" y="2049785"/>
              <a:ext cx="399266" cy="3731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9" name="Google Shape;449;p3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4736840" y="1969223"/>
              <a:ext cx="399266" cy="37312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50" name="Google Shape;450;p34"/>
            <p:cNvGrpSpPr/>
            <p:nvPr/>
          </p:nvGrpSpPr>
          <p:grpSpPr>
            <a:xfrm>
              <a:off x="5950963" y="1703690"/>
              <a:ext cx="239114" cy="223317"/>
              <a:chOff x="1530498" y="2051050"/>
              <a:chExt cx="486300" cy="486000"/>
            </a:xfrm>
          </p:grpSpPr>
          <p:sp>
            <p:nvSpPr>
              <p:cNvPr id="451" name="Google Shape;451;p34"/>
              <p:cNvSpPr/>
              <p:nvPr/>
            </p:nvSpPr>
            <p:spPr>
              <a:xfrm>
                <a:off x="1530498" y="2051050"/>
                <a:ext cx="486300" cy="486000"/>
              </a:xfrm>
              <a:prstGeom prst="rect">
                <a:avLst/>
              </a:prstGeom>
              <a:solidFill>
                <a:srgbClr val="C9DAF8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452" name="Google Shape;452;p34"/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1569274" y="2089679"/>
                <a:ext cx="408742" cy="40874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53" name="Google Shape;453;p34"/>
            <p:cNvGrpSpPr/>
            <p:nvPr/>
          </p:nvGrpSpPr>
          <p:grpSpPr>
            <a:xfrm>
              <a:off x="5012992" y="1703679"/>
              <a:ext cx="239162" cy="223235"/>
              <a:chOff x="5183158" y="1123175"/>
              <a:chExt cx="252600" cy="252300"/>
            </a:xfrm>
          </p:grpSpPr>
          <p:sp>
            <p:nvSpPr>
              <p:cNvPr id="454" name="Google Shape;454;p34"/>
              <p:cNvSpPr/>
              <p:nvPr/>
            </p:nvSpPr>
            <p:spPr>
              <a:xfrm>
                <a:off x="5183158" y="1123175"/>
                <a:ext cx="252600" cy="252300"/>
              </a:xfrm>
              <a:prstGeom prst="rect">
                <a:avLst/>
              </a:prstGeom>
              <a:solidFill>
                <a:srgbClr val="FFF2CC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455" name="Google Shape;455;p34"/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5203294" y="1143235"/>
                <a:ext cx="212260" cy="21225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56" name="Google Shape;456;p34"/>
            <p:cNvGrpSpPr/>
            <p:nvPr/>
          </p:nvGrpSpPr>
          <p:grpSpPr>
            <a:xfrm>
              <a:off x="4075118" y="1703644"/>
              <a:ext cx="239162" cy="223235"/>
              <a:chOff x="4154158" y="1123175"/>
              <a:chExt cx="252600" cy="252300"/>
            </a:xfrm>
          </p:grpSpPr>
          <p:sp>
            <p:nvSpPr>
              <p:cNvPr id="457" name="Google Shape;457;p34"/>
              <p:cNvSpPr/>
              <p:nvPr/>
            </p:nvSpPr>
            <p:spPr>
              <a:xfrm>
                <a:off x="4154158" y="1123175"/>
                <a:ext cx="252600" cy="252300"/>
              </a:xfrm>
              <a:prstGeom prst="rect">
                <a:avLst/>
              </a:prstGeom>
              <a:solidFill>
                <a:srgbClr val="D9EAD3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458" name="Google Shape;458;p34"/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4174294" y="1143235"/>
                <a:ext cx="212260" cy="21225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59" name="Google Shape;459;p34"/>
            <p:cNvGrpSpPr/>
            <p:nvPr/>
          </p:nvGrpSpPr>
          <p:grpSpPr>
            <a:xfrm>
              <a:off x="3132437" y="1703644"/>
              <a:ext cx="239162" cy="223235"/>
              <a:chOff x="3158508" y="1114050"/>
              <a:chExt cx="252600" cy="252300"/>
            </a:xfrm>
          </p:grpSpPr>
          <p:sp>
            <p:nvSpPr>
              <p:cNvPr id="460" name="Google Shape;460;p34"/>
              <p:cNvSpPr/>
              <p:nvPr/>
            </p:nvSpPr>
            <p:spPr>
              <a:xfrm>
                <a:off x="3158508" y="1114050"/>
                <a:ext cx="252600" cy="252300"/>
              </a:xfrm>
              <a:prstGeom prst="rect">
                <a:avLst/>
              </a:prstGeom>
              <a:solidFill>
                <a:srgbClr val="F4CCCC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461" name="Google Shape;461;p34"/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3178644" y="1134110"/>
                <a:ext cx="212260" cy="21225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62" name="Google Shape;462;p34"/>
            <p:cNvGrpSpPr/>
            <p:nvPr/>
          </p:nvGrpSpPr>
          <p:grpSpPr>
            <a:xfrm>
              <a:off x="2740149" y="1703148"/>
              <a:ext cx="244528" cy="224292"/>
              <a:chOff x="2777508" y="1114050"/>
              <a:chExt cx="258268" cy="253495"/>
            </a:xfrm>
          </p:grpSpPr>
          <p:sp>
            <p:nvSpPr>
              <p:cNvPr id="463" name="Google Shape;463;p34"/>
              <p:cNvSpPr/>
              <p:nvPr/>
            </p:nvSpPr>
            <p:spPr>
              <a:xfrm>
                <a:off x="2777508" y="1114050"/>
                <a:ext cx="252600" cy="252300"/>
              </a:xfrm>
              <a:prstGeom prst="rect">
                <a:avLst/>
              </a:prstGeom>
              <a:solidFill>
                <a:srgbClr val="F4CCCC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464" name="Google Shape;464;p34"/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2783226" y="1115024"/>
                <a:ext cx="252550" cy="25252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65" name="Google Shape;465;p34"/>
            <p:cNvGrpSpPr/>
            <p:nvPr/>
          </p:nvGrpSpPr>
          <p:grpSpPr>
            <a:xfrm>
              <a:off x="3682414" y="1703457"/>
              <a:ext cx="239571" cy="223685"/>
              <a:chOff x="3772726" y="1123175"/>
              <a:chExt cx="253032" cy="252808"/>
            </a:xfrm>
          </p:grpSpPr>
          <p:sp>
            <p:nvSpPr>
              <p:cNvPr id="466" name="Google Shape;466;p34"/>
              <p:cNvSpPr/>
              <p:nvPr/>
            </p:nvSpPr>
            <p:spPr>
              <a:xfrm>
                <a:off x="3773158" y="1123175"/>
                <a:ext cx="252600" cy="252300"/>
              </a:xfrm>
              <a:prstGeom prst="rect">
                <a:avLst/>
              </a:prstGeom>
              <a:solidFill>
                <a:srgbClr val="D9EAD3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467" name="Google Shape;467;p34"/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3772726" y="1123462"/>
                <a:ext cx="252550" cy="25252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68" name="Google Shape;468;p34"/>
            <p:cNvGrpSpPr/>
            <p:nvPr/>
          </p:nvGrpSpPr>
          <p:grpSpPr>
            <a:xfrm>
              <a:off x="4620722" y="1703449"/>
              <a:ext cx="239162" cy="223673"/>
              <a:chOff x="4802158" y="1123175"/>
              <a:chExt cx="252600" cy="252795"/>
            </a:xfrm>
          </p:grpSpPr>
          <p:sp>
            <p:nvSpPr>
              <p:cNvPr id="469" name="Google Shape;469;p34"/>
              <p:cNvSpPr/>
              <p:nvPr/>
            </p:nvSpPr>
            <p:spPr>
              <a:xfrm>
                <a:off x="4802158" y="1123175"/>
                <a:ext cx="252600" cy="252300"/>
              </a:xfrm>
              <a:prstGeom prst="rect">
                <a:avLst/>
              </a:prstGeom>
              <a:solidFill>
                <a:srgbClr val="FFF2CC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470" name="Google Shape;470;p34"/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4802176" y="1123449"/>
                <a:ext cx="252550" cy="25252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71" name="Google Shape;471;p34"/>
            <p:cNvGrpSpPr/>
            <p:nvPr/>
          </p:nvGrpSpPr>
          <p:grpSpPr>
            <a:xfrm>
              <a:off x="5558629" y="1699556"/>
              <a:ext cx="239168" cy="231409"/>
              <a:chOff x="5754351" y="1113937"/>
              <a:chExt cx="252607" cy="261538"/>
            </a:xfrm>
          </p:grpSpPr>
          <p:sp>
            <p:nvSpPr>
              <p:cNvPr id="472" name="Google Shape;472;p34"/>
              <p:cNvSpPr/>
              <p:nvPr/>
            </p:nvSpPr>
            <p:spPr>
              <a:xfrm>
                <a:off x="5754358" y="1123175"/>
                <a:ext cx="252600" cy="252300"/>
              </a:xfrm>
              <a:prstGeom prst="rect">
                <a:avLst/>
              </a:prstGeom>
              <a:solidFill>
                <a:srgbClr val="C9DAF8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473" name="Google Shape;473;p34"/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5754351" y="1113937"/>
                <a:ext cx="252550" cy="25252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474" name="Google Shape;474;p34"/>
            <p:cNvSpPr/>
            <p:nvPr/>
          </p:nvSpPr>
          <p:spPr>
            <a:xfrm>
              <a:off x="2668763" y="752334"/>
              <a:ext cx="3588900" cy="624900"/>
            </a:xfrm>
            <a:prstGeom prst="roundRect">
              <a:avLst>
                <a:gd name="adj" fmla="val 6440"/>
              </a:avLst>
            </a:prstGeom>
            <a:solidFill>
              <a:srgbClr val="D9D2E9"/>
            </a:solidFill>
            <a:ln w="9525" cap="flat" cmpd="sng">
              <a:solidFill>
                <a:srgbClr val="674EA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75" name="Google Shape;475;p3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3759070" y="949530"/>
              <a:ext cx="382294" cy="3572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6" name="Google Shape;476;p3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2872834" y="986802"/>
              <a:ext cx="302503" cy="2826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7" name="Google Shape;477;p3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4725098" y="949519"/>
              <a:ext cx="382294" cy="3572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8" name="Google Shape;478;p3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5691126" y="949519"/>
              <a:ext cx="382294" cy="3572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9" name="Google Shape;479;p34"/>
            <p:cNvSpPr txBox="1"/>
            <p:nvPr/>
          </p:nvSpPr>
          <p:spPr>
            <a:xfrm>
              <a:off x="3137429" y="752536"/>
              <a:ext cx="2651400" cy="22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dirty="0">
                  <a:solidFill>
                    <a:srgbClr val="434343"/>
                  </a:solidFill>
                  <a:latin typeface="Lato"/>
                  <a:ea typeface="Lato"/>
                  <a:cs typeface="Lato"/>
                  <a:sym typeface="Lato"/>
                </a:rPr>
                <a:t>Core EOSDIS Services</a:t>
              </a:r>
              <a:endParaRPr sz="1500" dirty="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80" name="Google Shape;480;p34"/>
            <p:cNvCxnSpPr/>
            <p:nvPr/>
          </p:nvCxnSpPr>
          <p:spPr>
            <a:xfrm rot="10800000" flipH="1">
              <a:off x="3155986" y="3945775"/>
              <a:ext cx="1014300" cy="4506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481" name="Google Shape;481;p34"/>
            <p:cNvCxnSpPr/>
            <p:nvPr/>
          </p:nvCxnSpPr>
          <p:spPr>
            <a:xfrm rot="10800000">
              <a:off x="2954048" y="3959738"/>
              <a:ext cx="212400" cy="4227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482" name="Google Shape;482;p34"/>
            <p:cNvCxnSpPr/>
            <p:nvPr/>
          </p:nvCxnSpPr>
          <p:spPr>
            <a:xfrm rot="10800000" flipH="1">
              <a:off x="3155986" y="3984774"/>
              <a:ext cx="372300" cy="4116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483" name="Google Shape;483;p34"/>
            <p:cNvCxnSpPr/>
            <p:nvPr/>
          </p:nvCxnSpPr>
          <p:spPr>
            <a:xfrm rot="10800000">
              <a:off x="4777909" y="3954411"/>
              <a:ext cx="1014300" cy="4506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484" name="Google Shape;484;p34"/>
            <p:cNvCxnSpPr/>
            <p:nvPr/>
          </p:nvCxnSpPr>
          <p:spPr>
            <a:xfrm rot="10800000" flipH="1">
              <a:off x="5781746" y="3968374"/>
              <a:ext cx="212400" cy="4227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485" name="Google Shape;485;p34"/>
            <p:cNvCxnSpPr/>
            <p:nvPr/>
          </p:nvCxnSpPr>
          <p:spPr>
            <a:xfrm rot="10800000">
              <a:off x="5371908" y="3937310"/>
              <a:ext cx="420300" cy="4677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486" name="Google Shape;486;p34"/>
            <p:cNvCxnSpPr/>
            <p:nvPr/>
          </p:nvCxnSpPr>
          <p:spPr>
            <a:xfrm rot="10800000" flipH="1">
              <a:off x="3999802" y="3016856"/>
              <a:ext cx="711600" cy="4392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487" name="Google Shape;487;p34"/>
            <p:cNvCxnSpPr/>
            <p:nvPr/>
          </p:nvCxnSpPr>
          <p:spPr>
            <a:xfrm rot="10800000">
              <a:off x="3187672" y="3075060"/>
              <a:ext cx="822600" cy="3768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488" name="Google Shape;488;p34"/>
            <p:cNvCxnSpPr/>
            <p:nvPr/>
          </p:nvCxnSpPr>
          <p:spPr>
            <a:xfrm rot="10800000">
              <a:off x="3787670" y="3016856"/>
              <a:ext cx="212100" cy="4392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489" name="Google Shape;489;p34"/>
            <p:cNvCxnSpPr>
              <a:stCxn id="432" idx="0"/>
            </p:cNvCxnSpPr>
            <p:nvPr/>
          </p:nvCxnSpPr>
          <p:spPr>
            <a:xfrm rot="10800000" flipH="1">
              <a:off x="3060160" y="1377328"/>
              <a:ext cx="344100" cy="2712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490" name="Google Shape;490;p34"/>
            <p:cNvCxnSpPr>
              <a:stCxn id="433" idx="0"/>
              <a:endCxn id="474" idx="2"/>
            </p:cNvCxnSpPr>
            <p:nvPr/>
          </p:nvCxnSpPr>
          <p:spPr>
            <a:xfrm rot="10800000" flipH="1">
              <a:off x="3995499" y="1377271"/>
              <a:ext cx="467700" cy="2712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491" name="Google Shape;491;p34"/>
            <p:cNvCxnSpPr>
              <a:endCxn id="474" idx="2"/>
            </p:cNvCxnSpPr>
            <p:nvPr/>
          </p:nvCxnSpPr>
          <p:spPr>
            <a:xfrm rot="10800000">
              <a:off x="4463213" y="1377234"/>
              <a:ext cx="464700" cy="2709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492" name="Google Shape;492;p34"/>
            <p:cNvCxnSpPr/>
            <p:nvPr/>
          </p:nvCxnSpPr>
          <p:spPr>
            <a:xfrm rot="10800000">
              <a:off x="5524112" y="1377329"/>
              <a:ext cx="344100" cy="2712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493" name="Google Shape;493;p34"/>
            <p:cNvCxnSpPr/>
            <p:nvPr/>
          </p:nvCxnSpPr>
          <p:spPr>
            <a:xfrm rot="10800000" flipH="1">
              <a:off x="5590000" y="3016856"/>
              <a:ext cx="711600" cy="4392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494" name="Google Shape;494;p34"/>
            <p:cNvCxnSpPr/>
            <p:nvPr/>
          </p:nvCxnSpPr>
          <p:spPr>
            <a:xfrm rot="10800000">
              <a:off x="4777870" y="3075060"/>
              <a:ext cx="822600" cy="3768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495" name="Google Shape;495;p34"/>
            <p:cNvCxnSpPr/>
            <p:nvPr/>
          </p:nvCxnSpPr>
          <p:spPr>
            <a:xfrm rot="10800000">
              <a:off x="5377868" y="3016856"/>
              <a:ext cx="212100" cy="4392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496" name="Google Shape;496;p34"/>
            <p:cNvCxnSpPr/>
            <p:nvPr/>
          </p:nvCxnSpPr>
          <p:spPr>
            <a:xfrm>
              <a:off x="3532900" y="1518163"/>
              <a:ext cx="0" cy="17718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497" name="Google Shape;497;p34"/>
            <p:cNvCxnSpPr/>
            <p:nvPr/>
          </p:nvCxnSpPr>
          <p:spPr>
            <a:xfrm>
              <a:off x="5391575" y="1518163"/>
              <a:ext cx="0" cy="17718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498" name="Google Shape;498;p34"/>
            <p:cNvCxnSpPr/>
            <p:nvPr/>
          </p:nvCxnSpPr>
          <p:spPr>
            <a:xfrm>
              <a:off x="4474212" y="1518163"/>
              <a:ext cx="0" cy="17718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pic>
        <p:nvPicPr>
          <p:cNvPr id="499" name="Google Shape;499;p34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5980920" y="1288509"/>
            <a:ext cx="726925" cy="726925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4"/>
          <p:cNvSpPr txBox="1"/>
          <p:nvPr/>
        </p:nvSpPr>
        <p:spPr>
          <a:xfrm>
            <a:off x="5863619" y="1794359"/>
            <a:ext cx="9615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chemeClr val="tx1"/>
                </a:solidFill>
                <a:latin typeface="Lato"/>
                <a:ea typeface="Lato"/>
                <a:cs typeface="Lato"/>
                <a:sym typeface="Lato"/>
              </a:rPr>
              <a:t>End-Users</a:t>
            </a:r>
            <a:endParaRPr sz="180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1" name="Google Shape;501;p34"/>
          <p:cNvCxnSpPr/>
          <p:nvPr/>
        </p:nvCxnSpPr>
        <p:spPr>
          <a:xfrm rot="10800000">
            <a:off x="5674520" y="987386"/>
            <a:ext cx="344100" cy="271200"/>
          </a:xfrm>
          <a:prstGeom prst="straightConnector1">
            <a:avLst/>
          </a:prstGeom>
          <a:noFill/>
          <a:ln w="28575" cap="flat" cmpd="sng">
            <a:solidFill>
              <a:srgbClr val="741B47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02" name="Google Shape;502;p34"/>
          <p:cNvCxnSpPr/>
          <p:nvPr/>
        </p:nvCxnSpPr>
        <p:spPr>
          <a:xfrm flipH="1">
            <a:off x="5689570" y="2130561"/>
            <a:ext cx="344100" cy="271200"/>
          </a:xfrm>
          <a:prstGeom prst="straightConnector1">
            <a:avLst/>
          </a:prstGeom>
          <a:noFill/>
          <a:ln w="28575" cap="flat" cmpd="sng">
            <a:solidFill>
              <a:srgbClr val="741B47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03" name="Google Shape;503;p34"/>
          <p:cNvSpPr txBox="1"/>
          <p:nvPr/>
        </p:nvSpPr>
        <p:spPr>
          <a:xfrm rot="-5400000">
            <a:off x="1646104" y="2122281"/>
            <a:ext cx="7269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chemeClr val="tx1"/>
                </a:solidFill>
                <a:latin typeface="Lato"/>
                <a:ea typeface="Lato"/>
                <a:cs typeface="Lato"/>
                <a:sym typeface="Lato"/>
              </a:rPr>
              <a:t>DAACs</a:t>
            </a:r>
            <a:endParaRPr sz="180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34"/>
          <p:cNvSpPr/>
          <p:nvPr/>
        </p:nvSpPr>
        <p:spPr>
          <a:xfrm rot="401363">
            <a:off x="1357050" y="262770"/>
            <a:ext cx="5548038" cy="3367241"/>
          </a:xfrm>
          <a:prstGeom prst="cloud">
            <a:avLst/>
          </a:prstGeom>
          <a:noFill/>
          <a:ln w="114300" cap="flat" cmpd="sng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19050" dir="660000" algn="bl" rotWithShape="0">
              <a:srgbClr val="000000">
                <a:alpha val="8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06" name="Google Shape;506;p3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933700" y="32200"/>
            <a:ext cx="121030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35"/>
          <p:cNvSpPr/>
          <p:nvPr/>
        </p:nvSpPr>
        <p:spPr>
          <a:xfrm rot="326094">
            <a:off x="1240878" y="542099"/>
            <a:ext cx="6100712" cy="2946066"/>
          </a:xfrm>
          <a:prstGeom prst="cloud">
            <a:avLst/>
          </a:prstGeom>
          <a:solidFill>
            <a:srgbClr val="6FA8DC"/>
          </a:solidFill>
          <a:ln w="114300" cap="flat" cmpd="sng">
            <a:solidFill>
              <a:srgbClr val="6FA8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2" name="Google Shape;51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547434" cy="458025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35"/>
          <p:cNvSpPr txBox="1">
            <a:spLocks noGrp="1"/>
          </p:cNvSpPr>
          <p:nvPr>
            <p:ph type="title"/>
          </p:nvPr>
        </p:nvSpPr>
        <p:spPr>
          <a:xfrm>
            <a:off x="387900" y="161931"/>
            <a:ext cx="85770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EOSDIS Conceptual Cloud-Based Architecture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94" name="Google Shape;594;p3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514" name="Google Shape;514;p35"/>
          <p:cNvSpPr/>
          <p:nvPr/>
        </p:nvSpPr>
        <p:spPr>
          <a:xfrm>
            <a:off x="74700" y="844375"/>
            <a:ext cx="1730100" cy="3841100"/>
          </a:xfrm>
          <a:prstGeom prst="roundRect">
            <a:avLst>
              <a:gd name="adj" fmla="val 591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 dirty="0">
                <a:latin typeface="Roboto"/>
                <a:ea typeface="Roboto"/>
                <a:cs typeface="Roboto"/>
                <a:sym typeface="Roboto"/>
              </a:rPr>
              <a:t>Benefits</a:t>
            </a:r>
            <a:endParaRPr sz="1800" b="1" u="sng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b="1" u="sng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Roboto"/>
                <a:ea typeface="Roboto"/>
                <a:cs typeface="Roboto"/>
                <a:sym typeface="Roboto"/>
              </a:rPr>
              <a:t>Collocated, pay-as you-go processing for </a:t>
            </a:r>
            <a:r>
              <a:rPr lang="en" sz="1300" i="1" dirty="0">
                <a:latin typeface="Roboto"/>
                <a:ea typeface="Roboto"/>
                <a:cs typeface="Roboto"/>
                <a:sym typeface="Roboto"/>
              </a:rPr>
              <a:t>anyone</a:t>
            </a:r>
            <a:r>
              <a:rPr lang="en" sz="1300" dirty="0">
                <a:latin typeface="Roboto"/>
                <a:ea typeface="Roboto"/>
                <a:cs typeface="Roboto"/>
                <a:sym typeface="Roboto"/>
              </a:rPr>
              <a:t> </a:t>
            </a:r>
            <a:endParaRPr sz="13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Roboto"/>
                <a:ea typeface="Roboto"/>
                <a:cs typeface="Roboto"/>
                <a:sym typeface="Roboto"/>
              </a:rPr>
              <a:t>Expert user support</a:t>
            </a:r>
            <a:endParaRPr sz="13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Roboto"/>
                <a:ea typeface="Roboto"/>
                <a:cs typeface="Roboto"/>
                <a:sym typeface="Roboto"/>
              </a:rPr>
              <a:t>Streamlined product addition</a:t>
            </a:r>
            <a:endParaRPr sz="13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Roboto"/>
                <a:ea typeface="Roboto"/>
                <a:cs typeface="Roboto"/>
                <a:sym typeface="Roboto"/>
              </a:rPr>
              <a:t>Scalable Data Systems</a:t>
            </a:r>
            <a:endParaRPr sz="13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8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Roboto"/>
                <a:ea typeface="Roboto"/>
                <a:cs typeface="Roboto"/>
                <a:sym typeface="Roboto"/>
              </a:rPr>
              <a:t>Reduced duplication of tools and services</a:t>
            </a:r>
            <a:endParaRPr sz="13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Roboto"/>
                <a:ea typeface="Roboto"/>
                <a:cs typeface="Roboto"/>
                <a:sym typeface="Roboto"/>
              </a:rPr>
              <a:t>Bring the Users and Analysis to the Data</a:t>
            </a:r>
            <a:endParaRPr sz="13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5" name="Google Shape;515;p35"/>
          <p:cNvSpPr/>
          <p:nvPr/>
        </p:nvSpPr>
        <p:spPr>
          <a:xfrm>
            <a:off x="7328175" y="844375"/>
            <a:ext cx="1730100" cy="3608774"/>
          </a:xfrm>
          <a:prstGeom prst="roundRect">
            <a:avLst>
              <a:gd name="adj" fmla="val 5917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 dirty="0">
                <a:latin typeface="Roboto"/>
                <a:ea typeface="Roboto"/>
                <a:cs typeface="Roboto"/>
                <a:sym typeface="Roboto"/>
              </a:rPr>
              <a:t>Challenges</a:t>
            </a:r>
            <a:br>
              <a:rPr lang="en" sz="1300" b="1" u="sng" dirty="0">
                <a:latin typeface="Roboto"/>
                <a:ea typeface="Roboto"/>
                <a:cs typeface="Roboto"/>
                <a:sym typeface="Roboto"/>
              </a:rPr>
            </a:br>
            <a:br>
              <a:rPr lang="en" sz="800" dirty="0">
                <a:latin typeface="Roboto"/>
                <a:ea typeface="Roboto"/>
                <a:cs typeface="Roboto"/>
                <a:sym typeface="Roboto"/>
              </a:rPr>
            </a:br>
            <a:r>
              <a:rPr lang="en" sz="1300" dirty="0">
                <a:latin typeface="Roboto"/>
                <a:ea typeface="Roboto"/>
                <a:cs typeface="Roboto"/>
                <a:sym typeface="Roboto"/>
              </a:rPr>
              <a:t>Development Coordination</a:t>
            </a:r>
            <a:endParaRPr sz="13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Roboto"/>
                <a:ea typeface="Roboto"/>
                <a:cs typeface="Roboto"/>
                <a:sym typeface="Roboto"/>
              </a:rPr>
              <a:t>Cost Management</a:t>
            </a:r>
            <a:endParaRPr sz="13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Roboto"/>
                <a:ea typeface="Roboto"/>
                <a:cs typeface="Roboto"/>
                <a:sym typeface="Roboto"/>
              </a:rPr>
              <a:t>Shifting Labor Needs</a:t>
            </a:r>
            <a:endParaRPr sz="13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Roboto"/>
                <a:ea typeface="Roboto"/>
                <a:cs typeface="Roboto"/>
                <a:sym typeface="Roboto"/>
              </a:rPr>
              <a:t>Security/Export Compliance</a:t>
            </a:r>
            <a:endParaRPr sz="13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Roboto"/>
                <a:ea typeface="Roboto"/>
                <a:cs typeface="Roboto"/>
                <a:sym typeface="Roboto"/>
              </a:rPr>
              <a:t>Vendor Lock In</a:t>
            </a:r>
            <a:endParaRPr sz="13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latin typeface="Roboto"/>
              <a:ea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Roboto"/>
                <a:ea typeface="Roboto"/>
                <a:cs typeface="Roboto"/>
                <a:sym typeface="Roboto"/>
              </a:rPr>
              <a:t>Learning Curve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800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latin typeface="Roboto"/>
                <a:ea typeface="Roboto"/>
                <a:cs typeface="Roboto"/>
                <a:sym typeface="Roboto"/>
              </a:rPr>
              <a:t>Cloud Native Access vs. metrics</a:t>
            </a:r>
            <a:endParaRPr sz="1300" dirty="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516" name="Google Shape;516;p35"/>
          <p:cNvGrpSpPr/>
          <p:nvPr/>
        </p:nvGrpSpPr>
        <p:grpSpPr>
          <a:xfrm>
            <a:off x="1861100" y="853082"/>
            <a:ext cx="5410815" cy="4187126"/>
            <a:chOff x="1861100" y="844373"/>
            <a:chExt cx="5410815" cy="4187126"/>
          </a:xfrm>
        </p:grpSpPr>
        <p:sp>
          <p:nvSpPr>
            <p:cNvPr id="517" name="Google Shape;517;p35"/>
            <p:cNvSpPr/>
            <p:nvPr/>
          </p:nvSpPr>
          <p:spPr>
            <a:xfrm>
              <a:off x="2589431" y="4336999"/>
              <a:ext cx="3728700" cy="694500"/>
            </a:xfrm>
            <a:prstGeom prst="roundRect">
              <a:avLst>
                <a:gd name="adj" fmla="val 6440"/>
              </a:avLst>
            </a:prstGeom>
            <a:solidFill>
              <a:srgbClr val="EAD1DC"/>
            </a:solidFill>
            <a:ln w="9525" cap="flat" cmpd="sng">
              <a:solidFill>
                <a:srgbClr val="741B4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aseline="-25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35"/>
            <p:cNvSpPr/>
            <p:nvPr/>
          </p:nvSpPr>
          <p:spPr>
            <a:xfrm>
              <a:off x="2589431" y="3496285"/>
              <a:ext cx="3728700" cy="774300"/>
            </a:xfrm>
            <a:prstGeom prst="roundRect">
              <a:avLst>
                <a:gd name="adj" fmla="val 6440"/>
              </a:avLst>
            </a:prstGeom>
            <a:solidFill>
              <a:srgbClr val="F9CB9C"/>
            </a:solidFill>
            <a:ln w="9525" cap="flat" cmpd="sng">
              <a:solidFill>
                <a:srgbClr val="B45F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35"/>
            <p:cNvSpPr/>
            <p:nvPr/>
          </p:nvSpPr>
          <p:spPr>
            <a:xfrm>
              <a:off x="2509566" y="1211591"/>
              <a:ext cx="3888300" cy="1768800"/>
            </a:xfrm>
            <a:prstGeom prst="roundRect">
              <a:avLst>
                <a:gd name="adj" fmla="val 6440"/>
              </a:avLst>
            </a:prstGeom>
            <a:solidFill>
              <a:srgbClr val="9FC5E8"/>
            </a:solidFill>
            <a:ln w="9525" cap="flat" cmpd="sng">
              <a:solidFill>
                <a:srgbClr val="0B539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20" name="Google Shape;520;p35"/>
            <p:cNvGrpSpPr/>
            <p:nvPr/>
          </p:nvGrpSpPr>
          <p:grpSpPr>
            <a:xfrm>
              <a:off x="3190054" y="4364329"/>
              <a:ext cx="2527046" cy="459023"/>
              <a:chOff x="2460376" y="4385923"/>
              <a:chExt cx="3606974" cy="605252"/>
            </a:xfrm>
          </p:grpSpPr>
          <p:pic>
            <p:nvPicPr>
              <p:cNvPr id="521" name="Google Shape;521;p35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3460952" y="4385923"/>
                <a:ext cx="605250" cy="6052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22" name="Google Shape;522;p35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460376" y="4385923"/>
                <a:ext cx="605250" cy="6052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23" name="Google Shape;523;p35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4461528" y="4385923"/>
                <a:ext cx="605250" cy="6052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24" name="Google Shape;524;p35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5462100" y="4385925"/>
                <a:ext cx="605250" cy="6052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25" name="Google Shape;525;p35"/>
            <p:cNvSpPr/>
            <p:nvPr/>
          </p:nvSpPr>
          <p:spPr>
            <a:xfrm>
              <a:off x="2688615" y="2538807"/>
              <a:ext cx="3530400" cy="881400"/>
            </a:xfrm>
            <a:prstGeom prst="roundRect">
              <a:avLst>
                <a:gd name="adj" fmla="val 6440"/>
              </a:avLst>
            </a:prstGeom>
            <a:solidFill>
              <a:srgbClr val="D9D9D9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26" name="Google Shape;526;p35"/>
            <p:cNvGrpSpPr/>
            <p:nvPr/>
          </p:nvGrpSpPr>
          <p:grpSpPr>
            <a:xfrm>
              <a:off x="3066737" y="2647707"/>
              <a:ext cx="2774072" cy="514590"/>
              <a:chOff x="2805750" y="2337800"/>
              <a:chExt cx="3532500" cy="605400"/>
            </a:xfrm>
          </p:grpSpPr>
          <p:sp>
            <p:nvSpPr>
              <p:cNvPr id="527" name="Google Shape;527;p35"/>
              <p:cNvSpPr/>
              <p:nvPr/>
            </p:nvSpPr>
            <p:spPr>
              <a:xfrm>
                <a:off x="2805750" y="2337800"/>
                <a:ext cx="605400" cy="605400"/>
              </a:xfrm>
              <a:prstGeom prst="rect">
                <a:avLst/>
              </a:prstGeom>
              <a:solidFill>
                <a:srgbClr val="F4CCCC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528" name="Google Shape;528;p35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2805925" y="2337871"/>
                <a:ext cx="605250" cy="605250"/>
              </a:xfrm>
              <a:prstGeom prst="rect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sp>
            <p:nvSpPr>
              <p:cNvPr id="529" name="Google Shape;529;p35"/>
              <p:cNvSpPr/>
              <p:nvPr/>
            </p:nvSpPr>
            <p:spPr>
              <a:xfrm>
                <a:off x="5732850" y="2337800"/>
                <a:ext cx="605400" cy="605400"/>
              </a:xfrm>
              <a:prstGeom prst="rect">
                <a:avLst/>
              </a:prstGeom>
              <a:solidFill>
                <a:srgbClr val="C9DAF8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530" name="Google Shape;530;p35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5732825" y="2337871"/>
                <a:ext cx="605250" cy="605250"/>
              </a:xfrm>
              <a:prstGeom prst="rect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sp>
            <p:nvSpPr>
              <p:cNvPr id="531" name="Google Shape;531;p35"/>
              <p:cNvSpPr/>
              <p:nvPr/>
            </p:nvSpPr>
            <p:spPr>
              <a:xfrm>
                <a:off x="4757113" y="2337800"/>
                <a:ext cx="605400" cy="605400"/>
              </a:xfrm>
              <a:prstGeom prst="rect">
                <a:avLst/>
              </a:prstGeom>
              <a:solidFill>
                <a:srgbClr val="FFF2CC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532" name="Google Shape;532;p35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4757192" y="2337871"/>
                <a:ext cx="605250" cy="605250"/>
              </a:xfrm>
              <a:prstGeom prst="rect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sp>
            <p:nvSpPr>
              <p:cNvPr id="533" name="Google Shape;533;p35"/>
              <p:cNvSpPr/>
              <p:nvPr/>
            </p:nvSpPr>
            <p:spPr>
              <a:xfrm>
                <a:off x="3781438" y="2337800"/>
                <a:ext cx="605400" cy="605400"/>
              </a:xfrm>
              <a:prstGeom prst="rect">
                <a:avLst/>
              </a:prstGeom>
              <a:solidFill>
                <a:srgbClr val="D9EAD3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534" name="Google Shape;534;p35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3781558" y="2337871"/>
                <a:ext cx="605250" cy="605250"/>
              </a:xfrm>
              <a:prstGeom prst="rect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</p:grpSp>
        <p:sp>
          <p:nvSpPr>
            <p:cNvPr id="535" name="Google Shape;535;p35"/>
            <p:cNvSpPr/>
            <p:nvPr/>
          </p:nvSpPr>
          <p:spPr>
            <a:xfrm>
              <a:off x="2688615" y="854545"/>
              <a:ext cx="3530400" cy="694500"/>
            </a:xfrm>
            <a:prstGeom prst="roundRect">
              <a:avLst>
                <a:gd name="adj" fmla="val 6440"/>
              </a:avLst>
            </a:prstGeom>
            <a:solidFill>
              <a:srgbClr val="D9D9D9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36" name="Google Shape;536;p35"/>
            <p:cNvGrpSpPr/>
            <p:nvPr/>
          </p:nvGrpSpPr>
          <p:grpSpPr>
            <a:xfrm>
              <a:off x="2858018" y="1656323"/>
              <a:ext cx="3191509" cy="458915"/>
              <a:chOff x="2382662" y="1152350"/>
              <a:chExt cx="4064063" cy="539900"/>
            </a:xfrm>
          </p:grpSpPr>
          <p:pic>
            <p:nvPicPr>
              <p:cNvPr id="537" name="Google Shape;537;p35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2774500" y="1270550"/>
                <a:ext cx="421700" cy="4217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38" name="Google Shape;538;p35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3587131" y="1270550"/>
                <a:ext cx="421700" cy="4217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39" name="Google Shape;539;p35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4399763" y="1270550"/>
                <a:ext cx="421700" cy="4217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40" name="Google Shape;540;p35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5212394" y="1270550"/>
                <a:ext cx="421700" cy="4217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41" name="Google Shape;541;p35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6025025" y="1270550"/>
                <a:ext cx="421700" cy="4217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42" name="Google Shape;542;p35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2382662" y="1152350"/>
                <a:ext cx="421700" cy="4217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43" name="Google Shape;543;p35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3195293" y="1152350"/>
                <a:ext cx="421700" cy="4217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44" name="Google Shape;544;p35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4007924" y="1152350"/>
                <a:ext cx="421700" cy="4217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45" name="Google Shape;545;p35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4820555" y="1152350"/>
                <a:ext cx="421700" cy="4217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46" name="Google Shape;546;p35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5633187" y="1152350"/>
                <a:ext cx="421700" cy="4217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47" name="Google Shape;547;p35"/>
            <p:cNvGrpSpPr/>
            <p:nvPr/>
          </p:nvGrpSpPr>
          <p:grpSpPr>
            <a:xfrm>
              <a:off x="5314319" y="908600"/>
              <a:ext cx="577477" cy="586392"/>
              <a:chOff x="8056100" y="1865175"/>
              <a:chExt cx="816799" cy="766325"/>
            </a:xfrm>
          </p:grpSpPr>
          <p:sp>
            <p:nvSpPr>
              <p:cNvPr id="548" name="Google Shape;548;p35"/>
              <p:cNvSpPr/>
              <p:nvPr/>
            </p:nvSpPr>
            <p:spPr>
              <a:xfrm>
                <a:off x="8056100" y="1865175"/>
                <a:ext cx="540000" cy="540000"/>
              </a:xfrm>
              <a:prstGeom prst="rect">
                <a:avLst/>
              </a:prstGeom>
              <a:solidFill>
                <a:srgbClr val="F4CCCC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9" name="Google Shape;549;p35"/>
              <p:cNvSpPr/>
              <p:nvPr/>
            </p:nvSpPr>
            <p:spPr>
              <a:xfrm>
                <a:off x="8133533" y="1929717"/>
                <a:ext cx="540000" cy="540000"/>
              </a:xfrm>
              <a:prstGeom prst="rect">
                <a:avLst/>
              </a:prstGeom>
              <a:solidFill>
                <a:srgbClr val="FFF2CC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0" name="Google Shape;550;p35"/>
              <p:cNvSpPr/>
              <p:nvPr/>
            </p:nvSpPr>
            <p:spPr>
              <a:xfrm>
                <a:off x="8210967" y="1994258"/>
                <a:ext cx="540000" cy="540000"/>
              </a:xfrm>
              <a:prstGeom prst="rect">
                <a:avLst/>
              </a:prstGeom>
              <a:solidFill>
                <a:srgbClr val="D9EAD3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1" name="Google Shape;551;p35"/>
              <p:cNvSpPr/>
              <p:nvPr/>
            </p:nvSpPr>
            <p:spPr>
              <a:xfrm>
                <a:off x="8288400" y="2058800"/>
                <a:ext cx="540000" cy="540000"/>
              </a:xfrm>
              <a:prstGeom prst="rect">
                <a:avLst/>
              </a:prstGeom>
              <a:solidFill>
                <a:srgbClr val="C9DAF8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552" name="Google Shape;552;p35"/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8267499" y="2026100"/>
                <a:ext cx="605400" cy="605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53" name="Google Shape;553;p35"/>
            <p:cNvSpPr txBox="1"/>
            <p:nvPr/>
          </p:nvSpPr>
          <p:spPr>
            <a:xfrm>
              <a:off x="2933114" y="2021100"/>
              <a:ext cx="3057300" cy="44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Lato"/>
                  <a:ea typeface="Lato"/>
                  <a:cs typeface="Lato"/>
                  <a:sym typeface="Lato"/>
                </a:rPr>
                <a:t>Cloud-Native</a:t>
              </a:r>
              <a:br>
                <a:rPr lang="en" sz="1200">
                  <a:latin typeface="Lato"/>
                  <a:ea typeface="Lato"/>
                  <a:cs typeface="Lato"/>
                  <a:sym typeface="Lato"/>
                </a:rPr>
              </a:br>
              <a:r>
                <a:rPr lang="en" sz="1200">
                  <a:latin typeface="Lato"/>
                  <a:ea typeface="Lato"/>
                  <a:cs typeface="Lato"/>
                  <a:sym typeface="Lato"/>
                </a:rPr>
                <a:t>Ingest/Archive/Distribution System</a:t>
              </a:r>
              <a:endParaRPr sz="1200">
                <a:latin typeface="Lato"/>
                <a:ea typeface="Lato"/>
                <a:cs typeface="Lato"/>
                <a:sym typeface="Lato"/>
              </a:endParaRPr>
            </a:p>
          </p:txBody>
        </p:sp>
        <p:grpSp>
          <p:nvGrpSpPr>
            <p:cNvPr id="554" name="Google Shape;554;p35"/>
            <p:cNvGrpSpPr/>
            <p:nvPr/>
          </p:nvGrpSpPr>
          <p:grpSpPr>
            <a:xfrm>
              <a:off x="4563800" y="924630"/>
              <a:ext cx="546129" cy="561256"/>
              <a:chOff x="7649046" y="1624474"/>
              <a:chExt cx="695440" cy="660301"/>
            </a:xfrm>
          </p:grpSpPr>
          <p:sp>
            <p:nvSpPr>
              <p:cNvPr id="555" name="Google Shape;555;p35"/>
              <p:cNvSpPr/>
              <p:nvPr/>
            </p:nvSpPr>
            <p:spPr>
              <a:xfrm>
                <a:off x="7649046" y="1624474"/>
                <a:ext cx="486300" cy="486000"/>
              </a:xfrm>
              <a:prstGeom prst="rect">
                <a:avLst/>
              </a:prstGeom>
              <a:solidFill>
                <a:srgbClr val="F4CCCC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6" name="Google Shape;556;p35"/>
              <p:cNvSpPr/>
              <p:nvPr/>
            </p:nvSpPr>
            <p:spPr>
              <a:xfrm>
                <a:off x="7718759" y="1682574"/>
                <a:ext cx="486300" cy="486000"/>
              </a:xfrm>
              <a:prstGeom prst="rect">
                <a:avLst/>
              </a:prstGeom>
              <a:solidFill>
                <a:srgbClr val="FFF2CC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7" name="Google Shape;557;p35"/>
              <p:cNvSpPr/>
              <p:nvPr/>
            </p:nvSpPr>
            <p:spPr>
              <a:xfrm>
                <a:off x="7788473" y="1740674"/>
                <a:ext cx="486300" cy="486000"/>
              </a:xfrm>
              <a:prstGeom prst="rect">
                <a:avLst/>
              </a:prstGeom>
              <a:solidFill>
                <a:srgbClr val="D9EAD3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8" name="Google Shape;558;p35"/>
              <p:cNvSpPr/>
              <p:nvPr/>
            </p:nvSpPr>
            <p:spPr>
              <a:xfrm>
                <a:off x="7858186" y="1798775"/>
                <a:ext cx="486300" cy="486000"/>
              </a:xfrm>
              <a:prstGeom prst="rect">
                <a:avLst/>
              </a:prstGeom>
              <a:solidFill>
                <a:srgbClr val="C9DAF8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559" name="Google Shape;559;p35"/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7896887" y="1837454"/>
                <a:ext cx="408741" cy="40874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60" name="Google Shape;560;p35"/>
            <p:cNvSpPr txBox="1"/>
            <p:nvPr/>
          </p:nvSpPr>
          <p:spPr>
            <a:xfrm>
              <a:off x="3138314" y="2927853"/>
              <a:ext cx="2852100" cy="44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br>
                <a:rPr lang="en" sz="1200">
                  <a:latin typeface="Lato"/>
                  <a:ea typeface="Lato"/>
                  <a:cs typeface="Lato"/>
                  <a:sym typeface="Lato"/>
                </a:rPr>
              </a:br>
              <a:r>
                <a:rPr lang="en" sz="1200">
                  <a:latin typeface="Lato"/>
                  <a:ea typeface="Lato"/>
                  <a:cs typeface="Lato"/>
                  <a:sym typeface="Lato"/>
                </a:rPr>
                <a:t>DAAC’s Thematic  Stewardship</a:t>
              </a:r>
              <a:endParaRPr sz="1200">
                <a:latin typeface="Lato"/>
                <a:ea typeface="Lato"/>
                <a:cs typeface="Lato"/>
                <a:sym typeface="Lato"/>
              </a:endParaRPr>
            </a:p>
          </p:txBody>
        </p:sp>
        <p:grpSp>
          <p:nvGrpSpPr>
            <p:cNvPr id="561" name="Google Shape;561;p35"/>
            <p:cNvGrpSpPr/>
            <p:nvPr/>
          </p:nvGrpSpPr>
          <p:grpSpPr>
            <a:xfrm>
              <a:off x="2787889" y="994533"/>
              <a:ext cx="1658554" cy="414375"/>
              <a:chOff x="220716" y="210363"/>
              <a:chExt cx="2112000" cy="487500"/>
            </a:xfrm>
          </p:grpSpPr>
          <p:sp>
            <p:nvSpPr>
              <p:cNvPr id="562" name="Google Shape;562;p35"/>
              <p:cNvSpPr/>
              <p:nvPr/>
            </p:nvSpPr>
            <p:spPr>
              <a:xfrm>
                <a:off x="220716" y="210363"/>
                <a:ext cx="2112000" cy="487500"/>
              </a:xfrm>
              <a:prstGeom prst="rect">
                <a:avLst/>
              </a:prstGeom>
              <a:solidFill>
                <a:srgbClr val="F3F3F3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63" name="Google Shape;563;p35"/>
              <p:cNvGrpSpPr/>
              <p:nvPr/>
            </p:nvGrpSpPr>
            <p:grpSpPr>
              <a:xfrm>
                <a:off x="377550" y="252231"/>
                <a:ext cx="1798350" cy="403775"/>
                <a:chOff x="2595700" y="461456"/>
                <a:chExt cx="1798350" cy="403775"/>
              </a:xfrm>
            </p:grpSpPr>
            <p:pic>
              <p:nvPicPr>
                <p:cNvPr id="564" name="Google Shape;564;p35"/>
                <p:cNvPicPr preferRelativeResize="0"/>
                <p:nvPr/>
              </p:nvPicPr>
              <p:blipFill rotWithShape="1">
                <a:blip r:embed="rId12">
                  <a:alphaModFix/>
                </a:blip>
                <a:srcRect/>
                <a:stretch/>
              </p:blipFill>
              <p:spPr>
                <a:xfrm>
                  <a:off x="3004375" y="461456"/>
                  <a:ext cx="403775" cy="4037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65" name="Google Shape;565;p35"/>
                <p:cNvPicPr preferRelativeResize="0"/>
                <p:nvPr/>
              </p:nvPicPr>
              <p:blipFill rotWithShape="1">
                <a:blip r:embed="rId13">
                  <a:alphaModFix/>
                </a:blip>
                <a:srcRect/>
                <a:stretch/>
              </p:blipFill>
              <p:spPr>
                <a:xfrm>
                  <a:off x="2595700" y="503594"/>
                  <a:ext cx="319500" cy="3195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66" name="Google Shape;566;p35"/>
                <p:cNvPicPr preferRelativeResize="0"/>
                <p:nvPr/>
              </p:nvPicPr>
              <p:blipFill rotWithShape="1">
                <a:blip r:embed="rId14">
                  <a:alphaModFix/>
                </a:blip>
                <a:srcRect/>
                <a:stretch/>
              </p:blipFill>
              <p:spPr>
                <a:xfrm>
                  <a:off x="3497325" y="461456"/>
                  <a:ext cx="403775" cy="4037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67" name="Google Shape;567;p35"/>
                <p:cNvPicPr preferRelativeResize="0"/>
                <p:nvPr/>
              </p:nvPicPr>
              <p:blipFill rotWithShape="1">
                <a:blip r:embed="rId15">
                  <a:alphaModFix/>
                </a:blip>
                <a:srcRect/>
                <a:stretch/>
              </p:blipFill>
              <p:spPr>
                <a:xfrm>
                  <a:off x="3990275" y="461456"/>
                  <a:ext cx="403775" cy="4037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sp>
          <p:nvSpPr>
            <p:cNvPr id="568" name="Google Shape;568;p35"/>
            <p:cNvSpPr/>
            <p:nvPr/>
          </p:nvSpPr>
          <p:spPr>
            <a:xfrm>
              <a:off x="2858024" y="3322524"/>
              <a:ext cx="240900" cy="3009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741B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35"/>
            <p:cNvSpPr txBox="1"/>
            <p:nvPr/>
          </p:nvSpPr>
          <p:spPr>
            <a:xfrm>
              <a:off x="3235807" y="3772505"/>
              <a:ext cx="2451600" cy="44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br>
                <a:rPr lang="en" sz="1200">
                  <a:latin typeface="Lato"/>
                  <a:ea typeface="Lato"/>
                  <a:cs typeface="Lato"/>
                  <a:sym typeface="Lato"/>
                </a:rPr>
              </a:br>
              <a:r>
                <a:rPr lang="en" sz="1200">
                  <a:latin typeface="Lato"/>
                  <a:ea typeface="Lato"/>
                  <a:cs typeface="Lato"/>
                  <a:sym typeface="Lato"/>
                </a:rPr>
                <a:t>SIPS</a:t>
              </a:r>
              <a:endParaRPr sz="12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70" name="Google Shape;570;p35"/>
            <p:cNvSpPr/>
            <p:nvPr/>
          </p:nvSpPr>
          <p:spPr>
            <a:xfrm>
              <a:off x="5812470" y="3322524"/>
              <a:ext cx="240900" cy="3009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741B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71" name="Google Shape;571;p35"/>
            <p:cNvGrpSpPr/>
            <p:nvPr/>
          </p:nvGrpSpPr>
          <p:grpSpPr>
            <a:xfrm>
              <a:off x="3092416" y="3562371"/>
              <a:ext cx="2722714" cy="459000"/>
              <a:chOff x="2838450" y="3503755"/>
              <a:chExt cx="3467100" cy="540000"/>
            </a:xfrm>
          </p:grpSpPr>
          <p:pic>
            <p:nvPicPr>
              <p:cNvPr id="572" name="Google Shape;572;p35"/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5765550" y="3503755"/>
                <a:ext cx="540000" cy="54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3" name="Google Shape;573;p35"/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5033775" y="3503755"/>
                <a:ext cx="540000" cy="54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4" name="Google Shape;574;p35"/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3570225" y="3503755"/>
                <a:ext cx="540000" cy="54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5" name="Google Shape;575;p35"/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2838450" y="3503755"/>
                <a:ext cx="540000" cy="54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35"/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4302000" y="3503755"/>
                <a:ext cx="540000" cy="540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77" name="Google Shape;577;p35"/>
            <p:cNvSpPr/>
            <p:nvPr/>
          </p:nvSpPr>
          <p:spPr>
            <a:xfrm>
              <a:off x="1861100" y="844373"/>
              <a:ext cx="546000" cy="2244900"/>
            </a:xfrm>
            <a:prstGeom prst="rect">
              <a:avLst/>
            </a:prstGeom>
            <a:solidFill>
              <a:srgbClr val="F3F3F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78" name="Google Shape;578;p35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2012187" y="926206"/>
              <a:ext cx="243984" cy="3160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9" name="Google Shape;579;p35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2012187" y="1353736"/>
              <a:ext cx="243984" cy="3160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0" name="Google Shape;580;p35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2012187" y="1781267"/>
              <a:ext cx="243984" cy="3160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1" name="Google Shape;581;p35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2012187" y="2208798"/>
              <a:ext cx="243984" cy="3160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35"/>
            <p:cNvSpPr/>
            <p:nvPr/>
          </p:nvSpPr>
          <p:spPr>
            <a:xfrm>
              <a:off x="2858024" y="4152248"/>
              <a:ext cx="240900" cy="3009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741B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35"/>
            <p:cNvSpPr/>
            <p:nvPr/>
          </p:nvSpPr>
          <p:spPr>
            <a:xfrm>
              <a:off x="5812470" y="4152248"/>
              <a:ext cx="240900" cy="3009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741B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35"/>
            <p:cNvSpPr txBox="1"/>
            <p:nvPr/>
          </p:nvSpPr>
          <p:spPr>
            <a:xfrm>
              <a:off x="3238466" y="4530720"/>
              <a:ext cx="2451600" cy="44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br>
                <a:rPr lang="en" sz="1200">
                  <a:latin typeface="Lato"/>
                  <a:ea typeface="Lato"/>
                  <a:cs typeface="Lato"/>
                  <a:sym typeface="Lato"/>
                </a:rPr>
              </a:br>
              <a:r>
                <a:rPr lang="en" sz="1200">
                  <a:latin typeface="Lato"/>
                  <a:ea typeface="Lato"/>
                  <a:cs typeface="Lato"/>
                  <a:sym typeface="Lato"/>
                </a:rPr>
                <a:t>Varied Data Sources</a:t>
              </a:r>
              <a:endParaRPr sz="12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85" name="Google Shape;585;p35"/>
            <p:cNvSpPr/>
            <p:nvPr/>
          </p:nvSpPr>
          <p:spPr>
            <a:xfrm>
              <a:off x="6500315" y="866150"/>
              <a:ext cx="771600" cy="1806900"/>
            </a:xfrm>
            <a:prstGeom prst="rect">
              <a:avLst/>
            </a:prstGeom>
            <a:solidFill>
              <a:srgbClr val="F3F3F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latin typeface="Lato"/>
                  <a:ea typeface="Lato"/>
                  <a:cs typeface="Lato"/>
                  <a:sym typeface="Lato"/>
                </a:rPr>
                <a:t>NASA Funded Research</a:t>
              </a:r>
              <a:endParaRPr sz="10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86" name="Google Shape;586;p35"/>
            <p:cNvSpPr/>
            <p:nvPr/>
          </p:nvSpPr>
          <p:spPr>
            <a:xfrm rot="-5400000">
              <a:off x="2319986" y="1095639"/>
              <a:ext cx="261000" cy="2781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741B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35"/>
            <p:cNvSpPr/>
            <p:nvPr/>
          </p:nvSpPr>
          <p:spPr>
            <a:xfrm rot="-5400000">
              <a:off x="2319986" y="2140310"/>
              <a:ext cx="261000" cy="2781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741B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35"/>
            <p:cNvSpPr/>
            <p:nvPr/>
          </p:nvSpPr>
          <p:spPr>
            <a:xfrm rot="5400000">
              <a:off x="6326561" y="2216645"/>
              <a:ext cx="261000" cy="2781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741B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35"/>
            <p:cNvSpPr/>
            <p:nvPr/>
          </p:nvSpPr>
          <p:spPr>
            <a:xfrm rot="5400000">
              <a:off x="6326561" y="1171974"/>
              <a:ext cx="261000" cy="2781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741B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90" name="Google Shape;590;p35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6761560" y="1104543"/>
              <a:ext cx="277996" cy="300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1" name="Google Shape;591;p35"/>
            <p:cNvPicPr preferRelativeResize="0"/>
            <p:nvPr/>
          </p:nvPicPr>
          <p:blipFill rotWithShape="1">
            <a:blip r:embed="rId22">
              <a:alphaModFix/>
            </a:blip>
            <a:srcRect/>
            <a:stretch/>
          </p:blipFill>
          <p:spPr>
            <a:xfrm>
              <a:off x="6761560" y="2177971"/>
              <a:ext cx="277996" cy="300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2" name="Google Shape;592;p35"/>
            <p:cNvSpPr/>
            <p:nvPr/>
          </p:nvSpPr>
          <p:spPr>
            <a:xfrm>
              <a:off x="6041640" y="2608999"/>
              <a:ext cx="830100" cy="358500"/>
            </a:xfrm>
            <a:prstGeom prst="leftUpArrow">
              <a:avLst/>
            </a:prstGeom>
            <a:solidFill>
              <a:srgbClr val="741B4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93" name="Google Shape;593;p35"/>
            <p:cNvPicPr preferRelativeResize="0"/>
            <p:nvPr/>
          </p:nvPicPr>
          <p:blipFill rotWithShape="1">
            <a:blip r:embed="rId23">
              <a:alphaModFix/>
            </a:blip>
            <a:srcRect/>
            <a:stretch/>
          </p:blipFill>
          <p:spPr>
            <a:xfrm>
              <a:off x="1976163" y="2647699"/>
              <a:ext cx="316025" cy="3160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95" name="Google Shape;595;p35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933700" y="32200"/>
            <a:ext cx="121030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EOSDIS DAAC Transition to Earthdata Cloud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06" name="Google Shape;606;p3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601" name="Google Shape;60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547434" cy="45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9096" y="3031296"/>
            <a:ext cx="3776780" cy="186622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03" name="Google Shape;603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9151" y="989674"/>
            <a:ext cx="3616712" cy="198206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04" name="Google Shape;604;p36"/>
          <p:cNvSpPr/>
          <p:nvPr/>
        </p:nvSpPr>
        <p:spPr>
          <a:xfrm>
            <a:off x="4503876" y="1346100"/>
            <a:ext cx="3852000" cy="9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Today</a:t>
            </a:r>
            <a:r>
              <a:rPr lang="en" sz="15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 users seeking NASA’s data may have to visit several DAACs to fulfill their needs.  Moving between data centers and interfaces can be less efficient and time consuming.</a:t>
            </a:r>
            <a:endParaRPr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</p:txBody>
      </p:sp>
      <p:sp>
        <p:nvSpPr>
          <p:cNvPr id="605" name="Google Shape;605;p36"/>
          <p:cNvSpPr/>
          <p:nvPr/>
        </p:nvSpPr>
        <p:spPr>
          <a:xfrm>
            <a:off x="424769" y="3163265"/>
            <a:ext cx="3931200" cy="12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As more EOSDIS data is moved into NASA’s Earthdata Cloud, users will </a:t>
            </a:r>
            <a:r>
              <a:rPr lang="en" sz="15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be increasingly </a:t>
            </a:r>
            <a:r>
              <a:rPr lang="en" sz="15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able to (seamlessly) use data across traditional discipline silos – making the </a:t>
            </a:r>
            <a:r>
              <a:rPr lang="en" sz="1500" u="sng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near future</a:t>
            </a:r>
            <a:r>
              <a:rPr lang="en" sz="15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 look a lot like a ‘Data Lake’.</a:t>
            </a:r>
            <a:endParaRPr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</p:txBody>
      </p:sp>
      <p:pic>
        <p:nvPicPr>
          <p:cNvPr id="607" name="Google Shape;607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33700" y="32200"/>
            <a:ext cx="121030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3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Cloud Holdings Metrics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17" name="Google Shape;617;p3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613" name="Google Shape;61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547434" cy="45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37" title="Char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17908" y="949040"/>
            <a:ext cx="5508173" cy="339557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15" name="Google Shape;615;p37"/>
          <p:cNvSpPr txBox="1"/>
          <p:nvPr/>
        </p:nvSpPr>
        <p:spPr>
          <a:xfrm>
            <a:off x="0" y="4265476"/>
            <a:ext cx="9144000" cy="461700"/>
          </a:xfrm>
          <a:prstGeom prst="rect">
            <a:avLst/>
          </a:prstGeom>
          <a:solidFill>
            <a:srgbClr val="ECF0F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 dirty="0">
                <a:solidFill>
                  <a:srgbClr val="393939"/>
                </a:solidFill>
                <a:latin typeface="Roboto"/>
                <a:ea typeface="Roboto"/>
                <a:cs typeface="Roboto"/>
                <a:sym typeface="Roboto"/>
              </a:rPr>
              <a:t>112 datasets and 3.4M granules added to EDC’s public offering since April</a:t>
            </a:r>
            <a:endParaRPr sz="1600" b="1" i="0" u="none" strike="noStrike" cap="none" dirty="0">
              <a:solidFill>
                <a:srgbClr val="39393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6" name="Google Shape;616;p37"/>
          <p:cNvSpPr txBox="1"/>
          <p:nvPr/>
        </p:nvSpPr>
        <p:spPr>
          <a:xfrm>
            <a:off x="7326075" y="3412925"/>
            <a:ext cx="1818000" cy="8004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1000" i="1" u="none" strike="noStrike" cap="none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Data gathered from CMR inventory on 7/18/22. </a:t>
            </a:r>
            <a:endParaRPr sz="1000" i="1" u="none" strike="noStrike" cap="none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1000" i="1" u="none" strike="noStrike" cap="none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Total Archive Size in FY21: </a:t>
            </a:r>
            <a:endParaRPr sz="1000" i="1" u="none" strike="noStrike" cap="none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1000" i="1" u="none" strike="noStrike" cap="none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1.56Billion granules</a:t>
            </a:r>
            <a:endParaRPr sz="1000" i="1" u="none" strike="noStrike" cap="none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18" name="Google Shape;618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33700" y="32200"/>
            <a:ext cx="121030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38"/>
          <p:cNvSpPr txBox="1">
            <a:spLocks noGrp="1"/>
          </p:cNvSpPr>
          <p:nvPr>
            <p:ph type="title"/>
          </p:nvPr>
        </p:nvSpPr>
        <p:spPr>
          <a:xfrm>
            <a:off x="318825" y="3370600"/>
            <a:ext cx="24435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Earthdata Cloud 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(EDC)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27" name="Google Shape;627;p3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624" name="Google Shape;624;p38" descr="BlackMarble_2016_Americas_composite.png"/>
          <p:cNvPicPr preferRelativeResize="0"/>
          <p:nvPr/>
        </p:nvPicPr>
        <p:blipFill rotWithShape="1">
          <a:blip r:embed="rId3">
            <a:alphaModFix/>
          </a:blip>
          <a:srcRect b="70038"/>
          <a:stretch/>
        </p:blipFill>
        <p:spPr>
          <a:xfrm>
            <a:off x="-6" y="0"/>
            <a:ext cx="9144006" cy="220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" y="0"/>
            <a:ext cx="547434" cy="458025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38"/>
          <p:cNvSpPr txBox="1"/>
          <p:nvPr/>
        </p:nvSpPr>
        <p:spPr>
          <a:xfrm>
            <a:off x="2708365" y="2325189"/>
            <a:ext cx="6347259" cy="2671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Calibri"/>
              <a:buChar char="●"/>
            </a:pPr>
            <a:r>
              <a:rPr lang="en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“Managed” commercial cloud for EOSDIS on Amazon Web S</a:t>
            </a:r>
            <a:r>
              <a:rPr lang="en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ervices</a:t>
            </a:r>
            <a:endParaRPr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0" marR="0" lvl="0" indent="-342900" algn="l" rtl="0">
              <a:spcBef>
                <a:spcPts val="90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Calibri"/>
              <a:buChar char="●"/>
            </a:pPr>
            <a:r>
              <a:rPr lang="en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Improves the efficiency of NASA’s data systems operations – maintaining free/open data policy</a:t>
            </a:r>
            <a:endParaRPr sz="1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marL="457200" marR="0" lvl="0" indent="-342900" algn="l" rtl="0">
              <a:spcBef>
                <a:spcPts val="90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Calibri"/>
              <a:buChar char="●"/>
            </a:pPr>
            <a:r>
              <a:rPr lang="en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Initially architected for EOSDIS DAACs (applications and mission data ingest, archive, distribution)</a:t>
            </a:r>
            <a:endParaRPr sz="1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marL="457200" marR="0" lvl="0" indent="-342900" algn="l" rtl="0">
              <a:spcBef>
                <a:spcPts val="90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Calibri"/>
              <a:buChar char="●"/>
            </a:pPr>
            <a:r>
              <a:rPr lang="en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Operational July 2019.  First in, Common Metadata Repository (CMR) Application, Earthdata Search Application, 6 PB Sentinel-1 mission data.  </a:t>
            </a:r>
            <a:endParaRPr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0" marR="0" lvl="0" indent="-342900" algn="l" rtl="0">
              <a:spcBef>
                <a:spcPts val="900"/>
              </a:spcBef>
              <a:spcAft>
                <a:spcPts val="900"/>
              </a:spcAft>
              <a:buClr>
                <a:schemeClr val="tx1"/>
              </a:buClr>
              <a:buSzPts val="1400"/>
              <a:buFont typeface="Calibri"/>
              <a:buChar char="●"/>
            </a:pPr>
            <a:r>
              <a:rPr lang="en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23 PB of mission data in EDC as of May 2022 with plan to onboard 50/75 top datasets by Q4 CY 2022, establishing initial “data lake”.</a:t>
            </a:r>
            <a:endParaRPr sz="1400" dirty="0">
              <a:solidFill>
                <a:schemeClr val="tx1"/>
              </a:solidFill>
              <a:highlight>
                <a:srgbClr val="FFFF00"/>
              </a:highlight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</p:txBody>
      </p:sp>
      <p:pic>
        <p:nvPicPr>
          <p:cNvPr id="628" name="Google Shape;628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33700" y="32200"/>
            <a:ext cx="121030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What is the Earthdata Cloud Platform?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34" name="Google Shape;634;p39"/>
          <p:cNvSpPr txBox="1">
            <a:spLocks noGrp="1"/>
          </p:cNvSpPr>
          <p:nvPr>
            <p:ph type="body" idx="1"/>
          </p:nvPr>
        </p:nvSpPr>
        <p:spPr>
          <a:xfrm>
            <a:off x="387900" y="1261224"/>
            <a:ext cx="8368200" cy="118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1400" dirty="0">
                <a:latin typeface="Roboto" panose="02000000000000000000" pitchFamily="2" charset="0"/>
                <a:ea typeface="Roboto" panose="02000000000000000000" pitchFamily="2" charset="0"/>
                <a:cs typeface="Arial"/>
                <a:sym typeface="Arial"/>
              </a:rPr>
              <a:t>Earthdata Cloud Platform (NGAP - NASA General Application Platform) is a multi-account, Infrastructure-as-a-Service (IaaS) cloud platform operating on Amazon Web Services (AWS) under a single ESDIS owned top level “payer account”, </a:t>
            </a:r>
            <a:r>
              <a:rPr lang="en" sz="1400" u="sng" dirty="0">
                <a:latin typeface="Roboto" panose="02000000000000000000" pitchFamily="2" charset="0"/>
                <a:ea typeface="Roboto" panose="02000000000000000000" pitchFamily="2" charset="0"/>
                <a:cs typeface="Arial"/>
                <a:sym typeface="Arial"/>
              </a:rPr>
              <a:t>providing shared cloud services and controls to EOSDIS</a:t>
            </a:r>
            <a:r>
              <a:rPr lang="en" sz="1400" dirty="0">
                <a:latin typeface="Roboto" panose="02000000000000000000" pitchFamily="2" charset="0"/>
                <a:ea typeface="Roboto" panose="02000000000000000000" pitchFamily="2" charset="0"/>
                <a:cs typeface="Arial"/>
                <a:sym typeface="Arial"/>
              </a:rPr>
              <a:t>.  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35" name="Google Shape;635;p3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636" name="Google Shape;63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547434" cy="45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33700" y="32200"/>
            <a:ext cx="1210305" cy="393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8" name="Google Shape;638;p39"/>
          <p:cNvGrpSpPr/>
          <p:nvPr/>
        </p:nvGrpSpPr>
        <p:grpSpPr>
          <a:xfrm>
            <a:off x="1092375" y="2296025"/>
            <a:ext cx="6969525" cy="2702890"/>
            <a:chOff x="1456500" y="2485364"/>
            <a:chExt cx="9292700" cy="3603853"/>
          </a:xfrm>
        </p:grpSpPr>
        <p:grpSp>
          <p:nvGrpSpPr>
            <p:cNvPr id="639" name="Google Shape;639;p39"/>
            <p:cNvGrpSpPr/>
            <p:nvPr/>
          </p:nvGrpSpPr>
          <p:grpSpPr>
            <a:xfrm>
              <a:off x="4685746" y="2485364"/>
              <a:ext cx="2471816" cy="3383044"/>
              <a:chOff x="4540943" y="1368082"/>
              <a:chExt cx="3030300" cy="4367472"/>
            </a:xfrm>
          </p:grpSpPr>
          <p:sp>
            <p:nvSpPr>
              <p:cNvPr id="640" name="Google Shape;640;p39"/>
              <p:cNvSpPr txBox="1"/>
              <p:nvPr/>
            </p:nvSpPr>
            <p:spPr>
              <a:xfrm>
                <a:off x="4543763" y="3983290"/>
                <a:ext cx="3024899" cy="4899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b="1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sym typeface="Arial"/>
                  </a:rPr>
                  <a:t>Maximizes Flexibility</a:t>
                </a:r>
                <a:endParaRPr sz="11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grpSp>
            <p:nvGrpSpPr>
              <p:cNvPr id="641" name="Google Shape;641;p39"/>
              <p:cNvGrpSpPr/>
              <p:nvPr/>
            </p:nvGrpSpPr>
            <p:grpSpPr>
              <a:xfrm>
                <a:off x="5031972" y="1368082"/>
                <a:ext cx="2047717" cy="2524099"/>
                <a:chOff x="5200242" y="1625329"/>
                <a:chExt cx="1791372" cy="2208117"/>
              </a:xfrm>
            </p:grpSpPr>
            <p:grpSp>
              <p:nvGrpSpPr>
                <p:cNvPr id="642" name="Google Shape;642;p39"/>
                <p:cNvGrpSpPr/>
                <p:nvPr/>
              </p:nvGrpSpPr>
              <p:grpSpPr>
                <a:xfrm>
                  <a:off x="5200242" y="1625329"/>
                  <a:ext cx="1791372" cy="1791372"/>
                  <a:chOff x="3976141" y="2390849"/>
                  <a:chExt cx="1353000" cy="1353000"/>
                </a:xfrm>
              </p:grpSpPr>
              <p:sp>
                <p:nvSpPr>
                  <p:cNvPr id="643" name="Google Shape;643;p39"/>
                  <p:cNvSpPr/>
                  <p:nvPr/>
                </p:nvSpPr>
                <p:spPr>
                  <a:xfrm rot="10800000" flipH="1">
                    <a:off x="3976141" y="2390849"/>
                    <a:ext cx="1353000" cy="1353000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200">
                      <a:solidFill>
                        <a:schemeClr val="lt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sym typeface="Arial"/>
                    </a:endParaRPr>
                  </a:p>
                </p:txBody>
              </p:sp>
              <p:sp>
                <p:nvSpPr>
                  <p:cNvPr id="644" name="Google Shape;644;p39"/>
                  <p:cNvSpPr/>
                  <p:nvPr/>
                </p:nvSpPr>
                <p:spPr>
                  <a:xfrm rot="10800000" flipH="1">
                    <a:off x="4088279" y="2503111"/>
                    <a:ext cx="1128600" cy="1128600"/>
                  </a:xfrm>
                  <a:prstGeom prst="ellipse">
                    <a:avLst/>
                  </a:prstGeom>
                  <a:solidFill>
                    <a:srgbClr val="F2F2F2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200">
                      <a:solidFill>
                        <a:schemeClr val="lt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sym typeface="Arial"/>
                    </a:endParaRPr>
                  </a:p>
                </p:txBody>
              </p:sp>
            </p:grpSp>
            <p:sp>
              <p:nvSpPr>
                <p:cNvPr id="645" name="Google Shape;645;p39"/>
                <p:cNvSpPr/>
                <p:nvPr/>
              </p:nvSpPr>
              <p:spPr>
                <a:xfrm rot="10800000" flipH="1">
                  <a:off x="5479019" y="3341921"/>
                  <a:ext cx="1234643" cy="491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19680" h="1003112" extrusionOk="0">
                      <a:moveTo>
                        <a:pt x="1259840" y="0"/>
                      </a:moveTo>
                      <a:lnTo>
                        <a:pt x="1551053" y="261960"/>
                      </a:lnTo>
                      <a:lnTo>
                        <a:pt x="1600250" y="267053"/>
                      </a:lnTo>
                      <a:cubicBezTo>
                        <a:pt x="1910477" y="310406"/>
                        <a:pt x="2216150" y="421135"/>
                        <a:pt x="2519680" y="606872"/>
                      </a:cubicBezTo>
                      <a:lnTo>
                        <a:pt x="2283460" y="987872"/>
                      </a:lnTo>
                      <a:cubicBezTo>
                        <a:pt x="1776307" y="644972"/>
                        <a:pt x="811953" y="538292"/>
                        <a:pt x="228600" y="1003112"/>
                      </a:cubicBezTo>
                      <a:lnTo>
                        <a:pt x="0" y="576392"/>
                      </a:lnTo>
                      <a:cubicBezTo>
                        <a:pt x="276754" y="443042"/>
                        <a:pt x="547555" y="347643"/>
                        <a:pt x="813798" y="294614"/>
                      </a:cubicBezTo>
                      <a:lnTo>
                        <a:pt x="959486" y="270184"/>
                      </a:ln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sym typeface="Arial"/>
                  </a:endParaRPr>
                </a:p>
              </p:txBody>
            </p:sp>
          </p:grpSp>
          <p:sp>
            <p:nvSpPr>
              <p:cNvPr id="646" name="Google Shape;646;p39"/>
              <p:cNvSpPr/>
              <p:nvPr/>
            </p:nvSpPr>
            <p:spPr>
              <a:xfrm flipH="1">
                <a:off x="4540943" y="4781854"/>
                <a:ext cx="3030300" cy="953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10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sym typeface="Arial"/>
                  </a:rPr>
                  <a:t>Provide projects the freedom to implement solutions that fit their problem domains</a:t>
                </a:r>
                <a:endParaRPr sz="11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</p:grpSp>
        <p:grpSp>
          <p:nvGrpSpPr>
            <p:cNvPr id="647" name="Google Shape;647;p39"/>
            <p:cNvGrpSpPr/>
            <p:nvPr/>
          </p:nvGrpSpPr>
          <p:grpSpPr>
            <a:xfrm>
              <a:off x="1456500" y="2486757"/>
              <a:ext cx="2928200" cy="3590194"/>
              <a:chOff x="969208" y="1440217"/>
              <a:chExt cx="3589800" cy="4634900"/>
            </a:xfrm>
          </p:grpSpPr>
          <p:sp>
            <p:nvSpPr>
              <p:cNvPr id="648" name="Google Shape;648;p39"/>
              <p:cNvSpPr txBox="1"/>
              <p:nvPr/>
            </p:nvSpPr>
            <p:spPr>
              <a:xfrm>
                <a:off x="1088101" y="4053627"/>
                <a:ext cx="3108600" cy="4899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400" b="1" dirty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sym typeface="Arial"/>
                  </a:rPr>
                  <a:t>Maximizes Autonomy</a:t>
                </a:r>
                <a:endParaRPr sz="1100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grpSp>
            <p:nvGrpSpPr>
              <p:cNvPr id="649" name="Google Shape;649;p39"/>
              <p:cNvGrpSpPr/>
              <p:nvPr/>
            </p:nvGrpSpPr>
            <p:grpSpPr>
              <a:xfrm>
                <a:off x="1618434" y="1440217"/>
                <a:ext cx="2047717" cy="2524102"/>
                <a:chOff x="2223547" y="1628477"/>
                <a:chExt cx="1791372" cy="2208120"/>
              </a:xfrm>
            </p:grpSpPr>
            <p:grpSp>
              <p:nvGrpSpPr>
                <p:cNvPr id="650" name="Google Shape;650;p39"/>
                <p:cNvGrpSpPr/>
                <p:nvPr/>
              </p:nvGrpSpPr>
              <p:grpSpPr>
                <a:xfrm>
                  <a:off x="2223547" y="1628477"/>
                  <a:ext cx="1791372" cy="1791372"/>
                  <a:chOff x="1230009" y="2393228"/>
                  <a:chExt cx="1353000" cy="1353000"/>
                </a:xfrm>
              </p:grpSpPr>
              <p:sp>
                <p:nvSpPr>
                  <p:cNvPr id="651" name="Google Shape;651;p39"/>
                  <p:cNvSpPr/>
                  <p:nvPr/>
                </p:nvSpPr>
                <p:spPr>
                  <a:xfrm rot="10800000" flipH="1">
                    <a:off x="1230009" y="2393228"/>
                    <a:ext cx="1353000" cy="1353000"/>
                  </a:xfrm>
                  <a:prstGeom prst="ellipse">
                    <a:avLst/>
                  </a:prstGeom>
                  <a:solidFill>
                    <a:srgbClr val="DCAB0E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200">
                      <a:solidFill>
                        <a:schemeClr val="lt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sym typeface="Arial"/>
                    </a:endParaRPr>
                  </a:p>
                </p:txBody>
              </p:sp>
              <p:sp>
                <p:nvSpPr>
                  <p:cNvPr id="652" name="Google Shape;652;p39"/>
                  <p:cNvSpPr/>
                  <p:nvPr/>
                </p:nvSpPr>
                <p:spPr>
                  <a:xfrm rot="10800000" flipH="1">
                    <a:off x="1342147" y="2505490"/>
                    <a:ext cx="1128600" cy="1128600"/>
                  </a:xfrm>
                  <a:prstGeom prst="ellipse">
                    <a:avLst/>
                  </a:prstGeom>
                  <a:solidFill>
                    <a:srgbClr val="F2F2F2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200">
                      <a:solidFill>
                        <a:schemeClr val="lt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sym typeface="Arial"/>
                    </a:endParaRPr>
                  </a:p>
                </p:txBody>
              </p:sp>
            </p:grpSp>
            <p:sp>
              <p:nvSpPr>
                <p:cNvPr id="653" name="Google Shape;653;p39"/>
                <p:cNvSpPr/>
                <p:nvPr/>
              </p:nvSpPr>
              <p:spPr>
                <a:xfrm rot="10800000" flipH="1">
                  <a:off x="2502227" y="3345072"/>
                  <a:ext cx="1234643" cy="491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19680" h="1003112" extrusionOk="0">
                      <a:moveTo>
                        <a:pt x="1259840" y="0"/>
                      </a:moveTo>
                      <a:lnTo>
                        <a:pt x="1551053" y="261960"/>
                      </a:lnTo>
                      <a:lnTo>
                        <a:pt x="1600250" y="267053"/>
                      </a:lnTo>
                      <a:cubicBezTo>
                        <a:pt x="1910477" y="310406"/>
                        <a:pt x="2216150" y="421135"/>
                        <a:pt x="2519680" y="606872"/>
                      </a:cubicBezTo>
                      <a:lnTo>
                        <a:pt x="2283460" y="987872"/>
                      </a:lnTo>
                      <a:cubicBezTo>
                        <a:pt x="1776307" y="644972"/>
                        <a:pt x="811953" y="538292"/>
                        <a:pt x="228600" y="1003112"/>
                      </a:cubicBezTo>
                      <a:lnTo>
                        <a:pt x="0" y="576392"/>
                      </a:lnTo>
                      <a:cubicBezTo>
                        <a:pt x="276754" y="443042"/>
                        <a:pt x="547555" y="347643"/>
                        <a:pt x="813798" y="294614"/>
                      </a:cubicBezTo>
                      <a:lnTo>
                        <a:pt x="959486" y="270184"/>
                      </a:lnTo>
                      <a:close/>
                    </a:path>
                  </a:pathLst>
                </a:custGeom>
                <a:solidFill>
                  <a:srgbClr val="DCAB0E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sym typeface="Arial"/>
                  </a:endParaRPr>
                </a:p>
              </p:txBody>
            </p:sp>
          </p:grpSp>
          <p:sp>
            <p:nvSpPr>
              <p:cNvPr id="654" name="Google Shape;654;p39"/>
              <p:cNvSpPr/>
              <p:nvPr/>
            </p:nvSpPr>
            <p:spPr>
              <a:xfrm flipH="1">
                <a:off x="969208" y="4843317"/>
                <a:ext cx="3589800" cy="123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100" dirty="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  <a:sym typeface="Arial"/>
                  </a:rPr>
                  <a:t>Be a platform, not a gate; foster experimentation/innovation and support production needs of application owners</a:t>
                </a:r>
                <a:endParaRPr sz="1100" dirty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</p:grpSp>
        <p:pic>
          <p:nvPicPr>
            <p:cNvPr id="655" name="Google Shape;655;p3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124651" y="2533421"/>
              <a:ext cx="1344276" cy="134427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56" name="Google Shape;656;p39"/>
            <p:cNvGrpSpPr/>
            <p:nvPr/>
          </p:nvGrpSpPr>
          <p:grpSpPr>
            <a:xfrm>
              <a:off x="7525255" y="2485365"/>
              <a:ext cx="3223945" cy="3603852"/>
              <a:chOff x="7392518" y="2485365"/>
              <a:chExt cx="3223945" cy="3603852"/>
            </a:xfrm>
          </p:grpSpPr>
          <p:grpSp>
            <p:nvGrpSpPr>
              <p:cNvPr id="657" name="Google Shape;657;p39"/>
              <p:cNvGrpSpPr/>
              <p:nvPr/>
            </p:nvGrpSpPr>
            <p:grpSpPr>
              <a:xfrm>
                <a:off x="7392518" y="2485365"/>
                <a:ext cx="3223945" cy="3603852"/>
                <a:chOff x="7535951" y="1438419"/>
                <a:chExt cx="3952367" cy="4652534"/>
              </a:xfrm>
            </p:grpSpPr>
            <p:sp>
              <p:nvSpPr>
                <p:cNvPr id="658" name="Google Shape;658;p39"/>
                <p:cNvSpPr txBox="1"/>
                <p:nvPr/>
              </p:nvSpPr>
              <p:spPr>
                <a:xfrm>
                  <a:off x="7535951" y="4053627"/>
                  <a:ext cx="3952200" cy="4899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400" b="1">
                      <a:solidFill>
                        <a:schemeClr val="tx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sym typeface="Arial"/>
                    </a:rPr>
                    <a:t>Shared Services &amp; Controls</a:t>
                  </a:r>
                  <a:endParaRPr sz="110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</a:endParaRPr>
                </a:p>
              </p:txBody>
            </p:sp>
            <p:grpSp>
              <p:nvGrpSpPr>
                <p:cNvPr id="659" name="Google Shape;659;p39"/>
                <p:cNvGrpSpPr/>
                <p:nvPr/>
              </p:nvGrpSpPr>
              <p:grpSpPr>
                <a:xfrm>
                  <a:off x="8487711" y="1438419"/>
                  <a:ext cx="2047717" cy="2524099"/>
                  <a:chOff x="8176938" y="1626904"/>
                  <a:chExt cx="1791372" cy="2208117"/>
                </a:xfrm>
              </p:grpSpPr>
              <p:grpSp>
                <p:nvGrpSpPr>
                  <p:cNvPr id="660" name="Google Shape;660;p39"/>
                  <p:cNvGrpSpPr/>
                  <p:nvPr/>
                </p:nvGrpSpPr>
                <p:grpSpPr>
                  <a:xfrm>
                    <a:off x="8176938" y="1626904"/>
                    <a:ext cx="1791372" cy="1791372"/>
                    <a:chOff x="6712747" y="2390849"/>
                    <a:chExt cx="1353000" cy="1353000"/>
                  </a:xfrm>
                </p:grpSpPr>
                <p:sp>
                  <p:nvSpPr>
                    <p:cNvPr id="661" name="Google Shape;661;p39"/>
                    <p:cNvSpPr/>
                    <p:nvPr/>
                  </p:nvSpPr>
                  <p:spPr>
                    <a:xfrm rot="10800000" flipH="1">
                      <a:off x="6712747" y="2390849"/>
                      <a:ext cx="1353000" cy="1353000"/>
                    </a:xfrm>
                    <a:prstGeom prst="ellipse">
                      <a:avLst/>
                    </a:prstGeom>
                    <a:solidFill>
                      <a:srgbClr val="446E78"/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lt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sym typeface="Arial"/>
                      </a:endParaRPr>
                    </a:p>
                  </p:txBody>
                </p:sp>
                <p:sp>
                  <p:nvSpPr>
                    <p:cNvPr id="662" name="Google Shape;662;p39"/>
                    <p:cNvSpPr/>
                    <p:nvPr/>
                  </p:nvSpPr>
                  <p:spPr>
                    <a:xfrm rot="10800000" flipH="1">
                      <a:off x="6824885" y="2503111"/>
                      <a:ext cx="1128600" cy="1128600"/>
                    </a:xfrm>
                    <a:prstGeom prst="ellipse">
                      <a:avLst/>
                    </a:prstGeom>
                    <a:solidFill>
                      <a:srgbClr val="F2F2F2"/>
                    </a:solidFill>
                    <a:ln>
                      <a:noFill/>
                    </a:ln>
                  </p:spPr>
                  <p:txBody>
                    <a:bodyPr spcFirstLastPara="1" wrap="square" lIns="68575" tIns="34275" rIns="68575" bIns="34275" anchor="ctr" anchorCtr="0">
                      <a:noAutofit/>
                    </a:bodyPr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lt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sym typeface="Arial"/>
                      </a:endParaRPr>
                    </a:p>
                  </p:txBody>
                </p:sp>
              </p:grpSp>
              <p:sp>
                <p:nvSpPr>
                  <p:cNvPr id="663" name="Google Shape;663;p39"/>
                  <p:cNvSpPr/>
                  <p:nvPr/>
                </p:nvSpPr>
                <p:spPr>
                  <a:xfrm rot="10800000" flipH="1">
                    <a:off x="8455812" y="3343496"/>
                    <a:ext cx="1234643" cy="491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19680" h="1003112" extrusionOk="0">
                        <a:moveTo>
                          <a:pt x="1259840" y="0"/>
                        </a:moveTo>
                        <a:lnTo>
                          <a:pt x="1551053" y="261960"/>
                        </a:lnTo>
                        <a:lnTo>
                          <a:pt x="1600250" y="267053"/>
                        </a:lnTo>
                        <a:cubicBezTo>
                          <a:pt x="1910477" y="310406"/>
                          <a:pt x="2216150" y="421135"/>
                          <a:pt x="2519680" y="606872"/>
                        </a:cubicBezTo>
                        <a:lnTo>
                          <a:pt x="2283460" y="987872"/>
                        </a:lnTo>
                        <a:cubicBezTo>
                          <a:pt x="1776307" y="644972"/>
                          <a:pt x="811953" y="538292"/>
                          <a:pt x="228600" y="1003112"/>
                        </a:cubicBezTo>
                        <a:lnTo>
                          <a:pt x="0" y="576392"/>
                        </a:lnTo>
                        <a:cubicBezTo>
                          <a:pt x="276754" y="443042"/>
                          <a:pt x="547555" y="347643"/>
                          <a:pt x="813798" y="294614"/>
                        </a:cubicBezTo>
                        <a:lnTo>
                          <a:pt x="959486" y="270184"/>
                        </a:lnTo>
                        <a:close/>
                      </a:path>
                    </a:pathLst>
                  </a:custGeom>
                  <a:solidFill>
                    <a:srgbClr val="446E78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200">
                      <a:solidFill>
                        <a:schemeClr val="lt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sym typeface="Arial"/>
                    </a:endParaRPr>
                  </a:p>
                </p:txBody>
              </p:sp>
            </p:grpSp>
            <p:sp>
              <p:nvSpPr>
                <p:cNvPr id="664" name="Google Shape;664;p39"/>
                <p:cNvSpPr/>
                <p:nvPr/>
              </p:nvSpPr>
              <p:spPr>
                <a:xfrm flipH="1">
                  <a:off x="7536118" y="4859153"/>
                  <a:ext cx="3952200" cy="1231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100">
                      <a:solidFill>
                        <a:schemeClr val="tx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sym typeface="Arial"/>
                    </a:rPr>
                    <a:t>Platform manages common shared services &amp; controls to reduce duplication, system complexity, and cost across EOSDIS</a:t>
                  </a:r>
                  <a:endParaRPr sz="1100">
                    <a:solidFill>
                      <a:schemeClr val="tx1"/>
                    </a:solidFill>
                    <a:latin typeface="Roboto" panose="02000000000000000000" pitchFamily="2" charset="0"/>
                    <a:ea typeface="Roboto" panose="02000000000000000000" pitchFamily="2" charset="0"/>
                  </a:endParaRPr>
                </a:p>
              </p:txBody>
            </p:sp>
          </p:grpSp>
          <p:pic>
            <p:nvPicPr>
              <p:cNvPr id="665" name="Google Shape;665;p39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8405517" y="2662155"/>
                <a:ext cx="1196259" cy="119625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66" name="Google Shape;666;p39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267443" y="2705113"/>
              <a:ext cx="1131892" cy="113189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EOSDIS Cumulus Project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72" name="Google Shape;672;p40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8007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Cumulus is a cloud-based framework for: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Data ingest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Data archive 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Data distribution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Data management</a:t>
            </a:r>
          </a:p>
          <a:p>
            <a:pPr marL="0" indent="0">
              <a:buNone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Cumulus includes Harmony, NASA’s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</a:rPr>
              <a:t>Earthdata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 Cloud Services System, which allows users to produce analysis-ready data by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</a:rPr>
              <a:t>subsetting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, reprojecting, and converting data to a cloud-optimized format. </a:t>
            </a:r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 sz="1800" b="0" i="0" u="none" strike="noStrike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Shared services reduce redundancy</a:t>
            </a:r>
          </a:p>
        </p:txBody>
      </p:sp>
      <p:sp>
        <p:nvSpPr>
          <p:cNvPr id="673" name="Google Shape;673;p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674" name="Google Shape;67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547434" cy="45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33700" y="32200"/>
            <a:ext cx="121030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88601" y="1262475"/>
            <a:ext cx="4750124" cy="3400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4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Cumulus Stewardship Features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85" name="Google Shape;685;p4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pic>
        <p:nvPicPr>
          <p:cNvPr id="682" name="Google Shape;68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547434" cy="45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2963" y="1104050"/>
            <a:ext cx="6738077" cy="3790163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41"/>
          <p:cNvSpPr txBox="1"/>
          <p:nvPr/>
        </p:nvSpPr>
        <p:spPr>
          <a:xfrm>
            <a:off x="1463188" y="1091581"/>
            <a:ext cx="3325500" cy="3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 i="0" u="none" strike="noStrike" cap="none" dirty="0">
                <a:solidFill>
                  <a:srgbClr val="EFEFEF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Backup &amp; recovery</a:t>
            </a:r>
            <a:endParaRPr sz="2200" i="0" u="none" strike="noStrike" cap="none" dirty="0">
              <a:solidFill>
                <a:srgbClr val="EFEFEF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i="0" u="none" strike="noStrike" cap="none" dirty="0">
              <a:solidFill>
                <a:srgbClr val="EFEFEF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 i="0" u="none" strike="noStrike" cap="none" dirty="0">
                <a:solidFill>
                  <a:srgbClr val="EFEFEF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Archive reconciliation</a:t>
            </a:r>
            <a:endParaRPr sz="2200" i="0" u="none" strike="noStrike" cap="none" dirty="0">
              <a:solidFill>
                <a:srgbClr val="EFEFEF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i="0" u="none" strike="noStrike" cap="none" dirty="0">
              <a:solidFill>
                <a:srgbClr val="EFEFEF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 i="0" u="none" strike="noStrike" cap="none" dirty="0">
                <a:solidFill>
                  <a:srgbClr val="EFEFEF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Message retention</a:t>
            </a:r>
            <a:endParaRPr sz="2200" i="0" u="none" strike="noStrike" cap="none" dirty="0">
              <a:solidFill>
                <a:srgbClr val="EFEFEF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i="0" u="none" strike="noStrike" cap="none" dirty="0">
              <a:solidFill>
                <a:srgbClr val="EFEFEF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 i="0" u="none" strike="noStrike" cap="none" dirty="0">
                <a:solidFill>
                  <a:srgbClr val="EFEFEF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Error handling</a:t>
            </a:r>
            <a:endParaRPr sz="2200" i="0" u="none" strike="noStrike" cap="none" dirty="0">
              <a:solidFill>
                <a:srgbClr val="EFEFEF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i="0" u="none" strike="noStrike" cap="none" dirty="0">
              <a:solidFill>
                <a:srgbClr val="EFEFEF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 i="0" u="none" strike="noStrike" cap="none" dirty="0">
                <a:solidFill>
                  <a:srgbClr val="EFEFEF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Monitoring &amp; metrics</a:t>
            </a:r>
            <a:endParaRPr sz="2200" i="0" u="none" strike="noStrike" cap="none" dirty="0">
              <a:solidFill>
                <a:srgbClr val="EFEFEF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i="0" u="none" strike="noStrike" cap="none" dirty="0">
              <a:solidFill>
                <a:srgbClr val="EFEFEF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 i="0" u="none" strike="noStrike" cap="none" dirty="0">
                <a:solidFill>
                  <a:srgbClr val="EFEFEF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CMR Integration</a:t>
            </a:r>
            <a:endParaRPr sz="2200" i="0" u="none" strike="noStrike" cap="none" dirty="0">
              <a:solidFill>
                <a:srgbClr val="EFEFEF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</p:txBody>
      </p:sp>
      <p:pic>
        <p:nvPicPr>
          <p:cNvPr id="686" name="Google Shape;686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33700" y="32200"/>
            <a:ext cx="121030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Cumulus Archive Management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92" name="Google Shape;692;p4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457200" lvl="0" indent="-3746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300"/>
              <a:buChar char="•"/>
            </a:pPr>
            <a:r>
              <a:rPr lang="en" sz="2300" dirty="0">
                <a:latin typeface="Roboto" panose="02000000000000000000" pitchFamily="2" charset="0"/>
                <a:ea typeface="Roboto" panose="02000000000000000000" pitchFamily="2" charset="0"/>
              </a:rPr>
              <a:t>Cumulus provides archive monitoring and management through the API &amp; dashboard</a:t>
            </a:r>
            <a:endParaRPr sz="2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" sz="2300" dirty="0">
                <a:latin typeface="Roboto" panose="02000000000000000000" pitchFamily="2" charset="0"/>
                <a:ea typeface="Roboto" panose="02000000000000000000" pitchFamily="2" charset="0"/>
              </a:rPr>
              <a:t>This includes</a:t>
            </a:r>
            <a:endParaRPr sz="2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914400" lvl="1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–"/>
            </a:pPr>
            <a:r>
              <a:rPr lang="en" sz="2300" dirty="0">
                <a:latin typeface="Roboto" panose="02000000000000000000" pitchFamily="2" charset="0"/>
                <a:ea typeface="Roboto" panose="02000000000000000000" pitchFamily="2" charset="0"/>
              </a:rPr>
              <a:t>Reingest and bulk operations</a:t>
            </a:r>
            <a:endParaRPr sz="2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914400" lvl="1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–"/>
            </a:pPr>
            <a:r>
              <a:rPr lang="en" sz="2300" dirty="0">
                <a:latin typeface="Roboto" panose="02000000000000000000" pitchFamily="2" charset="0"/>
                <a:ea typeface="Roboto" panose="02000000000000000000" pitchFamily="2" charset="0"/>
              </a:rPr>
              <a:t>Reconciliation with external systems, like CMR</a:t>
            </a:r>
            <a:endParaRPr sz="2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914400" lvl="1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–"/>
            </a:pPr>
            <a:r>
              <a:rPr lang="en" sz="2300" dirty="0">
                <a:latin typeface="Roboto" panose="02000000000000000000" pitchFamily="2" charset="0"/>
                <a:ea typeface="Roboto" panose="02000000000000000000" pitchFamily="2" charset="0"/>
              </a:rPr>
              <a:t>Data provenance (visibility into all granule operations)</a:t>
            </a:r>
            <a:endParaRPr sz="2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91440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</a:pPr>
            <a:r>
              <a:rPr lang="en" sz="2300" dirty="0">
                <a:latin typeface="Roboto" panose="02000000000000000000" pitchFamily="2" charset="0"/>
                <a:ea typeface="Roboto" panose="02000000000000000000" pitchFamily="2" charset="0"/>
              </a:rPr>
              <a:t>Visibility into backups:</a:t>
            </a:r>
            <a:endParaRPr sz="2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37160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" sz="2300" dirty="0">
                <a:latin typeface="Roboto" panose="02000000000000000000" pitchFamily="2" charset="0"/>
                <a:ea typeface="Roboto" panose="02000000000000000000" pitchFamily="2" charset="0"/>
              </a:rPr>
              <a:t>Operational Recovery Cloud Archive (ORC</a:t>
            </a:r>
            <a:r>
              <a:rPr lang="en" sz="2400" dirty="0">
                <a:latin typeface="Roboto" panose="02000000000000000000" pitchFamily="2" charset="0"/>
                <a:ea typeface="Roboto" panose="02000000000000000000" pitchFamily="2" charset="0"/>
              </a:rPr>
              <a:t>A)</a:t>
            </a:r>
            <a:endParaRPr sz="2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37160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" sz="2300" dirty="0">
                <a:latin typeface="Roboto" panose="02000000000000000000" pitchFamily="2" charset="0"/>
                <a:ea typeface="Roboto" panose="02000000000000000000" pitchFamily="2" charset="0"/>
              </a:rPr>
              <a:t>Level Zero and Repositories Data Store (LZARDS)</a:t>
            </a:r>
            <a:endParaRPr sz="2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94" name="Google Shape;694;p4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pic>
        <p:nvPicPr>
          <p:cNvPr id="693" name="Google Shape;69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547434" cy="45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33700" y="32200"/>
            <a:ext cx="121030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4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Backup and Recovery - ORCA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01" name="Google Shape;701;p4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457200" lvl="0" indent="-3238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100000"/>
              <a:buChar char="•"/>
            </a:pPr>
            <a:r>
              <a:rPr lang="en" sz="2400">
                <a:latin typeface="Roboto" panose="02000000000000000000" pitchFamily="2" charset="0"/>
                <a:ea typeface="Roboto" panose="02000000000000000000" pitchFamily="2" charset="0"/>
              </a:rPr>
              <a:t>In-cloud operational backup system</a:t>
            </a:r>
            <a:endParaRPr sz="24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914400" lvl="1" indent="-3238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100000"/>
              <a:buChar char="–"/>
            </a:pPr>
            <a:r>
              <a:rPr lang="en" sz="2400">
                <a:latin typeface="Roboto" panose="02000000000000000000" pitchFamily="2" charset="0"/>
                <a:ea typeface="Roboto" panose="02000000000000000000" pitchFamily="2" charset="0"/>
              </a:rPr>
              <a:t>Utilizes NGAP approved AWS services and components</a:t>
            </a:r>
            <a:endParaRPr sz="24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914400" lvl="1" indent="-3238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100000"/>
              <a:buChar char="–"/>
            </a:pPr>
            <a:r>
              <a:rPr lang="en" sz="2400">
                <a:latin typeface="Roboto" panose="02000000000000000000" pitchFamily="2" charset="0"/>
                <a:ea typeface="Roboto" panose="02000000000000000000" pitchFamily="2" charset="0"/>
              </a:rPr>
              <a:t>Currently only works for data archived via the Cumulus system</a:t>
            </a:r>
            <a:endParaRPr sz="24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100000"/>
              <a:buChar char="•"/>
            </a:pPr>
            <a:r>
              <a:rPr lang="en" sz="2400">
                <a:latin typeface="Roboto" panose="02000000000000000000" pitchFamily="2" charset="0"/>
                <a:ea typeface="Roboto" panose="02000000000000000000" pitchFamily="2" charset="0"/>
              </a:rPr>
              <a:t>ORCA operators may perform the following functions via the ORCA Operator Dashboard:</a:t>
            </a:r>
            <a:endParaRPr sz="24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914400" lvl="1" indent="-3238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100000"/>
              <a:buChar char="–"/>
            </a:pPr>
            <a:r>
              <a:rPr lang="en" sz="2400">
                <a:latin typeface="Roboto" panose="02000000000000000000" pitchFamily="2" charset="0"/>
                <a:ea typeface="Roboto" panose="02000000000000000000" pitchFamily="2" charset="0"/>
              </a:rPr>
              <a:t>Configure collections and Simple Storage Service (S3) storage classes</a:t>
            </a:r>
            <a:endParaRPr sz="24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914400" lvl="1" indent="-3238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100000"/>
              <a:buChar char="–"/>
            </a:pPr>
            <a:r>
              <a:rPr lang="en" sz="2400">
                <a:latin typeface="Roboto" panose="02000000000000000000" pitchFamily="2" charset="0"/>
                <a:ea typeface="Roboto" panose="02000000000000000000" pitchFamily="2" charset="0"/>
              </a:rPr>
              <a:t>Monitor workflow executions</a:t>
            </a:r>
            <a:endParaRPr sz="24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914400" lvl="1" indent="-3238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100000"/>
              <a:buChar char="–"/>
            </a:pPr>
            <a:r>
              <a:rPr lang="en" sz="2400">
                <a:latin typeface="Roboto" panose="02000000000000000000" pitchFamily="2" charset="0"/>
                <a:ea typeface="Roboto" panose="02000000000000000000" pitchFamily="2" charset="0"/>
              </a:rPr>
              <a:t>Monitor data recovery</a:t>
            </a:r>
            <a:endParaRPr sz="24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914400" lvl="1" indent="-3238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100000"/>
              <a:buChar char="–"/>
            </a:pPr>
            <a:r>
              <a:rPr lang="en" sz="2400">
                <a:latin typeface="Roboto" panose="02000000000000000000" pitchFamily="2" charset="0"/>
                <a:ea typeface="Roboto" panose="02000000000000000000" pitchFamily="2" charset="0"/>
              </a:rPr>
              <a:t>Monitor system metrics</a:t>
            </a:r>
            <a:endParaRPr sz="24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100000"/>
              <a:buChar char="•"/>
            </a:pPr>
            <a:r>
              <a:rPr lang="en" sz="2400">
                <a:latin typeface="Roboto" panose="02000000000000000000" pitchFamily="2" charset="0"/>
                <a:ea typeface="Roboto" panose="02000000000000000000" pitchFamily="2" charset="0"/>
              </a:rPr>
              <a:t>Flexible and adaptable</a:t>
            </a:r>
            <a:endParaRPr sz="24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914400" lvl="1" indent="-3238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ct val="100000"/>
              <a:buChar char="–"/>
            </a:pPr>
            <a:r>
              <a:rPr lang="en" sz="2400">
                <a:latin typeface="Roboto" panose="02000000000000000000" pitchFamily="2" charset="0"/>
                <a:ea typeface="Roboto" panose="02000000000000000000" pitchFamily="2" charset="0"/>
              </a:rPr>
              <a:t>DAACs can extend ORCA functionalities to meet unique recovery and archive needs</a:t>
            </a:r>
            <a:endParaRPr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03" name="Google Shape;703;p4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pic>
        <p:nvPicPr>
          <p:cNvPr id="702" name="Google Shape;70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547434" cy="45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33700" y="32200"/>
            <a:ext cx="121030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4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Backup and Recovery - LZARDS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10" name="Google Shape;710;p4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" sz="2400">
                <a:latin typeface="Roboto" panose="02000000000000000000" pitchFamily="2" charset="0"/>
                <a:ea typeface="Roboto" panose="02000000000000000000" pitchFamily="2" charset="0"/>
              </a:rPr>
              <a:t>Tape-based tertiary backup system located at Goddard Space Flight Center (GSFC)</a:t>
            </a:r>
            <a:endParaRPr sz="24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" sz="2400">
                <a:latin typeface="Roboto" panose="02000000000000000000" pitchFamily="2" charset="0"/>
                <a:ea typeface="Roboto" panose="02000000000000000000" pitchFamily="2" charset="0"/>
              </a:rPr>
              <a:t>Currently being integrated with Cumulus </a:t>
            </a:r>
            <a:endParaRPr sz="24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" sz="2400">
                <a:latin typeface="Roboto" panose="02000000000000000000" pitchFamily="2" charset="0"/>
                <a:ea typeface="Roboto" panose="02000000000000000000" pitchFamily="2" charset="0"/>
              </a:rPr>
              <a:t>Primarily a safe copy for Level 0 data that is born in the Cloud</a:t>
            </a:r>
            <a:endParaRPr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12" name="Google Shape;712;p4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pic>
        <p:nvPicPr>
          <p:cNvPr id="711" name="Google Shape;71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547434" cy="45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33700" y="32200"/>
            <a:ext cx="121030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8" name="Google Shape;718;p45"/>
          <p:cNvGraphicFramePr/>
          <p:nvPr>
            <p:extLst>
              <p:ext uri="{D42A27DB-BD31-4B8C-83A1-F6EECF244321}">
                <p14:modId xmlns:p14="http://schemas.microsoft.com/office/powerpoint/2010/main" val="2039598369"/>
              </p:ext>
            </p:extLst>
          </p:nvPr>
        </p:nvGraphicFramePr>
        <p:xfrm>
          <a:off x="4781675" y="1176350"/>
          <a:ext cx="3974425" cy="3900800"/>
        </p:xfrm>
        <a:graphic>
          <a:graphicData uri="http://schemas.openxmlformats.org/drawingml/2006/table">
            <a:tbl>
              <a:tblPr>
                <a:noFill/>
                <a:tableStyleId>{1ED65053-2758-4CD0-859A-A66FCBCCDE2D}</a:tableStyleId>
              </a:tblPr>
              <a:tblGrid>
                <a:gridCol w="726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7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7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JAXA </a:t>
                      </a:r>
                      <a:endParaRPr sz="10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Japan Aerospace Exploration Agency</a:t>
                      </a:r>
                      <a:endParaRPr sz="100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JPSS</a:t>
                      </a:r>
                      <a:endParaRPr sz="100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Joint Polar Satellite System</a:t>
                      </a:r>
                      <a:endParaRPr sz="10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LANCE</a:t>
                      </a:r>
                      <a:endParaRPr sz="100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Land, Atmosphere Near real-time Capability for Earth</a:t>
                      </a:r>
                      <a:endParaRPr sz="10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LZARDS </a:t>
                      </a:r>
                      <a:endParaRPr sz="100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Level Zero and Repositories Data Store </a:t>
                      </a:r>
                      <a:endParaRPr sz="100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NASA </a:t>
                      </a:r>
                      <a:endParaRPr sz="100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National Aeronautics and Space Administration</a:t>
                      </a:r>
                      <a:endParaRPr sz="100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NGAP</a:t>
                      </a:r>
                      <a:endParaRPr sz="100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NASA General Application Platform</a:t>
                      </a:r>
                      <a:endParaRPr sz="10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ORCA </a:t>
                      </a:r>
                      <a:endParaRPr sz="100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Operational Recovery Cloud Archive </a:t>
                      </a:r>
                      <a:endParaRPr sz="100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OSA</a:t>
                      </a:r>
                      <a:endParaRPr sz="100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Operations Security Agreement</a:t>
                      </a:r>
                      <a:endParaRPr sz="10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OSS</a:t>
                      </a:r>
                      <a:endParaRPr sz="100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Open Source Science</a:t>
                      </a:r>
                      <a:endParaRPr sz="10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PB</a:t>
                      </a:r>
                      <a:endParaRPr sz="100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Petabyte</a:t>
                      </a:r>
                      <a:endParaRPr sz="10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S3</a:t>
                      </a:r>
                      <a:endParaRPr sz="100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Simple Storage Service</a:t>
                      </a:r>
                      <a:endParaRPr sz="100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SaaS</a:t>
                      </a:r>
                      <a:endParaRPr sz="100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Software as a Service</a:t>
                      </a:r>
                      <a:endParaRPr sz="10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SIPS </a:t>
                      </a:r>
                      <a:endParaRPr sz="100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Science Investigator-led Processing Systems </a:t>
                      </a:r>
                      <a:endParaRPr sz="10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SSP</a:t>
                      </a:r>
                      <a:endParaRPr sz="100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System Security Plan</a:t>
                      </a:r>
                      <a:endParaRPr sz="10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TB</a:t>
                      </a:r>
                      <a:endParaRPr sz="100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Terabyte</a:t>
                      </a:r>
                      <a:endParaRPr sz="10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WGISS </a:t>
                      </a:r>
                      <a:endParaRPr sz="100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Working Group on Information Systems and Services</a:t>
                      </a:r>
                      <a:endParaRPr sz="10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719" name="Google Shape;719;p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Acronyms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21" name="Google Shape;721;p4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pic>
        <p:nvPicPr>
          <p:cNvPr id="720" name="Google Shape;72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547434" cy="45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33700" y="32200"/>
            <a:ext cx="1210305" cy="3936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24" name="Google Shape;724;p45"/>
          <p:cNvGraphicFramePr/>
          <p:nvPr>
            <p:extLst>
              <p:ext uri="{D42A27DB-BD31-4B8C-83A1-F6EECF244321}">
                <p14:modId xmlns:p14="http://schemas.microsoft.com/office/powerpoint/2010/main" val="154740742"/>
              </p:ext>
            </p:extLst>
          </p:nvPr>
        </p:nvGraphicFramePr>
        <p:xfrm>
          <a:off x="387900" y="1176350"/>
          <a:ext cx="4184100" cy="3900800"/>
        </p:xfrm>
        <a:graphic>
          <a:graphicData uri="http://schemas.openxmlformats.org/drawingml/2006/table">
            <a:tbl>
              <a:tblPr>
                <a:noFill/>
                <a:tableStyleId>{1ED65053-2758-4CD0-859A-A66FCBCCDE2D}</a:tableStyleId>
              </a:tblPr>
              <a:tblGrid>
                <a:gridCol w="87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2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</a:rPr>
                        <a:t>API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</a:rPr>
                        <a:t>Application Programming Interface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</a:rPr>
                        <a:t>ATO</a:t>
                      </a:r>
                      <a:endParaRPr sz="100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</a:rPr>
                        <a:t>Authority To Operate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</a:rPr>
                        <a:t>AWS</a:t>
                      </a:r>
                      <a:endParaRPr sz="100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</a:rPr>
                        <a:t>Amazon Web Services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</a:rPr>
                        <a:t>CDM</a:t>
                      </a:r>
                      <a:endParaRPr sz="100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</a:rPr>
                        <a:t>Continuous Diagnostics &amp; Mitigation</a:t>
                      </a:r>
                      <a:endParaRPr sz="100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</a:rPr>
                        <a:t>CEOS </a:t>
                      </a:r>
                      <a:endParaRPr sz="100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</a:rPr>
                        <a:t> Committee on Earth Observing Satellites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</a:rPr>
                        <a:t>CICD</a:t>
                      </a:r>
                      <a:endParaRPr sz="100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</a:rPr>
                        <a:t>Continuous Integration Continuous Delivery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</a:rPr>
                        <a:t>CMR</a:t>
                      </a:r>
                      <a:endParaRPr sz="100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</a:rPr>
                        <a:t>Common Metadata Repository</a:t>
                      </a:r>
                      <a:endParaRPr sz="100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2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</a:rPr>
                        <a:t>DAACs </a:t>
                      </a:r>
                      <a:endParaRPr sz="100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</a:rPr>
                        <a:t>Distributed Active Archive Center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</a:rPr>
                        <a:t>EDC</a:t>
                      </a:r>
                      <a:endParaRPr sz="100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</a:rPr>
                        <a:t>EarthData Cloud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</a:rPr>
                        <a:t>EOSDIS </a:t>
                      </a:r>
                      <a:endParaRPr sz="100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</a:rPr>
                        <a:t>Earth Observing System Data and Information System</a:t>
                      </a:r>
                      <a:endParaRPr sz="100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</a:rPr>
                        <a:t>ESD</a:t>
                      </a:r>
                      <a:endParaRPr sz="100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</a:rPr>
                        <a:t>Earth Science Division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</a:rPr>
                        <a:t>ESDIS </a:t>
                      </a:r>
                      <a:endParaRPr sz="100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</a:rPr>
                        <a:t>Earth Science Data and Information Systems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</a:rPr>
                        <a:t>GSFC </a:t>
                      </a:r>
                      <a:endParaRPr sz="100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</a:rPr>
                        <a:t>Goddard Space Flight Center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</a:rPr>
                        <a:t>InVEST</a:t>
                      </a:r>
                      <a:endParaRPr sz="100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</a:rPr>
                        <a:t>In-Space Validation of Earth Science Technologies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</a:rPr>
                        <a:t>IaaS</a:t>
                      </a:r>
                      <a:endParaRPr sz="100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</a:rPr>
                        <a:t>Infrastructure as a Service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tx1"/>
                          </a:solidFill>
                        </a:rPr>
                        <a:t>ISS</a:t>
                      </a:r>
                      <a:endParaRPr sz="100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dirty="0">
                          <a:solidFill>
                            <a:schemeClr val="tx1"/>
                          </a:solidFill>
                        </a:rPr>
                        <a:t>International Space Station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4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Backup Slides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32" name="Google Shape;732;p4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pic>
        <p:nvPicPr>
          <p:cNvPr id="731" name="Google Shape;73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547434" cy="45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33700" y="32200"/>
            <a:ext cx="121030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47"/>
          <p:cNvSpPr txBox="1">
            <a:spLocks noGrp="1"/>
          </p:cNvSpPr>
          <p:nvPr>
            <p:ph type="title"/>
          </p:nvPr>
        </p:nvSpPr>
        <p:spPr>
          <a:xfrm>
            <a:off x="389858" y="458025"/>
            <a:ext cx="86313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latin typeface="Roboto" panose="02000000000000000000" pitchFamily="2" charset="0"/>
                <a:ea typeface="Roboto" panose="02000000000000000000" pitchFamily="2" charset="0"/>
              </a:rPr>
              <a:t>Earth Science Data and Information System (ESDIS)</a:t>
            </a:r>
            <a:endParaRPr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42" name="Google Shape;742;p47"/>
          <p:cNvSpPr txBox="1">
            <a:spLocks noGrp="1"/>
          </p:cNvSpPr>
          <p:nvPr>
            <p:ph type="body" idx="1"/>
          </p:nvPr>
        </p:nvSpPr>
        <p:spPr>
          <a:xfrm>
            <a:off x="391734" y="1392336"/>
            <a:ext cx="36558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 lnSpcReduction="20000"/>
          </a:bodyPr>
          <a:lstStyle/>
          <a:p>
            <a:pPr marL="177800" lvl="0" indent="-17113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Char char="●"/>
            </a:pPr>
            <a:r>
              <a:rPr lang="en" sz="1400" dirty="0">
                <a:latin typeface="Roboto" panose="02000000000000000000" pitchFamily="2" charset="0"/>
                <a:ea typeface="Roboto" panose="02000000000000000000" pitchFamily="2" charset="0"/>
              </a:rPr>
              <a:t>The ESDIS Project manages the science systems of the Earth Observing System Data and Information System (EOSDIS). EOSDIS is a comprehensive distributed Earth science data and information system designed to support NASA's Earth science missions. 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7800" lvl="0" indent="-17113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/>
              </a:buClr>
              <a:buSzPct val="100000"/>
              <a:buChar char="●"/>
            </a:pPr>
            <a:r>
              <a:rPr lang="en" sz="1400" dirty="0">
                <a:latin typeface="Roboto" panose="02000000000000000000" pitchFamily="2" charset="0"/>
                <a:ea typeface="Roboto" panose="02000000000000000000" pitchFamily="2" charset="0"/>
              </a:rPr>
              <a:t>EOSDIS is designed to ingest, archive, distribute, visualize, all types of Earth Science data which include field campaign measurements, airborne data, </a:t>
            </a:r>
            <a:r>
              <a:rPr lang="en" sz="1400" i="1" dirty="0">
                <a:latin typeface="Roboto" panose="02000000000000000000" pitchFamily="2" charset="0"/>
                <a:ea typeface="Roboto" panose="02000000000000000000" pitchFamily="2" charset="0"/>
              </a:rPr>
              <a:t>in situ</a:t>
            </a:r>
            <a:r>
              <a:rPr lang="en" sz="1400" dirty="0">
                <a:latin typeface="Roboto" panose="02000000000000000000" pitchFamily="2" charset="0"/>
                <a:ea typeface="Roboto" panose="02000000000000000000" pitchFamily="2" charset="0"/>
              </a:rPr>
              <a:t> data, model data, ancillary products used for processing and other related datasets.  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7800" lvl="0" indent="-17113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/>
              </a:buClr>
              <a:buSzPct val="100000"/>
              <a:buChar char="●"/>
            </a:pPr>
            <a:r>
              <a:rPr lang="en" sz="1400" dirty="0">
                <a:latin typeface="Roboto" panose="02000000000000000000" pitchFamily="2" charset="0"/>
                <a:ea typeface="Roboto" panose="02000000000000000000" pitchFamily="2" charset="0"/>
              </a:rPr>
              <a:t>The ESDIS Project provides and controls all aspects of the effort including but not limited to requirements, design, acquisition, development, operations, maintenance and decommission.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7800" lvl="0" indent="-50800" algn="l" rtl="0">
              <a:lnSpc>
                <a:spcPct val="100000"/>
              </a:lnSpc>
              <a:spcBef>
                <a:spcPts val="800"/>
              </a:spcBef>
              <a:spcAft>
                <a:spcPts val="1200"/>
              </a:spcAft>
              <a:buClr>
                <a:schemeClr val="tx1"/>
              </a:buClr>
              <a:buSzPct val="116666"/>
              <a:buNone/>
            </a:pP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43" name="Google Shape;743;p4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pic>
        <p:nvPicPr>
          <p:cNvPr id="739" name="Google Shape;73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547434" cy="45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72096" y="1411108"/>
            <a:ext cx="4796400" cy="29112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algn="tl" rotWithShape="0">
              <a:srgbClr val="000000">
                <a:alpha val="44710"/>
              </a:srgbClr>
            </a:outerShdw>
          </a:effectLst>
        </p:spPr>
      </p:pic>
      <p:sp>
        <p:nvSpPr>
          <p:cNvPr id="741" name="Google Shape;741;p47"/>
          <p:cNvSpPr/>
          <p:nvPr/>
        </p:nvSpPr>
        <p:spPr>
          <a:xfrm>
            <a:off x="4396577" y="4465403"/>
            <a:ext cx="45720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i="1" u="none" strike="noStrike" cap="none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Operating since 1994, it has been evolving to keep pace with technology and users' requirements.  </a:t>
            </a:r>
            <a:endParaRPr sz="1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</p:txBody>
      </p:sp>
      <p:pic>
        <p:nvPicPr>
          <p:cNvPr id="744" name="Google Shape;744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33700" y="32200"/>
            <a:ext cx="121030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4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The Earth Science Division Move 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into Supporting Open Science 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53" name="Google Shape;753;p4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pic>
        <p:nvPicPr>
          <p:cNvPr id="750" name="Google Shape;75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547434" cy="45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94127" y="1382853"/>
            <a:ext cx="2876680" cy="2685416"/>
          </a:xfrm>
          <a:prstGeom prst="rect">
            <a:avLst/>
          </a:prstGeom>
          <a:noFill/>
          <a:ln>
            <a:noFill/>
          </a:ln>
        </p:spPr>
      </p:pic>
      <p:sp>
        <p:nvSpPr>
          <p:cNvPr id="752" name="Google Shape;752;p48"/>
          <p:cNvSpPr/>
          <p:nvPr/>
        </p:nvSpPr>
        <p:spPr>
          <a:xfrm>
            <a:off x="373200" y="1310283"/>
            <a:ext cx="5606700" cy="3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12750" marR="0" lvl="0" indent="-2857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tx1"/>
              </a:buClr>
              <a:buSzPts val="1600"/>
              <a:buFont typeface="Arial" panose="020B0604020202020204" pitchFamily="34" charset="0"/>
              <a:buChar char="•"/>
            </a:pPr>
            <a:r>
              <a:rPr lang="en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NASA kicked off a 3-year Strategy for Open-Source Science (OSS) Data and Computing Ecosystem:  </a:t>
            </a:r>
            <a:endParaRPr sz="16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882650" marR="0" lvl="1" indent="-2857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DAACs shift to a focus on enabling scientific research and supporting increasingly diverse communities. Data access becomes standardized with common data user interfaces.  EOSDIS architecture, infrastructure, services become managed services.</a:t>
            </a:r>
            <a:endParaRPr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412750" marR="0" lvl="0" indent="-2857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tx1"/>
              </a:buClr>
              <a:buSzPts val="1600"/>
              <a:buFont typeface="Arial" panose="020B0604020202020204" pitchFamily="34" charset="0"/>
              <a:buChar char="•"/>
            </a:pPr>
            <a:r>
              <a:rPr lang="en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To expand to support enabling science and implement the concepts of OSS, are start with 5 focus areas:  </a:t>
            </a:r>
            <a:endParaRPr sz="16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8826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Data and metadata stewardship</a:t>
            </a:r>
            <a:endParaRPr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8826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Information Management</a:t>
            </a:r>
            <a:endParaRPr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8826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Open-source software support</a:t>
            </a:r>
            <a:endParaRPr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8826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Cross-mission science and modeling</a:t>
            </a:r>
            <a:endParaRPr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 marL="8826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User support</a:t>
            </a:r>
            <a:endParaRPr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</p:txBody>
      </p:sp>
      <p:pic>
        <p:nvPicPr>
          <p:cNvPr id="754" name="Google Shape;754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33700" y="32200"/>
            <a:ext cx="121030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4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 panose="02000000000000000000" pitchFamily="2" charset="0"/>
                <a:ea typeface="Roboto" panose="02000000000000000000" pitchFamily="2" charset="0"/>
              </a:rPr>
              <a:t>EOSDIS Key Metrics for FY2021</a:t>
            </a: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60" name="Google Shape;760;p49"/>
          <p:cNvSpPr txBox="1">
            <a:spLocks noGrp="1"/>
          </p:cNvSpPr>
          <p:nvPr>
            <p:ph type="body" idx="1"/>
          </p:nvPr>
        </p:nvSpPr>
        <p:spPr>
          <a:xfrm>
            <a:off x="387900" y="1068988"/>
            <a:ext cx="8368200" cy="39878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34290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latin typeface="Roboto" panose="02000000000000000000" pitchFamily="2" charset="0"/>
                <a:ea typeface="Roboto" panose="02000000000000000000" pitchFamily="2" charset="0"/>
              </a:rPr>
              <a:t>EOSDIS provides:</a:t>
            </a:r>
            <a:endParaRPr sz="2300" u="sng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742950" lvl="1" indent="-279082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ct val="100000"/>
              <a:buChar char="○"/>
            </a:pPr>
            <a:r>
              <a:rPr lang="en" sz="2000" u="sng" dirty="0">
                <a:latin typeface="Roboto" panose="02000000000000000000" pitchFamily="2" charset="0"/>
                <a:ea typeface="Roboto" panose="02000000000000000000" pitchFamily="2" charset="0"/>
              </a:rPr>
              <a:t>A production capability</a:t>
            </a:r>
            <a:r>
              <a:rPr lang="en" sz="2000" dirty="0">
                <a:latin typeface="Roboto" panose="02000000000000000000" pitchFamily="2" charset="0"/>
                <a:ea typeface="Roboto" panose="02000000000000000000" pitchFamily="2" charset="0"/>
              </a:rPr>
              <a:t> for standard science data products from Earth Observing System (EOS) instruments</a:t>
            </a:r>
            <a:endParaRPr sz="20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742950" lvl="1" indent="-279082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ct val="100000"/>
              <a:buChar char="○"/>
            </a:pPr>
            <a:r>
              <a:rPr lang="en" sz="2000" u="sng" dirty="0">
                <a:latin typeface="Roboto" panose="02000000000000000000" pitchFamily="2" charset="0"/>
                <a:ea typeface="Roboto" panose="02000000000000000000" pitchFamily="2" charset="0"/>
              </a:rPr>
              <a:t>An “active archive”</a:t>
            </a:r>
            <a:r>
              <a:rPr lang="en" sz="2000" dirty="0">
                <a:latin typeface="Roboto" panose="02000000000000000000" pitchFamily="2" charset="0"/>
                <a:ea typeface="Roboto" panose="02000000000000000000" pitchFamily="2" charset="0"/>
              </a:rPr>
              <a:t> of Earth science data from EOS and other past and present missions </a:t>
            </a:r>
            <a:endParaRPr sz="20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742950" lvl="1" indent="-279082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ct val="100000"/>
              <a:buChar char="○"/>
            </a:pPr>
            <a:r>
              <a:rPr lang="en" sz="2000" u="sng" dirty="0">
                <a:latin typeface="Roboto" panose="02000000000000000000" pitchFamily="2" charset="0"/>
                <a:ea typeface="Roboto" panose="02000000000000000000" pitchFamily="2" charset="0"/>
              </a:rPr>
              <a:t>A distributed information framework</a:t>
            </a:r>
            <a:r>
              <a:rPr lang="en" sz="2000" dirty="0">
                <a:latin typeface="Roboto" panose="02000000000000000000" pitchFamily="2" charset="0"/>
                <a:ea typeface="Roboto" panose="02000000000000000000" pitchFamily="2" charset="0"/>
              </a:rPr>
              <a:t> (archive centers, SIPS, networks, interoperability, other system elements) with partners supporting EOS investigators and other users in science, government, industry, education, and policy</a:t>
            </a:r>
            <a:endParaRPr sz="20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 dirty="0">
                <a:latin typeface="Roboto" panose="02000000000000000000" pitchFamily="2" charset="0"/>
                <a:ea typeface="Roboto" panose="02000000000000000000" pitchFamily="2" charset="0"/>
              </a:rPr>
              <a:t>Web accesses through FY 2019 were recorded by NetInsight, the commercial off-the-shelf software.          </a:t>
            </a:r>
            <a:endParaRPr sz="1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0" lvl="0" indent="0" algn="l" rtl="0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 dirty="0">
                <a:latin typeface="Roboto" panose="02000000000000000000" pitchFamily="2" charset="0"/>
                <a:ea typeface="Roboto" panose="02000000000000000000" pitchFamily="2" charset="0"/>
              </a:rPr>
              <a:t>NetInsight has been discontinued from Oct 1, 2019 and replaced by Google Analytics.</a:t>
            </a:r>
            <a:endParaRPr sz="1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63" name="Google Shape;763;p4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pic>
        <p:nvPicPr>
          <p:cNvPr id="761" name="Google Shape;761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547434" cy="45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2" name="Google Shape;762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98205" y="2525488"/>
            <a:ext cx="5025664" cy="1601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33700" y="32200"/>
            <a:ext cx="121030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50"/>
          <p:cNvSpPr txBox="1">
            <a:spLocks noGrp="1"/>
          </p:cNvSpPr>
          <p:nvPr>
            <p:ph type="title"/>
          </p:nvPr>
        </p:nvSpPr>
        <p:spPr>
          <a:xfrm>
            <a:off x="1195203" y="244824"/>
            <a:ext cx="7556400" cy="65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" sz="2700"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Common Services and Controls</a:t>
            </a:r>
            <a:endParaRPr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71" name="Google Shape;771;p50"/>
          <p:cNvSpPr/>
          <p:nvPr/>
        </p:nvSpPr>
        <p:spPr>
          <a:xfrm>
            <a:off x="14183" y="135984"/>
            <a:ext cx="1064608" cy="937888"/>
          </a:xfrm>
          <a:custGeom>
            <a:avLst/>
            <a:gdLst/>
            <a:ahLst/>
            <a:cxnLst/>
            <a:rect l="l" t="t" r="r" b="b"/>
            <a:pathLst>
              <a:path w="1234328" h="1624048" extrusionOk="0">
                <a:moveTo>
                  <a:pt x="0" y="0"/>
                </a:moveTo>
                <a:lnTo>
                  <a:pt x="1231900" y="0"/>
                </a:lnTo>
                <a:cubicBezTo>
                  <a:pt x="1272117" y="1239849"/>
                  <a:pt x="810683" y="1597049"/>
                  <a:pt x="0" y="1624048"/>
                </a:cubicBezTo>
                <a:lnTo>
                  <a:pt x="0" y="0"/>
                </a:lnTo>
                <a:close/>
              </a:path>
            </a:pathLst>
          </a:custGeom>
          <a:solidFill>
            <a:srgbClr val="D6E484"/>
          </a:solidFill>
          <a:ln>
            <a:noFill/>
          </a:ln>
          <a:effectLst>
            <a:outerShdw blurRad="76200" dist="127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2" name="Google Shape;772;p50" descr="NASA Logo transpar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75" y="4618308"/>
            <a:ext cx="548703" cy="438807"/>
          </a:xfrm>
          <a:prstGeom prst="rect">
            <a:avLst/>
          </a:prstGeom>
          <a:noFill/>
          <a:ln>
            <a:noFill/>
          </a:ln>
          <a:effectLst>
            <a:outerShdw blurRad="63500" dist="88900" dir="2700000">
              <a:schemeClr val="dk1">
                <a:alpha val="43140"/>
              </a:schemeClr>
            </a:outerShdw>
          </a:effectLst>
        </p:spPr>
      </p:pic>
      <p:sp>
        <p:nvSpPr>
          <p:cNvPr id="773" name="Google Shape;773;p50"/>
          <p:cNvSpPr txBox="1">
            <a:spLocks noGrp="1"/>
          </p:cNvSpPr>
          <p:nvPr>
            <p:ph type="sldNum" idx="12"/>
          </p:nvPr>
        </p:nvSpPr>
        <p:spPr>
          <a:xfrm>
            <a:off x="6989059" y="492019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/>
              <a:t>23</a:t>
            </a:fld>
            <a:endParaRPr sz="900"/>
          </a:p>
        </p:txBody>
      </p:sp>
      <p:sp>
        <p:nvSpPr>
          <p:cNvPr id="774" name="Google Shape;774;p50"/>
          <p:cNvSpPr txBox="1"/>
          <p:nvPr/>
        </p:nvSpPr>
        <p:spPr>
          <a:xfrm>
            <a:off x="222874" y="986576"/>
            <a:ext cx="4349100" cy="22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lang="en" sz="1400" b="1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NASA-Approved Amazon Services:</a:t>
            </a:r>
            <a:r>
              <a:rPr lang="en" sz="1400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 </a:t>
            </a:r>
            <a:r>
              <a:rPr lang="en" sz="1200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Vetted AWS and third-party Software as a Service (SAAS) services and process to add new. Focus is on using AWS cloud-native services</a:t>
            </a:r>
            <a:endParaRPr sz="1200" dirty="0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marL="254000" marR="0" lvl="0" indent="-2540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lang="en" sz="1400" b="1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Code Deployment Services: </a:t>
            </a:r>
            <a:r>
              <a:rPr lang="en" sz="1200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DevOps Continuous Delivery Continuous Integration (CICD) Pipeline to security scan, build, and deploy code</a:t>
            </a:r>
            <a:endParaRPr sz="1200" dirty="0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marL="254000" marR="0" lvl="0" indent="-2540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lang="en" sz="1400" b="1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Use of Infrastructure as Code: </a:t>
            </a:r>
            <a:r>
              <a:rPr lang="en" sz="1200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Including</a:t>
            </a:r>
            <a:r>
              <a:rPr lang="en" sz="1400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 </a:t>
            </a:r>
            <a:r>
              <a:rPr lang="en" sz="1200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re-useable template to define a multi-account ecosystem</a:t>
            </a:r>
            <a:endParaRPr sz="11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75" name="Google Shape;775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37142" y="1190991"/>
            <a:ext cx="4455384" cy="3339669"/>
          </a:xfrm>
          <a:prstGeom prst="rect">
            <a:avLst/>
          </a:prstGeom>
          <a:noFill/>
          <a:ln>
            <a:noFill/>
          </a:ln>
        </p:spPr>
      </p:pic>
      <p:sp>
        <p:nvSpPr>
          <p:cNvPr id="776" name="Google Shape;776;p50"/>
          <p:cNvSpPr txBox="1"/>
          <p:nvPr/>
        </p:nvSpPr>
        <p:spPr>
          <a:xfrm flipH="1">
            <a:off x="14150" y="157055"/>
            <a:ext cx="982800" cy="12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B3838"/>
              </a:buClr>
              <a:buSzPts val="900"/>
              <a:buFont typeface="Arial"/>
              <a:buNone/>
            </a:pPr>
            <a:r>
              <a:rPr lang="en" sz="900" b="1" i="0" u="none" strike="noStrike" cap="none">
                <a:solidFill>
                  <a:srgbClr val="3B3838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Cloud Platform  Infrastructure</a:t>
            </a:r>
            <a:endParaRPr sz="11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900" b="1">
              <a:solidFill>
                <a:srgbClr val="3B3838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B3838"/>
              </a:buClr>
              <a:buSzPts val="900"/>
              <a:buFont typeface="Arial"/>
              <a:buNone/>
            </a:pPr>
            <a:r>
              <a:rPr lang="en" sz="900" b="1" i="0" u="none" strike="noStrike" cap="none">
                <a:solidFill>
                  <a:srgbClr val="3B3838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Common Services &amp; Controls</a:t>
            </a:r>
            <a:endParaRPr sz="11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900" b="1">
              <a:solidFill>
                <a:srgbClr val="3B3838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endParaRPr sz="800">
              <a:solidFill>
                <a:srgbClr val="3B3838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3B3838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777" name="Google Shape;777;p50"/>
          <p:cNvSpPr txBox="1"/>
          <p:nvPr/>
        </p:nvSpPr>
        <p:spPr>
          <a:xfrm>
            <a:off x="222886" y="3154585"/>
            <a:ext cx="6024900" cy="20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 startAt="4"/>
            </a:pPr>
            <a:r>
              <a:rPr lang="en" sz="1400" b="1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Single “LOW” System Security Plan (SSP) and Authority to Operate (ATO)</a:t>
            </a:r>
            <a:endParaRPr sz="11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54000" marR="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 startAt="4"/>
            </a:pPr>
            <a:r>
              <a:rPr lang="en" sz="1400" b="1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Single Identity and Access Management Solution (Kion.io):</a:t>
            </a:r>
            <a:endParaRPr sz="11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58800" marR="0" lvl="1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sz="1200" b="0" i="0" u="none" strike="noStrike" cap="none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Rotate AWS access keys</a:t>
            </a:r>
            <a:endParaRPr sz="11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58800" marR="0" lvl="1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sz="1200" b="0" i="0" u="none" strike="noStrike" cap="none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Apply session limits</a:t>
            </a:r>
            <a:endParaRPr sz="11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58800" marR="0" lvl="1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sz="1200" b="0" i="0" u="none" strike="noStrike" cap="none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Provide role-based access control</a:t>
            </a:r>
            <a:endParaRPr sz="11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58800" marR="0" lvl="1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sz="1200" b="0" i="0" u="none" strike="noStrike" cap="none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two-factor authentication</a:t>
            </a:r>
            <a:endParaRPr sz="1200" b="0" i="0" u="none" strike="noStrike" cap="none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</p:txBody>
      </p:sp>
      <p:sp>
        <p:nvSpPr>
          <p:cNvPr id="778" name="Google Shape;778;p50"/>
          <p:cNvSpPr/>
          <p:nvPr/>
        </p:nvSpPr>
        <p:spPr>
          <a:xfrm>
            <a:off x="3928551" y="4663800"/>
            <a:ext cx="43491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* </a:t>
            </a:r>
            <a:r>
              <a:rPr lang="en" sz="1100" i="1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While providing most flexibility to EOSDIS organizations </a:t>
            </a:r>
            <a:endParaRPr sz="1100" i="1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sym typeface="Arial"/>
            </a:endParaRPr>
          </a:p>
        </p:txBody>
      </p:sp>
      <p:pic>
        <p:nvPicPr>
          <p:cNvPr id="779" name="Google Shape;779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33700" y="32200"/>
            <a:ext cx="121030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51"/>
          <p:cNvSpPr txBox="1">
            <a:spLocks noGrp="1"/>
          </p:cNvSpPr>
          <p:nvPr>
            <p:ph type="title"/>
          </p:nvPr>
        </p:nvSpPr>
        <p:spPr>
          <a:xfrm>
            <a:off x="1195203" y="244824"/>
            <a:ext cx="7556400" cy="65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" sz="3000"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IT Security and Networking Services</a:t>
            </a:r>
            <a:endParaRPr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786" name="Google Shape;786;p51"/>
          <p:cNvGrpSpPr/>
          <p:nvPr/>
        </p:nvGrpSpPr>
        <p:grpSpPr>
          <a:xfrm>
            <a:off x="14122" y="135984"/>
            <a:ext cx="1064669" cy="1029009"/>
            <a:chOff x="18830" y="113857"/>
            <a:chExt cx="1419558" cy="1372012"/>
          </a:xfrm>
        </p:grpSpPr>
        <p:sp>
          <p:nvSpPr>
            <p:cNvPr id="787" name="Google Shape;787;p51"/>
            <p:cNvSpPr/>
            <p:nvPr/>
          </p:nvSpPr>
          <p:spPr>
            <a:xfrm>
              <a:off x="18911" y="113857"/>
              <a:ext cx="1419477" cy="1250517"/>
            </a:xfrm>
            <a:custGeom>
              <a:avLst/>
              <a:gdLst/>
              <a:ahLst/>
              <a:cxnLst/>
              <a:rect l="l" t="t" r="r" b="b"/>
              <a:pathLst>
                <a:path w="1234328" h="1624048" extrusionOk="0">
                  <a:moveTo>
                    <a:pt x="0" y="0"/>
                  </a:moveTo>
                  <a:lnTo>
                    <a:pt x="1231900" y="0"/>
                  </a:lnTo>
                  <a:cubicBezTo>
                    <a:pt x="1272117" y="1239849"/>
                    <a:pt x="810683" y="1597049"/>
                    <a:pt x="0" y="162404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6E484"/>
            </a:solidFill>
            <a:ln>
              <a:noFill/>
            </a:ln>
            <a:effectLst>
              <a:outerShdw blurRad="76200" dist="12700" dir="2700000" algn="tl" rotWithShape="0">
                <a:srgbClr val="000000">
                  <a:alpha val="30980"/>
                </a:srgbClr>
              </a:outerShdw>
            </a:effectLst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endParaRPr>
            </a:p>
          </p:txBody>
        </p:sp>
        <p:sp>
          <p:nvSpPr>
            <p:cNvPr id="788" name="Google Shape;788;p51"/>
            <p:cNvSpPr txBox="1"/>
            <p:nvPr/>
          </p:nvSpPr>
          <p:spPr>
            <a:xfrm flipH="1">
              <a:off x="18830" y="141952"/>
              <a:ext cx="1265699" cy="13439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3B3838"/>
                </a:buClr>
                <a:buSzPts val="900"/>
                <a:buFont typeface="Arial"/>
                <a:buNone/>
              </a:pPr>
              <a:r>
                <a:rPr lang="en" sz="900" b="1" i="0" u="none" strike="noStrike" cap="none" dirty="0">
                  <a:solidFill>
                    <a:srgbClr val="3B3838"/>
                  </a:solidFill>
                  <a:latin typeface="Roboto" panose="02000000000000000000" pitchFamily="2" charset="0"/>
                  <a:ea typeface="Roboto" panose="02000000000000000000" pitchFamily="2" charset="0"/>
                  <a:sym typeface="Arial"/>
                </a:rPr>
                <a:t>Cloud Platform  Infrastructure</a:t>
              </a:r>
              <a:endParaRPr sz="1100" dirty="0"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900" b="1" dirty="0">
                <a:solidFill>
                  <a:srgbClr val="3B3838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3B3838"/>
                </a:buClr>
                <a:buSzPts val="900"/>
                <a:buFont typeface="Arial"/>
                <a:buNone/>
              </a:pPr>
              <a:r>
                <a:rPr lang="en" sz="900" b="1" i="0" u="none" strike="noStrike" cap="none" dirty="0">
                  <a:solidFill>
                    <a:srgbClr val="3B3838"/>
                  </a:solidFill>
                  <a:latin typeface="Roboto" panose="02000000000000000000" pitchFamily="2" charset="0"/>
                  <a:ea typeface="Roboto" panose="02000000000000000000" pitchFamily="2" charset="0"/>
                  <a:sym typeface="Arial"/>
                </a:rPr>
                <a:t>Security &amp; Networking</a:t>
              </a:r>
              <a:endParaRPr sz="1100" dirty="0"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endParaRPr sz="800" dirty="0">
                <a:solidFill>
                  <a:srgbClr val="3B3838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endParaRPr sz="800" b="0" i="0" u="none" strike="noStrike" cap="none" dirty="0">
                <a:solidFill>
                  <a:srgbClr val="3B3838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endParaRPr>
            </a:p>
          </p:txBody>
        </p:sp>
      </p:grpSp>
      <p:pic>
        <p:nvPicPr>
          <p:cNvPr id="789" name="Google Shape;789;p51" descr="NASA Logo transparen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75" y="4618308"/>
            <a:ext cx="548703" cy="438807"/>
          </a:xfrm>
          <a:prstGeom prst="rect">
            <a:avLst/>
          </a:prstGeom>
          <a:noFill/>
          <a:ln>
            <a:noFill/>
          </a:ln>
          <a:effectLst>
            <a:outerShdw blurRad="63500" dist="88900" dir="2700000">
              <a:schemeClr val="dk1">
                <a:alpha val="43140"/>
              </a:schemeClr>
            </a:outerShdw>
          </a:effectLst>
        </p:spPr>
      </p:pic>
      <p:sp>
        <p:nvSpPr>
          <p:cNvPr id="790" name="Google Shape;790;p51"/>
          <p:cNvSpPr txBox="1"/>
          <p:nvPr/>
        </p:nvSpPr>
        <p:spPr>
          <a:xfrm>
            <a:off x="188642" y="1109782"/>
            <a:ext cx="5983500" cy="3400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lang="en" sz="1400" b="1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“LOW” System Security Plan (SSP) / Certification and Accreditation</a:t>
            </a:r>
            <a:endParaRPr sz="11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96900" marR="0" lvl="1" indent="-2413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sz="1200" b="0" i="0" u="none" strike="noStrike" cap="none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Single ESDIS</a:t>
            </a:r>
            <a:r>
              <a:rPr lang="en" sz="120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" sz="1200" b="0" i="0" u="none" strike="noStrike" cap="none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owned cloud SSP</a:t>
            </a:r>
            <a:endParaRPr sz="12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96900" marR="0" lvl="1" indent="-2413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sz="1200" b="0" i="0" u="none" strike="noStrike" cap="none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Operational Security Agreements (OSA) for EOSDIS organizations. </a:t>
            </a:r>
            <a:endParaRPr sz="12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939800" marR="0" lvl="2" indent="-2413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sz="1200" b="0" i="0" u="none" strike="noStrike" cap="none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Defining application account boundaries and local security operations</a:t>
            </a:r>
            <a:endParaRPr sz="12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54000" marR="0" lvl="0" indent="-254000" algn="l" rtl="0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lang="en" sz="1400" b="1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Platform Level Operational IT Security Services </a:t>
            </a:r>
            <a:endParaRPr sz="11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58800" marR="0" lvl="1" indent="-2540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sz="1200" b="0" i="0" u="none" strike="noStrike" cap="none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Implement NASA security policies &amp; apply system security architecture principles</a:t>
            </a:r>
            <a:endParaRPr sz="12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58800" marR="0" lvl="1" indent="-2540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sz="1200" b="0" i="0" u="none" strike="noStrike" cap="none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Incident detection &amp; contingency response management, ESOC integration</a:t>
            </a:r>
            <a:endParaRPr sz="12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58800" marR="0" lvl="1" indent="-2540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sz="1200" b="0" i="0" u="none" strike="noStrike" cap="none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Continuous Diagnostics and Mitigation (CDM). NASA CDM tools not updated for cloud so AWS services deployed:</a:t>
            </a:r>
            <a:endParaRPr sz="12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901700" marR="0" lvl="2" indent="-2540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sz="1200" b="0" i="0" u="none" strike="noStrike" cap="none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AWS Simple Systems Manager (asset management)</a:t>
            </a:r>
            <a:endParaRPr sz="12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901700" marR="0" lvl="2" indent="-2540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sz="1200" b="0" i="0" u="none" strike="noStrike" cap="none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AWS Inspector (vulnerabilities)</a:t>
            </a:r>
            <a:endParaRPr sz="12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901700" marR="0" lvl="2" indent="-2540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sz="1200" b="0" i="0" u="none" strike="noStrike" cap="none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AWS Guard Duty (threat detection)</a:t>
            </a:r>
            <a:endParaRPr sz="12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901700" marR="0" lvl="2" indent="-2540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sz="1200" b="0" i="0" u="none" strike="noStrike" cap="none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AWS Config (Configuration Management)</a:t>
            </a:r>
            <a:endParaRPr sz="12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901700" marR="0" lvl="2" indent="-2540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 sz="1200" b="0" i="0" u="none" strike="noStrike" cap="none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AWS CloudTrails, CloudWatch, Elastic Search (event management)</a:t>
            </a:r>
            <a:endParaRPr sz="12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791" name="Google Shape;791;p51"/>
          <p:cNvGrpSpPr/>
          <p:nvPr/>
        </p:nvGrpSpPr>
        <p:grpSpPr>
          <a:xfrm>
            <a:off x="6002299" y="1315489"/>
            <a:ext cx="2896364" cy="3036591"/>
            <a:chOff x="1411073" y="0"/>
            <a:chExt cx="3861818" cy="4048788"/>
          </a:xfrm>
        </p:grpSpPr>
        <p:sp>
          <p:nvSpPr>
            <p:cNvPr id="792" name="Google Shape;792;p51"/>
            <p:cNvSpPr/>
            <p:nvPr/>
          </p:nvSpPr>
          <p:spPr>
            <a:xfrm>
              <a:off x="2511699" y="1306176"/>
              <a:ext cx="1660200" cy="1436100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9B59B6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51"/>
            <p:cNvSpPr txBox="1"/>
            <p:nvPr/>
          </p:nvSpPr>
          <p:spPr>
            <a:xfrm>
              <a:off x="2664674" y="1544182"/>
              <a:ext cx="1360500" cy="96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300" tIns="14300" rIns="14300" bIns="14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Libre Franklin"/>
                <a:buNone/>
              </a:pPr>
              <a:r>
                <a:rPr lang="en" sz="1000" b="1">
                  <a:solidFill>
                    <a:srgbClr val="FFFFFF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Risk Management</a:t>
              </a:r>
              <a:endParaRPr sz="1000"/>
            </a:p>
          </p:txBody>
        </p:sp>
        <p:sp>
          <p:nvSpPr>
            <p:cNvPr id="794" name="Google Shape;794;p51"/>
            <p:cNvSpPr/>
            <p:nvPr/>
          </p:nvSpPr>
          <p:spPr>
            <a:xfrm>
              <a:off x="3551308" y="619077"/>
              <a:ext cx="626400" cy="539700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CCDDF1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51"/>
            <p:cNvSpPr/>
            <p:nvPr/>
          </p:nvSpPr>
          <p:spPr>
            <a:xfrm>
              <a:off x="2664628" y="0"/>
              <a:ext cx="1360500" cy="1176900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60C0D8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51"/>
            <p:cNvSpPr txBox="1"/>
            <p:nvPr/>
          </p:nvSpPr>
          <p:spPr>
            <a:xfrm>
              <a:off x="2890096" y="195057"/>
              <a:ext cx="909600" cy="78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25" tIns="11425" rIns="114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Libre Franklin"/>
                <a:buNone/>
              </a:pPr>
              <a:r>
                <a:rPr lang="en" sz="900">
                  <a:solidFill>
                    <a:srgbClr val="FFFFFF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System Security Principles</a:t>
              </a:r>
              <a:endParaRPr sz="1100"/>
            </a:p>
          </p:txBody>
        </p:sp>
        <p:sp>
          <p:nvSpPr>
            <p:cNvPr id="797" name="Google Shape;797;p51"/>
            <p:cNvSpPr/>
            <p:nvPr/>
          </p:nvSpPr>
          <p:spPr>
            <a:xfrm>
              <a:off x="4282355" y="1628064"/>
              <a:ext cx="626400" cy="539700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CCDDF1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51"/>
            <p:cNvSpPr/>
            <p:nvPr/>
          </p:nvSpPr>
          <p:spPr>
            <a:xfrm>
              <a:off x="3912391" y="723944"/>
              <a:ext cx="1360500" cy="1176900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2ECC71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51"/>
            <p:cNvSpPr txBox="1"/>
            <p:nvPr/>
          </p:nvSpPr>
          <p:spPr>
            <a:xfrm>
              <a:off x="4137859" y="919001"/>
              <a:ext cx="909600" cy="78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25" tIns="11425" rIns="114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Libre Franklin"/>
                <a:buNone/>
              </a:pPr>
              <a:r>
                <a:rPr lang="en" sz="900">
                  <a:solidFill>
                    <a:srgbClr val="FFFFFF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NASA (OCIO) Policy</a:t>
              </a:r>
              <a:endParaRPr sz="1100"/>
            </a:p>
          </p:txBody>
        </p:sp>
        <p:sp>
          <p:nvSpPr>
            <p:cNvPr id="800" name="Google Shape;800;p51"/>
            <p:cNvSpPr/>
            <p:nvPr/>
          </p:nvSpPr>
          <p:spPr>
            <a:xfrm>
              <a:off x="3774523" y="2767021"/>
              <a:ext cx="626400" cy="539700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CCDDF1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51"/>
            <p:cNvSpPr/>
            <p:nvPr/>
          </p:nvSpPr>
          <p:spPr>
            <a:xfrm>
              <a:off x="3912391" y="2147134"/>
              <a:ext cx="1360500" cy="1176900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E67E22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51"/>
            <p:cNvSpPr txBox="1"/>
            <p:nvPr/>
          </p:nvSpPr>
          <p:spPr>
            <a:xfrm>
              <a:off x="4137859" y="2342191"/>
              <a:ext cx="909600" cy="78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25" tIns="11425" rIns="114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Libre Franklin"/>
                <a:buNone/>
              </a:pPr>
              <a:r>
                <a:rPr lang="en" sz="800">
                  <a:solidFill>
                    <a:srgbClr val="FFFFFF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Incident &amp; Contingency Response</a:t>
              </a:r>
              <a:endParaRPr sz="1000"/>
            </a:p>
          </p:txBody>
        </p:sp>
        <p:sp>
          <p:nvSpPr>
            <p:cNvPr id="803" name="Google Shape;803;p51"/>
            <p:cNvSpPr/>
            <p:nvPr/>
          </p:nvSpPr>
          <p:spPr>
            <a:xfrm>
              <a:off x="2514789" y="2885249"/>
              <a:ext cx="626400" cy="539700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CCDDF1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51"/>
            <p:cNvSpPr/>
            <p:nvPr/>
          </p:nvSpPr>
          <p:spPr>
            <a:xfrm>
              <a:off x="2664628" y="2871888"/>
              <a:ext cx="1360500" cy="1176900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1F497D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51"/>
            <p:cNvSpPr txBox="1"/>
            <p:nvPr/>
          </p:nvSpPr>
          <p:spPr>
            <a:xfrm>
              <a:off x="2890096" y="3066945"/>
              <a:ext cx="909600" cy="78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25" tIns="11425" rIns="114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Libre Franklin"/>
                <a:buNone/>
              </a:pPr>
              <a:r>
                <a:rPr lang="en" sz="800">
                  <a:solidFill>
                    <a:srgbClr val="FFFFFF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Security Configuration Management</a:t>
              </a:r>
              <a:endParaRPr sz="1000"/>
            </a:p>
          </p:txBody>
        </p:sp>
        <p:sp>
          <p:nvSpPr>
            <p:cNvPr id="806" name="Google Shape;806;p51"/>
            <p:cNvSpPr/>
            <p:nvPr/>
          </p:nvSpPr>
          <p:spPr>
            <a:xfrm>
              <a:off x="1771770" y="1876667"/>
              <a:ext cx="626400" cy="539700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rgbClr val="CCDDF1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51"/>
            <p:cNvSpPr/>
            <p:nvPr/>
          </p:nvSpPr>
          <p:spPr>
            <a:xfrm>
              <a:off x="1411073" y="2147944"/>
              <a:ext cx="1360500" cy="1176900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C0392B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51"/>
            <p:cNvSpPr txBox="1"/>
            <p:nvPr/>
          </p:nvSpPr>
          <p:spPr>
            <a:xfrm>
              <a:off x="1636541" y="2343015"/>
              <a:ext cx="909600" cy="78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25" tIns="11425" rIns="114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Libre Franklin"/>
                <a:buNone/>
              </a:pPr>
              <a:r>
                <a:rPr lang="en" sz="800">
                  <a:solidFill>
                    <a:srgbClr val="FFFFFF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Independent Assessment &amp; Authorization</a:t>
              </a:r>
              <a:endParaRPr sz="1000"/>
            </a:p>
          </p:txBody>
        </p:sp>
        <p:sp>
          <p:nvSpPr>
            <p:cNvPr id="809" name="Google Shape;809;p51"/>
            <p:cNvSpPr/>
            <p:nvPr/>
          </p:nvSpPr>
          <p:spPr>
            <a:xfrm>
              <a:off x="1411073" y="722324"/>
              <a:ext cx="1360500" cy="1176900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FFFFFF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51"/>
            <p:cNvSpPr txBox="1"/>
            <p:nvPr/>
          </p:nvSpPr>
          <p:spPr>
            <a:xfrm>
              <a:off x="1636541" y="917381"/>
              <a:ext cx="909600" cy="78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25" tIns="11425" rIns="114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Libre Franklin"/>
                <a:buNone/>
              </a:pPr>
              <a:r>
                <a:rPr lang="en" sz="900">
                  <a:solidFill>
                    <a:srgbClr val="FFFFFF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Security Metrics / Security Analytics</a:t>
              </a:r>
              <a:endParaRPr sz="1100"/>
            </a:p>
          </p:txBody>
        </p:sp>
      </p:grpSp>
      <p:sp>
        <p:nvSpPr>
          <p:cNvPr id="811" name="Google Shape;811;p51"/>
          <p:cNvSpPr txBox="1">
            <a:spLocks noGrp="1"/>
          </p:cNvSpPr>
          <p:nvPr>
            <p:ph type="sldNum" idx="12"/>
          </p:nvPr>
        </p:nvSpPr>
        <p:spPr>
          <a:xfrm>
            <a:off x="6999371" y="4908539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/>
              <a:t>24</a:t>
            </a:fld>
            <a:endParaRPr sz="900"/>
          </a:p>
        </p:txBody>
      </p:sp>
      <p:pic>
        <p:nvPicPr>
          <p:cNvPr id="812" name="Google Shape;812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33700" y="32200"/>
            <a:ext cx="121030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eme1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EC3319DD-8D83-46CC-B1B0-8BE7F313D6F8}" vid="{F2BCEE1D-A605-49AE-99BF-6EEEDBCC9070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1570</TotalTime>
  <Words>2074</Words>
  <Application>Microsoft Office PowerPoint</Application>
  <PresentationFormat>On-screen Show (16:9)</PresentationFormat>
  <Paragraphs>439</Paragraphs>
  <Slides>24</Slides>
  <Notes>24</Notes>
  <HiddenSlides>6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6" baseType="lpstr">
      <vt:lpstr>Roboto</vt:lpstr>
      <vt:lpstr>Calibri Light</vt:lpstr>
      <vt:lpstr>Libre Franklin</vt:lpstr>
      <vt:lpstr>Open Sans</vt:lpstr>
      <vt:lpstr>Calibri</vt:lpstr>
      <vt:lpstr>Lato</vt:lpstr>
      <vt:lpstr>Arial Narrow</vt:lpstr>
      <vt:lpstr>Arial</vt:lpstr>
      <vt:lpstr>Dosis</vt:lpstr>
      <vt:lpstr>Office Theme</vt:lpstr>
      <vt:lpstr>Custom</vt:lpstr>
      <vt:lpstr>Theme1</vt:lpstr>
      <vt:lpstr>EOSDIS Data Archival</vt:lpstr>
      <vt:lpstr>Earth Observing System Data and Information System (EOSDIS) Distributed Active Archive Center (DAACs) and  Science Investigator-led Processing Systems (SIPS)</vt:lpstr>
      <vt:lpstr>PowerPoint Presentation</vt:lpstr>
      <vt:lpstr>EOSDIS Metrics</vt:lpstr>
      <vt:lpstr>Total EOSDIS Accumulated Data Archive Volume (Petabytes) Trend: FY2000-FY2022 (at the end of June 2022 )</vt:lpstr>
      <vt:lpstr>Earth Science Data Archive Growth Projection</vt:lpstr>
      <vt:lpstr>EOSDIS Current Conceptual Architecture</vt:lpstr>
      <vt:lpstr>EOSDIS Conceptual Cloud-Based Architecture</vt:lpstr>
      <vt:lpstr>EOSDIS DAAC Transition to Earthdata Cloud </vt:lpstr>
      <vt:lpstr>Cloud Holdings Metrics </vt:lpstr>
      <vt:lpstr>Earthdata Cloud  (EDC)</vt:lpstr>
      <vt:lpstr>What is the Earthdata Cloud Platform?</vt:lpstr>
      <vt:lpstr>EOSDIS Cumulus Project</vt:lpstr>
      <vt:lpstr>Cumulus Stewardship Features</vt:lpstr>
      <vt:lpstr>Cumulus Archive Management</vt:lpstr>
      <vt:lpstr>Backup and Recovery - ORCA</vt:lpstr>
      <vt:lpstr>Backup and Recovery - LZARDS</vt:lpstr>
      <vt:lpstr>Acronyms</vt:lpstr>
      <vt:lpstr>Backup Slides</vt:lpstr>
      <vt:lpstr>Earth Science Data and Information System (ESDIS)</vt:lpstr>
      <vt:lpstr>The Earth Science Division Move  into Supporting Open Science </vt:lpstr>
      <vt:lpstr>EOSDIS Key Metrics for FY2021</vt:lpstr>
      <vt:lpstr>Common Services and Controls</vt:lpstr>
      <vt:lpstr>IT Security and Networking Services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EOSDIS Data Archival</dc:title>
  <dc:creator>Dixon, Valerie W. (GSFC-5860)</dc:creator>
  <cp:lastModifiedBy>Trakas, Diane E. (GSFC-423.0)[ASRC FEDERAL SYSTEM SOLUTIONS]</cp:lastModifiedBy>
  <cp:revision>6</cp:revision>
  <dcterms:modified xsi:type="dcterms:W3CDTF">2022-09-01T12:19:49Z</dcterms:modified>
</cp:coreProperties>
</file>