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9" r:id="rId2"/>
  </p:sldIdLst>
  <p:sldSz cx="51206400" cy="32918400"/>
  <p:notesSz cx="6858000" cy="9144000"/>
  <p:defaultTextStyle>
    <a:defPPr>
      <a:defRPr lang="en-US"/>
    </a:defPPr>
    <a:lvl1pPr marL="0" algn="l" defTabSz="2037740" rtl="0" eaLnBrk="1" latinLnBrk="0" hangingPunct="1">
      <a:defRPr sz="4000" kern="1200">
        <a:solidFill>
          <a:schemeClr val="tx1"/>
        </a:solidFill>
        <a:latin typeface="+mn-lt"/>
        <a:ea typeface="+mn-ea"/>
        <a:cs typeface="+mn-cs"/>
      </a:defRPr>
    </a:lvl1pPr>
    <a:lvl2pPr marL="1018870" algn="l" defTabSz="2037740" rtl="0" eaLnBrk="1" latinLnBrk="0" hangingPunct="1">
      <a:defRPr sz="4000" kern="1200">
        <a:solidFill>
          <a:schemeClr val="tx1"/>
        </a:solidFill>
        <a:latin typeface="+mn-lt"/>
        <a:ea typeface="+mn-ea"/>
        <a:cs typeface="+mn-cs"/>
      </a:defRPr>
    </a:lvl2pPr>
    <a:lvl3pPr marL="2037740" algn="l" defTabSz="2037740" rtl="0" eaLnBrk="1" latinLnBrk="0" hangingPunct="1">
      <a:defRPr sz="4000" kern="1200">
        <a:solidFill>
          <a:schemeClr val="tx1"/>
        </a:solidFill>
        <a:latin typeface="+mn-lt"/>
        <a:ea typeface="+mn-ea"/>
        <a:cs typeface="+mn-cs"/>
      </a:defRPr>
    </a:lvl3pPr>
    <a:lvl4pPr marL="3056611" algn="l" defTabSz="2037740" rtl="0" eaLnBrk="1" latinLnBrk="0" hangingPunct="1">
      <a:defRPr sz="4000" kern="1200">
        <a:solidFill>
          <a:schemeClr val="tx1"/>
        </a:solidFill>
        <a:latin typeface="+mn-lt"/>
        <a:ea typeface="+mn-ea"/>
        <a:cs typeface="+mn-cs"/>
      </a:defRPr>
    </a:lvl4pPr>
    <a:lvl5pPr marL="4075481" algn="l" defTabSz="2037740" rtl="0" eaLnBrk="1" latinLnBrk="0" hangingPunct="1">
      <a:defRPr sz="4000" kern="1200">
        <a:solidFill>
          <a:schemeClr val="tx1"/>
        </a:solidFill>
        <a:latin typeface="+mn-lt"/>
        <a:ea typeface="+mn-ea"/>
        <a:cs typeface="+mn-cs"/>
      </a:defRPr>
    </a:lvl5pPr>
    <a:lvl6pPr marL="5094351" algn="l" defTabSz="2037740" rtl="0" eaLnBrk="1" latinLnBrk="0" hangingPunct="1">
      <a:defRPr sz="4000" kern="1200">
        <a:solidFill>
          <a:schemeClr val="tx1"/>
        </a:solidFill>
        <a:latin typeface="+mn-lt"/>
        <a:ea typeface="+mn-ea"/>
        <a:cs typeface="+mn-cs"/>
      </a:defRPr>
    </a:lvl6pPr>
    <a:lvl7pPr marL="6113221" algn="l" defTabSz="2037740" rtl="0" eaLnBrk="1" latinLnBrk="0" hangingPunct="1">
      <a:defRPr sz="4000" kern="1200">
        <a:solidFill>
          <a:schemeClr val="tx1"/>
        </a:solidFill>
        <a:latin typeface="+mn-lt"/>
        <a:ea typeface="+mn-ea"/>
        <a:cs typeface="+mn-cs"/>
      </a:defRPr>
    </a:lvl7pPr>
    <a:lvl8pPr marL="7132091" algn="l" defTabSz="2037740" rtl="0" eaLnBrk="1" latinLnBrk="0" hangingPunct="1">
      <a:defRPr sz="4000" kern="1200">
        <a:solidFill>
          <a:schemeClr val="tx1"/>
        </a:solidFill>
        <a:latin typeface="+mn-lt"/>
        <a:ea typeface="+mn-ea"/>
        <a:cs typeface="+mn-cs"/>
      </a:defRPr>
    </a:lvl8pPr>
    <a:lvl9pPr marL="8150962" algn="l" defTabSz="2037740" rtl="0" eaLnBrk="1" latinLnBrk="0" hangingPunct="1">
      <a:defRPr sz="4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800" userDrawn="1">
          <p15:clr>
            <a:srgbClr val="A4A3A4"/>
          </p15:clr>
        </p15:guide>
        <p15:guide id="2" pos="1407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FCF6"/>
    <a:srgbClr val="79DCFF"/>
    <a:srgbClr val="1A4BA9"/>
    <a:srgbClr val="09306B"/>
    <a:srgbClr val="0101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20" autoAdjust="0"/>
  </p:normalViewPr>
  <p:slideViewPr>
    <p:cSldViewPr>
      <p:cViewPr varScale="1">
        <p:scale>
          <a:sx n="12" d="100"/>
          <a:sy n="12" d="100"/>
        </p:scale>
        <p:origin x="1276" y="80"/>
      </p:cViewPr>
      <p:guideLst>
        <p:guide orient="horz" pos="16800"/>
        <p:guide pos="1407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27B708-2555-834C-97B8-35CDF758D659}" type="datetimeFigureOut">
              <a:rPr lang="en-US" smtClean="0"/>
              <a:t>9/1/2022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2314C12-B17B-E54E-8510-11A7CCA69E63}" type="slidenum">
              <a:rPr lang="en-US" smtClean="0"/>
              <a:t>‹#›</a:t>
            </a:fld>
            <a:endParaRPr lang="en-US" dirty="0"/>
          </a:p>
        </p:txBody>
      </p:sp>
    </p:spTree>
    <p:extLst>
      <p:ext uri="{BB962C8B-B14F-4D97-AF65-F5344CB8AC3E}">
        <p14:creationId xmlns:p14="http://schemas.microsoft.com/office/powerpoint/2010/main" val="3423355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641E15-B034-4839-B0AF-FAD9B2681142}" type="datetimeFigureOut">
              <a:rPr lang="en-US" smtClean="0"/>
              <a:t>9/1/2022</a:t>
            </a:fld>
            <a:endParaRPr lang="en-US" dirty="0"/>
          </a:p>
        </p:txBody>
      </p:sp>
      <p:sp>
        <p:nvSpPr>
          <p:cNvPr id="4" name="Slide Image Placeholder 3"/>
          <p:cNvSpPr>
            <a:spLocks noGrp="1" noRot="1" noChangeAspect="1"/>
          </p:cNvSpPr>
          <p:nvPr>
            <p:ph type="sldImg" idx="2"/>
          </p:nvPr>
        </p:nvSpPr>
        <p:spPr>
          <a:xfrm>
            <a:off x="1028700" y="1143000"/>
            <a:ext cx="48006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C99596-6EC6-4428-AF14-10B5EAA49926}" type="slidenum">
              <a:rPr lang="en-US" smtClean="0"/>
              <a:t>‹#›</a:t>
            </a:fld>
            <a:endParaRPr lang="en-US" dirty="0"/>
          </a:p>
        </p:txBody>
      </p:sp>
    </p:spTree>
    <p:extLst>
      <p:ext uri="{BB962C8B-B14F-4D97-AF65-F5344CB8AC3E}">
        <p14:creationId xmlns:p14="http://schemas.microsoft.com/office/powerpoint/2010/main" val="2609718387"/>
      </p:ext>
    </p:extLst>
  </p:cSld>
  <p:clrMap bg1="lt1" tx1="dk1" bg2="lt2" tx2="dk2" accent1="accent1" accent2="accent2" accent3="accent3" accent4="accent4" accent5="accent5" accent6="accent6" hlink="hlink" folHlink="folHlink"/>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28700" y="1143000"/>
            <a:ext cx="48006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C99596-6EC6-4428-AF14-10B5EAA49926}" type="slidenum">
              <a:rPr lang="en-US" smtClean="0"/>
              <a:t>1</a:t>
            </a:fld>
            <a:endParaRPr lang="en-US" dirty="0"/>
          </a:p>
        </p:txBody>
      </p:sp>
    </p:spTree>
    <p:extLst>
      <p:ext uri="{BB962C8B-B14F-4D97-AF65-F5344CB8AC3E}">
        <p14:creationId xmlns:p14="http://schemas.microsoft.com/office/powerpoint/2010/main" val="3429215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2&quot; x 42&quot; Poster">
    <p:spTree>
      <p:nvGrpSpPr>
        <p:cNvPr id="1" name=""/>
        <p:cNvGrpSpPr/>
        <p:nvPr/>
      </p:nvGrpSpPr>
      <p:grpSpPr>
        <a:xfrm>
          <a:off x="0" y="0"/>
          <a:ext cx="0" cy="0"/>
          <a:chOff x="0" y="0"/>
          <a:chExt cx="0" cy="0"/>
        </a:xfrm>
      </p:grpSpPr>
      <p:sp>
        <p:nvSpPr>
          <p:cNvPr id="20" name="Title 19"/>
          <p:cNvSpPr>
            <a:spLocks noGrp="1"/>
          </p:cNvSpPr>
          <p:nvPr>
            <p:ph type="title" hasCustomPrompt="1"/>
          </p:nvPr>
        </p:nvSpPr>
        <p:spPr>
          <a:xfrm>
            <a:off x="812813" y="609601"/>
            <a:ext cx="49580799" cy="3352800"/>
          </a:xfrm>
          <a:prstGeom prst="rect">
            <a:avLst/>
          </a:prstGeom>
          <a:solidFill>
            <a:srgbClr val="01014B"/>
          </a:solidFill>
          <a:ln>
            <a:solidFill>
              <a:srgbClr val="01014B"/>
            </a:solidFill>
          </a:ln>
        </p:spPr>
        <p:txBody>
          <a:bodyPr vert="horz" anchor="ctr" anchorCtr="1"/>
          <a:lstStyle>
            <a:lvl1pPr>
              <a:defRPr sz="2314" b="1">
                <a:solidFill>
                  <a:schemeClr val="bg1"/>
                </a:solidFill>
                <a:latin typeface="Arial"/>
                <a:cs typeface="Arial"/>
              </a:defRPr>
            </a:lvl1pPr>
          </a:lstStyle>
          <a:p>
            <a:r>
              <a:rPr lang="en-US" dirty="0"/>
              <a:t>Poster Presentation Title</a:t>
            </a:r>
            <a:br>
              <a:rPr lang="en-US" dirty="0"/>
            </a:br>
            <a:r>
              <a:rPr lang="en-US" sz="1543" b="1" dirty="0">
                <a:solidFill>
                  <a:schemeClr val="bg1"/>
                </a:solidFill>
                <a:latin typeface="Arial" pitchFamily="34" charset="0"/>
                <a:cs typeface="Arial" pitchFamily="34" charset="0"/>
              </a:rPr>
              <a:t>List Author Name(s)</a:t>
            </a:r>
            <a:br>
              <a:rPr lang="en-US" sz="1543" b="1" dirty="0">
                <a:solidFill>
                  <a:schemeClr val="bg1"/>
                </a:solidFill>
                <a:latin typeface="Arial" pitchFamily="34" charset="0"/>
                <a:cs typeface="Arial" pitchFamily="34" charset="0"/>
              </a:rPr>
            </a:br>
            <a:r>
              <a:rPr lang="en-US" sz="1543" b="1" dirty="0">
                <a:solidFill>
                  <a:schemeClr val="bg1"/>
                </a:solidFill>
                <a:latin typeface="Arial" pitchFamily="34" charset="0"/>
                <a:cs typeface="Arial" pitchFamily="34" charset="0"/>
              </a:rPr>
              <a:t>List Affiliated Institutions</a:t>
            </a:r>
            <a:endParaRPr lang="en-US" dirty="0"/>
          </a:p>
        </p:txBody>
      </p:sp>
      <p:sp>
        <p:nvSpPr>
          <p:cNvPr id="22" name="Text Placeholder 21"/>
          <p:cNvSpPr>
            <a:spLocks noGrp="1"/>
          </p:cNvSpPr>
          <p:nvPr>
            <p:ph type="body" sz="quarter" idx="10" hasCustomPrompt="1"/>
          </p:nvPr>
        </p:nvSpPr>
        <p:spPr>
          <a:xfrm>
            <a:off x="812811" y="4267201"/>
            <a:ext cx="15849601" cy="1066800"/>
          </a:xfrm>
          <a:prstGeom prst="rect">
            <a:avLst/>
          </a:prstGeom>
          <a:solidFill>
            <a:srgbClr val="01014B"/>
          </a:solidFill>
          <a:ln>
            <a:solidFill>
              <a:srgbClr val="01014B"/>
            </a:solidFill>
          </a:ln>
        </p:spPr>
        <p:txBody>
          <a:bodyPr vert="horz"/>
          <a:lstStyle>
            <a:lvl1pPr marL="0" indent="0">
              <a:buNone/>
              <a:defRPr sz="1543" b="1" baseline="0">
                <a:solidFill>
                  <a:schemeClr val="bg1"/>
                </a:solidFill>
                <a:latin typeface="Arial"/>
                <a:cs typeface="Arial"/>
              </a:defRPr>
            </a:lvl1pPr>
          </a:lstStyle>
          <a:p>
            <a:pPr lvl="0"/>
            <a:r>
              <a:rPr lang="en-US" sz="1543" dirty="0"/>
              <a:t>Abstract or Introduction</a:t>
            </a:r>
            <a:endParaRPr lang="en-US" dirty="0"/>
          </a:p>
        </p:txBody>
      </p:sp>
      <p:sp>
        <p:nvSpPr>
          <p:cNvPr id="24" name="Text Placeholder 23"/>
          <p:cNvSpPr>
            <a:spLocks noGrp="1"/>
          </p:cNvSpPr>
          <p:nvPr>
            <p:ph type="body" sz="quarter" idx="11" hasCustomPrompt="1"/>
          </p:nvPr>
        </p:nvSpPr>
        <p:spPr>
          <a:xfrm>
            <a:off x="812811" y="5638800"/>
            <a:ext cx="15849601" cy="8686800"/>
          </a:xfrm>
          <a:prstGeom prst="rect">
            <a:avLst/>
          </a:prstGeom>
        </p:spPr>
        <p:txBody>
          <a:bodyPr vert="horz"/>
          <a:lstStyle>
            <a:lvl1pPr marL="0" indent="0">
              <a:buNone/>
              <a:defRPr sz="1029" baseline="0"/>
            </a:lvl1pPr>
            <a:lvl2pPr marL="149078" indent="0">
              <a:buNone/>
              <a:defRPr sz="1029" baseline="0"/>
            </a:lvl2pPr>
            <a:lvl3pPr marL="289988" indent="0">
              <a:buNone/>
              <a:defRPr sz="1029" baseline="0"/>
            </a:lvl3pPr>
            <a:lvl4pPr>
              <a:defRPr sz="1029"/>
            </a:lvl4pPr>
            <a:lvl5pPr>
              <a:defRPr sz="1029"/>
            </a:lvl5pPr>
          </a:lstStyle>
          <a:p>
            <a:pPr lvl="0"/>
            <a:r>
              <a:rPr lang="en-US" dirty="0"/>
              <a:t>Any element of this template (colors, fonts, layouts, etc.) can be edited to suit your needs. To change the color of a title bar: right click the text box, select format shape, edit the “Fill” and “Line” your desired specifications.</a:t>
            </a:r>
          </a:p>
        </p:txBody>
      </p:sp>
      <p:sp>
        <p:nvSpPr>
          <p:cNvPr id="25" name="Text Placeholder 21"/>
          <p:cNvSpPr>
            <a:spLocks noGrp="1"/>
          </p:cNvSpPr>
          <p:nvPr>
            <p:ph type="body" sz="quarter" idx="12" hasCustomPrompt="1"/>
          </p:nvPr>
        </p:nvSpPr>
        <p:spPr>
          <a:xfrm>
            <a:off x="812811" y="14630400"/>
            <a:ext cx="15849601" cy="1066800"/>
          </a:xfrm>
          <a:prstGeom prst="rect">
            <a:avLst/>
          </a:prstGeom>
          <a:solidFill>
            <a:srgbClr val="01014B"/>
          </a:solidFill>
          <a:ln>
            <a:solidFill>
              <a:srgbClr val="01014B"/>
            </a:solidFill>
          </a:ln>
        </p:spPr>
        <p:txBody>
          <a:bodyPr vert="horz"/>
          <a:lstStyle>
            <a:lvl1pPr marL="0" indent="0">
              <a:buNone/>
              <a:defRPr sz="1543" b="1" baseline="0">
                <a:solidFill>
                  <a:schemeClr val="bg1"/>
                </a:solidFill>
                <a:latin typeface="Arial"/>
                <a:cs typeface="Arial"/>
              </a:defRPr>
            </a:lvl1pPr>
          </a:lstStyle>
          <a:p>
            <a:pPr lvl="0"/>
            <a:r>
              <a:rPr lang="en-US" sz="1543" dirty="0"/>
              <a:t>Objectives</a:t>
            </a:r>
            <a:endParaRPr lang="en-US" dirty="0"/>
          </a:p>
        </p:txBody>
      </p:sp>
      <p:sp>
        <p:nvSpPr>
          <p:cNvPr id="26" name="Text Placeholder 23"/>
          <p:cNvSpPr>
            <a:spLocks noGrp="1"/>
          </p:cNvSpPr>
          <p:nvPr>
            <p:ph type="body" sz="quarter" idx="13" hasCustomPrompt="1"/>
          </p:nvPr>
        </p:nvSpPr>
        <p:spPr>
          <a:xfrm>
            <a:off x="812811" y="16002000"/>
            <a:ext cx="15849601" cy="7315200"/>
          </a:xfrm>
          <a:prstGeom prst="rect">
            <a:avLst/>
          </a:prstGeom>
        </p:spPr>
        <p:txBody>
          <a:bodyPr vert="horz"/>
          <a:lstStyle>
            <a:lvl1pPr marL="0" marR="0" indent="0" algn="l" defTabSz="1310686" rtl="0" eaLnBrk="1" fontAlgn="auto" latinLnBrk="0" hangingPunct="1">
              <a:lnSpc>
                <a:spcPct val="100000"/>
              </a:lnSpc>
              <a:spcBef>
                <a:spcPct val="20000"/>
              </a:spcBef>
              <a:spcAft>
                <a:spcPts val="0"/>
              </a:spcAft>
              <a:buClrTx/>
              <a:buSzTx/>
              <a:buFont typeface="Arial" pitchFamily="34" charset="0"/>
              <a:buNone/>
              <a:tabLst/>
              <a:defRPr sz="1029"/>
            </a:lvl1pPr>
            <a:lvl2pPr>
              <a:defRPr sz="1029"/>
            </a:lvl2pPr>
            <a:lvl3pPr>
              <a:defRPr sz="1029"/>
            </a:lvl3pPr>
            <a:lvl4pPr>
              <a:defRPr sz="1029"/>
            </a:lvl4pPr>
            <a:lvl5pPr>
              <a:defRPr sz="1029"/>
            </a:lvl5pPr>
          </a:lstStyle>
          <a:p>
            <a:pPr marL="0" marR="0" lvl="0" indent="0" algn="l" defTabSz="1310686" rtl="0" eaLnBrk="1" fontAlgn="auto" latinLnBrk="0" hangingPunct="1">
              <a:lnSpc>
                <a:spcPct val="100000"/>
              </a:lnSpc>
              <a:spcBef>
                <a:spcPct val="20000"/>
              </a:spcBef>
              <a:spcAft>
                <a:spcPts val="0"/>
              </a:spcAft>
              <a:buClrTx/>
              <a:buSzTx/>
              <a:buFont typeface="Arial" pitchFamily="34" charset="0"/>
              <a:buNone/>
              <a:tabLst/>
              <a:defRPr/>
            </a:pPr>
            <a:r>
              <a:rPr lang="en-US" dirty="0"/>
              <a:t>To change the color of a title bar: right click the text box, select format shape, edit the “Fill” and “Line” your desired specifications.</a:t>
            </a:r>
          </a:p>
        </p:txBody>
      </p:sp>
      <p:sp>
        <p:nvSpPr>
          <p:cNvPr id="27" name="Text Placeholder 21"/>
          <p:cNvSpPr>
            <a:spLocks noGrp="1"/>
          </p:cNvSpPr>
          <p:nvPr>
            <p:ph type="body" sz="quarter" idx="14" hasCustomPrompt="1"/>
          </p:nvPr>
        </p:nvSpPr>
        <p:spPr>
          <a:xfrm>
            <a:off x="812811" y="23622000"/>
            <a:ext cx="15849601" cy="1066800"/>
          </a:xfrm>
          <a:prstGeom prst="rect">
            <a:avLst/>
          </a:prstGeom>
          <a:solidFill>
            <a:srgbClr val="01014B"/>
          </a:solidFill>
          <a:ln>
            <a:solidFill>
              <a:srgbClr val="01014B"/>
            </a:solidFill>
          </a:ln>
        </p:spPr>
        <p:txBody>
          <a:bodyPr vert="horz"/>
          <a:lstStyle>
            <a:lvl1pPr marL="0" indent="0">
              <a:buNone/>
              <a:defRPr sz="1543" b="1" baseline="0">
                <a:solidFill>
                  <a:schemeClr val="bg1"/>
                </a:solidFill>
                <a:latin typeface="Arial"/>
                <a:cs typeface="Arial"/>
              </a:defRPr>
            </a:lvl1pPr>
          </a:lstStyle>
          <a:p>
            <a:pPr lvl="0"/>
            <a:r>
              <a:rPr lang="en-US" sz="1543" dirty="0"/>
              <a:t>Methods</a:t>
            </a:r>
            <a:endParaRPr lang="en-US" dirty="0"/>
          </a:p>
        </p:txBody>
      </p:sp>
      <p:sp>
        <p:nvSpPr>
          <p:cNvPr id="28" name="Text Placeholder 23"/>
          <p:cNvSpPr>
            <a:spLocks noGrp="1"/>
          </p:cNvSpPr>
          <p:nvPr>
            <p:ph type="body" sz="quarter" idx="15" hasCustomPrompt="1"/>
          </p:nvPr>
        </p:nvSpPr>
        <p:spPr>
          <a:xfrm>
            <a:off x="812811" y="24993600"/>
            <a:ext cx="15849601" cy="7315200"/>
          </a:xfrm>
          <a:prstGeom prst="rect">
            <a:avLst/>
          </a:prstGeom>
        </p:spPr>
        <p:txBody>
          <a:bodyPr vert="horz"/>
          <a:lstStyle>
            <a:lvl1pPr marL="0" marR="0" indent="0" algn="l" defTabSz="1310686" rtl="0" eaLnBrk="1" fontAlgn="auto" latinLnBrk="0" hangingPunct="1">
              <a:lnSpc>
                <a:spcPct val="100000"/>
              </a:lnSpc>
              <a:spcBef>
                <a:spcPct val="20000"/>
              </a:spcBef>
              <a:spcAft>
                <a:spcPts val="0"/>
              </a:spcAft>
              <a:buClrTx/>
              <a:buSzTx/>
              <a:buFont typeface="Arial" pitchFamily="34" charset="0"/>
              <a:buNone/>
              <a:tabLst/>
              <a:defRPr sz="1029"/>
            </a:lvl1pPr>
            <a:lvl2pPr>
              <a:defRPr sz="1029"/>
            </a:lvl2pPr>
            <a:lvl3pPr>
              <a:defRPr sz="1029"/>
            </a:lvl3pPr>
            <a:lvl4pPr>
              <a:defRPr sz="1029"/>
            </a:lvl4pPr>
            <a:lvl5pPr>
              <a:defRPr sz="1029"/>
            </a:lvl5pPr>
          </a:lstStyle>
          <a:p>
            <a:pPr marL="0" marR="0" lvl="0" indent="0" algn="l" defTabSz="1310686" rtl="0" eaLnBrk="1" fontAlgn="auto" latinLnBrk="0" hangingPunct="1">
              <a:lnSpc>
                <a:spcPct val="100000"/>
              </a:lnSpc>
              <a:spcBef>
                <a:spcPct val="20000"/>
              </a:spcBef>
              <a:spcAft>
                <a:spcPts val="0"/>
              </a:spcAft>
              <a:buClrTx/>
              <a:buSzTx/>
              <a:buFont typeface="Arial" pitchFamily="34" charset="0"/>
              <a:buNone/>
              <a:tabLst/>
              <a:defRPr/>
            </a:pPr>
            <a:r>
              <a:rPr lang="en-US" dirty="0"/>
              <a:t>Copy and paste title bars and text boxes to create additional sections.</a:t>
            </a:r>
          </a:p>
        </p:txBody>
      </p:sp>
      <p:sp>
        <p:nvSpPr>
          <p:cNvPr id="29" name="Text Placeholder 21"/>
          <p:cNvSpPr>
            <a:spLocks noGrp="1"/>
          </p:cNvSpPr>
          <p:nvPr>
            <p:ph type="body" sz="quarter" idx="16" hasCustomPrompt="1"/>
          </p:nvPr>
        </p:nvSpPr>
        <p:spPr>
          <a:xfrm>
            <a:off x="17678412" y="4267201"/>
            <a:ext cx="15849601" cy="1066800"/>
          </a:xfrm>
          <a:prstGeom prst="rect">
            <a:avLst/>
          </a:prstGeom>
          <a:solidFill>
            <a:srgbClr val="01014B"/>
          </a:solidFill>
          <a:ln>
            <a:solidFill>
              <a:srgbClr val="01014B"/>
            </a:solidFill>
          </a:ln>
        </p:spPr>
        <p:txBody>
          <a:bodyPr vert="horz"/>
          <a:lstStyle>
            <a:lvl1pPr marL="0" indent="0">
              <a:buNone/>
              <a:defRPr sz="1543" b="1" baseline="0">
                <a:solidFill>
                  <a:schemeClr val="bg1"/>
                </a:solidFill>
                <a:latin typeface="Arial"/>
                <a:cs typeface="Arial"/>
              </a:defRPr>
            </a:lvl1pPr>
          </a:lstStyle>
          <a:p>
            <a:pPr lvl="0"/>
            <a:r>
              <a:rPr lang="en-US" sz="1543" dirty="0"/>
              <a:t>Results</a:t>
            </a:r>
            <a:endParaRPr lang="en-US" dirty="0"/>
          </a:p>
        </p:txBody>
      </p:sp>
      <p:sp>
        <p:nvSpPr>
          <p:cNvPr id="30" name="Text Placeholder 23"/>
          <p:cNvSpPr>
            <a:spLocks noGrp="1"/>
          </p:cNvSpPr>
          <p:nvPr>
            <p:ph type="body" sz="quarter" idx="17"/>
          </p:nvPr>
        </p:nvSpPr>
        <p:spPr>
          <a:xfrm>
            <a:off x="34544013" y="24993600"/>
            <a:ext cx="15849601" cy="7315200"/>
          </a:xfrm>
          <a:prstGeom prst="rect">
            <a:avLst/>
          </a:prstGeom>
        </p:spPr>
        <p:txBody>
          <a:bodyPr vert="horz"/>
          <a:lstStyle>
            <a:lvl1pPr>
              <a:defRPr sz="1029"/>
            </a:lvl1pPr>
            <a:lvl2pPr>
              <a:defRPr sz="1029"/>
            </a:lvl2pPr>
            <a:lvl3pPr>
              <a:defRPr sz="1029"/>
            </a:lvl3pPr>
            <a:lvl4pPr>
              <a:defRPr sz="1029"/>
            </a:lvl4pPr>
            <a:lvl5pPr>
              <a:defRPr sz="102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1"/>
          <p:cNvSpPr>
            <a:spLocks noGrp="1"/>
          </p:cNvSpPr>
          <p:nvPr>
            <p:ph type="body" sz="quarter" idx="18" hasCustomPrompt="1"/>
          </p:nvPr>
        </p:nvSpPr>
        <p:spPr>
          <a:xfrm>
            <a:off x="34544013" y="4267201"/>
            <a:ext cx="15849601" cy="1066800"/>
          </a:xfrm>
          <a:prstGeom prst="rect">
            <a:avLst/>
          </a:prstGeom>
          <a:solidFill>
            <a:srgbClr val="01014B"/>
          </a:solidFill>
          <a:ln>
            <a:solidFill>
              <a:srgbClr val="01014B"/>
            </a:solidFill>
          </a:ln>
        </p:spPr>
        <p:txBody>
          <a:bodyPr vert="horz"/>
          <a:lstStyle>
            <a:lvl1pPr marL="0" indent="0">
              <a:buNone/>
              <a:defRPr sz="1543" b="1" baseline="0">
                <a:solidFill>
                  <a:schemeClr val="bg1"/>
                </a:solidFill>
                <a:latin typeface="Arial"/>
                <a:cs typeface="Arial"/>
              </a:defRPr>
            </a:lvl1pPr>
          </a:lstStyle>
          <a:p>
            <a:pPr lvl="0"/>
            <a:r>
              <a:rPr lang="en-US" sz="1543" dirty="0"/>
              <a:t>Conclusion</a:t>
            </a:r>
            <a:endParaRPr lang="en-US" dirty="0"/>
          </a:p>
        </p:txBody>
      </p:sp>
      <p:sp>
        <p:nvSpPr>
          <p:cNvPr id="32" name="Text Placeholder 23"/>
          <p:cNvSpPr>
            <a:spLocks noGrp="1"/>
          </p:cNvSpPr>
          <p:nvPr>
            <p:ph type="body" sz="quarter" idx="19"/>
          </p:nvPr>
        </p:nvSpPr>
        <p:spPr>
          <a:xfrm>
            <a:off x="34544013" y="5638800"/>
            <a:ext cx="15849601" cy="17678400"/>
          </a:xfrm>
          <a:prstGeom prst="rect">
            <a:avLst/>
          </a:prstGeom>
        </p:spPr>
        <p:txBody>
          <a:bodyPr vert="horz"/>
          <a:lstStyle>
            <a:lvl1pPr>
              <a:defRPr sz="1029"/>
            </a:lvl1pPr>
            <a:lvl2pPr>
              <a:defRPr sz="1029"/>
            </a:lvl2pPr>
            <a:lvl3pPr>
              <a:defRPr sz="1029"/>
            </a:lvl3pPr>
            <a:lvl4pPr>
              <a:defRPr sz="1029"/>
            </a:lvl4pPr>
            <a:lvl5pPr>
              <a:defRPr sz="102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 name="Text Placeholder 21"/>
          <p:cNvSpPr>
            <a:spLocks noGrp="1"/>
          </p:cNvSpPr>
          <p:nvPr>
            <p:ph type="body" sz="quarter" idx="20" hasCustomPrompt="1"/>
          </p:nvPr>
        </p:nvSpPr>
        <p:spPr>
          <a:xfrm>
            <a:off x="34544013" y="23622000"/>
            <a:ext cx="15849601" cy="1066800"/>
          </a:xfrm>
          <a:prstGeom prst="rect">
            <a:avLst/>
          </a:prstGeom>
          <a:solidFill>
            <a:srgbClr val="01014B"/>
          </a:solidFill>
          <a:ln>
            <a:solidFill>
              <a:srgbClr val="01014B"/>
            </a:solidFill>
          </a:ln>
        </p:spPr>
        <p:txBody>
          <a:bodyPr vert="horz"/>
          <a:lstStyle>
            <a:lvl1pPr marL="0" indent="0">
              <a:buNone/>
              <a:defRPr sz="1543" b="1" baseline="0">
                <a:solidFill>
                  <a:schemeClr val="bg1"/>
                </a:solidFill>
                <a:latin typeface="Arial"/>
                <a:cs typeface="Arial"/>
              </a:defRPr>
            </a:lvl1pPr>
          </a:lstStyle>
          <a:p>
            <a:pPr lvl="0"/>
            <a:r>
              <a:rPr lang="en-US" sz="1543" dirty="0"/>
              <a:t>References</a:t>
            </a:r>
            <a:endParaRPr lang="en-US" dirty="0"/>
          </a:p>
        </p:txBody>
      </p:sp>
      <p:sp>
        <p:nvSpPr>
          <p:cNvPr id="34" name="Text Placeholder 23"/>
          <p:cNvSpPr>
            <a:spLocks noGrp="1"/>
          </p:cNvSpPr>
          <p:nvPr>
            <p:ph type="body" sz="quarter" idx="21" hasCustomPrompt="1"/>
          </p:nvPr>
        </p:nvSpPr>
        <p:spPr>
          <a:xfrm>
            <a:off x="17678412" y="5638800"/>
            <a:ext cx="15849601" cy="26670000"/>
          </a:xfrm>
          <a:prstGeom prst="rect">
            <a:avLst/>
          </a:prstGeom>
        </p:spPr>
        <p:txBody>
          <a:bodyPr vert="horz"/>
          <a:lstStyle>
            <a:lvl1pPr marL="0" indent="0">
              <a:buNone/>
              <a:defRPr sz="1029" baseline="0"/>
            </a:lvl1pPr>
            <a:lvl2pPr marL="149078" indent="0">
              <a:buNone/>
              <a:defRPr sz="1029"/>
            </a:lvl2pPr>
            <a:lvl3pPr>
              <a:defRPr sz="1029"/>
            </a:lvl3pPr>
            <a:lvl4pPr>
              <a:defRPr sz="1029"/>
            </a:lvl4pPr>
            <a:lvl5pPr>
              <a:defRPr sz="1029"/>
            </a:lvl5pPr>
          </a:lstStyle>
          <a:p>
            <a:pPr lvl="0"/>
            <a:r>
              <a:rPr lang="en-US" dirty="0"/>
              <a:t>Remember to save all charts, graphs, and tables as 300DPI images prior to inserting them into your posters. Doing so will ensure the best results when printing your posters.</a:t>
            </a:r>
          </a:p>
        </p:txBody>
      </p:sp>
      <p:sp>
        <p:nvSpPr>
          <p:cNvPr id="36" name="Picture Placeholder 35"/>
          <p:cNvSpPr>
            <a:spLocks noGrp="1"/>
          </p:cNvSpPr>
          <p:nvPr>
            <p:ph type="pic" sz="quarter" idx="22" hasCustomPrompt="1"/>
          </p:nvPr>
        </p:nvSpPr>
        <p:spPr>
          <a:xfrm>
            <a:off x="1422400" y="914400"/>
            <a:ext cx="3657600" cy="2743200"/>
          </a:xfrm>
          <a:prstGeom prst="rect">
            <a:avLst/>
          </a:prstGeom>
          <a:solidFill>
            <a:schemeClr val="bg1"/>
          </a:solidFill>
        </p:spPr>
        <p:txBody>
          <a:bodyPr vert="horz"/>
          <a:lstStyle>
            <a:lvl1pPr marL="0" indent="0">
              <a:buNone/>
              <a:defRPr sz="771"/>
            </a:lvl1pPr>
          </a:lstStyle>
          <a:p>
            <a:r>
              <a:rPr lang="en-US" dirty="0"/>
              <a:t>LOGO</a:t>
            </a:r>
          </a:p>
        </p:txBody>
      </p:sp>
      <p:sp>
        <p:nvSpPr>
          <p:cNvPr id="37" name="Picture Placeholder 35"/>
          <p:cNvSpPr>
            <a:spLocks noGrp="1"/>
          </p:cNvSpPr>
          <p:nvPr>
            <p:ph type="pic" sz="quarter" idx="23" hasCustomPrompt="1"/>
          </p:nvPr>
        </p:nvSpPr>
        <p:spPr>
          <a:xfrm>
            <a:off x="46329601" y="914400"/>
            <a:ext cx="3657600" cy="2743200"/>
          </a:xfrm>
          <a:prstGeom prst="rect">
            <a:avLst/>
          </a:prstGeom>
          <a:solidFill>
            <a:schemeClr val="bg1"/>
          </a:solidFill>
        </p:spPr>
        <p:txBody>
          <a:bodyPr vert="horz"/>
          <a:lstStyle>
            <a:lvl1pPr marL="0" indent="0">
              <a:buNone/>
              <a:defRPr sz="771"/>
            </a:lvl1pPr>
          </a:lstStyle>
          <a:p>
            <a:r>
              <a:rPr lang="en-US" dirty="0"/>
              <a:t>LOGO</a:t>
            </a:r>
          </a:p>
        </p:txBody>
      </p:sp>
      <p:sp>
        <p:nvSpPr>
          <p:cNvPr id="39" name="Chart Placeholder 38"/>
          <p:cNvSpPr>
            <a:spLocks noGrp="1"/>
          </p:cNvSpPr>
          <p:nvPr>
            <p:ph type="chart" sz="quarter" idx="24"/>
          </p:nvPr>
        </p:nvSpPr>
        <p:spPr>
          <a:xfrm>
            <a:off x="18897602" y="16154400"/>
            <a:ext cx="13411200" cy="6705600"/>
          </a:xfrm>
          <a:prstGeom prst="rect">
            <a:avLst/>
          </a:prstGeom>
        </p:spPr>
        <p:txBody>
          <a:bodyPr vert="horz"/>
          <a:lstStyle>
            <a:lvl1pPr marL="0" indent="0">
              <a:buNone/>
              <a:defRPr sz="1029"/>
            </a:lvl1pPr>
          </a:lstStyle>
          <a:p>
            <a:endParaRPr lang="en-US" dirty="0"/>
          </a:p>
        </p:txBody>
      </p:sp>
      <p:sp>
        <p:nvSpPr>
          <p:cNvPr id="40" name="Chart Placeholder 38"/>
          <p:cNvSpPr>
            <a:spLocks noGrp="1"/>
          </p:cNvSpPr>
          <p:nvPr>
            <p:ph type="chart" sz="quarter" idx="25"/>
          </p:nvPr>
        </p:nvSpPr>
        <p:spPr>
          <a:xfrm>
            <a:off x="18897602" y="24536401"/>
            <a:ext cx="13411200" cy="6705600"/>
          </a:xfrm>
          <a:prstGeom prst="rect">
            <a:avLst/>
          </a:prstGeom>
        </p:spPr>
        <p:txBody>
          <a:bodyPr vert="horz"/>
          <a:lstStyle>
            <a:lvl1pPr marL="0" indent="0">
              <a:buNone/>
              <a:defRPr sz="1029"/>
            </a:lvl1pPr>
          </a:lstStyle>
          <a:p>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1310686" rtl="0" eaLnBrk="1" latinLnBrk="0" hangingPunct="1">
        <a:spcBef>
          <a:spcPct val="0"/>
        </a:spcBef>
        <a:buNone/>
        <a:defRPr sz="6302" kern="1200">
          <a:solidFill>
            <a:schemeClr val="tx1"/>
          </a:solidFill>
          <a:latin typeface="+mj-lt"/>
          <a:ea typeface="+mj-ea"/>
          <a:cs typeface="+mj-cs"/>
        </a:defRPr>
      </a:lvl1pPr>
    </p:titleStyle>
    <p:bodyStyle>
      <a:lvl1pPr marL="491509" indent="-491509" algn="l" defTabSz="1310686" rtl="0" eaLnBrk="1" latinLnBrk="0" hangingPunct="1">
        <a:spcBef>
          <a:spcPct val="20000"/>
        </a:spcBef>
        <a:buFont typeface="Arial" pitchFamily="34" charset="0"/>
        <a:buChar char="•"/>
        <a:defRPr sz="4565" kern="1200">
          <a:solidFill>
            <a:schemeClr val="tx1"/>
          </a:solidFill>
          <a:latin typeface="+mn-lt"/>
          <a:ea typeface="+mn-ea"/>
          <a:cs typeface="+mn-cs"/>
        </a:defRPr>
      </a:lvl1pPr>
      <a:lvl2pPr marL="1064934" indent="-409590" algn="l" defTabSz="1310686" rtl="0" eaLnBrk="1" latinLnBrk="0" hangingPunct="1">
        <a:spcBef>
          <a:spcPct val="20000"/>
        </a:spcBef>
        <a:buFont typeface="Arial" pitchFamily="34" charset="0"/>
        <a:buChar char="–"/>
        <a:defRPr sz="3989" kern="1200">
          <a:solidFill>
            <a:schemeClr val="tx1"/>
          </a:solidFill>
          <a:latin typeface="+mn-lt"/>
          <a:ea typeface="+mn-ea"/>
          <a:cs typeface="+mn-cs"/>
        </a:defRPr>
      </a:lvl2pPr>
      <a:lvl3pPr marL="1638359" indent="-327671" algn="l" defTabSz="1310686" rtl="0" eaLnBrk="1" latinLnBrk="0" hangingPunct="1">
        <a:spcBef>
          <a:spcPct val="20000"/>
        </a:spcBef>
        <a:buFont typeface="Arial" pitchFamily="34" charset="0"/>
        <a:buChar char="•"/>
        <a:defRPr sz="3408" kern="1200">
          <a:solidFill>
            <a:schemeClr val="tx1"/>
          </a:solidFill>
          <a:latin typeface="+mn-lt"/>
          <a:ea typeface="+mn-ea"/>
          <a:cs typeface="+mn-cs"/>
        </a:defRPr>
      </a:lvl3pPr>
      <a:lvl4pPr marL="2293703"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4pPr>
      <a:lvl5pPr marL="2949047"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5pPr>
      <a:lvl6pPr marL="360439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6pPr>
      <a:lvl7pPr marL="4259734"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7pPr>
      <a:lvl8pPr marL="4915078"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8pPr>
      <a:lvl9pPr marL="557042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9pPr>
    </p:bodyStyle>
    <p:otherStyle>
      <a:defPPr>
        <a:defRPr lang="en-US"/>
      </a:defPPr>
      <a:lvl1pPr marL="0" algn="l" defTabSz="1310686" rtl="0" eaLnBrk="1" latinLnBrk="0" hangingPunct="1">
        <a:defRPr sz="2572" kern="1200">
          <a:solidFill>
            <a:schemeClr val="tx1"/>
          </a:solidFill>
          <a:latin typeface="+mn-lt"/>
          <a:ea typeface="+mn-ea"/>
          <a:cs typeface="+mn-cs"/>
        </a:defRPr>
      </a:lvl1pPr>
      <a:lvl2pPr marL="655345" algn="l" defTabSz="1310686" rtl="0" eaLnBrk="1" latinLnBrk="0" hangingPunct="1">
        <a:defRPr sz="2572" kern="1200">
          <a:solidFill>
            <a:schemeClr val="tx1"/>
          </a:solidFill>
          <a:latin typeface="+mn-lt"/>
          <a:ea typeface="+mn-ea"/>
          <a:cs typeface="+mn-cs"/>
        </a:defRPr>
      </a:lvl2pPr>
      <a:lvl3pPr marL="1310686" algn="l" defTabSz="1310686" rtl="0" eaLnBrk="1" latinLnBrk="0" hangingPunct="1">
        <a:defRPr sz="2572" kern="1200">
          <a:solidFill>
            <a:schemeClr val="tx1"/>
          </a:solidFill>
          <a:latin typeface="+mn-lt"/>
          <a:ea typeface="+mn-ea"/>
          <a:cs typeface="+mn-cs"/>
        </a:defRPr>
      </a:lvl3pPr>
      <a:lvl4pPr marL="1966031" algn="l" defTabSz="1310686" rtl="0" eaLnBrk="1" latinLnBrk="0" hangingPunct="1">
        <a:defRPr sz="2572" kern="1200">
          <a:solidFill>
            <a:schemeClr val="tx1"/>
          </a:solidFill>
          <a:latin typeface="+mn-lt"/>
          <a:ea typeface="+mn-ea"/>
          <a:cs typeface="+mn-cs"/>
        </a:defRPr>
      </a:lvl4pPr>
      <a:lvl5pPr marL="2621376" algn="l" defTabSz="1310686" rtl="0" eaLnBrk="1" latinLnBrk="0" hangingPunct="1">
        <a:defRPr sz="2572" kern="1200">
          <a:solidFill>
            <a:schemeClr val="tx1"/>
          </a:solidFill>
          <a:latin typeface="+mn-lt"/>
          <a:ea typeface="+mn-ea"/>
          <a:cs typeface="+mn-cs"/>
        </a:defRPr>
      </a:lvl5pPr>
      <a:lvl6pPr marL="3276717" algn="l" defTabSz="1310686" rtl="0" eaLnBrk="1" latinLnBrk="0" hangingPunct="1">
        <a:defRPr sz="2572" kern="1200">
          <a:solidFill>
            <a:schemeClr val="tx1"/>
          </a:solidFill>
          <a:latin typeface="+mn-lt"/>
          <a:ea typeface="+mn-ea"/>
          <a:cs typeface="+mn-cs"/>
        </a:defRPr>
      </a:lvl6pPr>
      <a:lvl7pPr marL="3932063" algn="l" defTabSz="1310686" rtl="0" eaLnBrk="1" latinLnBrk="0" hangingPunct="1">
        <a:defRPr sz="2572" kern="1200">
          <a:solidFill>
            <a:schemeClr val="tx1"/>
          </a:solidFill>
          <a:latin typeface="+mn-lt"/>
          <a:ea typeface="+mn-ea"/>
          <a:cs typeface="+mn-cs"/>
        </a:defRPr>
      </a:lvl7pPr>
      <a:lvl8pPr marL="4587405" algn="l" defTabSz="1310686" rtl="0" eaLnBrk="1" latinLnBrk="0" hangingPunct="1">
        <a:defRPr sz="2572" kern="1200">
          <a:solidFill>
            <a:schemeClr val="tx1"/>
          </a:solidFill>
          <a:latin typeface="+mn-lt"/>
          <a:ea typeface="+mn-ea"/>
          <a:cs typeface="+mn-cs"/>
        </a:defRPr>
      </a:lvl8pPr>
      <a:lvl9pPr marL="5242749" algn="l" defTabSz="1310686" rtl="0" eaLnBrk="1" latinLnBrk="0" hangingPunct="1">
        <a:defRPr sz="257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emf"/><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88" name="Title 1"/>
          <p:cNvSpPr>
            <a:spLocks noGrp="1"/>
          </p:cNvSpPr>
          <p:nvPr>
            <p:ph type="title"/>
          </p:nvPr>
        </p:nvSpPr>
        <p:spPr>
          <a:xfrm>
            <a:off x="0" y="51832"/>
            <a:ext cx="51078422" cy="5264050"/>
          </a:xfrm>
          <a:solidFill>
            <a:srgbClr val="1A4BA9"/>
          </a:solidFill>
          <a:ln>
            <a:solidFill>
              <a:srgbClr val="09306B"/>
            </a:solidFill>
          </a:ln>
        </p:spPr>
        <p:txBody>
          <a:bodyPr/>
          <a:lstStyle/>
          <a:p>
            <a:pPr>
              <a:spcBef>
                <a:spcPts val="1200"/>
              </a:spcBef>
              <a:spcAft>
                <a:spcPts val="600"/>
              </a:spcAft>
            </a:pPr>
            <a:r>
              <a:rPr lang="en-US" sz="7200" dirty="0"/>
              <a:t>Improved Characterization of PSC Processes Derived from a Third-Generation </a:t>
            </a:r>
            <a:br>
              <a:rPr lang="en-US" sz="7200" dirty="0"/>
            </a:br>
            <a:r>
              <a:rPr lang="en-US" sz="7200" dirty="0"/>
              <a:t>CALIOP and MLS Detection and Composition Classification Algorithm</a:t>
            </a:r>
            <a:br>
              <a:rPr lang="en-US" sz="7200" dirty="0"/>
            </a:br>
            <a:br>
              <a:rPr lang="en-US" sz="1600" dirty="0"/>
            </a:br>
            <a:br>
              <a:rPr lang="en-US" sz="1600" dirty="0"/>
            </a:br>
            <a:r>
              <a:rPr lang="en-US" sz="3600" dirty="0"/>
              <a:t>Michael Pitts</a:t>
            </a:r>
            <a:r>
              <a:rPr lang="en-US" sz="3600" baseline="30000" dirty="0"/>
              <a:t>1</a:t>
            </a:r>
            <a:r>
              <a:rPr lang="en-US" sz="3600" dirty="0"/>
              <a:t>, Lamont Poole</a:t>
            </a:r>
            <a:r>
              <a:rPr lang="en-US" sz="3600" baseline="30000" dirty="0"/>
              <a:t>2</a:t>
            </a:r>
            <a:r>
              <a:rPr lang="en-US" sz="3600" dirty="0"/>
              <a:t>, Alyn Lambert</a:t>
            </a:r>
            <a:r>
              <a:rPr lang="en-US" sz="3600" baseline="30000" dirty="0"/>
              <a:t>3</a:t>
            </a:r>
            <a:r>
              <a:rPr lang="en-US" sz="3600" dirty="0"/>
              <a:t>, Thibault Vaillant de Guélis</a:t>
            </a:r>
            <a:r>
              <a:rPr lang="en-US" sz="3600" baseline="30000" dirty="0"/>
              <a:t>4</a:t>
            </a:r>
            <a:r>
              <a:rPr lang="en-US" sz="3600" dirty="0"/>
              <a:t>, Ines Tritscher</a:t>
            </a:r>
            <a:r>
              <a:rPr lang="en-US" sz="3600" baseline="30000" dirty="0"/>
              <a:t>5</a:t>
            </a:r>
            <a:r>
              <a:rPr lang="en-US" sz="3600" dirty="0"/>
              <a:t>, Andrew Orr</a:t>
            </a:r>
            <a:r>
              <a:rPr lang="en-US" sz="3600" baseline="30000" dirty="0"/>
              <a:t>6</a:t>
            </a:r>
            <a:r>
              <a:rPr lang="en-US" sz="3600" dirty="0"/>
              <a:t>, Simon Alexander</a:t>
            </a:r>
            <a:r>
              <a:rPr lang="en-US" sz="3600" baseline="30000" dirty="0"/>
              <a:t>7</a:t>
            </a:r>
            <a:r>
              <a:rPr lang="en-US" sz="3600" dirty="0"/>
              <a:t>, and Lars Hoffmann</a:t>
            </a:r>
            <a:r>
              <a:rPr lang="en-US" sz="3600" baseline="30000" dirty="0"/>
              <a:t>5</a:t>
            </a:r>
            <a:r>
              <a:rPr lang="en-US" sz="3600" dirty="0"/>
              <a:t> </a:t>
            </a:r>
            <a:br>
              <a:rPr lang="en-US" sz="3600" dirty="0"/>
            </a:br>
            <a:r>
              <a:rPr lang="en-US" sz="1400" dirty="0"/>
              <a:t> </a:t>
            </a:r>
            <a:r>
              <a:rPr lang="en-US" sz="1400" baseline="30000" dirty="0"/>
              <a:t>  </a:t>
            </a:r>
            <a:br>
              <a:rPr lang="en-US" sz="1200" dirty="0"/>
            </a:br>
            <a:r>
              <a:rPr lang="en-US" sz="3200" baseline="30000" dirty="0"/>
              <a:t>1</a:t>
            </a:r>
            <a:r>
              <a:rPr lang="en-US" sz="3200" dirty="0"/>
              <a:t>NASA Langley Research Center, Hampton, Virginia; </a:t>
            </a:r>
            <a:r>
              <a:rPr lang="en-US" sz="3200" baseline="30000" dirty="0"/>
              <a:t>2</a:t>
            </a:r>
            <a:r>
              <a:rPr lang="en-US" sz="3200" dirty="0"/>
              <a:t>Space Systems LLC, Hampton, Virginia; </a:t>
            </a:r>
            <a:r>
              <a:rPr lang="en-US" sz="3200" baseline="30000" dirty="0"/>
              <a:t>3</a:t>
            </a:r>
            <a:r>
              <a:rPr lang="en-US" sz="3200" dirty="0"/>
              <a:t>Jet Propulsion Laboratory, Pasadena, California; </a:t>
            </a:r>
            <a:r>
              <a:rPr lang="en-US" sz="3200" baseline="30000" dirty="0"/>
              <a:t>4</a:t>
            </a:r>
            <a:r>
              <a:rPr lang="en-US" sz="3200" dirty="0"/>
              <a:t>Science Systems and Applications, Incorporated, Hampton, Virginia;</a:t>
            </a:r>
            <a:br>
              <a:rPr lang="en-US" sz="3200" dirty="0"/>
            </a:br>
            <a:r>
              <a:rPr lang="en-US" sz="3200" dirty="0"/>
              <a:t> </a:t>
            </a:r>
            <a:r>
              <a:rPr lang="en-US" sz="3200" baseline="30000" dirty="0"/>
              <a:t>5</a:t>
            </a:r>
            <a:r>
              <a:rPr lang="en-US" sz="3200" dirty="0"/>
              <a:t>Forschungszentrum </a:t>
            </a:r>
            <a:r>
              <a:rPr lang="en-US" sz="3200" dirty="0" err="1"/>
              <a:t>Jülich</a:t>
            </a:r>
            <a:r>
              <a:rPr lang="en-US" sz="3200" dirty="0"/>
              <a:t>, </a:t>
            </a:r>
            <a:r>
              <a:rPr lang="en-US" sz="3200" dirty="0" err="1"/>
              <a:t>Jülich</a:t>
            </a:r>
            <a:r>
              <a:rPr lang="en-US" sz="3200" dirty="0"/>
              <a:t>, Germany; </a:t>
            </a:r>
            <a:r>
              <a:rPr lang="en-US" sz="3200" baseline="30000" dirty="0"/>
              <a:t>6</a:t>
            </a:r>
            <a:r>
              <a:rPr lang="en-US" sz="3200" dirty="0"/>
              <a:t>British Antarctic Survey, NERC, Cambridge, UK; </a:t>
            </a:r>
            <a:r>
              <a:rPr lang="en-US" sz="3200" baseline="30000" dirty="0"/>
              <a:t>7</a:t>
            </a:r>
            <a:r>
              <a:rPr lang="en-US" sz="3200" dirty="0"/>
              <a:t>Australian Antarctic Division, Kingston, TAS, Australia</a:t>
            </a:r>
            <a:br>
              <a:rPr lang="en-US" sz="3200" dirty="0"/>
            </a:br>
            <a:br>
              <a:rPr lang="en-US" sz="2800" dirty="0"/>
            </a:br>
            <a:endParaRPr lang="en-US" sz="2800" dirty="0"/>
          </a:p>
        </p:txBody>
      </p:sp>
      <p:pic>
        <p:nvPicPr>
          <p:cNvPr id="89" name="Picture 7" descr="calipso_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6702" y="358465"/>
            <a:ext cx="2667000" cy="2335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8" descr="nasa_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3750"/>
          <a:stretch/>
        </p:blipFill>
        <p:spPr bwMode="auto">
          <a:xfrm>
            <a:off x="47967900" y="263105"/>
            <a:ext cx="2560320" cy="23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Text Placeholder 9"/>
          <p:cNvSpPr>
            <a:spLocks noGrp="1"/>
          </p:cNvSpPr>
          <p:nvPr>
            <p:ph type="body" sz="quarter" idx="17"/>
          </p:nvPr>
        </p:nvSpPr>
        <p:spPr>
          <a:xfrm>
            <a:off x="299597" y="6043171"/>
            <a:ext cx="16540602" cy="6138079"/>
          </a:xfrm>
          <a:solidFill>
            <a:schemeClr val="bg1"/>
          </a:solidFill>
        </p:spPr>
        <p:txBody>
          <a:bodyPr/>
          <a:lstStyle/>
          <a:p>
            <a:pPr marL="0" indent="0" algn="just">
              <a:buNone/>
            </a:pPr>
            <a:r>
              <a:rPr lang="en-US" sz="1800" dirty="0">
                <a:latin typeface="+mj-lt"/>
              </a:rPr>
              <a:t>    </a:t>
            </a:r>
          </a:p>
        </p:txBody>
      </p:sp>
      <p:sp>
        <p:nvSpPr>
          <p:cNvPr id="93" name="Text Placeholder 12"/>
          <p:cNvSpPr>
            <a:spLocks noGrp="1"/>
          </p:cNvSpPr>
          <p:nvPr>
            <p:ph type="body" sz="quarter" idx="20"/>
          </p:nvPr>
        </p:nvSpPr>
        <p:spPr>
          <a:xfrm>
            <a:off x="299597" y="5482864"/>
            <a:ext cx="16540602" cy="536995"/>
          </a:xfrm>
          <a:solidFill>
            <a:srgbClr val="1A4BA9"/>
          </a:solidFill>
          <a:ln>
            <a:solidFill>
              <a:srgbClr val="09306B"/>
            </a:solidFill>
          </a:ln>
        </p:spPr>
        <p:txBody>
          <a:bodyPr/>
          <a:lstStyle/>
          <a:p>
            <a:pPr algn="ctr">
              <a:spcBef>
                <a:spcPts val="1200"/>
              </a:spcBef>
            </a:pPr>
            <a:r>
              <a:rPr lang="en-US" sz="3200" dirty="0"/>
              <a:t>Abstract</a:t>
            </a:r>
          </a:p>
        </p:txBody>
      </p:sp>
      <p:sp>
        <p:nvSpPr>
          <p:cNvPr id="94" name="TextBox 93"/>
          <p:cNvSpPr txBox="1"/>
          <p:nvPr/>
        </p:nvSpPr>
        <p:spPr>
          <a:xfrm>
            <a:off x="356577" y="6118052"/>
            <a:ext cx="16178822" cy="6063198"/>
          </a:xfrm>
          <a:prstGeom prst="rect">
            <a:avLst/>
          </a:prstGeom>
          <a:noFill/>
        </p:spPr>
        <p:txBody>
          <a:bodyPr wrap="square" rtlCol="0">
            <a:spAutoFit/>
          </a:bodyPr>
          <a:lstStyle/>
          <a:p>
            <a:pPr lvl="0" indent="457200" algn="just">
              <a:spcBef>
                <a:spcPts val="600"/>
              </a:spcBef>
              <a:spcAft>
                <a:spcPts val="600"/>
              </a:spcAft>
            </a:pPr>
            <a:r>
              <a:rPr lang="en-US" sz="2100" dirty="0">
                <a:latin typeface="+mj-lt"/>
              </a:rPr>
              <a:t>The new 3-year CloudSat and CALIPSO Science Team project described in this poster will use a unique combination of data from the Cloud-Aerosol </a:t>
            </a:r>
            <a:r>
              <a:rPr lang="en-US" sz="2100" dirty="0" err="1">
                <a:latin typeface="+mj-lt"/>
              </a:rPr>
              <a:t>LIdar</a:t>
            </a:r>
            <a:r>
              <a:rPr lang="en-US" sz="2100" dirty="0">
                <a:latin typeface="+mj-lt"/>
              </a:rPr>
              <a:t> with Orthogonal Polarization (CALIOP) instrument on CALIPSO and the Microwave Limb Sounder (MLS) on Aura, in conjunction with supporting meteorological information and detailed modeling studies, to advance our understanding of polar stratospheric cloud (PSC) processes and their role in ozone depletion. We will develop a third-generation (Gen3) PSC detection and composition algorithm that incorporates a new, more robust two-dimensional, multi-channel CALIOP feature detection scheme (2D-McDA).  We will also devise and implement an improved two-dimensional PSC composition classification scheme that utilizes multiple parameters (e.g., CALIOP 532-nm parallel and perpendicular scattering ratios, CALIOP 1064-nm total scattering ratio, MLS HNO</a:t>
            </a:r>
            <a:r>
              <a:rPr lang="en-US" sz="2100" baseline="-25000" dirty="0">
                <a:latin typeface="+mj-lt"/>
              </a:rPr>
              <a:t>3</a:t>
            </a:r>
            <a:r>
              <a:rPr lang="en-US" sz="2100" dirty="0">
                <a:latin typeface="+mj-lt"/>
              </a:rPr>
              <a:t> and H</a:t>
            </a:r>
            <a:r>
              <a:rPr lang="en-US" sz="2100" baseline="-25000" dirty="0">
                <a:latin typeface="+mj-lt"/>
              </a:rPr>
              <a:t>2</a:t>
            </a:r>
            <a:r>
              <a:rPr lang="en-US" sz="2100" dirty="0">
                <a:latin typeface="+mj-lt"/>
              </a:rPr>
              <a:t>O, ambient temperature, and temperature histories) in a Bayesian approach to determine the most likely PSC composition and help constrain solid PSC particle number density and size/shape. The combined CALIOP/MLS analyses will allow us to study in detail the full life cycle of PSCs and their resulting impact on gas-phase HNO</a:t>
            </a:r>
            <a:r>
              <a:rPr lang="en-US" sz="2100" baseline="-25000" dirty="0">
                <a:latin typeface="+mj-lt"/>
              </a:rPr>
              <a:t>3</a:t>
            </a:r>
            <a:r>
              <a:rPr lang="en-US" sz="2100" dirty="0">
                <a:latin typeface="+mj-lt"/>
              </a:rPr>
              <a:t> and H</a:t>
            </a:r>
            <a:r>
              <a:rPr lang="en-US" sz="2100" baseline="-25000" dirty="0">
                <a:latin typeface="+mj-lt"/>
              </a:rPr>
              <a:t>2</a:t>
            </a:r>
            <a:r>
              <a:rPr lang="en-US" sz="2100" dirty="0">
                <a:latin typeface="+mj-lt"/>
              </a:rPr>
              <a:t>O, which should lead to improved parameterizations of PSC microphysics in global chemistry-climate models (CCMs) where detailed particle information is not available. The Gen3 CALIOP PSC algorithm will be a natural stepping-stone toward the analysis of data collected during future spaceborne lidar missions, such as NASA’s Atmosphere Observation System (AOS) mission currently scheduled for launch late in this decade.    </a:t>
            </a:r>
          </a:p>
          <a:p>
            <a:pPr lvl="0" indent="457200" algn="just">
              <a:spcBef>
                <a:spcPts val="600"/>
              </a:spcBef>
              <a:spcAft>
                <a:spcPts val="600"/>
              </a:spcAft>
            </a:pPr>
            <a:r>
              <a:rPr lang="en-US" sz="2100" dirty="0">
                <a:latin typeface="+mj-lt"/>
              </a:rPr>
              <a:t>We will also investigate possible trends in PSC occurrence and composition over the entire CALIOP data record and through further comparisons with the Stratospheric Aerosol Measurement (SAM) II solar occultation PSC record from 1979-1989.  Finally, we will validate the mountain-wave parameterization and PSC schemes used in the UM-UKCA (Unified Model coupled to the United Kingdom Chemistry and Aerosol module) CCM through detailed comparisons with earlier CALIOP PSC data products and those developed under this proposal. </a:t>
            </a:r>
          </a:p>
        </p:txBody>
      </p:sp>
      <p:sp>
        <p:nvSpPr>
          <p:cNvPr id="95" name="TextBox 94"/>
          <p:cNvSpPr txBox="1"/>
          <p:nvPr/>
        </p:nvSpPr>
        <p:spPr>
          <a:xfrm>
            <a:off x="293316" y="13012385"/>
            <a:ext cx="16546883" cy="19568160"/>
          </a:xfrm>
          <a:prstGeom prst="rect">
            <a:avLst/>
          </a:prstGeom>
          <a:solidFill>
            <a:schemeClr val="bg1"/>
          </a:solidFill>
        </p:spPr>
        <p:txBody>
          <a:bodyPr wrap="square" rtlCol="0">
            <a:spAutoFit/>
          </a:bodyPr>
          <a:lstStyle/>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a:p>
          <a:p>
            <a:endParaRPr lang="en-US" sz="1600" dirty="0"/>
          </a:p>
        </p:txBody>
      </p:sp>
      <p:sp>
        <p:nvSpPr>
          <p:cNvPr id="96" name="Text Placeholder 2"/>
          <p:cNvSpPr>
            <a:spLocks noGrp="1"/>
          </p:cNvSpPr>
          <p:nvPr>
            <p:ph type="body" sz="quarter" idx="10"/>
          </p:nvPr>
        </p:nvSpPr>
        <p:spPr>
          <a:xfrm>
            <a:off x="299597" y="12668725"/>
            <a:ext cx="16540602" cy="593337"/>
          </a:xfrm>
          <a:solidFill>
            <a:srgbClr val="1A4BA9"/>
          </a:solidFill>
          <a:ln>
            <a:solidFill>
              <a:srgbClr val="09306B"/>
            </a:solidFill>
          </a:ln>
        </p:spPr>
        <p:txBody>
          <a:bodyPr/>
          <a:lstStyle/>
          <a:p>
            <a:pPr algn="ctr"/>
            <a:r>
              <a:rPr lang="en-US" sz="3200" dirty="0"/>
              <a:t>Strong Synergy Between MLS and CALIOP </a:t>
            </a:r>
          </a:p>
        </p:txBody>
      </p:sp>
      <p:sp>
        <p:nvSpPr>
          <p:cNvPr id="148" name="Text Placeholder 7"/>
          <p:cNvSpPr>
            <a:spLocks noGrp="1"/>
          </p:cNvSpPr>
          <p:nvPr>
            <p:ph type="body" sz="quarter" idx="15"/>
          </p:nvPr>
        </p:nvSpPr>
        <p:spPr>
          <a:xfrm>
            <a:off x="34378479" y="5900208"/>
            <a:ext cx="16540601" cy="6110599"/>
          </a:xfrm>
          <a:solidFill>
            <a:schemeClr val="bg1"/>
          </a:solidFill>
        </p:spPr>
        <p:txBody>
          <a:bodyPr/>
          <a:lstStyle/>
          <a:p>
            <a:r>
              <a:rPr lang="en-US" dirty="0"/>
              <a:t>       </a:t>
            </a:r>
          </a:p>
        </p:txBody>
      </p:sp>
      <p:pic>
        <p:nvPicPr>
          <p:cNvPr id="10" name="Picture 9">
            <a:extLst>
              <a:ext uri="{FF2B5EF4-FFF2-40B4-BE49-F238E27FC236}">
                <a16:creationId xmlns:a16="http://schemas.microsoft.com/office/drawing/2014/main" id="{A19EFBD7-8CAA-425C-B5FE-19AC3CAF37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45867" y="13518176"/>
            <a:ext cx="7868278" cy="7864312"/>
          </a:xfrm>
          <a:prstGeom prst="rect">
            <a:avLst/>
          </a:prstGeom>
        </p:spPr>
      </p:pic>
      <p:sp>
        <p:nvSpPr>
          <p:cNvPr id="97" name="TextBox 96">
            <a:extLst>
              <a:ext uri="{FF2B5EF4-FFF2-40B4-BE49-F238E27FC236}">
                <a16:creationId xmlns:a16="http://schemas.microsoft.com/office/drawing/2014/main" id="{290C3182-C201-4512-ADE2-AAE4A34504BB}"/>
              </a:ext>
            </a:extLst>
          </p:cNvPr>
          <p:cNvSpPr txBox="1"/>
          <p:nvPr/>
        </p:nvSpPr>
        <p:spPr>
          <a:xfrm>
            <a:off x="9107310" y="21507790"/>
            <a:ext cx="6919995" cy="923330"/>
          </a:xfrm>
          <a:prstGeom prst="rect">
            <a:avLst/>
          </a:prstGeom>
          <a:noFill/>
        </p:spPr>
        <p:txBody>
          <a:bodyPr wrap="square">
            <a:spAutoFit/>
          </a:bodyPr>
          <a:lstStyle/>
          <a:p>
            <a:pPr algn="just"/>
            <a:r>
              <a:rPr lang="en-US" sz="1800" b="1" dirty="0">
                <a:effectLst/>
                <a:latin typeface="+mj-lt"/>
                <a:ea typeface="Calibri" panose="020F0502020204030204" pitchFamily="34" charset="0"/>
              </a:rPr>
              <a:t>Figure 1.   </a:t>
            </a:r>
            <a:r>
              <a:rPr lang="en-US" sz="1800" dirty="0">
                <a:effectLst/>
                <a:latin typeface="+mj-lt"/>
                <a:ea typeface="Calibri" panose="020F0502020204030204" pitchFamily="34" charset="0"/>
              </a:rPr>
              <a:t>(a) CALIOP PSC composition curtain along orbit track on 17 July 2008; (b-c) MLS HNO</a:t>
            </a:r>
            <a:r>
              <a:rPr lang="en-US" sz="1800" baseline="-25000" dirty="0">
                <a:effectLst/>
                <a:latin typeface="+mj-lt"/>
                <a:ea typeface="Calibri" panose="020F0502020204030204" pitchFamily="34" charset="0"/>
              </a:rPr>
              <a:t>3</a:t>
            </a:r>
            <a:r>
              <a:rPr lang="en-US" sz="1800" dirty="0">
                <a:effectLst/>
                <a:latin typeface="+mj-lt"/>
                <a:ea typeface="Calibri" panose="020F0502020204030204" pitchFamily="34" charset="0"/>
              </a:rPr>
              <a:t> and H</a:t>
            </a:r>
            <a:r>
              <a:rPr lang="en-US" sz="1800" baseline="-25000" dirty="0">
                <a:effectLst/>
                <a:latin typeface="+mj-lt"/>
                <a:ea typeface="Calibri" panose="020F0502020204030204" pitchFamily="34" charset="0"/>
              </a:rPr>
              <a:t>2</a:t>
            </a:r>
            <a:r>
              <a:rPr lang="en-US" sz="1800" dirty="0">
                <a:effectLst/>
                <a:latin typeface="+mj-lt"/>
                <a:ea typeface="Calibri" panose="020F0502020204030204" pitchFamily="34" charset="0"/>
              </a:rPr>
              <a:t>O along the orbit track; (d) </a:t>
            </a:r>
            <a:r>
              <a:rPr lang="en-US" sz="1800" i="1" dirty="0">
                <a:effectLst/>
                <a:latin typeface="+mj-lt"/>
                <a:ea typeface="Calibri" panose="020F0502020204030204" pitchFamily="34" charset="0"/>
              </a:rPr>
              <a:t>T</a:t>
            </a:r>
            <a:r>
              <a:rPr lang="en-US" sz="1800" baseline="-25000" dirty="0">
                <a:effectLst/>
                <a:latin typeface="+mj-lt"/>
                <a:ea typeface="Calibri" panose="020F0502020204030204" pitchFamily="34" charset="0"/>
              </a:rPr>
              <a:t>MERRA-2 </a:t>
            </a:r>
            <a:r>
              <a:rPr lang="en-US" sz="1800" dirty="0">
                <a:effectLst/>
                <a:latin typeface="+mj-lt"/>
                <a:ea typeface="Calibri" panose="020F0502020204030204" pitchFamily="34" charset="0"/>
              </a:rPr>
              <a:t>- </a:t>
            </a:r>
            <a:r>
              <a:rPr lang="en-US" sz="1800" i="1" dirty="0">
                <a:effectLst/>
                <a:latin typeface="+mj-lt"/>
                <a:ea typeface="Calibri" panose="020F0502020204030204" pitchFamily="34" charset="0"/>
              </a:rPr>
              <a:t>T</a:t>
            </a:r>
            <a:r>
              <a:rPr lang="en-US" sz="1800" baseline="-25000" dirty="0">
                <a:effectLst/>
                <a:latin typeface="+mj-lt"/>
                <a:ea typeface="Calibri" panose="020F0502020204030204" pitchFamily="34" charset="0"/>
              </a:rPr>
              <a:t>ice</a:t>
            </a:r>
            <a:r>
              <a:rPr lang="en-US" sz="1800" dirty="0">
                <a:effectLst/>
                <a:latin typeface="+mj-lt"/>
                <a:ea typeface="Calibri" panose="020F0502020204030204" pitchFamily="34" charset="0"/>
              </a:rPr>
              <a:t> along this orbit track.</a:t>
            </a:r>
            <a:endParaRPr lang="en-US" sz="1800" dirty="0">
              <a:latin typeface="+mj-lt"/>
            </a:endParaRPr>
          </a:p>
        </p:txBody>
      </p:sp>
      <p:sp>
        <p:nvSpPr>
          <p:cNvPr id="102" name="TextBox 101">
            <a:extLst>
              <a:ext uri="{FF2B5EF4-FFF2-40B4-BE49-F238E27FC236}">
                <a16:creationId xmlns:a16="http://schemas.microsoft.com/office/drawing/2014/main" id="{633CE2D5-C9C8-4573-AADC-42B3D6F99609}"/>
              </a:ext>
            </a:extLst>
          </p:cNvPr>
          <p:cNvSpPr txBox="1"/>
          <p:nvPr/>
        </p:nvSpPr>
        <p:spPr>
          <a:xfrm>
            <a:off x="369277" y="26064941"/>
            <a:ext cx="8445622" cy="646331"/>
          </a:xfrm>
          <a:prstGeom prst="rect">
            <a:avLst/>
          </a:prstGeom>
          <a:noFill/>
        </p:spPr>
        <p:txBody>
          <a:bodyPr wrap="square">
            <a:spAutoFit/>
          </a:bodyPr>
          <a:lstStyle/>
          <a:p>
            <a:pPr algn="just"/>
            <a:r>
              <a:rPr lang="en-US" sz="1800" b="1" dirty="0">
                <a:latin typeface="+mj-lt"/>
              </a:rPr>
              <a:t>Figure 2</a:t>
            </a:r>
            <a:r>
              <a:rPr lang="en-US" sz="1800" dirty="0">
                <a:latin typeface="+mj-lt"/>
              </a:rPr>
              <a:t>   Histograms of CALIOP v2 PSC observations by composition at 21 km altitude from 13 Antarctic and 12 Arctic winters as a function of </a:t>
            </a:r>
            <a:r>
              <a:rPr lang="en-US" sz="1800" i="1" dirty="0">
                <a:latin typeface="+mj-lt"/>
              </a:rPr>
              <a:t>T</a:t>
            </a:r>
            <a:r>
              <a:rPr lang="en-US" sz="1800" dirty="0">
                <a:latin typeface="+mj-lt"/>
              </a:rPr>
              <a:t> – </a:t>
            </a:r>
            <a:r>
              <a:rPr lang="en-US" sz="1800" i="1" dirty="0">
                <a:latin typeface="+mj-lt"/>
              </a:rPr>
              <a:t>T</a:t>
            </a:r>
            <a:r>
              <a:rPr lang="en-US" sz="1800" baseline="-25000" dirty="0">
                <a:latin typeface="+mj-lt"/>
              </a:rPr>
              <a:t>eq</a:t>
            </a:r>
            <a:r>
              <a:rPr lang="en-US" sz="1800" dirty="0">
                <a:latin typeface="+mj-lt"/>
              </a:rPr>
              <a:t>.</a:t>
            </a:r>
          </a:p>
        </p:txBody>
      </p:sp>
      <p:sp>
        <p:nvSpPr>
          <p:cNvPr id="103" name="Text Placeholder 9">
            <a:extLst>
              <a:ext uri="{FF2B5EF4-FFF2-40B4-BE49-F238E27FC236}">
                <a16:creationId xmlns:a16="http://schemas.microsoft.com/office/drawing/2014/main" id="{76A3AF3F-3A09-47D7-AB00-850DC21A6EEA}"/>
              </a:ext>
            </a:extLst>
          </p:cNvPr>
          <p:cNvSpPr txBox="1">
            <a:spLocks/>
          </p:cNvSpPr>
          <p:nvPr/>
        </p:nvSpPr>
        <p:spPr>
          <a:xfrm>
            <a:off x="17251546" y="5846370"/>
            <a:ext cx="16540602" cy="26662471"/>
          </a:xfrm>
          <a:prstGeom prst="rect">
            <a:avLst/>
          </a:prstGeom>
          <a:solidFill>
            <a:schemeClr val="bg1"/>
          </a:solidFill>
        </p:spPr>
        <p:txBody>
          <a:bodyPr vert="horz"/>
          <a:lstStyle>
            <a:lvl1pPr marL="491509" indent="-491509"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1pPr>
            <a:lvl2pPr marL="1064934" indent="-409590"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2pPr>
            <a:lvl3pPr marL="1638359"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3pPr>
            <a:lvl4pPr marL="2293703"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4pPr>
            <a:lvl5pPr marL="2949047"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5pPr>
            <a:lvl6pPr marL="360439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6pPr>
            <a:lvl7pPr marL="4259734"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7pPr>
            <a:lvl8pPr marL="4915078"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8pPr>
            <a:lvl9pPr marL="557042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9pPr>
          </a:lstStyle>
          <a:p>
            <a:pPr lvl="0" indent="0" algn="ctr">
              <a:spcBef>
                <a:spcPts val="600"/>
              </a:spcBef>
              <a:spcAft>
                <a:spcPts val="600"/>
              </a:spcAft>
              <a:buNone/>
            </a:pPr>
            <a:endParaRPr lang="en-US" sz="2100" b="1" dirty="0">
              <a:latin typeface="+mj-lt"/>
            </a:endParaRPr>
          </a:p>
        </p:txBody>
      </p:sp>
      <p:sp>
        <p:nvSpPr>
          <p:cNvPr id="104" name="Text Placeholder 12">
            <a:extLst>
              <a:ext uri="{FF2B5EF4-FFF2-40B4-BE49-F238E27FC236}">
                <a16:creationId xmlns:a16="http://schemas.microsoft.com/office/drawing/2014/main" id="{1FB54B33-C5ED-4209-9DA0-FAF2DD9780AC}"/>
              </a:ext>
            </a:extLst>
          </p:cNvPr>
          <p:cNvSpPr txBox="1">
            <a:spLocks/>
          </p:cNvSpPr>
          <p:nvPr/>
        </p:nvSpPr>
        <p:spPr>
          <a:xfrm>
            <a:off x="17267585" y="5479099"/>
            <a:ext cx="16540602" cy="536995"/>
          </a:xfrm>
          <a:prstGeom prst="rect">
            <a:avLst/>
          </a:prstGeom>
          <a:solidFill>
            <a:srgbClr val="1A4BA9"/>
          </a:solidFill>
          <a:ln>
            <a:solidFill>
              <a:srgbClr val="09306B"/>
            </a:solidFill>
          </a:ln>
        </p:spPr>
        <p:txBody>
          <a:bodyPr vert="horz"/>
          <a:lstStyle>
            <a:lvl1pPr marL="0" indent="0" algn="l" defTabSz="1310686" rtl="0" eaLnBrk="1" latinLnBrk="0" hangingPunct="1">
              <a:spcBef>
                <a:spcPct val="20000"/>
              </a:spcBef>
              <a:buFont typeface="Arial" pitchFamily="34" charset="0"/>
              <a:buNone/>
              <a:defRPr sz="1543" b="1" kern="1200" baseline="0">
                <a:solidFill>
                  <a:schemeClr val="bg1"/>
                </a:solidFill>
                <a:latin typeface="Arial"/>
                <a:ea typeface="+mn-ea"/>
                <a:cs typeface="Arial"/>
              </a:defRPr>
            </a:lvl1pPr>
            <a:lvl2pPr marL="1064934" indent="-409590" algn="l" defTabSz="1310686" rtl="0" eaLnBrk="1" latinLnBrk="0" hangingPunct="1">
              <a:spcBef>
                <a:spcPct val="20000"/>
              </a:spcBef>
              <a:buFont typeface="Arial" pitchFamily="34" charset="0"/>
              <a:buChar char="–"/>
              <a:defRPr sz="3989" kern="1200">
                <a:solidFill>
                  <a:schemeClr val="tx1"/>
                </a:solidFill>
                <a:latin typeface="+mn-lt"/>
                <a:ea typeface="+mn-ea"/>
                <a:cs typeface="+mn-cs"/>
              </a:defRPr>
            </a:lvl2pPr>
            <a:lvl3pPr marL="1638359" indent="-327671" algn="l" defTabSz="1310686" rtl="0" eaLnBrk="1" latinLnBrk="0" hangingPunct="1">
              <a:spcBef>
                <a:spcPct val="20000"/>
              </a:spcBef>
              <a:buFont typeface="Arial" pitchFamily="34" charset="0"/>
              <a:buChar char="•"/>
              <a:defRPr sz="3408" kern="1200">
                <a:solidFill>
                  <a:schemeClr val="tx1"/>
                </a:solidFill>
                <a:latin typeface="+mn-lt"/>
                <a:ea typeface="+mn-ea"/>
                <a:cs typeface="+mn-cs"/>
              </a:defRPr>
            </a:lvl3pPr>
            <a:lvl4pPr marL="2293703"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4pPr>
            <a:lvl5pPr marL="2949047"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5pPr>
            <a:lvl6pPr marL="360439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6pPr>
            <a:lvl7pPr marL="4259734"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7pPr>
            <a:lvl8pPr marL="4915078"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8pPr>
            <a:lvl9pPr marL="557042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9pPr>
          </a:lstStyle>
          <a:p>
            <a:pPr algn="ctr">
              <a:spcBef>
                <a:spcPts val="1200"/>
              </a:spcBef>
            </a:pPr>
            <a:r>
              <a:rPr lang="en-US" sz="3200" dirty="0"/>
              <a:t>Third-Generation PSC Detection and Composition Classification Algorithm</a:t>
            </a:r>
          </a:p>
        </p:txBody>
      </p:sp>
      <p:sp>
        <p:nvSpPr>
          <p:cNvPr id="107" name="TextBox 106">
            <a:extLst>
              <a:ext uri="{FF2B5EF4-FFF2-40B4-BE49-F238E27FC236}">
                <a16:creationId xmlns:a16="http://schemas.microsoft.com/office/drawing/2014/main" id="{B68348DA-5DCA-4FFD-9D4D-A0E651A26DB6}"/>
              </a:ext>
            </a:extLst>
          </p:cNvPr>
          <p:cNvSpPr txBox="1"/>
          <p:nvPr/>
        </p:nvSpPr>
        <p:spPr>
          <a:xfrm>
            <a:off x="17281761" y="6199791"/>
            <a:ext cx="16302253" cy="4293483"/>
          </a:xfrm>
          <a:prstGeom prst="rect">
            <a:avLst/>
          </a:prstGeom>
          <a:noFill/>
        </p:spPr>
        <p:txBody>
          <a:bodyPr wrap="square" rtlCol="0">
            <a:spAutoFit/>
          </a:bodyPr>
          <a:lstStyle/>
          <a:p>
            <a:pPr lvl="0" indent="457200" algn="just">
              <a:spcBef>
                <a:spcPts val="600"/>
              </a:spcBef>
              <a:spcAft>
                <a:spcPts val="600"/>
              </a:spcAft>
            </a:pPr>
            <a:r>
              <a:rPr lang="en-US" sz="2100" dirty="0">
                <a:latin typeface="+mj-lt"/>
              </a:rPr>
              <a:t>The Gen3 PSC detection and composition classification algorithm will utilize a combination of CALIOP and MLS measurements, ancillary meteorological information, and supporting microphysical modeling studies.  The algorithm will detect and classify PSCs as 2D contiguous features rather than on a profile-by-profile basis as used in previous versions.  A modified optical coordinate system of CALIOP 532-nm parallel and perpendicular scattering ratios (</a:t>
            </a:r>
            <a:r>
              <a:rPr lang="en-US" sz="2100" i="1" dirty="0">
                <a:latin typeface="+mj-lt"/>
              </a:rPr>
              <a:t>R</a:t>
            </a:r>
            <a:r>
              <a:rPr lang="en-US" sz="2100" baseline="-25000" dirty="0">
                <a:latin typeface="+mj-lt"/>
              </a:rPr>
              <a:t>532, ∥ </a:t>
            </a:r>
            <a:r>
              <a:rPr lang="en-US" sz="2100" dirty="0">
                <a:latin typeface="+mj-lt"/>
              </a:rPr>
              <a:t>and </a:t>
            </a:r>
            <a:r>
              <a:rPr lang="en-US" sz="2100" i="1" dirty="0">
                <a:latin typeface="+mj-lt"/>
              </a:rPr>
              <a:t>R</a:t>
            </a:r>
            <a:r>
              <a:rPr lang="en-US" sz="2100" baseline="-25000" dirty="0">
                <a:latin typeface="+mj-lt"/>
              </a:rPr>
              <a:t>532, ⊥</a:t>
            </a:r>
            <a:r>
              <a:rPr lang="en-US" sz="2100" dirty="0">
                <a:latin typeface="+mj-lt"/>
              </a:rPr>
              <a:t>) will be utilized for a clearer separation between spherical SSA and STS particles and non-spherical NAT and ice particles.  When feasible as dictated by measurement signal-to-noise (SNR), we will also incorporate the CALIOP 1064-nm scattering ratio (</a:t>
            </a:r>
            <a:r>
              <a:rPr lang="en-US" sz="2100" i="1" dirty="0">
                <a:latin typeface="+mj-lt"/>
              </a:rPr>
              <a:t>R</a:t>
            </a:r>
            <a:r>
              <a:rPr lang="en-US" sz="2100" baseline="-25000" dirty="0">
                <a:latin typeface="+mj-lt"/>
              </a:rPr>
              <a:t>1064</a:t>
            </a:r>
            <a:r>
              <a:rPr lang="en-US" sz="2100" dirty="0">
                <a:latin typeface="+mj-lt"/>
              </a:rPr>
              <a:t>) to provide additional information on PSC particle characteristics. In addition to the three CALIOP backscatter channels used for detection, the composition classification algorithm will also directly rely on co-located MLS HNO</a:t>
            </a:r>
            <a:r>
              <a:rPr lang="en-US" sz="2100" baseline="-25000" dirty="0">
                <a:latin typeface="+mj-lt"/>
              </a:rPr>
              <a:t>3</a:t>
            </a:r>
            <a:r>
              <a:rPr lang="en-US" sz="2100" dirty="0">
                <a:latin typeface="+mj-lt"/>
              </a:rPr>
              <a:t> and H</a:t>
            </a:r>
            <a:r>
              <a:rPr lang="en-US" sz="2100" baseline="-25000" dirty="0">
                <a:latin typeface="+mj-lt"/>
              </a:rPr>
              <a:t>2</a:t>
            </a:r>
            <a:r>
              <a:rPr lang="en-US" sz="2100" dirty="0">
                <a:latin typeface="+mj-lt"/>
              </a:rPr>
              <a:t>O measurements, ambient temperatures interpolated from MERRA-2 </a:t>
            </a:r>
            <a:r>
              <a:rPr lang="en-US" sz="2100" dirty="0" err="1">
                <a:latin typeface="+mj-lt"/>
              </a:rPr>
              <a:t>reanalyses</a:t>
            </a:r>
            <a:r>
              <a:rPr lang="en-US" sz="2100" dirty="0">
                <a:latin typeface="+mj-lt"/>
              </a:rPr>
              <a:t>, and temperature histories along </a:t>
            </a:r>
            <a:r>
              <a:rPr lang="en-US" sz="2100" dirty="0" err="1">
                <a:latin typeface="+mj-lt"/>
              </a:rPr>
              <a:t>Lagrangian</a:t>
            </a:r>
            <a:r>
              <a:rPr lang="en-US" sz="2100" dirty="0">
                <a:latin typeface="+mj-lt"/>
              </a:rPr>
              <a:t> back trajectories launched from CALIOP/MLS measurement locations.  Each of these parameters provides unique and/or corroborating information on composition and constraints on particle characteristics such as size, number, and potentially shape. The information from these multiple observations coupled with a database of microphysical/optical modeling results for a broad range of particle characteristics and air parcel histories will be used in a Bayesian algorithm to identify the most likely PSC composition and particle characteristics for detected features. </a:t>
            </a:r>
          </a:p>
        </p:txBody>
      </p:sp>
      <p:pic>
        <p:nvPicPr>
          <p:cNvPr id="33" name="Picture 32">
            <a:extLst>
              <a:ext uri="{FF2B5EF4-FFF2-40B4-BE49-F238E27FC236}">
                <a16:creationId xmlns:a16="http://schemas.microsoft.com/office/drawing/2014/main" id="{D2543ABB-7FE6-4775-AF34-977D4BA8D7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380525" y="10737552"/>
            <a:ext cx="8454624" cy="8440054"/>
          </a:xfrm>
          <a:prstGeom prst="rect">
            <a:avLst/>
          </a:prstGeom>
        </p:spPr>
      </p:pic>
      <p:sp>
        <p:nvSpPr>
          <p:cNvPr id="108" name="TextBox 107">
            <a:extLst>
              <a:ext uri="{FF2B5EF4-FFF2-40B4-BE49-F238E27FC236}">
                <a16:creationId xmlns:a16="http://schemas.microsoft.com/office/drawing/2014/main" id="{16498C59-795D-409C-96DC-9EAE2CD941E8}"/>
              </a:ext>
            </a:extLst>
          </p:cNvPr>
          <p:cNvSpPr txBox="1"/>
          <p:nvPr/>
        </p:nvSpPr>
        <p:spPr>
          <a:xfrm>
            <a:off x="17413344" y="11332928"/>
            <a:ext cx="7621325" cy="8494633"/>
          </a:xfrm>
          <a:prstGeom prst="rect">
            <a:avLst/>
          </a:prstGeom>
          <a:noFill/>
        </p:spPr>
        <p:txBody>
          <a:bodyPr wrap="square" rtlCol="0">
            <a:spAutoFit/>
          </a:bodyPr>
          <a:lstStyle/>
          <a:p>
            <a:pPr lvl="0" indent="457200" algn="just">
              <a:spcBef>
                <a:spcPts val="600"/>
              </a:spcBef>
              <a:spcAft>
                <a:spcPts val="600"/>
              </a:spcAft>
            </a:pPr>
            <a:r>
              <a:rPr lang="en-US" sz="2100" dirty="0">
                <a:latin typeface="+mj-lt"/>
              </a:rPr>
              <a:t>We will adapt and optimize a new, more robust two-dimensional and multi-channel detection algorithm (2D-McDA, see </a:t>
            </a:r>
            <a:r>
              <a:rPr lang="fr-FR" sz="2100" dirty="0">
                <a:latin typeface="+mj-lt"/>
              </a:rPr>
              <a:t>Vaillant de Guélis et al., 2021</a:t>
            </a:r>
            <a:r>
              <a:rPr lang="en-US" sz="2100" dirty="0">
                <a:latin typeface="+mj-lt"/>
              </a:rPr>
              <a:t>) for detection of PSCs in our Gen3 algorithm. This context-sensitive feature finder algorithm is applied to a 2D lidar "scene"; i.e., to the image formed by many successive lidar profiles, and detects those features as outliers relative to the expected molecular backscatter component in all three CALIOP channels: 532 nm parallel, 532 nm perpendicular, and 1064 nm total. </a:t>
            </a:r>
            <a:r>
              <a:rPr lang="en-US" sz="2100" b="1" dirty="0">
                <a:latin typeface="+mj-lt"/>
              </a:rPr>
              <a:t>Figure 4b</a:t>
            </a:r>
            <a:r>
              <a:rPr lang="en-US" sz="2100" dirty="0">
                <a:latin typeface="+mj-lt"/>
              </a:rPr>
              <a:t> shows a first attempt (with no optimization) at detecting features in the 17 July 2008 CALIOP PSC scene with 2D-McDA. Some portions of the PSC scene are detected with 2D-McDA using only the 532-nm channels (red, yellow, and orange points), but the large regions color-coded in black show that additional information comes through incorporating the 1064-nm channel.  Comparison with the v2 composition curtain in </a:t>
            </a:r>
            <a:r>
              <a:rPr lang="en-US" sz="2100" b="1" dirty="0">
                <a:latin typeface="+mj-lt"/>
              </a:rPr>
              <a:t>Figure 1a</a:t>
            </a:r>
            <a:r>
              <a:rPr lang="en-US" sz="2100" dirty="0">
                <a:latin typeface="+mj-lt"/>
              </a:rPr>
              <a:t> shows the primary composition of the black color-coded regions of the scene in </a:t>
            </a:r>
            <a:r>
              <a:rPr lang="en-US" sz="2100" b="1" dirty="0">
                <a:latin typeface="+mj-lt"/>
              </a:rPr>
              <a:t>Figure 4b </a:t>
            </a:r>
            <a:r>
              <a:rPr lang="en-US" sz="2100" dirty="0">
                <a:latin typeface="+mj-lt"/>
              </a:rPr>
              <a:t>is ice – for the synoptic-scale features - or wave ice for the three narrow, nearly vertical features near the left edge of the scene. </a:t>
            </a:r>
            <a:r>
              <a:rPr lang="en-US" sz="2100" b="1" dirty="0">
                <a:latin typeface="+mj-lt"/>
              </a:rPr>
              <a:t>Figure 4c </a:t>
            </a:r>
            <a:r>
              <a:rPr lang="en-US" sz="2100" dirty="0">
                <a:latin typeface="+mj-lt"/>
              </a:rPr>
              <a:t>shows the attenuated color ratio (</a:t>
            </a:r>
            <a:r>
              <a:rPr lang="en-US" sz="2100" i="1" dirty="0">
                <a:latin typeface="+mj-lt"/>
              </a:rPr>
              <a:t>β’</a:t>
            </a:r>
            <a:r>
              <a:rPr lang="en-US" sz="2100" baseline="-25000" dirty="0">
                <a:latin typeface="+mj-lt"/>
              </a:rPr>
              <a:t>1064</a:t>
            </a:r>
            <a:r>
              <a:rPr lang="en-US" sz="2100" dirty="0">
                <a:latin typeface="+mj-lt"/>
              </a:rPr>
              <a:t>/ </a:t>
            </a:r>
            <a:r>
              <a:rPr lang="en-US" sz="2100" i="1" dirty="0">
                <a:latin typeface="+mj-lt"/>
              </a:rPr>
              <a:t>β’</a:t>
            </a:r>
            <a:r>
              <a:rPr lang="en-US" sz="2100" baseline="-25000" dirty="0">
                <a:latin typeface="+mj-lt"/>
              </a:rPr>
              <a:t>532</a:t>
            </a:r>
            <a:r>
              <a:rPr lang="en-US" sz="2100" dirty="0">
                <a:latin typeface="+mj-lt"/>
              </a:rPr>
              <a:t>).  This ratio is significantly smaller in the wave ice clouds than in the synoptic scale ice PSCs, indicating that the 1064-nm data may provide additional information on the wave ice particle size distribution as an input to the Gen3 composition and particle characterization algorithm.</a:t>
            </a:r>
          </a:p>
        </p:txBody>
      </p:sp>
      <p:sp>
        <p:nvSpPr>
          <p:cNvPr id="109" name="TextBox 108">
            <a:extLst>
              <a:ext uri="{FF2B5EF4-FFF2-40B4-BE49-F238E27FC236}">
                <a16:creationId xmlns:a16="http://schemas.microsoft.com/office/drawing/2014/main" id="{92C70363-AD51-4A4B-9BDE-68E90C8693DC}"/>
              </a:ext>
            </a:extLst>
          </p:cNvPr>
          <p:cNvSpPr txBox="1"/>
          <p:nvPr/>
        </p:nvSpPr>
        <p:spPr>
          <a:xfrm>
            <a:off x="17455239" y="10723852"/>
            <a:ext cx="7736066" cy="415498"/>
          </a:xfrm>
          <a:prstGeom prst="rect">
            <a:avLst/>
          </a:prstGeom>
          <a:noFill/>
        </p:spPr>
        <p:txBody>
          <a:bodyPr wrap="square">
            <a:spAutoFit/>
          </a:bodyPr>
          <a:lstStyle/>
          <a:p>
            <a:r>
              <a:rPr lang="en-US" sz="2100" b="1" dirty="0">
                <a:latin typeface="+mj-lt"/>
              </a:rPr>
              <a:t>Two-Dimensional Multi-Channel PSC Detection Algorithm</a:t>
            </a:r>
          </a:p>
        </p:txBody>
      </p:sp>
      <p:sp>
        <p:nvSpPr>
          <p:cNvPr id="110" name="TextBox 109">
            <a:extLst>
              <a:ext uri="{FF2B5EF4-FFF2-40B4-BE49-F238E27FC236}">
                <a16:creationId xmlns:a16="http://schemas.microsoft.com/office/drawing/2014/main" id="{E3CADAB6-17AC-4860-B499-016D61AC86BF}"/>
              </a:ext>
            </a:extLst>
          </p:cNvPr>
          <p:cNvSpPr txBox="1"/>
          <p:nvPr/>
        </p:nvSpPr>
        <p:spPr>
          <a:xfrm>
            <a:off x="25577792" y="19416177"/>
            <a:ext cx="7355590" cy="1200329"/>
          </a:xfrm>
          <a:prstGeom prst="rect">
            <a:avLst/>
          </a:prstGeom>
          <a:noFill/>
        </p:spPr>
        <p:txBody>
          <a:bodyPr wrap="square">
            <a:spAutoFit/>
          </a:bodyPr>
          <a:lstStyle/>
          <a:p>
            <a:pPr algn="just"/>
            <a:r>
              <a:rPr lang="en-US" sz="1800" b="1" dirty="0">
                <a:latin typeface="+mj-lt"/>
              </a:rPr>
              <a:t>Figure 4.   </a:t>
            </a:r>
            <a:r>
              <a:rPr lang="en-US" sz="1800" dirty="0">
                <a:latin typeface="+mj-lt"/>
              </a:rPr>
              <a:t>(a) CALIOP v2 PSCs detected using </a:t>
            </a:r>
            <a:r>
              <a:rPr lang="en-US" sz="1800" i="1" dirty="0">
                <a:latin typeface="+mj-lt"/>
              </a:rPr>
              <a:t>R</a:t>
            </a:r>
            <a:r>
              <a:rPr lang="en-US" sz="1800" baseline="-25000" dirty="0">
                <a:latin typeface="+mj-lt"/>
              </a:rPr>
              <a:t>532</a:t>
            </a:r>
            <a:r>
              <a:rPr lang="en-US" sz="1800" dirty="0">
                <a:latin typeface="+mj-lt"/>
              </a:rPr>
              <a:t> and </a:t>
            </a:r>
            <a:r>
              <a:rPr lang="en-US" sz="1800" i="1" dirty="0">
                <a:latin typeface="+mj-lt"/>
              </a:rPr>
              <a:t>β</a:t>
            </a:r>
            <a:r>
              <a:rPr lang="en-US" sz="1800" baseline="-25000" dirty="0">
                <a:latin typeface="+mj-lt"/>
              </a:rPr>
              <a:t>532, ⊥  </a:t>
            </a:r>
            <a:r>
              <a:rPr lang="en-US" sz="1800" dirty="0">
                <a:latin typeface="+mj-lt"/>
              </a:rPr>
              <a:t>along a 17 July 2008 orbit track; (b) Features detected by 2D-McDA along the same track, color-coded by CALIOP channel(s) used; (c) CALIOP measured attenuated color ratio (</a:t>
            </a:r>
            <a:r>
              <a:rPr lang="en-US" sz="1800" i="1" dirty="0">
                <a:latin typeface="+mj-lt"/>
              </a:rPr>
              <a:t>β</a:t>
            </a:r>
            <a:r>
              <a:rPr lang="en-US" sz="1800" dirty="0">
                <a:latin typeface="+mj-lt"/>
              </a:rPr>
              <a:t>’</a:t>
            </a:r>
            <a:r>
              <a:rPr lang="en-US" sz="1800" baseline="-25000" dirty="0">
                <a:latin typeface="+mj-lt"/>
              </a:rPr>
              <a:t>1064</a:t>
            </a:r>
            <a:r>
              <a:rPr lang="en-US" sz="1800" dirty="0">
                <a:latin typeface="+mj-lt"/>
              </a:rPr>
              <a:t>/ </a:t>
            </a:r>
            <a:r>
              <a:rPr lang="en-US" sz="1800" i="1" dirty="0">
                <a:latin typeface="+mj-lt"/>
              </a:rPr>
              <a:t>β</a:t>
            </a:r>
            <a:r>
              <a:rPr lang="en-US" sz="1800" dirty="0">
                <a:latin typeface="+mj-lt"/>
              </a:rPr>
              <a:t>’</a:t>
            </a:r>
            <a:r>
              <a:rPr lang="en-US" sz="1800" baseline="-25000" dirty="0">
                <a:latin typeface="+mj-lt"/>
              </a:rPr>
              <a:t>532</a:t>
            </a:r>
            <a:r>
              <a:rPr lang="en-US" sz="1800" dirty="0">
                <a:latin typeface="+mj-lt"/>
              </a:rPr>
              <a:t>) along the same track. </a:t>
            </a:r>
          </a:p>
        </p:txBody>
      </p:sp>
      <p:sp>
        <p:nvSpPr>
          <p:cNvPr id="111" name="TextBox 110">
            <a:extLst>
              <a:ext uri="{FF2B5EF4-FFF2-40B4-BE49-F238E27FC236}">
                <a16:creationId xmlns:a16="http://schemas.microsoft.com/office/drawing/2014/main" id="{DAD32887-B6EC-4CDC-8E02-DB9495BE9D41}"/>
              </a:ext>
            </a:extLst>
          </p:cNvPr>
          <p:cNvSpPr txBox="1"/>
          <p:nvPr/>
        </p:nvSpPr>
        <p:spPr>
          <a:xfrm>
            <a:off x="17531626" y="19871666"/>
            <a:ext cx="7675721" cy="415498"/>
          </a:xfrm>
          <a:prstGeom prst="rect">
            <a:avLst/>
          </a:prstGeom>
          <a:noFill/>
        </p:spPr>
        <p:txBody>
          <a:bodyPr wrap="square">
            <a:spAutoFit/>
          </a:bodyPr>
          <a:lstStyle/>
          <a:p>
            <a:r>
              <a:rPr lang="en-US" sz="2100" b="1" dirty="0">
                <a:latin typeface="+mj-lt"/>
              </a:rPr>
              <a:t>Multi-Parameter Composition and Particle Characterization</a:t>
            </a:r>
          </a:p>
        </p:txBody>
      </p:sp>
      <p:pic>
        <p:nvPicPr>
          <p:cNvPr id="37" name="Picture 36">
            <a:extLst>
              <a:ext uri="{FF2B5EF4-FFF2-40B4-BE49-F238E27FC236}">
                <a16:creationId xmlns:a16="http://schemas.microsoft.com/office/drawing/2014/main" id="{C6A17341-C59E-4B59-BBA8-D70FC7890D2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125683" y="20803550"/>
            <a:ext cx="8521690" cy="3676205"/>
          </a:xfrm>
          <a:prstGeom prst="rect">
            <a:avLst/>
          </a:prstGeom>
        </p:spPr>
      </p:pic>
      <p:sp>
        <p:nvSpPr>
          <p:cNvPr id="113" name="TextBox 112">
            <a:extLst>
              <a:ext uri="{FF2B5EF4-FFF2-40B4-BE49-F238E27FC236}">
                <a16:creationId xmlns:a16="http://schemas.microsoft.com/office/drawing/2014/main" id="{6C7A172E-F62C-4FC1-940A-B59F819C87BC}"/>
              </a:ext>
            </a:extLst>
          </p:cNvPr>
          <p:cNvSpPr txBox="1"/>
          <p:nvPr/>
        </p:nvSpPr>
        <p:spPr>
          <a:xfrm>
            <a:off x="25622890" y="24435616"/>
            <a:ext cx="7736066" cy="646331"/>
          </a:xfrm>
          <a:prstGeom prst="rect">
            <a:avLst/>
          </a:prstGeom>
          <a:noFill/>
        </p:spPr>
        <p:txBody>
          <a:bodyPr wrap="square">
            <a:spAutoFit/>
          </a:bodyPr>
          <a:lstStyle/>
          <a:p>
            <a:pPr algn="just"/>
            <a:r>
              <a:rPr lang="en-US" sz="1800" b="1" dirty="0">
                <a:latin typeface="+mj-lt"/>
              </a:rPr>
              <a:t>Figure 5</a:t>
            </a:r>
            <a:r>
              <a:rPr lang="en-US" sz="1800" dirty="0">
                <a:latin typeface="+mj-lt"/>
              </a:rPr>
              <a:t>. CALIOP Gen3 PSC theoretical optical calculations at 50 </a:t>
            </a:r>
            <a:r>
              <a:rPr lang="en-US" sz="1800" dirty="0" err="1">
                <a:latin typeface="+mj-lt"/>
              </a:rPr>
              <a:t>hPa</a:t>
            </a:r>
            <a:r>
              <a:rPr lang="en-US" sz="1800" dirty="0">
                <a:latin typeface="+mj-lt"/>
              </a:rPr>
              <a:t> for (a) nominal levels of HNO</a:t>
            </a:r>
            <a:r>
              <a:rPr lang="en-US" sz="1800" baseline="-25000" dirty="0">
                <a:latin typeface="+mj-lt"/>
              </a:rPr>
              <a:t>3</a:t>
            </a:r>
            <a:r>
              <a:rPr lang="en-US" sz="1800" dirty="0">
                <a:latin typeface="+mj-lt"/>
              </a:rPr>
              <a:t> and H</a:t>
            </a:r>
            <a:r>
              <a:rPr lang="en-US" sz="1800" baseline="-25000" dirty="0">
                <a:latin typeface="+mj-lt"/>
              </a:rPr>
              <a:t>2</a:t>
            </a:r>
            <a:r>
              <a:rPr lang="en-US" sz="1800" dirty="0">
                <a:latin typeface="+mj-lt"/>
              </a:rPr>
              <a:t>O; and (b) denitrified conditions. </a:t>
            </a:r>
          </a:p>
        </p:txBody>
      </p:sp>
      <p:pic>
        <p:nvPicPr>
          <p:cNvPr id="41" name="Picture 40" descr="Graphical user interface, application, PowerPoint, surface chart&#10;&#10;Description automatically generated">
            <a:extLst>
              <a:ext uri="{FF2B5EF4-FFF2-40B4-BE49-F238E27FC236}">
                <a16:creationId xmlns:a16="http://schemas.microsoft.com/office/drawing/2014/main" id="{B52BBA60-D6B0-4F9A-8DFF-D0388629E73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33470"/>
          <a:stretch/>
        </p:blipFill>
        <p:spPr>
          <a:xfrm>
            <a:off x="9859231" y="23179639"/>
            <a:ext cx="6620618" cy="7625662"/>
          </a:xfrm>
          <a:prstGeom prst="rect">
            <a:avLst/>
          </a:prstGeom>
        </p:spPr>
      </p:pic>
      <p:sp>
        <p:nvSpPr>
          <p:cNvPr id="114" name="TextBox 113">
            <a:extLst>
              <a:ext uri="{FF2B5EF4-FFF2-40B4-BE49-F238E27FC236}">
                <a16:creationId xmlns:a16="http://schemas.microsoft.com/office/drawing/2014/main" id="{E9572EF4-129F-4670-AD6A-397D8FAEC85A}"/>
              </a:ext>
            </a:extLst>
          </p:cNvPr>
          <p:cNvSpPr txBox="1"/>
          <p:nvPr/>
        </p:nvSpPr>
        <p:spPr>
          <a:xfrm>
            <a:off x="385084" y="27025230"/>
            <a:ext cx="9037073" cy="5586145"/>
          </a:xfrm>
          <a:prstGeom prst="rect">
            <a:avLst/>
          </a:prstGeom>
          <a:noFill/>
        </p:spPr>
        <p:txBody>
          <a:bodyPr wrap="square" rtlCol="0">
            <a:spAutoFit/>
          </a:bodyPr>
          <a:lstStyle/>
          <a:p>
            <a:pPr lvl="0" indent="457200" algn="just">
              <a:spcBef>
                <a:spcPts val="600"/>
              </a:spcBef>
              <a:spcAft>
                <a:spcPts val="600"/>
              </a:spcAft>
            </a:pPr>
            <a:r>
              <a:rPr lang="en-US" sz="2100" dirty="0">
                <a:latin typeface="+mj-lt"/>
              </a:rPr>
              <a:t>A key input to the Gen3 composition algorithm will be the air parcel temperature histories at each of the collocated CALIOP/MLS measurement locations. The strong connection between PSC composition and the temperature threshold exposure (TTE ≡ total time in days that an air parcel has remained consistently below T</a:t>
            </a:r>
            <a:r>
              <a:rPr lang="en-US" sz="2100" baseline="-25000" dirty="0">
                <a:latin typeface="+mj-lt"/>
              </a:rPr>
              <a:t>NAT</a:t>
            </a:r>
            <a:r>
              <a:rPr lang="en-US" sz="2100" dirty="0">
                <a:latin typeface="+mj-lt"/>
              </a:rPr>
              <a:t>) is illustrated in </a:t>
            </a:r>
            <a:r>
              <a:rPr lang="en-US" sz="2100" b="1" dirty="0">
                <a:latin typeface="+mj-lt"/>
              </a:rPr>
              <a:t>Figure 3 </a:t>
            </a:r>
            <a:r>
              <a:rPr lang="en-US" sz="2100" dirty="0">
                <a:latin typeface="+mj-lt"/>
              </a:rPr>
              <a:t>where panel (a) shows a CALIOP PSC scene from the Arctic with the particle composition color-coded based on the v2 classification scheme with contours of </a:t>
            </a:r>
            <a:r>
              <a:rPr lang="en-US" sz="2100" i="1" dirty="0">
                <a:latin typeface="+mj-lt"/>
              </a:rPr>
              <a:t>T</a:t>
            </a:r>
            <a:r>
              <a:rPr lang="en-US" sz="2100" baseline="-25000" dirty="0">
                <a:latin typeface="+mj-lt"/>
              </a:rPr>
              <a:t>ice</a:t>
            </a:r>
            <a:r>
              <a:rPr lang="en-US" sz="2100" dirty="0">
                <a:latin typeface="+mj-lt"/>
              </a:rPr>
              <a:t> (solid line) and </a:t>
            </a:r>
            <a:r>
              <a:rPr lang="en-US" sz="2100" i="1" dirty="0">
                <a:latin typeface="+mj-lt"/>
              </a:rPr>
              <a:t>T</a:t>
            </a:r>
            <a:r>
              <a:rPr lang="en-US" sz="2100" baseline="-25000" dirty="0">
                <a:latin typeface="+mj-lt"/>
              </a:rPr>
              <a:t>NAT</a:t>
            </a:r>
            <a:r>
              <a:rPr lang="en-US" sz="2100" dirty="0">
                <a:latin typeface="+mj-lt"/>
              </a:rPr>
              <a:t> (dashed line) overlaid on the image for context. The scene consists of a core region of ice PSCs surrounded by regions of STS above and below and a region of NAT mixtures to the left of the ice core.  Panel (b) shows the TTE calculated along the back trajectories ending at the CALIOP/MLS measurement locations. Locations within the region identified as NAT have large TTEs (&gt; 4 days) that allow the NAT particles to grow sufficiently large to dominate the lidar optical signal.  On the other hand, corresponding TTEs in the STS region are much shorter and any NAT particles present in this region would likely be small and masked (optically) by the STS droplets. </a:t>
            </a:r>
          </a:p>
        </p:txBody>
      </p:sp>
      <p:sp>
        <p:nvSpPr>
          <p:cNvPr id="116" name="TextBox 115">
            <a:extLst>
              <a:ext uri="{FF2B5EF4-FFF2-40B4-BE49-F238E27FC236}">
                <a16:creationId xmlns:a16="http://schemas.microsoft.com/office/drawing/2014/main" id="{E77E8574-26EF-4519-8556-CAFA400510E3}"/>
              </a:ext>
            </a:extLst>
          </p:cNvPr>
          <p:cNvSpPr txBox="1"/>
          <p:nvPr/>
        </p:nvSpPr>
        <p:spPr>
          <a:xfrm>
            <a:off x="9942267" y="30815156"/>
            <a:ext cx="6648762" cy="1477328"/>
          </a:xfrm>
          <a:prstGeom prst="rect">
            <a:avLst/>
          </a:prstGeom>
          <a:noFill/>
        </p:spPr>
        <p:txBody>
          <a:bodyPr wrap="square">
            <a:spAutoFit/>
          </a:bodyPr>
          <a:lstStyle/>
          <a:p>
            <a:pPr algn="just"/>
            <a:r>
              <a:rPr lang="en-US" sz="1800" b="1" dirty="0">
                <a:latin typeface="+mj-lt"/>
              </a:rPr>
              <a:t>Figure 3</a:t>
            </a:r>
            <a:r>
              <a:rPr lang="en-US" sz="1800" dirty="0">
                <a:latin typeface="+mj-lt"/>
              </a:rPr>
              <a:t>. (a) CALIOP v2 PSC classification for a single satellite orbit on 18 January 2010. (b) Corresponding TTE calculated along back trajectories ending at the CALIOP measurement locations. The solid and dashed lines in panels (a) enclose the regions with temperatures below </a:t>
            </a:r>
            <a:r>
              <a:rPr lang="en-US" sz="1800" i="1" dirty="0">
                <a:latin typeface="+mj-lt"/>
              </a:rPr>
              <a:t>T</a:t>
            </a:r>
            <a:r>
              <a:rPr lang="en-US" sz="1800" baseline="-25000" dirty="0">
                <a:latin typeface="+mj-lt"/>
              </a:rPr>
              <a:t>ice</a:t>
            </a:r>
            <a:r>
              <a:rPr lang="en-US" sz="1800" dirty="0">
                <a:latin typeface="+mj-lt"/>
              </a:rPr>
              <a:t> and </a:t>
            </a:r>
            <a:r>
              <a:rPr lang="en-US" sz="1800" i="1" dirty="0">
                <a:latin typeface="+mj-lt"/>
              </a:rPr>
              <a:t>T</a:t>
            </a:r>
            <a:r>
              <a:rPr lang="en-US" sz="1800" baseline="-25000" dirty="0">
                <a:latin typeface="+mj-lt"/>
              </a:rPr>
              <a:t>NAT</a:t>
            </a:r>
            <a:r>
              <a:rPr lang="en-US" sz="1800" dirty="0">
                <a:latin typeface="+mj-lt"/>
              </a:rPr>
              <a:t>, respectively. </a:t>
            </a:r>
          </a:p>
        </p:txBody>
      </p:sp>
      <p:sp>
        <p:nvSpPr>
          <p:cNvPr id="118" name="Text Placeholder 12">
            <a:extLst>
              <a:ext uri="{FF2B5EF4-FFF2-40B4-BE49-F238E27FC236}">
                <a16:creationId xmlns:a16="http://schemas.microsoft.com/office/drawing/2014/main" id="{3FE1E7BA-1A8D-4E05-B958-632C61ABFE61}"/>
              </a:ext>
            </a:extLst>
          </p:cNvPr>
          <p:cNvSpPr txBox="1">
            <a:spLocks/>
          </p:cNvSpPr>
          <p:nvPr/>
        </p:nvSpPr>
        <p:spPr>
          <a:xfrm>
            <a:off x="34360998" y="5479099"/>
            <a:ext cx="16540602" cy="536995"/>
          </a:xfrm>
          <a:prstGeom prst="rect">
            <a:avLst/>
          </a:prstGeom>
          <a:solidFill>
            <a:srgbClr val="1A4BA9"/>
          </a:solidFill>
          <a:ln>
            <a:solidFill>
              <a:srgbClr val="09306B"/>
            </a:solidFill>
          </a:ln>
        </p:spPr>
        <p:txBody>
          <a:bodyPr vert="horz"/>
          <a:lstStyle>
            <a:lvl1pPr marL="0" indent="0" algn="l" defTabSz="1310686" rtl="0" eaLnBrk="1" latinLnBrk="0" hangingPunct="1">
              <a:spcBef>
                <a:spcPct val="20000"/>
              </a:spcBef>
              <a:buFont typeface="Arial" pitchFamily="34" charset="0"/>
              <a:buNone/>
              <a:defRPr sz="1543" b="1" kern="1200" baseline="0">
                <a:solidFill>
                  <a:schemeClr val="bg1"/>
                </a:solidFill>
                <a:latin typeface="Arial"/>
                <a:ea typeface="+mn-ea"/>
                <a:cs typeface="Arial"/>
              </a:defRPr>
            </a:lvl1pPr>
            <a:lvl2pPr marL="1064934" indent="-409590" algn="l" defTabSz="1310686" rtl="0" eaLnBrk="1" latinLnBrk="0" hangingPunct="1">
              <a:spcBef>
                <a:spcPct val="20000"/>
              </a:spcBef>
              <a:buFont typeface="Arial" pitchFamily="34" charset="0"/>
              <a:buChar char="–"/>
              <a:defRPr sz="3989" kern="1200">
                <a:solidFill>
                  <a:schemeClr val="tx1"/>
                </a:solidFill>
                <a:latin typeface="+mn-lt"/>
                <a:ea typeface="+mn-ea"/>
                <a:cs typeface="+mn-cs"/>
              </a:defRPr>
            </a:lvl2pPr>
            <a:lvl3pPr marL="1638359" indent="-327671" algn="l" defTabSz="1310686" rtl="0" eaLnBrk="1" latinLnBrk="0" hangingPunct="1">
              <a:spcBef>
                <a:spcPct val="20000"/>
              </a:spcBef>
              <a:buFont typeface="Arial" pitchFamily="34" charset="0"/>
              <a:buChar char="•"/>
              <a:defRPr sz="3408" kern="1200">
                <a:solidFill>
                  <a:schemeClr val="tx1"/>
                </a:solidFill>
                <a:latin typeface="+mn-lt"/>
                <a:ea typeface="+mn-ea"/>
                <a:cs typeface="+mn-cs"/>
              </a:defRPr>
            </a:lvl3pPr>
            <a:lvl4pPr marL="2293703"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4pPr>
            <a:lvl5pPr marL="2949047"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5pPr>
            <a:lvl6pPr marL="360439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6pPr>
            <a:lvl7pPr marL="4259734"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7pPr>
            <a:lvl8pPr marL="4915078"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8pPr>
            <a:lvl9pPr marL="557042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9pPr>
          </a:lstStyle>
          <a:p>
            <a:pPr algn="ctr">
              <a:spcBef>
                <a:spcPts val="1200"/>
              </a:spcBef>
            </a:pPr>
            <a:r>
              <a:rPr lang="en-US" sz="3200" dirty="0"/>
              <a:t>Multi-Decadal Trends in PSCs</a:t>
            </a:r>
          </a:p>
        </p:txBody>
      </p:sp>
      <p:sp>
        <p:nvSpPr>
          <p:cNvPr id="119" name="TextBox 118">
            <a:extLst>
              <a:ext uri="{FF2B5EF4-FFF2-40B4-BE49-F238E27FC236}">
                <a16:creationId xmlns:a16="http://schemas.microsoft.com/office/drawing/2014/main" id="{BF4D49FA-2F62-4B8A-95CB-29A4C0C373BC}"/>
              </a:ext>
            </a:extLst>
          </p:cNvPr>
          <p:cNvSpPr txBox="1"/>
          <p:nvPr/>
        </p:nvSpPr>
        <p:spPr>
          <a:xfrm>
            <a:off x="34465079" y="6150540"/>
            <a:ext cx="16247957" cy="1384995"/>
          </a:xfrm>
          <a:prstGeom prst="rect">
            <a:avLst/>
          </a:prstGeom>
          <a:noFill/>
        </p:spPr>
        <p:txBody>
          <a:bodyPr wrap="square" rtlCol="0">
            <a:spAutoFit/>
          </a:bodyPr>
          <a:lstStyle/>
          <a:p>
            <a:pPr lvl="0" indent="457200" algn="just">
              <a:spcBef>
                <a:spcPts val="600"/>
              </a:spcBef>
              <a:spcAft>
                <a:spcPts val="600"/>
              </a:spcAft>
            </a:pPr>
            <a:r>
              <a:rPr lang="en-US" sz="2100" dirty="0">
                <a:latin typeface="+mj-lt"/>
              </a:rPr>
              <a:t>Comparison of PSC sighting frequencies from CALIOP and the Stratospheric Aerosol Measurement (SAM) II solar occultation instrument (Tritscher et al., 2021) showed that over decadal timescales, Antarctic PSC coverage is very similar between the CALIOP (2006-2017) and SAM II (1979-1989) eras, whereas there appears to have been a systematic increase with time in Arctic PSC occurrence in December and January (see </a:t>
            </a:r>
            <a:r>
              <a:rPr lang="en-US" sz="2100" b="1" dirty="0">
                <a:latin typeface="+mj-lt"/>
              </a:rPr>
              <a:t>Figure 7</a:t>
            </a:r>
            <a:r>
              <a:rPr lang="en-US" sz="2100" dirty="0">
                <a:latin typeface="+mj-lt"/>
              </a:rPr>
              <a:t>). </a:t>
            </a:r>
          </a:p>
        </p:txBody>
      </p:sp>
      <p:pic>
        <p:nvPicPr>
          <p:cNvPr id="120" name="Picture 119">
            <a:extLst>
              <a:ext uri="{FF2B5EF4-FFF2-40B4-BE49-F238E27FC236}">
                <a16:creationId xmlns:a16="http://schemas.microsoft.com/office/drawing/2014/main" id="{3EEABA35-E27B-4BCA-AE5C-1FC398BF2843}"/>
              </a:ext>
            </a:extLst>
          </p:cNvPr>
          <p:cNvPicPr/>
          <p:nvPr/>
        </p:nvPicPr>
        <p:blipFill rotWithShape="1">
          <a:blip r:embed="rId9" cstate="print">
            <a:extLst>
              <a:ext uri="{28A0092B-C50C-407E-A947-70E740481C1C}">
                <a14:useLocalDpi xmlns:a14="http://schemas.microsoft.com/office/drawing/2010/main" val="0"/>
              </a:ext>
            </a:extLst>
          </a:blip>
          <a:srcRect l="16003" t="19048" r="8458" b="43207"/>
          <a:stretch/>
        </p:blipFill>
        <p:spPr bwMode="auto">
          <a:xfrm>
            <a:off x="41746442" y="7327219"/>
            <a:ext cx="8850320" cy="3417450"/>
          </a:xfrm>
          <a:prstGeom prst="rect">
            <a:avLst/>
          </a:prstGeom>
          <a:ln>
            <a:noFill/>
          </a:ln>
          <a:extLst>
            <a:ext uri="{53640926-AAD7-44D8-BBD7-CCE9431645EC}">
              <a14:shadowObscured xmlns:a14="http://schemas.microsoft.com/office/drawing/2010/main"/>
            </a:ext>
          </a:extLst>
        </p:spPr>
      </p:pic>
      <p:sp>
        <p:nvSpPr>
          <p:cNvPr id="121" name="TextBox 120">
            <a:extLst>
              <a:ext uri="{FF2B5EF4-FFF2-40B4-BE49-F238E27FC236}">
                <a16:creationId xmlns:a16="http://schemas.microsoft.com/office/drawing/2014/main" id="{7B83FD45-C2DE-48D9-8491-645249983C84}"/>
              </a:ext>
            </a:extLst>
          </p:cNvPr>
          <p:cNvSpPr txBox="1"/>
          <p:nvPr/>
        </p:nvSpPr>
        <p:spPr>
          <a:xfrm>
            <a:off x="34502514" y="7570740"/>
            <a:ext cx="6953509" cy="3970318"/>
          </a:xfrm>
          <a:prstGeom prst="rect">
            <a:avLst/>
          </a:prstGeom>
          <a:noFill/>
        </p:spPr>
        <p:txBody>
          <a:bodyPr wrap="square">
            <a:spAutoFit/>
          </a:bodyPr>
          <a:lstStyle/>
          <a:p>
            <a:pPr indent="457200" algn="just">
              <a:spcBef>
                <a:spcPts val="600"/>
              </a:spcBef>
              <a:spcAft>
                <a:spcPts val="600"/>
              </a:spcAft>
            </a:pPr>
            <a:r>
              <a:rPr lang="en-US" sz="2100" dirty="0">
                <a:latin typeface="+mj-lt"/>
              </a:rPr>
              <a:t>We will extend the CALIOP/SAM II trend analyses to include the full CALIOP data record and further investigate the apparent upward trend in Arctic PSCs. In addition, we will also examine the 15+ year CALIOP PSC record itself for indications of trends in other PSC characteristics such as composition.  We will also investigate potential drivers of any observed trend.  For example, is there observational evidence of an increase in polar stratospheric water vapor and/or decrease in temperature?  Is the CALIOP Arctic PSC record consistent with findings in the recent von der </a:t>
            </a:r>
            <a:r>
              <a:rPr lang="en-US" sz="2100" dirty="0" err="1">
                <a:latin typeface="+mj-lt"/>
              </a:rPr>
              <a:t>Gathen</a:t>
            </a:r>
            <a:r>
              <a:rPr lang="en-US" sz="2100" dirty="0">
                <a:latin typeface="+mj-lt"/>
              </a:rPr>
              <a:t> et al. (2021) and Feng et al. (2021) studies? </a:t>
            </a:r>
          </a:p>
        </p:txBody>
      </p:sp>
      <p:sp>
        <p:nvSpPr>
          <p:cNvPr id="123" name="TextBox 122">
            <a:extLst>
              <a:ext uri="{FF2B5EF4-FFF2-40B4-BE49-F238E27FC236}">
                <a16:creationId xmlns:a16="http://schemas.microsoft.com/office/drawing/2014/main" id="{B82307AC-9CCB-4B08-AF74-BD2E243C1A49}"/>
              </a:ext>
            </a:extLst>
          </p:cNvPr>
          <p:cNvSpPr txBox="1"/>
          <p:nvPr/>
        </p:nvSpPr>
        <p:spPr>
          <a:xfrm>
            <a:off x="41693109" y="10963548"/>
            <a:ext cx="8839200" cy="646331"/>
          </a:xfrm>
          <a:prstGeom prst="rect">
            <a:avLst/>
          </a:prstGeom>
          <a:noFill/>
        </p:spPr>
        <p:txBody>
          <a:bodyPr wrap="square">
            <a:spAutoFit/>
          </a:bodyPr>
          <a:lstStyle/>
          <a:p>
            <a:pPr algn="just"/>
            <a:r>
              <a:rPr lang="en-US" sz="1800" b="1" dirty="0">
                <a:latin typeface="+mj-lt"/>
              </a:rPr>
              <a:t>Figure 7</a:t>
            </a:r>
            <a:r>
              <a:rPr lang="en-US" sz="1800" dirty="0">
                <a:latin typeface="+mj-lt"/>
              </a:rPr>
              <a:t>. (a) Antarctic and (b) Arctic PSC column occurrence frequencies for CALIOP and SAM II along with 1-</a:t>
            </a:r>
            <a:r>
              <a:rPr lang="en-US" sz="1800" dirty="0">
                <a:latin typeface="Symbol" panose="05050102010706020507" pitchFamily="18" charset="2"/>
              </a:rPr>
              <a:t>s</a:t>
            </a:r>
            <a:r>
              <a:rPr lang="en-US" sz="1800" dirty="0">
                <a:latin typeface="+mj-lt"/>
              </a:rPr>
              <a:t> uncertainties in the means. </a:t>
            </a:r>
          </a:p>
        </p:txBody>
      </p:sp>
      <p:sp>
        <p:nvSpPr>
          <p:cNvPr id="136" name="Text Placeholder 12">
            <a:extLst>
              <a:ext uri="{FF2B5EF4-FFF2-40B4-BE49-F238E27FC236}">
                <a16:creationId xmlns:a16="http://schemas.microsoft.com/office/drawing/2014/main" id="{42FBFDDC-1B89-400C-A178-38E8BF0956BA}"/>
              </a:ext>
            </a:extLst>
          </p:cNvPr>
          <p:cNvSpPr txBox="1">
            <a:spLocks/>
          </p:cNvSpPr>
          <p:nvPr/>
        </p:nvSpPr>
        <p:spPr>
          <a:xfrm>
            <a:off x="34347598" y="20051577"/>
            <a:ext cx="16540602" cy="536995"/>
          </a:xfrm>
          <a:prstGeom prst="rect">
            <a:avLst/>
          </a:prstGeom>
          <a:solidFill>
            <a:srgbClr val="1A4BA9"/>
          </a:solidFill>
          <a:ln>
            <a:solidFill>
              <a:srgbClr val="09306B"/>
            </a:solidFill>
          </a:ln>
        </p:spPr>
        <p:txBody>
          <a:bodyPr vert="horz"/>
          <a:lstStyle>
            <a:lvl1pPr marL="0" indent="0" algn="l" defTabSz="1310686" rtl="0" eaLnBrk="1" latinLnBrk="0" hangingPunct="1">
              <a:spcBef>
                <a:spcPct val="20000"/>
              </a:spcBef>
              <a:buFont typeface="Arial" pitchFamily="34" charset="0"/>
              <a:buNone/>
              <a:defRPr sz="1543" b="1" kern="1200" baseline="0">
                <a:solidFill>
                  <a:schemeClr val="bg1"/>
                </a:solidFill>
                <a:latin typeface="Arial"/>
                <a:ea typeface="+mn-ea"/>
                <a:cs typeface="Arial"/>
              </a:defRPr>
            </a:lvl1pPr>
            <a:lvl2pPr marL="1064934" indent="-409590" algn="l" defTabSz="1310686" rtl="0" eaLnBrk="1" latinLnBrk="0" hangingPunct="1">
              <a:spcBef>
                <a:spcPct val="20000"/>
              </a:spcBef>
              <a:buFont typeface="Arial" pitchFamily="34" charset="0"/>
              <a:buChar char="–"/>
              <a:defRPr sz="3989" kern="1200">
                <a:solidFill>
                  <a:schemeClr val="tx1"/>
                </a:solidFill>
                <a:latin typeface="+mn-lt"/>
                <a:ea typeface="+mn-ea"/>
                <a:cs typeface="+mn-cs"/>
              </a:defRPr>
            </a:lvl2pPr>
            <a:lvl3pPr marL="1638359" indent="-327671" algn="l" defTabSz="1310686" rtl="0" eaLnBrk="1" latinLnBrk="0" hangingPunct="1">
              <a:spcBef>
                <a:spcPct val="20000"/>
              </a:spcBef>
              <a:buFont typeface="Arial" pitchFamily="34" charset="0"/>
              <a:buChar char="•"/>
              <a:defRPr sz="3408" kern="1200">
                <a:solidFill>
                  <a:schemeClr val="tx1"/>
                </a:solidFill>
                <a:latin typeface="+mn-lt"/>
                <a:ea typeface="+mn-ea"/>
                <a:cs typeface="+mn-cs"/>
              </a:defRPr>
            </a:lvl3pPr>
            <a:lvl4pPr marL="2293703"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4pPr>
            <a:lvl5pPr marL="2949047"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5pPr>
            <a:lvl6pPr marL="360439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6pPr>
            <a:lvl7pPr marL="4259734"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7pPr>
            <a:lvl8pPr marL="4915078"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8pPr>
            <a:lvl9pPr marL="557042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9pPr>
          </a:lstStyle>
          <a:p>
            <a:pPr algn="ctr">
              <a:spcBef>
                <a:spcPts val="1200"/>
              </a:spcBef>
            </a:pPr>
            <a:r>
              <a:rPr lang="en-US" sz="3200" dirty="0"/>
              <a:t>Project Summary</a:t>
            </a:r>
          </a:p>
        </p:txBody>
      </p:sp>
      <p:sp>
        <p:nvSpPr>
          <p:cNvPr id="139" name="Text Placeholder 7">
            <a:extLst>
              <a:ext uri="{FF2B5EF4-FFF2-40B4-BE49-F238E27FC236}">
                <a16:creationId xmlns:a16="http://schemas.microsoft.com/office/drawing/2014/main" id="{11CA8DFA-A7B0-4ED4-9D60-BCCCBACACD11}"/>
              </a:ext>
            </a:extLst>
          </p:cNvPr>
          <p:cNvSpPr txBox="1">
            <a:spLocks/>
          </p:cNvSpPr>
          <p:nvPr/>
        </p:nvSpPr>
        <p:spPr>
          <a:xfrm>
            <a:off x="34330749" y="20581631"/>
            <a:ext cx="16540601" cy="5264051"/>
          </a:xfrm>
          <a:prstGeom prst="rect">
            <a:avLst/>
          </a:prstGeom>
          <a:solidFill>
            <a:schemeClr val="bg1"/>
          </a:solidFill>
        </p:spPr>
        <p:txBody>
          <a:bodyPr vert="horz"/>
          <a:lstStyle>
            <a:lvl1pPr marL="0" marR="0" indent="0" algn="l" defTabSz="1310686" rtl="0" eaLnBrk="1" fontAlgn="auto" latinLnBrk="0" hangingPunct="1">
              <a:lnSpc>
                <a:spcPct val="100000"/>
              </a:lnSpc>
              <a:spcBef>
                <a:spcPct val="20000"/>
              </a:spcBef>
              <a:spcAft>
                <a:spcPts val="0"/>
              </a:spcAft>
              <a:buClrTx/>
              <a:buSzTx/>
              <a:buFont typeface="Arial" pitchFamily="34" charset="0"/>
              <a:buNone/>
              <a:tabLst/>
              <a:defRPr sz="1029" kern="1200">
                <a:solidFill>
                  <a:schemeClr val="tx1"/>
                </a:solidFill>
                <a:latin typeface="+mn-lt"/>
                <a:ea typeface="+mn-ea"/>
                <a:cs typeface="+mn-cs"/>
              </a:defRPr>
            </a:lvl1pPr>
            <a:lvl2pPr marL="1064934" indent="-409590"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2pPr>
            <a:lvl3pPr marL="1638359"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3pPr>
            <a:lvl4pPr marL="2293703"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4pPr>
            <a:lvl5pPr marL="2949047"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5pPr>
            <a:lvl6pPr marL="360439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6pPr>
            <a:lvl7pPr marL="4259734"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7pPr>
            <a:lvl8pPr marL="4915078"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8pPr>
            <a:lvl9pPr marL="557042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9pPr>
          </a:lstStyle>
          <a:p>
            <a:r>
              <a:rPr lang="en-US"/>
              <a:t>       </a:t>
            </a:r>
            <a:endParaRPr lang="en-US" dirty="0"/>
          </a:p>
        </p:txBody>
      </p:sp>
      <p:sp>
        <p:nvSpPr>
          <p:cNvPr id="145" name="Text Placeholder 12">
            <a:extLst>
              <a:ext uri="{FF2B5EF4-FFF2-40B4-BE49-F238E27FC236}">
                <a16:creationId xmlns:a16="http://schemas.microsoft.com/office/drawing/2014/main" id="{6C2107D0-8917-4910-BA25-8BC5E35814D5}"/>
              </a:ext>
            </a:extLst>
          </p:cNvPr>
          <p:cNvSpPr txBox="1">
            <a:spLocks/>
          </p:cNvSpPr>
          <p:nvPr/>
        </p:nvSpPr>
        <p:spPr>
          <a:xfrm>
            <a:off x="34288619" y="26138435"/>
            <a:ext cx="16540602" cy="536995"/>
          </a:xfrm>
          <a:prstGeom prst="rect">
            <a:avLst/>
          </a:prstGeom>
          <a:solidFill>
            <a:srgbClr val="1A4BA9"/>
          </a:solidFill>
          <a:ln>
            <a:solidFill>
              <a:srgbClr val="09306B"/>
            </a:solidFill>
          </a:ln>
        </p:spPr>
        <p:txBody>
          <a:bodyPr vert="horz"/>
          <a:lstStyle>
            <a:lvl1pPr marL="0" indent="0" algn="l" defTabSz="1310686" rtl="0" eaLnBrk="1" latinLnBrk="0" hangingPunct="1">
              <a:spcBef>
                <a:spcPct val="20000"/>
              </a:spcBef>
              <a:buFont typeface="Arial" pitchFamily="34" charset="0"/>
              <a:buNone/>
              <a:defRPr sz="1543" b="1" kern="1200" baseline="0">
                <a:solidFill>
                  <a:schemeClr val="bg1"/>
                </a:solidFill>
                <a:latin typeface="Arial"/>
                <a:ea typeface="+mn-ea"/>
                <a:cs typeface="Arial"/>
              </a:defRPr>
            </a:lvl1pPr>
            <a:lvl2pPr marL="1064934" indent="-409590" algn="l" defTabSz="1310686" rtl="0" eaLnBrk="1" latinLnBrk="0" hangingPunct="1">
              <a:spcBef>
                <a:spcPct val="20000"/>
              </a:spcBef>
              <a:buFont typeface="Arial" pitchFamily="34" charset="0"/>
              <a:buChar char="–"/>
              <a:defRPr sz="3989" kern="1200">
                <a:solidFill>
                  <a:schemeClr val="tx1"/>
                </a:solidFill>
                <a:latin typeface="+mn-lt"/>
                <a:ea typeface="+mn-ea"/>
                <a:cs typeface="+mn-cs"/>
              </a:defRPr>
            </a:lvl2pPr>
            <a:lvl3pPr marL="1638359" indent="-327671" algn="l" defTabSz="1310686" rtl="0" eaLnBrk="1" latinLnBrk="0" hangingPunct="1">
              <a:spcBef>
                <a:spcPct val="20000"/>
              </a:spcBef>
              <a:buFont typeface="Arial" pitchFamily="34" charset="0"/>
              <a:buChar char="•"/>
              <a:defRPr sz="3408" kern="1200">
                <a:solidFill>
                  <a:schemeClr val="tx1"/>
                </a:solidFill>
                <a:latin typeface="+mn-lt"/>
                <a:ea typeface="+mn-ea"/>
                <a:cs typeface="+mn-cs"/>
              </a:defRPr>
            </a:lvl3pPr>
            <a:lvl4pPr marL="2293703"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4pPr>
            <a:lvl5pPr marL="2949047"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5pPr>
            <a:lvl6pPr marL="360439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6pPr>
            <a:lvl7pPr marL="4259734"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7pPr>
            <a:lvl8pPr marL="4915078"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8pPr>
            <a:lvl9pPr marL="557042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9pPr>
          </a:lstStyle>
          <a:p>
            <a:pPr algn="ctr">
              <a:spcBef>
                <a:spcPts val="1200"/>
              </a:spcBef>
            </a:pPr>
            <a:r>
              <a:rPr lang="en-US" sz="3200" dirty="0"/>
              <a:t>References</a:t>
            </a:r>
          </a:p>
        </p:txBody>
      </p:sp>
      <p:sp>
        <p:nvSpPr>
          <p:cNvPr id="146" name="Text Placeholder 7">
            <a:extLst>
              <a:ext uri="{FF2B5EF4-FFF2-40B4-BE49-F238E27FC236}">
                <a16:creationId xmlns:a16="http://schemas.microsoft.com/office/drawing/2014/main" id="{FCE64EC0-FE73-4ABE-8EFE-5DB1092D3F24}"/>
              </a:ext>
            </a:extLst>
          </p:cNvPr>
          <p:cNvSpPr txBox="1">
            <a:spLocks/>
          </p:cNvSpPr>
          <p:nvPr/>
        </p:nvSpPr>
        <p:spPr>
          <a:xfrm>
            <a:off x="34288619" y="26675430"/>
            <a:ext cx="16540601" cy="5905115"/>
          </a:xfrm>
          <a:prstGeom prst="rect">
            <a:avLst/>
          </a:prstGeom>
          <a:solidFill>
            <a:schemeClr val="bg1"/>
          </a:solidFill>
        </p:spPr>
        <p:txBody>
          <a:bodyPr vert="horz"/>
          <a:lstStyle>
            <a:lvl1pPr marL="0" marR="0" indent="0" algn="l" defTabSz="1310686" rtl="0" eaLnBrk="1" fontAlgn="auto" latinLnBrk="0" hangingPunct="1">
              <a:lnSpc>
                <a:spcPct val="100000"/>
              </a:lnSpc>
              <a:spcBef>
                <a:spcPct val="20000"/>
              </a:spcBef>
              <a:spcAft>
                <a:spcPts val="0"/>
              </a:spcAft>
              <a:buClrTx/>
              <a:buSzTx/>
              <a:buFont typeface="Arial" pitchFamily="34" charset="0"/>
              <a:buNone/>
              <a:tabLst/>
              <a:defRPr sz="1029" kern="1200">
                <a:solidFill>
                  <a:schemeClr val="tx1"/>
                </a:solidFill>
                <a:latin typeface="+mn-lt"/>
                <a:ea typeface="+mn-ea"/>
                <a:cs typeface="+mn-cs"/>
              </a:defRPr>
            </a:lvl1pPr>
            <a:lvl2pPr marL="1064934" indent="-409590"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2pPr>
            <a:lvl3pPr marL="1638359"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3pPr>
            <a:lvl4pPr marL="2293703"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4pPr>
            <a:lvl5pPr marL="2949047"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5pPr>
            <a:lvl6pPr marL="360439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6pPr>
            <a:lvl7pPr marL="4259734"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7pPr>
            <a:lvl8pPr marL="4915078"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8pPr>
            <a:lvl9pPr marL="557042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9pPr>
          </a:lstStyle>
          <a:p>
            <a:r>
              <a:rPr lang="en-US" sz="2100">
                <a:latin typeface="+mj-lt"/>
              </a:rPr>
              <a:t>       </a:t>
            </a:r>
            <a:endParaRPr lang="en-US" sz="2100" dirty="0">
              <a:latin typeface="+mj-lt"/>
            </a:endParaRPr>
          </a:p>
        </p:txBody>
      </p:sp>
      <p:sp>
        <p:nvSpPr>
          <p:cNvPr id="149" name="TextBox 148">
            <a:extLst>
              <a:ext uri="{FF2B5EF4-FFF2-40B4-BE49-F238E27FC236}">
                <a16:creationId xmlns:a16="http://schemas.microsoft.com/office/drawing/2014/main" id="{5811B1C9-8768-4EA3-8D3B-7194B42AD566}"/>
              </a:ext>
            </a:extLst>
          </p:cNvPr>
          <p:cNvSpPr txBox="1"/>
          <p:nvPr/>
        </p:nvSpPr>
        <p:spPr>
          <a:xfrm>
            <a:off x="34465079" y="26728283"/>
            <a:ext cx="16239602" cy="5686172"/>
          </a:xfrm>
          <a:prstGeom prst="rect">
            <a:avLst/>
          </a:prstGeom>
          <a:noFill/>
        </p:spPr>
        <p:txBody>
          <a:bodyPr wrap="square">
            <a:spAutoFit/>
          </a:bodyPr>
          <a:lstStyle/>
          <a:p>
            <a:pPr marL="457200" indent="-457200" algn="just">
              <a:spcBef>
                <a:spcPts val="600"/>
              </a:spcBef>
              <a:spcAft>
                <a:spcPts val="600"/>
              </a:spcAft>
            </a:pPr>
            <a:r>
              <a:rPr lang="en-US" sz="1550" dirty="0">
                <a:latin typeface="+mj-lt"/>
              </a:rPr>
              <a:t>Feng et al. (2021) Arctic ozone depletion in 2019/20: Roles of chemistry, dynamics and the Montreal Protocol, </a:t>
            </a:r>
            <a:r>
              <a:rPr lang="en-US" sz="1550" i="1" dirty="0" err="1">
                <a:latin typeface="+mj-lt"/>
              </a:rPr>
              <a:t>Geophys</a:t>
            </a:r>
            <a:r>
              <a:rPr lang="en-US" sz="1550" i="1" dirty="0">
                <a:latin typeface="+mj-lt"/>
              </a:rPr>
              <a:t>. Res. Lett</a:t>
            </a:r>
            <a:r>
              <a:rPr lang="en-US" sz="1550" dirty="0">
                <a:latin typeface="+mj-lt"/>
              </a:rPr>
              <a:t>., </a:t>
            </a:r>
            <a:r>
              <a:rPr lang="en-US" sz="1550" i="1" dirty="0">
                <a:latin typeface="+mj-lt"/>
              </a:rPr>
              <a:t>48</a:t>
            </a:r>
            <a:r>
              <a:rPr lang="en-US" sz="1550" dirty="0">
                <a:latin typeface="+mj-lt"/>
              </a:rPr>
              <a:t>, https://doi.org/10.1029/2020GL091911, 2021.</a:t>
            </a:r>
          </a:p>
          <a:p>
            <a:pPr marL="457200" indent="-457200" algn="just">
              <a:spcBef>
                <a:spcPts val="600"/>
              </a:spcBef>
              <a:spcAft>
                <a:spcPts val="600"/>
              </a:spcAft>
            </a:pPr>
            <a:r>
              <a:rPr lang="en-US" sz="1550" dirty="0">
                <a:latin typeface="+mj-lt"/>
              </a:rPr>
              <a:t>Grooß et al. (2014) Nitric acid trihydrate nucleation and denitrification in the Arctic stratosphere, </a:t>
            </a:r>
            <a:r>
              <a:rPr lang="en-US" sz="1550" i="1" dirty="0">
                <a:latin typeface="+mj-lt"/>
              </a:rPr>
              <a:t>Atmos. Chem. Phys., 14 </a:t>
            </a:r>
            <a:r>
              <a:rPr lang="en-US" sz="1550" dirty="0">
                <a:latin typeface="+mj-lt"/>
              </a:rPr>
              <a:t>(2), 1055–1073, doi:10.5194/acp-14-1055-2014, 2014.</a:t>
            </a:r>
          </a:p>
          <a:p>
            <a:pPr marL="457200" indent="-457200" algn="just">
              <a:spcBef>
                <a:spcPts val="600"/>
              </a:spcBef>
              <a:spcAft>
                <a:spcPts val="600"/>
              </a:spcAft>
            </a:pPr>
            <a:r>
              <a:rPr lang="en-US" sz="1550" dirty="0">
                <a:latin typeface="+mj-lt"/>
              </a:rPr>
              <a:t>McKenna et al. (2002a) A new Chemical </a:t>
            </a:r>
            <a:r>
              <a:rPr lang="en-US" sz="1550" dirty="0" err="1">
                <a:latin typeface="+mj-lt"/>
              </a:rPr>
              <a:t>Lagrangian</a:t>
            </a:r>
            <a:r>
              <a:rPr lang="en-US" sz="1550" dirty="0">
                <a:latin typeface="+mj-lt"/>
              </a:rPr>
              <a:t> Model of the Stratosphere (</a:t>
            </a:r>
            <a:r>
              <a:rPr lang="en-US" sz="1550" dirty="0" err="1">
                <a:latin typeface="+mj-lt"/>
              </a:rPr>
              <a:t>CLaMS</a:t>
            </a:r>
            <a:r>
              <a:rPr lang="en-US" sz="1550" dirty="0">
                <a:latin typeface="+mj-lt"/>
              </a:rPr>
              <a:t>): 1. Formulation of advection and mixing, </a:t>
            </a:r>
            <a:r>
              <a:rPr lang="en-US" sz="1550" i="1" dirty="0">
                <a:latin typeface="+mj-lt"/>
              </a:rPr>
              <a:t>J. </a:t>
            </a:r>
            <a:r>
              <a:rPr lang="en-US" sz="1550" i="1" dirty="0" err="1">
                <a:latin typeface="+mj-lt"/>
              </a:rPr>
              <a:t>Geophys</a:t>
            </a:r>
            <a:r>
              <a:rPr lang="en-US" sz="1550" i="1" dirty="0">
                <a:latin typeface="+mj-lt"/>
              </a:rPr>
              <a:t>. Res., 107</a:t>
            </a:r>
            <a:r>
              <a:rPr lang="en-US" sz="1550" dirty="0">
                <a:latin typeface="+mj-lt"/>
              </a:rPr>
              <a:t>, 4309, </a:t>
            </a:r>
            <a:r>
              <a:rPr lang="en-US" sz="1550" dirty="0" err="1">
                <a:latin typeface="+mj-lt"/>
              </a:rPr>
              <a:t>doi</a:t>
            </a:r>
            <a:r>
              <a:rPr lang="en-US" sz="1550" dirty="0">
                <a:latin typeface="+mj-lt"/>
              </a:rPr>
              <a:t>: 10.1029/2000JD000114, 2002a.</a:t>
            </a:r>
          </a:p>
          <a:p>
            <a:pPr marL="457200" indent="-457200" algn="just">
              <a:spcBef>
                <a:spcPts val="600"/>
              </a:spcBef>
              <a:spcAft>
                <a:spcPts val="600"/>
              </a:spcAft>
            </a:pPr>
            <a:r>
              <a:rPr lang="en-US" sz="1550" dirty="0">
                <a:latin typeface="+mj-lt"/>
              </a:rPr>
              <a:t>McKenna et al. (2002b) A new Chemical </a:t>
            </a:r>
            <a:r>
              <a:rPr lang="en-US" sz="1550" dirty="0" err="1">
                <a:latin typeface="+mj-lt"/>
              </a:rPr>
              <a:t>Lagrangian</a:t>
            </a:r>
            <a:r>
              <a:rPr lang="en-US" sz="1550" dirty="0">
                <a:latin typeface="+mj-lt"/>
              </a:rPr>
              <a:t> Model of the Stratosphere (</a:t>
            </a:r>
            <a:r>
              <a:rPr lang="en-US" sz="1550" dirty="0" err="1">
                <a:latin typeface="+mj-lt"/>
              </a:rPr>
              <a:t>CLaMS</a:t>
            </a:r>
            <a:r>
              <a:rPr lang="en-US" sz="1550" dirty="0">
                <a:latin typeface="+mj-lt"/>
              </a:rPr>
              <a:t>): Part II Formulation of chemistry-scheme and </a:t>
            </a:r>
            <a:r>
              <a:rPr lang="en-US" sz="1550" dirty="0" err="1">
                <a:latin typeface="+mj-lt"/>
              </a:rPr>
              <a:t>initialisation</a:t>
            </a:r>
            <a:r>
              <a:rPr lang="en-US" sz="1550" dirty="0">
                <a:latin typeface="+mj-lt"/>
              </a:rPr>
              <a:t>, </a:t>
            </a:r>
            <a:r>
              <a:rPr lang="en-US" sz="1550" i="1" dirty="0">
                <a:latin typeface="+mj-lt"/>
              </a:rPr>
              <a:t>J. </a:t>
            </a:r>
            <a:r>
              <a:rPr lang="en-US" sz="1550" i="1" dirty="0" err="1">
                <a:latin typeface="+mj-lt"/>
              </a:rPr>
              <a:t>Geophys</a:t>
            </a:r>
            <a:r>
              <a:rPr lang="en-US" sz="1550" i="1" dirty="0">
                <a:latin typeface="+mj-lt"/>
              </a:rPr>
              <a:t>. Res., 107</a:t>
            </a:r>
            <a:r>
              <a:rPr lang="en-US" sz="1550" dirty="0">
                <a:latin typeface="+mj-lt"/>
              </a:rPr>
              <a:t>, 10.1029/2000JD000 113, 2002b.</a:t>
            </a:r>
          </a:p>
          <a:p>
            <a:pPr marL="457200" indent="-457200" algn="just">
              <a:spcBef>
                <a:spcPts val="600"/>
              </a:spcBef>
              <a:spcAft>
                <a:spcPts val="600"/>
              </a:spcAft>
            </a:pPr>
            <a:r>
              <a:rPr lang="en-US" sz="1550" dirty="0">
                <a:latin typeface="+mj-lt"/>
              </a:rPr>
              <a:t>Orr et al. (2015) Inclusion of mountain wave-induced cooling for the formation of PSCs over the Antarctic Peninsula in a chemistry-climate model, </a:t>
            </a:r>
            <a:r>
              <a:rPr lang="en-US" sz="1550" i="1" dirty="0">
                <a:latin typeface="+mj-lt"/>
              </a:rPr>
              <a:t>Atmos. Chem. Phys., 15</a:t>
            </a:r>
            <a:r>
              <a:rPr lang="en-US" sz="1550" dirty="0">
                <a:latin typeface="+mj-lt"/>
              </a:rPr>
              <a:t>, 1071-1086, 2015. </a:t>
            </a:r>
          </a:p>
          <a:p>
            <a:pPr marL="457200" indent="-457200" algn="just">
              <a:spcBef>
                <a:spcPts val="600"/>
              </a:spcBef>
              <a:spcAft>
                <a:spcPts val="600"/>
              </a:spcAft>
            </a:pPr>
            <a:r>
              <a:rPr lang="en-US" sz="1550" dirty="0">
                <a:latin typeface="+mj-lt"/>
              </a:rPr>
              <a:t>Orr et al. (2020) PSCs initiated by mountain waves in a global chemistry-climate model: A missing piece in fully modelling polar stratospheric ozone depletion, </a:t>
            </a:r>
            <a:r>
              <a:rPr lang="en-US" sz="1550" i="1" dirty="0">
                <a:latin typeface="+mj-lt"/>
              </a:rPr>
              <a:t>Atmos. Chem. Phys., 20</a:t>
            </a:r>
            <a:r>
              <a:rPr lang="en-US" sz="1550" dirty="0">
                <a:latin typeface="+mj-lt"/>
              </a:rPr>
              <a:t>, 12,483-12,497, 2020.</a:t>
            </a:r>
          </a:p>
          <a:p>
            <a:pPr marL="457200" indent="-457200" algn="just">
              <a:spcBef>
                <a:spcPts val="600"/>
              </a:spcBef>
              <a:spcAft>
                <a:spcPts val="600"/>
              </a:spcAft>
            </a:pPr>
            <a:r>
              <a:rPr lang="en-US" sz="1550" dirty="0">
                <a:latin typeface="+mj-lt"/>
              </a:rPr>
              <a:t>Pitts et al. (2013) An assessment of CALIOP polar stratospheric cloud composition classification, </a:t>
            </a:r>
            <a:r>
              <a:rPr lang="en-US" sz="1550" i="1" dirty="0">
                <a:latin typeface="+mj-lt"/>
              </a:rPr>
              <a:t>Atmos. Chem. Phys., 13</a:t>
            </a:r>
            <a:r>
              <a:rPr lang="en-US" sz="1550" dirty="0">
                <a:latin typeface="+mj-lt"/>
              </a:rPr>
              <a:t>, 2975-2988, 2013.</a:t>
            </a:r>
          </a:p>
          <a:p>
            <a:pPr marL="457200" indent="-457200" algn="just">
              <a:spcBef>
                <a:spcPts val="600"/>
              </a:spcBef>
              <a:spcAft>
                <a:spcPts val="600"/>
              </a:spcAft>
            </a:pPr>
            <a:r>
              <a:rPr lang="en-US" sz="1550" dirty="0">
                <a:latin typeface="+mj-lt"/>
              </a:rPr>
              <a:t>Tritscher et al. (2019) </a:t>
            </a:r>
            <a:r>
              <a:rPr lang="en-US" sz="1550" dirty="0" err="1">
                <a:latin typeface="+mj-lt"/>
              </a:rPr>
              <a:t>Lagrangian</a:t>
            </a:r>
            <a:r>
              <a:rPr lang="en-US" sz="1550" dirty="0">
                <a:latin typeface="+mj-lt"/>
              </a:rPr>
              <a:t> simulation of ice particles and resulting dehydration in the polar winter stratosphere, Atmos. Chem. Phys., </a:t>
            </a:r>
            <a:r>
              <a:rPr lang="en-US" sz="1550" i="1" dirty="0">
                <a:latin typeface="+mj-lt"/>
              </a:rPr>
              <a:t>19</a:t>
            </a:r>
            <a:r>
              <a:rPr lang="en-US" sz="1550" dirty="0">
                <a:latin typeface="+mj-lt"/>
              </a:rPr>
              <a:t>, 543–563, </a:t>
            </a:r>
            <a:r>
              <a:rPr lang="en-US" sz="1550" dirty="0" err="1">
                <a:latin typeface="+mj-lt"/>
              </a:rPr>
              <a:t>doi</a:t>
            </a:r>
            <a:r>
              <a:rPr lang="en-US" sz="1550" dirty="0">
                <a:latin typeface="+mj-lt"/>
              </a:rPr>
              <a:t>: 10.5194/acp-19-543-2019.</a:t>
            </a:r>
          </a:p>
          <a:p>
            <a:pPr marL="457200" indent="-457200" algn="just">
              <a:spcBef>
                <a:spcPts val="600"/>
              </a:spcBef>
              <a:spcAft>
                <a:spcPts val="600"/>
              </a:spcAft>
            </a:pPr>
            <a:r>
              <a:rPr lang="en-US" sz="1550" dirty="0">
                <a:latin typeface="+mj-lt"/>
              </a:rPr>
              <a:t>Tritscher et al. (2021) Polar Stratospheric Clouds: Satellite Observations, Processes, and Role in Ozone Depletion, </a:t>
            </a:r>
            <a:r>
              <a:rPr lang="en-US" sz="1550" i="1" dirty="0">
                <a:latin typeface="+mj-lt"/>
              </a:rPr>
              <a:t>Reviews of Geophysics</a:t>
            </a:r>
            <a:r>
              <a:rPr lang="en-US" sz="1550" dirty="0">
                <a:latin typeface="+mj-lt"/>
              </a:rPr>
              <a:t>,  https://doi.org/10.1029/2020RG000702, 2021.</a:t>
            </a:r>
          </a:p>
          <a:p>
            <a:pPr marL="457200" indent="-457200" algn="just">
              <a:spcBef>
                <a:spcPts val="600"/>
              </a:spcBef>
              <a:spcAft>
                <a:spcPts val="600"/>
              </a:spcAft>
            </a:pPr>
            <a:r>
              <a:rPr lang="en-US" sz="1550" dirty="0">
                <a:latin typeface="+mj-lt"/>
              </a:rPr>
              <a:t>Vaillant de </a:t>
            </a:r>
            <a:r>
              <a:rPr lang="en-US" sz="1550" dirty="0" err="1">
                <a:latin typeface="+mj-lt"/>
              </a:rPr>
              <a:t>Guélis</a:t>
            </a:r>
            <a:r>
              <a:rPr lang="en-US" sz="1550" dirty="0">
                <a:latin typeface="+mj-lt"/>
              </a:rPr>
              <a:t> et al. (2021) Two-dimensional and multi-channel feature detection algorithm for the CALIPSO lidar measurements, Atmos. Meas. Tech., 14, 1593-1613, doi:10.5194/amt-14-1593-2021, 2021.</a:t>
            </a:r>
          </a:p>
          <a:p>
            <a:pPr marL="457200" indent="-457200" algn="just">
              <a:spcBef>
                <a:spcPts val="600"/>
              </a:spcBef>
              <a:spcAft>
                <a:spcPts val="600"/>
              </a:spcAft>
            </a:pPr>
            <a:r>
              <a:rPr lang="en-US" sz="1550" dirty="0">
                <a:latin typeface="+mj-lt"/>
              </a:rPr>
              <a:t>von der Gather et al. (2021) Climate change </a:t>
            </a:r>
            <a:r>
              <a:rPr lang="en-US" sz="1550" dirty="0" err="1">
                <a:latin typeface="+mj-lt"/>
              </a:rPr>
              <a:t>favours</a:t>
            </a:r>
            <a:r>
              <a:rPr lang="en-US" sz="1550" dirty="0">
                <a:latin typeface="+mj-lt"/>
              </a:rPr>
              <a:t> large seasonal loss of Arctic ozone</a:t>
            </a:r>
            <a:r>
              <a:rPr lang="en-US" sz="1550" i="1" dirty="0">
                <a:latin typeface="+mj-lt"/>
              </a:rPr>
              <a:t>, Nature </a:t>
            </a:r>
            <a:r>
              <a:rPr lang="en-US" sz="1550" i="1" dirty="0" err="1">
                <a:latin typeface="+mj-lt"/>
              </a:rPr>
              <a:t>Commun</a:t>
            </a:r>
            <a:r>
              <a:rPr lang="en-US" sz="1550" i="1" dirty="0">
                <a:latin typeface="+mj-lt"/>
              </a:rPr>
              <a:t>., 12</a:t>
            </a:r>
            <a:r>
              <a:rPr lang="en-US" sz="1550" dirty="0">
                <a:latin typeface="+mj-lt"/>
              </a:rPr>
              <a:t>, 3886, https://doi.org/10.1038/s41467-021-24089-6, 2021.</a:t>
            </a:r>
          </a:p>
        </p:txBody>
      </p:sp>
      <p:sp>
        <p:nvSpPr>
          <p:cNvPr id="44" name="TextBox 43">
            <a:extLst>
              <a:ext uri="{FF2B5EF4-FFF2-40B4-BE49-F238E27FC236}">
                <a16:creationId xmlns:a16="http://schemas.microsoft.com/office/drawing/2014/main" id="{E2481411-97D7-41A0-9FE4-383BA26A3ADA}"/>
              </a:ext>
            </a:extLst>
          </p:cNvPr>
          <p:cNvSpPr txBox="1"/>
          <p:nvPr/>
        </p:nvSpPr>
        <p:spPr>
          <a:xfrm>
            <a:off x="360169" y="13310709"/>
            <a:ext cx="8197852" cy="8971687"/>
          </a:xfrm>
          <a:prstGeom prst="rect">
            <a:avLst/>
          </a:prstGeom>
          <a:noFill/>
        </p:spPr>
        <p:txBody>
          <a:bodyPr wrap="square" rtlCol="0">
            <a:spAutoFit/>
          </a:bodyPr>
          <a:lstStyle/>
          <a:p>
            <a:pPr lvl="0" indent="457200" algn="just">
              <a:spcBef>
                <a:spcPts val="600"/>
              </a:spcBef>
              <a:spcAft>
                <a:spcPts val="600"/>
              </a:spcAft>
            </a:pPr>
            <a:r>
              <a:rPr lang="en-US" sz="2100" dirty="0">
                <a:latin typeface="+mj-lt"/>
              </a:rPr>
              <a:t>The Gen3 algorithm will take advantage of the strong synergy between MLS and CALIOP for PSC studies. Since the Aura and CALIPSO spacecraft flew in formation as part of the afternoon “A-Train” satellite constellation from June 2006 until September 2018, the MLS and CALIOP measurements are nearly co-located in space and time, providing a unique view of PSC processes. The value of combining these co-located measurements for PSC analyses is illustrated in </a:t>
            </a:r>
            <a:r>
              <a:rPr lang="en-US" sz="2100" b="1" dirty="0">
                <a:latin typeface="+mj-lt"/>
              </a:rPr>
              <a:t>Figure 1</a:t>
            </a:r>
            <a:r>
              <a:rPr lang="en-US" sz="2100" dirty="0">
                <a:latin typeface="+mj-lt"/>
              </a:rPr>
              <a:t> where panel (a) shows a CALIOP v2 PSC composition curtain and panels (b, c) show the Aura MLS HNO</a:t>
            </a:r>
            <a:r>
              <a:rPr lang="en-US" sz="2100" baseline="-25000" dirty="0">
                <a:latin typeface="+mj-lt"/>
              </a:rPr>
              <a:t>3</a:t>
            </a:r>
            <a:r>
              <a:rPr lang="en-US" sz="2100" dirty="0">
                <a:latin typeface="+mj-lt"/>
              </a:rPr>
              <a:t> and H</a:t>
            </a:r>
            <a:r>
              <a:rPr lang="en-US" sz="2100" baseline="-25000" dirty="0">
                <a:latin typeface="+mj-lt"/>
              </a:rPr>
              <a:t>2</a:t>
            </a:r>
            <a:r>
              <a:rPr lang="en-US" sz="2100" dirty="0">
                <a:latin typeface="+mj-lt"/>
              </a:rPr>
              <a:t>O along the same orbit track. The strong correlation between the lidar and gas species measurements is clear. The MLS H</a:t>
            </a:r>
            <a:r>
              <a:rPr lang="en-US" sz="2100" baseline="-25000" dirty="0">
                <a:latin typeface="+mj-lt"/>
              </a:rPr>
              <a:t>2</a:t>
            </a:r>
            <a:r>
              <a:rPr lang="en-US" sz="2100" dirty="0">
                <a:latin typeface="+mj-lt"/>
              </a:rPr>
              <a:t>O data can be used to calculate the thermodynamic parameters such as the frost point, </a:t>
            </a:r>
            <a:r>
              <a:rPr lang="en-US" sz="2100" i="1" dirty="0">
                <a:latin typeface="+mj-lt"/>
              </a:rPr>
              <a:t>T</a:t>
            </a:r>
            <a:r>
              <a:rPr lang="en-US" sz="2100" baseline="-25000" dirty="0">
                <a:latin typeface="+mj-lt"/>
              </a:rPr>
              <a:t>ice </a:t>
            </a:r>
            <a:r>
              <a:rPr lang="en-US" sz="2100" dirty="0">
                <a:latin typeface="+mj-lt"/>
              </a:rPr>
              <a:t>(panel d). </a:t>
            </a:r>
          </a:p>
          <a:p>
            <a:pPr marL="0" marR="0" lvl="0" indent="457200" algn="just" defTabSz="2037740" rtl="0" eaLnBrk="1" fontAlgn="auto" latinLnBrk="0" hangingPunct="1">
              <a:spcBef>
                <a:spcPts val="600"/>
              </a:spcBef>
              <a:spcAft>
                <a:spcPts val="60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Arial"/>
                <a:ea typeface="+mn-ea"/>
                <a:cs typeface="+mn-cs"/>
              </a:rPr>
              <a:t>Combined analyses of the near-simultaneous and co-located CALIOP and MLS measurements also provide valuable insight into PSC formation and growth kinetics.  </a:t>
            </a:r>
            <a:r>
              <a:rPr kumimoji="0" lang="en-US" sz="2100" b="1" i="0" u="none" strike="noStrike" kern="1200" cap="none" spc="0" normalizeH="0" baseline="0" noProof="0" dirty="0">
                <a:ln>
                  <a:noFill/>
                </a:ln>
                <a:solidFill>
                  <a:prstClr val="black"/>
                </a:solidFill>
                <a:effectLst/>
                <a:uLnTx/>
                <a:uFillTx/>
                <a:latin typeface="Arial"/>
                <a:ea typeface="+mn-ea"/>
                <a:cs typeface="+mn-cs"/>
              </a:rPr>
              <a:t>Figure 2 </a:t>
            </a:r>
            <a:r>
              <a:rPr kumimoji="0" lang="en-US" sz="2100" b="0" i="0" u="none" strike="noStrike" kern="1200" cap="none" spc="0" normalizeH="0" baseline="0" noProof="0" dirty="0">
                <a:ln>
                  <a:noFill/>
                </a:ln>
                <a:solidFill>
                  <a:prstClr val="black"/>
                </a:solidFill>
                <a:effectLst/>
                <a:uLnTx/>
                <a:uFillTx/>
                <a:latin typeface="Arial"/>
                <a:ea typeface="+mn-ea"/>
                <a:cs typeface="+mn-cs"/>
              </a:rPr>
              <a:t>shows histograms of CALIOP PSC observations by composition as a function of function of </a:t>
            </a:r>
            <a:r>
              <a:rPr kumimoji="0" lang="en-US" sz="2100" b="0" i="1" u="none" strike="noStrike" kern="1200" cap="none" spc="0" normalizeH="0" baseline="0" noProof="0" dirty="0">
                <a:ln>
                  <a:noFill/>
                </a:ln>
                <a:solidFill>
                  <a:prstClr val="black"/>
                </a:solidFill>
                <a:effectLst/>
                <a:uLnTx/>
                <a:uFillTx/>
                <a:latin typeface="Arial"/>
                <a:ea typeface="+mn-ea"/>
                <a:cs typeface="+mn-cs"/>
              </a:rPr>
              <a:t>T</a:t>
            </a:r>
            <a:r>
              <a:rPr kumimoji="0" lang="en-US" sz="2100" b="0" i="0" u="none" strike="noStrike" kern="1200" cap="none" spc="0" normalizeH="0" baseline="0" noProof="0" dirty="0">
                <a:ln>
                  <a:noFill/>
                </a:ln>
                <a:solidFill>
                  <a:prstClr val="black"/>
                </a:solidFill>
                <a:effectLst/>
                <a:uLnTx/>
                <a:uFillTx/>
                <a:latin typeface="Arial"/>
                <a:ea typeface="+mn-ea"/>
                <a:cs typeface="+mn-cs"/>
              </a:rPr>
              <a:t>–</a:t>
            </a:r>
            <a:r>
              <a:rPr kumimoji="0" lang="en-US" sz="2100" b="0" i="1" u="none" strike="noStrike" kern="1200" cap="none" spc="0" normalizeH="0" baseline="0" noProof="0" dirty="0">
                <a:ln>
                  <a:noFill/>
                </a:ln>
                <a:solidFill>
                  <a:prstClr val="black"/>
                </a:solidFill>
                <a:effectLst/>
                <a:uLnTx/>
                <a:uFillTx/>
                <a:latin typeface="Arial"/>
                <a:ea typeface="+mn-ea"/>
                <a:cs typeface="+mn-cs"/>
              </a:rPr>
              <a:t>T</a:t>
            </a:r>
            <a:r>
              <a:rPr kumimoji="0" lang="en-US" sz="2100" b="0" i="0" u="none" strike="noStrike" kern="1200" cap="none" spc="0" normalizeH="0" baseline="-25000" noProof="0" dirty="0">
                <a:ln>
                  <a:noFill/>
                </a:ln>
                <a:solidFill>
                  <a:prstClr val="black"/>
                </a:solidFill>
                <a:effectLst/>
                <a:uLnTx/>
                <a:uFillTx/>
                <a:latin typeface="Arial"/>
                <a:ea typeface="+mn-ea"/>
                <a:cs typeface="+mn-cs"/>
              </a:rPr>
              <a:t>eq</a:t>
            </a:r>
            <a:r>
              <a:rPr kumimoji="0" lang="en-US" sz="2100" b="0" i="0" u="none" strike="noStrike" kern="1200" cap="none" spc="0" normalizeH="0" baseline="0" noProof="0" dirty="0">
                <a:ln>
                  <a:noFill/>
                </a:ln>
                <a:solidFill>
                  <a:prstClr val="black"/>
                </a:solidFill>
                <a:effectLst/>
                <a:uLnTx/>
                <a:uFillTx/>
                <a:latin typeface="Arial"/>
                <a:ea typeface="+mn-ea"/>
                <a:cs typeface="+mn-cs"/>
              </a:rPr>
              <a:t> calculated using MLS gas-phase H</a:t>
            </a:r>
            <a:r>
              <a:rPr kumimoji="0" lang="en-US" sz="2100" b="0" i="0" u="none" strike="noStrike" kern="1200" cap="none" spc="0" normalizeH="0" baseline="-25000" noProof="0" dirty="0">
                <a:ln>
                  <a:noFill/>
                </a:ln>
                <a:solidFill>
                  <a:prstClr val="black"/>
                </a:solidFill>
                <a:effectLst/>
                <a:uLnTx/>
                <a:uFillTx/>
                <a:latin typeface="Arial"/>
                <a:ea typeface="+mn-ea"/>
                <a:cs typeface="+mn-cs"/>
              </a:rPr>
              <a:t>2</a:t>
            </a:r>
            <a:r>
              <a:rPr kumimoji="0" lang="en-US" sz="2100" b="0" i="0" u="none" strike="noStrike" kern="1200" cap="none" spc="0" normalizeH="0" baseline="0" noProof="0" dirty="0">
                <a:ln>
                  <a:noFill/>
                </a:ln>
                <a:solidFill>
                  <a:prstClr val="black"/>
                </a:solidFill>
                <a:effectLst/>
                <a:uLnTx/>
                <a:uFillTx/>
                <a:latin typeface="Arial"/>
                <a:ea typeface="+mn-ea"/>
                <a:cs typeface="+mn-cs"/>
              </a:rPr>
              <a:t>O and HNO</a:t>
            </a:r>
            <a:r>
              <a:rPr kumimoji="0" lang="en-US" sz="2100" b="0" i="0" u="none" strike="noStrike" kern="1200" cap="none" spc="0" normalizeH="0" baseline="-25000" noProof="0" dirty="0">
                <a:ln>
                  <a:noFill/>
                </a:ln>
                <a:solidFill>
                  <a:prstClr val="black"/>
                </a:solidFill>
                <a:effectLst/>
                <a:uLnTx/>
                <a:uFillTx/>
                <a:latin typeface="Arial"/>
                <a:ea typeface="+mn-ea"/>
                <a:cs typeface="+mn-cs"/>
              </a:rPr>
              <a:t>3</a:t>
            </a:r>
            <a:r>
              <a:rPr kumimoji="0" lang="en-US" sz="2100" b="0" i="0" u="none" strike="noStrike" kern="1200" cap="none" spc="0" normalizeH="0" baseline="0" noProof="0" dirty="0">
                <a:ln>
                  <a:noFill/>
                </a:ln>
                <a:solidFill>
                  <a:prstClr val="black"/>
                </a:solidFill>
                <a:effectLst/>
                <a:uLnTx/>
                <a:uFillTx/>
                <a:latin typeface="Arial"/>
                <a:ea typeface="+mn-ea"/>
                <a:cs typeface="+mn-cs"/>
              </a:rPr>
              <a:t> data. Both supercooled ternary solution (STS) and ice PSCs are observed near thermodynamic equilibrium with the gas phase, as expected from theoretical considerations. However, the histogram of nitric acid trihydrate (NAT) mixture PSCs is bimodal in nature, with one mode near </a:t>
            </a:r>
            <a:r>
              <a:rPr kumimoji="0" lang="en-US" sz="2100" b="0" i="1" u="none" strike="noStrike" kern="1200" cap="none" spc="0" normalizeH="0" baseline="0" noProof="0" dirty="0">
                <a:ln>
                  <a:noFill/>
                </a:ln>
                <a:solidFill>
                  <a:prstClr val="black"/>
                </a:solidFill>
                <a:effectLst/>
                <a:uLnTx/>
                <a:uFillTx/>
                <a:latin typeface="Arial"/>
                <a:ea typeface="+mn-ea"/>
                <a:cs typeface="+mn-cs"/>
              </a:rPr>
              <a:t>T</a:t>
            </a:r>
            <a:r>
              <a:rPr kumimoji="0" lang="en-US" sz="2100" b="0" i="0" u="none" strike="noStrike" kern="1200" cap="none" spc="0" normalizeH="0" baseline="-25000" noProof="0" dirty="0">
                <a:ln>
                  <a:noFill/>
                </a:ln>
                <a:solidFill>
                  <a:prstClr val="black"/>
                </a:solidFill>
                <a:effectLst/>
                <a:uLnTx/>
                <a:uFillTx/>
                <a:latin typeface="Arial"/>
                <a:ea typeface="+mn-ea"/>
                <a:cs typeface="+mn-cs"/>
              </a:rPr>
              <a:t>NAT</a:t>
            </a:r>
            <a:r>
              <a:rPr kumimoji="0" lang="en-US" sz="2100" b="0" i="0" u="none" strike="noStrike" kern="1200" cap="none" spc="0" normalizeH="0" baseline="0" noProof="0" dirty="0">
                <a:ln>
                  <a:noFill/>
                </a:ln>
                <a:solidFill>
                  <a:prstClr val="black"/>
                </a:solidFill>
                <a:effectLst/>
                <a:uLnTx/>
                <a:uFillTx/>
                <a:latin typeface="Arial"/>
                <a:ea typeface="+mn-ea"/>
                <a:cs typeface="+mn-cs"/>
              </a:rPr>
              <a:t> and a second mode at lower temperatures about 3-4 K below </a:t>
            </a:r>
            <a:r>
              <a:rPr kumimoji="0" lang="en-US" sz="2100" b="0" i="1" u="none" strike="noStrike" kern="1200" cap="none" spc="0" normalizeH="0" baseline="0" noProof="0" dirty="0">
                <a:ln>
                  <a:noFill/>
                </a:ln>
                <a:solidFill>
                  <a:prstClr val="black"/>
                </a:solidFill>
                <a:effectLst/>
                <a:uLnTx/>
                <a:uFillTx/>
                <a:latin typeface="Arial"/>
                <a:ea typeface="+mn-ea"/>
                <a:cs typeface="+mn-cs"/>
              </a:rPr>
              <a:t>T</a:t>
            </a:r>
            <a:r>
              <a:rPr kumimoji="0" lang="en-US" sz="2100" b="0" i="0" u="none" strike="noStrike" kern="1200" cap="none" spc="0" normalizeH="0" baseline="-25000" noProof="0" dirty="0">
                <a:ln>
                  <a:noFill/>
                </a:ln>
                <a:solidFill>
                  <a:prstClr val="black"/>
                </a:solidFill>
                <a:effectLst/>
                <a:uLnTx/>
                <a:uFillTx/>
                <a:latin typeface="Arial"/>
                <a:ea typeface="+mn-ea"/>
                <a:cs typeface="+mn-cs"/>
              </a:rPr>
              <a:t>NAT</a:t>
            </a:r>
            <a:r>
              <a:rPr kumimoji="0" lang="en-US" sz="2100" b="0" i="0" u="none" strike="noStrike" kern="1200" cap="none" spc="0" normalizeH="0" baseline="0" noProof="0" dirty="0">
                <a:ln>
                  <a:noFill/>
                </a:ln>
                <a:solidFill>
                  <a:prstClr val="black"/>
                </a:solidFill>
                <a:effectLst/>
                <a:uLnTx/>
                <a:uFillTx/>
                <a:latin typeface="Arial"/>
                <a:ea typeface="+mn-ea"/>
                <a:cs typeface="+mn-cs"/>
              </a:rPr>
              <a:t> (or ≈ </a:t>
            </a:r>
            <a:r>
              <a:rPr kumimoji="0" lang="en-US" sz="2100" b="0" i="1" u="none" strike="noStrike" kern="1200" cap="none" spc="0" normalizeH="0" baseline="0" noProof="0" dirty="0">
                <a:ln>
                  <a:noFill/>
                </a:ln>
                <a:solidFill>
                  <a:prstClr val="black"/>
                </a:solidFill>
                <a:effectLst/>
                <a:uLnTx/>
                <a:uFillTx/>
                <a:latin typeface="Arial"/>
                <a:ea typeface="+mn-ea"/>
                <a:cs typeface="+mn-cs"/>
              </a:rPr>
              <a:t>T</a:t>
            </a:r>
            <a:r>
              <a:rPr kumimoji="0" lang="en-US" sz="2100" b="0" i="0" u="none" strike="noStrike" kern="1200" cap="none" spc="0" normalizeH="0" baseline="-25000" noProof="0" dirty="0">
                <a:ln>
                  <a:noFill/>
                </a:ln>
                <a:solidFill>
                  <a:prstClr val="black"/>
                </a:solidFill>
                <a:effectLst/>
                <a:uLnTx/>
                <a:uFillTx/>
                <a:latin typeface="Arial"/>
                <a:ea typeface="+mn-ea"/>
                <a:cs typeface="+mn-cs"/>
              </a:rPr>
              <a:t>STS</a:t>
            </a:r>
            <a:r>
              <a:rPr kumimoji="0" lang="en-US" sz="2100" b="0" i="0" u="none" strike="noStrike" kern="1200" cap="none" spc="0" normalizeH="0" baseline="0" noProof="0" dirty="0">
                <a:ln>
                  <a:noFill/>
                </a:ln>
                <a:solidFill>
                  <a:prstClr val="black"/>
                </a:solidFill>
                <a:effectLst/>
                <a:uLnTx/>
                <a:uFillTx/>
                <a:latin typeface="Arial"/>
                <a:ea typeface="+mn-ea"/>
                <a:cs typeface="+mn-cs"/>
              </a:rPr>
              <a:t>). Examining temperature histories along back trajectories from CALIOP observation points, Pitts et al. (2013) showed this bimodality is likely a consequence of different exposure times of air parcels to temperatures below </a:t>
            </a:r>
            <a:r>
              <a:rPr kumimoji="0" lang="en-US" sz="2100" b="0" i="1" u="none" strike="noStrike" kern="1200" cap="none" spc="0" normalizeH="0" baseline="0" noProof="0" dirty="0">
                <a:ln>
                  <a:noFill/>
                </a:ln>
                <a:solidFill>
                  <a:prstClr val="black"/>
                </a:solidFill>
                <a:effectLst/>
                <a:uLnTx/>
                <a:uFillTx/>
                <a:latin typeface="Arial"/>
                <a:ea typeface="+mn-ea"/>
                <a:cs typeface="+mn-cs"/>
              </a:rPr>
              <a:t>T</a:t>
            </a:r>
            <a:r>
              <a:rPr kumimoji="0" lang="en-US" sz="2100" b="0" i="0" u="none" strike="noStrike" kern="1200" cap="none" spc="0" normalizeH="0" baseline="-25000" noProof="0" dirty="0">
                <a:ln>
                  <a:noFill/>
                </a:ln>
                <a:solidFill>
                  <a:prstClr val="black"/>
                </a:solidFill>
                <a:effectLst/>
                <a:uLnTx/>
                <a:uFillTx/>
                <a:latin typeface="Arial"/>
                <a:ea typeface="+mn-ea"/>
                <a:cs typeface="+mn-cs"/>
              </a:rPr>
              <a:t>NAT</a:t>
            </a:r>
            <a:r>
              <a:rPr kumimoji="0" lang="en-US" sz="2100" b="0" i="0" u="none" strike="noStrike" kern="1200" cap="none" spc="0" normalizeH="0" baseline="0" noProof="0" dirty="0">
                <a:ln>
                  <a:noFill/>
                </a:ln>
                <a:solidFill>
                  <a:prstClr val="black"/>
                </a:solidFill>
                <a:effectLst/>
                <a:uLnTx/>
                <a:uFillTx/>
                <a:latin typeface="Arial"/>
                <a:ea typeface="+mn-ea"/>
                <a:cs typeface="+mn-cs"/>
              </a:rPr>
              <a:t>. </a:t>
            </a:r>
          </a:p>
        </p:txBody>
      </p:sp>
      <p:grpSp>
        <p:nvGrpSpPr>
          <p:cNvPr id="11" name="Group 10">
            <a:extLst>
              <a:ext uri="{FF2B5EF4-FFF2-40B4-BE49-F238E27FC236}">
                <a16:creationId xmlns:a16="http://schemas.microsoft.com/office/drawing/2014/main" id="{E009B760-9854-4C5C-88A9-B49AB0EE8409}"/>
              </a:ext>
            </a:extLst>
          </p:cNvPr>
          <p:cNvGrpSpPr/>
          <p:nvPr/>
        </p:nvGrpSpPr>
        <p:grpSpPr>
          <a:xfrm>
            <a:off x="813034" y="22402604"/>
            <a:ext cx="7292122" cy="3573736"/>
            <a:chOff x="2953702" y="26800348"/>
            <a:chExt cx="10661950" cy="4421510"/>
          </a:xfrm>
        </p:grpSpPr>
        <p:pic>
          <p:nvPicPr>
            <p:cNvPr id="15" name="Picture 14">
              <a:extLst>
                <a:ext uri="{FF2B5EF4-FFF2-40B4-BE49-F238E27FC236}">
                  <a16:creationId xmlns:a16="http://schemas.microsoft.com/office/drawing/2014/main" id="{18D0DE4C-0078-40F9-B733-AEB4F35E3BC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953702" y="26800348"/>
              <a:ext cx="10661950" cy="4421510"/>
            </a:xfrm>
            <a:prstGeom prst="rect">
              <a:avLst/>
            </a:prstGeom>
          </p:spPr>
        </p:pic>
        <p:pic>
          <p:nvPicPr>
            <p:cNvPr id="9" name="Picture 8">
              <a:extLst>
                <a:ext uri="{FF2B5EF4-FFF2-40B4-BE49-F238E27FC236}">
                  <a16:creationId xmlns:a16="http://schemas.microsoft.com/office/drawing/2014/main" id="{E97E6E8F-E4AF-44B7-9CA6-CF2410F963D5}"/>
                </a:ext>
              </a:extLst>
            </p:cNvPr>
            <p:cNvPicPr>
              <a:picLocks noChangeAspect="1"/>
            </p:cNvPicPr>
            <p:nvPr/>
          </p:nvPicPr>
          <p:blipFill>
            <a:blip r:embed="rId11"/>
            <a:stretch>
              <a:fillRect/>
            </a:stretch>
          </p:blipFill>
          <p:spPr>
            <a:xfrm>
              <a:off x="11863011" y="27630709"/>
              <a:ext cx="1174044" cy="1885244"/>
            </a:xfrm>
            <a:prstGeom prst="rect">
              <a:avLst/>
            </a:prstGeom>
          </p:spPr>
        </p:pic>
      </p:grpSp>
      <p:sp>
        <p:nvSpPr>
          <p:cNvPr id="60" name="TextBox 59">
            <a:extLst>
              <a:ext uri="{FF2B5EF4-FFF2-40B4-BE49-F238E27FC236}">
                <a16:creationId xmlns:a16="http://schemas.microsoft.com/office/drawing/2014/main" id="{EC91980C-D3EC-49E0-83DE-89FFA227DF53}"/>
              </a:ext>
            </a:extLst>
          </p:cNvPr>
          <p:cNvSpPr txBox="1"/>
          <p:nvPr/>
        </p:nvSpPr>
        <p:spPr>
          <a:xfrm>
            <a:off x="17335250" y="29806670"/>
            <a:ext cx="15958071" cy="2677656"/>
          </a:xfrm>
          <a:prstGeom prst="rect">
            <a:avLst/>
          </a:prstGeom>
          <a:noFill/>
        </p:spPr>
        <p:txBody>
          <a:bodyPr wrap="square" rtlCol="0">
            <a:spAutoFit/>
          </a:bodyPr>
          <a:lstStyle/>
          <a:p>
            <a:pPr lvl="0" indent="457200" algn="just">
              <a:spcBef>
                <a:spcPts val="600"/>
              </a:spcBef>
              <a:spcAft>
                <a:spcPts val="600"/>
              </a:spcAft>
            </a:pPr>
            <a:r>
              <a:rPr lang="en-US" sz="2100" dirty="0">
                <a:latin typeface="+mj-lt"/>
              </a:rPr>
              <a:t>We will also utilize the Chemical </a:t>
            </a:r>
            <a:r>
              <a:rPr lang="en-US" sz="2100" dirty="0" err="1">
                <a:latin typeface="+mj-lt"/>
              </a:rPr>
              <a:t>Lagrangian</a:t>
            </a:r>
            <a:r>
              <a:rPr lang="en-US" sz="2100" dirty="0">
                <a:latin typeface="+mj-lt"/>
              </a:rPr>
              <a:t> Model of the Stratosphere (</a:t>
            </a:r>
            <a:r>
              <a:rPr lang="en-US" sz="2100" dirty="0" err="1">
                <a:latin typeface="+mj-lt"/>
              </a:rPr>
              <a:t>CLaMS</a:t>
            </a:r>
            <a:r>
              <a:rPr lang="en-US" sz="2100" dirty="0">
                <a:latin typeface="+mj-lt"/>
              </a:rPr>
              <a:t>), a global, three-dimensional chemical transport model (CTM; McKenna et al., 2002a, b; Grooß et al., 2014) to simulate the nucleation, growth, sedimentation, and evaporation of PSC particles along individual trajectories. </a:t>
            </a:r>
            <a:r>
              <a:rPr lang="en-US" sz="2100" b="1" dirty="0">
                <a:latin typeface="+mj-lt"/>
              </a:rPr>
              <a:t>Figure 6</a:t>
            </a:r>
            <a:r>
              <a:rPr lang="en-US" sz="2100" dirty="0">
                <a:latin typeface="+mj-lt"/>
              </a:rPr>
              <a:t> shows the </a:t>
            </a:r>
            <a:r>
              <a:rPr lang="en-US" sz="2100" dirty="0" err="1">
                <a:latin typeface="+mj-lt"/>
              </a:rPr>
              <a:t>CLaMS</a:t>
            </a:r>
            <a:r>
              <a:rPr lang="en-US" sz="2100" dirty="0">
                <a:latin typeface="+mj-lt"/>
              </a:rPr>
              <a:t> simulation of the same PSC scene observed by CALIOP shown in </a:t>
            </a:r>
            <a:r>
              <a:rPr lang="en-US" sz="2100" b="1" dirty="0">
                <a:latin typeface="+mj-lt"/>
              </a:rPr>
              <a:t>Figure 3a</a:t>
            </a:r>
            <a:r>
              <a:rPr lang="en-US" sz="2100" dirty="0">
                <a:latin typeface="+mj-lt"/>
              </a:rPr>
              <a:t>. This example demonstrates the exceptional ability of </a:t>
            </a:r>
            <a:r>
              <a:rPr lang="en-US" sz="2100" dirty="0" err="1">
                <a:latin typeface="+mj-lt"/>
              </a:rPr>
              <a:t>CLaMS</a:t>
            </a:r>
            <a:r>
              <a:rPr lang="en-US" sz="2100" dirty="0">
                <a:latin typeface="+mj-lt"/>
              </a:rPr>
              <a:t> to accurately reproduce the detailed spatial distribution of PSCs by composition (Tritscher et al., 2019). Microphysical modeling studies with </a:t>
            </a:r>
            <a:r>
              <a:rPr lang="en-US" sz="2100" dirty="0" err="1">
                <a:latin typeface="+mj-lt"/>
              </a:rPr>
              <a:t>CLaMS</a:t>
            </a:r>
            <a:r>
              <a:rPr lang="en-US" sz="2100" dirty="0">
                <a:latin typeface="+mj-lt"/>
              </a:rPr>
              <a:t> will be extremely valuable for exploring possible constraints on the CALIOP particle classification in terms of particle composition, number density, and size/shape. To underpin the multi-parameter classification algorithm, we will also compile a comprehensive cloud scenario database using </a:t>
            </a:r>
            <a:r>
              <a:rPr lang="en-US" sz="2100" dirty="0" err="1">
                <a:latin typeface="+mj-lt"/>
              </a:rPr>
              <a:t>CLaMS</a:t>
            </a:r>
            <a:r>
              <a:rPr lang="en-US" sz="2100" dirty="0">
                <a:latin typeface="+mj-lt"/>
              </a:rPr>
              <a:t> that will serve as the training standard for the Bayesian scheme.  </a:t>
            </a:r>
          </a:p>
        </p:txBody>
      </p:sp>
      <p:pic>
        <p:nvPicPr>
          <p:cNvPr id="61" name="Picture 60" descr="Graphical user interface, application, PowerPoint, surface chart&#10;&#10;Description automatically generated">
            <a:extLst>
              <a:ext uri="{FF2B5EF4-FFF2-40B4-BE49-F238E27FC236}">
                <a16:creationId xmlns:a16="http://schemas.microsoft.com/office/drawing/2014/main" id="{C95A6453-A2BE-480C-A661-7C9F37859B0C}"/>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733" t="65643" r="-1733" b="28"/>
          <a:stretch/>
        </p:blipFill>
        <p:spPr>
          <a:xfrm>
            <a:off x="26468698" y="25176496"/>
            <a:ext cx="6546652" cy="3890760"/>
          </a:xfrm>
          <a:prstGeom prst="rect">
            <a:avLst/>
          </a:prstGeom>
        </p:spPr>
      </p:pic>
      <p:sp>
        <p:nvSpPr>
          <p:cNvPr id="62" name="TextBox 61">
            <a:extLst>
              <a:ext uri="{FF2B5EF4-FFF2-40B4-BE49-F238E27FC236}">
                <a16:creationId xmlns:a16="http://schemas.microsoft.com/office/drawing/2014/main" id="{C61A6107-70A5-453D-A01E-7A1442FE2E6A}"/>
              </a:ext>
            </a:extLst>
          </p:cNvPr>
          <p:cNvSpPr txBox="1"/>
          <p:nvPr/>
        </p:nvSpPr>
        <p:spPr>
          <a:xfrm>
            <a:off x="26406114" y="28881312"/>
            <a:ext cx="6425290" cy="646331"/>
          </a:xfrm>
          <a:prstGeom prst="rect">
            <a:avLst/>
          </a:prstGeom>
          <a:noFill/>
        </p:spPr>
        <p:txBody>
          <a:bodyPr wrap="square">
            <a:spAutoFit/>
          </a:bodyPr>
          <a:lstStyle/>
          <a:p>
            <a:pPr algn="just"/>
            <a:r>
              <a:rPr lang="en-US" sz="1800" b="1" dirty="0">
                <a:latin typeface="+mj-lt"/>
              </a:rPr>
              <a:t>Figure 6</a:t>
            </a:r>
            <a:r>
              <a:rPr lang="en-US" sz="1800" dirty="0">
                <a:latin typeface="+mj-lt"/>
              </a:rPr>
              <a:t>. </a:t>
            </a:r>
            <a:r>
              <a:rPr lang="en-US" sz="1800" dirty="0" err="1">
                <a:latin typeface="+mj-lt"/>
              </a:rPr>
              <a:t>CLaMS</a:t>
            </a:r>
            <a:r>
              <a:rPr lang="en-US" sz="1800" dirty="0">
                <a:latin typeface="+mj-lt"/>
              </a:rPr>
              <a:t> simulation of PSCs for the CALIOP orbit on 18 January 2010.  </a:t>
            </a:r>
          </a:p>
        </p:txBody>
      </p:sp>
      <p:sp>
        <p:nvSpPr>
          <p:cNvPr id="65" name="TextBox 64">
            <a:extLst>
              <a:ext uri="{FF2B5EF4-FFF2-40B4-BE49-F238E27FC236}">
                <a16:creationId xmlns:a16="http://schemas.microsoft.com/office/drawing/2014/main" id="{519697BF-14A4-415C-9B3D-7614AB0ABEB8}"/>
              </a:ext>
            </a:extLst>
          </p:cNvPr>
          <p:cNvSpPr txBox="1"/>
          <p:nvPr/>
        </p:nvSpPr>
        <p:spPr>
          <a:xfrm>
            <a:off x="17316571" y="20382791"/>
            <a:ext cx="7736066" cy="9294852"/>
          </a:xfrm>
          <a:prstGeom prst="rect">
            <a:avLst/>
          </a:prstGeom>
          <a:noFill/>
        </p:spPr>
        <p:txBody>
          <a:bodyPr wrap="square" rtlCol="0">
            <a:spAutoFit/>
          </a:bodyPr>
          <a:lstStyle/>
          <a:p>
            <a:pPr lvl="0" indent="457200" algn="just">
              <a:spcBef>
                <a:spcPts val="600"/>
              </a:spcBef>
              <a:spcAft>
                <a:spcPts val="600"/>
              </a:spcAft>
            </a:pPr>
            <a:r>
              <a:rPr lang="en-US" sz="2100" dirty="0">
                <a:latin typeface="+mj-lt"/>
              </a:rPr>
              <a:t>The </a:t>
            </a:r>
            <a:r>
              <a:rPr lang="en-US" sz="2100" i="1" dirty="0">
                <a:latin typeface="+mj-lt"/>
              </a:rPr>
              <a:t>R</a:t>
            </a:r>
            <a:r>
              <a:rPr lang="en-US" sz="2100" baseline="-25000" dirty="0">
                <a:latin typeface="+mj-lt"/>
              </a:rPr>
              <a:t>532, ⊥</a:t>
            </a:r>
            <a:r>
              <a:rPr lang="en-US" sz="2100" dirty="0">
                <a:latin typeface="+mj-lt"/>
              </a:rPr>
              <a:t>, </a:t>
            </a:r>
            <a:r>
              <a:rPr lang="en-US" sz="2100" i="1" dirty="0">
                <a:latin typeface="+mj-lt"/>
              </a:rPr>
              <a:t>R</a:t>
            </a:r>
            <a:r>
              <a:rPr lang="en-US" sz="2100" baseline="-25000" dirty="0">
                <a:latin typeface="+mj-lt"/>
              </a:rPr>
              <a:t>532, ∥</a:t>
            </a:r>
            <a:r>
              <a:rPr lang="en-US" sz="2100" dirty="0">
                <a:latin typeface="+mj-lt"/>
              </a:rPr>
              <a:t>, and </a:t>
            </a:r>
            <a:r>
              <a:rPr lang="en-US" sz="2100" i="1" dirty="0">
                <a:latin typeface="+mj-lt"/>
              </a:rPr>
              <a:t>R</a:t>
            </a:r>
            <a:r>
              <a:rPr lang="en-US" sz="2100" baseline="-25000" dirty="0">
                <a:latin typeface="+mj-lt"/>
              </a:rPr>
              <a:t>1064</a:t>
            </a:r>
            <a:r>
              <a:rPr lang="en-US" sz="2100" dirty="0">
                <a:latin typeface="+mj-lt"/>
              </a:rPr>
              <a:t> lidar parameters used for PSC detection in 2D-McDA will be directly incorporated into the composition classification algorithm. </a:t>
            </a:r>
            <a:r>
              <a:rPr lang="en-US" sz="2100" b="1" dirty="0">
                <a:latin typeface="+mj-lt"/>
              </a:rPr>
              <a:t>Figure 5a </a:t>
            </a:r>
            <a:r>
              <a:rPr lang="en-US" sz="2100" dirty="0">
                <a:latin typeface="+mj-lt"/>
              </a:rPr>
              <a:t>shows temperature-dependent theoretical optical calculations plotted in the new </a:t>
            </a:r>
            <a:r>
              <a:rPr lang="en-US" sz="2100" i="1" dirty="0">
                <a:latin typeface="+mj-lt"/>
              </a:rPr>
              <a:t>R</a:t>
            </a:r>
            <a:r>
              <a:rPr lang="en-US" sz="2100" baseline="-25000" dirty="0">
                <a:latin typeface="+mj-lt"/>
              </a:rPr>
              <a:t>532, ⊥ </a:t>
            </a:r>
            <a:r>
              <a:rPr lang="en-US" sz="2100" dirty="0">
                <a:latin typeface="+mj-lt"/>
              </a:rPr>
              <a:t>vs. </a:t>
            </a:r>
            <a:r>
              <a:rPr lang="en-US" sz="2100" i="1" dirty="0">
                <a:latin typeface="+mj-lt"/>
              </a:rPr>
              <a:t>R</a:t>
            </a:r>
            <a:r>
              <a:rPr lang="en-US" sz="2100" baseline="-25000" dirty="0">
                <a:latin typeface="+mj-lt"/>
              </a:rPr>
              <a:t>532, ∥ </a:t>
            </a:r>
            <a:r>
              <a:rPr lang="en-US" sz="2100" dirty="0">
                <a:latin typeface="+mj-lt"/>
              </a:rPr>
              <a:t>optical coordinate system for non-equilibrium mixtures of stratospheric sulfuric aerosol (SSA) or STS droplets and NAT or ice particles under nominal stratospheric conditions. Utilizing the 2D-McDA coordinates (</a:t>
            </a:r>
            <a:r>
              <a:rPr lang="en-US" sz="2100" i="1" dirty="0">
                <a:latin typeface="+mj-lt"/>
              </a:rPr>
              <a:t>R</a:t>
            </a:r>
            <a:r>
              <a:rPr lang="en-US" sz="2100" baseline="-25000" dirty="0">
                <a:latin typeface="+mj-lt"/>
              </a:rPr>
              <a:t>532, ⊥ </a:t>
            </a:r>
            <a:r>
              <a:rPr lang="en-US" sz="2100" dirty="0">
                <a:latin typeface="+mj-lt"/>
              </a:rPr>
              <a:t>vs. </a:t>
            </a:r>
            <a:r>
              <a:rPr lang="en-US" sz="2100" i="1" dirty="0">
                <a:latin typeface="+mj-lt"/>
              </a:rPr>
              <a:t>R</a:t>
            </a:r>
            <a:r>
              <a:rPr lang="en-US" sz="2100" baseline="-25000" dirty="0">
                <a:latin typeface="+mj-lt"/>
              </a:rPr>
              <a:t>532, ∥</a:t>
            </a:r>
            <a:r>
              <a:rPr lang="en-US" sz="2100" dirty="0">
                <a:latin typeface="+mj-lt"/>
              </a:rPr>
              <a:t>) instead of the v2 coordinates (</a:t>
            </a:r>
            <a:r>
              <a:rPr lang="en-US" sz="2100" i="1" dirty="0">
                <a:latin typeface="+mj-lt"/>
              </a:rPr>
              <a:t>β</a:t>
            </a:r>
            <a:r>
              <a:rPr lang="en-US" sz="2100" baseline="-25000" dirty="0">
                <a:latin typeface="+mj-lt"/>
              </a:rPr>
              <a:t>532, ⊥ </a:t>
            </a:r>
            <a:r>
              <a:rPr lang="en-US" sz="2100" dirty="0">
                <a:latin typeface="+mj-lt"/>
              </a:rPr>
              <a:t>vs. </a:t>
            </a:r>
            <a:r>
              <a:rPr lang="en-US" sz="2100" i="1" dirty="0">
                <a:latin typeface="+mj-lt"/>
              </a:rPr>
              <a:t>R</a:t>
            </a:r>
            <a:r>
              <a:rPr lang="en-US" sz="2100" baseline="-25000" dirty="0">
                <a:latin typeface="+mj-lt"/>
              </a:rPr>
              <a:t>532</a:t>
            </a:r>
            <a:r>
              <a:rPr lang="en-US" sz="2100" dirty="0">
                <a:latin typeface="+mj-lt"/>
              </a:rPr>
              <a:t>) will allow for a cleaner separation between spherical and non-spherical particles since only the latter contribute to increases in </a:t>
            </a:r>
            <a:r>
              <a:rPr lang="en-US" sz="2100" i="1" dirty="0">
                <a:latin typeface="+mj-lt"/>
              </a:rPr>
              <a:t>R</a:t>
            </a:r>
            <a:r>
              <a:rPr lang="en-US" sz="2100" baseline="-25000" dirty="0">
                <a:latin typeface="+mj-lt"/>
              </a:rPr>
              <a:t>532, ⊥</a:t>
            </a:r>
            <a:r>
              <a:rPr lang="en-US" sz="2100" dirty="0">
                <a:latin typeface="+mj-lt"/>
              </a:rPr>
              <a:t>. </a:t>
            </a:r>
            <a:r>
              <a:rPr lang="en-US" sz="2100" b="1" dirty="0">
                <a:latin typeface="+mj-lt"/>
              </a:rPr>
              <a:t>Figure 5b </a:t>
            </a:r>
            <a:r>
              <a:rPr lang="en-US" sz="2100" dirty="0">
                <a:latin typeface="+mj-lt"/>
              </a:rPr>
              <a:t>shows analogous optical calculations for denitrified conditions. Note that the parameter space occupied by STS and the NAT mixtures is considerably smaller than that for non-denitrified conditions, illustrating the essential role that knowledge of HNO</a:t>
            </a:r>
            <a:r>
              <a:rPr lang="en-US" sz="2100" baseline="-25000" dirty="0">
                <a:latin typeface="+mj-lt"/>
              </a:rPr>
              <a:t>3</a:t>
            </a:r>
            <a:r>
              <a:rPr lang="en-US" sz="2100" dirty="0">
                <a:latin typeface="+mj-lt"/>
              </a:rPr>
              <a:t> and H</a:t>
            </a:r>
            <a:r>
              <a:rPr lang="en-US" sz="2100" baseline="-25000" dirty="0">
                <a:latin typeface="+mj-lt"/>
              </a:rPr>
              <a:t>2</a:t>
            </a:r>
            <a:r>
              <a:rPr lang="en-US" sz="2100" dirty="0">
                <a:latin typeface="+mj-lt"/>
              </a:rPr>
              <a:t>O abundances from the collocated MLS observations will have in establishing the boundary between NAT (and enhanced NAT) mixtures and ice PSCs in the Gen3 algorithm. </a:t>
            </a:r>
          </a:p>
          <a:p>
            <a:pPr lvl="0" indent="457200" algn="just">
              <a:spcBef>
                <a:spcPts val="600"/>
              </a:spcBef>
              <a:spcAft>
                <a:spcPts val="600"/>
              </a:spcAft>
            </a:pPr>
            <a:r>
              <a:rPr lang="en-US" sz="2100" dirty="0">
                <a:latin typeface="+mj-lt"/>
              </a:rPr>
              <a:t>We will employ a Bayesian statistical classification algorithm based on the lidar optical properties, MLS gas species, and TTE parameters. The precise output of the classification remains to be defined, but we would expect it to assign each feature detected within a cloud scene by the 2D-McDA with the most probable composition (i.e., STS, NAT mixture, ice, wave ice, or undetermined) and additionally a binned estimate of the NAT </a:t>
            </a:r>
            <a:r>
              <a:rPr lang="en-US" sz="2100" i="1" dirty="0" err="1">
                <a:latin typeface="+mj-lt"/>
              </a:rPr>
              <a:t>r</a:t>
            </a:r>
            <a:r>
              <a:rPr lang="en-US" sz="2100" baseline="-25000" dirty="0" err="1">
                <a:latin typeface="+mj-lt"/>
              </a:rPr>
              <a:t>eff</a:t>
            </a:r>
            <a:r>
              <a:rPr lang="en-US" sz="2100" dirty="0">
                <a:latin typeface="+mj-lt"/>
              </a:rPr>
              <a:t> (or possibly effective variance), NAT number density, and NAT particle shape (where applicable).</a:t>
            </a:r>
          </a:p>
        </p:txBody>
      </p:sp>
      <p:sp>
        <p:nvSpPr>
          <p:cNvPr id="66" name="Text Placeholder 7">
            <a:extLst>
              <a:ext uri="{FF2B5EF4-FFF2-40B4-BE49-F238E27FC236}">
                <a16:creationId xmlns:a16="http://schemas.microsoft.com/office/drawing/2014/main" id="{5BD3410A-71A5-4CBF-B9E4-C152BACA7CCB}"/>
              </a:ext>
            </a:extLst>
          </p:cNvPr>
          <p:cNvSpPr txBox="1">
            <a:spLocks/>
          </p:cNvSpPr>
          <p:nvPr/>
        </p:nvSpPr>
        <p:spPr>
          <a:xfrm>
            <a:off x="34360998" y="12866432"/>
            <a:ext cx="16540601" cy="6887420"/>
          </a:xfrm>
          <a:prstGeom prst="rect">
            <a:avLst/>
          </a:prstGeom>
          <a:solidFill>
            <a:schemeClr val="bg1"/>
          </a:solidFill>
        </p:spPr>
        <p:txBody>
          <a:bodyPr vert="horz"/>
          <a:lstStyle>
            <a:lvl1pPr marL="0" marR="0" indent="0" algn="l" defTabSz="1310686" rtl="0" eaLnBrk="1" fontAlgn="auto" latinLnBrk="0" hangingPunct="1">
              <a:lnSpc>
                <a:spcPct val="100000"/>
              </a:lnSpc>
              <a:spcBef>
                <a:spcPct val="20000"/>
              </a:spcBef>
              <a:spcAft>
                <a:spcPts val="0"/>
              </a:spcAft>
              <a:buClrTx/>
              <a:buSzTx/>
              <a:buFont typeface="Arial" pitchFamily="34" charset="0"/>
              <a:buNone/>
              <a:tabLst/>
              <a:defRPr sz="1029" kern="1200">
                <a:solidFill>
                  <a:schemeClr val="tx1"/>
                </a:solidFill>
                <a:latin typeface="+mn-lt"/>
                <a:ea typeface="+mn-ea"/>
                <a:cs typeface="+mn-cs"/>
              </a:defRPr>
            </a:lvl1pPr>
            <a:lvl2pPr marL="1064934" indent="-409590"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2pPr>
            <a:lvl3pPr marL="1638359"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3pPr>
            <a:lvl4pPr marL="2293703"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4pPr>
            <a:lvl5pPr marL="2949047" indent="-327671" algn="l" defTabSz="1310686" rtl="0" eaLnBrk="1" latinLnBrk="0" hangingPunct="1">
              <a:spcBef>
                <a:spcPct val="20000"/>
              </a:spcBef>
              <a:buFont typeface="Arial" pitchFamily="34" charset="0"/>
              <a:buChar char="»"/>
              <a:defRPr sz="1029" kern="1200">
                <a:solidFill>
                  <a:schemeClr val="tx1"/>
                </a:solidFill>
                <a:latin typeface="+mn-lt"/>
                <a:ea typeface="+mn-ea"/>
                <a:cs typeface="+mn-cs"/>
              </a:defRPr>
            </a:lvl5pPr>
            <a:lvl6pPr marL="360439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6pPr>
            <a:lvl7pPr marL="4259734"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7pPr>
            <a:lvl8pPr marL="4915078"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8pPr>
            <a:lvl9pPr marL="557042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9pPr>
          </a:lstStyle>
          <a:p>
            <a:r>
              <a:rPr lang="en-US"/>
              <a:t>       </a:t>
            </a:r>
            <a:endParaRPr lang="en-US" dirty="0"/>
          </a:p>
        </p:txBody>
      </p:sp>
      <p:sp>
        <p:nvSpPr>
          <p:cNvPr id="67" name="Text Placeholder 12">
            <a:extLst>
              <a:ext uri="{FF2B5EF4-FFF2-40B4-BE49-F238E27FC236}">
                <a16:creationId xmlns:a16="http://schemas.microsoft.com/office/drawing/2014/main" id="{354D32B2-C88D-4189-B873-20EA6BFC3954}"/>
              </a:ext>
            </a:extLst>
          </p:cNvPr>
          <p:cNvSpPr txBox="1">
            <a:spLocks/>
          </p:cNvSpPr>
          <p:nvPr/>
        </p:nvSpPr>
        <p:spPr>
          <a:xfrm>
            <a:off x="34343517" y="12445323"/>
            <a:ext cx="16540602" cy="536995"/>
          </a:xfrm>
          <a:prstGeom prst="rect">
            <a:avLst/>
          </a:prstGeom>
          <a:solidFill>
            <a:srgbClr val="1A4BA9"/>
          </a:solidFill>
          <a:ln>
            <a:solidFill>
              <a:srgbClr val="09306B"/>
            </a:solidFill>
          </a:ln>
        </p:spPr>
        <p:txBody>
          <a:bodyPr vert="horz"/>
          <a:lstStyle>
            <a:lvl1pPr marL="0" indent="0" algn="l" defTabSz="1310686" rtl="0" eaLnBrk="1" latinLnBrk="0" hangingPunct="1">
              <a:spcBef>
                <a:spcPct val="20000"/>
              </a:spcBef>
              <a:buFont typeface="Arial" pitchFamily="34" charset="0"/>
              <a:buNone/>
              <a:defRPr sz="1543" b="1" kern="1200" baseline="0">
                <a:solidFill>
                  <a:schemeClr val="bg1"/>
                </a:solidFill>
                <a:latin typeface="Arial"/>
                <a:ea typeface="+mn-ea"/>
                <a:cs typeface="Arial"/>
              </a:defRPr>
            </a:lvl1pPr>
            <a:lvl2pPr marL="1064934" indent="-409590" algn="l" defTabSz="1310686" rtl="0" eaLnBrk="1" latinLnBrk="0" hangingPunct="1">
              <a:spcBef>
                <a:spcPct val="20000"/>
              </a:spcBef>
              <a:buFont typeface="Arial" pitchFamily="34" charset="0"/>
              <a:buChar char="–"/>
              <a:defRPr sz="3989" kern="1200">
                <a:solidFill>
                  <a:schemeClr val="tx1"/>
                </a:solidFill>
                <a:latin typeface="+mn-lt"/>
                <a:ea typeface="+mn-ea"/>
                <a:cs typeface="+mn-cs"/>
              </a:defRPr>
            </a:lvl2pPr>
            <a:lvl3pPr marL="1638359" indent="-327671" algn="l" defTabSz="1310686" rtl="0" eaLnBrk="1" latinLnBrk="0" hangingPunct="1">
              <a:spcBef>
                <a:spcPct val="20000"/>
              </a:spcBef>
              <a:buFont typeface="Arial" pitchFamily="34" charset="0"/>
              <a:buChar char="•"/>
              <a:defRPr sz="3408" kern="1200">
                <a:solidFill>
                  <a:schemeClr val="tx1"/>
                </a:solidFill>
                <a:latin typeface="+mn-lt"/>
                <a:ea typeface="+mn-ea"/>
                <a:cs typeface="+mn-cs"/>
              </a:defRPr>
            </a:lvl3pPr>
            <a:lvl4pPr marL="2293703"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4pPr>
            <a:lvl5pPr marL="2949047"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5pPr>
            <a:lvl6pPr marL="360439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6pPr>
            <a:lvl7pPr marL="4259734"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7pPr>
            <a:lvl8pPr marL="4915078"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8pPr>
            <a:lvl9pPr marL="5570421" indent="-327671" algn="l" defTabSz="1310686" rtl="0" eaLnBrk="1" latinLnBrk="0" hangingPunct="1">
              <a:spcBef>
                <a:spcPct val="20000"/>
              </a:spcBef>
              <a:buFont typeface="Arial" pitchFamily="34" charset="0"/>
              <a:buChar char="•"/>
              <a:defRPr sz="2893" kern="1200">
                <a:solidFill>
                  <a:schemeClr val="tx1"/>
                </a:solidFill>
                <a:latin typeface="+mn-lt"/>
                <a:ea typeface="+mn-ea"/>
                <a:cs typeface="+mn-cs"/>
              </a:defRPr>
            </a:lvl9pPr>
          </a:lstStyle>
          <a:p>
            <a:pPr algn="ctr">
              <a:spcBef>
                <a:spcPts val="1200"/>
              </a:spcBef>
            </a:pPr>
            <a:r>
              <a:rPr lang="en-US" sz="3200" dirty="0"/>
              <a:t>Modeling the Effects of Mountain-Wave-Induced PSCs</a:t>
            </a:r>
          </a:p>
        </p:txBody>
      </p:sp>
      <p:pic>
        <p:nvPicPr>
          <p:cNvPr id="3" name="Picture 2" descr="Chart, histogram&#10;&#10;Description automatically generated">
            <a:extLst>
              <a:ext uri="{FF2B5EF4-FFF2-40B4-BE49-F238E27FC236}">
                <a16:creationId xmlns:a16="http://schemas.microsoft.com/office/drawing/2014/main" id="{78DE89BF-9D1E-4A2F-945B-6DCF96B5132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2151045" y="14823170"/>
            <a:ext cx="7889060" cy="3111372"/>
          </a:xfrm>
          <a:prstGeom prst="rect">
            <a:avLst/>
          </a:prstGeom>
        </p:spPr>
      </p:pic>
      <p:sp>
        <p:nvSpPr>
          <p:cNvPr id="69" name="TextBox 68">
            <a:extLst>
              <a:ext uri="{FF2B5EF4-FFF2-40B4-BE49-F238E27FC236}">
                <a16:creationId xmlns:a16="http://schemas.microsoft.com/office/drawing/2014/main" id="{79F26112-0A3B-4691-BF25-4AEDF5C8F970}"/>
              </a:ext>
            </a:extLst>
          </p:cNvPr>
          <p:cNvSpPr txBox="1"/>
          <p:nvPr/>
        </p:nvSpPr>
        <p:spPr>
          <a:xfrm>
            <a:off x="41897558" y="17985604"/>
            <a:ext cx="8826111" cy="1754326"/>
          </a:xfrm>
          <a:prstGeom prst="rect">
            <a:avLst/>
          </a:prstGeom>
          <a:noFill/>
        </p:spPr>
        <p:txBody>
          <a:bodyPr wrap="square">
            <a:spAutoFit/>
          </a:bodyPr>
          <a:lstStyle/>
          <a:p>
            <a:pPr algn="just"/>
            <a:r>
              <a:rPr lang="en-US" sz="1800" b="1" dirty="0">
                <a:latin typeface="+mj-lt"/>
              </a:rPr>
              <a:t>Figure 8</a:t>
            </a:r>
            <a:r>
              <a:rPr lang="en-US" sz="1800" dirty="0">
                <a:latin typeface="+mj-lt"/>
              </a:rPr>
              <a:t>. Comparison of the probability distributions of the temperature differences (K) for (a) T - T</a:t>
            </a:r>
            <a:r>
              <a:rPr lang="en-US" sz="1800" baseline="-25000" dirty="0">
                <a:latin typeface="+mj-lt"/>
              </a:rPr>
              <a:t>NAT</a:t>
            </a:r>
            <a:r>
              <a:rPr lang="en-US" sz="1800" dirty="0">
                <a:latin typeface="+mj-lt"/>
              </a:rPr>
              <a:t> and (b) T - T</a:t>
            </a:r>
            <a:r>
              <a:rPr lang="en-US" sz="1800" baseline="-25000" dirty="0">
                <a:latin typeface="+mj-lt"/>
              </a:rPr>
              <a:t>ice</a:t>
            </a:r>
            <a:r>
              <a:rPr lang="en-US" sz="1800" dirty="0">
                <a:latin typeface="+mj-lt"/>
              </a:rPr>
              <a:t> over the Antarctic Peninsula in the UM-UKCA CCM, where T is the temperature computed with the mountain-wave-induced stratospheric cooling included (red line) and not included (black line) at an altitude of 20.4 km for the combined months of May to October.</a:t>
            </a:r>
          </a:p>
          <a:p>
            <a:pPr algn="just"/>
            <a:endParaRPr lang="en-US" sz="1800" dirty="0">
              <a:latin typeface="+mj-lt"/>
            </a:endParaRPr>
          </a:p>
        </p:txBody>
      </p:sp>
      <p:sp>
        <p:nvSpPr>
          <p:cNvPr id="70" name="TextBox 69">
            <a:extLst>
              <a:ext uri="{FF2B5EF4-FFF2-40B4-BE49-F238E27FC236}">
                <a16:creationId xmlns:a16="http://schemas.microsoft.com/office/drawing/2014/main" id="{FA1C61C1-E43D-4AEE-A960-D82388F4B53D}"/>
              </a:ext>
            </a:extLst>
          </p:cNvPr>
          <p:cNvSpPr txBox="1"/>
          <p:nvPr/>
        </p:nvSpPr>
        <p:spPr>
          <a:xfrm>
            <a:off x="34502514" y="14947194"/>
            <a:ext cx="6751595" cy="4616648"/>
          </a:xfrm>
          <a:prstGeom prst="rect">
            <a:avLst/>
          </a:prstGeom>
          <a:noFill/>
        </p:spPr>
        <p:txBody>
          <a:bodyPr wrap="square">
            <a:spAutoFit/>
          </a:bodyPr>
          <a:lstStyle/>
          <a:p>
            <a:pPr indent="457200" algn="just">
              <a:spcBef>
                <a:spcPts val="600"/>
              </a:spcBef>
              <a:spcAft>
                <a:spcPts val="600"/>
              </a:spcAft>
            </a:pPr>
            <a:r>
              <a:rPr lang="en-US" sz="2100" dirty="0">
                <a:latin typeface="+mj-lt"/>
              </a:rPr>
              <a:t>Orr et al. (2020) showed that the inclusion of this mountain-wave scheme into the UM-UKCA CCM had a significant impact on the frequency and magnitude of temperature perturbations below </a:t>
            </a:r>
            <a:r>
              <a:rPr lang="en-US" sz="2100" i="1" dirty="0">
                <a:latin typeface="+mj-lt"/>
              </a:rPr>
              <a:t>T</a:t>
            </a:r>
            <a:r>
              <a:rPr lang="en-US" sz="2100" baseline="-25000" dirty="0">
                <a:latin typeface="+mj-lt"/>
              </a:rPr>
              <a:t>NAT</a:t>
            </a:r>
            <a:r>
              <a:rPr lang="en-US" sz="2100" dirty="0">
                <a:latin typeface="+mj-lt"/>
              </a:rPr>
              <a:t> and </a:t>
            </a:r>
            <a:r>
              <a:rPr lang="en-US" sz="2100" i="1" dirty="0">
                <a:latin typeface="+mj-lt"/>
              </a:rPr>
              <a:t>T</a:t>
            </a:r>
            <a:r>
              <a:rPr lang="en-US" sz="2100" baseline="-25000" dirty="0">
                <a:latin typeface="+mj-lt"/>
              </a:rPr>
              <a:t>ice</a:t>
            </a:r>
            <a:r>
              <a:rPr lang="en-US" sz="2100" dirty="0">
                <a:latin typeface="+mj-lt"/>
              </a:rPr>
              <a:t> (see </a:t>
            </a:r>
            <a:r>
              <a:rPr lang="en-US" sz="2100" b="1" dirty="0">
                <a:latin typeface="+mj-lt"/>
              </a:rPr>
              <a:t>Figure 8</a:t>
            </a:r>
            <a:r>
              <a:rPr lang="en-US" sz="2100" dirty="0">
                <a:latin typeface="+mj-lt"/>
              </a:rPr>
              <a:t>) and resulted in considerable improvements to the simulated polar ozone chemistry and climate. Building on this work, we will expand the investigations of the impact of mountain wave PSCs on ozone destruction with the UM-UKCA model to include vortex-wide processes and into the Arctic where mountain wave forcing is particularly important. The Gen3 CALIOP PSC products will serve as the primary validation tool to evaluate and guide the implementation of the PSC parameterization in the model. </a:t>
            </a:r>
          </a:p>
        </p:txBody>
      </p:sp>
      <p:sp>
        <p:nvSpPr>
          <p:cNvPr id="72" name="TextBox 71">
            <a:extLst>
              <a:ext uri="{FF2B5EF4-FFF2-40B4-BE49-F238E27FC236}">
                <a16:creationId xmlns:a16="http://schemas.microsoft.com/office/drawing/2014/main" id="{277A7EE5-B2AC-4743-8393-ACC1A6644D6B}"/>
              </a:ext>
            </a:extLst>
          </p:cNvPr>
          <p:cNvSpPr txBox="1"/>
          <p:nvPr/>
        </p:nvSpPr>
        <p:spPr>
          <a:xfrm>
            <a:off x="34502514" y="13110676"/>
            <a:ext cx="16210522" cy="1708160"/>
          </a:xfrm>
          <a:prstGeom prst="rect">
            <a:avLst/>
          </a:prstGeom>
          <a:noFill/>
        </p:spPr>
        <p:txBody>
          <a:bodyPr wrap="square">
            <a:spAutoFit/>
          </a:bodyPr>
          <a:lstStyle/>
          <a:p>
            <a:pPr indent="457200" algn="just">
              <a:spcBef>
                <a:spcPts val="600"/>
              </a:spcBef>
              <a:spcAft>
                <a:spcPts val="600"/>
              </a:spcAft>
            </a:pPr>
            <a:r>
              <a:rPr lang="en-US" sz="2100" dirty="0">
                <a:latin typeface="+mj-lt"/>
              </a:rPr>
              <a:t>An important contributor to PSC formation is localized temperature fluctuations associated with mountain waves. However, global CCMs with coarse horizontal resolution of hundreds of kilometers are unable to explicitly resolve localized mountain-wave dynamics and their associated temperature perturbations, meaning that this important PSC formation method is completely missing from them (Orr et al., 2015, 2020). Thus, there is considerably uncertainty in the impact of mountain-wave-induced PSCs on ozone chemistry and how this in turn influences climate, including feedbacks on atmospheric variability and how this might affect mountain wave activity.  </a:t>
            </a:r>
          </a:p>
        </p:txBody>
      </p:sp>
      <p:sp>
        <p:nvSpPr>
          <p:cNvPr id="52" name="TextBox 51">
            <a:extLst>
              <a:ext uri="{FF2B5EF4-FFF2-40B4-BE49-F238E27FC236}">
                <a16:creationId xmlns:a16="http://schemas.microsoft.com/office/drawing/2014/main" id="{15D84F07-D78B-4573-A23F-4F258BFA7926}"/>
              </a:ext>
            </a:extLst>
          </p:cNvPr>
          <p:cNvSpPr txBox="1"/>
          <p:nvPr/>
        </p:nvSpPr>
        <p:spPr>
          <a:xfrm>
            <a:off x="34409211" y="20849947"/>
            <a:ext cx="16094248" cy="4739759"/>
          </a:xfrm>
          <a:prstGeom prst="rect">
            <a:avLst/>
          </a:prstGeom>
          <a:noFill/>
        </p:spPr>
        <p:txBody>
          <a:bodyPr wrap="square">
            <a:spAutoFit/>
          </a:bodyPr>
          <a:lstStyle/>
          <a:p>
            <a:pPr indent="457200" algn="just">
              <a:spcBef>
                <a:spcPts val="600"/>
              </a:spcBef>
              <a:spcAft>
                <a:spcPts val="600"/>
              </a:spcAft>
            </a:pPr>
            <a:r>
              <a:rPr lang="en-US" sz="2100" dirty="0">
                <a:latin typeface="+mj-lt"/>
              </a:rPr>
              <a:t>We will continue to advance the understanding of PSC processes through a unique combination of data from the CALIOP instrument on the CALIPSO satellite and the MLS on the Aura satellite, in conjunction with supporting meteorological information and detailed modeling studies. The key objectives are:</a:t>
            </a:r>
          </a:p>
          <a:p>
            <a:pPr marL="1476070" lvl="1" indent="-457200">
              <a:spcBef>
                <a:spcPts val="600"/>
              </a:spcBef>
              <a:spcAft>
                <a:spcPts val="600"/>
              </a:spcAft>
              <a:buFont typeface="+mj-lt"/>
              <a:buAutoNum type="arabicParenR"/>
            </a:pPr>
            <a:r>
              <a:rPr lang="en-US" sz="2100" dirty="0">
                <a:latin typeface="+mj-lt"/>
              </a:rPr>
              <a:t>Adapt and optimize a two-dimensional, multi-channel feature detection algorithm for CALIOP PSC detection.</a:t>
            </a:r>
          </a:p>
          <a:p>
            <a:pPr marL="1476070" lvl="1" indent="-457200" algn="just">
              <a:spcBef>
                <a:spcPts val="600"/>
              </a:spcBef>
              <a:spcAft>
                <a:spcPts val="600"/>
              </a:spcAft>
              <a:buFont typeface="+mj-lt"/>
              <a:buAutoNum type="arabicParenR"/>
            </a:pPr>
            <a:r>
              <a:rPr lang="en-US" sz="2100" dirty="0">
                <a:latin typeface="+mj-lt"/>
              </a:rPr>
              <a:t>Develop an improved PSC composition and particle characterization algorithm that will utilize multiple parameters (e.g., CALIOP 532-nm parallel and perpendicular scattering ratios, CALIOP 1064-nm total scattering ratio, MLS HNO</a:t>
            </a:r>
            <a:r>
              <a:rPr lang="en-US" sz="2100" baseline="-25000" dirty="0">
                <a:latin typeface="+mj-lt"/>
              </a:rPr>
              <a:t>3</a:t>
            </a:r>
            <a:r>
              <a:rPr lang="en-US" sz="2100" dirty="0">
                <a:latin typeface="+mj-lt"/>
              </a:rPr>
              <a:t> and H</a:t>
            </a:r>
            <a:r>
              <a:rPr lang="en-US" sz="2100" baseline="-25000" dirty="0">
                <a:latin typeface="+mj-lt"/>
              </a:rPr>
              <a:t>2</a:t>
            </a:r>
            <a:r>
              <a:rPr lang="en-US" sz="2100" dirty="0">
                <a:latin typeface="+mj-lt"/>
              </a:rPr>
              <a:t>O, ambient temperature, and temperature histories) in a Bayesian statistical approach.</a:t>
            </a:r>
          </a:p>
          <a:p>
            <a:pPr marL="1476070" lvl="1" indent="-457200" algn="just">
              <a:spcBef>
                <a:spcPts val="600"/>
              </a:spcBef>
              <a:spcAft>
                <a:spcPts val="600"/>
              </a:spcAft>
              <a:buFont typeface="+mj-lt"/>
              <a:buAutoNum type="arabicParenR"/>
            </a:pPr>
            <a:r>
              <a:rPr lang="en-US" sz="2100" dirty="0">
                <a:latin typeface="+mj-lt"/>
              </a:rPr>
              <a:t>Produce and archive a third-generation (GEN3) CALIOP PSC product using the algorithms developed in (1) and (2).</a:t>
            </a:r>
          </a:p>
          <a:p>
            <a:pPr marL="1476070" lvl="1" indent="-457200" algn="just">
              <a:spcBef>
                <a:spcPts val="600"/>
              </a:spcBef>
              <a:spcAft>
                <a:spcPts val="600"/>
              </a:spcAft>
              <a:buFont typeface="+mj-lt"/>
              <a:buAutoNum type="arabicParenR"/>
            </a:pPr>
            <a:r>
              <a:rPr lang="en-US" sz="2100" dirty="0">
                <a:latin typeface="+mj-lt"/>
              </a:rPr>
              <a:t>Investigate possible trends in PSC occurrence and composition over the entire CALIOP data record and through further comparisons with the SAM II PSC record from 1979-1989. </a:t>
            </a:r>
          </a:p>
          <a:p>
            <a:pPr marL="1476070" lvl="1" indent="-457200" algn="just">
              <a:spcBef>
                <a:spcPts val="600"/>
              </a:spcBef>
              <a:spcAft>
                <a:spcPts val="600"/>
              </a:spcAft>
              <a:buFont typeface="+mj-lt"/>
              <a:buAutoNum type="arabicParenR"/>
            </a:pPr>
            <a:r>
              <a:rPr lang="en-US" sz="2100" dirty="0">
                <a:latin typeface="+mj-lt"/>
              </a:rPr>
              <a:t>Guide and validate the implementation of a mountain-wave parameterization scheme in the UM-UKCA CCM through detailed comparisons with CALIOP PSC products.</a:t>
            </a:r>
          </a:p>
        </p:txBody>
      </p:sp>
      <p:sp>
        <p:nvSpPr>
          <p:cNvPr id="4" name="TextBox 3">
            <a:extLst>
              <a:ext uri="{FF2B5EF4-FFF2-40B4-BE49-F238E27FC236}">
                <a16:creationId xmlns:a16="http://schemas.microsoft.com/office/drawing/2014/main" id="{74C0C97D-6F1F-41DD-8F16-71DBCBD903AB}"/>
              </a:ext>
            </a:extLst>
          </p:cNvPr>
          <p:cNvSpPr txBox="1"/>
          <p:nvPr/>
        </p:nvSpPr>
        <p:spPr>
          <a:xfrm>
            <a:off x="26791920" y="10648153"/>
            <a:ext cx="636898" cy="338554"/>
          </a:xfrm>
          <a:prstGeom prst="rect">
            <a:avLst/>
          </a:prstGeom>
          <a:noFill/>
        </p:spPr>
        <p:txBody>
          <a:bodyPr wrap="square" rtlCol="0">
            <a:spAutoFit/>
          </a:bodyPr>
          <a:lstStyle/>
          <a:p>
            <a:r>
              <a:rPr lang="en-US" sz="1600" b="1" strike="sngStrike" dirty="0">
                <a:latin typeface="+mj-lt"/>
              </a:rPr>
              <a:t>(a)</a:t>
            </a:r>
          </a:p>
        </p:txBody>
      </p:sp>
      <p:sp>
        <p:nvSpPr>
          <p:cNvPr id="54" name="TextBox 53">
            <a:extLst>
              <a:ext uri="{FF2B5EF4-FFF2-40B4-BE49-F238E27FC236}">
                <a16:creationId xmlns:a16="http://schemas.microsoft.com/office/drawing/2014/main" id="{BCB032EE-B091-48E3-A278-23DC6937AAC9}"/>
              </a:ext>
            </a:extLst>
          </p:cNvPr>
          <p:cNvSpPr txBox="1"/>
          <p:nvPr/>
        </p:nvSpPr>
        <p:spPr>
          <a:xfrm>
            <a:off x="26808962" y="12941796"/>
            <a:ext cx="636898" cy="338554"/>
          </a:xfrm>
          <a:prstGeom prst="rect">
            <a:avLst/>
          </a:prstGeom>
          <a:noFill/>
        </p:spPr>
        <p:txBody>
          <a:bodyPr wrap="square" rtlCol="0">
            <a:spAutoFit/>
          </a:bodyPr>
          <a:lstStyle/>
          <a:p>
            <a:r>
              <a:rPr lang="en-US" sz="1600" b="1" dirty="0">
                <a:latin typeface="+mj-lt"/>
              </a:rPr>
              <a:t>(b)</a:t>
            </a:r>
          </a:p>
        </p:txBody>
      </p:sp>
      <p:sp>
        <p:nvSpPr>
          <p:cNvPr id="55" name="TextBox 54">
            <a:extLst>
              <a:ext uri="{FF2B5EF4-FFF2-40B4-BE49-F238E27FC236}">
                <a16:creationId xmlns:a16="http://schemas.microsoft.com/office/drawing/2014/main" id="{66169E54-2DD2-4BAC-B51C-64869D62FEBA}"/>
              </a:ext>
            </a:extLst>
          </p:cNvPr>
          <p:cNvSpPr txBox="1"/>
          <p:nvPr/>
        </p:nvSpPr>
        <p:spPr>
          <a:xfrm>
            <a:off x="26831544" y="16096057"/>
            <a:ext cx="636898" cy="338554"/>
          </a:xfrm>
          <a:prstGeom prst="rect">
            <a:avLst/>
          </a:prstGeom>
          <a:noFill/>
        </p:spPr>
        <p:txBody>
          <a:bodyPr wrap="square" rtlCol="0">
            <a:spAutoFit/>
          </a:bodyPr>
          <a:lstStyle/>
          <a:p>
            <a:r>
              <a:rPr lang="en-US" sz="1600" b="1" dirty="0">
                <a:latin typeface="+mj-lt"/>
              </a:rPr>
              <a:t>(c)</a:t>
            </a:r>
          </a:p>
        </p:txBody>
      </p:sp>
    </p:spTree>
    <p:extLst>
      <p:ext uri="{BB962C8B-B14F-4D97-AF65-F5344CB8AC3E}">
        <p14:creationId xmlns:p14="http://schemas.microsoft.com/office/powerpoint/2010/main" val="1917818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25182</TotalTime>
  <Words>3383</Words>
  <Application>Microsoft Office PowerPoint</Application>
  <PresentationFormat>Custom</PresentationFormat>
  <Paragraphs>98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Symbol</vt:lpstr>
      <vt:lpstr>Times New Roman</vt:lpstr>
      <vt:lpstr>Office Theme</vt:lpstr>
      <vt:lpstr>Improved Characterization of PSC Processes Derived from a Third-Generation  CALIOP and MLS Detection and Composition Classification Algorithm   Michael Pitts1, Lamont Poole2, Alyn Lambert3, Thibault Vaillant de Guélis4, Ines Tritscher5, Andrew Orr6, Simon Alexander7, and Lars Hoffmann5      1NASA Langley Research Center, Hampton, Virginia; 2Space Systems LLC, Hampton, Virginia; 3Jet Propulsion Laboratory, Pasadena, California; 4Science Systems and Applications, Incorporated, Hampton, Virginia;  5Forschungszentrum Jülich, Jülich, Germany; 6British Antarctic Survey, NERC, Cambridge, UK; 7Australian Antarctic Division, Kingston, TAS, Australia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Daniel Viens</dc:creator>
  <cp:lastModifiedBy>Pitts, Michael C. (LARC-E304)</cp:lastModifiedBy>
  <cp:revision>248</cp:revision>
  <dcterms:created xsi:type="dcterms:W3CDTF">2013-01-28T22:40:39Z</dcterms:created>
  <dcterms:modified xsi:type="dcterms:W3CDTF">2022-09-01T16:57:39Z</dcterms:modified>
</cp:coreProperties>
</file>