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417" r:id="rId2"/>
    <p:sldId id="268" r:id="rId3"/>
    <p:sldId id="259" r:id="rId4"/>
    <p:sldId id="418" r:id="rId5"/>
    <p:sldId id="419" r:id="rId6"/>
    <p:sldId id="420" r:id="rId7"/>
    <p:sldId id="423" r:id="rId8"/>
    <p:sldId id="429" r:id="rId9"/>
    <p:sldId id="425" r:id="rId10"/>
    <p:sldId id="426" r:id="rId11"/>
    <p:sldId id="428" r:id="rId12"/>
    <p:sldId id="427" r:id="rId13"/>
    <p:sldId id="430" r:id="rId14"/>
    <p:sldId id="431" r:id="rId15"/>
    <p:sldId id="422" r:id="rId16"/>
    <p:sldId id="42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1B4"/>
    <a:srgbClr val="2CAFE1"/>
    <a:srgbClr val="2ED8D9"/>
    <a:srgbClr val="7DC4E8"/>
    <a:srgbClr val="7BA8AE"/>
    <a:srgbClr val="D68C1E"/>
    <a:srgbClr val="DA0731"/>
    <a:srgbClr val="DE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0"/>
    <p:restoredTop sz="89524"/>
  </p:normalViewPr>
  <p:slideViewPr>
    <p:cSldViewPr snapToGrid="0" snapToObjects="1" showGuides="1">
      <p:cViewPr>
        <p:scale>
          <a:sx n="100" d="100"/>
          <a:sy n="100" d="100"/>
        </p:scale>
        <p:origin x="216" y="3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BE8B9-E1EB-C949-87D0-BCA39030CB93}" type="datetimeFigureOut">
              <a:rPr lang="en-US" smtClean="0"/>
              <a:t>8/29/22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D3598-8B0A-994E-A2CE-562A69CC1E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44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59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D3598-8B0A-994E-A2CE-562A69CC1E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23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Carvalho (2019) found a median wind speed bias of MERRA-2 being 0.35 m/s low over ocean.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D3598-8B0A-994E-A2CE-562A69CC1E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95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D3598-8B0A-994E-A2CE-562A69CC1E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5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D3598-8B0A-994E-A2CE-562A69CC1E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02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96800F4-801B-E649-A554-038F1B61106D}" type="datetime1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3B1C91-BB5E-7549-BF43-9056C639C58D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66EF3C0-A624-FF4C-B066-35DA043246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4464884-B9BC-9244-A3A6-12B093B11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EF31946-1FF7-F04F-9C80-5220859231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6286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D2AD27-05E9-A390-AEB8-C6BF1E9DC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2" b="10484"/>
          <a:stretch/>
        </p:blipFill>
        <p:spPr>
          <a:xfrm>
            <a:off x="3048" y="1"/>
            <a:ext cx="121889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96800F4-801B-E649-A554-038F1B61106D}" type="datetime1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3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E869188-0E0F-1E55-2FE4-A34C864137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2" b="10484"/>
          <a:stretch/>
        </p:blipFill>
        <p:spPr>
          <a:xfrm>
            <a:off x="3048" y="1"/>
            <a:ext cx="12188952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96800F4-801B-E649-A554-038F1B61106D}" type="datetime1">
              <a:rPr lang="en-US" smtClean="0"/>
              <a:t>8/29/22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sp>
        <p:nvSpPr>
          <p:cNvPr id="10" name="Freeform 16">
            <a:extLst>
              <a:ext uri="{FF2B5EF4-FFF2-40B4-BE49-F238E27FC236}">
                <a16:creationId xmlns:a16="http://schemas.microsoft.com/office/drawing/2014/main" id="{466EF3C0-A624-FF4C-B066-35DA0432468B}"/>
              </a:ext>
            </a:extLst>
          </p:cNvPr>
          <p:cNvSpPr>
            <a:spLocks noEditPoints="1"/>
          </p:cNvSpPr>
          <p:nvPr/>
        </p:nvSpPr>
        <p:spPr bwMode="auto">
          <a:xfrm>
            <a:off x="2484060" y="-8842"/>
            <a:ext cx="2653628" cy="6147482"/>
          </a:xfrm>
          <a:custGeom>
            <a:avLst/>
            <a:gdLst>
              <a:gd name="T0" fmla="*/ 101 w 834"/>
              <a:gd name="T1" fmla="*/ 1317 h 1936"/>
              <a:gd name="T2" fmla="*/ 393 w 834"/>
              <a:gd name="T3" fmla="*/ 1936 h 1936"/>
              <a:gd name="T4" fmla="*/ 238 w 834"/>
              <a:gd name="T5" fmla="*/ 1317 h 1936"/>
              <a:gd name="T6" fmla="*/ 101 w 834"/>
              <a:gd name="T7" fmla="*/ 1317 h 1936"/>
              <a:gd name="T8" fmla="*/ 271 w 834"/>
              <a:gd name="T9" fmla="*/ 919 h 1936"/>
              <a:gd name="T10" fmla="*/ 834 w 834"/>
              <a:gd name="T11" fmla="*/ 3 h 1936"/>
              <a:gd name="T12" fmla="*/ 201 w 834"/>
              <a:gd name="T13" fmla="*/ 0 h 1936"/>
              <a:gd name="T14" fmla="*/ 27 w 834"/>
              <a:gd name="T15" fmla="*/ 919 h 1936"/>
              <a:gd name="T16" fmla="*/ 271 w 834"/>
              <a:gd name="T17" fmla="*/ 919 h 1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4" h="1936">
                <a:moveTo>
                  <a:pt x="101" y="1317"/>
                </a:moveTo>
                <a:cubicBezTo>
                  <a:pt x="159" y="1513"/>
                  <a:pt x="253" y="1720"/>
                  <a:pt x="393" y="1936"/>
                </a:cubicBezTo>
                <a:cubicBezTo>
                  <a:pt x="393" y="1936"/>
                  <a:pt x="254" y="1683"/>
                  <a:pt x="238" y="1317"/>
                </a:cubicBezTo>
                <a:lnTo>
                  <a:pt x="101" y="1317"/>
                </a:lnTo>
                <a:close/>
                <a:moveTo>
                  <a:pt x="271" y="919"/>
                </a:moveTo>
                <a:cubicBezTo>
                  <a:pt x="335" y="629"/>
                  <a:pt x="495" y="309"/>
                  <a:pt x="834" y="3"/>
                </a:cubicBezTo>
                <a:cubicBezTo>
                  <a:pt x="201" y="0"/>
                  <a:pt x="201" y="0"/>
                  <a:pt x="201" y="0"/>
                </a:cubicBezTo>
                <a:cubicBezTo>
                  <a:pt x="84" y="249"/>
                  <a:pt x="0" y="561"/>
                  <a:pt x="27" y="919"/>
                </a:cubicBezTo>
                <a:lnTo>
                  <a:pt x="271" y="919"/>
                </a:lnTo>
                <a:close/>
              </a:path>
            </a:pathLst>
          </a:custGeom>
          <a:gradFill>
            <a:gsLst>
              <a:gs pos="0">
                <a:srgbClr val="7BA8AE"/>
              </a:gs>
              <a:gs pos="98000">
                <a:srgbClr val="6DB8E3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E4464884-B9BC-9244-A3A6-12B093B11AB8}"/>
              </a:ext>
            </a:extLst>
          </p:cNvPr>
          <p:cNvSpPr>
            <a:spLocks/>
          </p:cNvSpPr>
          <p:nvPr/>
        </p:nvSpPr>
        <p:spPr bwMode="auto">
          <a:xfrm>
            <a:off x="580255" y="4814485"/>
            <a:ext cx="909359" cy="2047388"/>
          </a:xfrm>
          <a:custGeom>
            <a:avLst/>
            <a:gdLst>
              <a:gd name="T0" fmla="*/ 286 w 286"/>
              <a:gd name="T1" fmla="*/ 645 h 645"/>
              <a:gd name="T2" fmla="*/ 0 w 286"/>
              <a:gd name="T3" fmla="*/ 0 h 645"/>
              <a:gd name="T4" fmla="*/ 166 w 286"/>
              <a:gd name="T5" fmla="*/ 645 h 645"/>
              <a:gd name="T6" fmla="*/ 286 w 286"/>
              <a:gd name="T7" fmla="*/ 64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6" h="645">
                <a:moveTo>
                  <a:pt x="286" y="645"/>
                </a:moveTo>
                <a:cubicBezTo>
                  <a:pt x="167" y="471"/>
                  <a:pt x="62" y="257"/>
                  <a:pt x="0" y="0"/>
                </a:cubicBezTo>
                <a:cubicBezTo>
                  <a:pt x="0" y="0"/>
                  <a:pt x="14" y="282"/>
                  <a:pt x="166" y="645"/>
                </a:cubicBezTo>
                <a:lnTo>
                  <a:pt x="286" y="645"/>
                </a:lnTo>
                <a:close/>
              </a:path>
            </a:pathLst>
          </a:custGeom>
          <a:solidFill>
            <a:srgbClr val="D68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4EF31946-1FF7-F04F-9C80-5220859231D6}"/>
              </a:ext>
            </a:extLst>
          </p:cNvPr>
          <p:cNvSpPr>
            <a:spLocks noEditPoints="1"/>
          </p:cNvSpPr>
          <p:nvPr/>
        </p:nvSpPr>
        <p:spPr bwMode="auto">
          <a:xfrm>
            <a:off x="516442" y="1794"/>
            <a:ext cx="3799633" cy="6862737"/>
          </a:xfrm>
          <a:custGeom>
            <a:avLst/>
            <a:gdLst>
              <a:gd name="T0" fmla="*/ 17 w 1195"/>
              <a:gd name="T1" fmla="*/ 1314 h 2162"/>
              <a:gd name="T2" fmla="*/ 363 w 1195"/>
              <a:gd name="T3" fmla="*/ 2161 h 2162"/>
              <a:gd name="T4" fmla="*/ 1195 w 1195"/>
              <a:gd name="T5" fmla="*/ 2161 h 2162"/>
              <a:gd name="T6" fmla="*/ 957 w 1195"/>
              <a:gd name="T7" fmla="*/ 1903 h 2162"/>
              <a:gd name="T8" fmla="*/ 673 w 1195"/>
              <a:gd name="T9" fmla="*/ 1314 h 2162"/>
              <a:gd name="T10" fmla="*/ 17 w 1195"/>
              <a:gd name="T11" fmla="*/ 1314 h 2162"/>
              <a:gd name="T12" fmla="*/ 595 w 1195"/>
              <a:gd name="T13" fmla="*/ 916 h 2162"/>
              <a:gd name="T14" fmla="*/ 727 w 1195"/>
              <a:gd name="T15" fmla="*/ 0 h 2162"/>
              <a:gd name="T16" fmla="*/ 277 w 1195"/>
              <a:gd name="T17" fmla="*/ 0 h 2162"/>
              <a:gd name="T18" fmla="*/ 128 w 1195"/>
              <a:gd name="T19" fmla="*/ 299 h 2162"/>
              <a:gd name="T20" fmla="*/ 0 w 1195"/>
              <a:gd name="T21" fmla="*/ 916 h 2162"/>
              <a:gd name="T22" fmla="*/ 595 w 1195"/>
              <a:gd name="T23" fmla="*/ 916 h 2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95" h="2162">
                <a:moveTo>
                  <a:pt x="17" y="1314"/>
                </a:moveTo>
                <a:cubicBezTo>
                  <a:pt x="55" y="1581"/>
                  <a:pt x="154" y="1875"/>
                  <a:pt x="363" y="2161"/>
                </a:cubicBezTo>
                <a:cubicBezTo>
                  <a:pt x="364" y="2162"/>
                  <a:pt x="1195" y="2161"/>
                  <a:pt x="1195" y="2161"/>
                </a:cubicBezTo>
                <a:cubicBezTo>
                  <a:pt x="1115" y="2085"/>
                  <a:pt x="1036" y="2000"/>
                  <a:pt x="957" y="1903"/>
                </a:cubicBezTo>
                <a:cubicBezTo>
                  <a:pt x="957" y="1903"/>
                  <a:pt x="783" y="1678"/>
                  <a:pt x="673" y="1314"/>
                </a:cubicBezTo>
                <a:lnTo>
                  <a:pt x="17" y="1314"/>
                </a:lnTo>
                <a:close/>
                <a:moveTo>
                  <a:pt x="595" y="916"/>
                </a:moveTo>
                <a:cubicBezTo>
                  <a:pt x="569" y="645"/>
                  <a:pt x="595" y="334"/>
                  <a:pt x="727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22" y="94"/>
                  <a:pt x="175" y="190"/>
                  <a:pt x="128" y="299"/>
                </a:cubicBezTo>
                <a:cubicBezTo>
                  <a:pt x="128" y="299"/>
                  <a:pt x="20" y="551"/>
                  <a:pt x="0" y="916"/>
                </a:cubicBezTo>
                <a:lnTo>
                  <a:pt x="595" y="916"/>
                </a:lnTo>
                <a:close/>
              </a:path>
            </a:pathLst>
          </a:custGeom>
          <a:gradFill>
            <a:gsLst>
              <a:gs pos="0">
                <a:srgbClr val="D68C1E"/>
              </a:gs>
              <a:gs pos="81000">
                <a:srgbClr val="52B3D9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02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pos="336">
          <p15:clr>
            <a:srgbClr val="FBAE40"/>
          </p15:clr>
        </p15:guide>
        <p15:guide id="4" orient="horz" pos="2040">
          <p15:clr>
            <a:srgbClr val="FBAE40"/>
          </p15:clr>
        </p15:guide>
        <p15:guide id="5" orient="horz" pos="26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E3B-566A-3944-93A1-7996F3231232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EEEF12-A179-0CD2-9428-FD6835E1AA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2" b="10484"/>
          <a:stretch/>
        </p:blipFill>
        <p:spPr>
          <a:xfrm>
            <a:off x="3048" y="1"/>
            <a:ext cx="12188952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-1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E3B-566A-3944-93A1-7996F3231232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0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C1B1D3-69F1-8222-8C7D-7CEED8CA81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2" b="10484"/>
          <a:stretch/>
        </p:blipFill>
        <p:spPr>
          <a:xfrm>
            <a:off x="3048" y="1"/>
            <a:ext cx="12188952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2723" y="1443896"/>
            <a:ext cx="2870808" cy="2731004"/>
          </a:xfrm>
        </p:spPr>
        <p:txBody>
          <a:bodyPr wrap="square"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E3B-566A-3944-93A1-7996F3231232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C5F35-408D-3A4C-9A67-8EC08E9E6686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9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62D6B70-82DE-7E8C-FC90-C80DD54B57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2" b="10484"/>
          <a:stretch/>
        </p:blipFill>
        <p:spPr>
          <a:xfrm>
            <a:off x="3048" y="1"/>
            <a:ext cx="1218895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C5F35-408D-3A4C-9A67-8EC08E9E6686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2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DF19279-B047-7D48-85E8-DF95A6D7EC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D68C1E"/>
              </a:gs>
              <a:gs pos="73000">
                <a:srgbClr val="7DC4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599FD2-9125-B541-B401-B04172892861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0B26E70B-8A33-914A-9518-534A92C071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A53DB7C-3BE5-1248-9EF9-A29A0871F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91678DD0-9F0F-8E4D-9DA3-7734E7E42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131E2E2-6830-6146-83B1-1D95E1D5EEAE}"/>
              </a:ext>
            </a:extLst>
          </p:cNvPr>
          <p:cNvSpPr/>
          <p:nvPr userDrawn="1"/>
        </p:nvSpPr>
        <p:spPr>
          <a:xfrm>
            <a:off x="0" y="203199"/>
            <a:ext cx="12192000" cy="66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71045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41EF-59A9-EB44-B6A5-EA972A304A2A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2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6699F8-4BD9-2041-96F4-27A59951E1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671" y="-11269"/>
            <a:ext cx="12277434" cy="767339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C9CE1BA-2067-2042-9145-C95FD00A22D3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1BFFBCB-C16D-634F-8D50-0899E58C9D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B5124469-E5D0-AC42-87AC-9D5B856B0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D68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3478F2FE-E193-944A-80E8-EE55377AE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D68C1E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131E2E2-6830-6146-83B1-1D95E1D5EEAE}"/>
              </a:ext>
            </a:extLst>
          </p:cNvPr>
          <p:cNvSpPr/>
          <p:nvPr userDrawn="1"/>
        </p:nvSpPr>
        <p:spPr>
          <a:xfrm>
            <a:off x="0" y="203199"/>
            <a:ext cx="12192000" cy="66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71045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41EF-59A9-EB44-B6A5-EA972A304A2A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10EE7D-520C-8C4B-8CAC-160F5BBE22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57" y="-11269"/>
            <a:ext cx="12277434" cy="76733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E0891C-3345-3A4E-A386-F88811EE5991}"/>
              </a:ext>
            </a:extLst>
          </p:cNvPr>
          <p:cNvSpPr/>
          <p:nvPr userDrawn="1"/>
        </p:nvSpPr>
        <p:spPr>
          <a:xfrm>
            <a:off x="0" y="203199"/>
            <a:ext cx="12192000" cy="66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E3B-566A-3944-93A1-7996F3231232}" type="datetime1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1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29993-4EA1-514C-8A53-21C6DDDEC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2AA67-1DC2-AF44-AC0D-6DEF52F228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E4C0E-5B17-1E40-9B3F-5F83B76E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332B1-9A52-3C4E-A98D-6CC51002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BC3B0-DE73-4E4C-BE25-62CDBD89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26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8C73-182F-0B44-A87B-F34322A4D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D5D0B-FC82-F249-8CF6-0A68A99B8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E6F3D-C09D-8945-A759-0968B2BD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3E3A6-874B-B14D-9312-F72D0EF3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F3560-258E-F14C-A3E0-C4F17693E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83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2EB7-C519-DA4A-8854-1CD521F15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F2715-D285-0443-9843-DB52C3034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67256-1DD2-BC44-8DC4-F9A5E983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76119-2B99-BA4A-9FBF-ED1439B4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47761-40FD-594B-B81C-FF680EC79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63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73980-2C2B-A14E-A932-FB9AFDCD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EE7FB-B28B-D944-8325-D574FA5B1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DD7EF-44C5-4740-B58D-EDA188492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BC4D0-C48F-CB41-B767-552778FD6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D8E3E-63E9-C44A-AA29-340C22E9F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E8F5E-4DCD-1F4D-B157-C1F2151C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75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A74F-C83C-DA4E-92A8-6B77DE046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CCFAD-D2A7-5041-B0CF-0651BBE3F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6799D-302D-AB4C-9D32-9EB1F6899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94D0E8-D6BF-8947-A588-83231A0F2F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99C3D-75D9-F546-81E2-5DA632E82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8429E-804D-AD4F-BEA3-CDFC46EBD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7D116-0CB1-FA4A-81E0-3ED37A14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2433CE-C1FD-5F4E-A90F-5ABDDB56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96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EECC-69D0-154B-A36D-D00EB185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13C8E3-0562-BC41-BCA7-B402107E5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B9DB8-D576-994F-B6C1-774A5AD36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57FFF-8AED-9544-8258-8038B798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19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2DEAC0-2B34-1440-B3FA-7A86D39B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578417-5EC5-1B48-9DF0-8DFC3F9B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6D43B-7E6E-B746-BD84-0A72999C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18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F008-4797-354E-BCFE-4D6A07398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20EBF-7510-9340-A9B1-66CE34106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9341F-5278-A641-951A-0B695A0CD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E4D5E-29B9-EC47-A9CE-C7C3323CD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9D272-7CC3-5B4F-84AA-49002D69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1D63C-CF85-774E-8C3E-267D646D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69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63395-14BC-9245-913F-97B695A8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A48288-14AD-A443-94F3-D1DC48DF8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19C49-EB17-844A-A4E2-4760899B6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6761A-856A-4B43-8A53-B47B9102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3DDE4-64FA-B94A-AA84-727955D4D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A936-527B-FF4F-AE24-885FEAF4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468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0261-9F12-5E40-9715-4B71E5E5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9B76E-8A3C-3843-B30B-D55AC23717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14BEA-ADD7-C84C-A49B-98C158F1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E96D5-A380-FF4B-90CD-F182628A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6EA3B-63AC-3C42-802E-157606C5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90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DF0332-3AFA-5D4A-887B-B249EDD50F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AAC2-3A89-6845-A998-F4AA6ECBF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FF95C-8B18-254D-A966-68F5CD73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C2761-A225-A04D-B16C-EA39DB1B5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E08C4-ECBC-6A4D-AD26-15445BE68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33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574EB-7A50-0D4E-A19A-C7372295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E2DD4-9CE3-8A43-82B6-2E3DABF02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7B62C-D953-DC4E-A5BB-5B771410C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29E8-3930-D74C-A949-1688E6A43BEA}" type="datetimeFigureOut">
              <a:rPr lang="en-US" smtClean="0"/>
              <a:t>8/29/22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BCBD3-CB7D-E44D-BB37-04FC009AA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832B0-4963-424B-B9B2-81862B2B7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1937-398D-4649-8D46-F2B2635F3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8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81" r:id="rId3"/>
    <p:sldLayoutId id="2147483673" r:id="rId4"/>
    <p:sldLayoutId id="2147483677" r:id="rId5"/>
    <p:sldLayoutId id="2147483680" r:id="rId6"/>
    <p:sldLayoutId id="2147483674" r:id="rId7"/>
    <p:sldLayoutId id="2147483678" r:id="rId8"/>
    <p:sldLayoutId id="2147483675" r:id="rId9"/>
    <p:sldLayoutId id="2147483679" r:id="rId10"/>
    <p:sldLayoutId id="2147483682" r:id="rId11"/>
    <p:sldLayoutId id="2147483649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5FDAC0C-5B14-9148-B027-AF2958DFCBEA}"/>
              </a:ext>
            </a:extLst>
          </p:cNvPr>
          <p:cNvGrpSpPr/>
          <p:nvPr/>
        </p:nvGrpSpPr>
        <p:grpSpPr>
          <a:xfrm>
            <a:off x="537288" y="3187693"/>
            <a:ext cx="5746780" cy="702502"/>
            <a:chOff x="537288" y="3187693"/>
            <a:chExt cx="5746780" cy="70250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534916F-80E8-4241-87B7-CCC50EAE1E1F}"/>
                </a:ext>
              </a:extLst>
            </p:cNvPr>
            <p:cNvGrpSpPr/>
            <p:nvPr userDrawn="1"/>
          </p:nvGrpSpPr>
          <p:grpSpPr>
            <a:xfrm>
              <a:off x="537288" y="3187693"/>
              <a:ext cx="3254927" cy="702502"/>
              <a:chOff x="339725" y="371475"/>
              <a:chExt cx="2647951" cy="571500"/>
            </a:xfrm>
            <a:solidFill>
              <a:srgbClr val="33CDFF"/>
            </a:solidFill>
          </p:grpSpPr>
          <p:sp>
            <p:nvSpPr>
              <p:cNvPr id="11" name="Freeform 55">
                <a:extLst>
                  <a:ext uri="{FF2B5EF4-FFF2-40B4-BE49-F238E27FC236}">
                    <a16:creationId xmlns:a16="http://schemas.microsoft.com/office/drawing/2014/main" id="{F948BB01-1D89-3145-BFA1-5360784AC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56">
                <a:extLst>
                  <a:ext uri="{FF2B5EF4-FFF2-40B4-BE49-F238E27FC236}">
                    <a16:creationId xmlns:a16="http://schemas.microsoft.com/office/drawing/2014/main" id="{23B20318-031C-2C46-AD20-56FEBADB5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57">
                <a:extLst>
                  <a:ext uri="{FF2B5EF4-FFF2-40B4-BE49-F238E27FC236}">
                    <a16:creationId xmlns:a16="http://schemas.microsoft.com/office/drawing/2014/main" id="{55CA243A-068E-6848-B0E7-083F079F9E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58">
                <a:extLst>
                  <a:ext uri="{FF2B5EF4-FFF2-40B4-BE49-F238E27FC236}">
                    <a16:creationId xmlns:a16="http://schemas.microsoft.com/office/drawing/2014/main" id="{86C439D8-D1A7-224E-A0D7-D10640C76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59">
                <a:extLst>
                  <a:ext uri="{FF2B5EF4-FFF2-40B4-BE49-F238E27FC236}">
                    <a16:creationId xmlns:a16="http://schemas.microsoft.com/office/drawing/2014/main" id="{ACAC94CD-3D56-8A4C-9755-DE9D7675C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60">
                <a:extLst>
                  <a:ext uri="{FF2B5EF4-FFF2-40B4-BE49-F238E27FC236}">
                    <a16:creationId xmlns:a16="http://schemas.microsoft.com/office/drawing/2014/main" id="{761C2D0F-81A6-7B40-9A6C-1CD6A64C6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61">
                <a:extLst>
                  <a:ext uri="{FF2B5EF4-FFF2-40B4-BE49-F238E27FC236}">
                    <a16:creationId xmlns:a16="http://schemas.microsoft.com/office/drawing/2014/main" id="{8023B4AD-A698-2D4B-872C-D37FF4355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343CD7C-72FD-E345-A082-F0D303E0E98A}"/>
                </a:ext>
              </a:extLst>
            </p:cNvPr>
            <p:cNvGrpSpPr/>
            <p:nvPr userDrawn="1"/>
          </p:nvGrpSpPr>
          <p:grpSpPr>
            <a:xfrm>
              <a:off x="3966778" y="3232202"/>
              <a:ext cx="2317290" cy="613029"/>
              <a:chOff x="3132263" y="420688"/>
              <a:chExt cx="1830263" cy="484188"/>
            </a:xfrm>
            <a:solidFill>
              <a:schemeClr val="bg1"/>
            </a:solidFill>
          </p:grpSpPr>
          <p:sp>
            <p:nvSpPr>
              <p:cNvPr id="6" name="Freeform 50">
                <a:extLst>
                  <a:ext uri="{FF2B5EF4-FFF2-40B4-BE49-F238E27FC236}">
                    <a16:creationId xmlns:a16="http://schemas.microsoft.com/office/drawing/2014/main" id="{613460FF-1D5E-8D46-8603-D9E04C5AB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263" y="420688"/>
                <a:ext cx="265113" cy="484188"/>
              </a:xfrm>
              <a:custGeom>
                <a:avLst/>
                <a:gdLst>
                  <a:gd name="T0" fmla="*/ 0 w 167"/>
                  <a:gd name="T1" fmla="*/ 0 h 305"/>
                  <a:gd name="T2" fmla="*/ 167 w 167"/>
                  <a:gd name="T3" fmla="*/ 0 h 305"/>
                  <a:gd name="T4" fmla="*/ 167 w 167"/>
                  <a:gd name="T5" fmla="*/ 29 h 305"/>
                  <a:gd name="T6" fmla="*/ 33 w 167"/>
                  <a:gd name="T7" fmla="*/ 29 h 305"/>
                  <a:gd name="T8" fmla="*/ 33 w 167"/>
                  <a:gd name="T9" fmla="*/ 137 h 305"/>
                  <a:gd name="T10" fmla="*/ 165 w 167"/>
                  <a:gd name="T11" fmla="*/ 137 h 305"/>
                  <a:gd name="T12" fmla="*/ 165 w 167"/>
                  <a:gd name="T13" fmla="*/ 166 h 305"/>
                  <a:gd name="T14" fmla="*/ 33 w 167"/>
                  <a:gd name="T15" fmla="*/ 166 h 305"/>
                  <a:gd name="T16" fmla="*/ 33 w 167"/>
                  <a:gd name="T17" fmla="*/ 276 h 305"/>
                  <a:gd name="T18" fmla="*/ 167 w 167"/>
                  <a:gd name="T19" fmla="*/ 276 h 305"/>
                  <a:gd name="T20" fmla="*/ 167 w 167"/>
                  <a:gd name="T21" fmla="*/ 305 h 305"/>
                  <a:gd name="T22" fmla="*/ 0 w 167"/>
                  <a:gd name="T23" fmla="*/ 305 h 305"/>
                  <a:gd name="T24" fmla="*/ 0 w 167"/>
                  <a:gd name="T25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5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" name="Freeform 51">
                <a:extLst>
                  <a:ext uri="{FF2B5EF4-FFF2-40B4-BE49-F238E27FC236}">
                    <a16:creationId xmlns:a16="http://schemas.microsoft.com/office/drawing/2014/main" id="{3960E5DD-694F-9D41-8CE7-7C034BC56F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875" y="420688"/>
                <a:ext cx="449263" cy="484188"/>
              </a:xfrm>
              <a:custGeom>
                <a:avLst/>
                <a:gdLst>
                  <a:gd name="T0" fmla="*/ 35 w 283"/>
                  <a:gd name="T1" fmla="*/ 305 h 305"/>
                  <a:gd name="T2" fmla="*/ 0 w 283"/>
                  <a:gd name="T3" fmla="*/ 305 h 305"/>
                  <a:gd name="T4" fmla="*/ 125 w 283"/>
                  <a:gd name="T5" fmla="*/ 0 h 305"/>
                  <a:gd name="T6" fmla="*/ 158 w 283"/>
                  <a:gd name="T7" fmla="*/ 0 h 305"/>
                  <a:gd name="T8" fmla="*/ 283 w 283"/>
                  <a:gd name="T9" fmla="*/ 305 h 305"/>
                  <a:gd name="T10" fmla="*/ 246 w 283"/>
                  <a:gd name="T11" fmla="*/ 305 h 305"/>
                  <a:gd name="T12" fmla="*/ 210 w 283"/>
                  <a:gd name="T13" fmla="*/ 219 h 305"/>
                  <a:gd name="T14" fmla="*/ 71 w 283"/>
                  <a:gd name="T15" fmla="*/ 219 h 305"/>
                  <a:gd name="T16" fmla="*/ 35 w 283"/>
                  <a:gd name="T17" fmla="*/ 305 h 305"/>
                  <a:gd name="T18" fmla="*/ 142 w 283"/>
                  <a:gd name="T19" fmla="*/ 39 h 305"/>
                  <a:gd name="T20" fmla="*/ 80 w 283"/>
                  <a:gd name="T21" fmla="*/ 192 h 305"/>
                  <a:gd name="T22" fmla="*/ 201 w 283"/>
                  <a:gd name="T23" fmla="*/ 192 h 305"/>
                  <a:gd name="T24" fmla="*/ 142 w 283"/>
                  <a:gd name="T25" fmla="*/ 3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3" h="305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52">
                <a:extLst>
                  <a:ext uri="{FF2B5EF4-FFF2-40B4-BE49-F238E27FC236}">
                    <a16:creationId xmlns:a16="http://schemas.microsoft.com/office/drawing/2014/main" id="{77394D0C-FD31-384E-BE4F-3E4DB06FF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420688"/>
                <a:ext cx="322263" cy="484188"/>
              </a:xfrm>
              <a:custGeom>
                <a:avLst/>
                <a:gdLst>
                  <a:gd name="T0" fmla="*/ 0 w 86"/>
                  <a:gd name="T1" fmla="*/ 0 h 127"/>
                  <a:gd name="T2" fmla="*/ 33 w 86"/>
                  <a:gd name="T3" fmla="*/ 0 h 127"/>
                  <a:gd name="T4" fmla="*/ 69 w 86"/>
                  <a:gd name="T5" fmla="*/ 6 h 127"/>
                  <a:gd name="T6" fmla="*/ 86 w 86"/>
                  <a:gd name="T7" fmla="*/ 40 h 127"/>
                  <a:gd name="T8" fmla="*/ 79 w 86"/>
                  <a:gd name="T9" fmla="*/ 65 h 127"/>
                  <a:gd name="T10" fmla="*/ 50 w 86"/>
                  <a:gd name="T11" fmla="*/ 79 h 127"/>
                  <a:gd name="T12" fmla="*/ 82 w 86"/>
                  <a:gd name="T13" fmla="*/ 127 h 127"/>
                  <a:gd name="T14" fmla="*/ 66 w 86"/>
                  <a:gd name="T15" fmla="*/ 127 h 127"/>
                  <a:gd name="T16" fmla="*/ 30 w 86"/>
                  <a:gd name="T17" fmla="*/ 72 h 127"/>
                  <a:gd name="T18" fmla="*/ 35 w 86"/>
                  <a:gd name="T19" fmla="*/ 72 h 127"/>
                  <a:gd name="T20" fmla="*/ 63 w 86"/>
                  <a:gd name="T21" fmla="*/ 65 h 127"/>
                  <a:gd name="T22" fmla="*/ 72 w 86"/>
                  <a:gd name="T23" fmla="*/ 42 h 127"/>
                  <a:gd name="T24" fmla="*/ 60 w 86"/>
                  <a:gd name="T25" fmla="*/ 17 h 127"/>
                  <a:gd name="T26" fmla="*/ 34 w 86"/>
                  <a:gd name="T27" fmla="*/ 12 h 127"/>
                  <a:gd name="T28" fmla="*/ 14 w 86"/>
                  <a:gd name="T29" fmla="*/ 12 h 127"/>
                  <a:gd name="T30" fmla="*/ 14 w 86"/>
                  <a:gd name="T31" fmla="*/ 127 h 127"/>
                  <a:gd name="T32" fmla="*/ 0 w 86"/>
                  <a:gd name="T33" fmla="*/ 127 h 127"/>
                  <a:gd name="T34" fmla="*/ 0 w 86"/>
                  <a:gd name="T3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127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" name="Freeform 53">
                <a:extLst>
                  <a:ext uri="{FF2B5EF4-FFF2-40B4-BE49-F238E27FC236}">
                    <a16:creationId xmlns:a16="http://schemas.microsoft.com/office/drawing/2014/main" id="{1DE3A918-3103-4042-8A7C-FD7A39580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420688"/>
                <a:ext cx="287338" cy="484188"/>
              </a:xfrm>
              <a:custGeom>
                <a:avLst/>
                <a:gdLst>
                  <a:gd name="T0" fmla="*/ 73 w 181"/>
                  <a:gd name="T1" fmla="*/ 29 h 305"/>
                  <a:gd name="T2" fmla="*/ 0 w 181"/>
                  <a:gd name="T3" fmla="*/ 29 h 305"/>
                  <a:gd name="T4" fmla="*/ 0 w 181"/>
                  <a:gd name="T5" fmla="*/ 0 h 305"/>
                  <a:gd name="T6" fmla="*/ 181 w 181"/>
                  <a:gd name="T7" fmla="*/ 0 h 305"/>
                  <a:gd name="T8" fmla="*/ 181 w 181"/>
                  <a:gd name="T9" fmla="*/ 29 h 305"/>
                  <a:gd name="T10" fmla="*/ 106 w 181"/>
                  <a:gd name="T11" fmla="*/ 29 h 305"/>
                  <a:gd name="T12" fmla="*/ 106 w 181"/>
                  <a:gd name="T13" fmla="*/ 305 h 305"/>
                  <a:gd name="T14" fmla="*/ 73 w 181"/>
                  <a:gd name="T15" fmla="*/ 305 h 305"/>
                  <a:gd name="T16" fmla="*/ 73 w 181"/>
                  <a:gd name="T17" fmla="*/ 2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05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" name="Freeform 54">
                <a:extLst>
                  <a:ext uri="{FF2B5EF4-FFF2-40B4-BE49-F238E27FC236}">
                    <a16:creationId xmlns:a16="http://schemas.microsoft.com/office/drawing/2014/main" id="{4DB63A3F-473B-9048-83EE-002636238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420688"/>
                <a:ext cx="338138" cy="484188"/>
              </a:xfrm>
              <a:custGeom>
                <a:avLst/>
                <a:gdLst>
                  <a:gd name="T0" fmla="*/ 0 w 213"/>
                  <a:gd name="T1" fmla="*/ 305 h 305"/>
                  <a:gd name="T2" fmla="*/ 0 w 213"/>
                  <a:gd name="T3" fmla="*/ 0 h 305"/>
                  <a:gd name="T4" fmla="*/ 34 w 213"/>
                  <a:gd name="T5" fmla="*/ 0 h 305"/>
                  <a:gd name="T6" fmla="*/ 34 w 213"/>
                  <a:gd name="T7" fmla="*/ 135 h 305"/>
                  <a:gd name="T8" fmla="*/ 178 w 213"/>
                  <a:gd name="T9" fmla="*/ 135 h 305"/>
                  <a:gd name="T10" fmla="*/ 178 w 213"/>
                  <a:gd name="T11" fmla="*/ 0 h 305"/>
                  <a:gd name="T12" fmla="*/ 213 w 213"/>
                  <a:gd name="T13" fmla="*/ 0 h 305"/>
                  <a:gd name="T14" fmla="*/ 213 w 213"/>
                  <a:gd name="T15" fmla="*/ 305 h 305"/>
                  <a:gd name="T16" fmla="*/ 178 w 213"/>
                  <a:gd name="T17" fmla="*/ 305 h 305"/>
                  <a:gd name="T18" fmla="*/ 178 w 213"/>
                  <a:gd name="T19" fmla="*/ 166 h 305"/>
                  <a:gd name="T20" fmla="*/ 34 w 213"/>
                  <a:gd name="T21" fmla="*/ 166 h 305"/>
                  <a:gd name="T22" fmla="*/ 34 w 213"/>
                  <a:gd name="T23" fmla="*/ 305 h 305"/>
                  <a:gd name="T24" fmla="*/ 0 w 213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305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13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67C7D8-A041-E048-885B-2092320B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2</a:t>
            </a:fld>
            <a:endParaRPr lang="en-US"/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081" y="1924503"/>
            <a:ext cx="8186898" cy="4559197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6000" dirty="0">
                <a:solidFill>
                  <a:srgbClr val="2CAFE1"/>
                </a:solidFill>
              </a:rPr>
              <a:t>Using CALIPSO's</a:t>
            </a:r>
          </a:p>
          <a:p>
            <a:pPr>
              <a:spcBef>
                <a:spcPts val="400"/>
              </a:spcBef>
            </a:pPr>
            <a:r>
              <a:rPr lang="en-US" sz="6000" dirty="0">
                <a:solidFill>
                  <a:schemeClr val="bg1">
                    <a:lumMod val="95000"/>
                  </a:schemeClr>
                </a:solidFill>
              </a:rPr>
              <a:t>New Ocean Derived</a:t>
            </a:r>
          </a:p>
          <a:p>
            <a:pPr>
              <a:spcBef>
                <a:spcPts val="400"/>
              </a:spcBef>
            </a:pPr>
            <a:r>
              <a:rPr lang="en-US" sz="6000" dirty="0">
                <a:solidFill>
                  <a:schemeClr val="bg1">
                    <a:lumMod val="95000"/>
                  </a:schemeClr>
                </a:solidFill>
              </a:rPr>
              <a:t>Colu</a:t>
            </a:r>
            <a:r>
              <a:rPr lang="en-US" sz="6000" dirty="0">
                <a:solidFill>
                  <a:schemeClr val="bg1">
                    <a:lumMod val="85000"/>
                  </a:schemeClr>
                </a:solidFill>
              </a:rPr>
              <a:t>mn O</a:t>
            </a:r>
            <a:r>
              <a:rPr lang="en-US" sz="6000" dirty="0">
                <a:solidFill>
                  <a:schemeClr val="bg1">
                    <a:lumMod val="75000"/>
                  </a:schemeClr>
                </a:solidFill>
              </a:rPr>
              <a:t>ptical</a:t>
            </a:r>
            <a:r>
              <a:rPr lang="en-US" sz="60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6000" dirty="0">
                <a:solidFill>
                  <a:schemeClr val="bg1">
                    <a:lumMod val="75000"/>
                  </a:schemeClr>
                </a:solidFill>
              </a:rPr>
              <a:t>D</a:t>
            </a:r>
            <a:r>
              <a:rPr lang="en-US" sz="6000" dirty="0">
                <a:solidFill>
                  <a:schemeClr val="bg1">
                    <a:lumMod val="65000"/>
                  </a:schemeClr>
                </a:solidFill>
              </a:rPr>
              <a:t>epth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</a:rPr>
              <a:t>s</a:t>
            </a:r>
          </a:p>
          <a:p>
            <a:pPr>
              <a:spcBef>
                <a:spcPts val="400"/>
              </a:spcBef>
            </a:pPr>
            <a:endParaRPr lang="en-US" sz="4000" dirty="0">
              <a:solidFill>
                <a:schemeClr val="bg1">
                  <a:lumMod val="85000"/>
                </a:schemeClr>
              </a:solidFill>
            </a:endParaRPr>
          </a:p>
          <a:p>
            <a:pPr>
              <a:spcBef>
                <a:spcPts val="400"/>
              </a:spcBef>
            </a:pPr>
            <a:r>
              <a:rPr lang="en-US" sz="2800" b="1" dirty="0">
                <a:solidFill>
                  <a:srgbClr val="002060"/>
                </a:solidFill>
              </a:rPr>
              <a:t>R. Ryan, S. </a:t>
            </a:r>
            <a:r>
              <a:rPr lang="en-US" sz="2800" b="1" dirty="0" err="1">
                <a:solidFill>
                  <a:srgbClr val="002060"/>
                </a:solidFill>
              </a:rPr>
              <a:t>Rodier</a:t>
            </a:r>
            <a:r>
              <a:rPr lang="en-US" sz="2800" b="1" dirty="0">
                <a:solidFill>
                  <a:srgbClr val="002060"/>
                </a:solidFill>
              </a:rPr>
              <a:t>, M. Vaughan, D. Winker, J. Hair, R. </a:t>
            </a:r>
            <a:r>
              <a:rPr lang="en-US" sz="2800" b="1" dirty="0" err="1">
                <a:solidFill>
                  <a:srgbClr val="002060"/>
                </a:solidFill>
              </a:rPr>
              <a:t>Ferrare</a:t>
            </a:r>
            <a:r>
              <a:rPr lang="en-US" sz="2800" b="1">
                <a:solidFill>
                  <a:srgbClr val="002060"/>
                </a:solidFill>
              </a:rPr>
              <a:t>, D</a:t>
            </a:r>
            <a:r>
              <a:rPr lang="en-US" sz="2800" b="1" dirty="0">
                <a:solidFill>
                  <a:srgbClr val="002060"/>
                </a:solidFill>
              </a:rPr>
              <a:t>. </a:t>
            </a:r>
            <a:r>
              <a:rPr lang="en-US" sz="2800" b="1" dirty="0" err="1">
                <a:solidFill>
                  <a:srgbClr val="002060"/>
                </a:solidFill>
              </a:rPr>
              <a:t>Painemal</a:t>
            </a:r>
            <a:endParaRPr lang="en-US" sz="2800" b="1" dirty="0">
              <a:solidFill>
                <a:srgbClr val="002060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800" dirty="0">
                <a:solidFill>
                  <a:srgbClr val="002060"/>
                </a:solidFill>
              </a:rPr>
              <a:t>12 September 2022</a:t>
            </a:r>
          </a:p>
        </p:txBody>
      </p:sp>
    </p:spTree>
    <p:extLst>
      <p:ext uri="{BB962C8B-B14F-4D97-AF65-F5344CB8AC3E}">
        <p14:creationId xmlns:p14="http://schemas.microsoft.com/office/powerpoint/2010/main" val="239255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50B63-9249-DB40-9BC9-D6F7F74A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A375-76DB-B045-9D8A-C1E5E6DAA929}" type="slidenum">
              <a:rPr lang="en-US" smtClean="0"/>
              <a:t>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20D06C-CC40-2AD9-7E6B-F8D639BD31D2}"/>
              </a:ext>
            </a:extLst>
          </p:cNvPr>
          <p:cNvSpPr/>
          <p:nvPr/>
        </p:nvSpPr>
        <p:spPr>
          <a:xfrm>
            <a:off x="4632187" y="1277777"/>
            <a:ext cx="7613151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Cloud-Aerosol Lidar with Orthogonal Polarization (CALIOP) onboard CALIPSO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direct detection of clouds and aerosols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Estimation of optical properties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but significant fraction below detection threshold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CAD, typing, and a priori 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Derived Column Optical Depths (ODCOD)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 of Venkata &amp; Reagan 2016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style estimate of effective column optical properties from CALIPSO ocean return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require CAD or aerosol typing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independent single instrument estimate of effective total column optical depth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BDED3E-358F-1A1D-A5D8-D9E519864163}"/>
              </a:ext>
            </a:extLst>
          </p:cNvPr>
          <p:cNvSpPr txBox="1"/>
          <p:nvPr/>
        </p:nvSpPr>
        <p:spPr>
          <a:xfrm>
            <a:off x="6707818" y="415737"/>
            <a:ext cx="30396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Introduction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BDB18C-23B9-FFB6-EB1C-D6D3212A98F6}"/>
              </a:ext>
            </a:extLst>
          </p:cNvPr>
          <p:cNvSpPr txBox="1"/>
          <p:nvPr/>
        </p:nvSpPr>
        <p:spPr>
          <a:xfrm>
            <a:off x="5087189" y="5685365"/>
            <a:ext cx="6280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Venkata, S.L., Reagan, J.A., Aerosol Retrievals from CALIPSO Lidar Ocean Surface Returns. Remote Sensing 8(12) 1006 (2016). https://</a:t>
            </a:r>
            <a:r>
              <a:rPr lang="en-US" sz="1600" dirty="0" err="1"/>
              <a:t>doi.org</a:t>
            </a:r>
            <a:r>
              <a:rPr lang="en-US" sz="1600" dirty="0"/>
              <a:t>/10.3390/rs8121006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CE4ECF7-B685-49FB-1081-624D75C0EE06}"/>
              </a:ext>
            </a:extLst>
          </p:cNvPr>
          <p:cNvGrpSpPr/>
          <p:nvPr/>
        </p:nvGrpSpPr>
        <p:grpSpPr>
          <a:xfrm>
            <a:off x="325719" y="750921"/>
            <a:ext cx="3920757" cy="5540304"/>
            <a:chOff x="7965018" y="750921"/>
            <a:chExt cx="3920757" cy="5540304"/>
          </a:xfrm>
        </p:grpSpPr>
        <p:pic>
          <p:nvPicPr>
            <p:cNvPr id="14" name="Picture 13" descr="NASA’s Cloud-Aerosol LIdar with Orthogonal Polarization, an instrument aboard the Cloud-Aerosol Lidar and Infrared Pathfinder Satellite Observation satellite launched in 2006, uses a laser to take measurements of polar plankton.&#10;Credits: NASA/Timothy Marvel">
              <a:extLst>
                <a:ext uri="{FF2B5EF4-FFF2-40B4-BE49-F238E27FC236}">
                  <a16:creationId xmlns:a16="http://schemas.microsoft.com/office/drawing/2014/main" id="{1C2C769A-97A0-4C95-907F-3555F01B6C8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854" r="11492" b="35580"/>
            <a:stretch/>
          </p:blipFill>
          <p:spPr>
            <a:xfrm>
              <a:off x="7965018" y="750921"/>
              <a:ext cx="3920757" cy="483134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B11F4B-B868-9ED6-EC4B-0C3A896F2D62}"/>
                </a:ext>
              </a:extLst>
            </p:cNvPr>
            <p:cNvSpPr txBox="1"/>
            <p:nvPr/>
          </p:nvSpPr>
          <p:spPr>
            <a:xfrm>
              <a:off x="7965018" y="5583339"/>
              <a:ext cx="39207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NASA’s Cloud-Aerosol </a:t>
              </a:r>
              <a:r>
                <a:rPr lang="en-US" sz="1000" dirty="0" err="1"/>
                <a:t>LIdar</a:t>
              </a:r>
              <a:r>
                <a:rPr lang="en-US" sz="1000" dirty="0"/>
                <a:t> with Orthogonal Polarization, an instrument aboard the Cloud-Aerosol Lidar and Infrared Pathfinder Satellite Observation satellite launched in 2006</a:t>
              </a:r>
            </a:p>
            <a:p>
              <a:r>
                <a:rPr lang="en-US" sz="1000" b="1" dirty="0"/>
                <a:t>Credits: NASA/Timothy Marvel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016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50B63-9249-DB40-9BC9-D6F7F74A6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A375-76DB-B045-9D8A-C1E5E6DAA929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EBE17D-05A7-5971-4FED-54A8BCBD3826}"/>
              </a:ext>
            </a:extLst>
          </p:cNvPr>
          <p:cNvSpPr txBox="1"/>
          <p:nvPr/>
        </p:nvSpPr>
        <p:spPr>
          <a:xfrm>
            <a:off x="6541364" y="735002"/>
            <a:ext cx="25262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Technique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3CB7A0-0BBD-621A-E1CC-C02CBE2D2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95" y="426916"/>
            <a:ext cx="3285614" cy="60041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D742D2B-1843-05A3-413E-A806A39AB38F}"/>
              </a:ext>
            </a:extLst>
          </p:cNvPr>
          <p:cNvSpPr/>
          <p:nvPr/>
        </p:nvSpPr>
        <p:spPr>
          <a:xfrm>
            <a:off x="3413945" y="1644849"/>
            <a:ext cx="8612247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ODCOD uses the magnitude of CALIPSO's ocean surface return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to a modeled ideal ocean return to estimate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optical depth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surface points are fit to a model lidar ocean return by an iterative shifting and scaling technique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3 measured points at 532nm make up the surface return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accurate wind speed estimate is required to calculate a model surface reflectance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Returns with surface saturation or negative surface anomalies are not attempted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depolarization is tested to ensure no sea ice or shallow water sea floor is in the return</a:t>
            </a:r>
          </a:p>
        </p:txBody>
      </p:sp>
    </p:spTree>
    <p:extLst>
      <p:ext uri="{BB962C8B-B14F-4D97-AF65-F5344CB8AC3E}">
        <p14:creationId xmlns:p14="http://schemas.microsoft.com/office/powerpoint/2010/main" val="218511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1D526E-07C4-838E-3FBC-BB0FFF6D113B}"/>
              </a:ext>
            </a:extLst>
          </p:cNvPr>
          <p:cNvSpPr/>
          <p:nvPr/>
        </p:nvSpPr>
        <p:spPr>
          <a:xfrm>
            <a:off x="7607476" y="1079824"/>
            <a:ext cx="4421687" cy="4439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uses wind speeds from the MERRA-2 meteorological data used throughout the CALIPSO processing</a:t>
            </a:r>
            <a:endParaRPr lang="en-US" sz="2000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MERRA-2 winds have a low bias (Carvalho 2019 and CALIPSO Team Investigation)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ODCOD, -0.5m/s bias would translate to ~0.02 high bias in optical depth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AMSR derived lookup tables to apply corrective scaling to MERRA-2 winds 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E2460E-4E14-026E-84EC-16006AF717CA}"/>
              </a:ext>
            </a:extLst>
          </p:cNvPr>
          <p:cNvSpPr txBox="1"/>
          <p:nvPr/>
        </p:nvSpPr>
        <p:spPr>
          <a:xfrm>
            <a:off x="2292261" y="6072733"/>
            <a:ext cx="7607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Carvalho, D. An Assessment of NASA’s GMAO MERRA-2 Reanalysis Surface Winds, Journal of Climate, 32(23), 8261-8281 (2019). https://</a:t>
            </a:r>
            <a:r>
              <a:rPr lang="en-US" sz="1600" dirty="0" err="1"/>
              <a:t>doi.org</a:t>
            </a:r>
            <a:r>
              <a:rPr lang="en-US" sz="1600" dirty="0"/>
              <a:t>/10.1175/JCLI-D-19-0199.1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2846D9-C085-BC9C-0E05-8705873550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08" r="6662"/>
          <a:stretch/>
        </p:blipFill>
        <p:spPr>
          <a:xfrm>
            <a:off x="0" y="1171898"/>
            <a:ext cx="7607476" cy="4824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99339C-C312-1740-5D56-00E6131C4259}"/>
              </a:ext>
            </a:extLst>
          </p:cNvPr>
          <p:cNvSpPr txBox="1"/>
          <p:nvPr/>
        </p:nvSpPr>
        <p:spPr>
          <a:xfrm>
            <a:off x="2972740" y="52400"/>
            <a:ext cx="6246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Sensitivity to Wind Speeds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2678EF-DC3D-AA81-03E8-356C2E73719E}"/>
              </a:ext>
            </a:extLst>
          </p:cNvPr>
          <p:cNvGrpSpPr/>
          <p:nvPr/>
        </p:nvGrpSpPr>
        <p:grpSpPr>
          <a:xfrm>
            <a:off x="870314" y="1894581"/>
            <a:ext cx="4197155" cy="3325601"/>
            <a:chOff x="870314" y="1894581"/>
            <a:chExt cx="4197155" cy="3325601"/>
          </a:xfrm>
        </p:grpSpPr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8D2490B6-9D49-8ACB-EB21-6C4DDA62BA84}"/>
                </a:ext>
              </a:extLst>
            </p:cNvPr>
            <p:cNvCxnSpPr/>
            <p:nvPr/>
          </p:nvCxnSpPr>
          <p:spPr>
            <a:xfrm>
              <a:off x="2176041" y="2546430"/>
              <a:ext cx="815219" cy="88257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5427D4D-EBC4-0089-445F-9348F3F528DB}"/>
                </a:ext>
              </a:extLst>
            </p:cNvPr>
            <p:cNvSpPr txBox="1"/>
            <p:nvPr/>
          </p:nvSpPr>
          <p:spPr>
            <a:xfrm>
              <a:off x="870314" y="1894581"/>
              <a:ext cx="24704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Wind Speeds 3-11m/s</a:t>
              </a:r>
            </a:p>
            <a:p>
              <a:pPr algn="ctr"/>
              <a:r>
                <a:rPr lang="en-US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Lots of Samples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CEBC2ED-AE98-DB05-42AD-89F1259ADA12}"/>
                </a:ext>
              </a:extLst>
            </p:cNvPr>
            <p:cNvGrpSpPr/>
            <p:nvPr/>
          </p:nvGrpSpPr>
          <p:grpSpPr>
            <a:xfrm>
              <a:off x="2991260" y="3831221"/>
              <a:ext cx="2076209" cy="1388961"/>
              <a:chOff x="2991260" y="3831221"/>
              <a:chExt cx="2076209" cy="1388961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14BF072-39F2-5DC2-FC21-39A7442A9627}"/>
                  </a:ext>
                </a:extLst>
              </p:cNvPr>
              <p:cNvSpPr/>
              <p:nvPr/>
            </p:nvSpPr>
            <p:spPr>
              <a:xfrm>
                <a:off x="2999219" y="3831221"/>
                <a:ext cx="2060293" cy="1388961"/>
              </a:xfrm>
              <a:prstGeom prst="ellipse">
                <a:avLst/>
              </a:prstGeom>
              <a:noFill/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2351F6-87F0-11C2-A9E6-ED1FEF7EDD00}"/>
                  </a:ext>
                </a:extLst>
              </p:cNvPr>
              <p:cNvSpPr txBox="1"/>
              <p:nvPr/>
            </p:nvSpPr>
            <p:spPr>
              <a:xfrm>
                <a:off x="2991260" y="4171758"/>
                <a:ext cx="207620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High Wind Speeds</a:t>
                </a:r>
              </a:p>
              <a:p>
                <a:pPr algn="ctr"/>
                <a:r>
                  <a:rPr lang="en-US" sz="20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Very Few Samples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031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37C9D7-7DE4-675D-0FD0-BD883D9A07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" r="25022"/>
          <a:stretch/>
        </p:blipFill>
        <p:spPr>
          <a:xfrm>
            <a:off x="-1" y="736186"/>
            <a:ext cx="5943600" cy="6121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C1DEC4-C818-B20D-7A99-BC8EC2B05B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66"/>
          <a:stretch/>
        </p:blipFill>
        <p:spPr>
          <a:xfrm>
            <a:off x="6131170" y="736186"/>
            <a:ext cx="5943600" cy="61218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FF8039-C80E-ED36-6834-0F10B9B5BF04}"/>
              </a:ext>
            </a:extLst>
          </p:cNvPr>
          <p:cNvSpPr txBox="1"/>
          <p:nvPr/>
        </p:nvSpPr>
        <p:spPr>
          <a:xfrm>
            <a:off x="3338399" y="0"/>
            <a:ext cx="5210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Daytime Comparisons</a:t>
            </a:r>
          </a:p>
        </p:txBody>
      </p:sp>
    </p:spTree>
    <p:extLst>
      <p:ext uri="{BB962C8B-B14F-4D97-AF65-F5344CB8AC3E}">
        <p14:creationId xmlns:p14="http://schemas.microsoft.com/office/powerpoint/2010/main" val="91849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67B034-D0AF-4CCA-1E11-E5BF9882FF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6126"/>
            <a:ext cx="5943599" cy="3265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F143A2-81B2-3DCC-5D95-10A0AA5D31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48400" y="496126"/>
            <a:ext cx="5943599" cy="3265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C270E7-FDC7-7395-9499-104DAA31A5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-1" y="3592806"/>
            <a:ext cx="5943599" cy="32651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C3443E-99D6-6289-DECD-82A614CE6F89}"/>
              </a:ext>
            </a:extLst>
          </p:cNvPr>
          <p:cNvSpPr txBox="1"/>
          <p:nvPr/>
        </p:nvSpPr>
        <p:spPr>
          <a:xfrm>
            <a:off x="3338399" y="0"/>
            <a:ext cx="5210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Daytime Comparisons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837533-0BD5-C167-FD89-E68390B2577D}"/>
              </a:ext>
            </a:extLst>
          </p:cNvPr>
          <p:cNvSpPr txBox="1"/>
          <p:nvPr/>
        </p:nvSpPr>
        <p:spPr>
          <a:xfrm>
            <a:off x="5943599" y="4095450"/>
            <a:ext cx="582785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MODIS is a large grid daytime only product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SODA requires colocation with </a:t>
            </a:r>
            <a:r>
              <a:rPr lang="en-US" sz="2400" dirty="0" err="1"/>
              <a:t>CloudSat</a:t>
            </a:r>
            <a:r>
              <a:rPr lang="en-US" sz="2400" dirty="0"/>
              <a:t> which is not available at night after 2011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ODCOD is available for the entire CALIPSO data record both day and night</a:t>
            </a:r>
          </a:p>
        </p:txBody>
      </p:sp>
    </p:spTree>
    <p:extLst>
      <p:ext uri="{BB962C8B-B14F-4D97-AF65-F5344CB8AC3E}">
        <p14:creationId xmlns:p14="http://schemas.microsoft.com/office/powerpoint/2010/main" val="71365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CB86B7-BB74-A692-860C-0A70B97C1E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6658708" cy="34701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994DA3-9784-73FE-6ABD-802C28FA22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82" b="3782"/>
          <a:stretch/>
        </p:blipFill>
        <p:spPr>
          <a:xfrm>
            <a:off x="0" y="23581"/>
            <a:ext cx="2360272" cy="23971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441950-A72B-1589-8A74-18CF928E3863}"/>
              </a:ext>
            </a:extLst>
          </p:cNvPr>
          <p:cNvSpPr txBox="1"/>
          <p:nvPr/>
        </p:nvSpPr>
        <p:spPr>
          <a:xfrm>
            <a:off x="7170955" y="962729"/>
            <a:ext cx="4759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May 19</a:t>
            </a:r>
            <a:r>
              <a:rPr lang="en-US" sz="2400" baseline="30000" dirty="0"/>
              <a:t>th</a:t>
            </a:r>
            <a:r>
              <a:rPr lang="en-US" sz="2400" dirty="0"/>
              <a:t>,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HSRL-2 deployed during ACTIVATE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Off North/South Carolina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Mostly Aerosols Only and single layer scene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CA637F-56DF-2F09-2255-C71A99E6026E}"/>
              </a:ext>
            </a:extLst>
          </p:cNvPr>
          <p:cNvSpPr txBox="1"/>
          <p:nvPr/>
        </p:nvSpPr>
        <p:spPr>
          <a:xfrm>
            <a:off x="2461846" y="2051401"/>
            <a:ext cx="344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Marine and Dusty Marine Aerosols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5F7F60-25FF-C763-24ED-E87118FF1861}"/>
              </a:ext>
            </a:extLst>
          </p:cNvPr>
          <p:cNvSpPr txBox="1"/>
          <p:nvPr/>
        </p:nvSpPr>
        <p:spPr>
          <a:xfrm>
            <a:off x="6597816" y="0"/>
            <a:ext cx="55261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ODCOD Validation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FEFEB9-6F8C-503B-1A93-1008CFDC042A}"/>
              </a:ext>
            </a:extLst>
          </p:cNvPr>
          <p:cNvGrpSpPr/>
          <p:nvPr/>
        </p:nvGrpSpPr>
        <p:grpSpPr>
          <a:xfrm>
            <a:off x="0" y="3429000"/>
            <a:ext cx="7543800" cy="3429000"/>
            <a:chOff x="0" y="3337492"/>
            <a:chExt cx="6658707" cy="302668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1BB6653-5F97-B3DD-89D3-A7307C62A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0" y="3337492"/>
              <a:ext cx="6658707" cy="302668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1FFA12-96B8-EE1D-52B4-0113FC25C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6900" y="3546374"/>
              <a:ext cx="3267127" cy="1263090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4AB52FD-B152-DE12-FEA0-55332F3E4A92}"/>
              </a:ext>
            </a:extLst>
          </p:cNvPr>
          <p:cNvSpPr txBox="1"/>
          <p:nvPr/>
        </p:nvSpPr>
        <p:spPr>
          <a:xfrm>
            <a:off x="7683500" y="2958048"/>
            <a:ext cx="40259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CALIPSO </a:t>
            </a:r>
          </a:p>
          <a:p>
            <a:r>
              <a:rPr lang="en-US" sz="2400" dirty="0"/>
              <a:t>Tropospheric + Stratospheric Optical Depth in Red</a:t>
            </a:r>
          </a:p>
          <a:p>
            <a:endParaRPr lang="en-US" sz="1000" dirty="0"/>
          </a:p>
          <a:p>
            <a:r>
              <a:rPr lang="en-US" sz="2400" dirty="0"/>
              <a:t>HSRL-2</a:t>
            </a:r>
          </a:p>
          <a:p>
            <a:r>
              <a:rPr lang="en-US" sz="2400" dirty="0"/>
              <a:t>Optical Depth in Gold</a:t>
            </a:r>
          </a:p>
          <a:p>
            <a:endParaRPr lang="en-US" sz="1000" dirty="0"/>
          </a:p>
          <a:p>
            <a:r>
              <a:rPr lang="en-US" sz="2400" dirty="0"/>
              <a:t>ODCOD</a:t>
            </a:r>
          </a:p>
          <a:p>
            <a:r>
              <a:rPr lang="en-US" sz="2400" dirty="0"/>
              <a:t>Aerosol Optical Depth in Green</a:t>
            </a:r>
          </a:p>
          <a:p>
            <a:r>
              <a:rPr lang="en-US" sz="2400" dirty="0"/>
              <a:t>Cloud </a:t>
            </a:r>
            <a:r>
              <a:rPr lang="en-US" sz="2400" i="1" dirty="0"/>
              <a:t>Effective</a:t>
            </a:r>
            <a:r>
              <a:rPr lang="en-US" sz="2400" dirty="0"/>
              <a:t> Optical Depth in Blue</a:t>
            </a:r>
          </a:p>
        </p:txBody>
      </p:sp>
    </p:spTree>
    <p:extLst>
      <p:ext uri="{BB962C8B-B14F-4D97-AF65-F5344CB8AC3E}">
        <p14:creationId xmlns:p14="http://schemas.microsoft.com/office/powerpoint/2010/main" val="126459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653D10-1EBE-F50A-73D1-B6D3DD03B60F}"/>
              </a:ext>
            </a:extLst>
          </p:cNvPr>
          <p:cNvSpPr txBox="1"/>
          <p:nvPr/>
        </p:nvSpPr>
        <p:spPr>
          <a:xfrm>
            <a:off x="2907755" y="185195"/>
            <a:ext cx="6376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Data Filtering and Cautions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8A1B5-8854-2F32-F1AA-783EC5827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404" y="949181"/>
            <a:ext cx="10095396" cy="5524076"/>
          </a:xfrm>
        </p:spPr>
        <p:txBody>
          <a:bodyPr/>
          <a:lstStyle/>
          <a:p>
            <a:r>
              <a:rPr lang="en-US" dirty="0"/>
              <a:t>Basic pre-filtering has already been done</a:t>
            </a:r>
          </a:p>
          <a:p>
            <a:pPr lvl="1"/>
            <a:r>
              <a:rPr lang="en-US" dirty="0"/>
              <a:t>ODCOD does not attempt a retrieval when any of the following occur</a:t>
            </a:r>
          </a:p>
          <a:p>
            <a:pPr lvl="1"/>
            <a:r>
              <a:rPr lang="en-US" dirty="0"/>
              <a:t>Undetected Surface, Surface Saturation, Negative Surface Anomaly, Surface Depolarization Ratio below threshold</a:t>
            </a:r>
          </a:p>
          <a:p>
            <a:r>
              <a:rPr lang="en-US" dirty="0"/>
              <a:t>Wind Speed</a:t>
            </a:r>
          </a:p>
          <a:p>
            <a:pPr lvl="1"/>
            <a:r>
              <a:rPr lang="en-US" dirty="0"/>
              <a:t>Surface Reflectance model suggestion 3 – 15 m/s </a:t>
            </a:r>
          </a:p>
          <a:p>
            <a:r>
              <a:rPr lang="en-US" dirty="0"/>
              <a:t>ODCOD QC Flag</a:t>
            </a:r>
          </a:p>
          <a:p>
            <a:pPr lvl="1"/>
            <a:r>
              <a:rPr lang="en-US" dirty="0"/>
              <a:t>Use values less than 64 </a:t>
            </a:r>
            <a:r>
              <a:rPr lang="en-US" sz="2000" dirty="0"/>
              <a:t>(i.e., bits 0-5 are valid, higher bits are failures)</a:t>
            </a:r>
          </a:p>
          <a:p>
            <a:r>
              <a:rPr lang="en-US" dirty="0"/>
              <a:t>ODCOD Effective Total Column Optical Depth</a:t>
            </a:r>
          </a:p>
          <a:p>
            <a:pPr lvl="1"/>
            <a:r>
              <a:rPr lang="en-US" sz="2000" dirty="0"/>
              <a:t>“Total Column” includes all particulates within the column, detected and undetected</a:t>
            </a:r>
          </a:p>
          <a:p>
            <a:pPr lvl="1"/>
            <a:r>
              <a:rPr lang="en-US" sz="2000" i="1" dirty="0"/>
              <a:t>"Effective</a:t>
            </a:r>
            <a:r>
              <a:rPr lang="en-US" sz="2000" dirty="0"/>
              <a:t> Optical Depths" are not corrected for multiple scattering effects introduced by clouds and aerosols within the column</a:t>
            </a:r>
          </a:p>
          <a:p>
            <a:pPr lvl="1"/>
            <a:r>
              <a:rPr lang="en-US" sz="2000" dirty="0"/>
              <a:t>ODCOD’s effective optical depths are not generally expected to match the column optical depths also reported in the CALIOP level 2 data products</a:t>
            </a:r>
          </a:p>
        </p:txBody>
      </p:sp>
    </p:spTree>
    <p:extLst>
      <p:ext uri="{BB962C8B-B14F-4D97-AF65-F5344CB8AC3E}">
        <p14:creationId xmlns:p14="http://schemas.microsoft.com/office/powerpoint/2010/main" val="30964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681B78A-917E-CE53-B770-4DEF643D4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970" y="754179"/>
            <a:ext cx="9999751" cy="5550657"/>
          </a:xfrm>
        </p:spPr>
        <p:txBody>
          <a:bodyPr>
            <a:normAutofit/>
          </a:bodyPr>
          <a:lstStyle/>
          <a:p>
            <a:r>
              <a:rPr lang="en-US" sz="2400" dirty="0"/>
              <a:t>Currently, CALIPSO retrieves aerosol extinction coefficient and AOD by solving the lidar equation, simplified via an assumed lidar ratio (S</a:t>
            </a:r>
            <a:r>
              <a:rPr lang="en-US" sz="2400" baseline="-25000" dirty="0"/>
              <a:t>a</a:t>
            </a:r>
            <a:r>
              <a:rPr lang="en-US" sz="2400" dirty="0"/>
              <a:t>).</a:t>
            </a:r>
          </a:p>
          <a:p>
            <a:r>
              <a:rPr lang="en-US" sz="2400" dirty="0"/>
              <a:t>The prescribed lidar ratio is a function of aerosol type. </a:t>
            </a:r>
          </a:p>
          <a:p>
            <a:r>
              <a:rPr lang="en-US" sz="2400" b="1" dirty="0"/>
              <a:t>Ongoing work endeavors to refine the selection of lidar ratios (S</a:t>
            </a:r>
            <a:r>
              <a:rPr lang="en-US" sz="2400" b="1" baseline="-25000" dirty="0"/>
              <a:t>a</a:t>
            </a:r>
            <a:r>
              <a:rPr lang="en-US" sz="2400" b="1" dirty="0"/>
              <a:t>).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EAABF-A3C7-5B73-8EEB-1F02487F6DC9}"/>
              </a:ext>
            </a:extLst>
          </p:cNvPr>
          <p:cNvSpPr txBox="1"/>
          <p:nvPr/>
        </p:nvSpPr>
        <p:spPr>
          <a:xfrm>
            <a:off x="968829" y="2830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E04E5-A537-785E-3014-C82799557C7D}"/>
              </a:ext>
            </a:extLst>
          </p:cNvPr>
          <p:cNvSpPr txBox="1"/>
          <p:nvPr/>
        </p:nvSpPr>
        <p:spPr>
          <a:xfrm>
            <a:off x="5327973" y="2333685"/>
            <a:ext cx="65857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iteratively derive column S</a:t>
            </a:r>
            <a:r>
              <a:rPr lang="en-US" sz="2400" baseline="-25000" dirty="0"/>
              <a:t>a</a:t>
            </a:r>
            <a:r>
              <a:rPr lang="en-US" sz="2400" dirty="0"/>
              <a:t> by solving the lidar equation with the use of CALIPSO attenuated backscatter and </a:t>
            </a:r>
            <a:r>
              <a:rPr lang="en-US" sz="2400" u="sng" dirty="0"/>
              <a:t>constrained with ODCOD AOD</a:t>
            </a:r>
            <a:r>
              <a:rPr lang="en-U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Preliminary results show a reasonable lidar ratio range with values somewhat consistent with other datasets.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Future analysis will exploit the CALIPSO-ODCOD synergy for computing aerosol-specific S</a:t>
            </a:r>
            <a:r>
              <a:rPr lang="en-US" sz="2400" baseline="-25000" dirty="0"/>
              <a:t>a</a:t>
            </a:r>
            <a:r>
              <a:rPr lang="en-US" sz="2400" dirty="0"/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40F912-1D8E-0DFA-B636-2063CD766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76" y="2450125"/>
            <a:ext cx="4679874" cy="3966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F4F8D2-B83C-5502-938A-B2965F457D8C}"/>
              </a:ext>
            </a:extLst>
          </p:cNvPr>
          <p:cNvSpPr txBox="1"/>
          <p:nvPr/>
        </p:nvSpPr>
        <p:spPr>
          <a:xfrm>
            <a:off x="780253" y="6421082"/>
            <a:ext cx="454772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i="1" dirty="0"/>
              <a:t>Computed daytime lidar ratio over the global ocean for 2017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1100D-C4AF-D23B-EF73-A784B38A6288}"/>
              </a:ext>
            </a:extLst>
          </p:cNvPr>
          <p:cNvSpPr txBox="1"/>
          <p:nvPr/>
        </p:nvSpPr>
        <p:spPr>
          <a:xfrm>
            <a:off x="2574528" y="48699"/>
            <a:ext cx="86841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Application: ODCOD-based lidar ratio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9E2E4-ADD3-C4A5-E365-71D9FA72C636}"/>
              </a:ext>
            </a:extLst>
          </p:cNvPr>
          <p:cNvSpPr txBox="1"/>
          <p:nvPr/>
        </p:nvSpPr>
        <p:spPr>
          <a:xfrm>
            <a:off x="2994949" y="2883176"/>
            <a:ext cx="6202101" cy="129266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algn="just"/>
            <a:r>
              <a:rPr lang="en-US" sz="2400" dirty="0"/>
              <a:t>One of the primary goals of the ROSES funded project, “Assessing and Improving CALIPSO Aerosol Optical Properties”</a:t>
            </a:r>
          </a:p>
        </p:txBody>
      </p:sp>
    </p:spTree>
    <p:extLst>
      <p:ext uri="{BB962C8B-B14F-4D97-AF65-F5344CB8AC3E}">
        <p14:creationId xmlns:p14="http://schemas.microsoft.com/office/powerpoint/2010/main" val="407570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B91B84-907A-D233-9511-8F49DAEAF2A8}"/>
              </a:ext>
            </a:extLst>
          </p:cNvPr>
          <p:cNvSpPr txBox="1"/>
          <p:nvPr/>
        </p:nvSpPr>
        <p:spPr>
          <a:xfrm>
            <a:off x="8885581" y="1965614"/>
            <a:ext cx="33064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ODCOD provides a tool for evaluating: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CALIPSO total column optical depth retrievals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cloud-aerosol discrimination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aerosol typing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lidar ratio assignment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And more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E72A18-1F32-2F65-8C1C-9CB26951F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888558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0697AF-77AD-57C9-0B50-BFC47E0AA7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1"/>
            <a:ext cx="8885582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A6DDE2-05B2-A998-75F9-BF8B333A204C}"/>
              </a:ext>
            </a:extLst>
          </p:cNvPr>
          <p:cNvSpPr txBox="1"/>
          <p:nvPr/>
        </p:nvSpPr>
        <p:spPr>
          <a:xfrm>
            <a:off x="6665882" y="0"/>
            <a:ext cx="55261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Application: CALIPSO 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63A97D-E165-CDD2-451B-21D41D2C8D56}"/>
              </a:ext>
            </a:extLst>
          </p:cNvPr>
          <p:cNvSpPr/>
          <p:nvPr/>
        </p:nvSpPr>
        <p:spPr>
          <a:xfrm>
            <a:off x="1000124" y="185738"/>
            <a:ext cx="5067300" cy="1128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532 nm ODCOD (x-axis) vs CALIOP’s standard aerosol column optical depth retrievals (y-axis)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2009 global, daytime and nighttime,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3 m/s &lt; wind speed &lt; 15 m/s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B2F9D6-98E1-F115-A550-F1F800F18CE0}"/>
              </a:ext>
            </a:extLst>
          </p:cNvPr>
          <p:cNvSpPr/>
          <p:nvPr/>
        </p:nvSpPr>
        <p:spPr>
          <a:xfrm rot="16200000">
            <a:off x="-1622911" y="3316729"/>
            <a:ext cx="4304716" cy="564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CALIPSO Standard Aerosol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Column Optical Depth 532 </a:t>
            </a:r>
          </a:p>
        </p:txBody>
      </p:sp>
    </p:spTree>
    <p:extLst>
      <p:ext uri="{BB962C8B-B14F-4D97-AF65-F5344CB8AC3E}">
        <p14:creationId xmlns:p14="http://schemas.microsoft.com/office/powerpoint/2010/main" val="9714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E294B-3F36-C60F-AF6A-B2C29289E914}"/>
              </a:ext>
            </a:extLst>
          </p:cNvPr>
          <p:cNvSpPr txBox="1"/>
          <p:nvPr/>
        </p:nvSpPr>
        <p:spPr>
          <a:xfrm>
            <a:off x="6904893" y="2151615"/>
            <a:ext cx="50760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ODCOD at 1064 will not be in Level 2 Version 4.51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However, fully expected to be in Version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Will provide estimates of Angstrom Exponents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Useful in CALIPSO CAD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Aerosol subtyping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E7CE12-216F-4271-73A3-CD92840D2009}"/>
              </a:ext>
            </a:extLst>
          </p:cNvPr>
          <p:cNvGrpSpPr/>
          <p:nvPr/>
        </p:nvGrpSpPr>
        <p:grpSpPr>
          <a:xfrm>
            <a:off x="1" y="0"/>
            <a:ext cx="6682153" cy="6858394"/>
            <a:chOff x="1" y="0"/>
            <a:chExt cx="6682153" cy="685839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A183135-9DC3-3178-4114-06F77E06CD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6517"/>
            <a:stretch/>
          </p:blipFill>
          <p:spPr>
            <a:xfrm>
              <a:off x="1" y="0"/>
              <a:ext cx="6529754" cy="685839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7C78A45-A493-CE2D-BDA0-92D05E38B78E}"/>
                </a:ext>
              </a:extLst>
            </p:cNvPr>
            <p:cNvSpPr/>
            <p:nvPr/>
          </p:nvSpPr>
          <p:spPr>
            <a:xfrm>
              <a:off x="6424246" y="3177348"/>
              <a:ext cx="257908" cy="1207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826C7EA-DC09-1B94-6388-8D6B1C75ACF0}"/>
              </a:ext>
            </a:extLst>
          </p:cNvPr>
          <p:cNvSpPr txBox="1"/>
          <p:nvPr/>
        </p:nvSpPr>
        <p:spPr>
          <a:xfrm>
            <a:off x="6665882" y="0"/>
            <a:ext cx="55261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Application: Future Angstrom Exponents</a:t>
            </a:r>
          </a:p>
        </p:txBody>
      </p:sp>
    </p:spTree>
    <p:extLst>
      <p:ext uri="{BB962C8B-B14F-4D97-AF65-F5344CB8AC3E}">
        <p14:creationId xmlns:p14="http://schemas.microsoft.com/office/powerpoint/2010/main" val="248490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F22DC-A6ED-8CBF-FF89-927AFF8E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326167"/>
            <a:ext cx="9025378" cy="701731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8394C-2455-38F0-F818-8D28BFD62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211" y="1206530"/>
            <a:ext cx="9251621" cy="4711033"/>
          </a:xfrm>
        </p:spPr>
        <p:txBody>
          <a:bodyPr/>
          <a:lstStyle/>
          <a:p>
            <a:r>
              <a:rPr lang="en-US" sz="2400" dirty="0"/>
              <a:t>ODCOD at 532 provides a validated and useful estimate of Total Column Effective Optical Depth</a:t>
            </a:r>
          </a:p>
          <a:p>
            <a:r>
              <a:rPr lang="en-US" sz="2400" dirty="0"/>
              <a:t>ODCOD is available for the entire CALIPSO mission</a:t>
            </a:r>
          </a:p>
          <a:p>
            <a:r>
              <a:rPr lang="en-US" sz="2400" dirty="0"/>
              <a:t>ODCOD is incredibly useful for evaluating CALIPSO</a:t>
            </a:r>
          </a:p>
          <a:p>
            <a:r>
              <a:rPr lang="en-US" sz="2400" dirty="0"/>
              <a:t>ODCOD highlights how much untapped potential is still in the CALIPSO data record even after 16 years</a:t>
            </a:r>
          </a:p>
          <a:p>
            <a:endParaRPr lang="en-US" sz="1200" dirty="0"/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Please Check out the Poster, </a:t>
            </a:r>
            <a:r>
              <a:rPr lang="en-US" sz="2400" i="1" dirty="0"/>
              <a:t>"CALIPSO’s New ODCOD Product</a:t>
            </a:r>
            <a:br>
              <a:rPr lang="en-US" sz="2400" i="1" dirty="0"/>
            </a:br>
            <a:r>
              <a:rPr lang="en-US" sz="2400" i="1" dirty="0"/>
              <a:t>Compared to Langley’s HSRL and HSRL-2"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Contact me with any questions about ODCOD!!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i="1" dirty="0"/>
              <a:t>Rob Ryan: </a:t>
            </a:r>
            <a:r>
              <a:rPr lang="en-US" sz="2400" i="1" dirty="0" err="1"/>
              <a:t>robert.a.ryan@nasa.gov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62578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A967-99B8-4926-379D-EB4F66B88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076444"/>
            <a:ext cx="9025378" cy="701731"/>
          </a:xfrm>
        </p:spPr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8238F-3BB1-524A-C1F2-DE572E000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6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E3111-F3C5-7505-5F38-8C95E63DD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" r="25022"/>
          <a:stretch/>
        </p:blipFill>
        <p:spPr>
          <a:xfrm>
            <a:off x="-1" y="736186"/>
            <a:ext cx="5943600" cy="6121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C1DEC4-C818-B20D-7A99-BC8EC2B05B6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67"/>
          <a:stretch/>
        </p:blipFill>
        <p:spPr>
          <a:xfrm>
            <a:off x="6131170" y="736186"/>
            <a:ext cx="5943600" cy="6121815"/>
          </a:xfrm>
          <a:prstGeom prst="rect">
            <a:avLst/>
          </a:prstGeom>
        </p:spPr>
      </p:pic>
      <p:sp>
        <p:nvSpPr>
          <p:cNvPr id="2" name="&quot;No&quot; Symbol 1">
            <a:extLst>
              <a:ext uri="{FF2B5EF4-FFF2-40B4-BE49-F238E27FC236}">
                <a16:creationId xmlns:a16="http://schemas.microsoft.com/office/drawing/2014/main" id="{3FD3AB11-E709-2EC9-98D0-238865F25594}"/>
              </a:ext>
            </a:extLst>
          </p:cNvPr>
          <p:cNvSpPr/>
          <p:nvPr/>
        </p:nvSpPr>
        <p:spPr>
          <a:xfrm>
            <a:off x="1070113" y="1987825"/>
            <a:ext cx="4022725" cy="4022725"/>
          </a:xfrm>
          <a:prstGeom prst="noSmoking">
            <a:avLst>
              <a:gd name="adj" fmla="val 63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A96F9B-FB78-CC30-2CDE-15C2A3A97C01}"/>
              </a:ext>
            </a:extLst>
          </p:cNvPr>
          <p:cNvSpPr txBox="1"/>
          <p:nvPr/>
        </p:nvSpPr>
        <p:spPr>
          <a:xfrm>
            <a:off x="3307640" y="-33255"/>
            <a:ext cx="5576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Nighttime Comparisons</a:t>
            </a:r>
          </a:p>
        </p:txBody>
      </p:sp>
    </p:spTree>
    <p:extLst>
      <p:ext uri="{BB962C8B-B14F-4D97-AF65-F5344CB8AC3E}">
        <p14:creationId xmlns:p14="http://schemas.microsoft.com/office/powerpoint/2010/main" val="123608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67B034-D0AF-4CCA-1E11-E5BF9882FF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96129"/>
            <a:ext cx="5943599" cy="3265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F143A2-81B2-3DCC-5D95-10A0AA5D31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48400" y="496129"/>
            <a:ext cx="5943599" cy="32651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C270E7-FDC7-7395-9499-104DAA31A5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24200" y="3592806"/>
            <a:ext cx="5943599" cy="3265193"/>
          </a:xfrm>
          <a:prstGeom prst="rect">
            <a:avLst/>
          </a:prstGeom>
        </p:spPr>
      </p:pic>
      <p:sp>
        <p:nvSpPr>
          <p:cNvPr id="6" name="&quot;No&quot; Symbol 5">
            <a:extLst>
              <a:ext uri="{FF2B5EF4-FFF2-40B4-BE49-F238E27FC236}">
                <a16:creationId xmlns:a16="http://schemas.microsoft.com/office/drawing/2014/main" id="{1315B20C-F038-26A9-F224-1D22A8B71916}"/>
              </a:ext>
            </a:extLst>
          </p:cNvPr>
          <p:cNvSpPr/>
          <p:nvPr/>
        </p:nvSpPr>
        <p:spPr>
          <a:xfrm>
            <a:off x="1298371" y="675837"/>
            <a:ext cx="2896289" cy="2896289"/>
          </a:xfrm>
          <a:prstGeom prst="noSmoking">
            <a:avLst>
              <a:gd name="adj" fmla="val 6369"/>
            </a:avLst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28AA91-38EE-339B-1840-1740B8DB5910}"/>
              </a:ext>
            </a:extLst>
          </p:cNvPr>
          <p:cNvSpPr txBox="1"/>
          <p:nvPr/>
        </p:nvSpPr>
        <p:spPr>
          <a:xfrm>
            <a:off x="3307640" y="-33255"/>
            <a:ext cx="5576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Nighttime Comparisons</a:t>
            </a:r>
          </a:p>
        </p:txBody>
      </p:sp>
    </p:spTree>
    <p:extLst>
      <p:ext uri="{BB962C8B-B14F-4D97-AF65-F5344CB8AC3E}">
        <p14:creationId xmlns:p14="http://schemas.microsoft.com/office/powerpoint/2010/main" val="124174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34082</TotalTime>
  <Words>982</Words>
  <Application>Microsoft Macintosh PowerPoint</Application>
  <PresentationFormat>Widescreen</PresentationFormat>
  <Paragraphs>118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Additional Slides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Column Optical Depths Derived from CALIOP Ocean Surface Returns</dc:title>
  <dc:creator>Ryan, Robert A. (LARC-E304)[Science Systems &amp; Applications, Inc.]</dc:creator>
  <cp:lastModifiedBy>Ryan, Robert A. (LARC-E304)[Science Systems &amp; Applications, Inc.]</cp:lastModifiedBy>
  <cp:revision>50</cp:revision>
  <dcterms:created xsi:type="dcterms:W3CDTF">2019-12-09T18:11:41Z</dcterms:created>
  <dcterms:modified xsi:type="dcterms:W3CDTF">2022-08-31T21:11:56Z</dcterms:modified>
</cp:coreProperties>
</file>